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34"/>
  </p:notesMasterIdLst>
  <p:handoutMasterIdLst>
    <p:handoutMasterId r:id="rId35"/>
  </p:handoutMasterIdLst>
  <p:sldIdLst>
    <p:sldId id="265" r:id="rId3"/>
    <p:sldId id="266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6" r:id="rId20"/>
    <p:sldId id="287" r:id="rId21"/>
    <p:sldId id="288" r:id="rId22"/>
    <p:sldId id="289" r:id="rId23"/>
    <p:sldId id="290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Subtitle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10251688" cy="1478776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PERENCANAAN KAPASITAS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667435"/>
            <a:ext cx="11173522" cy="450952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err="1"/>
              <a:t>Manajer</a:t>
            </a:r>
            <a:r>
              <a:rPr lang="en-US" sz="3200" dirty="0"/>
              <a:t> </a:t>
            </a:r>
            <a:r>
              <a:rPr lang="en-US" sz="3200" dirty="0" err="1"/>
              <a:t>produksi</a:t>
            </a:r>
            <a:r>
              <a:rPr lang="en-US" sz="3200" dirty="0"/>
              <a:t> </a:t>
            </a:r>
            <a:r>
              <a:rPr lang="en-US" sz="3200" dirty="0" err="1"/>
              <a:t>menetapkan</a:t>
            </a:r>
            <a:r>
              <a:rPr lang="en-US" sz="3200" dirty="0"/>
              <a:t> output </a:t>
            </a:r>
            <a:r>
              <a:rPr lang="en-US" sz="3200" dirty="0" smtClean="0"/>
              <a:t>yang </a:t>
            </a:r>
            <a:r>
              <a:rPr lang="en-US" sz="3200" dirty="0" err="1"/>
              <a:t>diperkirakan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lini</a:t>
            </a:r>
            <a:r>
              <a:rPr lang="en-US" sz="3200" dirty="0"/>
              <a:t> </a:t>
            </a:r>
            <a:r>
              <a:rPr lang="en-US" sz="3200" dirty="0" err="1"/>
              <a:t>produksi</a:t>
            </a:r>
            <a:r>
              <a:rPr lang="en-US" sz="3200" dirty="0"/>
              <a:t> </a:t>
            </a:r>
            <a:r>
              <a:rPr lang="en-US" sz="3200" dirty="0" err="1"/>
              <a:t>kedua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departemen</a:t>
            </a:r>
            <a:r>
              <a:rPr lang="en-US" sz="3200" dirty="0"/>
              <a:t> </a:t>
            </a:r>
            <a:r>
              <a:rPr lang="en-US" sz="3200" dirty="0" err="1"/>
              <a:t>penjualan</a:t>
            </a:r>
            <a:r>
              <a:rPr lang="en-US" sz="3200" dirty="0"/>
              <a:t>. </a:t>
            </a:r>
            <a:r>
              <a:rPr lang="en-US" sz="3200" dirty="0" err="1"/>
              <a:t>Kapasitas</a:t>
            </a:r>
            <a:r>
              <a:rPr lang="en-US" sz="3200" dirty="0"/>
              <a:t> </a:t>
            </a:r>
            <a:r>
              <a:rPr lang="en-US" sz="3200" dirty="0" err="1"/>
              <a:t>efektif</a:t>
            </a:r>
            <a:r>
              <a:rPr lang="en-US" sz="3200" dirty="0"/>
              <a:t> </a:t>
            </a:r>
            <a:r>
              <a:rPr lang="en-US" sz="3200" dirty="0" err="1"/>
              <a:t>lini</a:t>
            </a:r>
            <a:r>
              <a:rPr lang="en-US" sz="3200" dirty="0"/>
              <a:t> </a:t>
            </a:r>
            <a:r>
              <a:rPr lang="en-US" sz="3200" dirty="0" err="1"/>
              <a:t>kedua</a:t>
            </a:r>
            <a:r>
              <a:rPr lang="en-US" sz="3200" dirty="0"/>
              <a:t> = 175.000 roti.  </a:t>
            </a:r>
            <a:r>
              <a:rPr lang="en-US" sz="3200" dirty="0" err="1"/>
              <a:t>Lini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 smtClean="0"/>
              <a:t>beroperasi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efisiensi</a:t>
            </a:r>
            <a:r>
              <a:rPr lang="en-US" sz="3200" dirty="0"/>
              <a:t> 84,6% (</a:t>
            </a:r>
            <a:r>
              <a:rPr lang="en-US" sz="3200" dirty="0" err="1"/>
              <a:t>spt</a:t>
            </a:r>
            <a:r>
              <a:rPr lang="en-US" sz="3200" dirty="0"/>
              <a:t> contoh-1), </a:t>
            </a:r>
            <a:r>
              <a:rPr lang="en-US" sz="3200" dirty="0" err="1"/>
              <a:t>sedangkan</a:t>
            </a:r>
            <a:r>
              <a:rPr lang="en-US" sz="3200" dirty="0"/>
              <a:t> output </a:t>
            </a:r>
            <a:r>
              <a:rPr lang="en-US" sz="3200" dirty="0" err="1"/>
              <a:t>lini</a:t>
            </a:r>
            <a:r>
              <a:rPr lang="en-US" sz="3200" dirty="0"/>
              <a:t> </a:t>
            </a:r>
            <a:r>
              <a:rPr lang="en-US" sz="3200" dirty="0" err="1"/>
              <a:t>kedua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sedikit</a:t>
            </a:r>
            <a:r>
              <a:rPr lang="en-US" sz="3200" dirty="0"/>
              <a:t> </a:t>
            </a:r>
            <a:r>
              <a:rPr lang="en-US" sz="3200" dirty="0" err="1" smtClean="0"/>
              <a:t>daripada</a:t>
            </a:r>
            <a:r>
              <a:rPr lang="en-US" sz="3200" dirty="0" smtClean="0"/>
              <a:t> </a:t>
            </a:r>
            <a:r>
              <a:rPr lang="en-US" sz="3200" dirty="0" err="1"/>
              <a:t>lini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pekerja</a:t>
            </a:r>
            <a:r>
              <a:rPr lang="en-US" sz="3200" dirty="0"/>
              <a:t> </a:t>
            </a:r>
            <a:r>
              <a:rPr lang="en-US" sz="3200" dirty="0" smtClean="0"/>
              <a:t>yang </a:t>
            </a:r>
            <a:r>
              <a:rPr lang="en-US" sz="3200" dirty="0" err="1"/>
              <a:t>tersedia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 </a:t>
            </a:r>
            <a:r>
              <a:rPr lang="en-US" sz="3200" dirty="0" err="1"/>
              <a:t>direkrut</a:t>
            </a:r>
            <a:r>
              <a:rPr lang="en-US" sz="3200" dirty="0"/>
              <a:t>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/>
              <a:t>efisiensi</a:t>
            </a:r>
            <a:r>
              <a:rPr lang="en-US" sz="3200" dirty="0"/>
              <a:t> </a:t>
            </a:r>
            <a:r>
              <a:rPr lang="en-US" sz="3200" dirty="0" err="1"/>
              <a:t>yg</a:t>
            </a:r>
            <a:r>
              <a:rPr lang="en-US" sz="3200" dirty="0"/>
              <a:t> </a:t>
            </a:r>
            <a:r>
              <a:rPr lang="en-US" sz="3200" dirty="0" err="1"/>
              <a:t>diperkirakan</a:t>
            </a:r>
            <a:r>
              <a:rPr lang="en-US" sz="3200" dirty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75%. </a:t>
            </a:r>
            <a:r>
              <a:rPr lang="en-US" sz="3200" dirty="0" err="1"/>
              <a:t>Berapa</a:t>
            </a:r>
            <a:r>
              <a:rPr lang="en-US" sz="3200" dirty="0"/>
              <a:t> output </a:t>
            </a:r>
            <a:r>
              <a:rPr lang="en-US" sz="3200" dirty="0" err="1"/>
              <a:t>yg</a:t>
            </a:r>
            <a:r>
              <a:rPr lang="en-US" sz="3200" dirty="0"/>
              <a:t> </a:t>
            </a:r>
            <a:r>
              <a:rPr lang="en-US" sz="3200" dirty="0" err="1" smtClean="0"/>
              <a:t>diperkirakan</a:t>
            </a:r>
            <a:r>
              <a:rPr lang="en-US" sz="3200" dirty="0" smtClean="0"/>
              <a:t> </a:t>
            </a:r>
            <a:r>
              <a:rPr lang="en-US" sz="3200" dirty="0"/>
              <a:t>!</a:t>
            </a:r>
          </a:p>
          <a:p>
            <a:pPr>
              <a:buFontTx/>
              <a:buNone/>
            </a:pPr>
            <a:r>
              <a:rPr lang="en-US" altLang="en-US" sz="3200" dirty="0"/>
              <a:t>	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CONTOH 2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1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882588"/>
            <a:ext cx="11173522" cy="4294375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600" dirty="0"/>
              <a:t>Output =(</a:t>
            </a:r>
            <a:r>
              <a:rPr lang="en-US" altLang="en-US" sz="3600" dirty="0" err="1"/>
              <a:t>kapasitas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efektif</a:t>
            </a:r>
            <a:r>
              <a:rPr lang="en-US" altLang="en-US" sz="3600" dirty="0"/>
              <a:t>)(</a:t>
            </a:r>
            <a:r>
              <a:rPr lang="en-US" altLang="en-US" sz="3600" dirty="0" err="1"/>
              <a:t>efisiensi</a:t>
            </a:r>
            <a:r>
              <a:rPr lang="en-US" altLang="en-US" sz="3600" dirty="0"/>
              <a:t>)</a:t>
            </a:r>
          </a:p>
          <a:p>
            <a:pPr>
              <a:buFontTx/>
              <a:buNone/>
            </a:pPr>
            <a:r>
              <a:rPr lang="en-US" altLang="en-US" sz="3600" dirty="0"/>
              <a:t>               =(175.000)(0,75)=131.250 roti</a:t>
            </a:r>
          </a:p>
          <a:p>
            <a:pPr>
              <a:defRPr/>
            </a:pPr>
            <a:endParaRPr lang="en-US" sz="3600" dirty="0"/>
          </a:p>
          <a:p>
            <a:pPr>
              <a:buFontTx/>
              <a:buNone/>
            </a:pPr>
            <a:r>
              <a:rPr lang="en-US" altLang="en-US" sz="3600" dirty="0"/>
              <a:t>	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 lvl="0"/>
            <a:endParaRPr lang="en-US" sz="44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err="1">
                <a:solidFill>
                  <a:srgbClr val="002060"/>
                </a:solidFill>
              </a:rPr>
              <a:t>Penyelesian</a:t>
            </a:r>
            <a:r>
              <a:rPr lang="en-US" altLang="en-US" b="1" dirty="0">
                <a:solidFill>
                  <a:srgbClr val="002060"/>
                </a:solidFill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19526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855694"/>
            <a:ext cx="11173522" cy="4321269"/>
          </a:xfrm>
        </p:spPr>
        <p:txBody>
          <a:bodyPr>
            <a:normAutofit/>
          </a:bodyPr>
          <a:lstStyle/>
          <a:p>
            <a:r>
              <a:rPr lang="en-US" altLang="en-US" sz="3600" dirty="0" err="1"/>
              <a:t>Kesepuluh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keputusan</a:t>
            </a:r>
            <a:r>
              <a:rPr lang="en-US" altLang="en-US" sz="3600" dirty="0"/>
              <a:t> MO, </a:t>
            </a:r>
            <a:r>
              <a:rPr lang="en-US" altLang="en-US" sz="3600" dirty="0" err="1"/>
              <a:t>begitu</a:t>
            </a:r>
            <a:r>
              <a:rPr lang="en-US" altLang="en-US" sz="3600" dirty="0"/>
              <a:t> pula </a:t>
            </a:r>
            <a:r>
              <a:rPr lang="en-US" altLang="en-US" sz="3600" dirty="0" err="1"/>
              <a:t>elemen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organisasi</a:t>
            </a:r>
            <a:r>
              <a:rPr lang="en-US" altLang="en-US" sz="3600" dirty="0"/>
              <a:t> lain </a:t>
            </a:r>
            <a:r>
              <a:rPr lang="en-US" altLang="en-US" sz="3600" dirty="0" err="1"/>
              <a:t>seperti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pemasaran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keuangan</a:t>
            </a:r>
            <a:r>
              <a:rPr lang="en-US" altLang="en-US" sz="3600" dirty="0"/>
              <a:t>, </a:t>
            </a:r>
            <a:r>
              <a:rPr lang="en-US" altLang="en-US" sz="3600" dirty="0" err="1" smtClean="0"/>
              <a:t>dipengaruhi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oleh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adanya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perubahan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kapasitas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Perubahan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kapasitas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akan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berdampak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pada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penjualan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serta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arus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uang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begitu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juga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kualitas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rantai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pasokan</a:t>
            </a:r>
            <a:r>
              <a:rPr lang="en-US" altLang="en-US" sz="3600" dirty="0"/>
              <a:t>, SDM,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pemeliharaan</a:t>
            </a:r>
            <a:endParaRPr lang="en-US" altLang="en-US" sz="4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 lvl="0"/>
            <a:endParaRPr lang="en-US" sz="44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KAPASITAS </a:t>
            </a:r>
            <a:r>
              <a:rPr lang="en-US" altLang="en-US" b="1" dirty="0">
                <a:solidFill>
                  <a:srgbClr val="002060"/>
                </a:solidFill>
              </a:rPr>
              <a:t>DAN STRATEGI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3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775012"/>
            <a:ext cx="11173522" cy="44019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3200" dirty="0" err="1"/>
              <a:t>Pertimbangan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200" dirty="0"/>
              <a:t>	</a:t>
            </a:r>
            <a:r>
              <a:rPr lang="en-US" altLang="en-US" sz="3200" dirty="0" err="1"/>
              <a:t>Selain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integrasi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investasi</a:t>
            </a:r>
            <a:r>
              <a:rPr lang="en-US" altLang="en-US" sz="3200" dirty="0"/>
              <a:t> yang </a:t>
            </a:r>
            <a:r>
              <a:rPr lang="en-US" altLang="en-US" sz="3200" dirty="0" err="1"/>
              <a:t>ketat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ada</a:t>
            </a:r>
            <a:r>
              <a:rPr lang="en-US" altLang="en-US" sz="3200" dirty="0"/>
              <a:t> 4 </a:t>
            </a:r>
            <a:r>
              <a:rPr lang="en-US" altLang="en-US" sz="3200" dirty="0" err="1"/>
              <a:t>pertimbangan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khusus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bagi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terciptanya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yang </a:t>
            </a:r>
            <a:r>
              <a:rPr lang="en-US" altLang="en-US" sz="3200" dirty="0" err="1"/>
              <a:t>baik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mengenai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200" dirty="0"/>
              <a:t>	(1). </a:t>
            </a:r>
            <a:r>
              <a:rPr lang="en-US" altLang="en-US" sz="3200" dirty="0" err="1"/>
              <a:t>Ramalkan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permintaan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secara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ketat</a:t>
            </a:r>
            <a:endParaRPr lang="en-US" altLang="en-US" sz="32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200" dirty="0"/>
              <a:t>  	(2). </a:t>
            </a:r>
            <a:r>
              <a:rPr lang="en-US" altLang="en-US" sz="3200" dirty="0" err="1"/>
              <a:t>Memahami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teknologi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dan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peningkatan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kapasitas</a:t>
            </a:r>
            <a:endParaRPr lang="en-US" altLang="en-US" sz="32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200" dirty="0"/>
              <a:t>	(3). </a:t>
            </a:r>
            <a:r>
              <a:rPr lang="en-US" altLang="en-US" sz="3200" dirty="0" err="1" smtClean="0"/>
              <a:t>Temukan</a:t>
            </a:r>
            <a:r>
              <a:rPr lang="en-US" altLang="en-US" sz="3200" dirty="0" smtClean="0"/>
              <a:t> </a:t>
            </a:r>
            <a:r>
              <a:rPr lang="en-US" altLang="en-US" sz="3200" dirty="0"/>
              <a:t>volume </a:t>
            </a:r>
            <a:r>
              <a:rPr lang="en-US" altLang="en-US" sz="3200" dirty="0" err="1"/>
              <a:t>yg</a:t>
            </a:r>
            <a:r>
              <a:rPr lang="en-US" altLang="en-US" sz="3200" dirty="0"/>
              <a:t> optimal (</a:t>
            </a:r>
            <a:r>
              <a:rPr lang="en-US" altLang="en-US" sz="3200" dirty="0" err="1"/>
              <a:t>skala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ekonomis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dan</a:t>
            </a:r>
            <a:r>
              <a:rPr lang="en-US" altLang="en-US" sz="3200" dirty="0"/>
              <a:t> non </a:t>
            </a:r>
            <a:r>
              <a:rPr lang="en-US" altLang="en-US" sz="3200" dirty="0" smtClean="0"/>
              <a:t>	 	 	</a:t>
            </a:r>
            <a:r>
              <a:rPr lang="en-US" altLang="en-US" sz="3200" dirty="0" err="1" smtClean="0"/>
              <a:t>ekonomis</a:t>
            </a:r>
            <a:r>
              <a:rPr lang="en-US" altLang="en-US" sz="3200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3200" dirty="0"/>
              <a:t>	(4).  </a:t>
            </a:r>
            <a:r>
              <a:rPr lang="en-US" altLang="en-US" sz="3200" dirty="0" err="1"/>
              <a:t>Dibuat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untuk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perubahan</a:t>
            </a:r>
            <a:endParaRPr lang="en-US" altLang="en-US" sz="3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KAPASITAS </a:t>
            </a:r>
            <a:r>
              <a:rPr lang="en-US" altLang="en-US" b="1" dirty="0">
                <a:solidFill>
                  <a:srgbClr val="002060"/>
                </a:solidFill>
              </a:rPr>
              <a:t>DAN STRATEGI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4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4"/>
          <p:cNvSpPr>
            <a:spLocks noChangeShapeType="1"/>
          </p:cNvSpPr>
          <p:nvPr/>
        </p:nvSpPr>
        <p:spPr bwMode="auto">
          <a:xfrm>
            <a:off x="3359150" y="5516563"/>
            <a:ext cx="6192838" cy="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Line 5"/>
          <p:cNvSpPr>
            <a:spLocks noChangeShapeType="1"/>
          </p:cNvSpPr>
          <p:nvPr/>
        </p:nvSpPr>
        <p:spPr bwMode="auto">
          <a:xfrm flipV="1">
            <a:off x="3359150" y="1484313"/>
            <a:ext cx="0" cy="4032250"/>
          </a:xfrm>
          <a:prstGeom prst="line">
            <a:avLst/>
          </a:prstGeom>
          <a:noFill/>
          <a:ln w="28575" cap="sq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Freeform 6"/>
          <p:cNvSpPr>
            <a:spLocks/>
          </p:cNvSpPr>
          <p:nvPr/>
        </p:nvSpPr>
        <p:spPr bwMode="auto">
          <a:xfrm>
            <a:off x="3648076" y="3435350"/>
            <a:ext cx="5616575" cy="857250"/>
          </a:xfrm>
          <a:custGeom>
            <a:avLst/>
            <a:gdLst>
              <a:gd name="T0" fmla="*/ 0 w 3538"/>
              <a:gd name="T1" fmla="*/ 0 h 540"/>
              <a:gd name="T2" fmla="*/ 2147483646 w 3538"/>
              <a:gd name="T3" fmla="*/ 1360884375 h 540"/>
              <a:gd name="T4" fmla="*/ 2147483646 w 3538"/>
              <a:gd name="T5" fmla="*/ 0 h 5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538" h="540">
                <a:moveTo>
                  <a:pt x="0" y="0"/>
                </a:moveTo>
                <a:cubicBezTo>
                  <a:pt x="297" y="90"/>
                  <a:pt x="1191" y="540"/>
                  <a:pt x="1781" y="540"/>
                </a:cubicBezTo>
                <a:cubicBezTo>
                  <a:pt x="2371" y="540"/>
                  <a:pt x="3172" y="112"/>
                  <a:pt x="3538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Freeform 7"/>
          <p:cNvSpPr>
            <a:spLocks/>
          </p:cNvSpPr>
          <p:nvPr/>
        </p:nvSpPr>
        <p:spPr bwMode="auto">
          <a:xfrm>
            <a:off x="3935414" y="3357563"/>
            <a:ext cx="1512887" cy="398462"/>
          </a:xfrm>
          <a:custGeom>
            <a:avLst/>
            <a:gdLst>
              <a:gd name="T0" fmla="*/ 0 w 953"/>
              <a:gd name="T1" fmla="*/ 0 h 251"/>
              <a:gd name="T2" fmla="*/ 1018142789 w 953"/>
              <a:gd name="T3" fmla="*/ 632557631 h 251"/>
              <a:gd name="T4" fmla="*/ 2147483646 w 953"/>
              <a:gd name="T5" fmla="*/ 0 h 2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53" h="251">
                <a:moveTo>
                  <a:pt x="0" y="0"/>
                </a:moveTo>
                <a:cubicBezTo>
                  <a:pt x="67" y="42"/>
                  <a:pt x="245" y="251"/>
                  <a:pt x="404" y="251"/>
                </a:cubicBezTo>
                <a:cubicBezTo>
                  <a:pt x="563" y="251"/>
                  <a:pt x="839" y="52"/>
                  <a:pt x="953" y="0"/>
                </a:cubicBezTo>
              </a:path>
            </a:pathLst>
          </a:custGeom>
          <a:noFill/>
          <a:ln w="12700" cap="sq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>
            <a:off x="6600825" y="4292601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Freeform 11"/>
          <p:cNvSpPr>
            <a:spLocks/>
          </p:cNvSpPr>
          <p:nvPr/>
        </p:nvSpPr>
        <p:spPr bwMode="auto">
          <a:xfrm>
            <a:off x="5880100" y="3789363"/>
            <a:ext cx="1295400" cy="487362"/>
          </a:xfrm>
          <a:custGeom>
            <a:avLst/>
            <a:gdLst>
              <a:gd name="T0" fmla="*/ 0 w 816"/>
              <a:gd name="T1" fmla="*/ 0 h 307"/>
              <a:gd name="T2" fmla="*/ 1101309075 w 816"/>
              <a:gd name="T3" fmla="*/ 773686381 h 307"/>
              <a:gd name="T4" fmla="*/ 2056447500 w 816"/>
              <a:gd name="T5" fmla="*/ 0 h 30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" h="307">
                <a:moveTo>
                  <a:pt x="0" y="0"/>
                </a:moveTo>
                <a:cubicBezTo>
                  <a:pt x="73" y="51"/>
                  <a:pt x="301" y="307"/>
                  <a:pt x="437" y="307"/>
                </a:cubicBezTo>
                <a:cubicBezTo>
                  <a:pt x="573" y="307"/>
                  <a:pt x="737" y="64"/>
                  <a:pt x="816" y="0"/>
                </a:cubicBezTo>
              </a:path>
            </a:pathLst>
          </a:custGeom>
          <a:noFill/>
          <a:ln w="12700" cap="sq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Freeform 12"/>
          <p:cNvSpPr>
            <a:spLocks/>
          </p:cNvSpPr>
          <p:nvPr/>
        </p:nvSpPr>
        <p:spPr bwMode="auto">
          <a:xfrm>
            <a:off x="7680326" y="3141663"/>
            <a:ext cx="1439863" cy="544512"/>
          </a:xfrm>
          <a:custGeom>
            <a:avLst/>
            <a:gdLst>
              <a:gd name="T0" fmla="*/ 0 w 907"/>
              <a:gd name="T1" fmla="*/ 0 h 343"/>
              <a:gd name="T2" fmla="*/ 1260078563 w 907"/>
              <a:gd name="T3" fmla="*/ 864412006 h 343"/>
              <a:gd name="T4" fmla="*/ 2147483646 w 907"/>
              <a:gd name="T5" fmla="*/ 0 h 34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07" h="343">
                <a:moveTo>
                  <a:pt x="0" y="0"/>
                </a:moveTo>
                <a:cubicBezTo>
                  <a:pt x="83" y="57"/>
                  <a:pt x="349" y="343"/>
                  <a:pt x="500" y="343"/>
                </a:cubicBezTo>
                <a:cubicBezTo>
                  <a:pt x="651" y="343"/>
                  <a:pt x="822" y="71"/>
                  <a:pt x="907" y="0"/>
                </a:cubicBezTo>
              </a:path>
            </a:pathLst>
          </a:custGeom>
          <a:noFill/>
          <a:ln w="12700" cap="sq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Text Box 13"/>
          <p:cNvSpPr txBox="1">
            <a:spLocks noChangeArrowheads="1"/>
          </p:cNvSpPr>
          <p:nvPr/>
        </p:nvSpPr>
        <p:spPr bwMode="auto">
          <a:xfrm rot="-5400000">
            <a:off x="1367632" y="2901157"/>
            <a:ext cx="3455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60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Unit biaya rata-rata ($/kamar/malam)</a:t>
            </a:r>
          </a:p>
        </p:txBody>
      </p:sp>
      <p:sp>
        <p:nvSpPr>
          <p:cNvPr id="21514" name="Line 14"/>
          <p:cNvSpPr>
            <a:spLocks noChangeShapeType="1"/>
          </p:cNvSpPr>
          <p:nvPr/>
        </p:nvSpPr>
        <p:spPr bwMode="auto">
          <a:xfrm>
            <a:off x="4151314" y="4437063"/>
            <a:ext cx="2376487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5"/>
          <p:cNvSpPr>
            <a:spLocks noChangeShapeType="1"/>
          </p:cNvSpPr>
          <p:nvPr/>
        </p:nvSpPr>
        <p:spPr bwMode="auto">
          <a:xfrm>
            <a:off x="6672263" y="4437063"/>
            <a:ext cx="2519362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6"/>
          <p:cNvSpPr txBox="1">
            <a:spLocks noChangeArrowheads="1"/>
          </p:cNvSpPr>
          <p:nvPr/>
        </p:nvSpPr>
        <p:spPr bwMode="auto">
          <a:xfrm>
            <a:off x="4440238" y="4508501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8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Skala Ekonomis</a:t>
            </a:r>
          </a:p>
        </p:txBody>
      </p:sp>
      <p:sp>
        <p:nvSpPr>
          <p:cNvPr id="21517" name="Text Box 17"/>
          <p:cNvSpPr txBox="1">
            <a:spLocks noChangeArrowheads="1"/>
          </p:cNvSpPr>
          <p:nvPr/>
        </p:nvSpPr>
        <p:spPr bwMode="auto">
          <a:xfrm>
            <a:off x="6743701" y="4508501"/>
            <a:ext cx="26654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8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Skala non Ekonomis</a:t>
            </a:r>
          </a:p>
        </p:txBody>
      </p:sp>
      <p:sp>
        <p:nvSpPr>
          <p:cNvPr id="21518" name="Text Box 18"/>
          <p:cNvSpPr txBox="1">
            <a:spLocks noChangeArrowheads="1"/>
          </p:cNvSpPr>
          <p:nvPr/>
        </p:nvSpPr>
        <p:spPr bwMode="auto">
          <a:xfrm>
            <a:off x="3792539" y="2636838"/>
            <a:ext cx="2232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Motel dgn 25 kamar</a:t>
            </a:r>
          </a:p>
        </p:txBody>
      </p:sp>
      <p:sp>
        <p:nvSpPr>
          <p:cNvPr id="21519" name="Line 19"/>
          <p:cNvSpPr>
            <a:spLocks noChangeShapeType="1"/>
          </p:cNvSpPr>
          <p:nvPr/>
        </p:nvSpPr>
        <p:spPr bwMode="auto">
          <a:xfrm>
            <a:off x="4583113" y="2997201"/>
            <a:ext cx="0" cy="5762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20"/>
          <p:cNvSpPr txBox="1">
            <a:spLocks noChangeArrowheads="1"/>
          </p:cNvSpPr>
          <p:nvPr/>
        </p:nvSpPr>
        <p:spPr bwMode="auto">
          <a:xfrm>
            <a:off x="5592764" y="3068638"/>
            <a:ext cx="2232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Motel dgn 50 kamar</a:t>
            </a:r>
          </a:p>
        </p:txBody>
      </p:sp>
      <p:sp>
        <p:nvSpPr>
          <p:cNvPr id="21521" name="Line 21"/>
          <p:cNvSpPr>
            <a:spLocks noChangeShapeType="1"/>
          </p:cNvSpPr>
          <p:nvPr/>
        </p:nvSpPr>
        <p:spPr bwMode="auto">
          <a:xfrm>
            <a:off x="6527800" y="3429001"/>
            <a:ext cx="0" cy="57626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22"/>
          <p:cNvSpPr txBox="1">
            <a:spLocks noChangeArrowheads="1"/>
          </p:cNvSpPr>
          <p:nvPr/>
        </p:nvSpPr>
        <p:spPr bwMode="auto">
          <a:xfrm>
            <a:off x="7391401" y="2565400"/>
            <a:ext cx="2232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6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Motel dgn 75 kamar</a:t>
            </a:r>
          </a:p>
        </p:txBody>
      </p:sp>
      <p:sp>
        <p:nvSpPr>
          <p:cNvPr id="21523" name="Line 23"/>
          <p:cNvSpPr>
            <a:spLocks noChangeShapeType="1"/>
          </p:cNvSpPr>
          <p:nvPr/>
        </p:nvSpPr>
        <p:spPr bwMode="auto">
          <a:xfrm>
            <a:off x="8401050" y="2852738"/>
            <a:ext cx="0" cy="6477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Text Box 24"/>
          <p:cNvSpPr txBox="1">
            <a:spLocks noChangeArrowheads="1"/>
          </p:cNvSpPr>
          <p:nvPr/>
        </p:nvSpPr>
        <p:spPr bwMode="auto">
          <a:xfrm>
            <a:off x="6311901" y="55895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800">
                <a:latin typeface="Times New Roman" panose="02020603050405020304" pitchFamily="18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21525" name="Text Box 25"/>
          <p:cNvSpPr txBox="1">
            <a:spLocks noChangeArrowheads="1"/>
          </p:cNvSpPr>
          <p:nvPr/>
        </p:nvSpPr>
        <p:spPr bwMode="auto">
          <a:xfrm>
            <a:off x="4295776" y="55895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800">
                <a:latin typeface="Times New Roman" panose="02020603050405020304" pitchFamily="18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21526" name="Text Box 26"/>
          <p:cNvSpPr txBox="1">
            <a:spLocks noChangeArrowheads="1"/>
          </p:cNvSpPr>
          <p:nvPr/>
        </p:nvSpPr>
        <p:spPr bwMode="auto">
          <a:xfrm>
            <a:off x="8256588" y="55895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1800">
                <a:latin typeface="Times New Roman" panose="02020603050405020304" pitchFamily="18" charset="0"/>
                <a:cs typeface="Arial" panose="020B0604020202020204" pitchFamily="34" charset="0"/>
              </a:rPr>
              <a:t>75</a:t>
            </a:r>
          </a:p>
        </p:txBody>
      </p:sp>
    </p:spTree>
    <p:extLst>
      <p:ext uri="{BB962C8B-B14F-4D97-AF65-F5344CB8AC3E}">
        <p14:creationId xmlns:p14="http://schemas.microsoft.com/office/powerpoint/2010/main" val="4100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801906"/>
            <a:ext cx="11173522" cy="4375057"/>
          </a:xfrm>
        </p:spPr>
        <p:txBody>
          <a:bodyPr>
            <a:normAutofit/>
          </a:bodyPr>
          <a:lstStyle/>
          <a:p>
            <a:r>
              <a:rPr lang="en-US" altLang="en-US" sz="3600" b="1" dirty="0" err="1"/>
              <a:t>Mengelola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Permintaan</a:t>
            </a:r>
            <a:endParaRPr lang="en-US" altLang="en-US" sz="3600" b="1" dirty="0"/>
          </a:p>
          <a:p>
            <a:pPr>
              <a:buFontTx/>
              <a:buNone/>
            </a:pPr>
            <a:r>
              <a:rPr lang="en-US" altLang="en-US" sz="3600" dirty="0"/>
              <a:t>	</a:t>
            </a:r>
            <a:r>
              <a:rPr lang="en-US" altLang="en-US" sz="3600" dirty="0" err="1"/>
              <a:t>Walaupun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terdapat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peramalan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baik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kapasitas</a:t>
            </a:r>
            <a:r>
              <a:rPr lang="en-US" altLang="en-US" sz="3600" dirty="0"/>
              <a:t> </a:t>
            </a:r>
            <a:r>
              <a:rPr lang="en-US" altLang="en-US" sz="3600" dirty="0" smtClean="0"/>
              <a:t>yang </a:t>
            </a:r>
            <a:r>
              <a:rPr lang="en-US" altLang="en-US" sz="3600" dirty="0" err="1"/>
              <a:t>dibangun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sesuai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dengan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peramalan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tersebut</a:t>
            </a:r>
            <a:r>
              <a:rPr lang="en-US" altLang="en-US" sz="3600" dirty="0" smtClean="0"/>
              <a:t>, </a:t>
            </a:r>
            <a:r>
              <a:rPr lang="en-US" altLang="en-US" sz="3600" dirty="0" err="1"/>
              <a:t>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terjadi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ketidakcocokan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antara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permintaan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aktual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kapasitas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tersedia</a:t>
            </a:r>
            <a:r>
              <a:rPr lang="en-US" altLang="en-US" sz="3600" dirty="0"/>
              <a:t>.  </a:t>
            </a:r>
            <a:r>
              <a:rPr lang="en-US" altLang="en-US" sz="3600" dirty="0" err="1"/>
              <a:t>Ketidakcocokan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tersebut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berarti</a:t>
            </a:r>
            <a:r>
              <a:rPr lang="en-US" altLang="en-US" sz="3600" dirty="0"/>
              <a:t> 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4000" dirty="0"/>
          </a:p>
          <a:p>
            <a:pPr lvl="0"/>
            <a:endParaRPr lang="en-US" sz="44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KAPASITAS </a:t>
            </a:r>
            <a:r>
              <a:rPr lang="en-US" altLang="en-US" b="1" dirty="0">
                <a:solidFill>
                  <a:srgbClr val="002060"/>
                </a:solidFill>
              </a:rPr>
              <a:t>DAN STRATEGI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55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2003612"/>
            <a:ext cx="11173522" cy="417335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200" dirty="0"/>
              <a:t>(a). </a:t>
            </a:r>
            <a:r>
              <a:rPr lang="en-US" altLang="en-US" sz="3200" dirty="0" err="1"/>
              <a:t>Permintaan</a:t>
            </a:r>
            <a:r>
              <a:rPr lang="en-US" altLang="en-US" sz="3200" dirty="0"/>
              <a:t> &gt; </a:t>
            </a:r>
            <a:r>
              <a:rPr lang="en-US" altLang="en-US" sz="3200" dirty="0" err="1"/>
              <a:t>Kapasitas</a:t>
            </a:r>
            <a:endParaRPr lang="en-US" altLang="en-US" sz="3200" dirty="0"/>
          </a:p>
          <a:p>
            <a:pPr marL="538163" indent="-53975">
              <a:buFontTx/>
              <a:buNone/>
            </a:pPr>
            <a:r>
              <a:rPr lang="en-US" altLang="en-US" sz="3200" dirty="0"/>
              <a:t> </a:t>
            </a:r>
            <a:r>
              <a:rPr lang="en-US" altLang="en-US" sz="3200" dirty="0" err="1" smtClean="0"/>
              <a:t>Jika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kondisi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terjadi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perusahaan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dapat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membatasi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permintaan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menaikkan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harga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membuat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penjadwalan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dengan</a:t>
            </a:r>
            <a:r>
              <a:rPr lang="en-US" altLang="en-US" sz="3200" dirty="0" smtClean="0"/>
              <a:t> </a:t>
            </a:r>
            <a:r>
              <a:rPr lang="en-US" altLang="en-US" sz="3200" i="1" dirty="0"/>
              <a:t>lead time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yang </a:t>
            </a:r>
            <a:r>
              <a:rPr lang="en-US" altLang="en-US" sz="3200" dirty="0" err="1"/>
              <a:t>panjang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dan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mengurangi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bisnis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dengan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keuntungan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marjinal</a:t>
            </a:r>
            <a:r>
              <a:rPr lang="en-US" altLang="en-US" sz="3200" dirty="0"/>
              <a:t>. </a:t>
            </a:r>
          </a:p>
          <a:p>
            <a:pPr>
              <a:buFontTx/>
              <a:buNone/>
            </a:pPr>
            <a:r>
              <a:rPr lang="en-US" altLang="en-US" sz="3200" dirty="0"/>
              <a:t>      </a:t>
            </a:r>
            <a:r>
              <a:rPr lang="en-US" altLang="en-US" sz="3200" dirty="0" err="1"/>
              <a:t>Solusi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jangka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panjang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adalah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meningkatkan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KAPASITAS </a:t>
            </a:r>
            <a:r>
              <a:rPr lang="en-US" altLang="en-US" b="1" dirty="0">
                <a:solidFill>
                  <a:srgbClr val="002060"/>
                </a:solidFill>
              </a:rPr>
              <a:t>DAN STRATEGI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3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653988"/>
            <a:ext cx="11173522" cy="4522975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US" altLang="en-US" sz="3200" dirty="0" smtClean="0"/>
              <a:t>(</a:t>
            </a:r>
            <a:r>
              <a:rPr lang="en-US" sz="3600" dirty="0" smtClean="0"/>
              <a:t>b</a:t>
            </a:r>
            <a:r>
              <a:rPr lang="en-US" sz="3600" dirty="0"/>
              <a:t>). </a:t>
            </a:r>
            <a:r>
              <a:rPr lang="en-US" sz="3600" dirty="0" err="1"/>
              <a:t>Kapasitas</a:t>
            </a:r>
            <a:r>
              <a:rPr lang="en-US" sz="3600" dirty="0"/>
              <a:t> &gt; </a:t>
            </a:r>
            <a:r>
              <a:rPr lang="en-US" sz="3600" dirty="0" err="1"/>
              <a:t>Permintaan</a:t>
            </a:r>
            <a:endParaRPr lang="en-US" sz="3600" dirty="0"/>
          </a:p>
          <a:p>
            <a:pPr marL="712788">
              <a:buNone/>
              <a:defRPr/>
            </a:pPr>
            <a:r>
              <a:rPr lang="en-US" sz="3600" dirty="0"/>
              <a:t>  </a:t>
            </a:r>
            <a:r>
              <a:rPr lang="en-US" sz="3200" dirty="0" err="1" smtClean="0"/>
              <a:t>Jika</a:t>
            </a:r>
            <a:r>
              <a:rPr lang="en-US" sz="3200" dirty="0" smtClean="0"/>
              <a:t> </a:t>
            </a:r>
            <a:r>
              <a:rPr lang="en-US" sz="3200" dirty="0" err="1"/>
              <a:t>kondisi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 err="1"/>
              <a:t>perusahaan</a:t>
            </a:r>
            <a:r>
              <a:rPr lang="en-US" sz="3200" dirty="0"/>
              <a:t>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perlu</a:t>
            </a:r>
            <a:r>
              <a:rPr lang="en-US" sz="3200" dirty="0"/>
              <a:t> </a:t>
            </a:r>
            <a:r>
              <a:rPr lang="en-US" sz="3200" dirty="0" err="1" smtClean="0"/>
              <a:t>merangsang</a:t>
            </a:r>
            <a:r>
              <a:rPr lang="en-US" sz="3200" dirty="0" smtClean="0"/>
              <a:t> </a:t>
            </a:r>
            <a:r>
              <a:rPr lang="en-US" sz="3200" dirty="0" err="1"/>
              <a:t>permintaan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 smtClean="0"/>
              <a:t>pengurangan</a:t>
            </a:r>
            <a:r>
              <a:rPr lang="en-US" sz="3200" dirty="0" smtClean="0"/>
              <a:t> </a:t>
            </a:r>
            <a:r>
              <a:rPr lang="en-US" sz="3200" dirty="0" err="1" smtClean="0"/>
              <a:t>harga</a:t>
            </a:r>
            <a:r>
              <a:rPr lang="en-US" sz="3200" dirty="0" smtClean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pemasaran</a:t>
            </a:r>
            <a:r>
              <a:rPr lang="en-US" sz="3200" dirty="0"/>
              <a:t> </a:t>
            </a:r>
            <a:r>
              <a:rPr lang="en-US" sz="3200" dirty="0" smtClean="0"/>
              <a:t>yang </a:t>
            </a:r>
            <a:r>
              <a:rPr lang="en-US" sz="3200" dirty="0" err="1"/>
              <a:t>agresif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 smtClean="0"/>
              <a:t>mungkin</a:t>
            </a:r>
            <a:r>
              <a:rPr lang="en-US" sz="3200" dirty="0" smtClean="0"/>
              <a:t> </a:t>
            </a:r>
            <a:r>
              <a:rPr lang="en-US" sz="3200" dirty="0" err="1"/>
              <a:t>menyesuaikan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thdp</a:t>
            </a:r>
            <a:r>
              <a:rPr lang="en-US" sz="3200" dirty="0"/>
              <a:t> </a:t>
            </a:r>
            <a:r>
              <a:rPr lang="en-US" sz="3200" dirty="0" err="1"/>
              <a:t>pasar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smtClean="0"/>
              <a:t>    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produk</a:t>
            </a:r>
            <a:r>
              <a:rPr lang="en-US" sz="3200" dirty="0"/>
              <a:t>.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permintaan</a:t>
            </a:r>
            <a:r>
              <a:rPr lang="en-US" sz="3200" dirty="0"/>
              <a:t> </a:t>
            </a:r>
            <a:r>
              <a:rPr lang="en-US" sz="3200" dirty="0" err="1"/>
              <a:t>menurun</a:t>
            </a:r>
            <a:r>
              <a:rPr lang="en-US" sz="3200" dirty="0"/>
              <a:t> </a:t>
            </a:r>
            <a:r>
              <a:rPr lang="en-US" sz="3200" dirty="0" err="1" smtClean="0"/>
              <a:t>digabungkan</a:t>
            </a:r>
            <a:r>
              <a:rPr lang="en-US" sz="3200" dirty="0" smtClean="0"/>
              <a:t> </a:t>
            </a:r>
            <a:r>
              <a:rPr lang="en-US" sz="3200" dirty="0" err="1"/>
              <a:t>dgn</a:t>
            </a:r>
            <a:r>
              <a:rPr lang="en-US" sz="3200" dirty="0"/>
              <a:t> proses </a:t>
            </a:r>
            <a:r>
              <a:rPr lang="en-US" sz="3200" dirty="0" err="1"/>
              <a:t>yg</a:t>
            </a:r>
            <a:r>
              <a:rPr lang="en-US" sz="3200" dirty="0"/>
              <a:t> </a:t>
            </a:r>
            <a:r>
              <a:rPr lang="en-US" sz="3200" dirty="0" err="1"/>
              <a:t>kuno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 smtClean="0"/>
              <a:t>tdk</a:t>
            </a:r>
            <a:r>
              <a:rPr lang="en-US" sz="3200" dirty="0" smtClean="0"/>
              <a:t> </a:t>
            </a:r>
            <a:r>
              <a:rPr lang="en-US" sz="3200" dirty="0" err="1" smtClean="0"/>
              <a:t>fleksibel</a:t>
            </a:r>
            <a:r>
              <a:rPr lang="en-US" sz="3200" dirty="0"/>
              <a:t>, </a:t>
            </a:r>
            <a:r>
              <a:rPr lang="en-US" sz="3200" dirty="0" err="1"/>
              <a:t>pemutusan</a:t>
            </a:r>
            <a:r>
              <a:rPr lang="en-US" sz="3200" dirty="0"/>
              <a:t> hub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penutupan</a:t>
            </a:r>
            <a:r>
              <a:rPr lang="en-US" sz="3200" dirty="0"/>
              <a:t> </a:t>
            </a:r>
            <a:r>
              <a:rPr lang="en-US" sz="3200" dirty="0" err="1" smtClean="0"/>
              <a:t>pabrik</a:t>
            </a:r>
            <a:r>
              <a:rPr lang="en-US" sz="3200" dirty="0" smtClean="0"/>
              <a:t>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utk</a:t>
            </a:r>
            <a:r>
              <a:rPr lang="en-US" sz="3200" dirty="0"/>
              <a:t> </a:t>
            </a:r>
            <a:r>
              <a:rPr lang="en-US" sz="3200" dirty="0" err="1" smtClean="0"/>
              <a:t>menyesuaikan</a:t>
            </a:r>
            <a:r>
              <a:rPr lang="en-US" sz="3200" dirty="0" smtClean="0"/>
              <a:t> </a:t>
            </a:r>
            <a:r>
              <a:rPr lang="en-US" sz="3200" dirty="0" err="1"/>
              <a:t>kapasitas</a:t>
            </a:r>
            <a:r>
              <a:rPr lang="en-US" sz="3200" dirty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/>
              <a:t>permintaan</a:t>
            </a:r>
            <a:r>
              <a:rPr lang="en-US" sz="3200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KAPASITAS </a:t>
            </a:r>
            <a:r>
              <a:rPr lang="en-US" altLang="en-US" b="1" dirty="0">
                <a:solidFill>
                  <a:srgbClr val="002060"/>
                </a:solidFill>
              </a:rPr>
              <a:t>DAN STRATEGI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680882"/>
            <a:ext cx="11173522" cy="493507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fi-FI" altLang="en-US" sz="3600" dirty="0"/>
              <a:t>Ada 4 pertimbangan khusus untuk integrasi strategi dan investasi berkaitan dengan kapasitas yaitu : </a:t>
            </a:r>
          </a:p>
          <a:p>
            <a:pPr>
              <a:lnSpc>
                <a:spcPct val="80000"/>
              </a:lnSpc>
              <a:buNone/>
            </a:pPr>
            <a:endParaRPr lang="fi-FI" altLang="en-US" sz="3600" dirty="0"/>
          </a:p>
          <a:p>
            <a:pPr>
              <a:lnSpc>
                <a:spcPct val="80000"/>
              </a:lnSpc>
              <a:buNone/>
            </a:pPr>
            <a:r>
              <a:rPr lang="fi-FI" altLang="en-US" sz="3600" dirty="0"/>
              <a:t>1. </a:t>
            </a:r>
            <a:r>
              <a:rPr lang="fi-FI" altLang="en-US" sz="3600" b="1" dirty="0">
                <a:solidFill>
                  <a:schemeClr val="folHlink"/>
                </a:solidFill>
              </a:rPr>
              <a:t>Peramalan permintaan harus akurat.</a:t>
            </a:r>
            <a:r>
              <a:rPr lang="fi-FI" altLang="en-US" sz="3600" b="1" dirty="0"/>
              <a:t> </a:t>
            </a:r>
          </a:p>
          <a:p>
            <a:pPr marL="363538" indent="0" algn="just">
              <a:lnSpc>
                <a:spcPct val="80000"/>
              </a:lnSpc>
              <a:buNone/>
            </a:pPr>
            <a:r>
              <a:rPr lang="fi-FI" altLang="en-US" sz="3600" dirty="0"/>
              <a:t>Sebuah peramalan yang akurat merupakan hal paling utama bagi keputusan kapasitas, manajemen harus mengetahui produk mana yang sedang ditambahkan dan mana yang sedang dihentikan , begitu juga volume yang diharapkan. </a:t>
            </a:r>
          </a:p>
          <a:p>
            <a:pPr algn="just">
              <a:lnSpc>
                <a:spcPct val="80000"/>
              </a:lnSpc>
              <a:buNone/>
            </a:pPr>
            <a:r>
              <a:rPr lang="fi-FI" altLang="en-US" sz="3600" dirty="0"/>
              <a:t>2. </a:t>
            </a:r>
            <a:r>
              <a:rPr lang="fi-FI" altLang="en-US" sz="3600" b="1" dirty="0">
                <a:solidFill>
                  <a:schemeClr val="folHlink"/>
                </a:solidFill>
              </a:rPr>
              <a:t>Memahami teknologi dan peningkatan kapasitas.</a:t>
            </a:r>
            <a:r>
              <a:rPr lang="fi-FI" altLang="en-US" sz="3600" dirty="0"/>
              <a:t> </a:t>
            </a:r>
          </a:p>
          <a:p>
            <a:pPr marL="363538" indent="0" algn="just">
              <a:lnSpc>
                <a:spcPct val="80000"/>
              </a:lnSpc>
              <a:buNone/>
            </a:pPr>
            <a:r>
              <a:rPr lang="fi-FI" altLang="en-US" sz="3600" dirty="0"/>
              <a:t>Volume ditentukan dengan peninjauan ulang pada beberapa alternative saja dan teknologi juga ikut menentukan kapasitas. </a:t>
            </a:r>
          </a:p>
          <a:p>
            <a:pPr algn="just">
              <a:lnSpc>
                <a:spcPct val="80000"/>
              </a:lnSpc>
              <a:buNone/>
            </a:pPr>
            <a:r>
              <a:rPr lang="fi-FI" altLang="en-US" sz="3600" dirty="0"/>
              <a:t>3. </a:t>
            </a:r>
            <a:r>
              <a:rPr lang="fi-FI" altLang="en-US" sz="3600" b="1" dirty="0">
                <a:solidFill>
                  <a:schemeClr val="folHlink"/>
                </a:solidFill>
              </a:rPr>
              <a:t>Menentukan tingkat operasi yang optimum (volume)</a:t>
            </a:r>
            <a:r>
              <a:rPr lang="fi-FI" altLang="en-US" sz="3600" dirty="0">
                <a:solidFill>
                  <a:schemeClr val="folHlink"/>
                </a:solidFill>
              </a:rPr>
              <a:t> </a:t>
            </a:r>
          </a:p>
          <a:p>
            <a:pPr marL="363538" indent="0" algn="just">
              <a:lnSpc>
                <a:spcPct val="80000"/>
              </a:lnSpc>
              <a:buNone/>
            </a:pPr>
            <a:r>
              <a:rPr lang="fi-FI" altLang="en-US" sz="3600" dirty="0"/>
              <a:t>Sering ditentukan dengan istilah skala ekonomis dan disekonomis. </a:t>
            </a:r>
          </a:p>
          <a:p>
            <a:pPr algn="just">
              <a:lnSpc>
                <a:spcPct val="80000"/>
              </a:lnSpc>
              <a:buNone/>
            </a:pPr>
            <a:r>
              <a:rPr lang="fi-FI" altLang="en-US" sz="3600" dirty="0"/>
              <a:t>4. </a:t>
            </a:r>
            <a:r>
              <a:rPr lang="fi-FI" altLang="en-US" sz="3600" b="1" dirty="0">
                <a:solidFill>
                  <a:schemeClr val="folHlink"/>
                </a:solidFill>
              </a:rPr>
              <a:t>Membangun untuk perubahan </a:t>
            </a:r>
          </a:p>
          <a:p>
            <a:pPr marL="363538" indent="0" algn="just">
              <a:lnSpc>
                <a:spcPct val="80000"/>
              </a:lnSpc>
              <a:buNone/>
            </a:pPr>
            <a:r>
              <a:rPr lang="fi-FI" altLang="en-US" sz="3600" dirty="0"/>
              <a:t>Manajer operasi membangun fleksibilitas dalam fasilitas dan peralatan, dan mengadakan sensitivitas keputusan dengan menguji beberapa skenario. </a:t>
            </a:r>
            <a:endParaRPr lang="en-US" altLang="en-US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 fontScale="90000"/>
          </a:bodyPr>
          <a:lstStyle/>
          <a:p>
            <a:r>
              <a:rPr lang="fi-FI" altLang="en-US" b="1" dirty="0">
                <a:solidFill>
                  <a:srgbClr val="002060"/>
                </a:solidFill>
              </a:rPr>
              <a:t>PERTIMBANGAN KAPASITAS</a:t>
            </a:r>
            <a:r>
              <a:rPr lang="fi-FI" altLang="en-US" sz="7200" dirty="0">
                <a:solidFill>
                  <a:srgbClr val="002060"/>
                </a:solidFill>
              </a:rPr>
              <a:t> </a:t>
            </a:r>
            <a:endParaRPr lang="en-US" b="1" cap="al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521942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fi-FI" altLang="en-US" sz="3600" dirty="0"/>
              <a:t>Walaupun peramalan sudah baik, kadang terdapat ketidakcocokan permintaan dan kapasitas sehingga bisa terjadi permintaan melebihi kapasitas atau sebaliknya kapasitas melebihi permintaan . </a:t>
            </a:r>
            <a:br>
              <a:rPr lang="fi-FI" altLang="en-US" sz="3600" dirty="0"/>
            </a:br>
            <a:r>
              <a:rPr lang="fi-FI" altLang="en-US" sz="3600" dirty="0"/>
              <a:t>Oleh karena itu ada taktik untuk menyesuaikan kapasitas dengan permintan yaitu dengan</a:t>
            </a:r>
            <a:r>
              <a:rPr lang="fi-FI" altLang="en-US" sz="3600" dirty="0" smtClean="0"/>
              <a:t>:</a:t>
            </a:r>
          </a:p>
          <a:p>
            <a:pPr marL="712788" indent="-444500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i-FI" altLang="en-US" sz="3600" dirty="0" smtClean="0"/>
              <a:t>Mengubah </a:t>
            </a:r>
            <a:r>
              <a:rPr lang="fi-FI" altLang="en-US" sz="3600" dirty="0"/>
              <a:t>staff yang ada dengan menambah atau mengurangi </a:t>
            </a:r>
          </a:p>
          <a:p>
            <a:pPr marL="712788" indent="-444500" algn="just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i-FI" altLang="en-US" sz="3600" dirty="0" smtClean="0"/>
              <a:t>Menyesuaikan </a:t>
            </a:r>
            <a:r>
              <a:rPr lang="fi-FI" altLang="en-US" sz="3600" dirty="0"/>
              <a:t>peralatan dan proses dengan membeli , menjual </a:t>
            </a:r>
            <a:r>
              <a:rPr lang="fi-FI" altLang="en-US" sz="3600" dirty="0" smtClean="0"/>
              <a:t>atau menyewa</a:t>
            </a:r>
            <a:r>
              <a:rPr lang="fi-FI" altLang="en-US" sz="3600" dirty="0"/>
              <a:t>. </a:t>
            </a:r>
          </a:p>
          <a:p>
            <a:pPr marL="712788" indent="-444500" algn="just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i-FI" altLang="en-US" sz="3600" dirty="0" smtClean="0"/>
              <a:t>Memperbaiki </a:t>
            </a:r>
            <a:r>
              <a:rPr lang="fi-FI" altLang="en-US" sz="3600" dirty="0"/>
              <a:t>metode untuk meningkatkan hasil </a:t>
            </a:r>
          </a:p>
          <a:p>
            <a:pPr marL="712788" indent="-444500" algn="just">
              <a:lnSpc>
                <a:spcPct val="8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i-FI" altLang="en-US" sz="3600" dirty="0" smtClean="0"/>
              <a:t>Mendisain </a:t>
            </a:r>
            <a:r>
              <a:rPr lang="fi-FI" altLang="en-US" sz="3600" dirty="0"/>
              <a:t>ulang produk untuk meningkatkan hasil produksi </a:t>
            </a:r>
            <a:r>
              <a:rPr lang="fi-FI" altLang="en-US" sz="3600" dirty="0" smtClean="0"/>
              <a:t> </a:t>
            </a:r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fi-FI" altLang="en-US" b="1" dirty="0">
                <a:solidFill>
                  <a:srgbClr val="002060"/>
                </a:solidFill>
              </a:rPr>
              <a:t>Mengelola Permintaan</a:t>
            </a:r>
            <a:endParaRPr lang="en-US" b="1" cap="al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22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62100" y="1825625"/>
            <a:ext cx="10325100" cy="4351338"/>
          </a:xfrm>
        </p:spPr>
        <p:txBody>
          <a:bodyPr>
            <a:normAutofit/>
          </a:bodyPr>
          <a:lstStyle/>
          <a:p>
            <a:pPr lvl="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4000" dirty="0" err="1"/>
              <a:t>Kapasitas</a:t>
            </a:r>
            <a:r>
              <a:rPr lang="en-US" altLang="en-US" sz="4000" dirty="0"/>
              <a:t> (</a:t>
            </a:r>
            <a:r>
              <a:rPr lang="en-US" altLang="en-US" sz="4000" i="1" dirty="0"/>
              <a:t>capacity) </a:t>
            </a:r>
            <a:r>
              <a:rPr lang="en-US" altLang="en-US" sz="4000" dirty="0" err="1"/>
              <a:t>adalah</a:t>
            </a:r>
            <a:r>
              <a:rPr lang="en-US" altLang="en-US" sz="4000" dirty="0"/>
              <a:t> </a:t>
            </a:r>
            <a:r>
              <a:rPr lang="en-US" altLang="en-US" sz="4000" dirty="0" err="1"/>
              <a:t>hasil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produksi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atau</a:t>
            </a:r>
            <a:r>
              <a:rPr lang="en-US" altLang="en-US" sz="4000" dirty="0"/>
              <a:t> volume </a:t>
            </a:r>
            <a:r>
              <a:rPr lang="en-US" altLang="en-US" sz="4000" dirty="0" err="1"/>
              <a:t>pemrosesan</a:t>
            </a:r>
            <a:r>
              <a:rPr lang="en-US" altLang="en-US" sz="4000" dirty="0"/>
              <a:t> (</a:t>
            </a:r>
            <a:r>
              <a:rPr lang="en-US" altLang="en-US" sz="4000" i="1" dirty="0"/>
              <a:t>throughput</a:t>
            </a:r>
            <a:r>
              <a:rPr lang="en-US" altLang="en-US" sz="4000" dirty="0"/>
              <a:t>) </a:t>
            </a:r>
            <a:r>
              <a:rPr lang="en-US" altLang="en-US" sz="4000" dirty="0" err="1"/>
              <a:t>atau</a:t>
            </a:r>
            <a:r>
              <a:rPr lang="en-US" altLang="en-US" sz="4000" dirty="0"/>
              <a:t> </a:t>
            </a:r>
            <a:r>
              <a:rPr lang="en-US" altLang="en-US" sz="4000" dirty="0" err="1"/>
              <a:t>jumlah</a:t>
            </a:r>
            <a:r>
              <a:rPr lang="en-US" altLang="en-US" sz="4000" dirty="0"/>
              <a:t> unit yang </a:t>
            </a:r>
            <a:r>
              <a:rPr lang="en-US" altLang="en-US" sz="4000" dirty="0" err="1"/>
              <a:t>dapat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ditangani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diterima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disimpan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atau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diproduksi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oleh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sebuah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fasilitas</a:t>
            </a:r>
            <a:r>
              <a:rPr lang="en-US" altLang="en-US" sz="4000" dirty="0" smtClean="0"/>
              <a:t> </a:t>
            </a:r>
            <a:r>
              <a:rPr lang="en-US" altLang="en-US" sz="4000" dirty="0" err="1"/>
              <a:t>dalam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suatu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periode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waktu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tertentu</a:t>
            </a:r>
            <a:r>
              <a:rPr lang="en-US" altLang="en-US" sz="4000" dirty="0" smtClean="0"/>
              <a:t>.</a:t>
            </a:r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950719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PENGERTIAN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fi-FI" altLang="en-US" sz="3600" dirty="0"/>
              <a:t>Perencanaan kapasitas membutuhkan dua tahap, 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</a:pPr>
            <a:r>
              <a:rPr lang="fi-FI" altLang="en-US" sz="3600" dirty="0"/>
              <a:t>tahap pertama permintaan di masa yang akan datang diramalkan dengan model tradisional seperti konsep statistic, 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</a:pPr>
            <a:r>
              <a:rPr lang="fi-FI" altLang="en-US" sz="3600" dirty="0"/>
              <a:t>tahap kedua peramalan digunakan untuk menentukan kapasitas serta peningkatan ukuran untuk setiap penambahan kapasitas. 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</a:pPr>
            <a:r>
              <a:rPr lang="fi-FI" altLang="en-US" sz="3600" dirty="0"/>
              <a:t>Cara untuk menetapkan kapasitas yang harus dimiliki oleh sebuah fasilitas agar mendapatkan keuntungan adalah Analisis Titik Impas. </a:t>
            </a:r>
            <a:endParaRPr lang="en-US" altLang="en-US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altLang="en-US" b="1" dirty="0">
                <a:solidFill>
                  <a:srgbClr val="002060"/>
                </a:solidFill>
              </a:rPr>
              <a:t>Perencanaan kapasitas </a:t>
            </a:r>
            <a:endParaRPr lang="fi-FI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ClrTx/>
            </a:pPr>
            <a:r>
              <a:rPr lang="fi-FI" altLang="en-US" sz="3600" dirty="0"/>
              <a:t>Merupakan cara untuk menetapkan kapasitas yang harus dimiliki oleh sebuah fasilitas untuk mendapatkan keuntungan. </a:t>
            </a:r>
          </a:p>
          <a:p>
            <a:pPr algn="just">
              <a:lnSpc>
                <a:spcPct val="80000"/>
              </a:lnSpc>
              <a:buClrTx/>
            </a:pPr>
            <a:r>
              <a:rPr lang="fi-FI" altLang="en-US" sz="3600" dirty="0"/>
              <a:t>Tujuan analisis ini adalah untuk menemukan sebuah titik dalam unit dan satuan nilai uang , dimana	                                               biaya  = pendapatan. </a:t>
            </a:r>
          </a:p>
          <a:p>
            <a:pPr algn="just">
              <a:lnSpc>
                <a:spcPct val="80000"/>
              </a:lnSpc>
              <a:buClrTx/>
            </a:pPr>
            <a:r>
              <a:rPr lang="fi-FI" altLang="en-US" sz="3600" dirty="0"/>
              <a:t>Titik tersebut disebut titik impas, perusahaan harus beroperasi di atas tingkat ini untuk mencapai keuntungan. </a:t>
            </a:r>
            <a:endParaRPr lang="fi-FI" altLang="en-US" sz="3600" b="1" dirty="0"/>
          </a:p>
          <a:p>
            <a:pPr algn="just">
              <a:lnSpc>
                <a:spcPct val="80000"/>
              </a:lnSpc>
              <a:buClrTx/>
            </a:pPr>
            <a:r>
              <a:rPr lang="fi-FI" altLang="en-US" sz="3600" b="1" dirty="0"/>
              <a:t>Asumsi: </a:t>
            </a:r>
            <a:endParaRPr lang="fi-FI" altLang="en-US" sz="3600" dirty="0"/>
          </a:p>
          <a:p>
            <a:pPr marL="363538" indent="0" algn="just">
              <a:lnSpc>
                <a:spcPct val="80000"/>
              </a:lnSpc>
              <a:buClrTx/>
              <a:buNone/>
            </a:pPr>
            <a:r>
              <a:rPr lang="fi-FI" altLang="en-US" sz="3600" dirty="0"/>
              <a:t>Asumsi yang mendasari analisis titik impas adalah biaya dan pendapatan ditunjukkan sebagai garis lurus sehingga berbentuk fungsi linear.</a:t>
            </a: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i-FI" altLang="en-US" b="1" dirty="0">
                <a:solidFill>
                  <a:srgbClr val="002060"/>
                </a:solidFill>
              </a:rPr>
              <a:t>ANALISIS TITIK </a:t>
            </a:r>
            <a:r>
              <a:rPr lang="fi-FI" altLang="en-US" b="1" dirty="0" smtClean="0">
                <a:solidFill>
                  <a:srgbClr val="002060"/>
                </a:solidFill>
              </a:rPr>
              <a:t>IMPAS (BEP)</a:t>
            </a:r>
            <a:endParaRPr lang="fi-FI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87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254000"/>
            <a:ext cx="7793037" cy="965200"/>
          </a:xfrm>
        </p:spPr>
        <p:txBody>
          <a:bodyPr>
            <a:noAutofit/>
          </a:bodyPr>
          <a:lstStyle/>
          <a:p>
            <a:pPr eaLnBrk="1" hangingPunct="1"/>
            <a:r>
              <a:rPr lang="fi-FI" altLang="en-US" b="1" dirty="0">
                <a:solidFill>
                  <a:srgbClr val="002060"/>
                </a:solidFill>
              </a:rPr>
              <a:t>Pendekatan Grafik</a:t>
            </a:r>
            <a:r>
              <a:rPr lang="fi-FI" altLang="en-US" sz="7200" dirty="0">
                <a:solidFill>
                  <a:srgbClr val="002060"/>
                </a:solidFill>
              </a:rPr>
              <a:t> </a:t>
            </a:r>
            <a:endParaRPr lang="en-US" altLang="en-US" sz="7200" dirty="0">
              <a:solidFill>
                <a:srgbClr val="00206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706688" y="1828801"/>
            <a:ext cx="7772400" cy="430371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800" dirty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1ABE34-7239-4294-BA5E-64576D7056D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3886200" y="25908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5"/>
          <p:cNvSpPr>
            <a:spLocks noChangeShapeType="1"/>
          </p:cNvSpPr>
          <p:nvPr/>
        </p:nvSpPr>
        <p:spPr bwMode="auto">
          <a:xfrm>
            <a:off x="3886200" y="45720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/>
          <p:cNvSpPr>
            <a:spLocks noChangeShapeType="1"/>
          </p:cNvSpPr>
          <p:nvPr/>
        </p:nvSpPr>
        <p:spPr bwMode="auto">
          <a:xfrm>
            <a:off x="3886200" y="3657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/>
          <p:cNvSpPr>
            <a:spLocks noChangeShapeType="1"/>
          </p:cNvSpPr>
          <p:nvPr/>
        </p:nvSpPr>
        <p:spPr bwMode="auto">
          <a:xfrm flipV="1">
            <a:off x="3886200" y="2514600"/>
            <a:ext cx="3124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 flipV="1">
            <a:off x="3886200" y="2819400"/>
            <a:ext cx="3429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Text Box 9"/>
          <p:cNvSpPr txBox="1">
            <a:spLocks noChangeArrowheads="1"/>
          </p:cNvSpPr>
          <p:nvPr/>
        </p:nvSpPr>
        <p:spPr bwMode="auto">
          <a:xfrm>
            <a:off x="7010400" y="2133601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TR (Total Revenue)</a:t>
            </a:r>
          </a:p>
        </p:txBody>
      </p:sp>
      <p:sp>
        <p:nvSpPr>
          <p:cNvPr id="30731" name="Text Box 10"/>
          <p:cNvSpPr txBox="1">
            <a:spLocks noChangeArrowheads="1"/>
          </p:cNvSpPr>
          <p:nvPr/>
        </p:nvSpPr>
        <p:spPr bwMode="auto">
          <a:xfrm>
            <a:off x="7391400" y="2590801"/>
            <a:ext cx="220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TC (Total Cost)</a:t>
            </a:r>
          </a:p>
        </p:txBody>
      </p:sp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6934200" y="3429001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FC (Fixed Cost)</a:t>
            </a:r>
          </a:p>
        </p:txBody>
      </p:sp>
      <p:sp>
        <p:nvSpPr>
          <p:cNvPr id="30733" name="Text Box 12"/>
          <p:cNvSpPr txBox="1">
            <a:spLocks noChangeArrowheads="1"/>
          </p:cNvSpPr>
          <p:nvPr/>
        </p:nvSpPr>
        <p:spPr bwMode="auto">
          <a:xfrm>
            <a:off x="6934200" y="4648201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Volume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3352800" y="21336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Biaya</a:t>
            </a:r>
          </a:p>
        </p:txBody>
      </p:sp>
      <p:sp>
        <p:nvSpPr>
          <p:cNvPr id="30735" name="Text Box 14"/>
          <p:cNvSpPr txBox="1">
            <a:spLocks noChangeArrowheads="1"/>
          </p:cNvSpPr>
          <p:nvPr/>
        </p:nvSpPr>
        <p:spPr bwMode="auto">
          <a:xfrm>
            <a:off x="3581400" y="47244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30736" name="Line 15"/>
          <p:cNvSpPr>
            <a:spLocks noChangeShapeType="1"/>
          </p:cNvSpPr>
          <p:nvPr/>
        </p:nvSpPr>
        <p:spPr bwMode="auto">
          <a:xfrm>
            <a:off x="6096000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8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 fontScale="85000" lnSpcReduction="20000"/>
          </a:bodyPr>
          <a:lstStyle/>
          <a:p>
            <a:pPr>
              <a:buClrTx/>
            </a:pPr>
            <a:r>
              <a:rPr lang="sv-SE" altLang="en-US" sz="3600" dirty="0"/>
              <a:t>Rumus yang berkaitan dengan titik impas adalah: </a:t>
            </a:r>
          </a:p>
          <a:p>
            <a:pPr marL="444500" indent="0">
              <a:buNone/>
            </a:pPr>
            <a:r>
              <a:rPr lang="sv-SE" altLang="en-US" sz="3600" dirty="0"/>
              <a:t>BEP x  = Titik impas dalam unit </a:t>
            </a:r>
          </a:p>
          <a:p>
            <a:pPr marL="444500" indent="0">
              <a:buNone/>
            </a:pPr>
            <a:r>
              <a:rPr lang="sv-SE" altLang="en-US" sz="3600" dirty="0"/>
              <a:t>BEP rp = Titik impas dalam rupiah </a:t>
            </a:r>
          </a:p>
          <a:p>
            <a:pPr marL="444500" indent="0">
              <a:buNone/>
            </a:pPr>
            <a:r>
              <a:rPr lang="sv-SE" altLang="en-US" sz="3600" dirty="0"/>
              <a:t>        P = Harga per unit </a:t>
            </a:r>
          </a:p>
          <a:p>
            <a:pPr marL="444500" indent="0">
              <a:buNone/>
            </a:pPr>
            <a:r>
              <a:rPr lang="sv-SE" altLang="en-US" sz="3600" dirty="0"/>
              <a:t>        x = Jumlah unit yang diproduksi </a:t>
            </a:r>
          </a:p>
          <a:p>
            <a:pPr marL="444500" indent="0">
              <a:buNone/>
            </a:pPr>
            <a:r>
              <a:rPr lang="sv-SE" altLang="en-US" sz="3600" dirty="0"/>
              <a:t>      TR = Pendapatan total Px </a:t>
            </a:r>
          </a:p>
          <a:p>
            <a:pPr marL="444500" indent="0">
              <a:buNone/>
            </a:pPr>
            <a:r>
              <a:rPr lang="sv-SE" altLang="en-US" sz="3600" dirty="0"/>
              <a:t>        F = Biaya tetap </a:t>
            </a:r>
          </a:p>
          <a:p>
            <a:pPr marL="444500" indent="0">
              <a:buNone/>
            </a:pPr>
            <a:r>
              <a:rPr lang="sv-SE" altLang="en-US" sz="3600" dirty="0"/>
              <a:t>        V = Biaya variable per unit </a:t>
            </a:r>
          </a:p>
          <a:p>
            <a:pPr marL="444500" indent="0">
              <a:buNone/>
            </a:pPr>
            <a:r>
              <a:rPr lang="sv-SE" altLang="en-US" sz="3600" dirty="0"/>
              <a:t>      TC = Biaya total = F + Vx </a:t>
            </a:r>
          </a:p>
          <a:p>
            <a:pPr marL="444500" indent="0">
              <a:buNone/>
            </a:pPr>
            <a:r>
              <a:rPr lang="sv-SE" altLang="en-US" sz="3600" dirty="0"/>
              <a:t>Titik impas terjadi saat : TR = TC atau Px = F + Vx</a:t>
            </a:r>
            <a:endParaRPr lang="fi-FI" altLang="en-US" sz="3600" dirty="0"/>
          </a:p>
          <a:p>
            <a:pPr marL="444500" lvl="0" indent="0">
              <a:buNone/>
            </a:pPr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altLang="en-US" b="1" dirty="0" err="1">
                <a:solidFill>
                  <a:srgbClr val="002060"/>
                </a:solidFill>
              </a:rPr>
              <a:t>Pendekatan</a:t>
            </a:r>
            <a:r>
              <a:rPr lang="es-ES" altLang="en-US" b="1" dirty="0">
                <a:solidFill>
                  <a:srgbClr val="002060"/>
                </a:solidFill>
              </a:rPr>
              <a:t> </a:t>
            </a:r>
            <a:r>
              <a:rPr lang="es-ES" altLang="en-US" b="1" dirty="0" err="1">
                <a:solidFill>
                  <a:srgbClr val="002060"/>
                </a:solidFill>
              </a:rPr>
              <a:t>Aljabar</a:t>
            </a:r>
            <a:r>
              <a:rPr lang="es-ES" altLang="en-US" dirty="0">
                <a:solidFill>
                  <a:srgbClr val="002060"/>
                </a:solidFill>
              </a:rPr>
              <a:t> </a:t>
            </a:r>
            <a:endParaRPr lang="fi-FI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60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156117"/>
            <a:ext cx="11017405" cy="80288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altLang="en-US" b="1" dirty="0" err="1">
                <a:solidFill>
                  <a:srgbClr val="002060"/>
                </a:solidFill>
              </a:rPr>
              <a:t>Pendekatan</a:t>
            </a:r>
            <a:r>
              <a:rPr lang="es-ES" altLang="en-US" b="1" dirty="0">
                <a:solidFill>
                  <a:srgbClr val="002060"/>
                </a:solidFill>
              </a:rPr>
              <a:t> </a:t>
            </a:r>
            <a:r>
              <a:rPr lang="es-ES" altLang="en-US" b="1" dirty="0" err="1">
                <a:solidFill>
                  <a:srgbClr val="002060"/>
                </a:solidFill>
              </a:rPr>
              <a:t>Aljabar</a:t>
            </a:r>
            <a:r>
              <a:rPr lang="es-ES" altLang="en-US" dirty="0">
                <a:solidFill>
                  <a:srgbClr val="002060"/>
                </a:solidFill>
              </a:rPr>
              <a:t> </a:t>
            </a:r>
            <a:endParaRPr lang="fi-FI" altLang="en-US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2854712" y="959006"/>
            <a:ext cx="7365053" cy="5898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F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 smtClean="0"/>
              <a:t>BEP x = --------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P – V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                 F                   </a:t>
            </a:r>
            <a:r>
              <a:rPr lang="en-US" altLang="en-US" sz="2000" b="1" dirty="0" err="1" smtClean="0"/>
              <a:t>F</a:t>
            </a:r>
            <a:r>
              <a:rPr lang="en-US" altLang="en-US" sz="2000" b="1" dirty="0" smtClean="0"/>
              <a:t>                   </a:t>
            </a:r>
            <a:r>
              <a:rPr lang="en-US" altLang="en-US" sz="2000" b="1" dirty="0" err="1" smtClean="0"/>
              <a:t>F</a:t>
            </a:r>
            <a:r>
              <a:rPr lang="en-US" altLang="en-US" sz="20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 smtClean="0"/>
              <a:t>BEP </a:t>
            </a:r>
            <a:r>
              <a:rPr lang="en-US" altLang="en-US" sz="2000" b="1" dirty="0" err="1" smtClean="0"/>
              <a:t>rp</a:t>
            </a:r>
            <a:r>
              <a:rPr lang="en-US" altLang="en-US" sz="2000" b="1" dirty="0" smtClean="0"/>
              <a:t> = </a:t>
            </a:r>
            <a:r>
              <a:rPr lang="en-US" altLang="en-US" sz="2000" b="1" dirty="0" err="1" smtClean="0"/>
              <a:t>BEPx</a:t>
            </a:r>
            <a:r>
              <a:rPr lang="en-US" altLang="en-US" sz="2000" b="1" dirty="0" smtClean="0"/>
              <a:t>. P = -------- P = ------------- = ------------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               P – V         (P – V) / P      1 – (V/P)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 err="1" smtClean="0"/>
              <a:t>Laba</a:t>
            </a:r>
            <a:r>
              <a:rPr lang="en-US" altLang="en-US" sz="2000" b="1" dirty="0" smtClean="0"/>
              <a:t> = TR – TC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	= </a:t>
            </a:r>
            <a:r>
              <a:rPr lang="en-US" altLang="en-US" sz="2000" b="1" dirty="0" err="1" smtClean="0"/>
              <a:t>Px</a:t>
            </a:r>
            <a:r>
              <a:rPr lang="en-US" altLang="en-US" sz="2000" b="1" dirty="0" smtClean="0"/>
              <a:t> – ( F + </a:t>
            </a:r>
            <a:r>
              <a:rPr lang="en-US" altLang="en-US" sz="2000" b="1" dirty="0" err="1" smtClean="0"/>
              <a:t>Vx</a:t>
            </a:r>
            <a:r>
              <a:rPr lang="en-US" altLang="en-US" sz="2000" b="1" dirty="0" smtClean="0"/>
              <a:t>) = </a:t>
            </a:r>
            <a:r>
              <a:rPr lang="en-US" altLang="en-US" sz="2000" b="1" dirty="0" err="1" smtClean="0"/>
              <a:t>Px</a:t>
            </a:r>
            <a:r>
              <a:rPr lang="en-US" altLang="en-US" sz="2000" b="1" dirty="0" smtClean="0"/>
              <a:t> – F – </a:t>
            </a:r>
            <a:r>
              <a:rPr lang="en-US" altLang="en-US" sz="2000" b="1" dirty="0" err="1" smtClean="0"/>
              <a:t>Vx</a:t>
            </a:r>
            <a:r>
              <a:rPr lang="en-US" altLang="en-US" sz="20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	= ( P – V )x – F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b="1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                           </a:t>
            </a:r>
            <a:r>
              <a:rPr lang="en-US" altLang="en-US" sz="2000" b="1" dirty="0" err="1" smtClean="0"/>
              <a:t>Biaya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Tetap</a:t>
            </a:r>
            <a:r>
              <a:rPr lang="en-US" altLang="en-US" sz="2000" b="1" dirty="0" smtClean="0"/>
              <a:t> Total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 err="1" smtClean="0"/>
              <a:t>Titik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impas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dalam</a:t>
            </a:r>
            <a:r>
              <a:rPr lang="en-US" altLang="en-US" sz="2000" b="1" dirty="0" smtClean="0"/>
              <a:t> unit = ---------------------------------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                     </a:t>
            </a:r>
            <a:r>
              <a:rPr lang="en-US" altLang="en-US" sz="2000" b="1" dirty="0" err="1" smtClean="0"/>
              <a:t>Harga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jual</a:t>
            </a:r>
            <a:r>
              <a:rPr lang="en-US" altLang="en-US" sz="2000" b="1" dirty="0" smtClean="0"/>
              <a:t> – </a:t>
            </a:r>
            <a:r>
              <a:rPr lang="en-US" altLang="en-US" sz="2000" b="1" dirty="0" err="1" smtClean="0"/>
              <a:t>Biaya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Variabel</a:t>
            </a:r>
            <a:r>
              <a:rPr lang="en-US" altLang="en-US" sz="20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                                    </a:t>
            </a:r>
            <a:r>
              <a:rPr lang="en-US" altLang="en-US" sz="2000" b="1" dirty="0" err="1" smtClean="0"/>
              <a:t>Biaya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Tetap</a:t>
            </a:r>
            <a:r>
              <a:rPr lang="en-US" altLang="en-US" sz="2000" b="1" dirty="0" smtClean="0"/>
              <a:t> Total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 err="1" smtClean="0"/>
              <a:t>Titik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Impas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dalam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mata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uang</a:t>
            </a:r>
            <a:r>
              <a:rPr lang="en-US" altLang="en-US" sz="2000" b="1" dirty="0" smtClean="0"/>
              <a:t> = ----------------------------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dirty="0" smtClean="0"/>
              <a:t>                                                             </a:t>
            </a:r>
            <a:r>
              <a:rPr lang="sv-SE" altLang="en-US" sz="2000" b="1" dirty="0" smtClean="0"/>
              <a:t>Biaya Variabel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sz="2000" b="1" dirty="0" smtClean="0"/>
              <a:t>                                                       1 - --------------------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sz="2000" b="1" dirty="0" smtClean="0"/>
              <a:t>                                                                Harga Jual </a:t>
            </a:r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0300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61431" y="273204"/>
            <a:ext cx="7793037" cy="841917"/>
          </a:xfrm>
        </p:spPr>
        <p:txBody>
          <a:bodyPr>
            <a:normAutofit/>
          </a:bodyPr>
          <a:lstStyle/>
          <a:p>
            <a:pPr eaLnBrk="1" hangingPunct="1"/>
            <a:r>
              <a:rPr lang="sv-SE" altLang="en-US" sz="3600" b="1" dirty="0">
                <a:solidFill>
                  <a:srgbClr val="002060"/>
                </a:solidFill>
              </a:rPr>
              <a:t>Kasus Produk Tunggal:</a:t>
            </a:r>
            <a:endParaRPr lang="en-US" altLang="en-US" sz="6000" dirty="0" smtClean="0">
              <a:solidFill>
                <a:srgbClr val="002060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070517" y="1115121"/>
            <a:ext cx="11121483" cy="560635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sv-SE" altLang="en-US" dirty="0"/>
              <a:t>Contoh: PT X memiliki biaya tetap = Rp 1.000.000,- Biaya tenaga kerja Rp 12.500,- per unit Biaya Bahan Baku Rp 7.500,- per unit , Harga jual Rp 40.000,- per unit. </a:t>
            </a:r>
            <a:endParaRPr lang="en-US" alt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 err="1"/>
              <a:t>Maka</a:t>
            </a:r>
            <a:r>
              <a:rPr lang="en-US" altLang="en-US" dirty="0"/>
              <a:t> 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Rp</a:t>
            </a:r>
            <a:r>
              <a:rPr lang="en-US" altLang="en-US" dirty="0"/>
              <a:t> 1.000.000,-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BEP x = ------------------------------------------------- = 50 unit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	     </a:t>
            </a:r>
            <a:r>
              <a:rPr lang="en-US" altLang="en-US" dirty="0" err="1"/>
              <a:t>Rp</a:t>
            </a:r>
            <a:r>
              <a:rPr lang="en-US" altLang="en-US" dirty="0"/>
              <a:t> 40.000,- - (</a:t>
            </a:r>
            <a:r>
              <a:rPr lang="en-US" altLang="en-US" dirty="0" err="1"/>
              <a:t>Rp</a:t>
            </a:r>
            <a:r>
              <a:rPr lang="en-US" altLang="en-US" dirty="0"/>
              <a:t> 12.500,- + </a:t>
            </a:r>
            <a:r>
              <a:rPr lang="en-US" altLang="en-US" dirty="0" err="1"/>
              <a:t>Rp</a:t>
            </a:r>
            <a:r>
              <a:rPr lang="en-US" altLang="en-US" dirty="0"/>
              <a:t> 7.500,-)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                       </a:t>
            </a:r>
            <a:r>
              <a:rPr lang="en-US" altLang="en-US" dirty="0" err="1"/>
              <a:t>Rp</a:t>
            </a:r>
            <a:r>
              <a:rPr lang="en-US" altLang="en-US" dirty="0"/>
              <a:t> 1.000.000,-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BEP </a:t>
            </a:r>
            <a:r>
              <a:rPr lang="en-US" altLang="en-US" dirty="0" err="1"/>
              <a:t>rp</a:t>
            </a:r>
            <a:r>
              <a:rPr lang="en-US" altLang="en-US" dirty="0"/>
              <a:t> = --------------------------------------- = </a:t>
            </a:r>
            <a:r>
              <a:rPr lang="en-US" altLang="en-US" dirty="0" err="1"/>
              <a:t>Rp</a:t>
            </a:r>
            <a:r>
              <a:rPr lang="en-US" altLang="en-US" dirty="0"/>
              <a:t> 2.000.000 ,-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                   (</a:t>
            </a:r>
            <a:r>
              <a:rPr lang="en-US" altLang="en-US" dirty="0" err="1"/>
              <a:t>Rp</a:t>
            </a:r>
            <a:r>
              <a:rPr lang="en-US" altLang="en-US" dirty="0"/>
              <a:t> 12.500,- +</a:t>
            </a:r>
            <a:r>
              <a:rPr lang="en-US" altLang="en-US" dirty="0" err="1"/>
              <a:t>Rp</a:t>
            </a:r>
            <a:r>
              <a:rPr lang="en-US" altLang="en-US" dirty="0"/>
              <a:t> 7.500,-)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             1 -  -------------------------------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                          </a:t>
            </a:r>
            <a:r>
              <a:rPr lang="en-US" altLang="en-US" dirty="0" err="1"/>
              <a:t>Rp</a:t>
            </a:r>
            <a:r>
              <a:rPr lang="en-US" altLang="en-US" dirty="0"/>
              <a:t> 40.000,-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211C53-F8F7-4330-872C-8FE4E9AE667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319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1431" y="338254"/>
            <a:ext cx="7793038" cy="533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b="1" dirty="0" err="1">
                <a:solidFill>
                  <a:srgbClr val="002060"/>
                </a:solidFill>
              </a:rPr>
              <a:t>Kasus</a:t>
            </a:r>
            <a:r>
              <a:rPr lang="en-US" altLang="en-US" b="1" dirty="0">
                <a:solidFill>
                  <a:srgbClr val="002060"/>
                </a:solidFill>
              </a:rPr>
              <a:t> Multi </a:t>
            </a:r>
            <a:r>
              <a:rPr lang="en-US" altLang="en-US" b="1" dirty="0" err="1">
                <a:solidFill>
                  <a:srgbClr val="002060"/>
                </a:solidFill>
              </a:rPr>
              <a:t>produk</a:t>
            </a:r>
            <a:endParaRPr lang="en-US" altLang="en-US" sz="7200" dirty="0" smtClean="0">
              <a:solidFill>
                <a:srgbClr val="00206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562099" y="1159728"/>
            <a:ext cx="10302799" cy="5561748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ClrTx/>
            </a:pPr>
            <a:r>
              <a:rPr lang="en-US" altLang="en-US" dirty="0" err="1"/>
              <a:t>Hampir</a:t>
            </a:r>
            <a:r>
              <a:rPr lang="en-US" altLang="en-US" dirty="0"/>
              <a:t> </a:t>
            </a:r>
            <a:r>
              <a:rPr lang="en-US" altLang="en-US" dirty="0" err="1"/>
              <a:t>mirip</a:t>
            </a:r>
            <a:r>
              <a:rPr lang="en-US" altLang="en-US" dirty="0"/>
              <a:t> </a:t>
            </a:r>
            <a:r>
              <a:rPr lang="en-US" altLang="en-US" dirty="0" err="1"/>
              <a:t>kasus</a:t>
            </a:r>
            <a:r>
              <a:rPr lang="en-US" altLang="en-US" dirty="0"/>
              <a:t> </a:t>
            </a:r>
            <a:r>
              <a:rPr lang="en-US" altLang="en-US" dirty="0" err="1"/>
              <a:t>produk</a:t>
            </a:r>
            <a:r>
              <a:rPr lang="en-US" altLang="en-US" dirty="0"/>
              <a:t> </a:t>
            </a:r>
            <a:r>
              <a:rPr lang="en-US" altLang="en-US" dirty="0" err="1"/>
              <a:t>tunggal</a:t>
            </a:r>
            <a:r>
              <a:rPr lang="en-US" altLang="en-US" dirty="0"/>
              <a:t> </a:t>
            </a:r>
            <a:r>
              <a:rPr lang="en-US" altLang="en-US" dirty="0" err="1"/>
              <a:t>tetapi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rumus</a:t>
            </a:r>
            <a:r>
              <a:rPr lang="en-US" altLang="en-US" dirty="0"/>
              <a:t> : 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r>
              <a:rPr lang="en-US" altLang="en-US" dirty="0"/>
              <a:t>                             F </a:t>
            </a:r>
          </a:p>
          <a:p>
            <a:pPr eaLnBrk="1" hangingPunct="1">
              <a:lnSpc>
                <a:spcPct val="80000"/>
              </a:lnSpc>
              <a:buClrTx/>
            </a:pPr>
            <a:r>
              <a:rPr lang="en-US" altLang="en-US" dirty="0"/>
              <a:t>BEP </a:t>
            </a:r>
            <a:r>
              <a:rPr lang="en-US" altLang="en-US" dirty="0" err="1"/>
              <a:t>rp</a:t>
            </a:r>
            <a:r>
              <a:rPr lang="en-US" altLang="en-US" dirty="0"/>
              <a:t> = ----------------------- </a:t>
            </a:r>
          </a:p>
          <a:p>
            <a:pPr eaLnBrk="1" hangingPunct="1">
              <a:lnSpc>
                <a:spcPct val="80000"/>
              </a:lnSpc>
              <a:buClrTx/>
              <a:buFont typeface="Wingdings" panose="05000000000000000000" pitchFamily="2" charset="2"/>
              <a:buNone/>
            </a:pPr>
            <a:r>
              <a:rPr lang="en-US" altLang="en-US" dirty="0"/>
              <a:t>                   Σ [(1-Vi/Pi) x Wi] </a:t>
            </a:r>
            <a:endParaRPr lang="it-IT" altLang="en-US" dirty="0"/>
          </a:p>
          <a:p>
            <a:pPr eaLnBrk="1" hangingPunct="1">
              <a:lnSpc>
                <a:spcPct val="80000"/>
              </a:lnSpc>
              <a:buClrTx/>
            </a:pPr>
            <a:r>
              <a:rPr lang="it-IT" altLang="en-US" dirty="0"/>
              <a:t>Dimana : 	</a:t>
            </a:r>
          </a:p>
          <a:p>
            <a:pPr marL="268288" indent="0" eaLnBrk="1" hangingPunct="1">
              <a:lnSpc>
                <a:spcPct val="80000"/>
              </a:lnSpc>
              <a:buNone/>
            </a:pPr>
            <a:r>
              <a:rPr lang="it-IT" altLang="en-US" dirty="0"/>
              <a:t>V = biaya variable per unit </a:t>
            </a:r>
          </a:p>
          <a:p>
            <a:pPr marL="268288" indent="0" eaLnBrk="1" hangingPunct="1">
              <a:lnSpc>
                <a:spcPct val="80000"/>
              </a:lnSpc>
              <a:buNone/>
            </a:pPr>
            <a:r>
              <a:rPr lang="it-IT" altLang="en-US" dirty="0"/>
              <a:t>P = harga per unit </a:t>
            </a:r>
          </a:p>
          <a:p>
            <a:pPr marL="268288" indent="0" eaLnBrk="1" hangingPunct="1">
              <a:lnSpc>
                <a:spcPct val="80000"/>
              </a:lnSpc>
              <a:buNone/>
            </a:pPr>
            <a:r>
              <a:rPr lang="it-IT" altLang="en-US" dirty="0"/>
              <a:t>F = biaya tetap </a:t>
            </a:r>
          </a:p>
          <a:p>
            <a:pPr marL="268288" indent="0" eaLnBrk="1" hangingPunct="1">
              <a:lnSpc>
                <a:spcPct val="80000"/>
              </a:lnSpc>
              <a:buNone/>
            </a:pPr>
            <a:r>
              <a:rPr lang="it-IT" altLang="en-US" dirty="0"/>
              <a:t>W = persentase setiap produk dari total penjualan </a:t>
            </a:r>
          </a:p>
          <a:p>
            <a:pPr marL="268288" indent="0" eaLnBrk="1" hangingPunct="1">
              <a:lnSpc>
                <a:spcPct val="80000"/>
              </a:lnSpc>
              <a:buNone/>
            </a:pPr>
            <a:r>
              <a:rPr lang="it-IT" altLang="en-US" dirty="0"/>
              <a:t>i = masing-masing produk </a:t>
            </a:r>
            <a:endParaRPr lang="en-US" altLang="en-US" dirty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BEA0CD-C855-42A0-81EB-6149FACC73A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1935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4598" y="493059"/>
            <a:ext cx="7793037" cy="457200"/>
          </a:xfrm>
        </p:spPr>
        <p:txBody>
          <a:bodyPr>
            <a:noAutofit/>
          </a:bodyPr>
          <a:lstStyle/>
          <a:p>
            <a:pPr eaLnBrk="1" hangingPunct="1"/>
            <a:r>
              <a:rPr lang="it-IT" altLang="en-US" sz="3600" b="1" dirty="0">
                <a:solidFill>
                  <a:srgbClr val="002060"/>
                </a:solidFill>
              </a:rPr>
              <a:t>Contoh:</a:t>
            </a:r>
            <a:endParaRPr lang="en-US" altLang="en-US" sz="3600" b="1" dirty="0">
              <a:solidFill>
                <a:srgbClr val="00206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102659" y="1385047"/>
            <a:ext cx="10569387" cy="474746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en-US" dirty="0"/>
              <a:t>Biaya tetap sebuah rumah makan adalah Rp 35.000.000,- per bulan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sv-SE" altLang="en-US" dirty="0"/>
          </a:p>
          <a:p>
            <a:pPr eaLnBrk="1" hangingPunct="1">
              <a:lnSpc>
                <a:spcPct val="80000"/>
              </a:lnSpc>
            </a:pPr>
            <a:r>
              <a:rPr lang="sv-SE" altLang="en-US" dirty="0"/>
              <a:t>Produk 	Harga/unit 	Biaya variabel     Perkiraan  penjualan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dirty="0"/>
              <a:t>                                                                       tahunan (unit)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dirty="0"/>
              <a:t>	   A		Rp 29.500,- 	Rp 12.500,- 		7.000 </a:t>
            </a:r>
            <a:endParaRPr lang="fi-FI" alt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dirty="0"/>
              <a:t>	   B 		8.000,-    	3.000,- 		</a:t>
            </a:r>
            <a:r>
              <a:rPr lang="fi-FI" altLang="en-US" dirty="0" smtClean="0"/>
              <a:t>7.000 </a:t>
            </a:r>
            <a:endParaRPr lang="fi-FI" alt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dirty="0"/>
              <a:t>	   C 		15.000,- 	4.700,- 		</a:t>
            </a:r>
            <a:r>
              <a:rPr lang="fi-FI" altLang="en-US" dirty="0" smtClean="0"/>
              <a:t>5.000 </a:t>
            </a:r>
            <a:endParaRPr lang="fi-FI" alt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dirty="0"/>
              <a:t>	   D 		7.500,- 	</a:t>
            </a:r>
            <a:r>
              <a:rPr lang="fi-FI" altLang="en-US" dirty="0" smtClean="0"/>
              <a:t>2.500</a:t>
            </a:r>
            <a:r>
              <a:rPr lang="fi-FI" altLang="en-US" dirty="0"/>
              <a:t>,- 		</a:t>
            </a:r>
            <a:r>
              <a:rPr lang="fi-FI" altLang="en-US" dirty="0" smtClean="0"/>
              <a:t>5.000 </a:t>
            </a:r>
            <a:endParaRPr lang="fi-FI" alt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dirty="0"/>
              <a:t>	   E 		28.500,- 	10.000,- 		3.000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3200" dirty="0"/>
              <a:t> </a:t>
            </a:r>
            <a:endParaRPr lang="en-US" altLang="en-US" sz="3200" dirty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E5428A-702F-445E-89E3-E3AE3DBB05F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0157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78742" y="228600"/>
            <a:ext cx="7793038" cy="457200"/>
          </a:xfrm>
        </p:spPr>
        <p:txBody>
          <a:bodyPr>
            <a:noAutofit/>
          </a:bodyPr>
          <a:lstStyle/>
          <a:p>
            <a:pPr eaLnBrk="1" hangingPunct="1"/>
            <a:r>
              <a:rPr lang="fi-FI" altLang="en-US" sz="2800" b="1" dirty="0">
                <a:solidFill>
                  <a:srgbClr val="002060"/>
                </a:solidFill>
              </a:rPr>
              <a:t>Penyelesaian menggunakan pembobotan : </a:t>
            </a:r>
            <a:endParaRPr lang="en-US" altLang="en-US" sz="2800" b="1" dirty="0">
              <a:solidFill>
                <a:srgbClr val="00206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752599" y="1219201"/>
            <a:ext cx="10040471" cy="524883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sz="1600" dirty="0"/>
              <a:t>Produk	   Pi 	   Vi       </a:t>
            </a:r>
            <a:r>
              <a:rPr lang="sv-SE" altLang="en-US" sz="1600" dirty="0" smtClean="0"/>
              <a:t>	Vi/Pi     	1-Vi/Pi      </a:t>
            </a:r>
            <a:r>
              <a:rPr lang="sv-SE" altLang="en-US" sz="1600" dirty="0"/>
              <a:t>Penjualan           Wi       (1-Vi/Pi) Wi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sz="1600" dirty="0"/>
              <a:t>                                                                    </a:t>
            </a:r>
            <a:r>
              <a:rPr lang="sv-SE" altLang="en-US" sz="1600" dirty="0" smtClean="0"/>
              <a:t>		Tahunan </a:t>
            </a:r>
            <a:endParaRPr lang="sv-SE" alt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en-US" sz="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en-US" sz="1600" dirty="0"/>
              <a:t>A 	        </a:t>
            </a:r>
            <a:r>
              <a:rPr lang="it-IT" altLang="en-US" sz="1600" dirty="0" smtClean="0"/>
              <a:t>	29.500    	12.500     	0,42      	0,58       </a:t>
            </a:r>
            <a:r>
              <a:rPr lang="it-IT" altLang="en-US" sz="1600" dirty="0"/>
              <a:t>206.500.000     </a:t>
            </a:r>
            <a:r>
              <a:rPr lang="it-IT" altLang="en-US" sz="1600" dirty="0" smtClean="0"/>
              <a:t>   </a:t>
            </a:r>
            <a:r>
              <a:rPr lang="it-IT" altLang="en-US" sz="1600" dirty="0"/>
              <a:t>0,446        0,259 </a:t>
            </a:r>
            <a:endParaRPr lang="es-ES" alt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1600" dirty="0"/>
              <a:t>B              </a:t>
            </a:r>
            <a:r>
              <a:rPr lang="es-ES" altLang="en-US" sz="1600" dirty="0" smtClean="0"/>
              <a:t>	8.000      	3.000     	0,38      	0,62         </a:t>
            </a:r>
            <a:r>
              <a:rPr lang="es-ES" altLang="en-US" sz="1600" dirty="0"/>
              <a:t>56.000.000      </a:t>
            </a:r>
            <a:r>
              <a:rPr lang="es-ES" altLang="en-US" sz="1600" dirty="0" smtClean="0"/>
              <a:t>  0,121        </a:t>
            </a:r>
            <a:r>
              <a:rPr lang="es-ES" altLang="en-US" sz="1600" dirty="0"/>
              <a:t>0,075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1600" dirty="0"/>
              <a:t>C            </a:t>
            </a:r>
            <a:r>
              <a:rPr lang="es-ES" altLang="en-US" sz="1600" dirty="0" smtClean="0"/>
              <a:t>	15.000      	4.700     	0,30      	0,70         </a:t>
            </a:r>
            <a:r>
              <a:rPr lang="es-ES" altLang="en-US" sz="1600" dirty="0"/>
              <a:t>77.500.000      </a:t>
            </a:r>
            <a:r>
              <a:rPr lang="es-ES" altLang="en-US" sz="1600" dirty="0" smtClean="0"/>
              <a:t>  0,167        0,117 </a:t>
            </a:r>
            <a:endParaRPr lang="es-ES" alt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1600" dirty="0"/>
              <a:t>D             </a:t>
            </a:r>
            <a:r>
              <a:rPr lang="es-ES" altLang="en-US" sz="1600" dirty="0" smtClean="0"/>
              <a:t>	7.500      	2.500     	0,33      	0,67         </a:t>
            </a:r>
            <a:r>
              <a:rPr lang="es-ES" altLang="en-US" sz="1600" dirty="0"/>
              <a:t>37.500.000      </a:t>
            </a:r>
            <a:r>
              <a:rPr lang="es-ES" altLang="en-US" sz="1600" dirty="0" smtClean="0"/>
              <a:t>  0,081        </a:t>
            </a:r>
            <a:r>
              <a:rPr lang="es-ES" altLang="en-US" sz="1600" dirty="0"/>
              <a:t>0,054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1600" dirty="0"/>
              <a:t>E            </a:t>
            </a:r>
            <a:r>
              <a:rPr lang="es-ES" altLang="en-US" sz="1600" dirty="0" smtClean="0"/>
              <a:t>	28.500    	10.000     	0,35      	0,65         </a:t>
            </a:r>
            <a:r>
              <a:rPr lang="es-ES" altLang="en-US" sz="1600" dirty="0"/>
              <a:t>85.500.000      </a:t>
            </a:r>
            <a:r>
              <a:rPr lang="es-ES" altLang="en-US" sz="1600" dirty="0" smtClean="0"/>
              <a:t>  0,185        </a:t>
            </a:r>
            <a:r>
              <a:rPr lang="es-ES" altLang="en-US" sz="1600" dirty="0"/>
              <a:t>0,120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1600" dirty="0"/>
              <a:t>                                                                   </a:t>
            </a:r>
            <a:r>
              <a:rPr lang="es-ES" altLang="en-US" sz="1600" dirty="0" smtClean="0"/>
              <a:t>            </a:t>
            </a:r>
            <a:r>
              <a:rPr lang="es-ES" altLang="en-US" sz="1600" dirty="0" smtClean="0"/>
              <a:t>		----------------                   </a:t>
            </a:r>
            <a:r>
              <a:rPr lang="es-ES" altLang="en-US" sz="1600" dirty="0"/>
              <a:t>--------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1600" dirty="0"/>
              <a:t>                                                   </a:t>
            </a:r>
            <a:r>
              <a:rPr lang="es-ES" altLang="en-US" sz="1600" dirty="0" smtClean="0"/>
              <a:t>               </a:t>
            </a:r>
            <a:r>
              <a:rPr lang="es-ES" altLang="en-US" sz="1600" dirty="0" smtClean="0"/>
              <a:t>	     Total   </a:t>
            </a:r>
            <a:r>
              <a:rPr lang="es-ES" altLang="en-US" sz="1600" dirty="0"/>
              <a:t>463.300.000                      0,625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s-ES" altLang="en-US" sz="1600" dirty="0"/>
              <a:t>                </a:t>
            </a:r>
            <a:r>
              <a:rPr lang="es-ES" altLang="en-US" sz="1600" dirty="0" err="1"/>
              <a:t>Rp</a:t>
            </a:r>
            <a:r>
              <a:rPr lang="es-ES" altLang="en-US" sz="1600" dirty="0"/>
              <a:t> 35.000.000,- x 12 </a:t>
            </a:r>
            <a:endParaRPr lang="it-IT" alt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en-US" sz="1600" dirty="0"/>
              <a:t>BEP rp = ----------------------------- = Rp 672.000.000,- per tahun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en-US" sz="1600" dirty="0"/>
              <a:t>                              </a:t>
            </a:r>
            <a:r>
              <a:rPr lang="fi-FI" altLang="en-US" sz="1600" dirty="0"/>
              <a:t>0,625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sz="1600" dirty="0"/>
              <a:t>Jika 1 tahun = 52 minggu, 1 minggu = 6 hari, maka 1 tahun = 312 hari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sz="1600" dirty="0"/>
              <a:t>                        Rp 672.000.000,-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sz="1600" dirty="0"/>
              <a:t>Jadi BEP rp = ---------------------- = Rp 2.153.846,20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fi-FI" altLang="en-US" sz="1600" dirty="0"/>
              <a:t>                                  </a:t>
            </a:r>
            <a:r>
              <a:rPr lang="sv-SE" altLang="en-US" sz="1600" dirty="0"/>
              <a:t>312 </a:t>
            </a:r>
            <a:endParaRPr lang="en-US" alt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/>
              <a:t>                                                           </a:t>
            </a:r>
            <a:r>
              <a:rPr lang="en-US" altLang="en-US" sz="1600" dirty="0" smtClean="0"/>
              <a:t>	            </a:t>
            </a:r>
            <a:r>
              <a:rPr lang="en-US" altLang="en-US" sz="1600" dirty="0" err="1" smtClean="0"/>
              <a:t>WiA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x BEP </a:t>
            </a:r>
            <a:r>
              <a:rPr lang="en-US" altLang="en-US" sz="1600" dirty="0" err="1"/>
              <a:t>rp</a:t>
            </a:r>
            <a:r>
              <a:rPr lang="en-US" altLang="en-US" sz="1600" dirty="0"/>
              <a:t>     0,446 x </a:t>
            </a:r>
            <a:r>
              <a:rPr lang="en-US" altLang="en-US" sz="1600" dirty="0" err="1"/>
              <a:t>Rp</a:t>
            </a:r>
            <a:r>
              <a:rPr lang="en-US" altLang="en-US" sz="1600" dirty="0"/>
              <a:t> 2.153.846,20 </a:t>
            </a:r>
            <a:endParaRPr lang="sv-SE" alt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sz="1600" dirty="0"/>
              <a:t>Kapasitas penjualan Produk A per hari = ----------------- = ------------------------------  = 33 unit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v-SE" altLang="en-US" sz="1600" dirty="0"/>
              <a:t>                                                                </a:t>
            </a:r>
            <a:r>
              <a:rPr lang="sv-SE" altLang="en-US" sz="1600" dirty="0" smtClean="0"/>
              <a:t>                </a:t>
            </a:r>
            <a:r>
              <a:rPr lang="sv-SE" altLang="en-US" sz="1600" dirty="0"/>
              <a:t>PiA                        Rp 29.500,-</a:t>
            </a:r>
            <a:endParaRPr lang="en-US" altLang="en-US" sz="1600" dirty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017CDC-A5DF-40DE-BC0D-B86D9D934D2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1990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Decision Tree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9" t="31646" r="16997" b="4243"/>
          <a:stretch/>
        </p:blipFill>
        <p:spPr bwMode="auto">
          <a:xfrm>
            <a:off x="1991544" y="1628800"/>
            <a:ext cx="7848872" cy="434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42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 fontScale="92500"/>
          </a:bodyPr>
          <a:lstStyle/>
          <a:p>
            <a:pPr>
              <a:buClrTx/>
            </a:pPr>
            <a:r>
              <a:rPr lang="en-US" altLang="en-US" sz="4000" dirty="0" err="1"/>
              <a:t>Kapasitas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menentukan</a:t>
            </a:r>
            <a:r>
              <a:rPr lang="en-US" altLang="en-US" sz="4000" dirty="0"/>
              <a:t> </a:t>
            </a:r>
            <a:r>
              <a:rPr lang="en-US" altLang="en-US" sz="4000" dirty="0" smtClean="0"/>
              <a:t>:</a:t>
            </a:r>
          </a:p>
          <a:p>
            <a:pPr marL="1200150" lvl="1" indent="-742950">
              <a:buClrTx/>
              <a:buFont typeface="+mj-lt"/>
              <a:buAutoNum type="alphaLcParenR"/>
            </a:pPr>
            <a:r>
              <a:rPr lang="en-US" altLang="en-US" sz="4000" dirty="0" err="1"/>
              <a:t>Persyaratan</a:t>
            </a:r>
            <a:r>
              <a:rPr lang="en-US" altLang="en-US" sz="4000" dirty="0"/>
              <a:t> modal </a:t>
            </a:r>
            <a:r>
              <a:rPr lang="en-US" altLang="en-US" sz="4000" dirty="0" err="1" smtClean="0"/>
              <a:t>sehingga</a:t>
            </a:r>
            <a:r>
              <a:rPr lang="en-US" altLang="en-US" sz="4000" dirty="0" smtClean="0"/>
              <a:t> </a:t>
            </a:r>
            <a:r>
              <a:rPr lang="en-US" altLang="en-US" sz="4000" dirty="0" err="1"/>
              <a:t>mempengaruhi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sebagian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besar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biaya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tetap</a:t>
            </a:r>
            <a:r>
              <a:rPr lang="en-US" altLang="en-US" sz="4000" dirty="0"/>
              <a:t>.</a:t>
            </a:r>
          </a:p>
          <a:p>
            <a:pPr marL="1200150" lvl="1" indent="-742950">
              <a:buClrTx/>
              <a:buFont typeface="+mj-lt"/>
              <a:buAutoNum type="alphaLcParenR"/>
            </a:pPr>
            <a:r>
              <a:rPr lang="en-US" altLang="en-US" sz="4000" dirty="0" err="1" smtClean="0"/>
              <a:t>Menentukan</a:t>
            </a:r>
            <a:r>
              <a:rPr lang="en-US" altLang="en-US" sz="4000" dirty="0" smtClean="0"/>
              <a:t> </a:t>
            </a:r>
            <a:r>
              <a:rPr lang="en-US" altLang="en-US" sz="4000" dirty="0" err="1"/>
              <a:t>apakah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permintaan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dapat</a:t>
            </a:r>
            <a:r>
              <a:rPr lang="en-US" altLang="en-US" sz="4000" dirty="0" smtClean="0"/>
              <a:t> </a:t>
            </a:r>
            <a:r>
              <a:rPr lang="en-US" altLang="en-US" sz="4000" dirty="0" err="1"/>
              <a:t>dipenuhi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atau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apakah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fasilitas</a:t>
            </a:r>
            <a:r>
              <a:rPr lang="en-US" altLang="en-US" sz="4000" dirty="0" smtClean="0"/>
              <a:t> </a:t>
            </a:r>
            <a:r>
              <a:rPr lang="en-US" altLang="en-US" sz="4000" dirty="0" err="1"/>
              <a:t>yg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ada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berlebihan</a:t>
            </a:r>
            <a:r>
              <a:rPr lang="en-US" altLang="en-US" sz="4000" dirty="0" smtClean="0"/>
              <a:t>.</a:t>
            </a:r>
          </a:p>
          <a:p>
            <a:pPr marL="457200" lvl="1" indent="0">
              <a:buClrTx/>
              <a:buNone/>
            </a:pPr>
            <a:r>
              <a:rPr lang="en-US" altLang="en-US" sz="4000" dirty="0" err="1"/>
              <a:t>Jika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kapasitas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terlalu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besar</a:t>
            </a:r>
            <a:r>
              <a:rPr lang="en-US" altLang="en-US" sz="4000" dirty="0"/>
              <a:t>, </a:t>
            </a:r>
            <a:r>
              <a:rPr lang="en-US" altLang="en-US" sz="4000" dirty="0" err="1" smtClean="0"/>
              <a:t>sebagian</a:t>
            </a:r>
            <a:r>
              <a:rPr lang="en-US" altLang="en-US" sz="4000" dirty="0" smtClean="0"/>
              <a:t> </a:t>
            </a:r>
            <a:r>
              <a:rPr lang="en-US" altLang="en-US" sz="4000" dirty="0" err="1"/>
              <a:t>fasilitas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akan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menganggur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akan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terdapat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biaya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tambahan</a:t>
            </a:r>
            <a:r>
              <a:rPr lang="en-US" altLang="en-US" sz="4000" dirty="0"/>
              <a:t> yang </a:t>
            </a:r>
            <a:r>
              <a:rPr lang="en-US" altLang="en-US" sz="4000" dirty="0" err="1"/>
              <a:t>dibebankan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pada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produksi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yg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ada</a:t>
            </a:r>
            <a:r>
              <a:rPr lang="en-US" altLang="en-US" sz="4000" dirty="0"/>
              <a:t>.</a:t>
            </a:r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950719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PENGERTIAN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8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1224" y="365125"/>
            <a:ext cx="9632576" cy="1325563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solidFill>
                  <a:srgbClr val="002060"/>
                </a:solidFill>
              </a:rPr>
              <a:t>DT – Expected Monetary Value (EMV) Example</a:t>
            </a:r>
            <a:endParaRPr lang="id-ID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1" t="56732" r="44664" b="8146"/>
          <a:stretch/>
        </p:blipFill>
        <p:spPr bwMode="auto">
          <a:xfrm>
            <a:off x="3719736" y="2284700"/>
            <a:ext cx="4752528" cy="265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61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Decision Tree</a:t>
            </a:r>
            <a:endParaRPr lang="id-ID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8" t="25903" r="16540" b="5415"/>
          <a:stretch/>
        </p:blipFill>
        <p:spPr bwMode="auto">
          <a:xfrm>
            <a:off x="2135560" y="1556792"/>
            <a:ext cx="7344816" cy="447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029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 fontScale="92500" lnSpcReduction="1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altLang="en-US" sz="4000" dirty="0" err="1"/>
              <a:t>Tujuan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perencanaan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kapasitas</a:t>
            </a:r>
            <a:r>
              <a:rPr lang="en-US" altLang="en-US" sz="4000" dirty="0"/>
              <a:t> : </a:t>
            </a:r>
            <a:r>
              <a:rPr lang="en-US" altLang="en-US" sz="4000" dirty="0" err="1"/>
              <a:t>pencapaian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tingkat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utilitas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tinggi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tingkat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pengembalian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investasi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yg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tinggi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penetapan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ukuran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fasilitas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sangatlah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menentukan</a:t>
            </a:r>
            <a:r>
              <a:rPr lang="en-US" altLang="en-US" sz="40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altLang="en-US" sz="4000" dirty="0" err="1"/>
              <a:t>Perencanaan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kapasitas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dapat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dilihat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dalam</a:t>
            </a:r>
            <a:r>
              <a:rPr lang="en-US" altLang="en-US" sz="4000" dirty="0"/>
              <a:t> 3 horizon </a:t>
            </a:r>
            <a:r>
              <a:rPr lang="en-US" altLang="en-US" sz="4000" dirty="0" err="1"/>
              <a:t>waktu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yaitu</a:t>
            </a:r>
            <a:r>
              <a:rPr lang="en-US" altLang="en-US" sz="4000" dirty="0"/>
              <a:t> :</a:t>
            </a:r>
          </a:p>
          <a:p>
            <a:pPr>
              <a:buFontTx/>
              <a:buNone/>
            </a:pPr>
            <a:r>
              <a:rPr lang="en-US" altLang="en-US" sz="4000" dirty="0"/>
              <a:t>	a. </a:t>
            </a:r>
            <a:r>
              <a:rPr lang="en-US" altLang="en-US" sz="4000" dirty="0" err="1"/>
              <a:t>Kapasitas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jangka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panjang</a:t>
            </a:r>
            <a:r>
              <a:rPr lang="en-US" altLang="en-US" sz="4000" dirty="0"/>
              <a:t> (&gt;1th)</a:t>
            </a:r>
          </a:p>
          <a:p>
            <a:pPr>
              <a:buFontTx/>
              <a:buNone/>
            </a:pPr>
            <a:r>
              <a:rPr lang="en-US" altLang="en-US" sz="4000" dirty="0"/>
              <a:t>	b. </a:t>
            </a:r>
            <a:r>
              <a:rPr lang="en-US" altLang="en-US" sz="4000" dirty="0" err="1"/>
              <a:t>Kapasitas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jangka</a:t>
            </a:r>
            <a:r>
              <a:rPr lang="en-US" altLang="en-US" sz="4000" dirty="0"/>
              <a:t> </a:t>
            </a:r>
            <a:r>
              <a:rPr lang="en-US" altLang="en-US" sz="4000" dirty="0" err="1" smtClean="0"/>
              <a:t>menengah</a:t>
            </a:r>
            <a:r>
              <a:rPr lang="en-US" altLang="en-US" sz="4000" dirty="0" smtClean="0"/>
              <a:t> (</a:t>
            </a:r>
            <a:r>
              <a:rPr lang="en-US" altLang="en-US" sz="4000" dirty="0"/>
              <a:t>3-18 </a:t>
            </a:r>
            <a:r>
              <a:rPr lang="en-US" altLang="en-US" sz="4000" dirty="0" err="1"/>
              <a:t>bulan</a:t>
            </a:r>
            <a:r>
              <a:rPr lang="en-US" altLang="en-US" sz="4000" dirty="0"/>
              <a:t>)</a:t>
            </a:r>
          </a:p>
          <a:p>
            <a:pPr>
              <a:buFontTx/>
              <a:buNone/>
            </a:pPr>
            <a:r>
              <a:rPr lang="en-US" altLang="en-US" sz="4000" dirty="0"/>
              <a:t>	c. </a:t>
            </a:r>
            <a:r>
              <a:rPr lang="en-US" altLang="en-US" sz="4000" dirty="0" err="1"/>
              <a:t>Kapasitas</a:t>
            </a:r>
            <a:r>
              <a:rPr lang="en-US" altLang="en-US" sz="4000" dirty="0"/>
              <a:t> </a:t>
            </a:r>
            <a:r>
              <a:rPr lang="en-US" altLang="en-US" sz="4000" dirty="0" err="1"/>
              <a:t>jangka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pendek</a:t>
            </a:r>
            <a:r>
              <a:rPr lang="en-US" altLang="en-US" sz="4000" dirty="0"/>
              <a:t> (&lt;3bln)</a:t>
            </a:r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950719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PENGERTIAN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9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3600" dirty="0" err="1"/>
              <a:t>Kapasitas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desain</a:t>
            </a:r>
            <a:r>
              <a:rPr lang="en-US" altLang="en-US" sz="3600" dirty="0"/>
              <a:t> (</a:t>
            </a:r>
            <a:r>
              <a:rPr lang="en-US" altLang="en-US" sz="3600" i="1" dirty="0"/>
              <a:t>design capacity) </a:t>
            </a:r>
            <a:r>
              <a:rPr lang="en-US" altLang="en-US" sz="3600" dirty="0" err="1"/>
              <a:t>adalah</a:t>
            </a:r>
            <a:r>
              <a:rPr lang="en-US" altLang="en-US" sz="3600" dirty="0"/>
              <a:t> output </a:t>
            </a:r>
            <a:r>
              <a:rPr lang="en-US" altLang="en-US" sz="3600" dirty="0" err="1"/>
              <a:t>maksimum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sistem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secara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teoritis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pada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suatu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periode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waktu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tertentu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dgn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kondisi</a:t>
            </a:r>
            <a:r>
              <a:rPr lang="en-US" altLang="en-US" sz="3600" dirty="0"/>
              <a:t> ideal.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3600" dirty="0" err="1" smtClean="0"/>
              <a:t>Kapasitas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desain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biasanya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dinyatakan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dalam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tingkatan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tertentu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seperti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jumlah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bahan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baku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yg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diproduksi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setiap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minggu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setiap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bulan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atau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setiap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tahun</a:t>
            </a:r>
            <a:r>
              <a:rPr lang="en-US" altLang="en-US" sz="3600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3600" dirty="0" err="1"/>
              <a:t>Banyak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perusahaan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pengukuran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kapasitas</a:t>
            </a:r>
            <a:r>
              <a:rPr lang="en-US" altLang="en-US" sz="3600" dirty="0" smtClean="0"/>
              <a:t>  </a:t>
            </a:r>
            <a:r>
              <a:rPr lang="en-US" altLang="en-US" sz="3600" dirty="0" err="1"/>
              <a:t>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dilakukan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secara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langsung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yaitu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jumlah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maksimum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dari</a:t>
            </a:r>
            <a:r>
              <a:rPr lang="en-US" altLang="en-US" sz="3600" dirty="0"/>
              <a:t> unit </a:t>
            </a:r>
            <a:r>
              <a:rPr lang="en-US" altLang="en-US" sz="3600" dirty="0" smtClean="0"/>
              <a:t>yang </a:t>
            </a:r>
            <a:r>
              <a:rPr lang="en-US" altLang="en-US" sz="3600" dirty="0" err="1"/>
              <a:t>diproduksi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dalam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suatu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waktu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tertentu</a:t>
            </a:r>
            <a:r>
              <a:rPr lang="en-US" altLang="en-US" sz="3600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3600" dirty="0" err="1" smtClean="0"/>
              <a:t>Contoh</a:t>
            </a:r>
            <a:r>
              <a:rPr lang="en-US" altLang="en-US" sz="3600" dirty="0" smtClean="0"/>
              <a:t> </a:t>
            </a:r>
            <a:r>
              <a:rPr lang="en-US" altLang="en-US" sz="3600" dirty="0"/>
              <a:t>: </a:t>
            </a:r>
            <a:r>
              <a:rPr lang="en-US" altLang="en-US" sz="3600" dirty="0" err="1"/>
              <a:t>banyak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tempat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tidur</a:t>
            </a:r>
            <a:r>
              <a:rPr lang="en-US" altLang="en-US" sz="3600" dirty="0"/>
              <a:t> (</a:t>
            </a:r>
            <a:r>
              <a:rPr lang="en-US" altLang="en-US" sz="3600" dirty="0" err="1"/>
              <a:t>rumah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sakit</a:t>
            </a:r>
            <a:r>
              <a:rPr lang="en-US" altLang="en-US" sz="3600" dirty="0"/>
              <a:t>), </a:t>
            </a:r>
            <a:r>
              <a:rPr lang="en-US" altLang="en-US" sz="3600" dirty="0" err="1" smtClean="0"/>
              <a:t>jumlah</a:t>
            </a:r>
            <a:r>
              <a:rPr lang="en-US" altLang="en-US" sz="3600" dirty="0" smtClean="0"/>
              <a:t> </a:t>
            </a:r>
            <a:r>
              <a:rPr lang="en-US" altLang="en-US" sz="3600" dirty="0" err="1"/>
              <a:t>anggota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aktif</a:t>
            </a:r>
            <a:r>
              <a:rPr lang="en-US" altLang="en-US" sz="3600" dirty="0"/>
              <a:t> (</a:t>
            </a:r>
            <a:r>
              <a:rPr lang="en-US" altLang="en-US" sz="3600" dirty="0" err="1" smtClean="0"/>
              <a:t>dalam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organisasi</a:t>
            </a:r>
            <a:r>
              <a:rPr lang="en-US" altLang="en-US" sz="3600" dirty="0" smtClean="0"/>
              <a:t>), </a:t>
            </a:r>
            <a:r>
              <a:rPr lang="en-US" altLang="en-US" sz="3600" dirty="0" err="1"/>
              <a:t>ukuran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ruang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kelas</a:t>
            </a:r>
            <a:r>
              <a:rPr lang="en-US" altLang="en-US" sz="3600" dirty="0"/>
              <a:t> (</a:t>
            </a:r>
            <a:r>
              <a:rPr lang="en-US" altLang="en-US" sz="3600" dirty="0" err="1"/>
              <a:t>sekolah</a:t>
            </a:r>
            <a:r>
              <a:rPr lang="en-US" altLang="en-US" sz="3600" dirty="0" smtClean="0"/>
              <a:t>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en-US" sz="3600" dirty="0" err="1"/>
              <a:t>Organisasi</a:t>
            </a:r>
            <a:r>
              <a:rPr lang="en-US" altLang="en-US" sz="3600" dirty="0"/>
              <a:t> lain </a:t>
            </a:r>
            <a:r>
              <a:rPr lang="en-US" altLang="en-US" sz="3600" dirty="0" err="1"/>
              <a:t>menggunakan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waktu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kerja</a:t>
            </a:r>
            <a:r>
              <a:rPr lang="en-US" altLang="en-US" sz="3600" dirty="0"/>
              <a:t> total </a:t>
            </a:r>
            <a:r>
              <a:rPr lang="en-US" altLang="en-US" sz="3600" dirty="0" smtClean="0"/>
              <a:t>yang </a:t>
            </a:r>
            <a:r>
              <a:rPr lang="en-US" altLang="en-US" sz="3600" dirty="0" err="1"/>
              <a:t>tersedia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sebagai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sebuah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pengukuran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kapasitas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keseluruhan</a:t>
            </a:r>
            <a:r>
              <a:rPr lang="en-US" altLang="en-US" sz="3600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002060"/>
                </a:solidFill>
              </a:rPr>
              <a:t>KAPASITAS DESAIN DAN KAPASITAS EFEKTIF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04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788459"/>
            <a:ext cx="11173522" cy="4388504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altLang="en-US" sz="3200" dirty="0" err="1"/>
              <a:t>Kapasitas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efektif</a:t>
            </a:r>
            <a:r>
              <a:rPr lang="en-US" altLang="en-US" sz="3200" dirty="0"/>
              <a:t> :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yang </a:t>
            </a:r>
            <a:r>
              <a:rPr lang="en-US" altLang="en-US" sz="3200" dirty="0" err="1"/>
              <a:t>diperkirakan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dapat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dicapai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oleh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perusahaan</a:t>
            </a:r>
            <a:r>
              <a:rPr lang="en-US" altLang="en-US" sz="3200" dirty="0" smtClean="0"/>
              <a:t> </a:t>
            </a:r>
            <a:r>
              <a:rPr lang="en-US" altLang="en-US" sz="3200" dirty="0" err="1" smtClean="0"/>
              <a:t>dengan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keterbatasan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operasi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yang </a:t>
            </a:r>
            <a:r>
              <a:rPr lang="en-US" altLang="en-US" sz="3200" dirty="0" err="1"/>
              <a:t>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sekarang</a:t>
            </a:r>
            <a:r>
              <a:rPr lang="en-US" altLang="en-US" sz="3200" dirty="0" smtClean="0"/>
              <a:t>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altLang="en-US" sz="3200" dirty="0" err="1"/>
              <a:t>Kapasitas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efektif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biasanya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lebih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rendah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dari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desain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karena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fasilitas</a:t>
            </a:r>
            <a:r>
              <a:rPr lang="en-US" altLang="en-US" sz="3200" dirty="0"/>
              <a:t> yang </a:t>
            </a:r>
            <a:r>
              <a:rPr lang="en-US" altLang="en-US" sz="3200" dirty="0" err="1"/>
              <a:t>ada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mungkin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telah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direncanakan</a:t>
            </a:r>
            <a:r>
              <a:rPr lang="en-US" altLang="en-US" sz="3200" dirty="0" smtClean="0"/>
              <a:t> </a:t>
            </a:r>
            <a:r>
              <a:rPr lang="en-US" altLang="en-US" sz="3200" dirty="0" err="1"/>
              <a:t>untuk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versi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produk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sebelumnya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atau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ukuran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bauran</a:t>
            </a:r>
            <a:r>
              <a:rPr lang="en-US" altLang="en-US" sz="3200" dirty="0"/>
              <a:t> </a:t>
            </a:r>
            <a:r>
              <a:rPr lang="en-US" altLang="en-US" sz="3200" dirty="0" err="1" smtClean="0"/>
              <a:t>produk</a:t>
            </a:r>
            <a:r>
              <a:rPr lang="en-US" altLang="en-US" sz="3200" dirty="0" smtClean="0"/>
              <a:t> yang </a:t>
            </a:r>
            <a:r>
              <a:rPr lang="en-US" altLang="en-US" sz="3200" dirty="0" err="1"/>
              <a:t>berbeda</a:t>
            </a:r>
            <a:r>
              <a:rPr lang="en-US" altLang="en-US" sz="3200" dirty="0"/>
              <a:t> </a:t>
            </a:r>
            <a:r>
              <a:rPr lang="en-US" altLang="en-US" sz="3200" dirty="0" smtClean="0"/>
              <a:t>yang </a:t>
            </a:r>
            <a:r>
              <a:rPr lang="en-US" altLang="en-US" sz="3200" dirty="0" err="1"/>
              <a:t>sekarang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sedang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diproduksi</a:t>
            </a:r>
            <a:r>
              <a:rPr lang="en-US" altLang="en-US" sz="3200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002060"/>
                </a:solidFill>
              </a:rPr>
              <a:t>KAPASITAS DESAIN DAN KAPASITAS EFEKTIF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4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/>
          </a:bodyPr>
          <a:lstStyle/>
          <a:p>
            <a:r>
              <a:rPr lang="en-US" altLang="en-US" sz="3200" dirty="0" err="1"/>
              <a:t>Pengukuran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:</a:t>
            </a:r>
          </a:p>
          <a:p>
            <a:pPr>
              <a:buFontTx/>
              <a:buNone/>
            </a:pPr>
            <a:r>
              <a:rPr lang="en-US" altLang="en-US" sz="3200" dirty="0"/>
              <a:t>	(1). </a:t>
            </a:r>
            <a:r>
              <a:rPr lang="en-US" altLang="en-US" sz="3200" dirty="0" err="1"/>
              <a:t>Utilitas</a:t>
            </a:r>
            <a:r>
              <a:rPr lang="en-US" altLang="en-US" sz="3200" dirty="0"/>
              <a:t> : %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desain</a:t>
            </a:r>
            <a:r>
              <a:rPr lang="en-US" altLang="en-US" sz="3200" dirty="0"/>
              <a:t> yang</a:t>
            </a:r>
          </a:p>
          <a:p>
            <a:pPr>
              <a:buFontTx/>
              <a:buNone/>
            </a:pPr>
            <a:r>
              <a:rPr lang="en-US" altLang="en-US" sz="3200" dirty="0"/>
              <a:t>         </a:t>
            </a:r>
            <a:r>
              <a:rPr lang="en-US" altLang="en-US" sz="3200" dirty="0" err="1"/>
              <a:t>sesunguhnya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telah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dicapai</a:t>
            </a:r>
            <a:r>
              <a:rPr lang="en-US" altLang="en-US" sz="3200" dirty="0"/>
              <a:t>.</a:t>
            </a:r>
          </a:p>
          <a:p>
            <a:pPr>
              <a:buFontTx/>
              <a:buNone/>
            </a:pPr>
            <a:endParaRPr lang="en-US" altLang="en-US" sz="3200" dirty="0"/>
          </a:p>
          <a:p>
            <a:pPr>
              <a:buFontTx/>
              <a:buNone/>
            </a:pPr>
            <a:endParaRPr lang="en-US" altLang="en-US" sz="3200" dirty="0"/>
          </a:p>
          <a:p>
            <a:pPr>
              <a:buFontTx/>
              <a:buNone/>
            </a:pPr>
            <a:r>
              <a:rPr lang="en-US" altLang="en-US" sz="3200" dirty="0"/>
              <a:t>	(2). </a:t>
            </a:r>
            <a:r>
              <a:rPr lang="en-US" altLang="en-US" sz="3200" dirty="0" err="1"/>
              <a:t>Efisiensi</a:t>
            </a:r>
            <a:r>
              <a:rPr lang="en-US" altLang="en-US" sz="3200" dirty="0"/>
              <a:t> : % </a:t>
            </a:r>
            <a:r>
              <a:rPr lang="en-US" altLang="en-US" sz="3200" dirty="0" err="1"/>
              <a:t>kapasitas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efektif</a:t>
            </a:r>
            <a:r>
              <a:rPr lang="en-US" altLang="en-US" sz="3200" dirty="0"/>
              <a:t> yang</a:t>
            </a:r>
          </a:p>
          <a:p>
            <a:pPr>
              <a:buFontTx/>
              <a:buNone/>
            </a:pPr>
            <a:r>
              <a:rPr lang="en-US" altLang="en-US" sz="3200" dirty="0"/>
              <a:t>         </a:t>
            </a:r>
            <a:r>
              <a:rPr lang="en-US" altLang="en-US" sz="3200" dirty="0" err="1"/>
              <a:t>sesungguhnya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telah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dicapai</a:t>
            </a:r>
            <a:endParaRPr lang="en-US" altLang="en-US" sz="3200" dirty="0"/>
          </a:p>
          <a:p>
            <a:pPr>
              <a:buFontTx/>
              <a:buNone/>
            </a:pPr>
            <a:r>
              <a:rPr lang="en-US" altLang="en-US" sz="3200" dirty="0"/>
              <a:t>	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PENGUKURAN KAPASITAS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5028" y="3210188"/>
            <a:ext cx="4603046" cy="9810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2384" y="5366920"/>
            <a:ext cx="5229752" cy="104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20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680882"/>
            <a:ext cx="11173522" cy="449608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Perusahaan Bakery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pabrik</a:t>
            </a:r>
            <a:r>
              <a:rPr lang="en-US" sz="3200" dirty="0"/>
              <a:t> yang </a:t>
            </a:r>
            <a:r>
              <a:rPr lang="en-US" sz="3200" dirty="0" err="1"/>
              <a:t>memproduksi</a:t>
            </a:r>
            <a:r>
              <a:rPr lang="en-US" sz="3200" dirty="0"/>
              <a:t> roti “Deluxe”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sarapan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</a:t>
            </a:r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kapasitasnya</a:t>
            </a:r>
            <a:r>
              <a:rPr lang="en-US" sz="3200" dirty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. </a:t>
            </a:r>
            <a:r>
              <a:rPr lang="en-US" sz="3200" dirty="0" err="1"/>
              <a:t>Tentukan</a:t>
            </a:r>
            <a:r>
              <a:rPr lang="en-US" sz="3200" dirty="0"/>
              <a:t> </a:t>
            </a:r>
            <a:r>
              <a:rPr lang="en-US" sz="3200" dirty="0" err="1"/>
              <a:t>kapasitas</a:t>
            </a:r>
            <a:r>
              <a:rPr lang="en-US" sz="3200" dirty="0"/>
              <a:t> </a:t>
            </a:r>
            <a:r>
              <a:rPr lang="en-US" sz="3200" dirty="0" err="1"/>
              <a:t>desain</a:t>
            </a:r>
            <a:r>
              <a:rPr lang="en-US" sz="3200" dirty="0"/>
              <a:t> (</a:t>
            </a:r>
            <a:r>
              <a:rPr lang="en-US" sz="3200" dirty="0" err="1"/>
              <a:t>utilitas</a:t>
            </a:r>
            <a:r>
              <a:rPr lang="en-US" sz="3200" dirty="0"/>
              <a:t>)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kapasitas</a:t>
            </a:r>
            <a:r>
              <a:rPr lang="en-US" sz="3200" dirty="0"/>
              <a:t> </a:t>
            </a:r>
            <a:r>
              <a:rPr lang="en-US" sz="3200" dirty="0" err="1"/>
              <a:t>efktif</a:t>
            </a:r>
            <a:r>
              <a:rPr lang="en-US" sz="3200" dirty="0"/>
              <a:t> (</a:t>
            </a:r>
            <a:r>
              <a:rPr lang="en-US" sz="3200" dirty="0" err="1"/>
              <a:t>efisiensi</a:t>
            </a:r>
            <a:r>
              <a:rPr lang="en-US" sz="3200" dirty="0"/>
              <a:t>), </a:t>
            </a:r>
            <a:r>
              <a:rPr lang="en-US" sz="3200" dirty="0" err="1"/>
              <a:t>jika</a:t>
            </a:r>
            <a:r>
              <a:rPr lang="en-US" sz="3200" dirty="0"/>
              <a:t> </a:t>
            </a:r>
            <a:r>
              <a:rPr lang="en-US" sz="3200" dirty="0" err="1"/>
              <a:t>fasilitas</a:t>
            </a:r>
            <a:r>
              <a:rPr lang="en-US" sz="3200" dirty="0"/>
              <a:t> </a:t>
            </a:r>
            <a:r>
              <a:rPr lang="en-US" sz="3200" dirty="0" err="1"/>
              <a:t>memproduksi</a:t>
            </a:r>
            <a:r>
              <a:rPr lang="en-US" sz="3200" dirty="0"/>
              <a:t> = 148.000 roti, </a:t>
            </a:r>
            <a:r>
              <a:rPr lang="en-US" sz="3200" dirty="0" err="1"/>
              <a:t>kapasitas</a:t>
            </a:r>
            <a:r>
              <a:rPr lang="en-US" sz="3200" dirty="0"/>
              <a:t> </a:t>
            </a:r>
            <a:r>
              <a:rPr lang="en-US" sz="3200" dirty="0" err="1"/>
              <a:t>efektif</a:t>
            </a:r>
            <a:r>
              <a:rPr lang="en-US" sz="3200" dirty="0"/>
              <a:t> </a:t>
            </a:r>
            <a:r>
              <a:rPr lang="en-US" sz="3200" dirty="0" err="1"/>
              <a:t>pabrik</a:t>
            </a:r>
            <a:r>
              <a:rPr lang="en-US" sz="3200" dirty="0"/>
              <a:t> = 175.000 roti. </a:t>
            </a:r>
            <a:r>
              <a:rPr lang="en-US" sz="3200" dirty="0" err="1"/>
              <a:t>Lini</a:t>
            </a:r>
            <a:r>
              <a:rPr lang="en-US" sz="3200" dirty="0"/>
              <a:t> </a:t>
            </a:r>
            <a:r>
              <a:rPr lang="en-US" sz="3200" dirty="0" err="1"/>
              <a:t>produksi</a:t>
            </a:r>
            <a:r>
              <a:rPr lang="en-US" sz="3200" dirty="0"/>
              <a:t> </a:t>
            </a:r>
            <a:r>
              <a:rPr lang="en-US" sz="3200" dirty="0" err="1"/>
              <a:t>beroperasi</a:t>
            </a:r>
            <a:r>
              <a:rPr lang="en-US" sz="3200" dirty="0"/>
              <a:t> 7 </a:t>
            </a:r>
            <a:r>
              <a:rPr lang="en-US" sz="3200" dirty="0" err="1"/>
              <a:t>hari</a:t>
            </a:r>
            <a:r>
              <a:rPr lang="en-US" sz="3200" dirty="0"/>
              <a:t>/ </a:t>
            </a:r>
            <a:r>
              <a:rPr lang="en-US" sz="3200" dirty="0" err="1"/>
              <a:t>minggu</a:t>
            </a:r>
            <a:r>
              <a:rPr lang="en-US" sz="3200" dirty="0"/>
              <a:t> </a:t>
            </a:r>
            <a:r>
              <a:rPr lang="en-US" sz="3200" dirty="0" err="1"/>
              <a:t>dgn</a:t>
            </a:r>
            <a:r>
              <a:rPr lang="en-US" sz="3200" dirty="0"/>
              <a:t> 3 </a:t>
            </a:r>
            <a:r>
              <a:rPr lang="en-US" sz="3200" dirty="0" err="1"/>
              <a:t>giliran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</a:t>
            </a:r>
            <a:r>
              <a:rPr lang="en-US" sz="3200" dirty="0" err="1"/>
              <a:t>masing-masing</a:t>
            </a:r>
            <a:r>
              <a:rPr lang="en-US" sz="3200" dirty="0"/>
              <a:t> 8 jam/</a:t>
            </a:r>
            <a:r>
              <a:rPr lang="en-US" sz="3200" dirty="0" err="1"/>
              <a:t>hari</a:t>
            </a:r>
            <a:r>
              <a:rPr lang="en-US" sz="3200" dirty="0"/>
              <a:t>. </a:t>
            </a:r>
            <a:r>
              <a:rPr lang="en-US" sz="3200" dirty="0" err="1"/>
              <a:t>Lini</a:t>
            </a:r>
            <a:r>
              <a:rPr lang="en-US" sz="3200" dirty="0"/>
              <a:t> </a:t>
            </a:r>
            <a:r>
              <a:rPr lang="en-US" sz="3200" dirty="0" err="1" smtClean="0"/>
              <a:t>tersebut</a:t>
            </a:r>
            <a:r>
              <a:rPr lang="en-US" sz="3200" dirty="0" smtClean="0"/>
              <a:t> </a:t>
            </a:r>
            <a:r>
              <a:rPr lang="en-US" sz="3200" dirty="0" err="1"/>
              <a:t>dirancang</a:t>
            </a:r>
            <a:r>
              <a:rPr lang="en-US" sz="3200" dirty="0"/>
              <a:t> </a:t>
            </a:r>
            <a:r>
              <a:rPr lang="en-US" sz="3200" dirty="0" err="1"/>
              <a:t>utk</a:t>
            </a:r>
            <a:r>
              <a:rPr lang="en-US" sz="3200" dirty="0"/>
              <a:t> </a:t>
            </a:r>
            <a:r>
              <a:rPr lang="en-US" sz="3200" dirty="0" err="1" smtClean="0"/>
              <a:t>memproduksi</a:t>
            </a:r>
            <a:r>
              <a:rPr lang="en-US" sz="3200" dirty="0" smtClean="0"/>
              <a:t> </a:t>
            </a:r>
            <a:r>
              <a:rPr lang="en-US" sz="3200" dirty="0"/>
              <a:t>roti </a:t>
            </a:r>
            <a:r>
              <a:rPr lang="en-US" sz="3200" dirty="0" err="1"/>
              <a:t>isi</a:t>
            </a:r>
            <a:r>
              <a:rPr lang="en-US" sz="3200" dirty="0"/>
              <a:t> </a:t>
            </a:r>
            <a:r>
              <a:rPr lang="en-US" sz="3200" dirty="0" err="1"/>
              <a:t>kacang</a:t>
            </a:r>
            <a:r>
              <a:rPr lang="en-US" sz="3200" dirty="0"/>
              <a:t> </a:t>
            </a:r>
            <a:r>
              <a:rPr lang="en-US" sz="3200" dirty="0" err="1"/>
              <a:t>hijau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keju</a:t>
            </a:r>
            <a:r>
              <a:rPr lang="en-US" sz="3200" dirty="0"/>
              <a:t> </a:t>
            </a:r>
            <a:r>
              <a:rPr lang="en-US" sz="3200" dirty="0" err="1"/>
              <a:t>dgn</a:t>
            </a:r>
            <a:r>
              <a:rPr lang="en-US" sz="3200" dirty="0"/>
              <a:t> </a:t>
            </a:r>
            <a:r>
              <a:rPr lang="en-US" sz="3200" dirty="0" err="1"/>
              <a:t>tingkat</a:t>
            </a:r>
            <a:r>
              <a:rPr lang="en-US" sz="3200" dirty="0"/>
              <a:t> output = 1.200 roti/jam.</a:t>
            </a:r>
          </a:p>
          <a:p>
            <a:pPr>
              <a:buFontTx/>
              <a:buNone/>
            </a:pPr>
            <a:r>
              <a:rPr lang="en-US" altLang="en-US" sz="3200" dirty="0"/>
              <a:t>	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rgbClr val="002060"/>
                </a:solidFill>
              </a:rPr>
              <a:t>CONTOH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97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3678" y="1315844"/>
            <a:ext cx="11173522" cy="486111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200" dirty="0" err="1"/>
              <a:t>Kapasitas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desain</a:t>
            </a:r>
            <a:r>
              <a:rPr lang="en-US" altLang="en-US" sz="3200" dirty="0"/>
              <a:t> =(7hari x 3giliran </a:t>
            </a:r>
            <a:r>
              <a:rPr lang="en-US" altLang="en-US" sz="3200" dirty="0" err="1"/>
              <a:t>kerja</a:t>
            </a:r>
            <a:r>
              <a:rPr lang="en-US" altLang="en-US" sz="3200" dirty="0"/>
              <a:t> x 8)x (1.200 roti/jam) =201.600 roti.</a:t>
            </a:r>
          </a:p>
          <a:p>
            <a:pPr>
              <a:buFontTx/>
              <a:buNone/>
            </a:pPr>
            <a:endParaRPr lang="en-US" altLang="en-US" sz="3200" dirty="0"/>
          </a:p>
          <a:p>
            <a:pPr>
              <a:defRPr/>
            </a:pPr>
            <a:endParaRPr lang="en-US" sz="3200" dirty="0"/>
          </a:p>
          <a:p>
            <a:pPr>
              <a:buFontTx/>
              <a:buNone/>
            </a:pPr>
            <a:r>
              <a:rPr lang="en-US" altLang="en-US" sz="3200" dirty="0"/>
              <a:t>	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en-US" sz="3600" dirty="0"/>
          </a:p>
          <a:p>
            <a:pPr lvl="0"/>
            <a:endParaRPr lang="en-US" sz="4000" dirty="0" smtClean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869795" y="365125"/>
            <a:ext cx="11017405" cy="950719"/>
          </a:xfrm>
        </p:spPr>
        <p:txBody>
          <a:bodyPr>
            <a:normAutofit/>
          </a:bodyPr>
          <a:lstStyle/>
          <a:p>
            <a:r>
              <a:rPr lang="en-US" altLang="en-US" b="1" dirty="0" err="1">
                <a:solidFill>
                  <a:srgbClr val="002060"/>
                </a:solidFill>
              </a:rPr>
              <a:t>Penyelesian</a:t>
            </a:r>
            <a:r>
              <a:rPr lang="en-US" altLang="en-US" b="1" dirty="0">
                <a:solidFill>
                  <a:srgbClr val="002060"/>
                </a:solidFill>
              </a:rPr>
              <a:t> :</a:t>
            </a:r>
          </a:p>
        </p:txBody>
      </p:sp>
      <p:pic>
        <p:nvPicPr>
          <p:cNvPr id="4" name="Picture 3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116" y="2877671"/>
            <a:ext cx="8942283" cy="127746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Grp="1"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115" y="4574341"/>
            <a:ext cx="8983603" cy="123535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22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template" id="{30DBBF30-EDA2-4408-9702-3B0A8AED6F12}" vid="{0F128B79-39D4-4007-9EC6-E245A2CC91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1AFEDE-5CAF-4D05-AC35-0F55C5366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0</TotalTime>
  <Words>1150</Words>
  <Application>Microsoft Office PowerPoint</Application>
  <PresentationFormat>Widescreen</PresentationFormat>
  <Paragraphs>211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Cambria</vt:lpstr>
      <vt:lpstr>Tahoma</vt:lpstr>
      <vt:lpstr>Times New Roman</vt:lpstr>
      <vt:lpstr>Wingdings</vt:lpstr>
      <vt:lpstr>Cloud skipper design template</vt:lpstr>
      <vt:lpstr>PERENCANAAN KAPASITAS</vt:lpstr>
      <vt:lpstr>PENGERTIAN</vt:lpstr>
      <vt:lpstr>PENGERTIAN</vt:lpstr>
      <vt:lpstr>PENGERTIAN</vt:lpstr>
      <vt:lpstr>KAPASITAS DESAIN DAN KAPASITAS EFEKTIF</vt:lpstr>
      <vt:lpstr>KAPASITAS DESAIN DAN KAPASITAS EFEKTIF</vt:lpstr>
      <vt:lpstr>PENGUKURAN KAPASITAS</vt:lpstr>
      <vt:lpstr>CONTOH</vt:lpstr>
      <vt:lpstr>Penyelesian :</vt:lpstr>
      <vt:lpstr>CONTOH 2</vt:lpstr>
      <vt:lpstr>Penyelesian :</vt:lpstr>
      <vt:lpstr>KAPASITAS DAN STRATEGI</vt:lpstr>
      <vt:lpstr>KAPASITAS DAN STRATEGI</vt:lpstr>
      <vt:lpstr>PowerPoint Presentation</vt:lpstr>
      <vt:lpstr>KAPASITAS DAN STRATEGI</vt:lpstr>
      <vt:lpstr>KAPASITAS DAN STRATEGI</vt:lpstr>
      <vt:lpstr>KAPASITAS DAN STRATEGI</vt:lpstr>
      <vt:lpstr>PERTIMBANGAN KAPASITAS </vt:lpstr>
      <vt:lpstr>Mengelola Permintaan</vt:lpstr>
      <vt:lpstr>Perencanaan kapasitas </vt:lpstr>
      <vt:lpstr>ANALISIS TITIK IMPAS (BEP)</vt:lpstr>
      <vt:lpstr>Pendekatan Grafik </vt:lpstr>
      <vt:lpstr>Pendekatan Aljabar </vt:lpstr>
      <vt:lpstr>Pendekatan Aljabar </vt:lpstr>
      <vt:lpstr>Kasus Produk Tunggal:</vt:lpstr>
      <vt:lpstr>Kasus Multi produk</vt:lpstr>
      <vt:lpstr>Contoh:</vt:lpstr>
      <vt:lpstr>Penyelesaian menggunakan pembobotan : </vt:lpstr>
      <vt:lpstr>Decision Tree</vt:lpstr>
      <vt:lpstr>DT – Expected Monetary Value (EMV) Example</vt:lpstr>
      <vt:lpstr>Decision Tree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2015-04-06T03:22:55Z</dcterms:created>
  <dcterms:modified xsi:type="dcterms:W3CDTF">2015-04-06T09:55:36Z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TC034605089991</vt:lpwstr>
  </property>
</Properties>
</file>