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7" r:id="rId2"/>
    <p:sldId id="340" r:id="rId3"/>
    <p:sldId id="341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2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416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5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B" initials="JLB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3" autoAdjust="0"/>
    <p:restoredTop sz="89886" autoAdjust="0"/>
  </p:normalViewPr>
  <p:slideViewPr>
    <p:cSldViewPr snapToGrid="0" snapToObjects="1">
      <p:cViewPr varScale="1">
        <p:scale>
          <a:sx n="88" d="100"/>
          <a:sy n="88" d="100"/>
        </p:scale>
        <p:origin x="732" y="78"/>
      </p:cViewPr>
      <p:guideLst>
        <p:guide orient="horz" pos="214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8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0611E1-B028-2443-BED6-15B43C61F054}" type="datetimeFigureOut">
              <a:rPr lang="en-US"/>
              <a:pPr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5570E3B-8CB0-CD44-872C-98256F01E6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D65AC08-6435-5F4E-A15B-F90E4E81D4F7}" type="slidenum">
              <a:rPr lang="en-AU">
                <a:latin typeface="Calibri" charset="0"/>
              </a:rPr>
              <a:pPr/>
              <a:t>2</a:t>
            </a:fld>
            <a:endParaRPr lang="en-AU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FB207C2-332A-6144-8679-8D6953822B0A}" type="slidenum">
              <a:rPr lang="en-AU">
                <a:latin typeface="Calibri" charset="0"/>
              </a:rPr>
              <a:pPr/>
              <a:t>12</a:t>
            </a:fld>
            <a:endParaRPr lang="en-AU" dirty="0">
              <a:latin typeface="Calibri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4DB1305-53BB-194E-9A70-340B12FA52DE}" type="slidenum">
              <a:rPr lang="en-AU">
                <a:latin typeface="Calibri" charset="0"/>
              </a:rPr>
              <a:pPr/>
              <a:t>13</a:t>
            </a:fld>
            <a:endParaRPr lang="en-AU" dirty="0">
              <a:latin typeface="Calibri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9AC27BD-D3B4-E142-B5B2-FBC781999E27}" type="slidenum">
              <a:rPr lang="en-AU">
                <a:latin typeface="Calibri" charset="0"/>
              </a:rPr>
              <a:pPr/>
              <a:t>14</a:t>
            </a:fld>
            <a:endParaRPr lang="en-AU" dirty="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4984B74-AF94-3E49-98EB-575582F884CD}" type="slidenum">
              <a:rPr lang="en-AU">
                <a:latin typeface="Calibri" charset="0"/>
              </a:rPr>
              <a:pPr/>
              <a:t>15</a:t>
            </a:fld>
            <a:endParaRPr lang="en-AU" dirty="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D234FC3-7C69-C049-825F-914A435D2B9E}" type="slidenum">
              <a:rPr lang="en-AU">
                <a:latin typeface="Calibri" charset="0"/>
              </a:rPr>
              <a:pPr/>
              <a:t>16</a:t>
            </a:fld>
            <a:endParaRPr lang="en-AU" dirty="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7B70043-A000-EF42-AB67-83A649847055}" type="slidenum">
              <a:rPr lang="en-AU">
                <a:latin typeface="Calibri" charset="0"/>
              </a:rPr>
              <a:pPr/>
              <a:t>17</a:t>
            </a:fld>
            <a:endParaRPr lang="en-AU" dirty="0"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F2E6B5-7523-1F49-B162-7A7EA2633DCA}" type="slidenum">
              <a:rPr lang="en-AU">
                <a:latin typeface="Calibri" charset="0"/>
              </a:rPr>
              <a:pPr/>
              <a:t>18</a:t>
            </a:fld>
            <a:endParaRPr lang="en-AU" dirty="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44548D2-D1B2-F942-870C-C4306B6D9AE7}" type="slidenum">
              <a:rPr lang="en-AU">
                <a:latin typeface="Calibri" charset="0"/>
              </a:rPr>
              <a:pPr/>
              <a:t>19</a:t>
            </a:fld>
            <a:endParaRPr lang="en-AU" dirty="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C9E9C85-4A5B-E64F-91E0-359C6F6A88F2}" type="slidenum">
              <a:rPr lang="en-AU">
                <a:latin typeface="Calibri" charset="0"/>
              </a:rPr>
              <a:pPr/>
              <a:t>20</a:t>
            </a:fld>
            <a:endParaRPr lang="en-AU" dirty="0">
              <a:latin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99AE230-4008-7448-BBCF-EC1E8ECB3E4A}" type="slidenum">
              <a:rPr lang="en-AU">
                <a:latin typeface="Calibri" charset="0"/>
              </a:rPr>
              <a:pPr/>
              <a:t>26</a:t>
            </a:fld>
            <a:endParaRPr lang="en-AU" dirty="0">
              <a:latin typeface="Calibri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84A02C9-33EE-F94F-B5F4-B71B32793376}" type="slidenum">
              <a:rPr lang="en-AU">
                <a:latin typeface="Calibri" charset="0"/>
              </a:rPr>
              <a:pPr/>
              <a:t>3</a:t>
            </a:fld>
            <a:endParaRPr lang="en-AU" dirty="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1BADD85-CEC8-3942-8F14-81C3C80F4544}" type="slidenum">
              <a:rPr lang="en-AU">
                <a:latin typeface="Calibri" charset="0"/>
              </a:rPr>
              <a:pPr/>
              <a:t>27</a:t>
            </a:fld>
            <a:endParaRPr lang="en-AU" dirty="0">
              <a:latin typeface="Calibri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A98220D-C4DE-234F-AF58-3CED8A73840C}" type="slidenum">
              <a:rPr lang="en-AU">
                <a:latin typeface="Calibri" charset="0"/>
              </a:rPr>
              <a:pPr/>
              <a:t>28</a:t>
            </a:fld>
            <a:endParaRPr lang="en-AU" dirty="0">
              <a:latin typeface="Calibri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CF198A8-1771-2748-9B89-83A38882EF00}" type="slidenum">
              <a:rPr lang="en-AU">
                <a:latin typeface="Calibri" charset="0"/>
              </a:rPr>
              <a:pPr/>
              <a:t>29</a:t>
            </a:fld>
            <a:endParaRPr lang="en-AU" dirty="0">
              <a:latin typeface="Calibri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7CCD52C-A8E4-6748-AC79-17C4A662CB3A}" type="slidenum">
              <a:rPr lang="en-AU">
                <a:latin typeface="Calibri" charset="0"/>
              </a:rPr>
              <a:pPr/>
              <a:t>30</a:t>
            </a:fld>
            <a:endParaRPr lang="en-AU" dirty="0">
              <a:latin typeface="Calibri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33B4B52-C841-B543-B2F5-3468462F6830}" type="slidenum">
              <a:rPr lang="en-AU">
                <a:latin typeface="Calibri" charset="0"/>
              </a:rPr>
              <a:pPr/>
              <a:t>34</a:t>
            </a:fld>
            <a:endParaRPr lang="en-AU" dirty="0">
              <a:latin typeface="Calibri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F77B467-84F3-A442-8A0A-B30C0604C884}" type="slidenum">
              <a:rPr lang="en-AU">
                <a:latin typeface="Calibri" charset="0"/>
              </a:rPr>
              <a:pPr/>
              <a:t>35</a:t>
            </a:fld>
            <a:endParaRPr lang="en-AU" dirty="0">
              <a:latin typeface="Calibri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B99F67D-CCCB-A14F-9769-D92E5A7145EB}" type="slidenum">
              <a:rPr lang="en-AU">
                <a:latin typeface="Calibri" charset="0"/>
              </a:rPr>
              <a:pPr/>
              <a:t>36</a:t>
            </a:fld>
            <a:endParaRPr lang="en-AU" dirty="0">
              <a:latin typeface="Calibri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3CB098E-2A46-8A4B-940E-5B88E44D228A}" type="slidenum">
              <a:rPr lang="en-AU">
                <a:latin typeface="Calibri" charset="0"/>
              </a:rPr>
              <a:pPr/>
              <a:t>37</a:t>
            </a:fld>
            <a:endParaRPr lang="en-AU" dirty="0">
              <a:latin typeface="Calibri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3E499FC-CABB-C04E-8A94-50B5779F3A81}" type="slidenum">
              <a:rPr lang="en-AU">
                <a:latin typeface="Calibri" charset="0"/>
              </a:rPr>
              <a:pPr/>
              <a:t>38</a:t>
            </a:fld>
            <a:endParaRPr lang="en-AU" dirty="0">
              <a:latin typeface="Calibri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08F47F1-9F23-F443-8B1A-5F0DFA40D20F}" type="slidenum">
              <a:rPr lang="en-AU">
                <a:latin typeface="Calibri" charset="0"/>
              </a:rPr>
              <a:pPr/>
              <a:t>39</a:t>
            </a:fld>
            <a:endParaRPr lang="en-AU" dirty="0">
              <a:latin typeface="Calibri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391E4D7-C79C-D24F-B2DB-A8BBE0398CA1}" type="slidenum">
              <a:rPr lang="en-AU">
                <a:latin typeface="Calibri" charset="0"/>
              </a:rPr>
              <a:pPr/>
              <a:t>5</a:t>
            </a:fld>
            <a:endParaRPr lang="en-AU" dirty="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F41C773-A308-DA4A-BE74-8A2B0B5945F9}" type="slidenum">
              <a:rPr lang="en-AU">
                <a:latin typeface="Calibri" charset="0"/>
              </a:rPr>
              <a:pPr/>
              <a:t>6</a:t>
            </a:fld>
            <a:endParaRPr lang="en-AU" dirty="0">
              <a:latin typeface="Calibri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459AD0A-922D-DE4F-A601-C95EC014C0F9}" type="slidenum">
              <a:rPr lang="en-AU">
                <a:latin typeface="Calibri" charset="0"/>
              </a:rPr>
              <a:pPr/>
              <a:t>7</a:t>
            </a:fld>
            <a:endParaRPr lang="en-AU" dirty="0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C48AD01-96BB-8A4D-A2AE-3EE3D4B61762}" type="slidenum">
              <a:rPr lang="en-AU">
                <a:latin typeface="Calibri" charset="0"/>
              </a:rPr>
              <a:pPr/>
              <a:t>8</a:t>
            </a:fld>
            <a:endParaRPr lang="en-AU" dirty="0"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0648B41-78F3-5C46-AE8C-CF405BE3D0F8}" type="slidenum">
              <a:rPr lang="en-AU">
                <a:latin typeface="Calibri" charset="0"/>
              </a:rPr>
              <a:pPr/>
              <a:t>9</a:t>
            </a:fld>
            <a:endParaRPr lang="en-AU" dirty="0">
              <a:latin typeface="Calibri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5411A6A-C0CE-F94C-A4C2-3B2D5CD2C929}" type="slidenum">
              <a:rPr lang="en-AU">
                <a:latin typeface="Calibri" charset="0"/>
              </a:rPr>
              <a:pPr/>
              <a:t>10</a:t>
            </a:fld>
            <a:endParaRPr lang="en-AU" dirty="0"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8D7C156-099B-434E-B9DB-321A70DB7D01}" type="slidenum">
              <a:rPr lang="en-AU">
                <a:latin typeface="Calibri" charset="0"/>
              </a:rPr>
              <a:pPr/>
              <a:t>11</a:t>
            </a:fld>
            <a:endParaRPr lang="en-AU" dirty="0">
              <a:latin typeface="Calibri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DF9C12CE-0FD8-364D-9768-5447276E87B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01C210C-3266-EB43-B07B-7145F34F04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BB896C-46A8-5B41-A66E-6C0763BACC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75600" y="6384925"/>
            <a:ext cx="7745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S11 -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7745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S11 -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BB3FB61-C215-E543-8FD1-8989B0E7D7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40851343-75B4-5B41-BA15-A1E5D1AFA31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1"/>
              </a:buClr>
              <a:buFont typeface="Arial Unicode MS"/>
              <a:buChar char="▶"/>
              <a:defRPr/>
            </a:lvl2pPr>
            <a:lvl3pPr marL="1143000" indent="-228600">
              <a:buClr>
                <a:schemeClr val="accent1"/>
              </a:buClr>
              <a:buFont typeface="Arial Unicode MS"/>
              <a:buChar char="▶"/>
              <a:defRPr/>
            </a:lvl3pPr>
            <a:lvl4pPr marL="1600200" indent="-228600">
              <a:buClr>
                <a:schemeClr val="accent1"/>
              </a:buClr>
              <a:buFont typeface="Arial Unicode MS"/>
              <a:buChar char="▶"/>
              <a:defRPr/>
            </a:lvl4pPr>
            <a:lvl5pPr marL="2057400" indent="-228600">
              <a:buClr>
                <a:schemeClr val="accent1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9C0A48-53B8-C64F-AFE6-ECE23F112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BA5193B0-0154-3645-AAC6-F847D834F72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2929A9-CBCF-F84E-AF43-5F98BE338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3062501F-5EAC-7245-8D34-C03DAAD42E71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90C4066-B959-7048-993A-1D66F247A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636BEDF9-1A21-6B43-B875-962A05A1E8E2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AC6EFCD-90AA-5148-8ABC-1BA59F88CE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60EE7452-E89F-B44F-8EC6-5E7B2C87EB8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35D4EDD-6E24-774D-A8B8-BDDB611A7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1BEF13AA-8851-2444-B9D7-768558950ADA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6462699-1AF8-664B-ADB3-A01A0E32F0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32A51939-0030-0A4E-A79E-17F611277B5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8157194-97EA-E94B-9726-A838644DB7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96DE74-CAF8-1D48-A916-7FE4B71AAB3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975600" y="6384925"/>
            <a:ext cx="7745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S11 -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12 -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8" presetClass="entr" presetSubtype="6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aska tail.jp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/>
          <a:stretch/>
        </p:blipFill>
        <p:spPr>
          <a:xfrm>
            <a:off x="0" y="-7322"/>
            <a:ext cx="9144000" cy="6865321"/>
          </a:xfrm>
          <a:prstGeom prst="rect">
            <a:avLst/>
          </a:prstGeom>
        </p:spPr>
      </p:pic>
      <p:sp>
        <p:nvSpPr>
          <p:cNvPr id="38" name="Rectangle 6"/>
          <p:cNvSpPr txBox="1">
            <a:spLocks noChangeArrowheads="1"/>
          </p:cNvSpPr>
          <p:nvPr/>
        </p:nvSpPr>
        <p:spPr>
          <a:xfrm>
            <a:off x="706438" y="3944938"/>
            <a:ext cx="8437562" cy="189706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PowerPoint presentation to accompany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Heizer, Render, Munson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Operations Management, Twelfth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Principles of Operations Management, Tenth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endParaRPr lang="en-US" sz="2000" b="1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PowerPoint slides by Jeff Heyl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27850" y="1109663"/>
            <a:ext cx="1708150" cy="166687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368300" y="638175"/>
            <a:ext cx="6732588" cy="2363788"/>
            <a:chOff x="0" y="1417638"/>
            <a:chExt cx="7500407" cy="1305983"/>
          </a:xfrm>
        </p:grpSpPr>
        <p:sp>
          <p:nvSpPr>
            <p:cNvPr id="24" name="Rectangle 4"/>
            <p:cNvSpPr/>
            <p:nvPr/>
          </p:nvSpPr>
          <p:spPr>
            <a:xfrm>
              <a:off x="7056501" y="1564112"/>
              <a:ext cx="443906" cy="1159509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898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1417638"/>
              <a:ext cx="7208596" cy="1159509"/>
            </a:xfrm>
            <a:prstGeom prst="rect">
              <a:avLst/>
            </a:prstGeom>
            <a:solidFill>
              <a:srgbClr val="255898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054850" y="2574925"/>
              <a:ext cx="149225" cy="142875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42875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auto">
          <a:xfrm>
            <a:off x="660400" y="574675"/>
            <a:ext cx="59182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</a:rPr>
              <a:t>Inventory Management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9900" y="874713"/>
            <a:ext cx="1736373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b="0" i="0" u="none" strike="noStrike" kern="0" cap="none" spc="-10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ABC Analysis</a:t>
            </a:r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Divides inventory into three classes based on annual dollar volume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Class A - high annual dollar volume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Class B - medium annual dollar volume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Class C - low annual dollar volume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Used to establish policies that focus on the few critical parts and not the many trivial ones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50098"/>
      </p:ext>
    </p:extLst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ABC Analysis</a:t>
            </a: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1863725" y="1865313"/>
            <a:ext cx="1052513" cy="3354387"/>
            <a:chOff x="1142" y="1167"/>
            <a:chExt cx="663" cy="2113"/>
          </a:xfrm>
        </p:grpSpPr>
        <p:sp>
          <p:nvSpPr>
            <p:cNvPr id="45072" name="Rectangle 4"/>
            <p:cNvSpPr>
              <a:spLocks noChangeArrowheads="1"/>
            </p:cNvSpPr>
            <p:nvPr/>
          </p:nvSpPr>
          <p:spPr bwMode="auto">
            <a:xfrm>
              <a:off x="1152" y="1416"/>
              <a:ext cx="504" cy="1864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73" name="Rectangle 5"/>
            <p:cNvSpPr>
              <a:spLocks noChangeArrowheads="1"/>
            </p:cNvSpPr>
            <p:nvPr/>
          </p:nvSpPr>
          <p:spPr bwMode="auto">
            <a:xfrm>
              <a:off x="1142" y="1167"/>
              <a:ext cx="6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A Items</a:t>
              </a:r>
            </a:p>
          </p:txBody>
        </p:sp>
      </p:grpSp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2679700" y="4316413"/>
            <a:ext cx="1752600" cy="903287"/>
            <a:chOff x="1656" y="2711"/>
            <a:chExt cx="1104" cy="569"/>
          </a:xfrm>
        </p:grpSpPr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1656" y="2960"/>
              <a:ext cx="1104" cy="320"/>
            </a:xfrm>
            <a:prstGeom prst="rect">
              <a:avLst/>
            </a:prstGeom>
            <a:solidFill>
              <a:schemeClr val="accent3"/>
            </a:solidFill>
            <a:ln w="190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71" name="Rectangle 8"/>
            <p:cNvSpPr>
              <a:spLocks noChangeArrowheads="1"/>
            </p:cNvSpPr>
            <p:nvPr/>
          </p:nvSpPr>
          <p:spPr bwMode="auto">
            <a:xfrm>
              <a:off x="1854" y="2711"/>
              <a:ext cx="6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B Items</a:t>
              </a:r>
            </a:p>
          </p:txBody>
        </p:sp>
      </p:grpSp>
      <p:grpSp>
        <p:nvGrpSpPr>
          <p:cNvPr id="51212" name="Group 12"/>
          <p:cNvGrpSpPr>
            <a:grpSpLocks/>
          </p:cNvGrpSpPr>
          <p:nvPr/>
        </p:nvGrpSpPr>
        <p:grpSpPr bwMode="auto">
          <a:xfrm>
            <a:off x="884238" y="1684338"/>
            <a:ext cx="7345362" cy="4467225"/>
            <a:chOff x="525" y="1053"/>
            <a:chExt cx="4627" cy="2814"/>
          </a:xfrm>
        </p:grpSpPr>
        <p:sp>
          <p:nvSpPr>
            <p:cNvPr id="45065" name="Rectangle 16"/>
            <p:cNvSpPr>
              <a:spLocks noChangeArrowheads="1"/>
            </p:cNvSpPr>
            <p:nvPr/>
          </p:nvSpPr>
          <p:spPr bwMode="auto">
            <a:xfrm>
              <a:off x="1198" y="3139"/>
              <a:ext cx="373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tabLst>
                  <a:tab pos="381000" algn="ctr"/>
                  <a:tab pos="952500" algn="ctr"/>
                  <a:tab pos="1524000" algn="ctr"/>
                  <a:tab pos="2095500" algn="ctr"/>
                  <a:tab pos="2667000" algn="ctr"/>
                  <a:tab pos="3238500" algn="ctr"/>
                  <a:tab pos="3810000" algn="ctr"/>
                  <a:tab pos="4381500" algn="ctr"/>
                  <a:tab pos="4953000" algn="ctr"/>
                  <a:tab pos="5524500" algn="ctr"/>
                  <a:tab pos="6388100" algn="ctr"/>
                </a:tabLst>
              </a:pPr>
              <a:r>
                <a:rPr lang="en-US" sz="1200" dirty="0"/>
                <a:t>	|	|	|	|	|	|	|	|	|	|</a:t>
              </a:r>
            </a:p>
            <a:p>
              <a:pPr>
                <a:lnSpc>
                  <a:spcPct val="120000"/>
                </a:lnSpc>
                <a:tabLst>
                  <a:tab pos="381000" algn="ctr"/>
                  <a:tab pos="952500" algn="ctr"/>
                  <a:tab pos="1524000" algn="ctr"/>
                  <a:tab pos="2095500" algn="ctr"/>
                  <a:tab pos="2667000" algn="ctr"/>
                  <a:tab pos="3238500" algn="ctr"/>
                  <a:tab pos="3810000" algn="ctr"/>
                  <a:tab pos="4381500" algn="ctr"/>
                  <a:tab pos="4953000" algn="ctr"/>
                  <a:tab pos="5524500" algn="ctr"/>
                  <a:tab pos="6388100" algn="ctr"/>
                </a:tabLst>
              </a:pPr>
              <a:r>
                <a:rPr lang="en-US" sz="2000" dirty="0"/>
                <a:t>	10	20	30	40	50	60	70	80	90	100</a:t>
              </a:r>
            </a:p>
          </p:txBody>
        </p:sp>
        <p:sp>
          <p:nvSpPr>
            <p:cNvPr id="45066" name="Rectangle 13"/>
            <p:cNvSpPr>
              <a:spLocks noChangeArrowheads="1"/>
            </p:cNvSpPr>
            <p:nvPr/>
          </p:nvSpPr>
          <p:spPr bwMode="auto">
            <a:xfrm rot="-5400000">
              <a:off x="-638" y="2216"/>
              <a:ext cx="257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Percentage of annual dollar usage</a:t>
              </a:r>
            </a:p>
          </p:txBody>
        </p:sp>
        <p:sp>
          <p:nvSpPr>
            <p:cNvPr id="45067" name="Freeform 14"/>
            <p:cNvSpPr>
              <a:spLocks/>
            </p:cNvSpPr>
            <p:nvPr/>
          </p:nvSpPr>
          <p:spPr bwMode="auto">
            <a:xfrm>
              <a:off x="1144" y="1200"/>
              <a:ext cx="4008" cy="2088"/>
            </a:xfrm>
            <a:custGeom>
              <a:avLst/>
              <a:gdLst>
                <a:gd name="T0" fmla="*/ 0 w 4008"/>
                <a:gd name="T1" fmla="*/ 0 h 2080"/>
                <a:gd name="T2" fmla="*/ 0 w 4008"/>
                <a:gd name="T3" fmla="*/ 2088 h 2080"/>
                <a:gd name="T4" fmla="*/ 4008 w 4008"/>
                <a:gd name="T5" fmla="*/ 2088 h 2080"/>
                <a:gd name="T6" fmla="*/ 0 60000 65536"/>
                <a:gd name="T7" fmla="*/ 0 60000 65536"/>
                <a:gd name="T8" fmla="*/ 0 60000 65536"/>
                <a:gd name="T9" fmla="*/ 0 w 4008"/>
                <a:gd name="T10" fmla="*/ 0 h 2080"/>
                <a:gd name="T11" fmla="*/ 4008 w 4008"/>
                <a:gd name="T12" fmla="*/ 2080 h 2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8" h="2080">
                  <a:moveTo>
                    <a:pt x="0" y="0"/>
                  </a:moveTo>
                  <a:lnTo>
                    <a:pt x="0" y="2080"/>
                  </a:lnTo>
                  <a:lnTo>
                    <a:pt x="4008" y="208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68" name="Rectangle 15"/>
            <p:cNvSpPr>
              <a:spLocks noChangeArrowheads="1"/>
            </p:cNvSpPr>
            <p:nvPr/>
          </p:nvSpPr>
          <p:spPr bwMode="auto">
            <a:xfrm>
              <a:off x="810" y="1255"/>
              <a:ext cx="472" cy="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21000"/>
                </a:lnSpc>
              </a:pPr>
              <a:r>
                <a:rPr lang="en-US" sz="2000" dirty="0"/>
                <a:t>80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70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60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50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40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30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20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10  –</a:t>
              </a:r>
            </a:p>
            <a:p>
              <a:pPr algn="r">
                <a:lnSpc>
                  <a:spcPct val="121000"/>
                </a:lnSpc>
              </a:pPr>
              <a:r>
                <a:rPr lang="en-US" sz="2000" dirty="0"/>
                <a:t>0  –</a:t>
              </a:r>
            </a:p>
          </p:txBody>
        </p:sp>
        <p:sp>
          <p:nvSpPr>
            <p:cNvPr id="45069" name="Rectangle 17"/>
            <p:cNvSpPr>
              <a:spLocks noChangeArrowheads="1"/>
            </p:cNvSpPr>
            <p:nvPr/>
          </p:nvSpPr>
          <p:spPr bwMode="auto">
            <a:xfrm>
              <a:off x="1866" y="3615"/>
              <a:ext cx="22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Percentage of inventory items</a:t>
              </a:r>
            </a:p>
          </p:txBody>
        </p:sp>
      </p:grp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6927850" y="17335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12.2</a:t>
            </a:r>
          </a:p>
        </p:txBody>
      </p:sp>
      <p:grpSp>
        <p:nvGrpSpPr>
          <p:cNvPr id="51209" name="Group 9"/>
          <p:cNvGrpSpPr>
            <a:grpSpLocks/>
          </p:cNvGrpSpPr>
          <p:nvPr/>
        </p:nvGrpSpPr>
        <p:grpSpPr bwMode="auto">
          <a:xfrm>
            <a:off x="4432300" y="4632325"/>
            <a:ext cx="3124200" cy="587375"/>
            <a:chOff x="2760" y="2910"/>
            <a:chExt cx="1968" cy="370"/>
          </a:xfrm>
        </p:grpSpPr>
        <p:sp>
          <p:nvSpPr>
            <p:cNvPr id="45063" name="Rectangle 10"/>
            <p:cNvSpPr>
              <a:spLocks noChangeArrowheads="1"/>
            </p:cNvSpPr>
            <p:nvPr/>
          </p:nvSpPr>
          <p:spPr bwMode="auto">
            <a:xfrm>
              <a:off x="2760" y="3152"/>
              <a:ext cx="1968" cy="128"/>
            </a:xfrm>
            <a:prstGeom prst="rect">
              <a:avLst/>
            </a:prstGeom>
            <a:solidFill>
              <a:srgbClr val="24BDB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64" name="Rectangle 11"/>
            <p:cNvSpPr>
              <a:spLocks noChangeArrowheads="1"/>
            </p:cNvSpPr>
            <p:nvPr/>
          </p:nvSpPr>
          <p:spPr bwMode="auto">
            <a:xfrm>
              <a:off x="3342" y="2910"/>
              <a:ext cx="6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C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2920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ABC Analysis</a:t>
            </a:r>
          </a:p>
        </p:txBody>
      </p:sp>
      <p:graphicFrame>
        <p:nvGraphicFramePr>
          <p:cNvPr id="4710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35696"/>
              </p:ext>
            </p:extLst>
          </p:nvPr>
        </p:nvGraphicFramePr>
        <p:xfrm>
          <a:off x="685800" y="1447800"/>
          <a:ext cx="7883525" cy="4659315"/>
        </p:xfrm>
        <a:graphic>
          <a:graphicData uri="http://schemas.openxmlformats.org/drawingml/2006/table">
            <a:tbl>
              <a:tblPr/>
              <a:tblGrid>
                <a:gridCol w="91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1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0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0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74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908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ABC Calculation</a:t>
                      </a:r>
                    </a:p>
                  </a:txBody>
                  <a:tcPr marL="91447" marR="91447" marT="45727" marB="4572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(1)</a:t>
                      </a:r>
                    </a:p>
                  </a:txBody>
                  <a:tcPr marL="91447" marR="91447" marT="45727" marB="4572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(2)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(3)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(4)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(5)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(6)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(7)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 STOCK NUMBER</a:t>
                      </a:r>
                    </a:p>
                  </a:txBody>
                  <a:tcPr marL="91447" marR="91447" marT="45727" marB="4572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PERCENT OF NUMBER OF ITEMS STOCKED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ANNUAL VOLUME (UNITS)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UNIT COST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ANNUAL DOLLAR VOLUME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PERCENT OF ANNUAL DOLLAR VOLUME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CLASS</a:t>
                      </a:r>
                    </a:p>
                  </a:txBody>
                  <a:tcPr marL="91447" marR="91447" marT="45727" marB="45727"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#10286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1,000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$ 90.00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$ 90,000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38.8%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#11526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154.00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77,000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33.2%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#12760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1,550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17.00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26,350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11.3%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#10867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42.86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15,001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6.4%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#10500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1,000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12.50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12,500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5.4%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#12572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14.17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8,502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3.7%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#14075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2,000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.60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1,200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.5%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#01036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8.50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.4%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#01307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1,200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.42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.2%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#10572</a:t>
                      </a: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.60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.1%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8,550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$232,057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100.0%</a:t>
                      </a: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200900" y="3052763"/>
            <a:ext cx="663575" cy="2720975"/>
            <a:chOff x="7200900" y="3052243"/>
            <a:chExt cx="663575" cy="2722024"/>
          </a:xfrm>
        </p:grpSpPr>
        <p:grpSp>
          <p:nvGrpSpPr>
            <p:cNvPr id="43176" name="Group 80"/>
            <p:cNvGrpSpPr>
              <a:grpSpLocks/>
            </p:cNvGrpSpPr>
            <p:nvPr/>
          </p:nvGrpSpPr>
          <p:grpSpPr bwMode="auto">
            <a:xfrm>
              <a:off x="7200900" y="3052243"/>
              <a:ext cx="657225" cy="1273175"/>
              <a:chOff x="4528" y="1872"/>
              <a:chExt cx="414" cy="802"/>
            </a:xfrm>
          </p:grpSpPr>
          <p:sp>
            <p:nvSpPr>
              <p:cNvPr id="43180" name="AutoShape 81"/>
              <p:cNvSpPr>
                <a:spLocks/>
              </p:cNvSpPr>
              <p:nvPr/>
            </p:nvSpPr>
            <p:spPr bwMode="auto">
              <a:xfrm>
                <a:off x="4528" y="1872"/>
                <a:ext cx="96" cy="300"/>
              </a:xfrm>
              <a:prstGeom prst="rightBrace">
                <a:avLst>
                  <a:gd name="adj1" fmla="val 36111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181" name="AutoShape 82"/>
              <p:cNvSpPr>
                <a:spLocks/>
              </p:cNvSpPr>
              <p:nvPr/>
            </p:nvSpPr>
            <p:spPr bwMode="auto">
              <a:xfrm>
                <a:off x="4528" y="2226"/>
                <a:ext cx="96" cy="448"/>
              </a:xfrm>
              <a:prstGeom prst="rightBrace">
                <a:avLst>
                  <a:gd name="adj1" fmla="val 60580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182" name="Text Box 83"/>
              <p:cNvSpPr txBox="1">
                <a:spLocks noChangeArrowheads="1"/>
              </p:cNvSpPr>
              <p:nvPr/>
            </p:nvSpPr>
            <p:spPr bwMode="auto">
              <a:xfrm>
                <a:off x="4602" y="1926"/>
                <a:ext cx="3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72%</a:t>
                </a:r>
              </a:p>
            </p:txBody>
          </p:sp>
          <p:sp>
            <p:nvSpPr>
              <p:cNvPr id="43183" name="Text Box 84"/>
              <p:cNvSpPr txBox="1">
                <a:spLocks noChangeArrowheads="1"/>
              </p:cNvSpPr>
              <p:nvPr/>
            </p:nvSpPr>
            <p:spPr bwMode="auto">
              <a:xfrm>
                <a:off x="4602" y="2353"/>
                <a:ext cx="3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23%</a:t>
                </a:r>
              </a:p>
            </p:txBody>
          </p:sp>
        </p:grpSp>
        <p:grpSp>
          <p:nvGrpSpPr>
            <p:cNvPr id="43177" name="Group 92"/>
            <p:cNvGrpSpPr>
              <a:grpSpLocks/>
            </p:cNvGrpSpPr>
            <p:nvPr/>
          </p:nvGrpSpPr>
          <p:grpSpPr bwMode="auto">
            <a:xfrm>
              <a:off x="7200900" y="4464050"/>
              <a:ext cx="663575" cy="1310217"/>
              <a:chOff x="4528" y="1868"/>
              <a:chExt cx="418" cy="1254"/>
            </a:xfrm>
          </p:grpSpPr>
          <p:sp>
            <p:nvSpPr>
              <p:cNvPr id="43178" name="AutoShape 93"/>
              <p:cNvSpPr>
                <a:spLocks/>
              </p:cNvSpPr>
              <p:nvPr/>
            </p:nvSpPr>
            <p:spPr bwMode="auto">
              <a:xfrm>
                <a:off x="4528" y="1868"/>
                <a:ext cx="96" cy="1254"/>
              </a:xfrm>
              <a:prstGeom prst="rightBrace">
                <a:avLst>
                  <a:gd name="adj1" fmla="val 108854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179" name="Text Box 94"/>
              <p:cNvSpPr txBox="1">
                <a:spLocks noChangeArrowheads="1"/>
              </p:cNvSpPr>
              <p:nvPr/>
            </p:nvSpPr>
            <p:spPr bwMode="auto">
              <a:xfrm>
                <a:off x="4668" y="2351"/>
                <a:ext cx="2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/>
                  <a:t>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44327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Inventory Models</a:t>
            </a:r>
          </a:p>
        </p:txBody>
      </p:sp>
      <p:sp>
        <p:nvSpPr>
          <p:cNvPr id="61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Independent demand </a:t>
            </a:r>
            <a:r>
              <a:rPr lang="en-US" dirty="0">
                <a:latin typeface="Arial" charset="0"/>
                <a:cs typeface="Arial" charset="0"/>
              </a:rPr>
              <a:t>- the demand for item is independent of the demand for any other item in inventory</a:t>
            </a:r>
          </a:p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Dependent demand </a:t>
            </a:r>
            <a:r>
              <a:rPr lang="en-US" dirty="0">
                <a:latin typeface="Arial" charset="0"/>
                <a:cs typeface="Arial" charset="0"/>
              </a:rPr>
              <a:t>- the demand for item is dependent upon the demand for some other item in the inventory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03960"/>
      </p:ext>
    </p:extLst>
  </p:cSld>
  <p:clrMapOvr>
    <a:masterClrMapping/>
  </p:clrMapOvr>
  <p:transition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Models</a:t>
            </a:r>
          </a:p>
        </p:txBody>
      </p:sp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</a:rPr>
              <a:t>Holding costs </a:t>
            </a:r>
            <a:r>
              <a:rPr lang="en-US" dirty="0"/>
              <a:t>- the costs of holding or </a:t>
            </a:r>
            <a:r>
              <a:rPr lang="ja-JP" altLang="en-US" dirty="0"/>
              <a:t>“</a:t>
            </a:r>
            <a:r>
              <a:rPr lang="en-US" dirty="0"/>
              <a:t>carrying</a:t>
            </a:r>
            <a:r>
              <a:rPr lang="ja-JP" altLang="en-US" dirty="0"/>
              <a:t>”</a:t>
            </a:r>
            <a:r>
              <a:rPr lang="en-US" dirty="0"/>
              <a:t> inventory over time</a:t>
            </a:r>
          </a:p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</a:rPr>
              <a:t>Ordering cost </a:t>
            </a:r>
            <a:r>
              <a:rPr lang="en-US" dirty="0"/>
              <a:t>- the costs of placing an order and receiving goods</a:t>
            </a:r>
          </a:p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</a:rPr>
              <a:t>Setup cost </a:t>
            </a:r>
            <a:r>
              <a:rPr lang="en-US" dirty="0"/>
              <a:t>- cost to prepare a machine or process for manufacturing an order</a:t>
            </a:r>
          </a:p>
          <a:p>
            <a:pPr lvl="1">
              <a:buFont typeface="Arial Unicode MS" charset="0"/>
              <a:buChar char="▶"/>
            </a:pPr>
            <a:r>
              <a:rPr lang="en-US" dirty="0"/>
              <a:t>May be highly correlated with </a:t>
            </a:r>
            <a:r>
              <a:rPr lang="en-US" b="1" dirty="0">
                <a:solidFill>
                  <a:schemeClr val="tx2"/>
                </a:solidFill>
              </a:rPr>
              <a:t>setup time</a:t>
            </a:r>
          </a:p>
          <a:p>
            <a:pPr>
              <a:buFont typeface="Arial Unicode MS" charset="0"/>
              <a:buChar char="▶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12362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Holding Costs</a:t>
            </a:r>
          </a:p>
        </p:txBody>
      </p:sp>
      <p:graphicFrame>
        <p:nvGraphicFramePr>
          <p:cNvPr id="6968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96414"/>
              </p:ext>
            </p:extLst>
          </p:nvPr>
        </p:nvGraphicFramePr>
        <p:xfrm>
          <a:off x="685800" y="1473200"/>
          <a:ext cx="7772400" cy="46168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12.1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Determining Inventory Holding Costs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0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CATEGORY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COST (AND RANGE) AS A PERCENT OF INVENTORY VALUE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Housing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(building rent or depreciation, operating costs, taxes, insurance)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6%	 (3 - 10%)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Material handling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(equipment lease or depreciation, power, operating cost)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(1 - 3.5%)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Labor cost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(receiving, warehousing, security)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(3 - 5%)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Investment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(borrowing costs, taxes, and insurance on inventory)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11%	 (6 - 24%)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0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Pilferage, space, and obsolescence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(much higher in industries undergoing rapid change like tablets and smart phones)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(2 - 5%)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4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Overall carrying cost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26%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27694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Holding Costs</a:t>
            </a:r>
          </a:p>
        </p:txBody>
      </p:sp>
      <p:graphicFrame>
        <p:nvGraphicFramePr>
          <p:cNvPr id="6968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17626"/>
              </p:ext>
            </p:extLst>
          </p:nvPr>
        </p:nvGraphicFramePr>
        <p:xfrm>
          <a:off x="685800" y="1473200"/>
          <a:ext cx="7772400" cy="46168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12.1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Determining Inventory Holding Costs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0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CATEGORY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COST (AND RANGE) AS A PERCENT OF INVENTORY VALUE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Housing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(building rent or depreciation, operating costs, taxes, insurance)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6%	 (3 - 10%)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Material handling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(equipment lease or depreciation, power, operating cost)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(1 - 3.5%)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Labor cost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(receiving, warehousing, security)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(3 - 5%)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14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Investment costs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(borrowing costs, taxes, and insurance on inventory)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11%	 (6 - 24%)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0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Pilferage, space, and obsolescence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(much higher in industries undergoing rapid change like PCs and cell phones)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  <a:tab pos="7620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3%	 (2 - 5%)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4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Overall carrying cost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6731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26%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14" marB="4571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7630" name="Group 37"/>
          <p:cNvGrpSpPr>
            <a:grpSpLocks/>
          </p:cNvGrpSpPr>
          <p:nvPr/>
        </p:nvGrpSpPr>
        <p:grpSpPr bwMode="auto">
          <a:xfrm rot="-317405">
            <a:off x="877888" y="2090738"/>
            <a:ext cx="7388225" cy="2233612"/>
            <a:chOff x="274" y="1765"/>
            <a:chExt cx="4654" cy="1407"/>
          </a:xfrm>
        </p:grpSpPr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274" y="1765"/>
              <a:ext cx="4654" cy="1407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632" name="Text Box 39"/>
            <p:cNvSpPr txBox="1">
              <a:spLocks noChangeArrowheads="1"/>
            </p:cNvSpPr>
            <p:nvPr/>
          </p:nvSpPr>
          <p:spPr bwMode="auto">
            <a:xfrm>
              <a:off x="496" y="1913"/>
              <a:ext cx="4210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400" dirty="0"/>
                <a:t>Holding costs vary considerably depending on the business, location, and interest rates. Generally greater than 15%, some high tech and fashion items have holding costs greater than 40%.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655054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Inventory Models for Independent Demand</a:t>
            </a:r>
          </a:p>
        </p:txBody>
      </p:sp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1511300" y="1943100"/>
            <a:ext cx="6121400" cy="1117600"/>
          </a:xfrm>
        </p:spPr>
        <p:txBody>
          <a:bodyPr/>
          <a:lstStyle/>
          <a:p>
            <a:pPr marL="0" indent="0" algn="ctr">
              <a:buFont typeface="Arial Unicode MS" charset="0"/>
              <a:buNone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Need to determine when and how much to order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204913" y="3370263"/>
            <a:ext cx="67341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Basic economic order quantity (EOQ) model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Production order quantity model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3200" dirty="0"/>
              <a:t>Quantity discount model</a:t>
            </a:r>
          </a:p>
        </p:txBody>
      </p:sp>
    </p:spTree>
    <p:extLst>
      <p:ext uri="{BB962C8B-B14F-4D97-AF65-F5344CB8AC3E}">
        <p14:creationId xmlns:p14="http://schemas.microsoft.com/office/powerpoint/2010/main" val="91880065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9144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Basic EOQ Model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01675" y="2089150"/>
            <a:ext cx="79184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Demand is known, constant, and independent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Lead time is known and constant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Receipt of inventory is instantaneous and complete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Quantity discounts are not possible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Only variable costs are setup (or ordering) and holding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Stockouts can be completely avoided</a:t>
            </a:r>
            <a:endParaRPr lang="en-US" dirty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47713" y="1387475"/>
            <a:ext cx="49164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Important assumptions</a:t>
            </a:r>
          </a:p>
        </p:txBody>
      </p:sp>
    </p:spTree>
    <p:extLst>
      <p:ext uri="{BB962C8B-B14F-4D97-AF65-F5344CB8AC3E}">
        <p14:creationId xmlns:p14="http://schemas.microsoft.com/office/powerpoint/2010/main" val="190594563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017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Inventory Usage Over Time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85800" y="15081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12.3</a:t>
            </a: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2933700" y="3327400"/>
            <a:ext cx="1435100" cy="2336800"/>
          </a:xfrm>
          <a:prstGeom prst="rtTriangl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4381500" y="3327400"/>
            <a:ext cx="2971800" cy="2336800"/>
            <a:chOff x="2760" y="1912"/>
            <a:chExt cx="1872" cy="1472"/>
          </a:xfrm>
        </p:grpSpPr>
        <p:sp>
          <p:nvSpPr>
            <p:cNvPr id="73756" name="AutoShape 6"/>
            <p:cNvSpPr>
              <a:spLocks noChangeArrowheads="1"/>
            </p:cNvSpPr>
            <p:nvPr/>
          </p:nvSpPr>
          <p:spPr bwMode="auto">
            <a:xfrm>
              <a:off x="3680" y="1912"/>
              <a:ext cx="952" cy="1472"/>
            </a:xfrm>
            <a:prstGeom prst="rtTriangle">
              <a:avLst/>
            </a:prstGeom>
            <a:solidFill>
              <a:srgbClr val="9FA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757" name="AutoShape 7"/>
            <p:cNvSpPr>
              <a:spLocks noChangeArrowheads="1"/>
            </p:cNvSpPr>
            <p:nvPr/>
          </p:nvSpPr>
          <p:spPr bwMode="auto">
            <a:xfrm>
              <a:off x="2760" y="1912"/>
              <a:ext cx="916" cy="1472"/>
            </a:xfrm>
            <a:prstGeom prst="rtTriangle">
              <a:avLst/>
            </a:prstGeom>
            <a:solidFill>
              <a:srgbClr val="9FA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7832" name="Freeform 8"/>
          <p:cNvSpPr>
            <a:spLocks/>
          </p:cNvSpPr>
          <p:nvPr/>
        </p:nvSpPr>
        <p:spPr bwMode="auto">
          <a:xfrm>
            <a:off x="4381500" y="3289300"/>
            <a:ext cx="2946400" cy="2387600"/>
          </a:xfrm>
          <a:custGeom>
            <a:avLst/>
            <a:gdLst>
              <a:gd name="T0" fmla="*/ 0 w 1856"/>
              <a:gd name="T1" fmla="*/ 2387600 h 1504"/>
              <a:gd name="T2" fmla="*/ 0 w 1856"/>
              <a:gd name="T3" fmla="*/ 0 h 1504"/>
              <a:gd name="T4" fmla="*/ 1460500 w 1856"/>
              <a:gd name="T5" fmla="*/ 2387600 h 1504"/>
              <a:gd name="T6" fmla="*/ 1460500 w 1856"/>
              <a:gd name="T7" fmla="*/ 0 h 1504"/>
              <a:gd name="T8" fmla="*/ 2946400 w 1856"/>
              <a:gd name="T9" fmla="*/ 2374900 h 15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6"/>
              <a:gd name="T16" fmla="*/ 0 h 1504"/>
              <a:gd name="T17" fmla="*/ 1856 w 1856"/>
              <a:gd name="T18" fmla="*/ 1504 h 15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6" h="1504">
                <a:moveTo>
                  <a:pt x="0" y="1504"/>
                </a:moveTo>
                <a:lnTo>
                  <a:pt x="0" y="0"/>
                </a:lnTo>
                <a:lnTo>
                  <a:pt x="920" y="1504"/>
                </a:lnTo>
                <a:lnTo>
                  <a:pt x="920" y="0"/>
                </a:lnTo>
                <a:lnTo>
                  <a:pt x="1856" y="1496"/>
                </a:lnTo>
              </a:path>
            </a:pathLst>
          </a:custGeom>
          <a:noFill/>
          <a:ln w="76200" cmpd="sng">
            <a:solidFill>
              <a:srgbClr val="BF09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1076325" y="2640013"/>
            <a:ext cx="1785938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/>
              <a:t>Order quantity = </a:t>
            </a:r>
            <a:r>
              <a:rPr lang="en-US" sz="2000" i="1" dirty="0"/>
              <a:t>Q</a:t>
            </a:r>
            <a:r>
              <a:rPr lang="en-US" sz="2000" dirty="0"/>
              <a:t> (maximum inventory level)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2921000" y="3302000"/>
            <a:ext cx="1460500" cy="2374900"/>
          </a:xfrm>
          <a:prstGeom prst="line">
            <a:avLst/>
          </a:prstGeom>
          <a:noFill/>
          <a:ln w="76200">
            <a:solidFill>
              <a:srgbClr val="BF09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7835" name="Group 11"/>
          <p:cNvGrpSpPr>
            <a:grpSpLocks/>
          </p:cNvGrpSpPr>
          <p:nvPr/>
        </p:nvGrpSpPr>
        <p:grpSpPr bwMode="auto">
          <a:xfrm>
            <a:off x="5635625" y="2716213"/>
            <a:ext cx="1482725" cy="941387"/>
            <a:chOff x="3430" y="1367"/>
            <a:chExt cx="934" cy="593"/>
          </a:xfrm>
        </p:grpSpPr>
        <p:sp>
          <p:nvSpPr>
            <p:cNvPr id="73754" name="Rectangle 12"/>
            <p:cNvSpPr>
              <a:spLocks noChangeArrowheads="1"/>
            </p:cNvSpPr>
            <p:nvPr/>
          </p:nvSpPr>
          <p:spPr bwMode="auto">
            <a:xfrm>
              <a:off x="3430" y="1367"/>
              <a:ext cx="9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Usage rate</a:t>
              </a:r>
            </a:p>
          </p:txBody>
        </p:sp>
        <p:sp>
          <p:nvSpPr>
            <p:cNvPr id="73755" name="Line 13"/>
            <p:cNvSpPr>
              <a:spLocks noChangeShapeType="1"/>
            </p:cNvSpPr>
            <p:nvPr/>
          </p:nvSpPr>
          <p:spPr bwMode="auto">
            <a:xfrm flipH="1">
              <a:off x="3784" y="1608"/>
              <a:ext cx="168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7838" name="Group 14"/>
          <p:cNvGrpSpPr>
            <a:grpSpLocks/>
          </p:cNvGrpSpPr>
          <p:nvPr/>
        </p:nvGrpSpPr>
        <p:grpSpPr bwMode="auto">
          <a:xfrm>
            <a:off x="2895600" y="2449513"/>
            <a:ext cx="5640388" cy="1995487"/>
            <a:chOff x="1824" y="1359"/>
            <a:chExt cx="3553" cy="1257"/>
          </a:xfrm>
        </p:grpSpPr>
        <p:sp>
          <p:nvSpPr>
            <p:cNvPr id="73749" name="Line 15"/>
            <p:cNvSpPr>
              <a:spLocks noChangeShapeType="1"/>
            </p:cNvSpPr>
            <p:nvPr/>
          </p:nvSpPr>
          <p:spPr bwMode="auto">
            <a:xfrm>
              <a:off x="1824" y="2616"/>
              <a:ext cx="31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50" name="Group 16"/>
            <p:cNvGrpSpPr>
              <a:grpSpLocks/>
            </p:cNvGrpSpPr>
            <p:nvPr/>
          </p:nvGrpSpPr>
          <p:grpSpPr bwMode="auto">
            <a:xfrm>
              <a:off x="4422" y="1359"/>
              <a:ext cx="955" cy="1209"/>
              <a:chOff x="4422" y="1359"/>
              <a:chExt cx="955" cy="1209"/>
            </a:xfrm>
          </p:grpSpPr>
          <p:sp>
            <p:nvSpPr>
              <p:cNvPr id="73751" name="Rectangle 17"/>
              <p:cNvSpPr>
                <a:spLocks noChangeArrowheads="1"/>
              </p:cNvSpPr>
              <p:nvPr/>
            </p:nvSpPr>
            <p:spPr bwMode="auto">
              <a:xfrm>
                <a:off x="4422" y="1359"/>
                <a:ext cx="955" cy="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2000" dirty="0"/>
                  <a:t>Average inventory on hand</a:t>
                </a:r>
              </a:p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2000" i="1" dirty="0"/>
                  <a:t>Q</a:t>
                </a:r>
              </a:p>
              <a:p>
                <a:pPr algn="ctr">
                  <a:lnSpc>
                    <a:spcPct val="85000"/>
                  </a:lnSpc>
                  <a:spcBef>
                    <a:spcPct val="20000"/>
                  </a:spcBef>
                </a:pPr>
                <a:r>
                  <a:rPr lang="en-US" sz="2000" dirty="0"/>
                  <a:t>2</a:t>
                </a:r>
              </a:p>
            </p:txBody>
          </p:sp>
          <p:sp>
            <p:nvSpPr>
              <p:cNvPr id="73752" name="Line 18"/>
              <p:cNvSpPr>
                <a:spLocks noChangeShapeType="1"/>
              </p:cNvSpPr>
              <p:nvPr/>
            </p:nvSpPr>
            <p:spPr bwMode="auto">
              <a:xfrm>
                <a:off x="4792" y="2096"/>
                <a:ext cx="2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753" name="Line 19"/>
              <p:cNvSpPr>
                <a:spLocks noChangeShapeType="1"/>
              </p:cNvSpPr>
              <p:nvPr/>
            </p:nvSpPr>
            <p:spPr bwMode="auto">
              <a:xfrm flipH="1">
                <a:off x="4696" y="2320"/>
                <a:ext cx="168" cy="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0075" y="2374900"/>
            <a:ext cx="7769225" cy="3738563"/>
            <a:chOff x="600075" y="2374900"/>
            <a:chExt cx="7769224" cy="3738563"/>
          </a:xfrm>
        </p:grpSpPr>
        <p:sp>
          <p:nvSpPr>
            <p:cNvPr id="73742" name="Rectangle 21"/>
            <p:cNvSpPr>
              <a:spLocks noChangeArrowheads="1"/>
            </p:cNvSpPr>
            <p:nvPr/>
          </p:nvSpPr>
          <p:spPr bwMode="auto">
            <a:xfrm>
              <a:off x="1228725" y="5205412"/>
              <a:ext cx="1417638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Minimum inventory</a:t>
              </a:r>
            </a:p>
          </p:txBody>
        </p:sp>
        <p:grpSp>
          <p:nvGrpSpPr>
            <p:cNvPr id="73743" name="Group 23"/>
            <p:cNvGrpSpPr>
              <a:grpSpLocks/>
            </p:cNvGrpSpPr>
            <p:nvPr/>
          </p:nvGrpSpPr>
          <p:grpSpPr bwMode="auto">
            <a:xfrm>
              <a:off x="600075" y="2374900"/>
              <a:ext cx="7769224" cy="3738563"/>
              <a:chOff x="378" y="1304"/>
              <a:chExt cx="4894" cy="2355"/>
            </a:xfrm>
          </p:grpSpPr>
          <p:grpSp>
            <p:nvGrpSpPr>
              <p:cNvPr id="73744" name="Group 24"/>
              <p:cNvGrpSpPr>
                <a:grpSpLocks/>
              </p:cNvGrpSpPr>
              <p:nvPr/>
            </p:nvGrpSpPr>
            <p:grpSpPr bwMode="auto">
              <a:xfrm>
                <a:off x="378" y="1304"/>
                <a:ext cx="4894" cy="2355"/>
                <a:chOff x="378" y="1312"/>
                <a:chExt cx="4894" cy="2355"/>
              </a:xfrm>
            </p:grpSpPr>
            <p:sp>
              <p:nvSpPr>
                <p:cNvPr id="73746" name="Rectangle 25"/>
                <p:cNvSpPr>
                  <a:spLocks noChangeArrowheads="1"/>
                </p:cNvSpPr>
                <p:nvPr/>
              </p:nvSpPr>
              <p:spPr bwMode="auto">
                <a:xfrm rot="-5400000">
                  <a:off x="-75" y="2098"/>
                  <a:ext cx="115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Inventory level</a:t>
                  </a:r>
                </a:p>
              </p:txBody>
            </p:sp>
            <p:sp>
              <p:nvSpPr>
                <p:cNvPr id="73747" name="Rectangle 26"/>
                <p:cNvSpPr>
                  <a:spLocks noChangeArrowheads="1"/>
                </p:cNvSpPr>
                <p:nvPr/>
              </p:nvSpPr>
              <p:spPr bwMode="auto">
                <a:xfrm>
                  <a:off x="3254" y="3415"/>
                  <a:ext cx="46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Time</a:t>
                  </a:r>
                </a:p>
              </p:txBody>
            </p:sp>
            <p:sp>
              <p:nvSpPr>
                <p:cNvPr id="73748" name="Freeform 27"/>
                <p:cNvSpPr>
                  <a:spLocks/>
                </p:cNvSpPr>
                <p:nvPr/>
              </p:nvSpPr>
              <p:spPr bwMode="auto">
                <a:xfrm>
                  <a:off x="1840" y="1312"/>
                  <a:ext cx="3432" cy="2080"/>
                </a:xfrm>
                <a:custGeom>
                  <a:avLst/>
                  <a:gdLst>
                    <a:gd name="T0" fmla="*/ 0 w 3432"/>
                    <a:gd name="T1" fmla="*/ 0 h 2080"/>
                    <a:gd name="T2" fmla="*/ 0 w 3432"/>
                    <a:gd name="T3" fmla="*/ 2080 h 2080"/>
                    <a:gd name="T4" fmla="*/ 3432 w 3432"/>
                    <a:gd name="T5" fmla="*/ 2080 h 2080"/>
                    <a:gd name="T6" fmla="*/ 0 60000 65536"/>
                    <a:gd name="T7" fmla="*/ 0 60000 65536"/>
                    <a:gd name="T8" fmla="*/ 0 60000 65536"/>
                    <a:gd name="T9" fmla="*/ 0 w 3432"/>
                    <a:gd name="T10" fmla="*/ 0 h 2080"/>
                    <a:gd name="T11" fmla="*/ 3432 w 3432"/>
                    <a:gd name="T12" fmla="*/ 2080 h 20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32" h="2080">
                      <a:moveTo>
                        <a:pt x="0" y="0"/>
                      </a:moveTo>
                      <a:lnTo>
                        <a:pt x="0" y="2080"/>
                      </a:lnTo>
                      <a:lnTo>
                        <a:pt x="3432" y="2080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73745" name="Text Box 28"/>
              <p:cNvSpPr txBox="1">
                <a:spLocks noChangeArrowheads="1"/>
              </p:cNvSpPr>
              <p:nvPr/>
            </p:nvSpPr>
            <p:spPr bwMode="auto">
              <a:xfrm>
                <a:off x="1638" y="3247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2000" dirty="0"/>
                  <a:t>0</a:t>
                </a:r>
              </a:p>
            </p:txBody>
          </p: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70288" y="1974850"/>
            <a:ext cx="2436812" cy="1163638"/>
            <a:chOff x="3569965" y="1974790"/>
            <a:chExt cx="2437135" cy="1163698"/>
          </a:xfrm>
        </p:grpSpPr>
        <p:sp>
          <p:nvSpPr>
            <p:cNvPr id="73740" name="TextBox 1"/>
            <p:cNvSpPr txBox="1">
              <a:spLocks noChangeArrowheads="1"/>
            </p:cNvSpPr>
            <p:nvPr/>
          </p:nvSpPr>
          <p:spPr bwMode="auto">
            <a:xfrm>
              <a:off x="3569965" y="1974790"/>
              <a:ext cx="24371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000" dirty="0"/>
                <a:t>Total order received</a:t>
              </a:r>
            </a:p>
          </p:txBody>
        </p:sp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 flipH="1">
              <a:off x="4381500" y="2374900"/>
              <a:ext cx="266700" cy="763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866703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/>
      <p:bldP spid="77832" grpId="0" animBg="1"/>
      <p:bldP spid="77833" grpId="0" autoUpdateAnimBg="0"/>
      <p:bldP spid="778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34338" cy="101282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When you complete this chapter you should be able to: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39825" y="2892425"/>
            <a:ext cx="671036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12.1</a:t>
            </a:r>
            <a:r>
              <a:rPr lang="en-US" sz="2800" b="1" dirty="0"/>
              <a:t>	</a:t>
            </a:r>
            <a:r>
              <a:rPr lang="en-US" sz="2800" b="1" i="1" dirty="0"/>
              <a:t>Conduct</a:t>
            </a:r>
            <a:r>
              <a:rPr lang="en-US" sz="2800" dirty="0"/>
              <a:t> an ABC analysis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12.2</a:t>
            </a:r>
            <a:r>
              <a:rPr lang="en-US" sz="2800" b="1" dirty="0"/>
              <a:t>	</a:t>
            </a:r>
            <a:r>
              <a:rPr lang="en-US" sz="2800" b="1" i="1" dirty="0"/>
              <a:t>Explain</a:t>
            </a:r>
            <a:r>
              <a:rPr lang="en-US" sz="2800" dirty="0"/>
              <a:t> and use cycle counting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12.3</a:t>
            </a:r>
            <a:r>
              <a:rPr lang="en-US" sz="2800" b="1" dirty="0"/>
              <a:t>	</a:t>
            </a:r>
            <a:r>
              <a:rPr lang="en-US" sz="2800" b="1" i="1" dirty="0"/>
              <a:t>Explain</a:t>
            </a:r>
            <a:r>
              <a:rPr lang="en-US" sz="2800" dirty="0"/>
              <a:t> and use the EOQ model for independent inventory demand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12.4</a:t>
            </a:r>
            <a:r>
              <a:rPr lang="en-US" sz="2800" b="1" dirty="0"/>
              <a:t>	</a:t>
            </a:r>
            <a:r>
              <a:rPr lang="en-US" sz="2800" b="1" i="1" dirty="0"/>
              <a:t>Compute</a:t>
            </a:r>
            <a:r>
              <a:rPr lang="en-US" sz="2800" dirty="0"/>
              <a:t> a reorder point and explain safety stock</a:t>
            </a:r>
          </a:p>
        </p:txBody>
      </p:sp>
    </p:spTree>
    <p:extLst>
      <p:ext uri="{BB962C8B-B14F-4D97-AF65-F5344CB8AC3E}">
        <p14:creationId xmlns:p14="http://schemas.microsoft.com/office/powerpoint/2010/main" val="289185362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82625" y="1301750"/>
            <a:ext cx="62928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spcBef>
                <a:spcPct val="40000"/>
              </a:spcBef>
            </a:pPr>
            <a:r>
              <a:rPr lang="en-US" sz="2800" dirty="0"/>
              <a:t>Objective is to minimize total costs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7207250" y="1682750"/>
            <a:ext cx="1414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Table </a:t>
            </a:r>
            <a:r>
              <a:rPr lang="en-US" sz="1600" dirty="0">
                <a:solidFill>
                  <a:schemeClr val="tx2"/>
                </a:solidFill>
              </a:rPr>
              <a:t>12.4(c)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955675" y="2108200"/>
            <a:ext cx="6486525" cy="4051300"/>
            <a:chOff x="602" y="1432"/>
            <a:chExt cx="4086" cy="2552"/>
          </a:xfrm>
        </p:grpSpPr>
        <p:sp>
          <p:nvSpPr>
            <p:cNvPr id="75800" name="Freeform 6"/>
            <p:cNvSpPr>
              <a:spLocks/>
            </p:cNvSpPr>
            <p:nvPr/>
          </p:nvSpPr>
          <p:spPr bwMode="auto">
            <a:xfrm>
              <a:off x="1464" y="1432"/>
              <a:ext cx="3224" cy="2296"/>
            </a:xfrm>
            <a:custGeom>
              <a:avLst/>
              <a:gdLst>
                <a:gd name="T0" fmla="*/ 8 w 3224"/>
                <a:gd name="T1" fmla="*/ 0 h 2296"/>
                <a:gd name="T2" fmla="*/ 0 w 3224"/>
                <a:gd name="T3" fmla="*/ 2296 h 2296"/>
                <a:gd name="T4" fmla="*/ 3224 w 3224"/>
                <a:gd name="T5" fmla="*/ 2296 h 2296"/>
                <a:gd name="T6" fmla="*/ 0 60000 65536"/>
                <a:gd name="T7" fmla="*/ 0 60000 65536"/>
                <a:gd name="T8" fmla="*/ 0 60000 65536"/>
                <a:gd name="T9" fmla="*/ 0 w 3224"/>
                <a:gd name="T10" fmla="*/ 0 h 2296"/>
                <a:gd name="T11" fmla="*/ 3224 w 3224"/>
                <a:gd name="T12" fmla="*/ 2296 h 2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24" h="2296">
                  <a:moveTo>
                    <a:pt x="8" y="0"/>
                  </a:moveTo>
                  <a:cubicBezTo>
                    <a:pt x="5" y="765"/>
                    <a:pt x="0" y="2296"/>
                    <a:pt x="0" y="2296"/>
                  </a:cubicBezTo>
                  <a:lnTo>
                    <a:pt x="3224" y="2296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801" name="Rectangle 7"/>
            <p:cNvSpPr>
              <a:spLocks noChangeArrowheads="1"/>
            </p:cNvSpPr>
            <p:nvPr/>
          </p:nvSpPr>
          <p:spPr bwMode="auto">
            <a:xfrm rot="-5400000">
              <a:off x="266" y="2889"/>
              <a:ext cx="8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Annual cost</a:t>
              </a:r>
            </a:p>
          </p:txBody>
        </p:sp>
        <p:sp>
          <p:nvSpPr>
            <p:cNvPr id="75802" name="Rectangle 8"/>
            <p:cNvSpPr>
              <a:spLocks noChangeArrowheads="1"/>
            </p:cNvSpPr>
            <p:nvPr/>
          </p:nvSpPr>
          <p:spPr bwMode="auto">
            <a:xfrm>
              <a:off x="3630" y="3751"/>
              <a:ext cx="10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Order quantity</a:t>
              </a:r>
            </a:p>
          </p:txBody>
        </p:sp>
      </p:grp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2844800" y="2216150"/>
            <a:ext cx="4254500" cy="1273175"/>
            <a:chOff x="1792" y="1500"/>
            <a:chExt cx="2680" cy="802"/>
          </a:xfrm>
        </p:grpSpPr>
        <p:grpSp>
          <p:nvGrpSpPr>
            <p:cNvPr id="75796" name="Group 10"/>
            <p:cNvGrpSpPr>
              <a:grpSpLocks/>
            </p:cNvGrpSpPr>
            <p:nvPr/>
          </p:nvGrpSpPr>
          <p:grpSpPr bwMode="auto">
            <a:xfrm>
              <a:off x="1792" y="1500"/>
              <a:ext cx="2680" cy="802"/>
              <a:chOff x="1792" y="1500"/>
              <a:chExt cx="2680" cy="802"/>
            </a:xfrm>
          </p:grpSpPr>
          <p:sp>
            <p:nvSpPr>
              <p:cNvPr id="75798" name="Freeform 11"/>
              <p:cNvSpPr>
                <a:spLocks/>
              </p:cNvSpPr>
              <p:nvPr/>
            </p:nvSpPr>
            <p:spPr bwMode="auto">
              <a:xfrm>
                <a:off x="1792" y="1676"/>
                <a:ext cx="2680" cy="626"/>
              </a:xfrm>
              <a:custGeom>
                <a:avLst/>
                <a:gdLst>
                  <a:gd name="T0" fmla="*/ 0 w 2680"/>
                  <a:gd name="T1" fmla="*/ 0 h 626"/>
                  <a:gd name="T2" fmla="*/ 252 w 2680"/>
                  <a:gd name="T3" fmla="*/ 312 h 626"/>
                  <a:gd name="T4" fmla="*/ 624 w 2680"/>
                  <a:gd name="T5" fmla="*/ 532 h 626"/>
                  <a:gd name="T6" fmla="*/ 892 w 2680"/>
                  <a:gd name="T7" fmla="*/ 608 h 626"/>
                  <a:gd name="T8" fmla="*/ 1412 w 2680"/>
                  <a:gd name="T9" fmla="*/ 596 h 626"/>
                  <a:gd name="T10" fmla="*/ 1924 w 2680"/>
                  <a:gd name="T11" fmla="*/ 428 h 626"/>
                  <a:gd name="T12" fmla="*/ 2344 w 2680"/>
                  <a:gd name="T13" fmla="*/ 240 h 626"/>
                  <a:gd name="T14" fmla="*/ 2680 w 2680"/>
                  <a:gd name="T15" fmla="*/ 84 h 6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80"/>
                  <a:gd name="T25" fmla="*/ 0 h 626"/>
                  <a:gd name="T26" fmla="*/ 2680 w 2680"/>
                  <a:gd name="T27" fmla="*/ 626 h 6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80" h="626">
                    <a:moveTo>
                      <a:pt x="0" y="0"/>
                    </a:moveTo>
                    <a:cubicBezTo>
                      <a:pt x="74" y="111"/>
                      <a:pt x="148" y="223"/>
                      <a:pt x="252" y="312"/>
                    </a:cubicBezTo>
                    <a:cubicBezTo>
                      <a:pt x="356" y="401"/>
                      <a:pt x="517" y="483"/>
                      <a:pt x="624" y="532"/>
                    </a:cubicBezTo>
                    <a:cubicBezTo>
                      <a:pt x="731" y="581"/>
                      <a:pt x="761" y="597"/>
                      <a:pt x="892" y="608"/>
                    </a:cubicBezTo>
                    <a:cubicBezTo>
                      <a:pt x="1023" y="619"/>
                      <a:pt x="1240" y="626"/>
                      <a:pt x="1412" y="596"/>
                    </a:cubicBezTo>
                    <a:cubicBezTo>
                      <a:pt x="1584" y="566"/>
                      <a:pt x="1769" y="487"/>
                      <a:pt x="1924" y="428"/>
                    </a:cubicBezTo>
                    <a:cubicBezTo>
                      <a:pt x="2079" y="369"/>
                      <a:pt x="2218" y="297"/>
                      <a:pt x="2344" y="240"/>
                    </a:cubicBezTo>
                    <a:cubicBezTo>
                      <a:pt x="2470" y="183"/>
                      <a:pt x="2610" y="116"/>
                      <a:pt x="2680" y="84"/>
                    </a:cubicBezTo>
                  </a:path>
                </a:pathLst>
              </a:custGeom>
              <a:noFill/>
              <a:ln w="76200" cmpd="sng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799" name="Rectangle 12"/>
              <p:cNvSpPr>
                <a:spLocks noChangeArrowheads="1"/>
              </p:cNvSpPr>
              <p:nvPr/>
            </p:nvSpPr>
            <p:spPr bwMode="auto">
              <a:xfrm>
                <a:off x="2542" y="1500"/>
                <a:ext cx="1196" cy="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/>
                  <a:t>Total cost of holding and setup (order)</a:t>
                </a:r>
              </a:p>
            </p:txBody>
          </p:sp>
        </p:grpSp>
        <p:sp>
          <p:nvSpPr>
            <p:cNvPr id="75797" name="Line 13"/>
            <p:cNvSpPr>
              <a:spLocks noChangeShapeType="1"/>
            </p:cNvSpPr>
            <p:nvPr/>
          </p:nvSpPr>
          <p:spPr bwMode="auto">
            <a:xfrm>
              <a:off x="3624" y="1856"/>
              <a:ext cx="144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2965450" y="3263900"/>
            <a:ext cx="4378325" cy="2178050"/>
            <a:chOff x="1868" y="2160"/>
            <a:chExt cx="2758" cy="1372"/>
          </a:xfrm>
        </p:grpSpPr>
        <p:grpSp>
          <p:nvGrpSpPr>
            <p:cNvPr id="75792" name="Group 15"/>
            <p:cNvGrpSpPr>
              <a:grpSpLocks/>
            </p:cNvGrpSpPr>
            <p:nvPr/>
          </p:nvGrpSpPr>
          <p:grpSpPr bwMode="auto">
            <a:xfrm>
              <a:off x="1868" y="2160"/>
              <a:ext cx="2758" cy="1372"/>
              <a:chOff x="1868" y="2160"/>
              <a:chExt cx="2758" cy="1372"/>
            </a:xfrm>
          </p:grpSpPr>
          <p:sp>
            <p:nvSpPr>
              <p:cNvPr id="75794" name="Line 16"/>
              <p:cNvSpPr>
                <a:spLocks noChangeShapeType="1"/>
              </p:cNvSpPr>
              <p:nvPr/>
            </p:nvSpPr>
            <p:spPr bwMode="auto">
              <a:xfrm flipV="1">
                <a:off x="1868" y="2160"/>
                <a:ext cx="2672" cy="1372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795" name="Rectangle 17"/>
              <p:cNvSpPr>
                <a:spLocks noChangeArrowheads="1"/>
              </p:cNvSpPr>
              <p:nvPr/>
            </p:nvSpPr>
            <p:spPr bwMode="auto">
              <a:xfrm>
                <a:off x="3558" y="2668"/>
                <a:ext cx="106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/>
                  <a:t>Holding cost </a:t>
                </a:r>
              </a:p>
            </p:txBody>
          </p:sp>
        </p:grpSp>
        <p:sp>
          <p:nvSpPr>
            <p:cNvPr id="75793" name="Line 18"/>
            <p:cNvSpPr>
              <a:spLocks noChangeShapeType="1"/>
            </p:cNvSpPr>
            <p:nvPr/>
          </p:nvSpPr>
          <p:spPr bwMode="auto">
            <a:xfrm flipH="1" flipV="1">
              <a:off x="4064" y="2464"/>
              <a:ext cx="56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9891" name="Group 19"/>
          <p:cNvGrpSpPr>
            <a:grpSpLocks/>
          </p:cNvGrpSpPr>
          <p:nvPr/>
        </p:nvGrpSpPr>
        <p:grpSpPr bwMode="auto">
          <a:xfrm>
            <a:off x="2787650" y="2622550"/>
            <a:ext cx="4546600" cy="2836863"/>
            <a:chOff x="1756" y="1756"/>
            <a:chExt cx="2864" cy="1787"/>
          </a:xfrm>
        </p:grpSpPr>
        <p:grpSp>
          <p:nvGrpSpPr>
            <p:cNvPr id="75788" name="Group 20"/>
            <p:cNvGrpSpPr>
              <a:grpSpLocks/>
            </p:cNvGrpSpPr>
            <p:nvPr/>
          </p:nvGrpSpPr>
          <p:grpSpPr bwMode="auto">
            <a:xfrm>
              <a:off x="1756" y="1756"/>
              <a:ext cx="2864" cy="1787"/>
              <a:chOff x="1756" y="1756"/>
              <a:chExt cx="2864" cy="1787"/>
            </a:xfrm>
          </p:grpSpPr>
          <p:sp>
            <p:nvSpPr>
              <p:cNvPr id="75790" name="Freeform 21"/>
              <p:cNvSpPr>
                <a:spLocks/>
              </p:cNvSpPr>
              <p:nvPr/>
            </p:nvSpPr>
            <p:spPr bwMode="auto">
              <a:xfrm>
                <a:off x="1756" y="1756"/>
                <a:ext cx="2864" cy="1524"/>
              </a:xfrm>
              <a:custGeom>
                <a:avLst/>
                <a:gdLst>
                  <a:gd name="T0" fmla="*/ 0 w 2864"/>
                  <a:gd name="T1" fmla="*/ 0 h 1524"/>
                  <a:gd name="T2" fmla="*/ 192 w 2864"/>
                  <a:gd name="T3" fmla="*/ 572 h 1524"/>
                  <a:gd name="T4" fmla="*/ 740 w 2864"/>
                  <a:gd name="T5" fmla="*/ 1036 h 1524"/>
                  <a:gd name="T6" fmla="*/ 1564 w 2864"/>
                  <a:gd name="T7" fmla="*/ 1324 h 1524"/>
                  <a:gd name="T8" fmla="*/ 2384 w 2864"/>
                  <a:gd name="T9" fmla="*/ 1476 h 1524"/>
                  <a:gd name="T10" fmla="*/ 2864 w 2864"/>
                  <a:gd name="T11" fmla="*/ 1524 h 1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64"/>
                  <a:gd name="T19" fmla="*/ 0 h 1524"/>
                  <a:gd name="T20" fmla="*/ 2864 w 2864"/>
                  <a:gd name="T21" fmla="*/ 1524 h 1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64" h="1524">
                    <a:moveTo>
                      <a:pt x="0" y="0"/>
                    </a:moveTo>
                    <a:cubicBezTo>
                      <a:pt x="34" y="199"/>
                      <a:pt x="69" y="399"/>
                      <a:pt x="192" y="572"/>
                    </a:cubicBezTo>
                    <a:cubicBezTo>
                      <a:pt x="315" y="745"/>
                      <a:pt x="511" y="911"/>
                      <a:pt x="740" y="1036"/>
                    </a:cubicBezTo>
                    <a:cubicBezTo>
                      <a:pt x="969" y="1161"/>
                      <a:pt x="1290" y="1251"/>
                      <a:pt x="1564" y="1324"/>
                    </a:cubicBezTo>
                    <a:cubicBezTo>
                      <a:pt x="1838" y="1397"/>
                      <a:pt x="2167" y="1443"/>
                      <a:pt x="2384" y="1476"/>
                    </a:cubicBezTo>
                    <a:cubicBezTo>
                      <a:pt x="2601" y="1509"/>
                      <a:pt x="2732" y="1516"/>
                      <a:pt x="2864" y="1524"/>
                    </a:cubicBezTo>
                  </a:path>
                </a:pathLst>
              </a:custGeom>
              <a:noFill/>
              <a:ln w="76200" cmpd="sng">
                <a:solidFill>
                  <a:srgbClr val="24BD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791" name="Rectangle 22"/>
              <p:cNvSpPr>
                <a:spLocks noChangeArrowheads="1"/>
              </p:cNvSpPr>
              <p:nvPr/>
            </p:nvSpPr>
            <p:spPr bwMode="auto">
              <a:xfrm>
                <a:off x="3230" y="3332"/>
                <a:ext cx="1292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/>
                  <a:t>Setup (order) cost </a:t>
                </a:r>
              </a:p>
            </p:txBody>
          </p:sp>
        </p:grpSp>
        <p:sp>
          <p:nvSpPr>
            <p:cNvPr id="75789" name="Line 23"/>
            <p:cNvSpPr>
              <a:spLocks noChangeShapeType="1"/>
            </p:cNvSpPr>
            <p:nvPr/>
          </p:nvSpPr>
          <p:spPr bwMode="auto">
            <a:xfrm flipH="1" flipV="1">
              <a:off x="3608" y="3184"/>
              <a:ext cx="0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9896" name="Group 24"/>
          <p:cNvGrpSpPr>
            <a:grpSpLocks/>
          </p:cNvGrpSpPr>
          <p:nvPr/>
        </p:nvGrpSpPr>
        <p:grpSpPr bwMode="auto">
          <a:xfrm>
            <a:off x="974725" y="3181350"/>
            <a:ext cx="4552950" cy="3198813"/>
            <a:chOff x="614" y="2108"/>
            <a:chExt cx="2868" cy="2015"/>
          </a:xfrm>
        </p:grpSpPr>
        <p:sp>
          <p:nvSpPr>
            <p:cNvPr id="75785" name="Freeform 25"/>
            <p:cNvSpPr>
              <a:spLocks/>
            </p:cNvSpPr>
            <p:nvPr/>
          </p:nvSpPr>
          <p:spPr bwMode="auto">
            <a:xfrm>
              <a:off x="1472" y="2288"/>
              <a:ext cx="1480" cy="1432"/>
            </a:xfrm>
            <a:custGeom>
              <a:avLst/>
              <a:gdLst>
                <a:gd name="T0" fmla="*/ 0 w 1480"/>
                <a:gd name="T1" fmla="*/ 0 h 1432"/>
                <a:gd name="T2" fmla="*/ 1480 w 1480"/>
                <a:gd name="T3" fmla="*/ 0 h 1432"/>
                <a:gd name="T4" fmla="*/ 1480 w 1480"/>
                <a:gd name="T5" fmla="*/ 1432 h 1432"/>
                <a:gd name="T6" fmla="*/ 0 60000 65536"/>
                <a:gd name="T7" fmla="*/ 0 60000 65536"/>
                <a:gd name="T8" fmla="*/ 0 60000 65536"/>
                <a:gd name="T9" fmla="*/ 0 w 1480"/>
                <a:gd name="T10" fmla="*/ 0 h 1432"/>
                <a:gd name="T11" fmla="*/ 1480 w 1480"/>
                <a:gd name="T12" fmla="*/ 1432 h 1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0" h="1432">
                  <a:moveTo>
                    <a:pt x="0" y="0"/>
                  </a:moveTo>
                  <a:lnTo>
                    <a:pt x="1480" y="0"/>
                  </a:lnTo>
                  <a:lnTo>
                    <a:pt x="1480" y="1432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786" name="Rectangle 26"/>
            <p:cNvSpPr>
              <a:spLocks noChangeArrowheads="1"/>
            </p:cNvSpPr>
            <p:nvPr/>
          </p:nvSpPr>
          <p:spPr bwMode="auto">
            <a:xfrm>
              <a:off x="614" y="2108"/>
              <a:ext cx="88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Minimum total cost</a:t>
              </a:r>
            </a:p>
          </p:txBody>
        </p:sp>
        <p:sp>
          <p:nvSpPr>
            <p:cNvPr id="75787" name="Rectangle 27"/>
            <p:cNvSpPr>
              <a:spLocks noChangeArrowheads="1"/>
            </p:cNvSpPr>
            <p:nvPr/>
          </p:nvSpPr>
          <p:spPr bwMode="auto">
            <a:xfrm>
              <a:off x="2414" y="3764"/>
              <a:ext cx="106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Optimal order quantity (</a:t>
              </a:r>
              <a:r>
                <a:rPr lang="en-US" i="1" dirty="0"/>
                <a:t>Q</a:t>
              </a:r>
              <a:r>
                <a:rPr lang="en-US" dirty="0"/>
                <a:t>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92244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By minimizing the sum of setup (or ordering) and holding costs, total costs are minimized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Optimal order size </a:t>
            </a:r>
            <a:r>
              <a:rPr lang="en-US" i="1" dirty="0">
                <a:latin typeface="Times New Roman" charset="0"/>
                <a:cs typeface="Times New Roman" charset="0"/>
              </a:rPr>
              <a:t>Q</a:t>
            </a:r>
            <a:r>
              <a:rPr lang="en-US" dirty="0">
                <a:latin typeface="Arial" charset="0"/>
                <a:cs typeface="Arial" charset="0"/>
              </a:rPr>
              <a:t>* will minimize total cost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 reduction in either cost reduces the total cost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Optimal order quantity occurs when holding cost and setup cost are equal</a:t>
            </a:r>
          </a:p>
        </p:txBody>
      </p:sp>
    </p:spTree>
    <p:extLst>
      <p:ext uri="{BB962C8B-B14F-4D97-AF65-F5344CB8AC3E}">
        <p14:creationId xmlns:p14="http://schemas.microsoft.com/office/powerpoint/2010/main" val="868231026"/>
      </p:ext>
    </p:extLst>
  </p:cSld>
  <p:clrMapOvr>
    <a:masterClrMapping/>
  </p:clrMapOvr>
  <p:transition spd="slow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sp>
        <p:nvSpPr>
          <p:cNvPr id="2207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7531100" cy="25146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ct val="0"/>
              </a:spcAft>
              <a:buFont typeface="Arial Unicode MS" charset="0"/>
              <a:buNone/>
              <a:tabLst>
                <a:tab pos="533400" algn="r"/>
                <a:tab pos="723900" algn="l"/>
              </a:tabLst>
            </a:pPr>
            <a:r>
              <a:rPr lang="en-US" sz="2400" i="1" dirty="0">
                <a:latin typeface="Arial" charset="0"/>
                <a:cs typeface="Arial" charset="0"/>
              </a:rPr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>
                <a:latin typeface="Arial" charset="0"/>
                <a:cs typeface="Arial" charset="0"/>
              </a:rPr>
              <a:t>	= Number of units per order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  <a:buFont typeface="Arial Unicode MS" charset="0"/>
              <a:buNone/>
              <a:tabLst>
                <a:tab pos="533400" algn="r"/>
                <a:tab pos="723900" algn="l"/>
              </a:tabLst>
            </a:pPr>
            <a:r>
              <a:rPr lang="en-US" sz="2400" i="1" dirty="0">
                <a:latin typeface="Arial" charset="0"/>
                <a:cs typeface="Arial" charset="0"/>
              </a:rPr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>
                <a:latin typeface="Arial" charset="0"/>
                <a:cs typeface="Arial" charset="0"/>
              </a:rPr>
              <a:t>*	= Optimal number of units per order (EOQ)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  <a:buFont typeface="Arial Unicode MS" charset="0"/>
              <a:buNone/>
              <a:tabLst>
                <a:tab pos="533400" algn="r"/>
                <a:tab pos="723900" algn="l"/>
              </a:tabLst>
            </a:pPr>
            <a:r>
              <a:rPr lang="en-US" sz="2400" i="1" dirty="0">
                <a:latin typeface="Arial" charset="0"/>
                <a:cs typeface="Arial" charset="0"/>
              </a:rPr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>
                <a:latin typeface="Arial" charset="0"/>
                <a:cs typeface="Arial" charset="0"/>
              </a:rPr>
              <a:t>	= Annual demand in units for the inventory item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  <a:buFont typeface="Arial Unicode MS" charset="0"/>
              <a:buNone/>
              <a:tabLst>
                <a:tab pos="533400" algn="r"/>
                <a:tab pos="723900" algn="l"/>
              </a:tabLst>
            </a:pPr>
            <a:r>
              <a:rPr lang="en-US" sz="2400" i="1" dirty="0">
                <a:latin typeface="Arial" charset="0"/>
                <a:cs typeface="Arial" charset="0"/>
              </a:rPr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	= Setup or ordering cost for each order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  <a:buFont typeface="Arial Unicode MS" charset="0"/>
              <a:buNone/>
              <a:tabLst>
                <a:tab pos="533400" algn="r"/>
                <a:tab pos="723900" algn="l"/>
              </a:tabLst>
            </a:pPr>
            <a:r>
              <a:rPr lang="en-US" sz="2400" i="1" dirty="0">
                <a:latin typeface="Arial" charset="0"/>
                <a:cs typeface="Arial" charset="0"/>
              </a:rPr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>
                <a:latin typeface="Arial" charset="0"/>
                <a:cs typeface="Arial" charset="0"/>
              </a:rPr>
              <a:t>	= Holding or carrying cost per unit per year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8225" y="3656013"/>
            <a:ext cx="680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425700" algn="l"/>
              </a:tabLst>
            </a:pPr>
            <a:r>
              <a:rPr lang="en-US" sz="2000" dirty="0"/>
              <a:t>Annual setup cost =	(Number of orders placed per year) </a:t>
            </a:r>
          </a:p>
          <a:p>
            <a:pPr>
              <a:tabLst>
                <a:tab pos="2425700" algn="l"/>
              </a:tabLst>
            </a:pPr>
            <a:r>
              <a:rPr lang="en-US" sz="2000" dirty="0"/>
              <a:t>	x (Setup or order cost per order)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444625" y="4484688"/>
            <a:ext cx="6249988" cy="820737"/>
            <a:chOff x="1006" y="2841"/>
            <a:chExt cx="3937" cy="517"/>
          </a:xfrm>
        </p:grpSpPr>
        <p:grpSp>
          <p:nvGrpSpPr>
            <p:cNvPr id="2212" name="Group 6"/>
            <p:cNvGrpSpPr>
              <a:grpSpLocks/>
            </p:cNvGrpSpPr>
            <p:nvPr/>
          </p:nvGrpSpPr>
          <p:grpSpPr bwMode="auto">
            <a:xfrm>
              <a:off x="1256" y="2841"/>
              <a:ext cx="2376" cy="517"/>
              <a:chOff x="1176" y="2841"/>
              <a:chExt cx="2376" cy="517"/>
            </a:xfrm>
          </p:grpSpPr>
          <p:sp>
            <p:nvSpPr>
              <p:cNvPr id="2217" name="Rectangle 7"/>
              <p:cNvSpPr>
                <a:spLocks noChangeArrowheads="1"/>
              </p:cNvSpPr>
              <p:nvPr/>
            </p:nvSpPr>
            <p:spPr bwMode="auto">
              <a:xfrm>
                <a:off x="1245" y="2841"/>
                <a:ext cx="2249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Annual demand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Number of units in each order</a:t>
                </a:r>
              </a:p>
            </p:txBody>
          </p:sp>
          <p:sp>
            <p:nvSpPr>
              <p:cNvPr id="2218" name="Line 8"/>
              <p:cNvSpPr>
                <a:spLocks noChangeShapeType="1"/>
              </p:cNvSpPr>
              <p:nvPr/>
            </p:nvSpPr>
            <p:spPr bwMode="auto">
              <a:xfrm>
                <a:off x="1216" y="3112"/>
                <a:ext cx="2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19" name="AutoShape 9"/>
              <p:cNvSpPr>
                <a:spLocks noChangeArrowheads="1"/>
              </p:cNvSpPr>
              <p:nvPr/>
            </p:nvSpPr>
            <p:spPr bwMode="auto">
              <a:xfrm>
                <a:off x="1176" y="2904"/>
                <a:ext cx="2376" cy="440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grpSp>
          <p:nvGrpSpPr>
            <p:cNvPr id="2213" name="Group 10"/>
            <p:cNvGrpSpPr>
              <a:grpSpLocks/>
            </p:cNvGrpSpPr>
            <p:nvPr/>
          </p:nvGrpSpPr>
          <p:grpSpPr bwMode="auto">
            <a:xfrm>
              <a:off x="3646" y="2903"/>
              <a:ext cx="1297" cy="446"/>
              <a:chOff x="3646" y="2903"/>
              <a:chExt cx="1297" cy="446"/>
            </a:xfrm>
          </p:grpSpPr>
          <p:sp>
            <p:nvSpPr>
              <p:cNvPr id="2215" name="Rectangle 11"/>
              <p:cNvSpPr>
                <a:spLocks noChangeArrowheads="1"/>
              </p:cNvSpPr>
              <p:nvPr/>
            </p:nvSpPr>
            <p:spPr bwMode="auto">
              <a:xfrm>
                <a:off x="3646" y="2903"/>
                <a:ext cx="129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dirty="0"/>
                  <a:t>Setup or order cost per order</a:t>
                </a:r>
              </a:p>
            </p:txBody>
          </p:sp>
          <p:sp>
            <p:nvSpPr>
              <p:cNvPr id="2216" name="AutoShape 12"/>
              <p:cNvSpPr>
                <a:spLocks noChangeArrowheads="1"/>
              </p:cNvSpPr>
              <p:nvPr/>
            </p:nvSpPr>
            <p:spPr bwMode="auto">
              <a:xfrm>
                <a:off x="3688" y="2904"/>
                <a:ext cx="1232" cy="440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sp>
          <p:nvSpPr>
            <p:cNvPr id="2214" name="Rectangle 13"/>
            <p:cNvSpPr>
              <a:spLocks noChangeArrowheads="1"/>
            </p:cNvSpPr>
            <p:nvPr/>
          </p:nvSpPr>
          <p:spPr bwMode="auto">
            <a:xfrm>
              <a:off x="1006" y="2991"/>
              <a:ext cx="2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</p:grpSp>
      <p:graphicFrame>
        <p:nvGraphicFramePr>
          <p:cNvPr id="20" name="Object 156"/>
          <p:cNvGraphicFramePr>
            <a:graphicFrameLocks noChangeAspect="1"/>
          </p:cNvGraphicFramePr>
          <p:nvPr/>
        </p:nvGraphicFramePr>
        <p:xfrm>
          <a:off x="1520825" y="5403850"/>
          <a:ext cx="952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41400" imgH="758520" progId="Equation.3">
                  <p:embed/>
                </p:oleObj>
              </mc:Choice>
              <mc:Fallback>
                <p:oleObj name="Equation" r:id="rId2" imgW="941400" imgH="75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5403850"/>
                        <a:ext cx="952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79340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8225" y="3656013"/>
            <a:ext cx="680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425700" algn="l"/>
              </a:tabLst>
            </a:pPr>
            <a:r>
              <a:rPr lang="en-US" sz="2000" dirty="0"/>
              <a:t>Annual setup cost =	(Number of orders placed per year) </a:t>
            </a:r>
          </a:p>
          <a:p>
            <a:pPr>
              <a:tabLst>
                <a:tab pos="2425700" algn="l"/>
              </a:tabLst>
            </a:pPr>
            <a:r>
              <a:rPr lang="en-US" sz="2000" dirty="0"/>
              <a:t>	x (Setup or order cost per order)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444625" y="4484688"/>
            <a:ext cx="6249988" cy="820737"/>
            <a:chOff x="1006" y="2841"/>
            <a:chExt cx="3937" cy="517"/>
          </a:xfrm>
        </p:grpSpPr>
        <p:grpSp>
          <p:nvGrpSpPr>
            <p:cNvPr id="2212" name="Group 6"/>
            <p:cNvGrpSpPr>
              <a:grpSpLocks/>
            </p:cNvGrpSpPr>
            <p:nvPr/>
          </p:nvGrpSpPr>
          <p:grpSpPr bwMode="auto">
            <a:xfrm>
              <a:off x="1256" y="2841"/>
              <a:ext cx="2376" cy="517"/>
              <a:chOff x="1176" y="2841"/>
              <a:chExt cx="2376" cy="517"/>
            </a:xfrm>
          </p:grpSpPr>
          <p:sp>
            <p:nvSpPr>
              <p:cNvPr id="2217" name="Rectangle 7"/>
              <p:cNvSpPr>
                <a:spLocks noChangeArrowheads="1"/>
              </p:cNvSpPr>
              <p:nvPr/>
            </p:nvSpPr>
            <p:spPr bwMode="auto">
              <a:xfrm>
                <a:off x="1245" y="2841"/>
                <a:ext cx="2249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Annual demand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Number of units in each order</a:t>
                </a:r>
              </a:p>
            </p:txBody>
          </p:sp>
          <p:sp>
            <p:nvSpPr>
              <p:cNvPr id="2218" name="Line 8"/>
              <p:cNvSpPr>
                <a:spLocks noChangeShapeType="1"/>
              </p:cNvSpPr>
              <p:nvPr/>
            </p:nvSpPr>
            <p:spPr bwMode="auto">
              <a:xfrm>
                <a:off x="1216" y="3112"/>
                <a:ext cx="2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19" name="AutoShape 9"/>
              <p:cNvSpPr>
                <a:spLocks noChangeArrowheads="1"/>
              </p:cNvSpPr>
              <p:nvPr/>
            </p:nvSpPr>
            <p:spPr bwMode="auto">
              <a:xfrm>
                <a:off x="1176" y="2904"/>
                <a:ext cx="2376" cy="440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grpSp>
          <p:nvGrpSpPr>
            <p:cNvPr id="2213" name="Group 10"/>
            <p:cNvGrpSpPr>
              <a:grpSpLocks/>
            </p:cNvGrpSpPr>
            <p:nvPr/>
          </p:nvGrpSpPr>
          <p:grpSpPr bwMode="auto">
            <a:xfrm>
              <a:off x="3646" y="2903"/>
              <a:ext cx="1297" cy="446"/>
              <a:chOff x="3646" y="2903"/>
              <a:chExt cx="1297" cy="446"/>
            </a:xfrm>
          </p:grpSpPr>
          <p:sp>
            <p:nvSpPr>
              <p:cNvPr id="2215" name="Rectangle 11"/>
              <p:cNvSpPr>
                <a:spLocks noChangeArrowheads="1"/>
              </p:cNvSpPr>
              <p:nvPr/>
            </p:nvSpPr>
            <p:spPr bwMode="auto">
              <a:xfrm>
                <a:off x="3646" y="2903"/>
                <a:ext cx="129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dirty="0"/>
                  <a:t>Setup or order cost per order</a:t>
                </a:r>
              </a:p>
            </p:txBody>
          </p:sp>
          <p:sp>
            <p:nvSpPr>
              <p:cNvPr id="2216" name="AutoShape 12"/>
              <p:cNvSpPr>
                <a:spLocks noChangeArrowheads="1"/>
              </p:cNvSpPr>
              <p:nvPr/>
            </p:nvSpPr>
            <p:spPr bwMode="auto">
              <a:xfrm>
                <a:off x="3688" y="2904"/>
                <a:ext cx="1232" cy="440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sp>
          <p:nvSpPr>
            <p:cNvPr id="2214" name="Rectangle 13"/>
            <p:cNvSpPr>
              <a:spLocks noChangeArrowheads="1"/>
            </p:cNvSpPr>
            <p:nvPr/>
          </p:nvSpPr>
          <p:spPr bwMode="auto">
            <a:xfrm>
              <a:off x="1006" y="2991"/>
              <a:ext cx="2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</p:grpSp>
      <p:graphicFrame>
        <p:nvGraphicFramePr>
          <p:cNvPr id="20" name="Object 156"/>
          <p:cNvGraphicFramePr>
            <a:graphicFrameLocks noChangeAspect="1"/>
          </p:cNvGraphicFramePr>
          <p:nvPr/>
        </p:nvGraphicFramePr>
        <p:xfrm>
          <a:off x="1520825" y="5403850"/>
          <a:ext cx="952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41400" imgH="758520" progId="Equation.3">
                  <p:embed/>
                </p:oleObj>
              </mc:Choice>
              <mc:Fallback>
                <p:oleObj name="Equation" r:id="rId2" imgW="941400" imgH="75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5403850"/>
                        <a:ext cx="952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457200" y="1384300"/>
            <a:ext cx="756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	Q</a:t>
            </a:r>
            <a:r>
              <a:rPr lang="en-US" sz="2400" dirty="0">
                <a:solidFill>
                  <a:srgbClr val="000000"/>
                </a:solidFill>
              </a:rPr>
              <a:t>	= Number of pieces per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*	= Optimal number of pieces per order (EOQ)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</a:t>
            </a:r>
            <a:r>
              <a:rPr lang="en-US" sz="2400" dirty="0">
                <a:solidFill>
                  <a:srgbClr val="000000"/>
                </a:solidFill>
              </a:rPr>
              <a:t>	= Annual demand in units for the inventory item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	= Setup or ordering cost for each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	= Holding or carrying cost per unit per year</a:t>
            </a:r>
          </a:p>
          <a:p>
            <a:endParaRPr lang="en-US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461000" y="622300"/>
            <a:ext cx="3479800" cy="1468438"/>
            <a:chOff x="5461000" y="622300"/>
            <a:chExt cx="3479800" cy="1468967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5461000" y="622300"/>
              <a:ext cx="3479800" cy="1468967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205" name="Object 157"/>
            <p:cNvGraphicFramePr>
              <a:graphicFrameLocks noChangeAspect="1"/>
            </p:cNvGraphicFramePr>
            <p:nvPr/>
          </p:nvGraphicFramePr>
          <p:xfrm>
            <a:off x="5981700" y="782638"/>
            <a:ext cx="25400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532240" imgH="621360" progId="Equation.3">
                    <p:embed/>
                  </p:oleObj>
                </mc:Choice>
                <mc:Fallback>
                  <p:oleObj name="Equation" r:id="rId4" imgW="2532240" imgH="621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1700" y="782638"/>
                          <a:ext cx="2540000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2702755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TextBox 9"/>
          <p:cNvSpPr txBox="1">
            <a:spLocks noChangeArrowheads="1"/>
          </p:cNvSpPr>
          <p:nvPr/>
        </p:nvSpPr>
        <p:spPr bwMode="auto">
          <a:xfrm>
            <a:off x="457200" y="1384300"/>
            <a:ext cx="756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	Q</a:t>
            </a:r>
            <a:r>
              <a:rPr lang="en-US" sz="2400" dirty="0">
                <a:solidFill>
                  <a:srgbClr val="000000"/>
                </a:solidFill>
              </a:rPr>
              <a:t>	= Number of pieces per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*	= Optimal number of pieces per order (EOQ)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</a:t>
            </a:r>
            <a:r>
              <a:rPr lang="en-US" sz="2400" dirty="0">
                <a:solidFill>
                  <a:srgbClr val="000000"/>
                </a:solidFill>
              </a:rPr>
              <a:t>	= Annual demand in units for the inventory item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	= Setup or ordering cost for each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	= Holding or carrying cost per unit per year</a:t>
            </a:r>
          </a:p>
          <a:p>
            <a:endParaRPr lang="en-US" dirty="0"/>
          </a:p>
        </p:txBody>
      </p:sp>
      <p:sp>
        <p:nvSpPr>
          <p:cNvPr id="32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8225" y="3656013"/>
            <a:ext cx="6521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sz="2000" dirty="0"/>
              <a:t>Annual holding cost =	(Average inventory level) </a:t>
            </a:r>
          </a:p>
          <a:p>
            <a:pPr>
              <a:tabLst>
                <a:tab pos="2514600" algn="l"/>
              </a:tabLst>
            </a:pPr>
            <a:r>
              <a:rPr lang="en-US" sz="2000" dirty="0"/>
              <a:t>	x (Holding cost per unit per year)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49425" y="4484688"/>
            <a:ext cx="6086475" cy="820737"/>
            <a:chOff x="1006" y="2841"/>
            <a:chExt cx="3834" cy="517"/>
          </a:xfrm>
        </p:grpSpPr>
        <p:grpSp>
          <p:nvGrpSpPr>
            <p:cNvPr id="3260" name="Group 6"/>
            <p:cNvGrpSpPr>
              <a:grpSpLocks/>
            </p:cNvGrpSpPr>
            <p:nvPr/>
          </p:nvGrpSpPr>
          <p:grpSpPr bwMode="auto">
            <a:xfrm>
              <a:off x="1256" y="2841"/>
              <a:ext cx="1216" cy="517"/>
              <a:chOff x="1176" y="2841"/>
              <a:chExt cx="1216" cy="517"/>
            </a:xfrm>
          </p:grpSpPr>
          <p:sp>
            <p:nvSpPr>
              <p:cNvPr id="3263" name="Rectangle 7"/>
              <p:cNvSpPr>
                <a:spLocks noChangeArrowheads="1"/>
              </p:cNvSpPr>
              <p:nvPr/>
            </p:nvSpPr>
            <p:spPr bwMode="auto">
              <a:xfrm>
                <a:off x="1182" y="2841"/>
                <a:ext cx="1142" cy="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Order quantity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/>
                  <a:t>2</a:t>
                </a:r>
              </a:p>
            </p:txBody>
          </p:sp>
          <p:sp>
            <p:nvSpPr>
              <p:cNvPr id="3264" name="Line 8"/>
              <p:cNvSpPr>
                <a:spLocks noChangeShapeType="1"/>
              </p:cNvSpPr>
              <p:nvPr/>
            </p:nvSpPr>
            <p:spPr bwMode="auto">
              <a:xfrm>
                <a:off x="1216" y="3112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65" name="AutoShape 9"/>
              <p:cNvSpPr>
                <a:spLocks noChangeArrowheads="1"/>
              </p:cNvSpPr>
              <p:nvPr/>
            </p:nvSpPr>
            <p:spPr bwMode="auto">
              <a:xfrm>
                <a:off x="1176" y="2904"/>
                <a:ext cx="1216" cy="440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sp>
          <p:nvSpPr>
            <p:cNvPr id="3261" name="Rectangle 11"/>
            <p:cNvSpPr>
              <a:spLocks noChangeArrowheads="1"/>
            </p:cNvSpPr>
            <p:nvPr/>
          </p:nvSpPr>
          <p:spPr bwMode="auto">
            <a:xfrm>
              <a:off x="2406" y="2975"/>
              <a:ext cx="24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dirty="0"/>
                <a:t>(Holding cost per unit per year)</a:t>
              </a:r>
            </a:p>
          </p:txBody>
        </p:sp>
        <p:sp>
          <p:nvSpPr>
            <p:cNvPr id="3262" name="Rectangle 13"/>
            <p:cNvSpPr>
              <a:spLocks noChangeArrowheads="1"/>
            </p:cNvSpPr>
            <p:nvPr/>
          </p:nvSpPr>
          <p:spPr bwMode="auto">
            <a:xfrm>
              <a:off x="1006" y="2991"/>
              <a:ext cx="2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</p:grpSp>
      <p:graphicFrame>
        <p:nvGraphicFramePr>
          <p:cNvPr id="20" name="Object 179"/>
          <p:cNvGraphicFramePr>
            <a:graphicFrameLocks noChangeAspect="1"/>
          </p:cNvGraphicFramePr>
          <p:nvPr/>
        </p:nvGraphicFramePr>
        <p:xfrm>
          <a:off x="1822450" y="5434013"/>
          <a:ext cx="1003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87120" imgH="758520" progId="Equation.3">
                  <p:embed/>
                </p:oleObj>
              </mc:Choice>
              <mc:Fallback>
                <p:oleObj name="Equation" r:id="rId2" imgW="987120" imgH="75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5434013"/>
                        <a:ext cx="1003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58" name="Group 6"/>
          <p:cNvGrpSpPr>
            <a:grpSpLocks/>
          </p:cNvGrpSpPr>
          <p:nvPr/>
        </p:nvGrpSpPr>
        <p:grpSpPr bwMode="auto">
          <a:xfrm>
            <a:off x="5461000" y="622300"/>
            <a:ext cx="3479800" cy="1473200"/>
            <a:chOff x="5461000" y="622300"/>
            <a:chExt cx="3479800" cy="1473200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5461000" y="622300"/>
              <a:ext cx="3479800" cy="147320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3252" name="Object 180"/>
            <p:cNvGraphicFramePr>
              <a:graphicFrameLocks noChangeAspect="1"/>
            </p:cNvGraphicFramePr>
            <p:nvPr/>
          </p:nvGraphicFramePr>
          <p:xfrm>
            <a:off x="5981700" y="782638"/>
            <a:ext cx="25400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532240" imgH="621360" progId="Equation.3">
                    <p:embed/>
                  </p:oleObj>
                </mc:Choice>
                <mc:Fallback>
                  <p:oleObj name="Equation" r:id="rId4" imgW="2532240" imgH="621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1700" y="782638"/>
                          <a:ext cx="2540000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81"/>
          <p:cNvGraphicFramePr>
            <a:graphicFrameLocks noChangeAspect="1"/>
          </p:cNvGraphicFramePr>
          <p:nvPr/>
        </p:nvGraphicFramePr>
        <p:xfrm>
          <a:off x="5816600" y="1373188"/>
          <a:ext cx="2755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2840" imgH="576000" progId="Equation.3">
                  <p:embed/>
                </p:oleObj>
              </mc:Choice>
              <mc:Fallback>
                <p:oleObj name="Equation" r:id="rId6" imgW="2742840" imgH="57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1373188"/>
                        <a:ext cx="2755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26113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Minimizing Costs</a:t>
            </a:r>
          </a:p>
        </p:txBody>
      </p:sp>
      <p:graphicFrame>
        <p:nvGraphicFramePr>
          <p:cNvPr id="20" name="Object 2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657368"/>
              </p:ext>
            </p:extLst>
          </p:nvPr>
        </p:nvGraphicFramePr>
        <p:xfrm>
          <a:off x="1335088" y="4837113"/>
          <a:ext cx="1751012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900" imgH="812800" progId="Equation.3">
                  <p:embed/>
                </p:oleObj>
              </mc:Choice>
              <mc:Fallback>
                <p:oleObj name="Equation" r:id="rId2" imgW="1739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4837113"/>
                        <a:ext cx="1751012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077913" y="3721100"/>
            <a:ext cx="69881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2578100" algn="l"/>
              </a:tabLst>
            </a:pPr>
            <a:r>
              <a:rPr lang="en-US" sz="2400" dirty="0"/>
              <a:t>Optimal order quantity is found when annual setup cost equals annual holding cost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871913" y="4664075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Solving for 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*</a:t>
            </a:r>
          </a:p>
        </p:txBody>
      </p:sp>
      <p:graphicFrame>
        <p:nvGraphicFramePr>
          <p:cNvPr id="7" name="Object 248"/>
          <p:cNvGraphicFramePr>
            <a:graphicFrameLocks noChangeAspect="1"/>
          </p:cNvGraphicFramePr>
          <p:nvPr/>
        </p:nvGraphicFramePr>
        <p:xfrm>
          <a:off x="6026150" y="4664075"/>
          <a:ext cx="13335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5520" imgH="1883160" progId="Equation.3">
                  <p:embed/>
                </p:oleObj>
              </mc:Choice>
              <mc:Fallback>
                <p:oleObj name="Equation" r:id="rId4" imgW="1325520" imgH="188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4664075"/>
                        <a:ext cx="13335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0" name="TextBox 11"/>
          <p:cNvSpPr txBox="1">
            <a:spLocks noChangeArrowheads="1"/>
          </p:cNvSpPr>
          <p:nvPr/>
        </p:nvSpPr>
        <p:spPr bwMode="auto">
          <a:xfrm>
            <a:off x="457200" y="1384300"/>
            <a:ext cx="756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	Q</a:t>
            </a:r>
            <a:r>
              <a:rPr lang="en-US" sz="2400" dirty="0">
                <a:solidFill>
                  <a:srgbClr val="000000"/>
                </a:solidFill>
              </a:rPr>
              <a:t>	= Number of pieces per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*	= Optimal number of pieces per order (EOQ)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</a:t>
            </a:r>
            <a:r>
              <a:rPr lang="en-US" sz="2400" dirty="0">
                <a:solidFill>
                  <a:srgbClr val="000000"/>
                </a:solidFill>
              </a:rPr>
              <a:t>	= Annual demand in units for the inventory item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	= Setup or ordering cost for each order</a:t>
            </a:r>
          </a:p>
          <a:p>
            <a:pPr>
              <a:lnSpc>
                <a:spcPct val="110000"/>
              </a:lnSpc>
              <a:buClr>
                <a:srgbClr val="D33320"/>
              </a:buClr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	= Holding or carrying cost per unit per year</a:t>
            </a:r>
          </a:p>
          <a:p>
            <a:endParaRPr lang="en-US" dirty="0"/>
          </a:p>
        </p:txBody>
      </p:sp>
      <p:grpSp>
        <p:nvGrpSpPr>
          <p:cNvPr id="4351" name="Group 12"/>
          <p:cNvGrpSpPr>
            <a:grpSpLocks/>
          </p:cNvGrpSpPr>
          <p:nvPr/>
        </p:nvGrpSpPr>
        <p:grpSpPr bwMode="auto">
          <a:xfrm>
            <a:off x="5461000" y="622300"/>
            <a:ext cx="3479800" cy="1473200"/>
            <a:chOff x="5461000" y="622300"/>
            <a:chExt cx="3479800" cy="1473200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461000" y="622300"/>
              <a:ext cx="3479800" cy="147320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4345" name="Object 249"/>
            <p:cNvGraphicFramePr>
              <a:graphicFrameLocks noChangeAspect="1"/>
            </p:cNvGraphicFramePr>
            <p:nvPr/>
          </p:nvGraphicFramePr>
          <p:xfrm>
            <a:off x="5981700" y="782638"/>
            <a:ext cx="25400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532240" imgH="621360" progId="Equation.3">
                    <p:embed/>
                  </p:oleObj>
                </mc:Choice>
                <mc:Fallback>
                  <p:oleObj name="Equation" r:id="rId6" imgW="2532240" imgH="621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1700" y="782638"/>
                          <a:ext cx="2540000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46" name="Object 250"/>
          <p:cNvGraphicFramePr>
            <a:graphicFrameLocks noChangeAspect="1"/>
          </p:cNvGraphicFramePr>
          <p:nvPr/>
        </p:nvGraphicFramePr>
        <p:xfrm>
          <a:off x="5816600" y="1373188"/>
          <a:ext cx="2755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42840" imgH="576000" progId="Equation.3">
                  <p:embed/>
                </p:oleObj>
              </mc:Choice>
              <mc:Fallback>
                <p:oleObj name="Equation" r:id="rId8" imgW="2742840" imgH="57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1373188"/>
                        <a:ext cx="2755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9945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An EOQ Example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136650" y="1651000"/>
            <a:ext cx="6877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</a:tabLst>
            </a:pPr>
            <a:r>
              <a:rPr lang="en-US" sz="2400" dirty="0"/>
              <a:t>Determine </a:t>
            </a:r>
            <a:r>
              <a:rPr lang="en-US" sz="2400" b="1" dirty="0">
                <a:solidFill>
                  <a:srgbClr val="D33320"/>
                </a:solidFill>
              </a:rPr>
              <a:t>optimal number of needles to order</a:t>
            </a:r>
          </a:p>
          <a:p>
            <a:pPr>
              <a:tabLst>
                <a:tab pos="381000" algn="r"/>
                <a:tab pos="5715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 1,000 units</a:t>
            </a:r>
          </a:p>
          <a:p>
            <a:pPr>
              <a:tabLst>
                <a:tab pos="381000" algn="r"/>
                <a:tab pos="5715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$10 per order</a:t>
            </a:r>
          </a:p>
          <a:p>
            <a:pPr>
              <a:tabLst>
                <a:tab pos="381000" algn="r"/>
                <a:tab pos="5715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 $.50 per unit per year </a:t>
            </a:r>
          </a:p>
        </p:txBody>
      </p:sp>
      <p:graphicFrame>
        <p:nvGraphicFramePr>
          <p:cNvPr id="2" name="Object 89"/>
          <p:cNvGraphicFramePr>
            <a:graphicFrameLocks noChangeAspect="1"/>
          </p:cNvGraphicFramePr>
          <p:nvPr/>
        </p:nvGraphicFramePr>
        <p:xfrm>
          <a:off x="1778000" y="3638550"/>
          <a:ext cx="1574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3120" imgH="868320" progId="Equation.3">
                  <p:embed/>
                </p:oleObj>
              </mc:Choice>
              <mc:Fallback>
                <p:oleObj name="Equation" r:id="rId3" imgW="1563120" imgH="86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638550"/>
                        <a:ext cx="1574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0"/>
          <p:cNvGraphicFramePr>
            <a:graphicFrameLocks noChangeAspect="1"/>
          </p:cNvGraphicFramePr>
          <p:nvPr/>
        </p:nvGraphicFramePr>
        <p:xfrm>
          <a:off x="1778000" y="4787900"/>
          <a:ext cx="5740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32280" imgH="877680" progId="Equation.3">
                  <p:embed/>
                </p:oleObj>
              </mc:Choice>
              <mc:Fallback>
                <p:oleObj name="Equation" r:id="rId5" imgW="5732280" imgH="8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787900"/>
                        <a:ext cx="5740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81551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An EOQ Example</a:t>
            </a:r>
          </a:p>
        </p:txBody>
      </p:sp>
      <p:sp>
        <p:nvSpPr>
          <p:cNvPr id="6221" name="Rectangle 3"/>
          <p:cNvSpPr>
            <a:spLocks noChangeArrowheads="1"/>
          </p:cNvSpPr>
          <p:nvPr/>
        </p:nvSpPr>
        <p:spPr bwMode="auto">
          <a:xfrm>
            <a:off x="1136650" y="1651000"/>
            <a:ext cx="63388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dirty="0"/>
              <a:t>Determine </a:t>
            </a:r>
            <a:r>
              <a:rPr lang="en-US" sz="2400" b="1" dirty="0">
                <a:solidFill>
                  <a:srgbClr val="D33320"/>
                </a:solidFill>
              </a:rPr>
              <a:t>expected number of orders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 1,000 units	 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/>
              <a:t>*	= 200 units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$10 per order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 $.50 per unit per year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438525" y="4645025"/>
            <a:ext cx="3905250" cy="784225"/>
            <a:chOff x="3463925" y="4598988"/>
            <a:chExt cx="3904711" cy="784830"/>
          </a:xfrm>
        </p:grpSpPr>
        <p:sp>
          <p:nvSpPr>
            <p:cNvPr id="6229" name="Rectangle 14"/>
            <p:cNvSpPr>
              <a:spLocks noChangeArrowheads="1"/>
            </p:cNvSpPr>
            <p:nvPr/>
          </p:nvSpPr>
          <p:spPr bwMode="auto">
            <a:xfrm>
              <a:off x="3463925" y="4802188"/>
              <a:ext cx="39047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charset="0"/>
                  <a:cs typeface="Times New Roman" charset="0"/>
                </a:rPr>
                <a:t>N</a:t>
              </a:r>
              <a:r>
                <a:rPr lang="en-US" sz="2000" dirty="0"/>
                <a:t> =                = 5 orders per year </a:t>
              </a:r>
            </a:p>
          </p:txBody>
        </p:sp>
        <p:grpSp>
          <p:nvGrpSpPr>
            <p:cNvPr id="6230" name="Group 4"/>
            <p:cNvGrpSpPr>
              <a:grpSpLocks/>
            </p:cNvGrpSpPr>
            <p:nvPr/>
          </p:nvGrpSpPr>
          <p:grpSpPr bwMode="auto">
            <a:xfrm>
              <a:off x="4076701" y="4598988"/>
              <a:ext cx="876300" cy="784830"/>
              <a:chOff x="4203701" y="4611688"/>
              <a:chExt cx="876300" cy="784830"/>
            </a:xfrm>
          </p:grpSpPr>
          <p:sp>
            <p:nvSpPr>
              <p:cNvPr id="6231" name="Rectangle 16"/>
              <p:cNvSpPr>
                <a:spLocks noChangeArrowheads="1"/>
              </p:cNvSpPr>
              <p:nvPr/>
            </p:nvSpPr>
            <p:spPr bwMode="auto">
              <a:xfrm>
                <a:off x="4228605" y="4611688"/>
                <a:ext cx="826493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1,000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200</a:t>
                </a:r>
              </a:p>
            </p:txBody>
          </p:sp>
          <p:sp>
            <p:nvSpPr>
              <p:cNvPr id="6232" name="Line 17"/>
              <p:cNvSpPr>
                <a:spLocks noChangeShapeType="1"/>
              </p:cNvSpPr>
              <p:nvPr/>
            </p:nvSpPr>
            <p:spPr bwMode="auto">
              <a:xfrm>
                <a:off x="4203701" y="5029201"/>
                <a:ext cx="8763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84325" y="3621088"/>
            <a:ext cx="5089525" cy="884237"/>
            <a:chOff x="1584325" y="3621088"/>
            <a:chExt cx="5089525" cy="884858"/>
          </a:xfrm>
        </p:grpSpPr>
        <p:sp>
          <p:nvSpPr>
            <p:cNvPr id="6224" name="Rectangle 5"/>
            <p:cNvSpPr>
              <a:spLocks noChangeArrowheads="1"/>
            </p:cNvSpPr>
            <p:nvPr/>
          </p:nvSpPr>
          <p:spPr bwMode="auto">
            <a:xfrm>
              <a:off x="3209925" y="3849688"/>
              <a:ext cx="30995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N</a:t>
              </a:r>
              <a:r>
                <a:rPr lang="en-US" sz="2000" dirty="0"/>
                <a:t> =                              =</a:t>
              </a:r>
            </a:p>
          </p:txBody>
        </p:sp>
        <p:sp>
          <p:nvSpPr>
            <p:cNvPr id="6225" name="Rectangle 6"/>
            <p:cNvSpPr>
              <a:spLocks noChangeArrowheads="1"/>
            </p:cNvSpPr>
            <p:nvPr/>
          </p:nvSpPr>
          <p:spPr bwMode="auto">
            <a:xfrm>
              <a:off x="1584325" y="3621088"/>
              <a:ext cx="1898650" cy="8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Expected number of orders</a:t>
              </a:r>
            </a:p>
          </p:txBody>
        </p:sp>
        <p:grpSp>
          <p:nvGrpSpPr>
            <p:cNvPr id="6226" name="Group 2"/>
            <p:cNvGrpSpPr>
              <a:grpSpLocks/>
            </p:cNvGrpSpPr>
            <p:nvPr/>
          </p:nvGrpSpPr>
          <p:grpSpPr bwMode="auto">
            <a:xfrm>
              <a:off x="4037116" y="3654426"/>
              <a:ext cx="1813317" cy="764312"/>
              <a:chOff x="4164116" y="3667126"/>
              <a:chExt cx="1813317" cy="764312"/>
            </a:xfrm>
          </p:grpSpPr>
          <p:sp>
            <p:nvSpPr>
              <p:cNvPr id="6227" name="Rectangle 8"/>
              <p:cNvSpPr>
                <a:spLocks noChangeArrowheads="1"/>
              </p:cNvSpPr>
              <p:nvPr/>
            </p:nvSpPr>
            <p:spPr bwMode="auto">
              <a:xfrm>
                <a:off x="4164116" y="3667126"/>
                <a:ext cx="1813317" cy="76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2000" dirty="0"/>
                  <a:t>Demand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2000" dirty="0"/>
                  <a:t>Order quantity</a:t>
                </a:r>
              </a:p>
            </p:txBody>
          </p:sp>
          <p:sp>
            <p:nvSpPr>
              <p:cNvPr id="6228" name="Line 9"/>
              <p:cNvSpPr>
                <a:spLocks noChangeShapeType="1"/>
              </p:cNvSpPr>
              <p:nvPr/>
            </p:nvSpPr>
            <p:spPr bwMode="auto">
              <a:xfrm>
                <a:off x="4174631" y="4076701"/>
                <a:ext cx="17922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aphicFrame>
          <p:nvGraphicFramePr>
            <p:cNvPr id="6219" name="Object 75"/>
            <p:cNvGraphicFramePr>
              <a:graphicFrameLocks noChangeAspect="1"/>
            </p:cNvGraphicFramePr>
            <p:nvPr/>
          </p:nvGraphicFramePr>
          <p:xfrm>
            <a:off x="6305550" y="3689351"/>
            <a:ext cx="368300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6400" imgH="740520" progId="Equation.3">
                    <p:embed/>
                  </p:oleObj>
                </mc:Choice>
                <mc:Fallback>
                  <p:oleObj name="Equation" r:id="rId3" imgW="356400" imgH="740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5550" y="3689351"/>
                          <a:ext cx="368300" cy="749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1374033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An EOQ Example</a:t>
            </a: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1136650" y="1651000"/>
            <a:ext cx="6902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dirty="0"/>
              <a:t>Determine </a:t>
            </a:r>
            <a:r>
              <a:rPr lang="en-US" sz="2400" b="1" dirty="0">
                <a:solidFill>
                  <a:srgbClr val="D33320"/>
                </a:solidFill>
              </a:rPr>
              <a:t>optimal time between orders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 1,000 units	 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/>
              <a:t>*	= 200 units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$10 per order	</a:t>
            </a:r>
            <a:r>
              <a:rPr lang="en-US" sz="2400" i="1" dirty="0">
                <a:latin typeface="Times New Roman" charset="0"/>
                <a:cs typeface="Times New Roman" charset="0"/>
              </a:rPr>
              <a:t>N</a:t>
            </a:r>
            <a:r>
              <a:rPr lang="en-US" sz="2400" dirty="0"/>
              <a:t>	= 5 orders/year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 $.50 per unit per year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27400" y="4649788"/>
            <a:ext cx="4756150" cy="784225"/>
            <a:chOff x="3463925" y="4611688"/>
            <a:chExt cx="4755895" cy="784830"/>
          </a:xfrm>
        </p:grpSpPr>
        <p:sp>
          <p:nvSpPr>
            <p:cNvPr id="91146" name="Rectangle 14"/>
            <p:cNvSpPr>
              <a:spLocks noChangeArrowheads="1"/>
            </p:cNvSpPr>
            <p:nvPr/>
          </p:nvSpPr>
          <p:spPr bwMode="auto">
            <a:xfrm>
              <a:off x="3463925" y="4802188"/>
              <a:ext cx="47558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charset="0"/>
                  <a:cs typeface="Times New Roman" charset="0"/>
                </a:rPr>
                <a:t>T</a:t>
              </a:r>
              <a:r>
                <a:rPr lang="en-US" sz="2000" dirty="0"/>
                <a:t> =                = 50 days between orders</a:t>
              </a:r>
            </a:p>
          </p:txBody>
        </p:sp>
        <p:grpSp>
          <p:nvGrpSpPr>
            <p:cNvPr id="91147" name="Group 4"/>
            <p:cNvGrpSpPr>
              <a:grpSpLocks/>
            </p:cNvGrpSpPr>
            <p:nvPr/>
          </p:nvGrpSpPr>
          <p:grpSpPr bwMode="auto">
            <a:xfrm>
              <a:off x="4076701" y="4611688"/>
              <a:ext cx="876300" cy="784830"/>
              <a:chOff x="4203701" y="4624388"/>
              <a:chExt cx="876300" cy="784830"/>
            </a:xfrm>
          </p:grpSpPr>
          <p:sp>
            <p:nvSpPr>
              <p:cNvPr id="91148" name="Rectangle 16"/>
              <p:cNvSpPr>
                <a:spLocks noChangeArrowheads="1"/>
              </p:cNvSpPr>
              <p:nvPr/>
            </p:nvSpPr>
            <p:spPr bwMode="auto">
              <a:xfrm>
                <a:off x="4335555" y="4624388"/>
                <a:ext cx="612593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250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5</a:t>
                </a:r>
              </a:p>
            </p:txBody>
          </p:sp>
          <p:sp>
            <p:nvSpPr>
              <p:cNvPr id="91149" name="Line 17"/>
              <p:cNvSpPr>
                <a:spLocks noChangeShapeType="1"/>
              </p:cNvSpPr>
              <p:nvPr/>
            </p:nvSpPr>
            <p:spPr bwMode="auto">
              <a:xfrm>
                <a:off x="4203701" y="5029201"/>
                <a:ext cx="8763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266825" y="3621088"/>
            <a:ext cx="6613525" cy="884237"/>
            <a:chOff x="1419225" y="3621088"/>
            <a:chExt cx="6613329" cy="884858"/>
          </a:xfrm>
        </p:grpSpPr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3209925" y="3849688"/>
              <a:ext cx="8217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T  </a:t>
              </a:r>
              <a:r>
                <a:rPr lang="en-US" sz="2000" dirty="0"/>
                <a:t>=</a:t>
              </a:r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1419225" y="3621088"/>
              <a:ext cx="1790700" cy="8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Expected time between orders</a:t>
              </a:r>
            </a:p>
          </p:txBody>
        </p:sp>
        <p:grpSp>
          <p:nvGrpSpPr>
            <p:cNvPr id="91143" name="Group 6"/>
            <p:cNvGrpSpPr>
              <a:grpSpLocks/>
            </p:cNvGrpSpPr>
            <p:nvPr/>
          </p:nvGrpSpPr>
          <p:grpSpPr bwMode="auto">
            <a:xfrm>
              <a:off x="4064801" y="3632201"/>
              <a:ext cx="3967753" cy="784830"/>
              <a:chOff x="2959901" y="3235326"/>
              <a:chExt cx="3967753" cy="784830"/>
            </a:xfrm>
          </p:grpSpPr>
          <p:sp>
            <p:nvSpPr>
              <p:cNvPr id="91144" name="Rectangle 8"/>
              <p:cNvSpPr>
                <a:spLocks noChangeArrowheads="1"/>
              </p:cNvSpPr>
              <p:nvPr/>
            </p:nvSpPr>
            <p:spPr bwMode="auto">
              <a:xfrm>
                <a:off x="2959901" y="3235326"/>
                <a:ext cx="3967753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Number of working days per year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/>
                  <a:t>Expected number of orders</a:t>
                </a:r>
              </a:p>
            </p:txBody>
          </p:sp>
          <p:sp>
            <p:nvSpPr>
              <p:cNvPr id="91145" name="Line 9"/>
              <p:cNvSpPr>
                <a:spLocks noChangeShapeType="1"/>
              </p:cNvSpPr>
              <p:nvPr/>
            </p:nvSpPr>
            <p:spPr bwMode="auto">
              <a:xfrm>
                <a:off x="2959901" y="3657601"/>
                <a:ext cx="39677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079729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An EOQ Example</a:t>
            </a:r>
          </a:p>
        </p:txBody>
      </p:sp>
      <p:sp>
        <p:nvSpPr>
          <p:cNvPr id="8266" name="Rectangle 3"/>
          <p:cNvSpPr>
            <a:spLocks noChangeArrowheads="1"/>
          </p:cNvSpPr>
          <p:nvPr/>
        </p:nvSpPr>
        <p:spPr bwMode="auto">
          <a:xfrm>
            <a:off x="1136650" y="1651000"/>
            <a:ext cx="6902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dirty="0"/>
              <a:t>Determine the </a:t>
            </a:r>
            <a:r>
              <a:rPr lang="en-US" sz="2400" b="1" dirty="0">
                <a:solidFill>
                  <a:schemeClr val="accent1"/>
                </a:solidFill>
              </a:rPr>
              <a:t>total annual cost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 1,000 units	 </a:t>
            </a:r>
            <a:r>
              <a:rPr lang="en-US" sz="2400" i="1" dirty="0">
                <a:latin typeface="Times New Roman" charset="0"/>
                <a:cs typeface="Times New Roman" charset="0"/>
              </a:rPr>
              <a:t>Q</a:t>
            </a:r>
            <a:r>
              <a:rPr lang="en-US" sz="2400" dirty="0"/>
              <a:t>*	= 200 units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 $10 per order	</a:t>
            </a:r>
            <a:r>
              <a:rPr lang="en-US" sz="2400" i="1" dirty="0">
                <a:latin typeface="Times New Roman" charset="0"/>
                <a:cs typeface="Times New Roman" charset="0"/>
              </a:rPr>
              <a:t>N</a:t>
            </a:r>
            <a:r>
              <a:rPr lang="en-US" sz="2400" dirty="0"/>
              <a:t>	= 5 orders/year</a:t>
            </a:r>
          </a:p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 $.50 per unit per year	</a:t>
            </a:r>
            <a:r>
              <a:rPr lang="en-US" sz="2400" i="1" dirty="0">
                <a:latin typeface="Times New Roman" charset="0"/>
                <a:cs typeface="Times New Roman" charset="0"/>
              </a:rPr>
              <a:t>T</a:t>
            </a:r>
            <a:r>
              <a:rPr lang="en-US" sz="2400" dirty="0"/>
              <a:t>	= 50 days	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81100" y="3452813"/>
            <a:ext cx="531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Total annual cost = Setup cost + Holding cost</a:t>
            </a:r>
          </a:p>
        </p:txBody>
      </p:sp>
      <p:graphicFrame>
        <p:nvGraphicFramePr>
          <p:cNvPr id="2" name="Object 72"/>
          <p:cNvGraphicFramePr>
            <a:graphicFrameLocks noChangeAspect="1"/>
          </p:cNvGraphicFramePr>
          <p:nvPr/>
        </p:nvGraphicFramePr>
        <p:xfrm>
          <a:off x="2832100" y="4000500"/>
          <a:ext cx="3302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91120" imgH="2194200" progId="Equation.3">
                  <p:embed/>
                </p:oleObj>
              </mc:Choice>
              <mc:Fallback>
                <p:oleObj name="Equation" r:id="rId3" imgW="3291120" imgH="219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4000500"/>
                        <a:ext cx="33020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76498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34338" cy="102552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When you complete this chapter you should be able to: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54113" y="2827338"/>
            <a:ext cx="68595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12.5</a:t>
            </a:r>
            <a:r>
              <a:rPr lang="en-US" sz="2800" b="1" dirty="0"/>
              <a:t>	</a:t>
            </a:r>
            <a:r>
              <a:rPr lang="en-US" sz="2800" b="1" i="1" dirty="0"/>
              <a:t>Apply</a:t>
            </a:r>
            <a:r>
              <a:rPr lang="en-US" sz="2800" dirty="0"/>
              <a:t> the production order quantity model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12.6</a:t>
            </a:r>
            <a:r>
              <a:rPr lang="en-US" sz="2800" b="1" dirty="0"/>
              <a:t>	</a:t>
            </a:r>
            <a:r>
              <a:rPr lang="en-US" sz="2800" b="1" i="1" dirty="0"/>
              <a:t>Explain</a:t>
            </a:r>
            <a:r>
              <a:rPr lang="en-US" sz="2800" dirty="0"/>
              <a:t> and use the quantity </a:t>
            </a:r>
            <a:r>
              <a:rPr lang="en-US" sz="2800"/>
              <a:t>discount model</a:t>
            </a:r>
            <a:r>
              <a:rPr lang="en-US" sz="2800" b="1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070065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8636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The EOQ Model</a:t>
            </a:r>
          </a:p>
        </p:txBody>
      </p:sp>
      <p:sp>
        <p:nvSpPr>
          <p:cNvPr id="9290" name="Rectangle 3"/>
          <p:cNvSpPr>
            <a:spLocks noChangeArrowheads="1"/>
          </p:cNvSpPr>
          <p:nvPr/>
        </p:nvSpPr>
        <p:spPr bwMode="auto">
          <a:xfrm>
            <a:off x="1136650" y="1651000"/>
            <a:ext cx="572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81000" algn="r"/>
                <a:tab pos="571500" algn="l"/>
                <a:tab pos="4381500" algn="r"/>
                <a:tab pos="4572000" algn="l"/>
              </a:tabLst>
            </a:pPr>
            <a:r>
              <a:rPr lang="en-US" sz="2400" dirty="0"/>
              <a:t>When including actual cost of material </a:t>
            </a:r>
            <a:r>
              <a:rPr lang="en-US" sz="2400" i="1" dirty="0">
                <a:latin typeface="Times New Roman" charset="0"/>
                <a:cs typeface="Times New Roman" charset="0"/>
              </a:rPr>
              <a:t>P</a:t>
            </a:r>
            <a:r>
              <a:rPr lang="en-US" sz="2400" dirty="0"/>
              <a:t>	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23925" y="2662238"/>
            <a:ext cx="717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Total annual cost = Setup cost + Holding cost + Product cost</a:t>
            </a:r>
          </a:p>
        </p:txBody>
      </p:sp>
      <p:graphicFrame>
        <p:nvGraphicFramePr>
          <p:cNvPr id="2" name="Object 72"/>
          <p:cNvGraphicFramePr>
            <a:graphicFrameLocks noChangeAspect="1"/>
          </p:cNvGraphicFramePr>
          <p:nvPr/>
        </p:nvGraphicFramePr>
        <p:xfrm>
          <a:off x="3213100" y="3371850"/>
          <a:ext cx="2717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06120" imgH="813600" progId="Equation.3">
                  <p:embed/>
                </p:oleObj>
              </mc:Choice>
              <mc:Fallback>
                <p:oleObj name="Equation" r:id="rId3" imgW="2706120" imgH="81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3371850"/>
                        <a:ext cx="2717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1186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Reorder Points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8192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 Unicode MS" charset="0"/>
              <a:buChar char="▶"/>
            </a:pPr>
            <a:r>
              <a:rPr lang="en-US" sz="2600" dirty="0">
                <a:latin typeface="Arial" charset="0"/>
                <a:cs typeface="Arial" charset="0"/>
              </a:rPr>
              <a:t>EOQ answers the </a:t>
            </a:r>
            <a:r>
              <a:rPr lang="ja-JP" altLang="en-US" sz="2600">
                <a:latin typeface="Arial" charset="0"/>
                <a:cs typeface="Arial" charset="0"/>
              </a:rPr>
              <a:t>“</a:t>
            </a:r>
            <a:r>
              <a:rPr lang="en-US" sz="2600" dirty="0">
                <a:latin typeface="Arial" charset="0"/>
                <a:cs typeface="Arial" charset="0"/>
              </a:rPr>
              <a:t>how much</a:t>
            </a:r>
            <a:r>
              <a:rPr lang="ja-JP" altLang="en-US" sz="2600">
                <a:latin typeface="Arial" charset="0"/>
                <a:cs typeface="Arial" charset="0"/>
              </a:rPr>
              <a:t>”</a:t>
            </a:r>
            <a:r>
              <a:rPr lang="en-US" sz="2600" dirty="0">
                <a:latin typeface="Arial" charset="0"/>
                <a:cs typeface="Arial" charset="0"/>
              </a:rPr>
              <a:t> question</a:t>
            </a:r>
          </a:p>
          <a:p>
            <a:pPr>
              <a:lnSpc>
                <a:spcPct val="80000"/>
              </a:lnSpc>
              <a:buFont typeface="Arial Unicode MS" charset="0"/>
              <a:buChar char="▶"/>
            </a:pPr>
            <a:r>
              <a:rPr lang="en-US" sz="2600" dirty="0">
                <a:latin typeface="Arial" charset="0"/>
                <a:cs typeface="Arial" charset="0"/>
              </a:rPr>
              <a:t>The reorder point (ROP) tells </a:t>
            </a:r>
            <a:r>
              <a:rPr lang="ja-JP" altLang="en-US" sz="2600">
                <a:latin typeface="Arial" charset="0"/>
                <a:cs typeface="Arial" charset="0"/>
              </a:rPr>
              <a:t>“</a:t>
            </a:r>
            <a:r>
              <a:rPr lang="en-US" sz="2600" dirty="0">
                <a:latin typeface="Arial" charset="0"/>
                <a:cs typeface="Arial" charset="0"/>
              </a:rPr>
              <a:t>when</a:t>
            </a:r>
            <a:r>
              <a:rPr lang="ja-JP" altLang="en-US" sz="2600">
                <a:latin typeface="Arial" charset="0"/>
                <a:cs typeface="Arial" charset="0"/>
              </a:rPr>
              <a:t>”</a:t>
            </a:r>
            <a:r>
              <a:rPr lang="en-US" sz="2600" dirty="0">
                <a:latin typeface="Arial" charset="0"/>
                <a:cs typeface="Arial" charset="0"/>
              </a:rPr>
              <a:t> to order</a:t>
            </a:r>
          </a:p>
          <a:p>
            <a:pPr>
              <a:lnSpc>
                <a:spcPct val="80000"/>
              </a:lnSpc>
              <a:buFont typeface="Arial Unicode MS" charset="0"/>
              <a:buChar char="▶"/>
            </a:pPr>
            <a:r>
              <a:rPr lang="en-US" sz="2600" dirty="0">
                <a:latin typeface="Arial" charset="0"/>
                <a:cs typeface="Arial" charset="0"/>
              </a:rPr>
              <a:t>Lead time (</a:t>
            </a:r>
            <a:r>
              <a:rPr lang="en-US" sz="2600" i="1" dirty="0">
                <a:latin typeface="Times New Roman" charset="0"/>
                <a:cs typeface="Times New Roman" charset="0"/>
              </a:rPr>
              <a:t>L</a:t>
            </a:r>
            <a:r>
              <a:rPr lang="en-US" sz="2600" dirty="0">
                <a:latin typeface="Arial" charset="0"/>
                <a:cs typeface="Arial" charset="0"/>
              </a:rPr>
              <a:t>) is the time between placing and receiving an order</a:t>
            </a:r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1635125" y="3416300"/>
            <a:ext cx="5865813" cy="730250"/>
            <a:chOff x="798" y="2111"/>
            <a:chExt cx="3695" cy="460"/>
          </a:xfrm>
        </p:grpSpPr>
        <p:sp>
          <p:nvSpPr>
            <p:cNvPr id="103434" name="Rectangle 5"/>
            <p:cNvSpPr>
              <a:spLocks noChangeArrowheads="1"/>
            </p:cNvSpPr>
            <p:nvPr/>
          </p:nvSpPr>
          <p:spPr bwMode="auto">
            <a:xfrm>
              <a:off x="798" y="2201"/>
              <a:ext cx="7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ROP =</a:t>
              </a:r>
            </a:p>
          </p:txBody>
        </p:sp>
        <p:grpSp>
          <p:nvGrpSpPr>
            <p:cNvPr id="103435" name="Group 6"/>
            <p:cNvGrpSpPr>
              <a:grpSpLocks/>
            </p:cNvGrpSpPr>
            <p:nvPr/>
          </p:nvGrpSpPr>
          <p:grpSpPr bwMode="auto">
            <a:xfrm>
              <a:off x="1446" y="2111"/>
              <a:ext cx="3047" cy="460"/>
              <a:chOff x="1798" y="2159"/>
              <a:chExt cx="3047" cy="460"/>
            </a:xfrm>
          </p:grpSpPr>
          <p:grpSp>
            <p:nvGrpSpPr>
              <p:cNvPr id="103436" name="Group 7"/>
              <p:cNvGrpSpPr>
                <a:grpSpLocks/>
              </p:cNvGrpSpPr>
              <p:nvPr/>
            </p:nvGrpSpPr>
            <p:grpSpPr bwMode="auto">
              <a:xfrm>
                <a:off x="2790" y="2159"/>
                <a:ext cx="2055" cy="459"/>
                <a:chOff x="2790" y="2159"/>
                <a:chExt cx="2055" cy="459"/>
              </a:xfrm>
            </p:grpSpPr>
            <p:sp>
              <p:nvSpPr>
                <p:cNvPr id="103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790" y="2159"/>
                  <a:ext cx="2055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400" dirty="0"/>
                    <a:t>Lead time for a new order in days</a:t>
                  </a:r>
                </a:p>
              </p:txBody>
            </p:sp>
            <p:sp>
              <p:nvSpPr>
                <p:cNvPr id="103441" name="AutoShape 9"/>
                <p:cNvSpPr>
                  <a:spLocks noChangeArrowheads="1"/>
                </p:cNvSpPr>
                <p:nvPr/>
              </p:nvSpPr>
              <p:spPr bwMode="auto">
                <a:xfrm>
                  <a:off x="2877" y="2186"/>
                  <a:ext cx="1875" cy="378"/>
                </a:xfrm>
                <a:prstGeom prst="bracketPair">
                  <a:avLst>
                    <a:gd name="adj" fmla="val 16667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400" dirty="0"/>
                </a:p>
              </p:txBody>
            </p:sp>
          </p:grpSp>
          <p:grpSp>
            <p:nvGrpSpPr>
              <p:cNvPr id="103437" name="Group 10"/>
              <p:cNvGrpSpPr>
                <a:grpSpLocks/>
              </p:cNvGrpSpPr>
              <p:nvPr/>
            </p:nvGrpSpPr>
            <p:grpSpPr bwMode="auto">
              <a:xfrm>
                <a:off x="1798" y="2160"/>
                <a:ext cx="1147" cy="459"/>
                <a:chOff x="1814" y="3189"/>
                <a:chExt cx="1147" cy="459"/>
              </a:xfrm>
            </p:grpSpPr>
            <p:sp>
              <p:nvSpPr>
                <p:cNvPr id="103438" name="Rectangle 11"/>
                <p:cNvSpPr>
                  <a:spLocks noChangeArrowheads="1"/>
                </p:cNvSpPr>
                <p:nvPr/>
              </p:nvSpPr>
              <p:spPr bwMode="auto">
                <a:xfrm>
                  <a:off x="1814" y="3189"/>
                  <a:ext cx="1147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400" dirty="0"/>
                    <a:t>Demand per day</a:t>
                  </a:r>
                </a:p>
              </p:txBody>
            </p:sp>
            <p:sp>
              <p:nvSpPr>
                <p:cNvPr id="103439" name="AutoShape 12"/>
                <p:cNvSpPr>
                  <a:spLocks noChangeArrowheads="1"/>
                </p:cNvSpPr>
                <p:nvPr/>
              </p:nvSpPr>
              <p:spPr bwMode="auto">
                <a:xfrm>
                  <a:off x="1936" y="3215"/>
                  <a:ext cx="872" cy="378"/>
                </a:xfrm>
                <a:prstGeom prst="bracketPair">
                  <a:avLst>
                    <a:gd name="adj" fmla="val 16667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400" dirty="0"/>
                </a:p>
              </p:txBody>
            </p:sp>
          </p:grpSp>
        </p:grpSp>
      </p:grp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1635125" y="4510088"/>
            <a:ext cx="1923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ROP = </a:t>
            </a: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x </a:t>
            </a:r>
            <a:r>
              <a:rPr lang="en-US" sz="2400" i="1" dirty="0">
                <a:latin typeface="Times New Roman" charset="0"/>
                <a:cs typeface="Times New Roman" charset="0"/>
              </a:rPr>
              <a:t>L</a:t>
            </a:r>
          </a:p>
        </p:txBody>
      </p:sp>
      <p:grpSp>
        <p:nvGrpSpPr>
          <p:cNvPr id="101390" name="Group 14"/>
          <p:cNvGrpSpPr>
            <a:grpSpLocks/>
          </p:cNvGrpSpPr>
          <p:nvPr/>
        </p:nvGrpSpPr>
        <p:grpSpPr bwMode="auto">
          <a:xfrm>
            <a:off x="2138363" y="5064125"/>
            <a:ext cx="5375275" cy="830263"/>
            <a:chOff x="1022" y="3225"/>
            <a:chExt cx="3386" cy="523"/>
          </a:xfrm>
        </p:grpSpPr>
        <p:sp>
          <p:nvSpPr>
            <p:cNvPr id="103430" name="Rectangle 15"/>
            <p:cNvSpPr>
              <a:spLocks noChangeArrowheads="1"/>
            </p:cNvSpPr>
            <p:nvPr/>
          </p:nvSpPr>
          <p:spPr bwMode="auto">
            <a:xfrm>
              <a:off x="1022" y="3321"/>
              <a:ext cx="4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400" dirty="0"/>
                <a:t> = </a:t>
              </a:r>
            </a:p>
          </p:txBody>
        </p:sp>
        <p:grpSp>
          <p:nvGrpSpPr>
            <p:cNvPr id="103431" name="Group 16"/>
            <p:cNvGrpSpPr>
              <a:grpSpLocks/>
            </p:cNvGrpSpPr>
            <p:nvPr/>
          </p:nvGrpSpPr>
          <p:grpSpPr bwMode="auto">
            <a:xfrm>
              <a:off x="1400" y="3225"/>
              <a:ext cx="3008" cy="523"/>
              <a:chOff x="1424" y="3209"/>
              <a:chExt cx="3008" cy="523"/>
            </a:xfrm>
          </p:grpSpPr>
          <p:sp>
            <p:nvSpPr>
              <p:cNvPr id="103432" name="Rectangle 17"/>
              <p:cNvSpPr>
                <a:spLocks noChangeArrowheads="1"/>
              </p:cNvSpPr>
              <p:nvPr/>
            </p:nvSpPr>
            <p:spPr bwMode="auto">
              <a:xfrm>
                <a:off x="1424" y="3209"/>
                <a:ext cx="3008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D</a:t>
                </a:r>
              </a:p>
              <a:p>
                <a:pPr algn="ctr"/>
                <a:r>
                  <a:rPr lang="en-US" sz="2400" dirty="0"/>
                  <a:t>Number of working days in a year</a:t>
                </a:r>
              </a:p>
            </p:txBody>
          </p:sp>
          <p:sp>
            <p:nvSpPr>
              <p:cNvPr id="103433" name="Line 18"/>
              <p:cNvSpPr>
                <a:spLocks noChangeShapeType="1"/>
              </p:cNvSpPr>
              <p:nvPr/>
            </p:nvSpPr>
            <p:spPr bwMode="auto">
              <a:xfrm>
                <a:off x="1465" y="3472"/>
                <a:ext cx="295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615016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531813"/>
            <a:ext cx="8048625" cy="9509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Reorder Point Curve</a:t>
            </a:r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>
            <a:off x="4000500" y="2082800"/>
            <a:ext cx="1803400" cy="3632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2193925" y="1890713"/>
            <a:ext cx="1819275" cy="3836987"/>
            <a:chOff x="1342" y="1239"/>
            <a:chExt cx="1146" cy="2417"/>
          </a:xfrm>
        </p:grpSpPr>
        <p:sp>
          <p:nvSpPr>
            <p:cNvPr id="104468" name="Line 5"/>
            <p:cNvSpPr>
              <a:spLocks noChangeShapeType="1"/>
            </p:cNvSpPr>
            <p:nvPr/>
          </p:nvSpPr>
          <p:spPr bwMode="auto">
            <a:xfrm>
              <a:off x="1680" y="1344"/>
              <a:ext cx="792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69" name="Line 6"/>
            <p:cNvSpPr>
              <a:spLocks noChangeShapeType="1"/>
            </p:cNvSpPr>
            <p:nvPr/>
          </p:nvSpPr>
          <p:spPr bwMode="auto">
            <a:xfrm>
              <a:off x="2488" y="1360"/>
              <a:ext cx="0" cy="229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70" name="Rectangle 7"/>
            <p:cNvSpPr>
              <a:spLocks noChangeArrowheads="1"/>
            </p:cNvSpPr>
            <p:nvPr/>
          </p:nvSpPr>
          <p:spPr bwMode="auto">
            <a:xfrm>
              <a:off x="1342" y="1239"/>
              <a:ext cx="2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dirty="0"/>
                <a:t>*</a:t>
              </a:r>
            </a:p>
          </p:txBody>
        </p:sp>
      </p:grp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1762125" y="4113213"/>
            <a:ext cx="3368675" cy="1601787"/>
            <a:chOff x="1070" y="2639"/>
            <a:chExt cx="2122" cy="1009"/>
          </a:xfrm>
        </p:grpSpPr>
        <p:sp>
          <p:nvSpPr>
            <p:cNvPr id="104466" name="Freeform 9"/>
            <p:cNvSpPr>
              <a:spLocks/>
            </p:cNvSpPr>
            <p:nvPr/>
          </p:nvSpPr>
          <p:spPr bwMode="auto">
            <a:xfrm>
              <a:off x="1664" y="2784"/>
              <a:ext cx="1528" cy="864"/>
            </a:xfrm>
            <a:custGeom>
              <a:avLst/>
              <a:gdLst>
                <a:gd name="T0" fmla="*/ 0 w 1528"/>
                <a:gd name="T1" fmla="*/ 0 h 864"/>
                <a:gd name="T2" fmla="*/ 1528 w 1528"/>
                <a:gd name="T3" fmla="*/ 0 h 864"/>
                <a:gd name="T4" fmla="*/ 1528 w 1528"/>
                <a:gd name="T5" fmla="*/ 864 h 864"/>
                <a:gd name="T6" fmla="*/ 0 60000 65536"/>
                <a:gd name="T7" fmla="*/ 0 60000 65536"/>
                <a:gd name="T8" fmla="*/ 0 60000 65536"/>
                <a:gd name="T9" fmla="*/ 0 w 1528"/>
                <a:gd name="T10" fmla="*/ 0 h 864"/>
                <a:gd name="T11" fmla="*/ 1528 w 152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8" h="864">
                  <a:moveTo>
                    <a:pt x="0" y="0"/>
                  </a:moveTo>
                  <a:lnTo>
                    <a:pt x="1528" y="0"/>
                  </a:lnTo>
                  <a:lnTo>
                    <a:pt x="1528" y="864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67" name="Rectangle 10"/>
            <p:cNvSpPr>
              <a:spLocks noChangeArrowheads="1"/>
            </p:cNvSpPr>
            <p:nvPr/>
          </p:nvSpPr>
          <p:spPr bwMode="auto">
            <a:xfrm>
              <a:off x="1070" y="2639"/>
              <a:ext cx="62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ROP (units)</a:t>
              </a:r>
            </a:p>
          </p:txBody>
        </p:sp>
      </p:grpSp>
      <p:grpSp>
        <p:nvGrpSpPr>
          <p:cNvPr id="102411" name="Group 11"/>
          <p:cNvGrpSpPr>
            <a:grpSpLocks/>
          </p:cNvGrpSpPr>
          <p:nvPr/>
        </p:nvGrpSpPr>
        <p:grpSpPr bwMode="auto">
          <a:xfrm>
            <a:off x="1454150" y="1663700"/>
            <a:ext cx="6540500" cy="4508500"/>
            <a:chOff x="876" y="1096"/>
            <a:chExt cx="4120" cy="2840"/>
          </a:xfrm>
        </p:grpSpPr>
        <p:sp>
          <p:nvSpPr>
            <p:cNvPr id="104463" name="Freeform 12"/>
            <p:cNvSpPr>
              <a:spLocks/>
            </p:cNvSpPr>
            <p:nvPr/>
          </p:nvSpPr>
          <p:spPr bwMode="auto">
            <a:xfrm>
              <a:off x="1656" y="1096"/>
              <a:ext cx="3088" cy="2568"/>
            </a:xfrm>
            <a:custGeom>
              <a:avLst/>
              <a:gdLst>
                <a:gd name="T0" fmla="*/ 0 w 3088"/>
                <a:gd name="T1" fmla="*/ 0 h 2568"/>
                <a:gd name="T2" fmla="*/ 16 w 3088"/>
                <a:gd name="T3" fmla="*/ 2568 h 2568"/>
                <a:gd name="T4" fmla="*/ 3088 w 3088"/>
                <a:gd name="T5" fmla="*/ 2568 h 2568"/>
                <a:gd name="T6" fmla="*/ 0 60000 65536"/>
                <a:gd name="T7" fmla="*/ 0 60000 65536"/>
                <a:gd name="T8" fmla="*/ 0 60000 65536"/>
                <a:gd name="T9" fmla="*/ 0 w 3088"/>
                <a:gd name="T10" fmla="*/ 0 h 2568"/>
                <a:gd name="T11" fmla="*/ 3088 w 3088"/>
                <a:gd name="T12" fmla="*/ 2568 h 2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8" h="2568">
                  <a:moveTo>
                    <a:pt x="0" y="0"/>
                  </a:moveTo>
                  <a:cubicBezTo>
                    <a:pt x="5" y="856"/>
                    <a:pt x="10" y="1712"/>
                    <a:pt x="16" y="2568"/>
                  </a:cubicBezTo>
                  <a:lnTo>
                    <a:pt x="3088" y="2568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64" name="Rectangle 13"/>
            <p:cNvSpPr>
              <a:spLocks noChangeArrowheads="1"/>
            </p:cNvSpPr>
            <p:nvPr/>
          </p:nvSpPr>
          <p:spPr bwMode="auto">
            <a:xfrm rot="-5400000">
              <a:off x="244" y="2042"/>
              <a:ext cx="14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Inventory level (units)</a:t>
              </a:r>
            </a:p>
          </p:txBody>
        </p:sp>
        <p:sp>
          <p:nvSpPr>
            <p:cNvPr id="104465" name="Rectangle 14"/>
            <p:cNvSpPr>
              <a:spLocks noChangeArrowheads="1"/>
            </p:cNvSpPr>
            <p:nvPr/>
          </p:nvSpPr>
          <p:spPr bwMode="auto">
            <a:xfrm>
              <a:off x="4118" y="3703"/>
              <a:ext cx="8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Time (days)</a:t>
              </a:r>
            </a:p>
          </p:txBody>
        </p:sp>
      </p:grp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547688" y="147796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12.5</a:t>
            </a:r>
          </a:p>
        </p:txBody>
      </p:sp>
      <p:grpSp>
        <p:nvGrpSpPr>
          <p:cNvPr id="102416" name="Group 16"/>
          <p:cNvGrpSpPr>
            <a:grpSpLocks/>
          </p:cNvGrpSpPr>
          <p:nvPr/>
        </p:nvGrpSpPr>
        <p:grpSpPr bwMode="auto">
          <a:xfrm>
            <a:off x="4641850" y="5835650"/>
            <a:ext cx="1646238" cy="565150"/>
            <a:chOff x="2884" y="3724"/>
            <a:chExt cx="1037" cy="356"/>
          </a:xfrm>
        </p:grpSpPr>
        <p:sp>
          <p:nvSpPr>
            <p:cNvPr id="104461" name="Rectangle 17"/>
            <p:cNvSpPr>
              <a:spLocks noChangeArrowheads="1"/>
            </p:cNvSpPr>
            <p:nvPr/>
          </p:nvSpPr>
          <p:spPr bwMode="auto">
            <a:xfrm>
              <a:off x="2884" y="3847"/>
              <a:ext cx="10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Lead time =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L</a:t>
              </a:r>
            </a:p>
          </p:txBody>
        </p:sp>
        <p:sp>
          <p:nvSpPr>
            <p:cNvPr id="104462" name="AutoShape 18"/>
            <p:cNvSpPr>
              <a:spLocks/>
            </p:cNvSpPr>
            <p:nvPr/>
          </p:nvSpPr>
          <p:spPr bwMode="auto">
            <a:xfrm rot="5400000">
              <a:off x="3340" y="3580"/>
              <a:ext cx="136" cy="424"/>
            </a:xfrm>
            <a:prstGeom prst="rightBrace">
              <a:avLst>
                <a:gd name="adj1" fmla="val 2598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2419" name="Group 19"/>
          <p:cNvGrpSpPr>
            <a:grpSpLocks/>
          </p:cNvGrpSpPr>
          <p:nvPr/>
        </p:nvGrpSpPr>
        <p:grpSpPr bwMode="auto">
          <a:xfrm>
            <a:off x="4826000" y="2986088"/>
            <a:ext cx="2965450" cy="582612"/>
            <a:chOff x="3000" y="1929"/>
            <a:chExt cx="1868" cy="367"/>
          </a:xfrm>
        </p:grpSpPr>
        <p:sp>
          <p:nvSpPr>
            <p:cNvPr id="104459" name="Rectangle 20"/>
            <p:cNvSpPr>
              <a:spLocks noChangeArrowheads="1"/>
            </p:cNvSpPr>
            <p:nvPr/>
          </p:nvSpPr>
          <p:spPr bwMode="auto">
            <a:xfrm>
              <a:off x="3358" y="1929"/>
              <a:ext cx="15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Slope = units/day =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d</a:t>
              </a:r>
            </a:p>
          </p:txBody>
        </p:sp>
        <p:sp>
          <p:nvSpPr>
            <p:cNvPr id="104460" name="Line 21"/>
            <p:cNvSpPr>
              <a:spLocks noChangeShapeType="1"/>
            </p:cNvSpPr>
            <p:nvPr/>
          </p:nvSpPr>
          <p:spPr bwMode="auto">
            <a:xfrm flipH="1">
              <a:off x="3000" y="2056"/>
              <a:ext cx="37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4492625" y="2147888"/>
            <a:ext cx="3918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Stock is replenished as order arrives</a:t>
            </a:r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 flipH="1">
            <a:off x="4102100" y="2451100"/>
            <a:ext cx="457200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6970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  <p:bldP spid="102415" grpId="0" autoUpdateAnimBg="0"/>
      <p:bldP spid="102422" grpId="0"/>
      <p:bldP spid="1024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531813"/>
            <a:ext cx="8048625" cy="9509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Reorder Point Example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823913" y="1449388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Demand = 8,000 iPhones per year</a:t>
            </a:r>
          </a:p>
          <a:p>
            <a:r>
              <a:rPr lang="en-US" sz="2400" dirty="0"/>
              <a:t>250 working day year</a:t>
            </a:r>
          </a:p>
          <a:p>
            <a:r>
              <a:rPr lang="en-US" sz="2400" dirty="0"/>
              <a:t>Lead time for orders is 3 working days, may take 4 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482725" y="4522788"/>
            <a:ext cx="194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ROP = </a:t>
            </a: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x </a:t>
            </a:r>
            <a:r>
              <a:rPr lang="en-US" sz="2400" i="1" dirty="0">
                <a:latin typeface="Times New Roman" charset="0"/>
                <a:cs typeface="Times New Roman" charset="0"/>
              </a:rPr>
              <a:t>L</a:t>
            </a:r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1957388" y="2786063"/>
            <a:ext cx="5656262" cy="931862"/>
            <a:chOff x="1369" y="1931"/>
            <a:chExt cx="3563" cy="587"/>
          </a:xfrm>
        </p:grpSpPr>
        <p:sp>
          <p:nvSpPr>
            <p:cNvPr id="105480" name="Rectangle 6"/>
            <p:cNvSpPr>
              <a:spLocks noChangeArrowheads="1"/>
            </p:cNvSpPr>
            <p:nvPr/>
          </p:nvSpPr>
          <p:spPr bwMode="auto">
            <a:xfrm>
              <a:off x="1369" y="2079"/>
              <a:ext cx="4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400" dirty="0"/>
                <a:t> = </a:t>
              </a:r>
            </a:p>
          </p:txBody>
        </p:sp>
        <p:grpSp>
          <p:nvGrpSpPr>
            <p:cNvPr id="105481" name="Group 7"/>
            <p:cNvGrpSpPr>
              <a:grpSpLocks/>
            </p:cNvGrpSpPr>
            <p:nvPr/>
          </p:nvGrpSpPr>
          <p:grpSpPr bwMode="auto">
            <a:xfrm>
              <a:off x="1812" y="1931"/>
              <a:ext cx="3120" cy="587"/>
              <a:chOff x="1812" y="1931"/>
              <a:chExt cx="3120" cy="587"/>
            </a:xfrm>
          </p:grpSpPr>
          <p:sp>
            <p:nvSpPr>
              <p:cNvPr id="105482" name="Rectangle 8"/>
              <p:cNvSpPr>
                <a:spLocks noChangeArrowheads="1"/>
              </p:cNvSpPr>
              <p:nvPr/>
            </p:nvSpPr>
            <p:spPr bwMode="auto">
              <a:xfrm>
                <a:off x="1859" y="1931"/>
                <a:ext cx="3008" cy="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2400" i="1" dirty="0">
                    <a:latin typeface="Times New Roman" charset="0"/>
                    <a:cs typeface="Times New Roman" charset="0"/>
                  </a:rPr>
                  <a:t>D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en-US" sz="2400" dirty="0"/>
                  <a:t>Number of working days in a year</a:t>
                </a:r>
              </a:p>
            </p:txBody>
          </p:sp>
          <p:sp>
            <p:nvSpPr>
              <p:cNvPr id="105483" name="Line 9"/>
              <p:cNvSpPr>
                <a:spLocks noChangeShapeType="1"/>
              </p:cNvSpPr>
              <p:nvPr/>
            </p:nvSpPr>
            <p:spPr bwMode="auto">
              <a:xfrm>
                <a:off x="1812" y="2230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219325" y="3848100"/>
            <a:ext cx="324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= 8,000/250 = 32 units</a:t>
            </a: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2232025" y="5106988"/>
            <a:ext cx="530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= 32 units per day x 3 days = 96 units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219325" y="5613400"/>
            <a:ext cx="5472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= 32 units per day x 4 days = 128 units</a:t>
            </a:r>
          </a:p>
        </p:txBody>
      </p:sp>
    </p:spTree>
    <p:extLst>
      <p:ext uri="{BB962C8B-B14F-4D97-AF65-F5344CB8AC3E}">
        <p14:creationId xmlns:p14="http://schemas.microsoft.com/office/powerpoint/2010/main" val="302297151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103428" grpId="0" autoUpdateAnimBg="0"/>
      <p:bldP spid="103434" grpId="0" autoUpdateAnimBg="0"/>
      <p:bldP spid="103435" grpId="0" autoUpdateAnimBg="0"/>
      <p:bldP spid="1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Model</a:t>
            </a:r>
          </a:p>
        </p:txBody>
      </p:sp>
      <p:sp>
        <p:nvSpPr>
          <p:cNvPr id="106498" name="Content Placeholder 1"/>
          <p:cNvSpPr>
            <a:spLocks noGrp="1"/>
          </p:cNvSpPr>
          <p:nvPr>
            <p:ph idx="1"/>
          </p:nvPr>
        </p:nvSpPr>
        <p:spPr>
          <a:xfrm>
            <a:off x="800100" y="1435100"/>
            <a:ext cx="7543800" cy="21590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Used when inventory builds up over a period of time after an order is placed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Used when units are produced and sold simultaneously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flipH="1">
            <a:off x="1885950" y="5003800"/>
            <a:ext cx="692150" cy="1028700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571750" y="4972050"/>
            <a:ext cx="2197100" cy="1073150"/>
          </a:xfrm>
          <a:prstGeom prst="rtTriangl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1879600" y="4965700"/>
            <a:ext cx="711200" cy="1066800"/>
          </a:xfrm>
          <a:prstGeom prst="line">
            <a:avLst/>
          </a:prstGeom>
          <a:noFill/>
          <a:ln w="57150">
            <a:solidFill>
              <a:srgbClr val="D33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1750" y="4984750"/>
            <a:ext cx="2133600" cy="1035050"/>
          </a:xfrm>
          <a:prstGeom prst="line">
            <a:avLst/>
          </a:prstGeom>
          <a:noFill/>
          <a:ln w="57150">
            <a:solidFill>
              <a:srgbClr val="D33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1750" y="4978400"/>
            <a:ext cx="0" cy="10541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705350" y="4959350"/>
            <a:ext cx="3543300" cy="1092200"/>
            <a:chOff x="2964" y="2516"/>
            <a:chExt cx="2232" cy="688"/>
          </a:xfrm>
          <a:solidFill>
            <a:schemeClr val="tx2"/>
          </a:solidFill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2964" y="2516"/>
              <a:ext cx="1820" cy="680"/>
              <a:chOff x="1280" y="2616"/>
              <a:chExt cx="1820" cy="680"/>
            </a:xfrm>
            <a:grpFill/>
          </p:grpSpPr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 flipH="1">
                <a:off x="1284" y="2640"/>
                <a:ext cx="436" cy="648"/>
              </a:xfrm>
              <a:prstGeom prst="rtTriangle">
                <a:avLst/>
              </a:prstGeom>
              <a:solidFill>
                <a:schemeClr val="tx2"/>
              </a:solidFill>
              <a:ln w="9525">
                <a:solidFill>
                  <a:srgbClr val="BF092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AutoShape 11"/>
              <p:cNvSpPr>
                <a:spLocks noChangeArrowheads="1"/>
              </p:cNvSpPr>
              <p:nvPr/>
            </p:nvSpPr>
            <p:spPr bwMode="auto">
              <a:xfrm>
                <a:off x="1716" y="2620"/>
                <a:ext cx="1384" cy="676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V="1">
                <a:off x="1280" y="2616"/>
                <a:ext cx="448" cy="672"/>
              </a:xfrm>
              <a:prstGeom prst="line">
                <a:avLst/>
              </a:prstGeom>
              <a:grpFill/>
              <a:ln w="57150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1716" y="2628"/>
                <a:ext cx="1344" cy="652"/>
              </a:xfrm>
              <a:prstGeom prst="line">
                <a:avLst/>
              </a:prstGeom>
              <a:grpFill/>
              <a:ln w="57150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1716" y="2624"/>
                <a:ext cx="0" cy="66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4748" y="2524"/>
              <a:ext cx="448" cy="672"/>
              <a:chOff x="1280" y="2616"/>
              <a:chExt cx="448" cy="672"/>
            </a:xfrm>
            <a:grpFill/>
          </p:grpSpPr>
          <p:sp>
            <p:nvSpPr>
              <p:cNvPr id="15" name="AutoShape 16"/>
              <p:cNvSpPr>
                <a:spLocks noChangeArrowheads="1"/>
              </p:cNvSpPr>
              <p:nvPr/>
            </p:nvSpPr>
            <p:spPr bwMode="auto">
              <a:xfrm flipH="1">
                <a:off x="1284" y="2640"/>
                <a:ext cx="436" cy="648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V="1">
                <a:off x="1280" y="2616"/>
                <a:ext cx="448" cy="672"/>
              </a:xfrm>
              <a:prstGeom prst="line">
                <a:avLst/>
              </a:prstGeom>
              <a:grpFill/>
              <a:ln w="57150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5192" y="2540"/>
              <a:ext cx="0" cy="664"/>
            </a:xfrm>
            <a:prstGeom prst="lin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466725" y="3878263"/>
            <a:ext cx="8061325" cy="2509837"/>
            <a:chOff x="294" y="1835"/>
            <a:chExt cx="5078" cy="1581"/>
          </a:xfrm>
        </p:grpSpPr>
        <p:sp>
          <p:nvSpPr>
            <p:cNvPr id="106522" name="Freeform 20"/>
            <p:cNvSpPr>
              <a:spLocks/>
            </p:cNvSpPr>
            <p:nvPr/>
          </p:nvSpPr>
          <p:spPr bwMode="auto">
            <a:xfrm>
              <a:off x="1176" y="1835"/>
              <a:ext cx="4196" cy="1365"/>
            </a:xfrm>
            <a:custGeom>
              <a:avLst/>
              <a:gdLst>
                <a:gd name="T0" fmla="*/ 0 w 4128"/>
                <a:gd name="T1" fmla="*/ 0 h 1744"/>
                <a:gd name="T2" fmla="*/ 8 w 4128"/>
                <a:gd name="T3" fmla="*/ 1365 h 1744"/>
                <a:gd name="T4" fmla="*/ 4196 w 4128"/>
                <a:gd name="T5" fmla="*/ 1365 h 1744"/>
                <a:gd name="T6" fmla="*/ 0 60000 65536"/>
                <a:gd name="T7" fmla="*/ 0 60000 65536"/>
                <a:gd name="T8" fmla="*/ 0 60000 65536"/>
                <a:gd name="T9" fmla="*/ 0 w 4128"/>
                <a:gd name="T10" fmla="*/ 0 h 1744"/>
                <a:gd name="T11" fmla="*/ 4128 w 4128"/>
                <a:gd name="T12" fmla="*/ 1744 h 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28" h="1744">
                  <a:moveTo>
                    <a:pt x="0" y="0"/>
                  </a:moveTo>
                  <a:cubicBezTo>
                    <a:pt x="2" y="581"/>
                    <a:pt x="5" y="1162"/>
                    <a:pt x="8" y="1744"/>
                  </a:cubicBezTo>
                  <a:lnTo>
                    <a:pt x="4128" y="174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23" name="Rectangle 21"/>
            <p:cNvSpPr>
              <a:spLocks noChangeArrowheads="1"/>
            </p:cNvSpPr>
            <p:nvPr/>
          </p:nvSpPr>
          <p:spPr bwMode="auto">
            <a:xfrm rot="-5400000">
              <a:off x="-127" y="2257"/>
              <a:ext cx="105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Inventory level</a:t>
              </a:r>
            </a:p>
          </p:txBody>
        </p:sp>
        <p:sp>
          <p:nvSpPr>
            <p:cNvPr id="106524" name="Rectangle 22"/>
            <p:cNvSpPr>
              <a:spLocks noChangeArrowheads="1"/>
            </p:cNvSpPr>
            <p:nvPr/>
          </p:nvSpPr>
          <p:spPr bwMode="auto">
            <a:xfrm>
              <a:off x="4934" y="3183"/>
              <a:ext cx="4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4076700" y="4368800"/>
            <a:ext cx="4171950" cy="1282700"/>
            <a:chOff x="2568" y="2144"/>
            <a:chExt cx="2628" cy="808"/>
          </a:xfrm>
        </p:grpSpPr>
        <p:sp>
          <p:nvSpPr>
            <p:cNvPr id="106520" name="Rectangle 24"/>
            <p:cNvSpPr>
              <a:spLocks noChangeArrowheads="1"/>
            </p:cNvSpPr>
            <p:nvPr/>
          </p:nvSpPr>
          <p:spPr bwMode="auto">
            <a:xfrm>
              <a:off x="2718" y="2144"/>
              <a:ext cx="247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Demand part of cycle with no production (only usage takes place)</a:t>
              </a:r>
            </a:p>
          </p:txBody>
        </p:sp>
        <p:sp>
          <p:nvSpPr>
            <p:cNvPr id="106521" name="Line 25"/>
            <p:cNvSpPr>
              <a:spLocks noChangeShapeType="1"/>
            </p:cNvSpPr>
            <p:nvPr/>
          </p:nvSpPr>
          <p:spPr bwMode="auto">
            <a:xfrm flipH="1">
              <a:off x="2568" y="2503"/>
              <a:ext cx="436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928813" y="3748088"/>
            <a:ext cx="4078287" cy="1382712"/>
            <a:chOff x="1215" y="1753"/>
            <a:chExt cx="2569" cy="871"/>
          </a:xfrm>
        </p:grpSpPr>
        <p:sp>
          <p:nvSpPr>
            <p:cNvPr id="106518" name="Rectangle 27"/>
            <p:cNvSpPr>
              <a:spLocks noChangeArrowheads="1"/>
            </p:cNvSpPr>
            <p:nvPr/>
          </p:nvSpPr>
          <p:spPr bwMode="auto">
            <a:xfrm>
              <a:off x="1215" y="1753"/>
              <a:ext cx="256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Part of inventory cycle during which production (and usage) is taking place</a:t>
              </a:r>
            </a:p>
          </p:txBody>
        </p:sp>
        <p:sp>
          <p:nvSpPr>
            <p:cNvPr id="106519" name="Freeform 28"/>
            <p:cNvSpPr>
              <a:spLocks/>
            </p:cNvSpPr>
            <p:nvPr/>
          </p:nvSpPr>
          <p:spPr bwMode="auto">
            <a:xfrm>
              <a:off x="1337" y="2112"/>
              <a:ext cx="207" cy="512"/>
            </a:xfrm>
            <a:custGeom>
              <a:avLst/>
              <a:gdLst>
                <a:gd name="T0" fmla="*/ 207 w 207"/>
                <a:gd name="T1" fmla="*/ 0 h 608"/>
                <a:gd name="T2" fmla="*/ 63 w 207"/>
                <a:gd name="T3" fmla="*/ 121 h 608"/>
                <a:gd name="T4" fmla="*/ 7 w 207"/>
                <a:gd name="T5" fmla="*/ 236 h 608"/>
                <a:gd name="T6" fmla="*/ 23 w 207"/>
                <a:gd name="T7" fmla="*/ 350 h 608"/>
                <a:gd name="T8" fmla="*/ 143 w 207"/>
                <a:gd name="T9" fmla="*/ 512 h 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608"/>
                <a:gd name="T17" fmla="*/ 207 w 207"/>
                <a:gd name="T18" fmla="*/ 608 h 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608">
                  <a:moveTo>
                    <a:pt x="207" y="0"/>
                  </a:moveTo>
                  <a:cubicBezTo>
                    <a:pt x="183" y="24"/>
                    <a:pt x="96" y="97"/>
                    <a:pt x="63" y="144"/>
                  </a:cubicBezTo>
                  <a:cubicBezTo>
                    <a:pt x="30" y="191"/>
                    <a:pt x="14" y="235"/>
                    <a:pt x="7" y="280"/>
                  </a:cubicBezTo>
                  <a:cubicBezTo>
                    <a:pt x="0" y="325"/>
                    <a:pt x="0" y="361"/>
                    <a:pt x="23" y="416"/>
                  </a:cubicBezTo>
                  <a:cubicBezTo>
                    <a:pt x="46" y="471"/>
                    <a:pt x="118" y="568"/>
                    <a:pt x="143" y="60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1879600" y="6067425"/>
            <a:ext cx="698500" cy="334963"/>
            <a:chOff x="1184" y="3214"/>
            <a:chExt cx="440" cy="211"/>
          </a:xfrm>
        </p:grpSpPr>
        <p:sp>
          <p:nvSpPr>
            <p:cNvPr id="106513" name="Rectangle 30"/>
            <p:cNvSpPr>
              <a:spLocks noChangeArrowheads="1"/>
            </p:cNvSpPr>
            <p:nvPr/>
          </p:nvSpPr>
          <p:spPr bwMode="auto">
            <a:xfrm>
              <a:off x="1305" y="3214"/>
              <a:ext cx="19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i="1" dirty="0"/>
                <a:t>t</a:t>
              </a:r>
            </a:p>
          </p:txBody>
        </p:sp>
        <p:sp>
          <p:nvSpPr>
            <p:cNvPr id="106514" name="Line 31"/>
            <p:cNvSpPr>
              <a:spLocks noChangeShapeType="1"/>
            </p:cNvSpPr>
            <p:nvPr/>
          </p:nvSpPr>
          <p:spPr bwMode="auto">
            <a:xfrm>
              <a:off x="1184" y="3244"/>
              <a:ext cx="4" cy="1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15" name="Line 32"/>
            <p:cNvSpPr>
              <a:spLocks noChangeShapeType="1"/>
            </p:cNvSpPr>
            <p:nvPr/>
          </p:nvSpPr>
          <p:spPr bwMode="auto">
            <a:xfrm>
              <a:off x="1624" y="3244"/>
              <a:ext cx="0" cy="1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16" name="Line 33"/>
            <p:cNvSpPr>
              <a:spLocks noChangeShapeType="1"/>
            </p:cNvSpPr>
            <p:nvPr/>
          </p:nvSpPr>
          <p:spPr bwMode="auto">
            <a:xfrm>
              <a:off x="1192" y="3317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517" name="Line 34"/>
            <p:cNvSpPr>
              <a:spLocks noChangeShapeType="1"/>
            </p:cNvSpPr>
            <p:nvPr/>
          </p:nvSpPr>
          <p:spPr bwMode="auto">
            <a:xfrm flipH="1">
              <a:off x="1452" y="3317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593725" y="4781550"/>
            <a:ext cx="1476375" cy="517525"/>
            <a:chOff x="374" y="2404"/>
            <a:chExt cx="930" cy="326"/>
          </a:xfrm>
        </p:grpSpPr>
        <p:sp>
          <p:nvSpPr>
            <p:cNvPr id="106511" name="Rectangle 36"/>
            <p:cNvSpPr>
              <a:spLocks noChangeArrowheads="1"/>
            </p:cNvSpPr>
            <p:nvPr/>
          </p:nvSpPr>
          <p:spPr bwMode="auto">
            <a:xfrm>
              <a:off x="374" y="2404"/>
              <a:ext cx="8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Maximum inventory</a:t>
              </a:r>
            </a:p>
          </p:txBody>
        </p:sp>
        <p:sp>
          <p:nvSpPr>
            <p:cNvPr id="106512" name="Line 37"/>
            <p:cNvSpPr>
              <a:spLocks noChangeShapeType="1"/>
            </p:cNvSpPr>
            <p:nvPr/>
          </p:nvSpPr>
          <p:spPr bwMode="auto">
            <a:xfrm>
              <a:off x="1184" y="2536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7392988" y="3154363"/>
            <a:ext cx="1223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12.6</a:t>
            </a:r>
          </a:p>
        </p:txBody>
      </p:sp>
    </p:spTree>
    <p:extLst>
      <p:ext uri="{BB962C8B-B14F-4D97-AF65-F5344CB8AC3E}">
        <p14:creationId xmlns:p14="http://schemas.microsoft.com/office/powerpoint/2010/main" val="352936289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Model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87363" y="1443038"/>
            <a:ext cx="8351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 =	Number of units per order	 </a:t>
            </a:r>
            <a:r>
              <a:rPr lang="en-US" sz="2000" i="1" dirty="0">
                <a:latin typeface="Times New Roman" charset="0"/>
                <a:cs typeface="Times New Roman" charset="0"/>
              </a:rPr>
              <a:t>p</a:t>
            </a:r>
            <a:r>
              <a:rPr lang="en-US" sz="2000" dirty="0"/>
              <a:t> =	Daily production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H</a:t>
            </a:r>
            <a:r>
              <a:rPr lang="en-US" sz="2000" dirty="0"/>
              <a:t> =	Holding cost per unit per year	 </a:t>
            </a:r>
            <a:r>
              <a:rPr lang="en-US" sz="2000" i="1" dirty="0">
                <a:latin typeface="Times New Roman" charset="0"/>
                <a:cs typeface="Times New Roman" charset="0"/>
              </a:rPr>
              <a:t>d</a:t>
            </a:r>
            <a:r>
              <a:rPr lang="en-US" sz="2000" dirty="0">
                <a:latin typeface="Times New Roman" charset="0"/>
                <a:cs typeface="Times New Roman" charset="0"/>
              </a:rPr>
              <a:t> </a:t>
            </a:r>
            <a:r>
              <a:rPr lang="en-US" sz="2000" dirty="0"/>
              <a:t>=	Daily demand/usage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t</a:t>
            </a:r>
            <a:r>
              <a:rPr lang="en-US" sz="2000" dirty="0"/>
              <a:t> =	Length of the production run in days</a:t>
            </a:r>
          </a:p>
        </p:txBody>
      </p:sp>
      <p:grpSp>
        <p:nvGrpSpPr>
          <p:cNvPr id="108548" name="Group 4"/>
          <p:cNvGrpSpPr>
            <a:grpSpLocks/>
          </p:cNvGrpSpPr>
          <p:nvPr/>
        </p:nvGrpSpPr>
        <p:grpSpPr bwMode="auto">
          <a:xfrm>
            <a:off x="792163" y="2794000"/>
            <a:ext cx="7597775" cy="636588"/>
            <a:chOff x="542" y="2016"/>
            <a:chExt cx="4786" cy="401"/>
          </a:xfrm>
        </p:grpSpPr>
        <p:sp>
          <p:nvSpPr>
            <p:cNvPr id="108566" name="Rectangle 5"/>
            <p:cNvSpPr>
              <a:spLocks noChangeArrowheads="1"/>
            </p:cNvSpPr>
            <p:nvPr/>
          </p:nvSpPr>
          <p:spPr bwMode="auto">
            <a:xfrm>
              <a:off x="1851" y="2098"/>
              <a:ext cx="216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= (Average inventory level) x</a:t>
              </a:r>
            </a:p>
          </p:txBody>
        </p:sp>
        <p:grpSp>
          <p:nvGrpSpPr>
            <p:cNvPr id="108567" name="Group 6"/>
            <p:cNvGrpSpPr>
              <a:grpSpLocks/>
            </p:cNvGrpSpPr>
            <p:nvPr/>
          </p:nvGrpSpPr>
          <p:grpSpPr bwMode="auto">
            <a:xfrm>
              <a:off x="542" y="2024"/>
              <a:ext cx="1340" cy="393"/>
              <a:chOff x="606" y="2276"/>
              <a:chExt cx="1340" cy="393"/>
            </a:xfrm>
          </p:grpSpPr>
          <p:sp>
            <p:nvSpPr>
              <p:cNvPr id="108571" name="Rectangle 7"/>
              <p:cNvSpPr>
                <a:spLocks noChangeArrowheads="1"/>
              </p:cNvSpPr>
              <p:nvPr/>
            </p:nvSpPr>
            <p:spPr bwMode="auto">
              <a:xfrm>
                <a:off x="606" y="2276"/>
                <a:ext cx="1340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000" dirty="0"/>
                  <a:t>Annual inventory holding cost</a:t>
                </a:r>
              </a:p>
            </p:txBody>
          </p:sp>
          <p:sp>
            <p:nvSpPr>
              <p:cNvPr id="108572" name="AutoShape 8"/>
              <p:cNvSpPr>
                <a:spLocks noChangeArrowheads="1"/>
              </p:cNvSpPr>
              <p:nvPr/>
            </p:nvSpPr>
            <p:spPr bwMode="auto">
              <a:xfrm>
                <a:off x="644" y="2296"/>
                <a:ext cx="1264" cy="312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  <p:grpSp>
          <p:nvGrpSpPr>
            <p:cNvPr id="108568" name="Group 9"/>
            <p:cNvGrpSpPr>
              <a:grpSpLocks/>
            </p:cNvGrpSpPr>
            <p:nvPr/>
          </p:nvGrpSpPr>
          <p:grpSpPr bwMode="auto">
            <a:xfrm>
              <a:off x="3990" y="2016"/>
              <a:ext cx="1338" cy="393"/>
              <a:chOff x="3622" y="2308"/>
              <a:chExt cx="1338" cy="393"/>
            </a:xfrm>
          </p:grpSpPr>
          <p:sp>
            <p:nvSpPr>
              <p:cNvPr id="108569" name="Rectangle 10"/>
              <p:cNvSpPr>
                <a:spLocks noChangeArrowheads="1"/>
              </p:cNvSpPr>
              <p:nvPr/>
            </p:nvSpPr>
            <p:spPr bwMode="auto">
              <a:xfrm>
                <a:off x="3622" y="2308"/>
                <a:ext cx="1338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000" dirty="0"/>
                  <a:t>Holding cost </a:t>
                </a:r>
                <a:br>
                  <a:rPr lang="en-US" sz="2000" dirty="0"/>
                </a:br>
                <a:r>
                  <a:rPr lang="en-US" sz="2000" dirty="0"/>
                  <a:t>per unit per year</a:t>
                </a:r>
              </a:p>
            </p:txBody>
          </p:sp>
          <p:sp>
            <p:nvSpPr>
              <p:cNvPr id="108570" name="AutoShape 11"/>
              <p:cNvSpPr>
                <a:spLocks noChangeArrowheads="1"/>
              </p:cNvSpPr>
              <p:nvPr/>
            </p:nvSpPr>
            <p:spPr bwMode="auto">
              <a:xfrm>
                <a:off x="3659" y="2368"/>
                <a:ext cx="1264" cy="312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</p:grpSp>
      <p:grpSp>
        <p:nvGrpSpPr>
          <p:cNvPr id="108556" name="Group 12"/>
          <p:cNvGrpSpPr>
            <a:grpSpLocks/>
          </p:cNvGrpSpPr>
          <p:nvPr/>
        </p:nvGrpSpPr>
        <p:grpSpPr bwMode="auto">
          <a:xfrm>
            <a:off x="788988" y="3676650"/>
            <a:ext cx="5695950" cy="623888"/>
            <a:chOff x="543" y="2496"/>
            <a:chExt cx="3588" cy="393"/>
          </a:xfrm>
        </p:grpSpPr>
        <p:sp>
          <p:nvSpPr>
            <p:cNvPr id="108562" name="Rectangle 13"/>
            <p:cNvSpPr>
              <a:spLocks noChangeArrowheads="1"/>
            </p:cNvSpPr>
            <p:nvPr/>
          </p:nvSpPr>
          <p:spPr bwMode="auto">
            <a:xfrm>
              <a:off x="1855" y="2570"/>
              <a:ext cx="227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= (Maximum inventory level)/2</a:t>
              </a:r>
            </a:p>
          </p:txBody>
        </p:sp>
        <p:grpSp>
          <p:nvGrpSpPr>
            <p:cNvPr id="108563" name="Group 14"/>
            <p:cNvGrpSpPr>
              <a:grpSpLocks/>
            </p:cNvGrpSpPr>
            <p:nvPr/>
          </p:nvGrpSpPr>
          <p:grpSpPr bwMode="auto">
            <a:xfrm>
              <a:off x="543" y="2496"/>
              <a:ext cx="1340" cy="393"/>
              <a:chOff x="606" y="2276"/>
              <a:chExt cx="1340" cy="393"/>
            </a:xfrm>
          </p:grpSpPr>
          <p:sp>
            <p:nvSpPr>
              <p:cNvPr id="108564" name="Rectangle 15"/>
              <p:cNvSpPr>
                <a:spLocks noChangeArrowheads="1"/>
              </p:cNvSpPr>
              <p:nvPr/>
            </p:nvSpPr>
            <p:spPr bwMode="auto">
              <a:xfrm>
                <a:off x="606" y="2276"/>
                <a:ext cx="1340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000" dirty="0"/>
                  <a:t>Annual inventory level</a:t>
                </a:r>
              </a:p>
            </p:txBody>
          </p:sp>
          <p:sp>
            <p:nvSpPr>
              <p:cNvPr id="108565" name="AutoShape 16"/>
              <p:cNvSpPr>
                <a:spLocks noChangeArrowheads="1"/>
              </p:cNvSpPr>
              <p:nvPr/>
            </p:nvSpPr>
            <p:spPr bwMode="auto">
              <a:xfrm>
                <a:off x="644" y="2296"/>
                <a:ext cx="1264" cy="312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dirty="0"/>
              </a:p>
            </p:txBody>
          </p:sp>
        </p:grpSp>
      </p:grpSp>
      <p:grpSp>
        <p:nvGrpSpPr>
          <p:cNvPr id="108574" name="Group 30"/>
          <p:cNvGrpSpPr>
            <a:grpSpLocks/>
          </p:cNvGrpSpPr>
          <p:nvPr/>
        </p:nvGrpSpPr>
        <p:grpSpPr bwMode="auto">
          <a:xfrm>
            <a:off x="1063625" y="4546600"/>
            <a:ext cx="7481888" cy="1185863"/>
            <a:chOff x="542" y="3040"/>
            <a:chExt cx="4713" cy="747"/>
          </a:xfrm>
        </p:grpSpPr>
        <p:grpSp>
          <p:nvGrpSpPr>
            <p:cNvPr id="108550" name="Group 18"/>
            <p:cNvGrpSpPr>
              <a:grpSpLocks/>
            </p:cNvGrpSpPr>
            <p:nvPr/>
          </p:nvGrpSpPr>
          <p:grpSpPr bwMode="auto">
            <a:xfrm>
              <a:off x="542" y="3040"/>
              <a:ext cx="4713" cy="393"/>
              <a:chOff x="596" y="3056"/>
              <a:chExt cx="4713" cy="393"/>
            </a:xfrm>
          </p:grpSpPr>
          <p:sp>
            <p:nvSpPr>
              <p:cNvPr id="108552" name="Rectangle 19"/>
              <p:cNvSpPr>
                <a:spLocks noChangeArrowheads="1"/>
              </p:cNvSpPr>
              <p:nvPr/>
            </p:nvSpPr>
            <p:spPr bwMode="auto">
              <a:xfrm>
                <a:off x="1741" y="3129"/>
                <a:ext cx="214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000" dirty="0"/>
                  <a:t>=                                         –</a:t>
                </a:r>
              </a:p>
            </p:txBody>
          </p:sp>
          <p:grpSp>
            <p:nvGrpSpPr>
              <p:cNvPr id="108553" name="Group 20"/>
              <p:cNvGrpSpPr>
                <a:grpSpLocks/>
              </p:cNvGrpSpPr>
              <p:nvPr/>
            </p:nvGrpSpPr>
            <p:grpSpPr bwMode="auto">
              <a:xfrm>
                <a:off x="596" y="3056"/>
                <a:ext cx="1156" cy="393"/>
                <a:chOff x="596" y="3056"/>
                <a:chExt cx="1156" cy="393"/>
              </a:xfrm>
            </p:grpSpPr>
            <p:sp>
              <p:nvSpPr>
                <p:cNvPr id="108560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" y="3056"/>
                  <a:ext cx="1156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Maximum inventory level</a:t>
                  </a:r>
                </a:p>
              </p:txBody>
            </p:sp>
            <p:sp>
              <p:nvSpPr>
                <p:cNvPr id="108561" name="AutoShape 22"/>
                <p:cNvSpPr>
                  <a:spLocks noChangeArrowheads="1"/>
                </p:cNvSpPr>
                <p:nvPr/>
              </p:nvSpPr>
              <p:spPr bwMode="auto">
                <a:xfrm>
                  <a:off x="610" y="3092"/>
                  <a:ext cx="1128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08554" name="Group 23"/>
              <p:cNvGrpSpPr>
                <a:grpSpLocks/>
              </p:cNvGrpSpPr>
              <p:nvPr/>
            </p:nvGrpSpPr>
            <p:grpSpPr bwMode="auto">
              <a:xfrm>
                <a:off x="1923" y="3056"/>
                <a:ext cx="1746" cy="393"/>
                <a:chOff x="2235" y="3064"/>
                <a:chExt cx="1746" cy="393"/>
              </a:xfrm>
            </p:grpSpPr>
            <p:sp>
              <p:nvSpPr>
                <p:cNvPr id="108558" name="Rectangle 24"/>
                <p:cNvSpPr>
                  <a:spLocks noChangeArrowheads="1"/>
                </p:cNvSpPr>
                <p:nvPr/>
              </p:nvSpPr>
              <p:spPr bwMode="auto">
                <a:xfrm>
                  <a:off x="2235" y="3064"/>
                  <a:ext cx="1746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Total produced during the production run</a:t>
                  </a:r>
                </a:p>
              </p:txBody>
            </p:sp>
            <p:sp>
              <p:nvSpPr>
                <p:cNvPr id="108559" name="AutoShape 25"/>
                <p:cNvSpPr>
                  <a:spLocks noChangeArrowheads="1"/>
                </p:cNvSpPr>
                <p:nvPr/>
              </p:nvSpPr>
              <p:spPr bwMode="auto">
                <a:xfrm>
                  <a:off x="2268" y="3100"/>
                  <a:ext cx="1689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08555" name="Group 26"/>
              <p:cNvGrpSpPr>
                <a:grpSpLocks/>
              </p:cNvGrpSpPr>
              <p:nvPr/>
            </p:nvGrpSpPr>
            <p:grpSpPr bwMode="auto">
              <a:xfrm>
                <a:off x="3851" y="3056"/>
                <a:ext cx="1458" cy="393"/>
                <a:chOff x="3955" y="3072"/>
                <a:chExt cx="1458" cy="393"/>
              </a:xfrm>
            </p:grpSpPr>
            <p:sp>
              <p:nvSpPr>
                <p:cNvPr id="2" name="Rectangle 27"/>
                <p:cNvSpPr>
                  <a:spLocks noChangeArrowheads="1"/>
                </p:cNvSpPr>
                <p:nvPr/>
              </p:nvSpPr>
              <p:spPr bwMode="auto">
                <a:xfrm>
                  <a:off x="3955" y="3072"/>
                  <a:ext cx="1458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Total used during the production run</a:t>
                  </a:r>
                </a:p>
              </p:txBody>
            </p:sp>
            <p:sp>
              <p:nvSpPr>
                <p:cNvPr id="108557" name="AutoShape 28"/>
                <p:cNvSpPr>
                  <a:spLocks noChangeArrowheads="1"/>
                </p:cNvSpPr>
                <p:nvPr/>
              </p:nvSpPr>
              <p:spPr bwMode="auto">
                <a:xfrm>
                  <a:off x="3972" y="3108"/>
                  <a:ext cx="1424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</p:grpSp>
        <p:sp>
          <p:nvSpPr>
            <p:cNvPr id="108551" name="Rectangle 29"/>
            <p:cNvSpPr>
              <a:spLocks noChangeArrowheads="1"/>
            </p:cNvSpPr>
            <p:nvPr/>
          </p:nvSpPr>
          <p:spPr bwMode="auto">
            <a:xfrm>
              <a:off x="1686" y="3535"/>
              <a:ext cx="7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pt</a:t>
              </a:r>
              <a:r>
                <a:rPr lang="en-US" sz="2000" dirty="0"/>
                <a:t> – </a:t>
              </a:r>
              <a:r>
                <a:rPr lang="en-US" sz="2000" i="1" dirty="0">
                  <a:latin typeface="Times New Roman"/>
                  <a:cs typeface="Times New Roman"/>
                </a:rPr>
                <a:t>dt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488914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Model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87363" y="1443038"/>
            <a:ext cx="8428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 =	Number of units per order	 </a:t>
            </a:r>
            <a:r>
              <a:rPr lang="en-US" sz="2000" i="1" dirty="0">
                <a:latin typeface="Times New Roman" charset="0"/>
                <a:cs typeface="Times New Roman" charset="0"/>
              </a:rPr>
              <a:t>p</a:t>
            </a:r>
            <a:r>
              <a:rPr lang="en-US" sz="2000" dirty="0"/>
              <a:t> =	Daily production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H</a:t>
            </a:r>
            <a:r>
              <a:rPr lang="en-US" sz="2000" dirty="0"/>
              <a:t> =	Holding cost per unit per year	 </a:t>
            </a:r>
            <a:r>
              <a:rPr lang="en-US" sz="2000" i="1" dirty="0">
                <a:latin typeface="Times New Roman" charset="0"/>
                <a:cs typeface="Times New Roman" charset="0"/>
              </a:rPr>
              <a:t>d</a:t>
            </a:r>
            <a:r>
              <a:rPr lang="en-US" sz="2000" dirty="0">
                <a:latin typeface="Times New Roman" charset="0"/>
                <a:cs typeface="Times New Roman" charset="0"/>
              </a:rPr>
              <a:t> </a:t>
            </a:r>
            <a:r>
              <a:rPr lang="en-US" sz="2000" dirty="0"/>
              <a:t>=	Daily demand/usage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t</a:t>
            </a:r>
            <a:r>
              <a:rPr lang="en-US" sz="2000" dirty="0"/>
              <a:t> =	Length of the production run in days</a:t>
            </a:r>
          </a:p>
        </p:txBody>
      </p:sp>
      <p:grpSp>
        <p:nvGrpSpPr>
          <p:cNvPr id="108574" name="Group 30"/>
          <p:cNvGrpSpPr>
            <a:grpSpLocks/>
          </p:cNvGrpSpPr>
          <p:nvPr/>
        </p:nvGrpSpPr>
        <p:grpSpPr bwMode="auto">
          <a:xfrm>
            <a:off x="1063625" y="2705100"/>
            <a:ext cx="7481888" cy="1185863"/>
            <a:chOff x="542" y="3040"/>
            <a:chExt cx="4713" cy="747"/>
          </a:xfrm>
        </p:grpSpPr>
        <p:grpSp>
          <p:nvGrpSpPr>
            <p:cNvPr id="110632" name="Group 18"/>
            <p:cNvGrpSpPr>
              <a:grpSpLocks/>
            </p:cNvGrpSpPr>
            <p:nvPr/>
          </p:nvGrpSpPr>
          <p:grpSpPr bwMode="auto">
            <a:xfrm>
              <a:off x="542" y="3040"/>
              <a:ext cx="4713" cy="393"/>
              <a:chOff x="596" y="3056"/>
              <a:chExt cx="4713" cy="393"/>
            </a:xfrm>
          </p:grpSpPr>
          <p:sp>
            <p:nvSpPr>
              <p:cNvPr id="110634" name="Rectangle 19"/>
              <p:cNvSpPr>
                <a:spLocks noChangeArrowheads="1"/>
              </p:cNvSpPr>
              <p:nvPr/>
            </p:nvSpPr>
            <p:spPr bwMode="auto">
              <a:xfrm>
                <a:off x="1741" y="3129"/>
                <a:ext cx="214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000" dirty="0"/>
                  <a:t>=                                         –</a:t>
                </a:r>
              </a:p>
            </p:txBody>
          </p:sp>
          <p:grpSp>
            <p:nvGrpSpPr>
              <p:cNvPr id="110635" name="Group 20"/>
              <p:cNvGrpSpPr>
                <a:grpSpLocks/>
              </p:cNvGrpSpPr>
              <p:nvPr/>
            </p:nvGrpSpPr>
            <p:grpSpPr bwMode="auto">
              <a:xfrm>
                <a:off x="596" y="3056"/>
                <a:ext cx="1156" cy="393"/>
                <a:chOff x="596" y="3056"/>
                <a:chExt cx="1156" cy="393"/>
              </a:xfrm>
            </p:grpSpPr>
            <p:sp>
              <p:nvSpPr>
                <p:cNvPr id="110642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" y="3056"/>
                  <a:ext cx="1156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Maximum inventory level</a:t>
                  </a:r>
                </a:p>
              </p:txBody>
            </p:sp>
            <p:sp>
              <p:nvSpPr>
                <p:cNvPr id="110643" name="AutoShape 22"/>
                <p:cNvSpPr>
                  <a:spLocks noChangeArrowheads="1"/>
                </p:cNvSpPr>
                <p:nvPr/>
              </p:nvSpPr>
              <p:spPr bwMode="auto">
                <a:xfrm>
                  <a:off x="610" y="3092"/>
                  <a:ext cx="1128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10636" name="Group 23"/>
              <p:cNvGrpSpPr>
                <a:grpSpLocks/>
              </p:cNvGrpSpPr>
              <p:nvPr/>
            </p:nvGrpSpPr>
            <p:grpSpPr bwMode="auto">
              <a:xfrm>
                <a:off x="1923" y="3056"/>
                <a:ext cx="1746" cy="393"/>
                <a:chOff x="2235" y="3064"/>
                <a:chExt cx="1746" cy="393"/>
              </a:xfrm>
            </p:grpSpPr>
            <p:sp>
              <p:nvSpPr>
                <p:cNvPr id="1106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235" y="3064"/>
                  <a:ext cx="1746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Total produced during the production run</a:t>
                  </a:r>
                </a:p>
              </p:txBody>
            </p:sp>
            <p:sp>
              <p:nvSpPr>
                <p:cNvPr id="110641" name="AutoShape 25"/>
                <p:cNvSpPr>
                  <a:spLocks noChangeArrowheads="1"/>
                </p:cNvSpPr>
                <p:nvPr/>
              </p:nvSpPr>
              <p:spPr bwMode="auto">
                <a:xfrm>
                  <a:off x="2268" y="3100"/>
                  <a:ext cx="1689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  <p:grpSp>
            <p:nvGrpSpPr>
              <p:cNvPr id="110637" name="Group 26"/>
              <p:cNvGrpSpPr>
                <a:grpSpLocks/>
              </p:cNvGrpSpPr>
              <p:nvPr/>
            </p:nvGrpSpPr>
            <p:grpSpPr bwMode="auto">
              <a:xfrm>
                <a:off x="3851" y="3056"/>
                <a:ext cx="1458" cy="393"/>
                <a:chOff x="3955" y="3072"/>
                <a:chExt cx="1458" cy="393"/>
              </a:xfrm>
            </p:grpSpPr>
            <p:sp>
              <p:nvSpPr>
                <p:cNvPr id="110638" name="Rectangle 27"/>
                <p:cNvSpPr>
                  <a:spLocks noChangeArrowheads="1"/>
                </p:cNvSpPr>
                <p:nvPr/>
              </p:nvSpPr>
              <p:spPr bwMode="auto">
                <a:xfrm>
                  <a:off x="3955" y="3072"/>
                  <a:ext cx="1458" cy="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/>
                    <a:t>Total used during the production run</a:t>
                  </a:r>
                </a:p>
              </p:txBody>
            </p:sp>
            <p:sp>
              <p:nvSpPr>
                <p:cNvPr id="110639" name="AutoShape 28"/>
                <p:cNvSpPr>
                  <a:spLocks noChangeArrowheads="1"/>
                </p:cNvSpPr>
                <p:nvPr/>
              </p:nvSpPr>
              <p:spPr bwMode="auto">
                <a:xfrm>
                  <a:off x="3972" y="3108"/>
                  <a:ext cx="1424" cy="312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</p:grpSp>
        </p:grpSp>
        <p:sp>
          <p:nvSpPr>
            <p:cNvPr id="110633" name="Rectangle 29"/>
            <p:cNvSpPr>
              <a:spLocks noChangeArrowheads="1"/>
            </p:cNvSpPr>
            <p:nvPr/>
          </p:nvSpPr>
          <p:spPr bwMode="auto">
            <a:xfrm>
              <a:off x="1686" y="3535"/>
              <a:ext cx="7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pt</a:t>
              </a:r>
              <a:r>
                <a:rPr lang="en-US" sz="2000" dirty="0"/>
                <a:t> – 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000" i="1" dirty="0">
                  <a:latin typeface="Times New Roman"/>
                  <a:cs typeface="Times New Roman"/>
                </a:rPr>
                <a:t>t</a:t>
              </a:r>
            </a:p>
          </p:txBody>
        </p:sp>
      </p:grp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841375" y="3948113"/>
            <a:ext cx="554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However, 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 = total produced = </a:t>
            </a:r>
            <a:r>
              <a:rPr lang="en-US" sz="2000" i="1" dirty="0">
                <a:latin typeface="Times New Roman" charset="0"/>
                <a:cs typeface="Times New Roman" charset="0"/>
              </a:rPr>
              <a:t>pt</a:t>
            </a:r>
            <a:r>
              <a:rPr lang="en-US" sz="2000" dirty="0"/>
              <a:t> ; thus </a:t>
            </a:r>
            <a:r>
              <a:rPr lang="en-US" sz="2000" i="1" dirty="0">
                <a:latin typeface="Times New Roman" charset="0"/>
                <a:cs typeface="Times New Roman" charset="0"/>
              </a:rPr>
              <a:t>t</a:t>
            </a:r>
            <a:r>
              <a:rPr lang="en-US" sz="2000" dirty="0"/>
              <a:t> = 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/</a:t>
            </a:r>
            <a:r>
              <a:rPr lang="en-US" sz="2000" i="1" dirty="0">
                <a:latin typeface="Times New Roman" charset="0"/>
                <a:cs typeface="Times New Roman" charset="0"/>
              </a:rPr>
              <a:t>p</a:t>
            </a: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830263" y="4518025"/>
            <a:ext cx="5191125" cy="671513"/>
            <a:chOff x="587" y="2902"/>
            <a:chExt cx="3270" cy="423"/>
          </a:xfrm>
        </p:grpSpPr>
        <p:grpSp>
          <p:nvGrpSpPr>
            <p:cNvPr id="110614" name="Group 19"/>
            <p:cNvGrpSpPr>
              <a:grpSpLocks/>
            </p:cNvGrpSpPr>
            <p:nvPr/>
          </p:nvGrpSpPr>
          <p:grpSpPr bwMode="auto">
            <a:xfrm>
              <a:off x="587" y="2944"/>
              <a:ext cx="1156" cy="359"/>
              <a:chOff x="596" y="3056"/>
              <a:chExt cx="1156" cy="359"/>
            </a:xfrm>
          </p:grpSpPr>
          <p:sp>
            <p:nvSpPr>
              <p:cNvPr id="110630" name="Rectangle 20"/>
              <p:cNvSpPr>
                <a:spLocks noChangeArrowheads="1"/>
              </p:cNvSpPr>
              <p:nvPr/>
            </p:nvSpPr>
            <p:spPr bwMode="auto">
              <a:xfrm>
                <a:off x="596" y="3056"/>
                <a:ext cx="1156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/>
                  <a:t>Maximum inventory level</a:t>
                </a:r>
              </a:p>
            </p:txBody>
          </p:sp>
          <p:sp>
            <p:nvSpPr>
              <p:cNvPr id="110631" name="AutoShape 21"/>
              <p:cNvSpPr>
                <a:spLocks noChangeArrowheads="1"/>
              </p:cNvSpPr>
              <p:nvPr/>
            </p:nvSpPr>
            <p:spPr bwMode="auto">
              <a:xfrm>
                <a:off x="645" y="3076"/>
                <a:ext cx="1069" cy="312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10615" name="Rectangle 22"/>
            <p:cNvSpPr>
              <a:spLocks noChangeArrowheads="1"/>
            </p:cNvSpPr>
            <p:nvPr/>
          </p:nvSpPr>
          <p:spPr bwMode="auto">
            <a:xfrm>
              <a:off x="1734" y="3004"/>
              <a:ext cx="18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=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p</a:t>
              </a:r>
              <a:r>
                <a:rPr lang="en-US" dirty="0"/>
                <a:t>          –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d</a:t>
              </a:r>
              <a:r>
                <a:rPr lang="en-US" dirty="0"/>
                <a:t>          =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dirty="0"/>
                <a:t>  1 –</a:t>
              </a:r>
            </a:p>
          </p:txBody>
        </p:sp>
        <p:grpSp>
          <p:nvGrpSpPr>
            <p:cNvPr id="110616" name="Group 23"/>
            <p:cNvGrpSpPr>
              <a:grpSpLocks/>
            </p:cNvGrpSpPr>
            <p:nvPr/>
          </p:nvGrpSpPr>
          <p:grpSpPr bwMode="auto">
            <a:xfrm>
              <a:off x="2648" y="2902"/>
              <a:ext cx="288" cy="407"/>
              <a:chOff x="3520" y="3081"/>
              <a:chExt cx="288" cy="407"/>
            </a:xfrm>
          </p:grpSpPr>
          <p:grpSp>
            <p:nvGrpSpPr>
              <p:cNvPr id="110626" name="Group 24"/>
              <p:cNvGrpSpPr>
                <a:grpSpLocks/>
              </p:cNvGrpSpPr>
              <p:nvPr/>
            </p:nvGrpSpPr>
            <p:grpSpPr bwMode="auto">
              <a:xfrm>
                <a:off x="3537" y="3081"/>
                <a:ext cx="271" cy="407"/>
                <a:chOff x="3523" y="3079"/>
                <a:chExt cx="271" cy="407"/>
              </a:xfrm>
            </p:grpSpPr>
            <p:sp>
              <p:nvSpPr>
                <p:cNvPr id="110628" name="Rectangle 25"/>
                <p:cNvSpPr>
                  <a:spLocks noChangeArrowheads="1"/>
                </p:cNvSpPr>
                <p:nvPr/>
              </p:nvSpPr>
              <p:spPr bwMode="auto">
                <a:xfrm>
                  <a:off x="3523" y="3079"/>
                  <a:ext cx="271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i="1" dirty="0">
                      <a:latin typeface="Times New Roman" charset="0"/>
                      <a:cs typeface="Times New Roman" charset="0"/>
                    </a:rPr>
                    <a:t>Q</a:t>
                  </a:r>
                </a:p>
                <a:p>
                  <a:pPr algn="ctr"/>
                  <a:r>
                    <a:rPr lang="en-US" i="1" dirty="0">
                      <a:latin typeface="Times New Roman" charset="0"/>
                      <a:cs typeface="Times New Roman" charset="0"/>
                    </a:rPr>
                    <a:t>p</a:t>
                  </a:r>
                </a:p>
              </p:txBody>
            </p:sp>
            <p:sp>
              <p:nvSpPr>
                <p:cNvPr id="110629" name="Line 26"/>
                <p:cNvSpPr>
                  <a:spLocks noChangeShapeType="1"/>
                </p:cNvSpPr>
                <p:nvPr/>
              </p:nvSpPr>
              <p:spPr bwMode="auto">
                <a:xfrm>
                  <a:off x="3552" y="33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10627" name="AutoShape 27"/>
              <p:cNvSpPr>
                <a:spLocks noChangeArrowheads="1"/>
              </p:cNvSpPr>
              <p:nvPr/>
            </p:nvSpPr>
            <p:spPr bwMode="auto">
              <a:xfrm>
                <a:off x="3520" y="3112"/>
                <a:ext cx="288" cy="376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0617" name="Group 28"/>
            <p:cNvGrpSpPr>
              <a:grpSpLocks/>
            </p:cNvGrpSpPr>
            <p:nvPr/>
          </p:nvGrpSpPr>
          <p:grpSpPr bwMode="auto">
            <a:xfrm>
              <a:off x="2048" y="2902"/>
              <a:ext cx="288" cy="407"/>
              <a:chOff x="3544" y="3081"/>
              <a:chExt cx="288" cy="407"/>
            </a:xfrm>
          </p:grpSpPr>
          <p:grpSp>
            <p:nvGrpSpPr>
              <p:cNvPr id="110622" name="Group 29"/>
              <p:cNvGrpSpPr>
                <a:grpSpLocks/>
              </p:cNvGrpSpPr>
              <p:nvPr/>
            </p:nvGrpSpPr>
            <p:grpSpPr bwMode="auto">
              <a:xfrm>
                <a:off x="3557" y="3081"/>
                <a:ext cx="271" cy="407"/>
                <a:chOff x="3543" y="3079"/>
                <a:chExt cx="271" cy="407"/>
              </a:xfrm>
            </p:grpSpPr>
            <p:sp>
              <p:nvSpPr>
                <p:cNvPr id="11062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43" y="3079"/>
                  <a:ext cx="271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i="1" dirty="0">
                      <a:latin typeface="Times New Roman" charset="0"/>
                      <a:cs typeface="Times New Roman" charset="0"/>
                    </a:rPr>
                    <a:t>Q</a:t>
                  </a:r>
                </a:p>
                <a:p>
                  <a:pPr algn="ctr"/>
                  <a:r>
                    <a:rPr lang="en-US" i="1" dirty="0">
                      <a:latin typeface="Times New Roman" charset="0"/>
                      <a:cs typeface="Times New Roman" charset="0"/>
                    </a:rPr>
                    <a:t>p</a:t>
                  </a:r>
                </a:p>
              </p:txBody>
            </p:sp>
            <p:sp>
              <p:nvSpPr>
                <p:cNvPr id="110625" name="Line 31"/>
                <p:cNvSpPr>
                  <a:spLocks noChangeShapeType="1"/>
                </p:cNvSpPr>
                <p:nvPr/>
              </p:nvSpPr>
              <p:spPr bwMode="auto">
                <a:xfrm>
                  <a:off x="3576" y="33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10623" name="AutoShape 32"/>
              <p:cNvSpPr>
                <a:spLocks noChangeArrowheads="1"/>
              </p:cNvSpPr>
              <p:nvPr/>
            </p:nvSpPr>
            <p:spPr bwMode="auto">
              <a:xfrm>
                <a:off x="3544" y="3112"/>
                <a:ext cx="288" cy="376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0618" name="Group 33"/>
            <p:cNvGrpSpPr>
              <a:grpSpLocks/>
            </p:cNvGrpSpPr>
            <p:nvPr/>
          </p:nvGrpSpPr>
          <p:grpSpPr bwMode="auto">
            <a:xfrm>
              <a:off x="3606" y="2918"/>
              <a:ext cx="251" cy="407"/>
              <a:chOff x="3766" y="3199"/>
              <a:chExt cx="251" cy="407"/>
            </a:xfrm>
          </p:grpSpPr>
          <p:sp>
            <p:nvSpPr>
              <p:cNvPr id="110620" name="Rectangle 34"/>
              <p:cNvSpPr>
                <a:spLocks noChangeArrowheads="1"/>
              </p:cNvSpPr>
              <p:nvPr/>
            </p:nvSpPr>
            <p:spPr bwMode="auto">
              <a:xfrm>
                <a:off x="3766" y="3199"/>
                <a:ext cx="25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charset="0"/>
                    <a:cs typeface="Times New Roman" charset="0"/>
                  </a:rPr>
                  <a:t>d</a:t>
                </a:r>
              </a:p>
              <a:p>
                <a:r>
                  <a:rPr lang="en-US" i="1" dirty="0">
                    <a:latin typeface="Times New Roman" charset="0"/>
                    <a:cs typeface="Times New Roman" charset="0"/>
                  </a:rPr>
                  <a:t>p</a:t>
                </a:r>
              </a:p>
            </p:txBody>
          </p:sp>
          <p:sp>
            <p:nvSpPr>
              <p:cNvPr id="110621" name="Line 35"/>
              <p:cNvSpPr>
                <a:spLocks noChangeShapeType="1"/>
              </p:cNvSpPr>
              <p:nvPr/>
            </p:nvSpPr>
            <p:spPr bwMode="auto">
              <a:xfrm>
                <a:off x="3776" y="3408"/>
                <a:ext cx="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10619" name="AutoShape 36"/>
            <p:cNvSpPr>
              <a:spLocks noChangeArrowheads="1"/>
            </p:cNvSpPr>
            <p:nvPr/>
          </p:nvSpPr>
          <p:spPr bwMode="auto">
            <a:xfrm>
              <a:off x="3260" y="2936"/>
              <a:ext cx="596" cy="368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0" name="Group 37"/>
          <p:cNvGrpSpPr>
            <a:grpSpLocks/>
          </p:cNvGrpSpPr>
          <p:nvPr/>
        </p:nvGrpSpPr>
        <p:grpSpPr bwMode="auto">
          <a:xfrm>
            <a:off x="830263" y="5461000"/>
            <a:ext cx="6853237" cy="738188"/>
            <a:chOff x="523" y="3528"/>
            <a:chExt cx="4317" cy="465"/>
          </a:xfrm>
        </p:grpSpPr>
        <p:sp>
          <p:nvSpPr>
            <p:cNvPr id="110599" name="Rectangle 38"/>
            <p:cNvSpPr>
              <a:spLocks noChangeArrowheads="1"/>
            </p:cNvSpPr>
            <p:nvPr/>
          </p:nvSpPr>
          <p:spPr bwMode="auto">
            <a:xfrm>
              <a:off x="523" y="3651"/>
              <a:ext cx="43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Holding cost =                                             (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H</a:t>
              </a:r>
              <a:r>
                <a:rPr lang="en-US" dirty="0"/>
                <a:t>) =         1 –         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H</a:t>
              </a:r>
              <a:r>
                <a:rPr lang="en-US" dirty="0">
                  <a:latin typeface="Times New Roman" charset="0"/>
                  <a:cs typeface="Times New Roman" charset="0"/>
                </a:rPr>
                <a:t> </a:t>
              </a:r>
            </a:p>
          </p:txBody>
        </p:sp>
        <p:grpSp>
          <p:nvGrpSpPr>
            <p:cNvPr id="110600" name="Group 39"/>
            <p:cNvGrpSpPr>
              <a:grpSpLocks/>
            </p:cNvGrpSpPr>
            <p:nvPr/>
          </p:nvGrpSpPr>
          <p:grpSpPr bwMode="auto">
            <a:xfrm>
              <a:off x="3694" y="3528"/>
              <a:ext cx="1080" cy="463"/>
              <a:chOff x="1470" y="3529"/>
              <a:chExt cx="1080" cy="463"/>
            </a:xfrm>
          </p:grpSpPr>
          <p:grpSp>
            <p:nvGrpSpPr>
              <p:cNvPr id="110604" name="Group 40"/>
              <p:cNvGrpSpPr>
                <a:grpSpLocks/>
              </p:cNvGrpSpPr>
              <p:nvPr/>
            </p:nvGrpSpPr>
            <p:grpSpPr bwMode="auto">
              <a:xfrm>
                <a:off x="2025" y="3561"/>
                <a:ext cx="288" cy="407"/>
                <a:chOff x="4132" y="3613"/>
                <a:chExt cx="288" cy="407"/>
              </a:xfrm>
            </p:grpSpPr>
            <p:grpSp>
              <p:nvGrpSpPr>
                <p:cNvPr id="110610" name="Group 41"/>
                <p:cNvGrpSpPr>
                  <a:grpSpLocks/>
                </p:cNvGrpSpPr>
                <p:nvPr/>
              </p:nvGrpSpPr>
              <p:grpSpPr bwMode="auto">
                <a:xfrm>
                  <a:off x="4166" y="3613"/>
                  <a:ext cx="251" cy="407"/>
                  <a:chOff x="3384" y="3091"/>
                  <a:chExt cx="251" cy="407"/>
                </a:xfrm>
              </p:grpSpPr>
              <p:sp>
                <p:nvSpPr>
                  <p:cNvPr id="11061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384" y="3091"/>
                    <a:ext cx="251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i="1" dirty="0">
                        <a:latin typeface="Times New Roman" charset="0"/>
                        <a:cs typeface="Times New Roman" charset="0"/>
                      </a:rPr>
                      <a:t>d</a:t>
                    </a:r>
                  </a:p>
                  <a:p>
                    <a:pPr algn="ctr"/>
                    <a:r>
                      <a:rPr lang="en-US" i="1" dirty="0">
                        <a:latin typeface="Times New Roman" charset="0"/>
                        <a:cs typeface="Times New Roman" charset="0"/>
                      </a:rPr>
                      <a:t>p</a:t>
                    </a:r>
                  </a:p>
                </p:txBody>
              </p:sp>
              <p:sp>
                <p:nvSpPr>
                  <p:cNvPr id="11061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404" y="331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0611" name="AutoShape 44"/>
                <p:cNvSpPr>
                  <a:spLocks noChangeArrowheads="1"/>
                </p:cNvSpPr>
                <p:nvPr/>
              </p:nvSpPr>
              <p:spPr bwMode="auto">
                <a:xfrm>
                  <a:off x="4132" y="3640"/>
                  <a:ext cx="288" cy="376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0605" name="Group 45"/>
              <p:cNvGrpSpPr>
                <a:grpSpLocks/>
              </p:cNvGrpSpPr>
              <p:nvPr/>
            </p:nvGrpSpPr>
            <p:grpSpPr bwMode="auto">
              <a:xfrm>
                <a:off x="1470" y="3529"/>
                <a:ext cx="271" cy="456"/>
                <a:chOff x="3641" y="3595"/>
                <a:chExt cx="271" cy="456"/>
              </a:xfrm>
            </p:grpSpPr>
            <p:sp>
              <p:nvSpPr>
                <p:cNvPr id="110608" name="Rectangle 46"/>
                <p:cNvSpPr>
                  <a:spLocks noChangeArrowheads="1"/>
                </p:cNvSpPr>
                <p:nvPr/>
              </p:nvSpPr>
              <p:spPr bwMode="auto">
                <a:xfrm>
                  <a:off x="3641" y="3595"/>
                  <a:ext cx="271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i="1" dirty="0">
                      <a:latin typeface="Times New Roman" charset="0"/>
                      <a:cs typeface="Times New Roman" charset="0"/>
                    </a:rPr>
                    <a:t>Q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US" dirty="0"/>
                    <a:t>2</a:t>
                  </a:r>
                </a:p>
              </p:txBody>
            </p:sp>
            <p:sp>
              <p:nvSpPr>
                <p:cNvPr id="110609" name="Line 47"/>
                <p:cNvSpPr>
                  <a:spLocks noChangeShapeType="1"/>
                </p:cNvSpPr>
                <p:nvPr/>
              </p:nvSpPr>
              <p:spPr bwMode="auto">
                <a:xfrm>
                  <a:off x="3672" y="3832"/>
                  <a:ext cx="1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10606" name="Freeform 48"/>
              <p:cNvSpPr>
                <a:spLocks/>
              </p:cNvSpPr>
              <p:nvPr/>
            </p:nvSpPr>
            <p:spPr bwMode="auto">
              <a:xfrm>
                <a:off x="2492" y="3542"/>
                <a:ext cx="58" cy="450"/>
              </a:xfrm>
              <a:custGeom>
                <a:avLst/>
                <a:gdLst>
                  <a:gd name="T0" fmla="*/ 2 w 58"/>
                  <a:gd name="T1" fmla="*/ 0 h 496"/>
                  <a:gd name="T2" fmla="*/ 58 w 58"/>
                  <a:gd name="T3" fmla="*/ 0 h 496"/>
                  <a:gd name="T4" fmla="*/ 58 w 58"/>
                  <a:gd name="T5" fmla="*/ 450 h 496"/>
                  <a:gd name="T6" fmla="*/ 0 w 58"/>
                  <a:gd name="T7" fmla="*/ 450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496"/>
                  <a:gd name="T14" fmla="*/ 58 w 58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496">
                    <a:moveTo>
                      <a:pt x="2" y="0"/>
                    </a:moveTo>
                    <a:lnTo>
                      <a:pt x="58" y="0"/>
                    </a:lnTo>
                    <a:lnTo>
                      <a:pt x="58" y="496"/>
                    </a:lnTo>
                    <a:lnTo>
                      <a:pt x="0" y="49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607" name="Freeform 49"/>
              <p:cNvSpPr>
                <a:spLocks/>
              </p:cNvSpPr>
              <p:nvPr/>
            </p:nvSpPr>
            <p:spPr bwMode="auto">
              <a:xfrm flipH="1">
                <a:off x="1739" y="3542"/>
                <a:ext cx="58" cy="450"/>
              </a:xfrm>
              <a:custGeom>
                <a:avLst/>
                <a:gdLst>
                  <a:gd name="T0" fmla="*/ 2 w 58"/>
                  <a:gd name="T1" fmla="*/ 0 h 496"/>
                  <a:gd name="T2" fmla="*/ 58 w 58"/>
                  <a:gd name="T3" fmla="*/ 0 h 496"/>
                  <a:gd name="T4" fmla="*/ 58 w 58"/>
                  <a:gd name="T5" fmla="*/ 450 h 496"/>
                  <a:gd name="T6" fmla="*/ 0 w 58"/>
                  <a:gd name="T7" fmla="*/ 450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496"/>
                  <a:gd name="T14" fmla="*/ 58 w 58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496">
                    <a:moveTo>
                      <a:pt x="2" y="0"/>
                    </a:moveTo>
                    <a:lnTo>
                      <a:pt x="58" y="0"/>
                    </a:lnTo>
                    <a:lnTo>
                      <a:pt x="58" y="496"/>
                    </a:lnTo>
                    <a:lnTo>
                      <a:pt x="0" y="49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0601" name="Group 50"/>
            <p:cNvGrpSpPr>
              <a:grpSpLocks/>
            </p:cNvGrpSpPr>
            <p:nvPr/>
          </p:nvGrpSpPr>
          <p:grpSpPr bwMode="auto">
            <a:xfrm>
              <a:off x="1542" y="3538"/>
              <a:ext cx="1716" cy="455"/>
              <a:chOff x="3222" y="3546"/>
              <a:chExt cx="1716" cy="455"/>
            </a:xfrm>
          </p:grpSpPr>
          <p:sp>
            <p:nvSpPr>
              <p:cNvPr id="110602" name="Rectangle 51"/>
              <p:cNvSpPr>
                <a:spLocks noChangeArrowheads="1"/>
              </p:cNvSpPr>
              <p:nvPr/>
            </p:nvSpPr>
            <p:spPr bwMode="auto">
              <a:xfrm>
                <a:off x="3222" y="3546"/>
                <a:ext cx="1716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dirty="0"/>
                  <a:t>Maximum inventory level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en-US" dirty="0"/>
                  <a:t>2</a:t>
                </a:r>
              </a:p>
            </p:txBody>
          </p:sp>
          <p:sp>
            <p:nvSpPr>
              <p:cNvPr id="110603" name="Line 52"/>
              <p:cNvSpPr>
                <a:spLocks noChangeShapeType="1"/>
              </p:cNvSpPr>
              <p:nvPr/>
            </p:nvSpPr>
            <p:spPr bwMode="auto">
              <a:xfrm>
                <a:off x="3260" y="3792"/>
                <a:ext cx="16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365417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Model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87363" y="1443038"/>
            <a:ext cx="8377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Q</a:t>
            </a:r>
            <a:r>
              <a:rPr lang="en-US" sz="2000" dirty="0"/>
              <a:t> =	Number of units per order	 </a:t>
            </a:r>
            <a:r>
              <a:rPr lang="en-US" sz="2000" i="1" dirty="0">
                <a:latin typeface="Times New Roman" charset="0"/>
                <a:cs typeface="Times New Roman" charset="0"/>
              </a:rPr>
              <a:t>p</a:t>
            </a:r>
            <a:r>
              <a:rPr lang="en-US" sz="2000" dirty="0"/>
              <a:t> =	Daily production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H</a:t>
            </a:r>
            <a:r>
              <a:rPr lang="en-US" sz="2000" dirty="0"/>
              <a:t> =	Holding cost per unit per year	 </a:t>
            </a:r>
            <a:r>
              <a:rPr lang="en-US" sz="2000" i="1" dirty="0">
                <a:latin typeface="Times New Roman" charset="0"/>
                <a:cs typeface="Times New Roman" charset="0"/>
              </a:rPr>
              <a:t>d</a:t>
            </a:r>
            <a:r>
              <a:rPr lang="en-US" sz="2000" dirty="0">
                <a:latin typeface="Times New Roman" charset="0"/>
                <a:cs typeface="Times New Roman" charset="0"/>
              </a:rPr>
              <a:t> </a:t>
            </a:r>
            <a:r>
              <a:rPr lang="en-US" sz="2000" dirty="0"/>
              <a:t>=	Daily demand/usage rate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t</a:t>
            </a:r>
            <a:r>
              <a:rPr lang="en-US" sz="2000" dirty="0"/>
              <a:t> =	Length of the production run in days</a:t>
            </a:r>
          </a:p>
        </p:txBody>
      </p:sp>
      <p:graphicFrame>
        <p:nvGraphicFramePr>
          <p:cNvPr id="2" name="Object 108"/>
          <p:cNvGraphicFramePr>
            <a:graphicFrameLocks noChangeAspect="1"/>
          </p:cNvGraphicFramePr>
          <p:nvPr/>
        </p:nvGraphicFramePr>
        <p:xfrm>
          <a:off x="2806700" y="2705100"/>
          <a:ext cx="353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19720" imgH="849960" progId="Equation.3">
                  <p:embed/>
                </p:oleObj>
              </mc:Choice>
              <mc:Fallback>
                <p:oleObj name="Equation" r:id="rId3" imgW="3519720" imgH="849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705100"/>
                        <a:ext cx="3530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9"/>
          <p:cNvGraphicFramePr>
            <a:graphicFrameLocks noChangeAspect="1"/>
          </p:cNvGraphicFramePr>
          <p:nvPr/>
        </p:nvGraphicFramePr>
        <p:xfrm>
          <a:off x="3124200" y="3633788"/>
          <a:ext cx="24384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22800" imgH="2614680" progId="Equation.3">
                  <p:embed/>
                </p:oleObj>
              </mc:Choice>
              <mc:Fallback>
                <p:oleObj name="Equation" r:id="rId5" imgW="2422800" imgH="261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33788"/>
                        <a:ext cx="243840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92779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Example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792163" y="1595438"/>
            <a:ext cx="7545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400" dirty="0"/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	1,000 units	 </a:t>
            </a:r>
            <a:r>
              <a:rPr lang="en-US" sz="2400" i="1" dirty="0">
                <a:latin typeface="Times New Roman" charset="0"/>
                <a:cs typeface="Times New Roman" charset="0"/>
              </a:rPr>
              <a:t>p</a:t>
            </a:r>
            <a:r>
              <a:rPr lang="en-US" sz="2400" dirty="0"/>
              <a:t> =	8 units per day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400" dirty="0"/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S</a:t>
            </a:r>
            <a:r>
              <a:rPr lang="en-US" sz="2400" dirty="0"/>
              <a:t> =	$10	 </a:t>
            </a:r>
            <a:r>
              <a:rPr lang="en-US" sz="2400" i="1" dirty="0">
                <a:latin typeface="Times New Roman" charset="0"/>
                <a:cs typeface="Times New Roman" charset="0"/>
              </a:rPr>
              <a:t>d</a:t>
            </a:r>
            <a:r>
              <a:rPr lang="en-US" sz="2400" dirty="0"/>
              <a:t> =	4 units per day</a:t>
            </a:r>
          </a:p>
          <a:p>
            <a:pPr>
              <a:tabLst>
                <a:tab pos="673100" algn="r"/>
                <a:tab pos="762000" algn="l"/>
                <a:tab pos="4864100" algn="r"/>
                <a:tab pos="4953000" algn="l"/>
              </a:tabLst>
            </a:pPr>
            <a:r>
              <a:rPr lang="en-US" sz="2400" dirty="0"/>
              <a:t>	</a:t>
            </a:r>
            <a:r>
              <a:rPr lang="en-US" sz="2400" i="1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/>
              <a:t> =	$0.50 per unit per year</a:t>
            </a:r>
          </a:p>
        </p:txBody>
      </p:sp>
      <p:graphicFrame>
        <p:nvGraphicFramePr>
          <p:cNvPr id="19" name="Object 58"/>
          <p:cNvGraphicFramePr>
            <a:graphicFrameLocks noChangeAspect="1"/>
          </p:cNvGraphicFramePr>
          <p:nvPr/>
        </p:nvGraphicFramePr>
        <p:xfrm>
          <a:off x="2413000" y="2986088"/>
          <a:ext cx="43180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05960" imgH="3126600" progId="Equation.3">
                  <p:embed/>
                </p:oleObj>
              </mc:Choice>
              <mc:Fallback>
                <p:oleObj name="Equation" r:id="rId3" imgW="4305960" imgH="312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986088"/>
                        <a:ext cx="4318000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6244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Production Order Quantity Model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79463" y="3625850"/>
            <a:ext cx="7558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When annual data are used the equation becomes: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779463" y="1639888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 dirty="0"/>
              <a:t>Note:</a:t>
            </a:r>
          </a:p>
        </p:txBody>
      </p:sp>
      <p:grpSp>
        <p:nvGrpSpPr>
          <p:cNvPr id="116753" name="Group 17"/>
          <p:cNvGrpSpPr>
            <a:grpSpLocks/>
          </p:cNvGrpSpPr>
          <p:nvPr/>
        </p:nvGrpSpPr>
        <p:grpSpPr bwMode="auto">
          <a:xfrm>
            <a:off x="1089025" y="2181225"/>
            <a:ext cx="6958013" cy="873125"/>
            <a:chOff x="334" y="1611"/>
            <a:chExt cx="4383" cy="550"/>
          </a:xfrm>
        </p:grpSpPr>
        <p:sp>
          <p:nvSpPr>
            <p:cNvPr id="13374" name="Text Box 18"/>
            <p:cNvSpPr txBox="1">
              <a:spLocks noChangeArrowheads="1"/>
            </p:cNvSpPr>
            <p:nvPr/>
          </p:nvSpPr>
          <p:spPr bwMode="auto">
            <a:xfrm>
              <a:off x="334" y="1776"/>
              <a:ext cx="39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000" i="1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000" dirty="0"/>
                <a:t> = 4 =                                                                       =</a:t>
              </a:r>
            </a:p>
          </p:txBody>
        </p:sp>
        <p:grpSp>
          <p:nvGrpSpPr>
            <p:cNvPr id="13375" name="Group 19"/>
            <p:cNvGrpSpPr>
              <a:grpSpLocks/>
            </p:cNvGrpSpPr>
            <p:nvPr/>
          </p:nvGrpSpPr>
          <p:grpSpPr bwMode="auto">
            <a:xfrm>
              <a:off x="953" y="1611"/>
              <a:ext cx="2972" cy="535"/>
              <a:chOff x="841" y="1663"/>
              <a:chExt cx="2972" cy="535"/>
            </a:xfrm>
          </p:grpSpPr>
          <p:sp>
            <p:nvSpPr>
              <p:cNvPr id="13379" name="Text Box 20"/>
              <p:cNvSpPr txBox="1">
                <a:spLocks noChangeArrowheads="1"/>
              </p:cNvSpPr>
              <p:nvPr/>
            </p:nvSpPr>
            <p:spPr bwMode="auto">
              <a:xfrm>
                <a:off x="841" y="1663"/>
                <a:ext cx="2972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25000"/>
                  </a:lnSpc>
                </a:pPr>
                <a:r>
                  <a:rPr lang="en-US" sz="2000" i="1" dirty="0">
                    <a:latin typeface="Times New Roman" charset="0"/>
                    <a:cs typeface="Times New Roman" charset="0"/>
                  </a:rPr>
                  <a:t>D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2000" dirty="0"/>
                  <a:t>Number of days the plant is in operation</a:t>
                </a:r>
              </a:p>
            </p:txBody>
          </p:sp>
          <p:sp>
            <p:nvSpPr>
              <p:cNvPr id="13380" name="Line 21"/>
              <p:cNvSpPr>
                <a:spLocks noChangeShapeType="1"/>
              </p:cNvSpPr>
              <p:nvPr/>
            </p:nvSpPr>
            <p:spPr bwMode="auto">
              <a:xfrm>
                <a:off x="880" y="1960"/>
                <a:ext cx="2933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376" name="Group 22"/>
            <p:cNvGrpSpPr>
              <a:grpSpLocks/>
            </p:cNvGrpSpPr>
            <p:nvPr/>
          </p:nvGrpSpPr>
          <p:grpSpPr bwMode="auto">
            <a:xfrm>
              <a:off x="4196" y="1626"/>
              <a:ext cx="521" cy="535"/>
              <a:chOff x="3924" y="1336"/>
              <a:chExt cx="521" cy="535"/>
            </a:xfrm>
          </p:grpSpPr>
          <p:sp>
            <p:nvSpPr>
              <p:cNvPr id="13377" name="Text Box 23"/>
              <p:cNvSpPr txBox="1">
                <a:spLocks noChangeArrowheads="1"/>
              </p:cNvSpPr>
              <p:nvPr/>
            </p:nvSpPr>
            <p:spPr bwMode="auto">
              <a:xfrm>
                <a:off x="3924" y="1336"/>
                <a:ext cx="521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25000"/>
                  </a:lnSpc>
                </a:pPr>
                <a:r>
                  <a:rPr lang="en-US" sz="2000" dirty="0"/>
                  <a:t>1,000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2000" dirty="0"/>
                  <a:t>250</a:t>
                </a:r>
              </a:p>
            </p:txBody>
          </p:sp>
          <p:sp>
            <p:nvSpPr>
              <p:cNvPr id="13378" name="Line 24"/>
              <p:cNvSpPr>
                <a:spLocks noChangeShapeType="1"/>
              </p:cNvSpPr>
              <p:nvPr/>
            </p:nvSpPr>
            <p:spPr bwMode="auto">
              <a:xfrm>
                <a:off x="3968" y="1624"/>
                <a:ext cx="4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3" name="Object 57"/>
          <p:cNvGraphicFramePr>
            <a:graphicFrameLocks noChangeAspect="1"/>
          </p:cNvGraphicFramePr>
          <p:nvPr/>
        </p:nvGraphicFramePr>
        <p:xfrm>
          <a:off x="2281238" y="4402138"/>
          <a:ext cx="4343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33680" imgH="1197360" progId="Equation.3">
                  <p:embed/>
                </p:oleObj>
              </mc:Choice>
              <mc:Fallback>
                <p:oleObj name="Equation" r:id="rId3" imgW="4333680" imgH="1197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4402138"/>
                        <a:ext cx="43434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98458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utoUpdateAnimBg="0"/>
      <p:bldP spid="1167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Inventory Management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22500"/>
            <a:ext cx="7772400" cy="21336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b="1" i="1" dirty="0">
                <a:solidFill>
                  <a:srgbClr val="255898"/>
                </a:solidFill>
                <a:latin typeface="Arial" charset="0"/>
                <a:cs typeface="Arial" charset="0"/>
              </a:rPr>
              <a:t>The objective of inventory management is to strike a balance between inventory investment and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3707269147"/>
      </p:ext>
    </p:extLst>
  </p:cSld>
  <p:clrMapOvr>
    <a:masterClrMapping/>
  </p:clrMapOvr>
  <p:transition>
    <p:pull dir="l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Models</a:t>
            </a:r>
          </a:p>
        </p:txBody>
      </p:sp>
      <p:sp>
        <p:nvSpPr>
          <p:cNvPr id="121858" name="Content Placeholder 1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19685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Reduced prices are often available when larger quantities are purchased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Trade-off is between reduced product cost and increased holding cost</a:t>
            </a:r>
          </a:p>
        </p:txBody>
      </p:sp>
      <p:graphicFrame>
        <p:nvGraphicFramePr>
          <p:cNvPr id="17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90998"/>
              </p:ext>
            </p:extLst>
          </p:nvPr>
        </p:nvGraphicFramePr>
        <p:xfrm>
          <a:off x="717550" y="3810000"/>
          <a:ext cx="7702550" cy="19605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TABLE 12.2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 Quantity Discount Schedule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PRICE RANGE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QUANTITY ORDERED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PRICE PER UNIT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Initial price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 to 119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l"/>
                          <a:tab pos="1524000" algn="r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	$	100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Discount price 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200 to 1,499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l"/>
                          <a:tab pos="15240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	98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Discount price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1,500 and over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1079500" algn="l"/>
                          <a:tab pos="1524000" algn="r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	$	96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38" marB="45738"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2152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Models</a:t>
            </a:r>
          </a:p>
        </p:txBody>
      </p:sp>
      <p:graphicFrame>
        <p:nvGraphicFramePr>
          <p:cNvPr id="8" name="Object 103"/>
          <p:cNvGraphicFramePr>
            <a:graphicFrameLocks noChangeAspect="1"/>
          </p:cNvGraphicFramePr>
          <p:nvPr/>
        </p:nvGraphicFramePr>
        <p:xfrm>
          <a:off x="3778250" y="4419600"/>
          <a:ext cx="1333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5520" imgH="740520" progId="Equation.3">
                  <p:embed/>
                </p:oleObj>
              </mc:Choice>
              <mc:Fallback>
                <p:oleObj name="Equation" r:id="rId2" imgW="1325520" imgH="740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4419600"/>
                        <a:ext cx="1333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925" y="1595438"/>
            <a:ext cx="703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Total annual cost = Setup cost + Holding cost + Product cost</a:t>
            </a:r>
          </a:p>
        </p:txBody>
      </p:sp>
      <p:graphicFrame>
        <p:nvGraphicFramePr>
          <p:cNvPr id="10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981286"/>
              </p:ext>
            </p:extLst>
          </p:nvPr>
        </p:nvGraphicFramePr>
        <p:xfrm>
          <a:off x="3544888" y="2338388"/>
          <a:ext cx="20542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700" imgH="647700" progId="Equation.3">
                  <p:embed/>
                </p:oleObj>
              </mc:Choice>
              <mc:Fallback>
                <p:oleObj name="Equation" r:id="rId4" imgW="2044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2338388"/>
                        <a:ext cx="20542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4700" y="3213100"/>
            <a:ext cx="78691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990600" algn="r"/>
                <a:tab pos="1079500" algn="l"/>
                <a:tab pos="4305300" algn="r"/>
                <a:tab pos="4394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600" dirty="0"/>
              <a:t>where	</a:t>
            </a:r>
            <a:r>
              <a:rPr lang="en-US" sz="1600" i="1" dirty="0">
                <a:latin typeface="Times New Roman" charset="0"/>
                <a:cs typeface="Times New Roman" charset="0"/>
              </a:rPr>
              <a:t>Q</a:t>
            </a:r>
            <a:r>
              <a:rPr lang="en-US" sz="1600" dirty="0"/>
              <a:t>	= Quantity ordered	</a:t>
            </a:r>
            <a:r>
              <a:rPr lang="en-US" sz="1600" i="1" dirty="0">
                <a:latin typeface="Times New Roman" charset="0"/>
                <a:cs typeface="Times New Roman" charset="0"/>
              </a:rPr>
              <a:t>P</a:t>
            </a:r>
            <a:r>
              <a:rPr lang="en-US" sz="1600" dirty="0"/>
              <a:t>	= Price per unit</a:t>
            </a:r>
          </a:p>
          <a:p>
            <a:r>
              <a:rPr lang="en-US" sz="1600" dirty="0"/>
              <a:t>	</a:t>
            </a:r>
            <a:r>
              <a:rPr lang="en-US" sz="1600" i="1" dirty="0">
                <a:latin typeface="Times New Roman" charset="0"/>
                <a:cs typeface="Times New Roman" charset="0"/>
              </a:rPr>
              <a:t>D</a:t>
            </a:r>
            <a:r>
              <a:rPr lang="en-US" sz="1600" dirty="0"/>
              <a:t>	= Annual demand in units	</a:t>
            </a:r>
            <a:r>
              <a:rPr lang="en-US" sz="1600" i="1" dirty="0">
                <a:latin typeface="Times New Roman" charset="0"/>
                <a:cs typeface="Times New Roman" charset="0"/>
              </a:rPr>
              <a:t>I </a:t>
            </a:r>
            <a:r>
              <a:rPr lang="en-US" sz="1600" dirty="0"/>
              <a:t>	= Holding cost per unit per year</a:t>
            </a:r>
          </a:p>
          <a:p>
            <a:pPr>
              <a:tabLst>
                <a:tab pos="990600" algn="r"/>
                <a:tab pos="1079500" algn="l"/>
                <a:tab pos="4305300" algn="r"/>
                <a:tab pos="4572000" algn="l"/>
              </a:tabLst>
            </a:pPr>
            <a:r>
              <a:rPr lang="en-US" sz="1600" dirty="0"/>
              <a:t>	</a:t>
            </a:r>
            <a:r>
              <a:rPr lang="en-US" sz="1600" i="1" dirty="0">
                <a:latin typeface="Times New Roman" charset="0"/>
                <a:cs typeface="Times New Roman" charset="0"/>
              </a:rPr>
              <a:t>S</a:t>
            </a:r>
            <a:r>
              <a:rPr lang="en-US" sz="1600" dirty="0"/>
              <a:t>	= Ordering or setup cost per order		expressed as a percent of price </a:t>
            </a:r>
            <a:r>
              <a:rPr lang="en-US" sz="1600" i="1" dirty="0"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6400" y="5499100"/>
            <a:ext cx="554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Because unit price varies, holding cost is expressed as a percent (</a:t>
            </a:r>
            <a:r>
              <a:rPr lang="en-US" i="1" dirty="0">
                <a:latin typeface="Times New Roman" charset="0"/>
                <a:cs typeface="Times New Roman" charset="0"/>
              </a:rPr>
              <a:t>I</a:t>
            </a:r>
            <a:r>
              <a:rPr lang="en-US" dirty="0"/>
              <a:t>) of unit price (</a:t>
            </a:r>
            <a:r>
              <a:rPr lang="en-US" i="1" dirty="0">
                <a:latin typeface="Times New Roman" charset="0"/>
                <a:cs typeface="Times New Roman" charset="0"/>
              </a:rPr>
              <a:t>P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4362345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Models</a:t>
            </a:r>
          </a:p>
        </p:txBody>
      </p:sp>
      <p:sp>
        <p:nvSpPr>
          <p:cNvPr id="124930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5475"/>
          </a:xfrm>
        </p:spPr>
        <p:txBody>
          <a:bodyPr/>
          <a:lstStyle/>
          <a:p>
            <a:pPr marL="0" indent="0">
              <a:buFont typeface="Arial Unicode MS" charset="0"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Steps in analyzing a quantity discount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792163" y="2452688"/>
            <a:ext cx="7558087" cy="366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spcAft>
                <a:spcPts val="600"/>
              </a:spcAft>
              <a:buClr>
                <a:srgbClr val="BF0922"/>
              </a:buClr>
              <a:buFont typeface="Times" charset="0"/>
              <a:buAutoNum type="arabicPeriod"/>
            </a:pPr>
            <a:r>
              <a:rPr lang="en-US" sz="2800" dirty="0"/>
              <a:t>Starting with the </a:t>
            </a:r>
            <a:r>
              <a:rPr lang="en-US" sz="2800" i="1" dirty="0"/>
              <a:t>lowest</a:t>
            </a:r>
            <a:r>
              <a:rPr lang="en-US" sz="2800" dirty="0"/>
              <a:t> possible purchase price, calculate </a:t>
            </a:r>
            <a:r>
              <a:rPr lang="en-US" sz="2800" i="1" dirty="0">
                <a:latin typeface="Times New Roman" charset="0"/>
                <a:cs typeface="Times New Roman" charset="0"/>
              </a:rPr>
              <a:t>Q</a:t>
            </a:r>
            <a:r>
              <a:rPr lang="en-US" sz="2800" dirty="0"/>
              <a:t>* until the first feasible EOQ is found. This is a possible best order quantity, along with all price-break quantities for all </a:t>
            </a:r>
            <a:r>
              <a:rPr lang="en-US" sz="2800" i="1" dirty="0"/>
              <a:t>lower</a:t>
            </a:r>
            <a:r>
              <a:rPr lang="en-US" sz="2800" dirty="0"/>
              <a:t> prices.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Font typeface="Times" charset="0"/>
              <a:buAutoNum type="arabicPeriod"/>
            </a:pPr>
            <a:r>
              <a:rPr lang="en-US" sz="2800" dirty="0"/>
              <a:t>Calculate the total annual cost for each possible order quantity determined in Step 1. Select the quantity that gives the lowest total cost.</a:t>
            </a:r>
          </a:p>
        </p:txBody>
      </p:sp>
    </p:spTree>
    <p:extLst>
      <p:ext uri="{BB962C8B-B14F-4D97-AF65-F5344CB8AC3E}">
        <p14:creationId xmlns:p14="http://schemas.microsoft.com/office/powerpoint/2010/main" val="245012289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Models</a:t>
            </a:r>
          </a:p>
        </p:txBody>
      </p:sp>
      <p:sp>
        <p:nvSpPr>
          <p:cNvPr id="121898" name="Rectangle 42"/>
          <p:cNvSpPr>
            <a:spLocks noChangeArrowheads="1"/>
          </p:cNvSpPr>
          <p:nvPr/>
        </p:nvSpPr>
        <p:spPr bwMode="auto">
          <a:xfrm>
            <a:off x="357773" y="1350299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12.7</a:t>
            </a:r>
          </a:p>
        </p:txBody>
      </p:sp>
      <p:grpSp>
        <p:nvGrpSpPr>
          <p:cNvPr id="121907" name="Group 121906"/>
          <p:cNvGrpSpPr/>
          <p:nvPr/>
        </p:nvGrpSpPr>
        <p:grpSpPr>
          <a:xfrm>
            <a:off x="1366324" y="3873500"/>
            <a:ext cx="4310652" cy="338554"/>
            <a:chOff x="1366324" y="3873500"/>
            <a:chExt cx="4310652" cy="338554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2287432" y="4078337"/>
              <a:ext cx="3389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6324" y="38735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520,053</a:t>
              </a:r>
              <a:r>
                <a:rPr lang="en-US" sz="1600" dirty="0"/>
                <a:t> –</a:t>
              </a:r>
            </a:p>
          </p:txBody>
        </p:sp>
      </p:grpSp>
      <p:grpSp>
        <p:nvGrpSpPr>
          <p:cNvPr id="121906" name="Group 121905"/>
          <p:cNvGrpSpPr/>
          <p:nvPr/>
        </p:nvGrpSpPr>
        <p:grpSpPr>
          <a:xfrm>
            <a:off x="1366324" y="4038600"/>
            <a:ext cx="1938156" cy="338554"/>
            <a:chOff x="1366324" y="4038600"/>
            <a:chExt cx="1938156" cy="338554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2287432" y="4212054"/>
              <a:ext cx="1017048" cy="18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6324" y="40386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517,155</a:t>
              </a:r>
              <a:r>
                <a:rPr lang="en-US" sz="1600" dirty="0"/>
                <a:t> –</a:t>
              </a:r>
            </a:p>
          </p:txBody>
        </p:sp>
      </p:grpSp>
      <p:grpSp>
        <p:nvGrpSpPr>
          <p:cNvPr id="121893" name="Group 121892"/>
          <p:cNvGrpSpPr/>
          <p:nvPr/>
        </p:nvGrpSpPr>
        <p:grpSpPr>
          <a:xfrm>
            <a:off x="1062624" y="1370369"/>
            <a:ext cx="7039976" cy="5043385"/>
            <a:chOff x="1062624" y="1370369"/>
            <a:chExt cx="7039976" cy="5043385"/>
          </a:xfrm>
        </p:grpSpPr>
        <p:sp>
          <p:nvSpPr>
            <p:cNvPr id="125986" name="Freeform 12"/>
            <p:cNvSpPr>
              <a:spLocks/>
            </p:cNvSpPr>
            <p:nvPr/>
          </p:nvSpPr>
          <p:spPr bwMode="auto">
            <a:xfrm>
              <a:off x="2260600" y="1370369"/>
              <a:ext cx="5842000" cy="4611331"/>
            </a:xfrm>
            <a:custGeom>
              <a:avLst/>
              <a:gdLst>
                <a:gd name="T0" fmla="*/ 9 w 3392"/>
                <a:gd name="T1" fmla="*/ 0 h 2408"/>
                <a:gd name="T2" fmla="*/ 0 w 3392"/>
                <a:gd name="T3" fmla="*/ 2408 h 2408"/>
                <a:gd name="T4" fmla="*/ 3680 w 3392"/>
                <a:gd name="T5" fmla="*/ 2408 h 2408"/>
                <a:gd name="T6" fmla="*/ 0 60000 65536"/>
                <a:gd name="T7" fmla="*/ 0 60000 65536"/>
                <a:gd name="T8" fmla="*/ 0 60000 65536"/>
                <a:gd name="T9" fmla="*/ 0 w 3392"/>
                <a:gd name="T10" fmla="*/ 0 h 2408"/>
                <a:gd name="T11" fmla="*/ 3392 w 3392"/>
                <a:gd name="T12" fmla="*/ 2408 h 2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2" h="2408">
                  <a:moveTo>
                    <a:pt x="8" y="0"/>
                  </a:moveTo>
                  <a:cubicBezTo>
                    <a:pt x="5" y="802"/>
                    <a:pt x="0" y="2408"/>
                    <a:pt x="0" y="2408"/>
                  </a:cubicBezTo>
                  <a:lnTo>
                    <a:pt x="3392" y="2408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5987" name="Rectangle 13"/>
            <p:cNvSpPr>
              <a:spLocks noChangeArrowheads="1"/>
            </p:cNvSpPr>
            <p:nvPr/>
          </p:nvSpPr>
          <p:spPr bwMode="auto">
            <a:xfrm rot="16200000">
              <a:off x="337315" y="3466891"/>
              <a:ext cx="17891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Annual Total Cost</a:t>
              </a:r>
            </a:p>
          </p:txBody>
        </p:sp>
        <p:sp>
          <p:nvSpPr>
            <p:cNvPr id="125989" name="Rectangle 15"/>
            <p:cNvSpPr>
              <a:spLocks noChangeArrowheads="1"/>
            </p:cNvSpPr>
            <p:nvPr/>
          </p:nvSpPr>
          <p:spPr bwMode="auto">
            <a:xfrm>
              <a:off x="3671359" y="6075200"/>
              <a:ext cx="15302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Order Quantity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66324" y="1951524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550,000 –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66324" y="26035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540,000 –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66324" y="32512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530,000 –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66324" y="45085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510,000 –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66324" y="5143500"/>
              <a:ext cx="109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500,000 –</a:t>
              </a:r>
            </a:p>
          </p:txBody>
        </p:sp>
      </p:grpSp>
      <p:grpSp>
        <p:nvGrpSpPr>
          <p:cNvPr id="121894" name="Group 121893"/>
          <p:cNvGrpSpPr/>
          <p:nvPr/>
        </p:nvGrpSpPr>
        <p:grpSpPr>
          <a:xfrm>
            <a:off x="2777473" y="1837224"/>
            <a:ext cx="3240426" cy="4461578"/>
            <a:chOff x="2777473" y="1837224"/>
            <a:chExt cx="3240426" cy="4461578"/>
          </a:xfrm>
        </p:grpSpPr>
        <p:sp>
          <p:nvSpPr>
            <p:cNvPr id="125992" name="Line 6"/>
            <p:cNvSpPr>
              <a:spLocks noChangeShapeType="1"/>
            </p:cNvSpPr>
            <p:nvPr/>
          </p:nvSpPr>
          <p:spPr bwMode="auto">
            <a:xfrm>
              <a:off x="3048000" y="1851025"/>
              <a:ext cx="0" cy="42830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5993" name="Rectangle 7"/>
            <p:cNvSpPr>
              <a:spLocks noChangeArrowheads="1"/>
            </p:cNvSpPr>
            <p:nvPr/>
          </p:nvSpPr>
          <p:spPr bwMode="auto">
            <a:xfrm>
              <a:off x="2777473" y="5960248"/>
              <a:ext cx="5270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120</a:t>
              </a:r>
            </a:p>
          </p:txBody>
        </p:sp>
        <p:sp>
          <p:nvSpPr>
            <p:cNvPr id="125991" name="Rectangle 10"/>
            <p:cNvSpPr>
              <a:spLocks noChangeArrowheads="1"/>
            </p:cNvSpPr>
            <p:nvPr/>
          </p:nvSpPr>
          <p:spPr bwMode="auto">
            <a:xfrm>
              <a:off x="5319771" y="5960248"/>
              <a:ext cx="698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1,500</a:t>
              </a: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5664200" y="1837224"/>
              <a:ext cx="0" cy="42830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1896" name="Group 121895"/>
          <p:cNvGrpSpPr/>
          <p:nvPr/>
        </p:nvGrpSpPr>
        <p:grpSpPr>
          <a:xfrm>
            <a:off x="2914650" y="2232595"/>
            <a:ext cx="5617436" cy="1361505"/>
            <a:chOff x="2914650" y="2232595"/>
            <a:chExt cx="5617436" cy="1361505"/>
          </a:xfrm>
        </p:grpSpPr>
        <p:sp>
          <p:nvSpPr>
            <p:cNvPr id="125969" name="Rectangle 37"/>
            <p:cNvSpPr>
              <a:spLocks noChangeArrowheads="1"/>
            </p:cNvSpPr>
            <p:nvPr/>
          </p:nvSpPr>
          <p:spPr bwMode="auto">
            <a:xfrm>
              <a:off x="6450334" y="2232595"/>
              <a:ext cx="2081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i="1" dirty="0">
                  <a:solidFill>
                    <a:schemeClr val="tx2"/>
                  </a:solidFill>
                </a:rPr>
                <a:t>TC for No Discount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14650" y="2273300"/>
              <a:ext cx="3651250" cy="1320800"/>
              <a:chOff x="2838450" y="2235200"/>
              <a:chExt cx="3651250" cy="132080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838450" y="2660650"/>
                <a:ext cx="165100" cy="781050"/>
              </a:xfrm>
              <a:custGeom>
                <a:avLst/>
                <a:gdLst>
                  <a:gd name="connsiteX0" fmla="*/ 0 w 165100"/>
                  <a:gd name="connsiteY0" fmla="*/ 0 h 781050"/>
                  <a:gd name="connsiteX1" fmla="*/ 38100 w 165100"/>
                  <a:gd name="connsiteY1" fmla="*/ 393700 h 781050"/>
                  <a:gd name="connsiteX2" fmla="*/ 107950 w 165100"/>
                  <a:gd name="connsiteY2" fmla="*/ 666750 h 781050"/>
                  <a:gd name="connsiteX3" fmla="*/ 165100 w 165100"/>
                  <a:gd name="connsiteY3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00" h="781050">
                    <a:moveTo>
                      <a:pt x="0" y="0"/>
                    </a:moveTo>
                    <a:cubicBezTo>
                      <a:pt x="10054" y="141287"/>
                      <a:pt x="20108" y="282575"/>
                      <a:pt x="38100" y="393700"/>
                    </a:cubicBezTo>
                    <a:cubicBezTo>
                      <a:pt x="56092" y="504825"/>
                      <a:pt x="86783" y="602192"/>
                      <a:pt x="107950" y="666750"/>
                    </a:cubicBezTo>
                    <a:cubicBezTo>
                      <a:pt x="129117" y="731308"/>
                      <a:pt x="165100" y="781050"/>
                      <a:pt x="165100" y="781050"/>
                    </a:cubicBezTo>
                  </a:path>
                </a:pathLst>
              </a:custGeom>
              <a:ln w="5715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009900" y="2235200"/>
                <a:ext cx="3479800" cy="1320800"/>
              </a:xfrm>
              <a:custGeom>
                <a:avLst/>
                <a:gdLst>
                  <a:gd name="connsiteX0" fmla="*/ 3479800 w 3479800"/>
                  <a:gd name="connsiteY0" fmla="*/ 0 h 1320800"/>
                  <a:gd name="connsiteX1" fmla="*/ 2247900 w 3479800"/>
                  <a:gd name="connsiteY1" fmla="*/ 577850 h 1320800"/>
                  <a:gd name="connsiteX2" fmla="*/ 1403350 w 3479800"/>
                  <a:gd name="connsiteY2" fmla="*/ 946150 h 1320800"/>
                  <a:gd name="connsiteX3" fmla="*/ 730250 w 3479800"/>
                  <a:gd name="connsiteY3" fmla="*/ 1206500 h 1320800"/>
                  <a:gd name="connsiteX4" fmla="*/ 444500 w 3479800"/>
                  <a:gd name="connsiteY4" fmla="*/ 1295400 h 1320800"/>
                  <a:gd name="connsiteX5" fmla="*/ 260350 w 3479800"/>
                  <a:gd name="connsiteY5" fmla="*/ 1320800 h 1320800"/>
                  <a:gd name="connsiteX6" fmla="*/ 114300 w 3479800"/>
                  <a:gd name="connsiteY6" fmla="*/ 1295400 h 1320800"/>
                  <a:gd name="connsiteX7" fmla="*/ 0 w 3479800"/>
                  <a:gd name="connsiteY7" fmla="*/ 1219200 h 132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9800" h="1320800">
                    <a:moveTo>
                      <a:pt x="3479800" y="0"/>
                    </a:moveTo>
                    <a:lnTo>
                      <a:pt x="2247900" y="577850"/>
                    </a:lnTo>
                    <a:cubicBezTo>
                      <a:pt x="1901825" y="735542"/>
                      <a:pt x="1656292" y="841375"/>
                      <a:pt x="1403350" y="946150"/>
                    </a:cubicBezTo>
                    <a:cubicBezTo>
                      <a:pt x="1150408" y="1050925"/>
                      <a:pt x="890058" y="1148292"/>
                      <a:pt x="730250" y="1206500"/>
                    </a:cubicBezTo>
                    <a:cubicBezTo>
                      <a:pt x="570442" y="1264708"/>
                      <a:pt x="522817" y="1276350"/>
                      <a:pt x="444500" y="1295400"/>
                    </a:cubicBezTo>
                    <a:cubicBezTo>
                      <a:pt x="366183" y="1314450"/>
                      <a:pt x="315383" y="1320800"/>
                      <a:pt x="260350" y="1320800"/>
                    </a:cubicBezTo>
                    <a:cubicBezTo>
                      <a:pt x="205317" y="1320800"/>
                      <a:pt x="157692" y="1312333"/>
                      <a:pt x="114300" y="1295400"/>
                    </a:cubicBezTo>
                    <a:cubicBezTo>
                      <a:pt x="70908" y="1278467"/>
                      <a:pt x="0" y="1219200"/>
                      <a:pt x="0" y="1219200"/>
                    </a:cubicBezTo>
                  </a:path>
                </a:pathLst>
              </a:custGeom>
              <a:ln w="57150" cmpd="sng"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1899" name="Group 121898"/>
          <p:cNvGrpSpPr/>
          <p:nvPr/>
        </p:nvGrpSpPr>
        <p:grpSpPr>
          <a:xfrm>
            <a:off x="2928653" y="3640023"/>
            <a:ext cx="5455256" cy="1319486"/>
            <a:chOff x="2928653" y="3640023"/>
            <a:chExt cx="5455256" cy="1319486"/>
          </a:xfrm>
        </p:grpSpPr>
        <p:sp>
          <p:nvSpPr>
            <p:cNvPr id="125967" name="Rectangle 40"/>
            <p:cNvSpPr>
              <a:spLocks noChangeArrowheads="1"/>
            </p:cNvSpPr>
            <p:nvPr/>
          </p:nvSpPr>
          <p:spPr bwMode="auto">
            <a:xfrm>
              <a:off x="6450334" y="3640023"/>
              <a:ext cx="1933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i="1" dirty="0">
                  <a:solidFill>
                    <a:schemeClr val="accent4">
                      <a:lumMod val="75000"/>
                    </a:schemeClr>
                  </a:solidFill>
                </a:rPr>
                <a:t>TC for Discount 2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28653" y="3660964"/>
              <a:ext cx="3660078" cy="1298545"/>
              <a:chOff x="2852453" y="3622864"/>
              <a:chExt cx="3660078" cy="1298545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2852453" y="4026059"/>
                <a:ext cx="165100" cy="781050"/>
              </a:xfrm>
              <a:custGeom>
                <a:avLst/>
                <a:gdLst>
                  <a:gd name="connsiteX0" fmla="*/ 0 w 165100"/>
                  <a:gd name="connsiteY0" fmla="*/ 0 h 781050"/>
                  <a:gd name="connsiteX1" fmla="*/ 38100 w 165100"/>
                  <a:gd name="connsiteY1" fmla="*/ 393700 h 781050"/>
                  <a:gd name="connsiteX2" fmla="*/ 107950 w 165100"/>
                  <a:gd name="connsiteY2" fmla="*/ 666750 h 781050"/>
                  <a:gd name="connsiteX3" fmla="*/ 165100 w 165100"/>
                  <a:gd name="connsiteY3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00" h="781050">
                    <a:moveTo>
                      <a:pt x="0" y="0"/>
                    </a:moveTo>
                    <a:cubicBezTo>
                      <a:pt x="10054" y="141287"/>
                      <a:pt x="20108" y="282575"/>
                      <a:pt x="38100" y="393700"/>
                    </a:cubicBezTo>
                    <a:cubicBezTo>
                      <a:pt x="56092" y="504825"/>
                      <a:pt x="86783" y="602192"/>
                      <a:pt x="107950" y="666750"/>
                    </a:cubicBezTo>
                    <a:cubicBezTo>
                      <a:pt x="129117" y="731308"/>
                      <a:pt x="165100" y="781050"/>
                      <a:pt x="165100" y="781050"/>
                    </a:cubicBezTo>
                  </a:path>
                </a:pathLst>
              </a:custGeom>
              <a:ln w="57150" cmpd="sng">
                <a:solidFill>
                  <a:schemeClr val="accent4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023902" y="4040237"/>
                <a:ext cx="2568045" cy="881172"/>
              </a:xfrm>
              <a:custGeom>
                <a:avLst/>
                <a:gdLst>
                  <a:gd name="connsiteX0" fmla="*/ 3479800 w 3479800"/>
                  <a:gd name="connsiteY0" fmla="*/ 0 h 1320800"/>
                  <a:gd name="connsiteX1" fmla="*/ 2247900 w 3479800"/>
                  <a:gd name="connsiteY1" fmla="*/ 577850 h 1320800"/>
                  <a:gd name="connsiteX2" fmla="*/ 1403350 w 3479800"/>
                  <a:gd name="connsiteY2" fmla="*/ 946150 h 1320800"/>
                  <a:gd name="connsiteX3" fmla="*/ 730250 w 3479800"/>
                  <a:gd name="connsiteY3" fmla="*/ 1206500 h 1320800"/>
                  <a:gd name="connsiteX4" fmla="*/ 444500 w 3479800"/>
                  <a:gd name="connsiteY4" fmla="*/ 1295400 h 1320800"/>
                  <a:gd name="connsiteX5" fmla="*/ 260350 w 3479800"/>
                  <a:gd name="connsiteY5" fmla="*/ 1320800 h 1320800"/>
                  <a:gd name="connsiteX6" fmla="*/ 114300 w 3479800"/>
                  <a:gd name="connsiteY6" fmla="*/ 1295400 h 1320800"/>
                  <a:gd name="connsiteX7" fmla="*/ 0 w 3479800"/>
                  <a:gd name="connsiteY7" fmla="*/ 1219200 h 1320800"/>
                  <a:gd name="connsiteX0" fmla="*/ 2568045 w 2568045"/>
                  <a:gd name="connsiteY0" fmla="*/ 0 h 881172"/>
                  <a:gd name="connsiteX1" fmla="*/ 2247900 w 2568045"/>
                  <a:gd name="connsiteY1" fmla="*/ 138222 h 881172"/>
                  <a:gd name="connsiteX2" fmla="*/ 1403350 w 2568045"/>
                  <a:gd name="connsiteY2" fmla="*/ 506522 h 881172"/>
                  <a:gd name="connsiteX3" fmla="*/ 730250 w 2568045"/>
                  <a:gd name="connsiteY3" fmla="*/ 766872 h 881172"/>
                  <a:gd name="connsiteX4" fmla="*/ 444500 w 2568045"/>
                  <a:gd name="connsiteY4" fmla="*/ 855772 h 881172"/>
                  <a:gd name="connsiteX5" fmla="*/ 260350 w 2568045"/>
                  <a:gd name="connsiteY5" fmla="*/ 881172 h 881172"/>
                  <a:gd name="connsiteX6" fmla="*/ 114300 w 2568045"/>
                  <a:gd name="connsiteY6" fmla="*/ 855772 h 881172"/>
                  <a:gd name="connsiteX7" fmla="*/ 0 w 2568045"/>
                  <a:gd name="connsiteY7" fmla="*/ 779572 h 881172"/>
                  <a:gd name="connsiteX0" fmla="*/ 2568045 w 2568045"/>
                  <a:gd name="connsiteY0" fmla="*/ 0 h 881172"/>
                  <a:gd name="connsiteX1" fmla="*/ 1403350 w 2568045"/>
                  <a:gd name="connsiteY1" fmla="*/ 506522 h 881172"/>
                  <a:gd name="connsiteX2" fmla="*/ 730250 w 2568045"/>
                  <a:gd name="connsiteY2" fmla="*/ 766872 h 881172"/>
                  <a:gd name="connsiteX3" fmla="*/ 444500 w 2568045"/>
                  <a:gd name="connsiteY3" fmla="*/ 855772 h 881172"/>
                  <a:gd name="connsiteX4" fmla="*/ 260350 w 2568045"/>
                  <a:gd name="connsiteY4" fmla="*/ 881172 h 881172"/>
                  <a:gd name="connsiteX5" fmla="*/ 114300 w 2568045"/>
                  <a:gd name="connsiteY5" fmla="*/ 855772 h 881172"/>
                  <a:gd name="connsiteX6" fmla="*/ 0 w 2568045"/>
                  <a:gd name="connsiteY6" fmla="*/ 779572 h 88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8045" h="881172">
                    <a:moveTo>
                      <a:pt x="2568045" y="0"/>
                    </a:moveTo>
                    <a:lnTo>
                      <a:pt x="1403350" y="506522"/>
                    </a:lnTo>
                    <a:cubicBezTo>
                      <a:pt x="1097051" y="634334"/>
                      <a:pt x="890058" y="708664"/>
                      <a:pt x="730250" y="766872"/>
                    </a:cubicBezTo>
                    <a:cubicBezTo>
                      <a:pt x="570442" y="825080"/>
                      <a:pt x="522817" y="836722"/>
                      <a:pt x="444500" y="855772"/>
                    </a:cubicBezTo>
                    <a:cubicBezTo>
                      <a:pt x="366183" y="874822"/>
                      <a:pt x="315383" y="881172"/>
                      <a:pt x="260350" y="881172"/>
                    </a:cubicBezTo>
                    <a:cubicBezTo>
                      <a:pt x="205317" y="881172"/>
                      <a:pt x="157692" y="872705"/>
                      <a:pt x="114300" y="855772"/>
                    </a:cubicBezTo>
                    <a:cubicBezTo>
                      <a:pt x="70908" y="838839"/>
                      <a:pt x="0" y="779572"/>
                      <a:pt x="0" y="779572"/>
                    </a:cubicBezTo>
                  </a:path>
                </a:pathLst>
              </a:custGeom>
              <a:ln w="57150" cmpd="sng">
                <a:solidFill>
                  <a:schemeClr val="accent4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600776" y="3622864"/>
                <a:ext cx="911755" cy="407063"/>
              </a:xfrm>
              <a:custGeom>
                <a:avLst/>
                <a:gdLst>
                  <a:gd name="connsiteX0" fmla="*/ 911755 w 911755"/>
                  <a:gd name="connsiteY0" fmla="*/ 0 h 407063"/>
                  <a:gd name="connsiteX1" fmla="*/ 0 w 911755"/>
                  <a:gd name="connsiteY1" fmla="*/ 407063 h 40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1755" h="407063">
                    <a:moveTo>
                      <a:pt x="911755" y="0"/>
                    </a:moveTo>
                    <a:lnTo>
                      <a:pt x="0" y="407063"/>
                    </a:lnTo>
                  </a:path>
                </a:pathLst>
              </a:custGeom>
              <a:ln w="57150" cmpd="sng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1897" name="Group 121896"/>
          <p:cNvGrpSpPr/>
          <p:nvPr/>
        </p:nvGrpSpPr>
        <p:grpSpPr>
          <a:xfrm>
            <a:off x="2904230" y="2942054"/>
            <a:ext cx="5555879" cy="1319433"/>
            <a:chOff x="2904230" y="2942054"/>
            <a:chExt cx="5555879" cy="1319433"/>
          </a:xfrm>
        </p:grpSpPr>
        <p:sp>
          <p:nvSpPr>
            <p:cNvPr id="125971" name="Rectangle 34"/>
            <p:cNvSpPr>
              <a:spLocks noChangeArrowheads="1"/>
            </p:cNvSpPr>
            <p:nvPr/>
          </p:nvSpPr>
          <p:spPr bwMode="auto">
            <a:xfrm>
              <a:off x="6450334" y="2942054"/>
              <a:ext cx="20097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i="1" dirty="0">
                  <a:solidFill>
                    <a:schemeClr val="accent1"/>
                  </a:solidFill>
                </a:rPr>
                <a:t>TC for Discount 1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904230" y="2957359"/>
              <a:ext cx="3661670" cy="1304128"/>
              <a:chOff x="2828030" y="2919259"/>
              <a:chExt cx="3661670" cy="130412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2828030" y="3334074"/>
                <a:ext cx="165100" cy="781050"/>
              </a:xfrm>
              <a:custGeom>
                <a:avLst/>
                <a:gdLst>
                  <a:gd name="connsiteX0" fmla="*/ 0 w 165100"/>
                  <a:gd name="connsiteY0" fmla="*/ 0 h 781050"/>
                  <a:gd name="connsiteX1" fmla="*/ 38100 w 165100"/>
                  <a:gd name="connsiteY1" fmla="*/ 393700 h 781050"/>
                  <a:gd name="connsiteX2" fmla="*/ 107950 w 165100"/>
                  <a:gd name="connsiteY2" fmla="*/ 666750 h 781050"/>
                  <a:gd name="connsiteX3" fmla="*/ 165100 w 165100"/>
                  <a:gd name="connsiteY3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00" h="781050">
                    <a:moveTo>
                      <a:pt x="0" y="0"/>
                    </a:moveTo>
                    <a:cubicBezTo>
                      <a:pt x="10054" y="141287"/>
                      <a:pt x="20108" y="282575"/>
                      <a:pt x="38100" y="393700"/>
                    </a:cubicBezTo>
                    <a:cubicBezTo>
                      <a:pt x="56092" y="504825"/>
                      <a:pt x="86783" y="602192"/>
                      <a:pt x="107950" y="666750"/>
                    </a:cubicBezTo>
                    <a:cubicBezTo>
                      <a:pt x="129117" y="731308"/>
                      <a:pt x="165100" y="781050"/>
                      <a:pt x="165100" y="781050"/>
                    </a:cubicBezTo>
                  </a:path>
                </a:pathLst>
              </a:custGeom>
              <a:ln w="57150" cmpd="sng"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983885" y="3342215"/>
                <a:ext cx="2568045" cy="881172"/>
              </a:xfrm>
              <a:custGeom>
                <a:avLst/>
                <a:gdLst>
                  <a:gd name="connsiteX0" fmla="*/ 3479800 w 3479800"/>
                  <a:gd name="connsiteY0" fmla="*/ 0 h 1320800"/>
                  <a:gd name="connsiteX1" fmla="*/ 2247900 w 3479800"/>
                  <a:gd name="connsiteY1" fmla="*/ 577850 h 1320800"/>
                  <a:gd name="connsiteX2" fmla="*/ 1403350 w 3479800"/>
                  <a:gd name="connsiteY2" fmla="*/ 946150 h 1320800"/>
                  <a:gd name="connsiteX3" fmla="*/ 730250 w 3479800"/>
                  <a:gd name="connsiteY3" fmla="*/ 1206500 h 1320800"/>
                  <a:gd name="connsiteX4" fmla="*/ 444500 w 3479800"/>
                  <a:gd name="connsiteY4" fmla="*/ 1295400 h 1320800"/>
                  <a:gd name="connsiteX5" fmla="*/ 260350 w 3479800"/>
                  <a:gd name="connsiteY5" fmla="*/ 1320800 h 1320800"/>
                  <a:gd name="connsiteX6" fmla="*/ 114300 w 3479800"/>
                  <a:gd name="connsiteY6" fmla="*/ 1295400 h 1320800"/>
                  <a:gd name="connsiteX7" fmla="*/ 0 w 3479800"/>
                  <a:gd name="connsiteY7" fmla="*/ 1219200 h 1320800"/>
                  <a:gd name="connsiteX0" fmla="*/ 2568045 w 2568045"/>
                  <a:gd name="connsiteY0" fmla="*/ 0 h 881172"/>
                  <a:gd name="connsiteX1" fmla="*/ 2247900 w 2568045"/>
                  <a:gd name="connsiteY1" fmla="*/ 138222 h 881172"/>
                  <a:gd name="connsiteX2" fmla="*/ 1403350 w 2568045"/>
                  <a:gd name="connsiteY2" fmla="*/ 506522 h 881172"/>
                  <a:gd name="connsiteX3" fmla="*/ 730250 w 2568045"/>
                  <a:gd name="connsiteY3" fmla="*/ 766872 h 881172"/>
                  <a:gd name="connsiteX4" fmla="*/ 444500 w 2568045"/>
                  <a:gd name="connsiteY4" fmla="*/ 855772 h 881172"/>
                  <a:gd name="connsiteX5" fmla="*/ 260350 w 2568045"/>
                  <a:gd name="connsiteY5" fmla="*/ 881172 h 881172"/>
                  <a:gd name="connsiteX6" fmla="*/ 114300 w 2568045"/>
                  <a:gd name="connsiteY6" fmla="*/ 855772 h 881172"/>
                  <a:gd name="connsiteX7" fmla="*/ 0 w 2568045"/>
                  <a:gd name="connsiteY7" fmla="*/ 779572 h 881172"/>
                  <a:gd name="connsiteX0" fmla="*/ 2568045 w 2568045"/>
                  <a:gd name="connsiteY0" fmla="*/ 0 h 881172"/>
                  <a:gd name="connsiteX1" fmla="*/ 1403350 w 2568045"/>
                  <a:gd name="connsiteY1" fmla="*/ 506522 h 881172"/>
                  <a:gd name="connsiteX2" fmla="*/ 730250 w 2568045"/>
                  <a:gd name="connsiteY2" fmla="*/ 766872 h 881172"/>
                  <a:gd name="connsiteX3" fmla="*/ 444500 w 2568045"/>
                  <a:gd name="connsiteY3" fmla="*/ 855772 h 881172"/>
                  <a:gd name="connsiteX4" fmla="*/ 260350 w 2568045"/>
                  <a:gd name="connsiteY4" fmla="*/ 881172 h 881172"/>
                  <a:gd name="connsiteX5" fmla="*/ 114300 w 2568045"/>
                  <a:gd name="connsiteY5" fmla="*/ 855772 h 881172"/>
                  <a:gd name="connsiteX6" fmla="*/ 0 w 2568045"/>
                  <a:gd name="connsiteY6" fmla="*/ 779572 h 88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8045" h="881172">
                    <a:moveTo>
                      <a:pt x="2568045" y="0"/>
                    </a:moveTo>
                    <a:lnTo>
                      <a:pt x="1403350" y="506522"/>
                    </a:lnTo>
                    <a:cubicBezTo>
                      <a:pt x="1097051" y="634334"/>
                      <a:pt x="890058" y="708664"/>
                      <a:pt x="730250" y="766872"/>
                    </a:cubicBezTo>
                    <a:cubicBezTo>
                      <a:pt x="570442" y="825080"/>
                      <a:pt x="522817" y="836722"/>
                      <a:pt x="444500" y="855772"/>
                    </a:cubicBezTo>
                    <a:cubicBezTo>
                      <a:pt x="366183" y="874822"/>
                      <a:pt x="315383" y="881172"/>
                      <a:pt x="260350" y="881172"/>
                    </a:cubicBezTo>
                    <a:cubicBezTo>
                      <a:pt x="205317" y="881172"/>
                      <a:pt x="157692" y="872705"/>
                      <a:pt x="114300" y="855772"/>
                    </a:cubicBezTo>
                    <a:cubicBezTo>
                      <a:pt x="70908" y="838839"/>
                      <a:pt x="0" y="779572"/>
                      <a:pt x="0" y="779572"/>
                    </a:cubicBezTo>
                  </a:path>
                </a:pathLst>
              </a:custGeom>
              <a:ln w="57150" cmpd="sng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577945" y="2919259"/>
                <a:ext cx="911755" cy="407063"/>
              </a:xfrm>
              <a:custGeom>
                <a:avLst/>
                <a:gdLst>
                  <a:gd name="connsiteX0" fmla="*/ 911755 w 911755"/>
                  <a:gd name="connsiteY0" fmla="*/ 0 h 407063"/>
                  <a:gd name="connsiteX1" fmla="*/ 0 w 911755"/>
                  <a:gd name="connsiteY1" fmla="*/ 407063 h 40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1755" h="407063">
                    <a:moveTo>
                      <a:pt x="911755" y="0"/>
                    </a:moveTo>
                    <a:lnTo>
                      <a:pt x="0" y="407063"/>
                    </a:lnTo>
                  </a:path>
                </a:pathLst>
              </a:custGeom>
              <a:ln w="57150" cmpd="sng"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1895" name="Group 121894"/>
          <p:cNvGrpSpPr/>
          <p:nvPr/>
        </p:nvGrpSpPr>
        <p:grpSpPr>
          <a:xfrm>
            <a:off x="2287432" y="1556674"/>
            <a:ext cx="5527253" cy="595548"/>
            <a:chOff x="2287432" y="1556674"/>
            <a:chExt cx="5527253" cy="595548"/>
          </a:xfrm>
        </p:grpSpPr>
        <p:sp>
          <p:nvSpPr>
            <p:cNvPr id="18" name="TextBox 17"/>
            <p:cNvSpPr txBox="1"/>
            <p:nvPr/>
          </p:nvSpPr>
          <p:spPr>
            <a:xfrm>
              <a:off x="2287432" y="1556674"/>
              <a:ext cx="1041316" cy="595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chemeClr val="tx2"/>
                  </a:solidFill>
                </a:rPr>
                <a:t>Initial Price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53326" y="1766858"/>
              <a:ext cx="199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Discount Price 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1231" y="1766858"/>
              <a:ext cx="199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89B56E"/>
                  </a:solidFill>
                </a:rPr>
                <a:t>Discount Price 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676976" y="2152222"/>
              <a:ext cx="1913056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060085" y="2152222"/>
              <a:ext cx="2594060" cy="0"/>
            </a:xfrm>
            <a:prstGeom prst="straightConnector1">
              <a:avLst/>
            </a:prstGeom>
            <a:ln w="31750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287432" y="2152222"/>
              <a:ext cx="760568" cy="0"/>
            </a:xfrm>
            <a:prstGeom prst="straightConnector1">
              <a:avLst/>
            </a:prstGeom>
            <a:ln w="31750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889" name="TextBox 121888"/>
          <p:cNvSpPr txBox="1"/>
          <p:nvPr/>
        </p:nvSpPr>
        <p:spPr>
          <a:xfrm>
            <a:off x="5763542" y="4820334"/>
            <a:ext cx="18264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Possible Order Quantities</a:t>
            </a:r>
          </a:p>
        </p:txBody>
      </p:sp>
      <p:grpSp>
        <p:nvGrpSpPr>
          <p:cNvPr id="121904" name="Group 121903"/>
          <p:cNvGrpSpPr/>
          <p:nvPr/>
        </p:nvGrpSpPr>
        <p:grpSpPr>
          <a:xfrm>
            <a:off x="3424879" y="3994761"/>
            <a:ext cx="2733295" cy="868575"/>
            <a:chOff x="3424879" y="3994761"/>
            <a:chExt cx="2733295" cy="868575"/>
          </a:xfrm>
        </p:grpSpPr>
        <p:sp>
          <p:nvSpPr>
            <p:cNvPr id="37" name="Oval 36"/>
            <p:cNvSpPr/>
            <p:nvPr/>
          </p:nvSpPr>
          <p:spPr>
            <a:xfrm>
              <a:off x="5594881" y="3994761"/>
              <a:ext cx="146532" cy="14653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 flipV="1">
              <a:off x="5741413" y="4153224"/>
              <a:ext cx="416761" cy="71011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3424879" y="4318324"/>
              <a:ext cx="2733295" cy="54501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902" name="Group 121901"/>
          <p:cNvGrpSpPr/>
          <p:nvPr/>
        </p:nvGrpSpPr>
        <p:grpSpPr>
          <a:xfrm>
            <a:off x="3148055" y="3486531"/>
            <a:ext cx="1277298" cy="401157"/>
            <a:chOff x="3148055" y="3486531"/>
            <a:chExt cx="1277298" cy="401157"/>
          </a:xfrm>
        </p:grpSpPr>
        <p:sp>
          <p:nvSpPr>
            <p:cNvPr id="16" name="Rectangle 15"/>
            <p:cNvSpPr/>
            <p:nvPr/>
          </p:nvSpPr>
          <p:spPr>
            <a:xfrm>
              <a:off x="3148055" y="3486531"/>
              <a:ext cx="165100" cy="165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892" name="TextBox 121891"/>
            <p:cNvSpPr txBox="1"/>
            <p:nvPr/>
          </p:nvSpPr>
          <p:spPr>
            <a:xfrm>
              <a:off x="3173200" y="3579911"/>
              <a:ext cx="1252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255898"/>
                  </a:solidFill>
                </a:rPr>
                <a:t>Not Feasible</a:t>
              </a:r>
            </a:p>
          </p:txBody>
        </p:sp>
      </p:grpSp>
      <p:grpSp>
        <p:nvGrpSpPr>
          <p:cNvPr id="121903" name="Group 121902"/>
          <p:cNvGrpSpPr/>
          <p:nvPr/>
        </p:nvGrpSpPr>
        <p:grpSpPr>
          <a:xfrm>
            <a:off x="3177377" y="4863336"/>
            <a:ext cx="1252153" cy="389374"/>
            <a:chOff x="3177377" y="4863336"/>
            <a:chExt cx="1252153" cy="389374"/>
          </a:xfrm>
        </p:grpSpPr>
        <p:sp>
          <p:nvSpPr>
            <p:cNvPr id="38" name="Rectangle 37"/>
            <p:cNvSpPr/>
            <p:nvPr/>
          </p:nvSpPr>
          <p:spPr>
            <a:xfrm>
              <a:off x="3235791" y="4863336"/>
              <a:ext cx="165100" cy="1651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77377" y="4944933"/>
              <a:ext cx="1252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</a:rPr>
                <a:t>Not Feasible</a:t>
              </a:r>
            </a:p>
          </p:txBody>
        </p:sp>
      </p:grpSp>
      <p:grpSp>
        <p:nvGrpSpPr>
          <p:cNvPr id="121905" name="Group 121904"/>
          <p:cNvGrpSpPr/>
          <p:nvPr/>
        </p:nvGrpSpPr>
        <p:grpSpPr>
          <a:xfrm>
            <a:off x="3176302" y="4167450"/>
            <a:ext cx="903162" cy="501925"/>
            <a:chOff x="3176302" y="4167450"/>
            <a:chExt cx="903162" cy="501925"/>
          </a:xfrm>
        </p:grpSpPr>
        <p:sp>
          <p:nvSpPr>
            <p:cNvPr id="17" name="Oval 16"/>
            <p:cNvSpPr/>
            <p:nvPr/>
          </p:nvSpPr>
          <p:spPr>
            <a:xfrm>
              <a:off x="3231214" y="4167450"/>
              <a:ext cx="146532" cy="14653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76302" y="4361598"/>
              <a:ext cx="903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</a:rPr>
                <a:t>Feasible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1067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000"/>
                                        <p:tgtEl>
                                          <p:spTgt spid="1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8" grpId="0" autoUpdateAnimBg="0"/>
      <p:bldP spid="1218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608013"/>
            <a:ext cx="8048625" cy="10017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Example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550863" y="1754188"/>
            <a:ext cx="5627687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Font typeface="Times" charset="0"/>
              <a:buNone/>
            </a:pPr>
            <a:r>
              <a:rPr lang="en-US" sz="2800" dirty="0"/>
              <a:t>Calculate </a:t>
            </a:r>
            <a:r>
              <a:rPr lang="en-US" sz="2800" i="1" dirty="0">
                <a:latin typeface="Times New Roman" charset="0"/>
                <a:cs typeface="Times New Roman" charset="0"/>
              </a:rPr>
              <a:t>Q</a:t>
            </a:r>
            <a:r>
              <a:rPr lang="en-US" sz="2800" dirty="0"/>
              <a:t>* for every discount starting with the lowest price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59500" y="1460500"/>
            <a:ext cx="2628900" cy="1346200"/>
            <a:chOff x="6159500" y="1460500"/>
            <a:chExt cx="2628900" cy="1346200"/>
          </a:xfrm>
        </p:grpSpPr>
        <p:sp>
          <p:nvSpPr>
            <p:cNvPr id="1080" name="Rectangle 5"/>
            <p:cNvSpPr>
              <a:spLocks noChangeArrowheads="1"/>
            </p:cNvSpPr>
            <p:nvPr/>
          </p:nvSpPr>
          <p:spPr bwMode="auto">
            <a:xfrm>
              <a:off x="6159500" y="1460500"/>
              <a:ext cx="2628900" cy="1346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aphicFrame>
          <p:nvGraphicFramePr>
            <p:cNvPr id="1073" name="Object 49"/>
            <p:cNvGraphicFramePr>
              <a:graphicFrameLocks noChangeAspect="1"/>
            </p:cNvGraphicFramePr>
            <p:nvPr/>
          </p:nvGraphicFramePr>
          <p:xfrm>
            <a:off x="6592888" y="1651000"/>
            <a:ext cx="175260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37000" imgH="969120" progId="Equation.3">
                    <p:embed/>
                  </p:oleObj>
                </mc:Choice>
                <mc:Fallback>
                  <p:oleObj name="Equation" r:id="rId2" imgW="1737000" imgH="969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2888" y="1651000"/>
                          <a:ext cx="1752600" cy="977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923925" y="3009900"/>
            <a:ext cx="7672388" cy="1073150"/>
            <a:chOff x="923925" y="2743200"/>
            <a:chExt cx="7672388" cy="1073150"/>
          </a:xfrm>
        </p:grpSpPr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923925" y="2989263"/>
              <a:ext cx="7672388" cy="55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sz="2800" baseline="-25000" dirty="0"/>
                <a:t>$96</a:t>
              </a:r>
              <a:r>
                <a:rPr lang="en-US" sz="2800" dirty="0"/>
                <a:t>* =                               = 278 drones/order</a:t>
              </a: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276476" y="2794000"/>
              <a:ext cx="2739864" cy="914400"/>
            </a:xfrm>
            <a:custGeom>
              <a:avLst/>
              <a:gdLst>
                <a:gd name="T0" fmla="*/ 0 w 1454"/>
                <a:gd name="T1" fmla="*/ 396 h 576"/>
                <a:gd name="T2" fmla="*/ 56 w 1454"/>
                <a:gd name="T3" fmla="*/ 344 h 576"/>
                <a:gd name="T4" fmla="*/ 108 w 1454"/>
                <a:gd name="T5" fmla="*/ 576 h 576"/>
                <a:gd name="T6" fmla="*/ 164 w 1454"/>
                <a:gd name="T7" fmla="*/ 0 h 576"/>
                <a:gd name="T8" fmla="*/ 1454 w 145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4"/>
                <a:gd name="T16" fmla="*/ 0 h 576"/>
                <a:gd name="T17" fmla="*/ 1454 w 1454"/>
                <a:gd name="T18" fmla="*/ 576 h 576"/>
                <a:gd name="connsiteX0" fmla="*/ 0 w 11100"/>
                <a:gd name="connsiteY0" fmla="*/ 6875 h 10000"/>
                <a:gd name="connsiteX1" fmla="*/ 385 w 11100"/>
                <a:gd name="connsiteY1" fmla="*/ 5972 h 10000"/>
                <a:gd name="connsiteX2" fmla="*/ 743 w 11100"/>
                <a:gd name="connsiteY2" fmla="*/ 10000 h 10000"/>
                <a:gd name="connsiteX3" fmla="*/ 1128 w 11100"/>
                <a:gd name="connsiteY3" fmla="*/ 0 h 10000"/>
                <a:gd name="connsiteX4" fmla="*/ 11100 w 11100"/>
                <a:gd name="connsiteY4" fmla="*/ 0 h 10000"/>
                <a:gd name="connsiteX0" fmla="*/ 0 w 11870"/>
                <a:gd name="connsiteY0" fmla="*/ 6875 h 10000"/>
                <a:gd name="connsiteX1" fmla="*/ 385 w 11870"/>
                <a:gd name="connsiteY1" fmla="*/ 5972 h 10000"/>
                <a:gd name="connsiteX2" fmla="*/ 743 w 11870"/>
                <a:gd name="connsiteY2" fmla="*/ 10000 h 10000"/>
                <a:gd name="connsiteX3" fmla="*/ 1128 w 11870"/>
                <a:gd name="connsiteY3" fmla="*/ 0 h 10000"/>
                <a:gd name="connsiteX4" fmla="*/ 11870 w 1187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0000">
                  <a:moveTo>
                    <a:pt x="0" y="6875"/>
                  </a:moveTo>
                  <a:lnTo>
                    <a:pt x="385" y="5972"/>
                  </a:lnTo>
                  <a:cubicBezTo>
                    <a:pt x="504" y="7315"/>
                    <a:pt x="624" y="8657"/>
                    <a:pt x="743" y="10000"/>
                  </a:cubicBezTo>
                  <a:cubicBezTo>
                    <a:pt x="871" y="6667"/>
                    <a:pt x="1000" y="3333"/>
                    <a:pt x="1128" y="0"/>
                  </a:cubicBezTo>
                  <a:lnTo>
                    <a:pt x="1187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2478088" y="2743200"/>
              <a:ext cx="2560638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800" dirty="0"/>
                <a:t>2(5,200)($200)</a:t>
              </a:r>
            </a:p>
            <a:p>
              <a:pPr algn="ctr">
                <a:lnSpc>
                  <a:spcPct val="115000"/>
                </a:lnSpc>
              </a:pPr>
              <a:r>
                <a:rPr lang="en-US" sz="2800" dirty="0"/>
                <a:t>(.28)($96)</a:t>
              </a: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582864" y="3340100"/>
              <a:ext cx="23318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5302250" y="3435350"/>
            <a:ext cx="876300" cy="342900"/>
          </a:xfrm>
          <a:prstGeom prst="line">
            <a:avLst/>
          </a:prstGeom>
          <a:noFill/>
          <a:ln w="76200">
            <a:solidFill>
              <a:srgbClr val="BF09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923925" y="4711700"/>
            <a:ext cx="7672388" cy="1073150"/>
            <a:chOff x="923925" y="2743200"/>
            <a:chExt cx="7672388" cy="1073150"/>
          </a:xfrm>
        </p:grpSpPr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923925" y="2989263"/>
              <a:ext cx="7672388" cy="55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i="1" dirty="0">
                  <a:latin typeface="Times New Roman" charset="0"/>
                  <a:cs typeface="Times New Roman" charset="0"/>
                </a:rPr>
                <a:t>Q</a:t>
              </a:r>
              <a:r>
                <a:rPr lang="en-US" sz="2800" baseline="-25000" dirty="0"/>
                <a:t>$98</a:t>
              </a:r>
              <a:r>
                <a:rPr lang="en-US" sz="2800" dirty="0"/>
                <a:t>* =                               = 275 drones/order</a:t>
              </a:r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2276476" y="2794000"/>
              <a:ext cx="2739864" cy="914400"/>
            </a:xfrm>
            <a:custGeom>
              <a:avLst/>
              <a:gdLst>
                <a:gd name="T0" fmla="*/ 0 w 1454"/>
                <a:gd name="T1" fmla="*/ 396 h 576"/>
                <a:gd name="T2" fmla="*/ 56 w 1454"/>
                <a:gd name="T3" fmla="*/ 344 h 576"/>
                <a:gd name="T4" fmla="*/ 108 w 1454"/>
                <a:gd name="T5" fmla="*/ 576 h 576"/>
                <a:gd name="T6" fmla="*/ 164 w 1454"/>
                <a:gd name="T7" fmla="*/ 0 h 576"/>
                <a:gd name="T8" fmla="*/ 1454 w 145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4"/>
                <a:gd name="T16" fmla="*/ 0 h 576"/>
                <a:gd name="T17" fmla="*/ 1454 w 1454"/>
                <a:gd name="T18" fmla="*/ 576 h 576"/>
                <a:gd name="connsiteX0" fmla="*/ 0 w 11100"/>
                <a:gd name="connsiteY0" fmla="*/ 6875 h 10000"/>
                <a:gd name="connsiteX1" fmla="*/ 385 w 11100"/>
                <a:gd name="connsiteY1" fmla="*/ 5972 h 10000"/>
                <a:gd name="connsiteX2" fmla="*/ 743 w 11100"/>
                <a:gd name="connsiteY2" fmla="*/ 10000 h 10000"/>
                <a:gd name="connsiteX3" fmla="*/ 1128 w 11100"/>
                <a:gd name="connsiteY3" fmla="*/ 0 h 10000"/>
                <a:gd name="connsiteX4" fmla="*/ 11100 w 11100"/>
                <a:gd name="connsiteY4" fmla="*/ 0 h 10000"/>
                <a:gd name="connsiteX0" fmla="*/ 0 w 11870"/>
                <a:gd name="connsiteY0" fmla="*/ 6875 h 10000"/>
                <a:gd name="connsiteX1" fmla="*/ 385 w 11870"/>
                <a:gd name="connsiteY1" fmla="*/ 5972 h 10000"/>
                <a:gd name="connsiteX2" fmla="*/ 743 w 11870"/>
                <a:gd name="connsiteY2" fmla="*/ 10000 h 10000"/>
                <a:gd name="connsiteX3" fmla="*/ 1128 w 11870"/>
                <a:gd name="connsiteY3" fmla="*/ 0 h 10000"/>
                <a:gd name="connsiteX4" fmla="*/ 11870 w 1187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0" h="10000">
                  <a:moveTo>
                    <a:pt x="0" y="6875"/>
                  </a:moveTo>
                  <a:lnTo>
                    <a:pt x="385" y="5972"/>
                  </a:lnTo>
                  <a:cubicBezTo>
                    <a:pt x="504" y="7315"/>
                    <a:pt x="624" y="8657"/>
                    <a:pt x="743" y="10000"/>
                  </a:cubicBezTo>
                  <a:cubicBezTo>
                    <a:pt x="871" y="6667"/>
                    <a:pt x="1000" y="3333"/>
                    <a:pt x="1128" y="0"/>
                  </a:cubicBezTo>
                  <a:lnTo>
                    <a:pt x="1187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2478088" y="2743200"/>
              <a:ext cx="2560638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800" dirty="0"/>
                <a:t>2(5,200)($200)</a:t>
              </a:r>
            </a:p>
            <a:p>
              <a:pPr algn="ctr">
                <a:lnSpc>
                  <a:spcPct val="115000"/>
                </a:lnSpc>
              </a:pPr>
              <a:r>
                <a:rPr lang="en-US" sz="2800" dirty="0"/>
                <a:t>(.28)($98)</a:t>
              </a: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582864" y="3340100"/>
              <a:ext cx="23318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35687" y="3862169"/>
            <a:ext cx="2963813" cy="93205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lIns="216000" tIns="187200" rIns="216000" bIns="187200" rtlCol="0">
            <a:spAutoFit/>
          </a:bodyPr>
          <a:lstStyle/>
          <a:p>
            <a:r>
              <a:rPr lang="en-US" dirty="0"/>
              <a:t>Infeasible – calculate Q* for next-higher price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78550" y="5548613"/>
            <a:ext cx="1401713" cy="65505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lIns="216000" tIns="187200" rIns="216000" bIns="187200" rtlCol="0">
            <a:spAutoFit/>
          </a:bodyPr>
          <a:lstStyle/>
          <a:p>
            <a:r>
              <a:rPr lang="en-US" dirty="0"/>
              <a:t>Feasible</a:t>
            </a:r>
          </a:p>
        </p:txBody>
      </p:sp>
    </p:spTree>
    <p:extLst>
      <p:ext uri="{BB962C8B-B14F-4D97-AF65-F5344CB8AC3E}">
        <p14:creationId xmlns:p14="http://schemas.microsoft.com/office/powerpoint/2010/main" val="65757590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utoUpdateAnimBg="0"/>
      <p:bldP spid="27" grpId="0" animBg="1"/>
      <p:bldP spid="3" grpId="0" animBg="1"/>
      <p:bldP spid="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608013"/>
            <a:ext cx="8048625" cy="10017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Quantity Discount Example</a:t>
            </a:r>
          </a:p>
        </p:txBody>
      </p:sp>
      <p:graphicFrame>
        <p:nvGraphicFramePr>
          <p:cNvPr id="1249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65263"/>
              </p:ext>
            </p:extLst>
          </p:nvPr>
        </p:nvGraphicFramePr>
        <p:xfrm>
          <a:off x="608013" y="1993900"/>
          <a:ext cx="7950201" cy="1517904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TABLE 12.3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 Cost Computations for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 Beehner Electronics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ORDER QUANTITY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UNIT PRICE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ANNUAL ORDERING COST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ANNUAL HOLDING COST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ANNUAL PRODUCT COST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 ANNUAL COST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275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$98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$3,782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$3,773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$509,600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355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$517,155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1,500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$693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863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$20,160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$499,200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>
                          <a:tab pos="355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$520,053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972" name="Rectangle 44"/>
          <p:cNvSpPr>
            <a:spLocks noChangeArrowheads="1"/>
          </p:cNvSpPr>
          <p:nvPr/>
        </p:nvSpPr>
        <p:spPr bwMode="auto">
          <a:xfrm>
            <a:off x="1417638" y="4281488"/>
            <a:ext cx="63071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/>
              <a:t>Choose the price and quantity that gives the lowest total cost</a:t>
            </a:r>
          </a:p>
          <a:p>
            <a:pPr algn="ctr">
              <a:lnSpc>
                <a:spcPct val="90000"/>
              </a:lnSpc>
              <a:spcBef>
                <a:spcPct val="40000"/>
              </a:spcBef>
            </a:pPr>
            <a:r>
              <a:rPr lang="en-US" sz="2400" dirty="0"/>
              <a:t>Buy 275 drones at $98 per unit</a:t>
            </a:r>
          </a:p>
        </p:txBody>
      </p:sp>
      <p:sp>
        <p:nvSpPr>
          <p:cNvPr id="124973" name="Oval 45"/>
          <p:cNvSpPr>
            <a:spLocks noChangeArrowheads="1"/>
          </p:cNvSpPr>
          <p:nvPr/>
        </p:nvSpPr>
        <p:spPr bwMode="auto">
          <a:xfrm>
            <a:off x="6959600" y="2892425"/>
            <a:ext cx="1295400" cy="371475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8718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72" grpId="0" autoUpdateAnimBg="0"/>
      <p:bldP spid="1249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Importance of Inventory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939800" y="1803400"/>
            <a:ext cx="72771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One of the most expensive assets of many companies representing as much as 50% of total invested capital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Less inventory lowers costs but increases chances of running out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More inventory raises costs but always keeps customers happy </a:t>
            </a:r>
          </a:p>
        </p:txBody>
      </p:sp>
    </p:spTree>
    <p:extLst>
      <p:ext uri="{BB962C8B-B14F-4D97-AF65-F5344CB8AC3E}">
        <p14:creationId xmlns:p14="http://schemas.microsoft.com/office/powerpoint/2010/main" val="2606045472"/>
      </p:ext>
    </p:extLst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Functions of Inventory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54075" y="1528763"/>
            <a:ext cx="743585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i="1" dirty="0"/>
              <a:t>To provide a selection of goods for anticipated demand and to separate the firm from fluctuations in demand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To </a:t>
            </a:r>
            <a:r>
              <a:rPr lang="en-US" sz="3200" i="1" dirty="0"/>
              <a:t>decouple or separate various parts of the production process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To </a:t>
            </a:r>
            <a:r>
              <a:rPr lang="en-US" sz="3200" i="1" dirty="0"/>
              <a:t>take advantage of quantity discounts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dirty="0"/>
              <a:t>To </a:t>
            </a:r>
            <a:r>
              <a:rPr lang="en-US" sz="3200" i="1" dirty="0"/>
              <a:t>hedge against inflation</a:t>
            </a:r>
          </a:p>
        </p:txBody>
      </p:sp>
    </p:spTree>
    <p:extLst>
      <p:ext uri="{BB962C8B-B14F-4D97-AF65-F5344CB8AC3E}">
        <p14:creationId xmlns:p14="http://schemas.microsoft.com/office/powerpoint/2010/main" val="179230991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Types of Inventory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711200" y="1417638"/>
            <a:ext cx="7734300" cy="5122862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b="1" dirty="0">
                <a:solidFill>
                  <a:srgbClr val="255898"/>
                </a:solidFill>
                <a:latin typeface="Arial" charset="0"/>
                <a:cs typeface="Arial" charset="0"/>
              </a:rPr>
              <a:t>Raw material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Purchased but not processed</a:t>
            </a:r>
          </a:p>
          <a:p>
            <a:pPr>
              <a:buFont typeface="Arial Unicode MS" charset="0"/>
              <a:buChar char="▶"/>
            </a:pPr>
            <a:r>
              <a:rPr lang="en-US" sz="2800" b="1" dirty="0">
                <a:solidFill>
                  <a:srgbClr val="255898"/>
                </a:solidFill>
                <a:latin typeface="Arial" charset="0"/>
                <a:cs typeface="Arial" charset="0"/>
              </a:rPr>
              <a:t>Work-in-process (WIP)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Undergone some change but not completed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A function of cycle time for a product</a:t>
            </a:r>
          </a:p>
          <a:p>
            <a:pPr>
              <a:buFont typeface="Arial Unicode MS" charset="0"/>
              <a:buChar char="▶"/>
            </a:pPr>
            <a:r>
              <a:rPr lang="en-US" sz="2800" b="1" dirty="0">
                <a:solidFill>
                  <a:srgbClr val="255898"/>
                </a:solidFill>
                <a:latin typeface="Arial" charset="0"/>
                <a:cs typeface="Arial" charset="0"/>
              </a:rPr>
              <a:t>Maintenance/repair/operating (MRO)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Necessary to keep machinery and processes productive</a:t>
            </a:r>
          </a:p>
          <a:p>
            <a:pPr>
              <a:buFont typeface="Arial Unicode MS" charset="0"/>
              <a:buChar char="▶"/>
            </a:pPr>
            <a:r>
              <a:rPr lang="en-US" sz="2800" b="1" dirty="0">
                <a:solidFill>
                  <a:srgbClr val="255898"/>
                </a:solidFill>
                <a:latin typeface="Arial" charset="0"/>
                <a:cs typeface="Arial" charset="0"/>
              </a:rPr>
              <a:t>Finished goods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Completed product awaiting shipment</a:t>
            </a:r>
          </a:p>
        </p:txBody>
      </p:sp>
    </p:spTree>
    <p:extLst>
      <p:ext uri="{BB962C8B-B14F-4D97-AF65-F5344CB8AC3E}">
        <p14:creationId xmlns:p14="http://schemas.microsoft.com/office/powerpoint/2010/main" val="3513963515"/>
      </p:ext>
    </p:extLst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 1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1"/>
          <a:stretch>
            <a:fillRect/>
          </a:stretch>
        </p:blipFill>
        <p:spPr bwMode="auto">
          <a:xfrm>
            <a:off x="338138" y="3957638"/>
            <a:ext cx="85756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36575"/>
            <a:ext cx="7772400" cy="876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Material Flow Cycle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54050" y="57594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12.1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606425" y="3360738"/>
            <a:ext cx="7932738" cy="517525"/>
            <a:chOff x="382" y="2277"/>
            <a:chExt cx="4997" cy="326"/>
          </a:xfrm>
        </p:grpSpPr>
        <p:sp>
          <p:nvSpPr>
            <p:cNvPr id="36881" name="Rectangle 6"/>
            <p:cNvSpPr>
              <a:spLocks noChangeArrowheads="1"/>
            </p:cNvSpPr>
            <p:nvPr/>
          </p:nvSpPr>
          <p:spPr bwMode="auto">
            <a:xfrm>
              <a:off x="382" y="2277"/>
              <a:ext cx="499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1244600" algn="ctr"/>
                  <a:tab pos="2476500" algn="ctr"/>
                  <a:tab pos="3429000" algn="ctr"/>
                  <a:tab pos="4483100" algn="ctr"/>
                  <a:tab pos="5524500" algn="ctr"/>
                  <a:tab pos="6362700" algn="ctr"/>
                  <a:tab pos="7340600" algn="ctr"/>
                </a:tabLst>
              </a:pPr>
              <a:r>
                <a:rPr lang="en-US" sz="1600" dirty="0"/>
                <a:t>Input	Wait for	Wait to	Move	Wait in queue	Setup	Run	Output</a:t>
              </a:r>
            </a:p>
            <a:p>
              <a:pPr>
                <a:lnSpc>
                  <a:spcPct val="85000"/>
                </a:lnSpc>
                <a:tabLst>
                  <a:tab pos="1244600" algn="ctr"/>
                  <a:tab pos="2476500" algn="ctr"/>
                  <a:tab pos="3429000" algn="ctr"/>
                  <a:tab pos="4483100" algn="ctr"/>
                  <a:tab pos="5524500" algn="ctr"/>
                  <a:tab pos="6362700" algn="ctr"/>
                  <a:tab pos="7340600" algn="ctr"/>
                </a:tabLst>
              </a:pPr>
              <a:r>
                <a:rPr lang="en-US" sz="1600" dirty="0"/>
                <a:t>	inspection	be moved	time	for operator	time	time</a:t>
              </a:r>
            </a:p>
          </p:txBody>
        </p:sp>
        <p:sp>
          <p:nvSpPr>
            <p:cNvPr id="36882" name="Line 7"/>
            <p:cNvSpPr>
              <a:spLocks noChangeShapeType="1"/>
            </p:cNvSpPr>
            <p:nvPr/>
          </p:nvSpPr>
          <p:spPr bwMode="auto">
            <a:xfrm>
              <a:off x="488" y="2504"/>
              <a:ext cx="32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83" name="Line 8"/>
            <p:cNvSpPr>
              <a:spLocks noChangeShapeType="1"/>
            </p:cNvSpPr>
            <p:nvPr/>
          </p:nvSpPr>
          <p:spPr bwMode="auto">
            <a:xfrm>
              <a:off x="4848" y="2504"/>
              <a:ext cx="32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969" name="Group 9"/>
          <p:cNvGrpSpPr>
            <a:grpSpLocks/>
          </p:cNvGrpSpPr>
          <p:nvPr/>
        </p:nvGrpSpPr>
        <p:grpSpPr bwMode="auto">
          <a:xfrm>
            <a:off x="1346200" y="2017713"/>
            <a:ext cx="6362700" cy="1068387"/>
            <a:chOff x="824" y="1183"/>
            <a:chExt cx="4008" cy="673"/>
          </a:xfrm>
        </p:grpSpPr>
        <p:sp>
          <p:nvSpPr>
            <p:cNvPr id="36870" name="Rectangle 10"/>
            <p:cNvSpPr>
              <a:spLocks noChangeArrowheads="1"/>
            </p:cNvSpPr>
            <p:nvPr/>
          </p:nvSpPr>
          <p:spPr bwMode="auto">
            <a:xfrm>
              <a:off x="2422" y="1183"/>
              <a:ext cx="8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Cycle time</a:t>
              </a:r>
            </a:p>
          </p:txBody>
        </p:sp>
        <p:sp>
          <p:nvSpPr>
            <p:cNvPr id="36871" name="Rectangle 11"/>
            <p:cNvSpPr>
              <a:spLocks noChangeArrowheads="1"/>
            </p:cNvSpPr>
            <p:nvPr/>
          </p:nvSpPr>
          <p:spPr bwMode="auto">
            <a:xfrm>
              <a:off x="2402" y="1519"/>
              <a:ext cx="24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3238500" algn="ctr"/>
                </a:tabLst>
              </a:pPr>
              <a:r>
                <a:rPr lang="en-US" sz="2000" dirty="0"/>
                <a:t>95%	5%</a:t>
              </a:r>
            </a:p>
          </p:txBody>
        </p:sp>
        <p:sp>
          <p:nvSpPr>
            <p:cNvPr id="36872" name="Line 12"/>
            <p:cNvSpPr>
              <a:spLocks noChangeShapeType="1"/>
            </p:cNvSpPr>
            <p:nvPr/>
          </p:nvSpPr>
          <p:spPr bwMode="auto">
            <a:xfrm flipH="1">
              <a:off x="828" y="1308"/>
              <a:ext cx="1608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3" name="Line 13"/>
            <p:cNvSpPr>
              <a:spLocks noChangeShapeType="1"/>
            </p:cNvSpPr>
            <p:nvPr/>
          </p:nvSpPr>
          <p:spPr bwMode="auto">
            <a:xfrm>
              <a:off x="3376" y="1308"/>
              <a:ext cx="1456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4" name="Line 14"/>
            <p:cNvSpPr>
              <a:spLocks noChangeShapeType="1"/>
            </p:cNvSpPr>
            <p:nvPr/>
          </p:nvSpPr>
          <p:spPr bwMode="auto">
            <a:xfrm>
              <a:off x="824" y="1216"/>
              <a:ext cx="0" cy="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5" name="Line 15"/>
            <p:cNvSpPr>
              <a:spLocks noChangeShapeType="1"/>
            </p:cNvSpPr>
            <p:nvPr/>
          </p:nvSpPr>
          <p:spPr bwMode="auto">
            <a:xfrm>
              <a:off x="4832" y="1216"/>
              <a:ext cx="0" cy="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6" name="Line 16"/>
            <p:cNvSpPr>
              <a:spLocks noChangeShapeType="1"/>
            </p:cNvSpPr>
            <p:nvPr/>
          </p:nvSpPr>
          <p:spPr bwMode="auto">
            <a:xfrm flipH="1">
              <a:off x="828" y="1644"/>
              <a:ext cx="1544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7" name="Line 17"/>
            <p:cNvSpPr>
              <a:spLocks noChangeShapeType="1"/>
            </p:cNvSpPr>
            <p:nvPr/>
          </p:nvSpPr>
          <p:spPr bwMode="auto">
            <a:xfrm>
              <a:off x="4168" y="147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8" name="Line 18"/>
            <p:cNvSpPr>
              <a:spLocks noChangeShapeType="1"/>
            </p:cNvSpPr>
            <p:nvPr/>
          </p:nvSpPr>
          <p:spPr bwMode="auto">
            <a:xfrm>
              <a:off x="2908" y="1644"/>
              <a:ext cx="1256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9" name="Line 19"/>
            <p:cNvSpPr>
              <a:spLocks noChangeShapeType="1"/>
            </p:cNvSpPr>
            <p:nvPr/>
          </p:nvSpPr>
          <p:spPr bwMode="auto">
            <a:xfrm>
              <a:off x="4644" y="1644"/>
              <a:ext cx="184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80" name="Line 20"/>
            <p:cNvSpPr>
              <a:spLocks noChangeShapeType="1"/>
            </p:cNvSpPr>
            <p:nvPr/>
          </p:nvSpPr>
          <p:spPr bwMode="auto">
            <a:xfrm flipH="1">
              <a:off x="4168" y="1644"/>
              <a:ext cx="184" cy="0"/>
            </a:xfrm>
            <a:prstGeom prst="line">
              <a:avLst/>
            </a:prstGeom>
            <a:noFill/>
            <a:ln w="57150">
              <a:solidFill>
                <a:srgbClr val="255898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011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4675"/>
            <a:ext cx="7772400" cy="876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Managing Inventory 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46125" y="2154238"/>
            <a:ext cx="76517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n-US" sz="3200" dirty="0"/>
              <a:t>How inventory items can be classified (</a:t>
            </a:r>
            <a:r>
              <a:rPr lang="en-US" sz="3200" i="1" dirty="0"/>
              <a:t>ABC analysis</a:t>
            </a:r>
            <a:r>
              <a:rPr lang="en-US" sz="3200" dirty="0"/>
              <a:t>)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n-US" sz="3200" dirty="0"/>
              <a:t>How accurate inventory records can be maintained</a:t>
            </a:r>
          </a:p>
        </p:txBody>
      </p:sp>
    </p:spTree>
    <p:extLst>
      <p:ext uri="{BB962C8B-B14F-4D97-AF65-F5344CB8AC3E}">
        <p14:creationId xmlns:p14="http://schemas.microsoft.com/office/powerpoint/2010/main" val="36178323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HR11">
      <a:dk1>
        <a:srgbClr val="000000"/>
      </a:dk1>
      <a:lt1>
        <a:srgbClr val="FFFFFF"/>
      </a:lt1>
      <a:dk2>
        <a:srgbClr val="255898"/>
      </a:dk2>
      <a:lt2>
        <a:srgbClr val="FFFCF2"/>
      </a:lt2>
      <a:accent1>
        <a:srgbClr val="D33320"/>
      </a:accent1>
      <a:accent2>
        <a:srgbClr val="9FACC7"/>
      </a:accent2>
      <a:accent3>
        <a:srgbClr val="F7D7AC"/>
      </a:accent3>
      <a:accent4>
        <a:srgbClr val="BDD6A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2851</Words>
  <Application>Microsoft Office PowerPoint</Application>
  <PresentationFormat>On-screen Show (4:3)</PresentationFormat>
  <Paragraphs>532</Paragraphs>
  <Slides>45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Arial Unicode MS</vt:lpstr>
      <vt:lpstr>Calibri</vt:lpstr>
      <vt:lpstr>Helvetica Neue</vt:lpstr>
      <vt:lpstr>Times</vt:lpstr>
      <vt:lpstr>Times New Roman</vt:lpstr>
      <vt:lpstr>Wingdings</vt:lpstr>
      <vt:lpstr>Office Theme</vt:lpstr>
      <vt:lpstr>Equation</vt:lpstr>
      <vt:lpstr>PowerPoint Presentation</vt:lpstr>
      <vt:lpstr>Learning Objectives</vt:lpstr>
      <vt:lpstr>Learning Objectives</vt:lpstr>
      <vt:lpstr>Inventory Management</vt:lpstr>
      <vt:lpstr>Importance of Inventory</vt:lpstr>
      <vt:lpstr>Functions of Inventory</vt:lpstr>
      <vt:lpstr>Types of Inventory</vt:lpstr>
      <vt:lpstr>The Material Flow Cycle</vt:lpstr>
      <vt:lpstr>Managing Inventory </vt:lpstr>
      <vt:lpstr>ABC Analysis</vt:lpstr>
      <vt:lpstr>ABC Analysis</vt:lpstr>
      <vt:lpstr>ABC Analysis</vt:lpstr>
      <vt:lpstr>Inventory Models</vt:lpstr>
      <vt:lpstr>Inventory Models</vt:lpstr>
      <vt:lpstr>Holding Costs</vt:lpstr>
      <vt:lpstr>Holding Costs</vt:lpstr>
      <vt:lpstr>Inventory Models for Independent Demand</vt:lpstr>
      <vt:lpstr>Basic EOQ Model</vt:lpstr>
      <vt:lpstr>Inventory Usage Over Time</vt:lpstr>
      <vt:lpstr>Minimizing Costs</vt:lpstr>
      <vt:lpstr>Minimizing Costs</vt:lpstr>
      <vt:lpstr>Minimizing Costs</vt:lpstr>
      <vt:lpstr>Minimizing Costs</vt:lpstr>
      <vt:lpstr>Minimizing Costs</vt:lpstr>
      <vt:lpstr>Minimizing Costs</vt:lpstr>
      <vt:lpstr>An EOQ Example</vt:lpstr>
      <vt:lpstr>An EOQ Example</vt:lpstr>
      <vt:lpstr>An EOQ Example</vt:lpstr>
      <vt:lpstr>An EOQ Example</vt:lpstr>
      <vt:lpstr>The EOQ Model</vt:lpstr>
      <vt:lpstr>Reorder Points</vt:lpstr>
      <vt:lpstr>Reorder Point Curve</vt:lpstr>
      <vt:lpstr>Reorder Point Example</vt:lpstr>
      <vt:lpstr>Production Order Quantity Model</vt:lpstr>
      <vt:lpstr>Production Order Quantity Model</vt:lpstr>
      <vt:lpstr>Production Order Quantity Model</vt:lpstr>
      <vt:lpstr>Production Order Quantity Model</vt:lpstr>
      <vt:lpstr>Production Order Quantity Example</vt:lpstr>
      <vt:lpstr>Production Order Quantity Model</vt:lpstr>
      <vt:lpstr>Quantity Discount Models</vt:lpstr>
      <vt:lpstr>Quantity Discount Models</vt:lpstr>
      <vt:lpstr>Quantity Discount Models</vt:lpstr>
      <vt:lpstr>Quantity Discount Models</vt:lpstr>
      <vt:lpstr>Quantity Discount Example</vt:lpstr>
      <vt:lpstr>Quantity Discount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Heizer/Render 12e</dc:title>
  <dc:subject>Chapter 12 - Inventory Management</dc:subject>
  <dc:creator>Jeff Heyl</dc:creator>
  <cp:keywords/>
  <dc:description/>
  <cp:lastModifiedBy>deni</cp:lastModifiedBy>
  <cp:revision>269</cp:revision>
  <dcterms:created xsi:type="dcterms:W3CDTF">2012-09-28T10:33:31Z</dcterms:created>
  <dcterms:modified xsi:type="dcterms:W3CDTF">2021-03-03T11:41:10Z</dcterms:modified>
  <cp:category/>
</cp:coreProperties>
</file>