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7" r:id="rId2"/>
    <p:sldId id="340" r:id="rId3"/>
    <p:sldId id="341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95" r:id="rId35"/>
    <p:sldId id="39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B" initials="JLB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1" autoAdjust="0"/>
    <p:restoredTop sz="97907" autoAdjust="0"/>
  </p:normalViewPr>
  <p:slideViewPr>
    <p:cSldViewPr snapToGrid="0" snapToObjects="1">
      <p:cViewPr varScale="1">
        <p:scale>
          <a:sx n="88" d="100"/>
          <a:sy n="88" d="100"/>
        </p:scale>
        <p:origin x="810" y="78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3/5/2021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348E8F2-747F-4F4F-947D-DC9E65379368}" type="slidenum">
              <a:rPr lang="en-AU">
                <a:latin typeface="Calibri" charset="0"/>
              </a:rPr>
              <a:pPr/>
              <a:t>2</a:t>
            </a:fld>
            <a:endParaRPr lang="en-AU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217C06C-3C20-3E48-8B55-6199380F67E8}" type="slidenum">
              <a:rPr lang="en-AU">
                <a:latin typeface="Calibri" charset="0"/>
              </a:rPr>
              <a:pPr/>
              <a:t>12</a:t>
            </a:fld>
            <a:endParaRPr lang="en-AU" dirty="0"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9C3859F-2103-5D49-BA88-EBD4466F3F6C}" type="slidenum">
              <a:rPr lang="en-AU">
                <a:latin typeface="Calibri" charset="0"/>
              </a:rPr>
              <a:pPr/>
              <a:t>13</a:t>
            </a:fld>
            <a:endParaRPr lang="en-AU" dirty="0">
              <a:latin typeface="Calibri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00E325B-9793-254B-B94B-4E3549F88397}" type="slidenum">
              <a:rPr lang="en-AU">
                <a:latin typeface="Calibri" charset="0"/>
              </a:rPr>
              <a:pPr/>
              <a:t>14</a:t>
            </a:fld>
            <a:endParaRPr lang="en-AU" dirty="0">
              <a:latin typeface="Calibri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2B4F69A-418E-5F4F-BA31-B7F9B2B0538F}" type="slidenum">
              <a:rPr lang="en-AU">
                <a:latin typeface="Calibri" charset="0"/>
              </a:rPr>
              <a:pPr/>
              <a:t>15</a:t>
            </a:fld>
            <a:endParaRPr lang="en-AU" dirty="0">
              <a:latin typeface="Calibri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4C4DB20-F991-D44C-8677-997092B5F819}" type="slidenum">
              <a:rPr lang="en-AU">
                <a:latin typeface="Calibri" charset="0"/>
              </a:rPr>
              <a:pPr/>
              <a:t>16</a:t>
            </a:fld>
            <a:endParaRPr lang="en-AU" dirty="0">
              <a:latin typeface="Calibri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A93910B-8B4C-FD4F-99E8-865CBA33B662}" type="slidenum">
              <a:rPr lang="en-AU">
                <a:latin typeface="Calibri" charset="0"/>
              </a:rPr>
              <a:pPr/>
              <a:t>17</a:t>
            </a:fld>
            <a:endParaRPr lang="en-AU" dirty="0">
              <a:latin typeface="Calibri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C5C4A94-85ED-9A46-83DD-DF94700A53C9}" type="slidenum">
              <a:rPr lang="en-AU">
                <a:latin typeface="Calibri" charset="0"/>
              </a:rPr>
              <a:pPr/>
              <a:t>18</a:t>
            </a:fld>
            <a:endParaRPr lang="en-AU" dirty="0">
              <a:latin typeface="Calibri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579CB41-2705-D14E-8199-E380BD469FF2}" type="slidenum">
              <a:rPr lang="en-AU">
                <a:latin typeface="Calibri" charset="0"/>
              </a:rPr>
              <a:pPr/>
              <a:t>19</a:t>
            </a:fld>
            <a:endParaRPr lang="en-AU" dirty="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F8D3BD8-93F8-2F4F-9D27-CD40CF2F9CDC}" type="slidenum">
              <a:rPr lang="en-AU">
                <a:latin typeface="Calibri" charset="0"/>
              </a:rPr>
              <a:pPr/>
              <a:t>20</a:t>
            </a:fld>
            <a:endParaRPr lang="en-AU" dirty="0">
              <a:latin typeface="Calibri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163988B-E20B-DB47-9C69-B9986B92461F}" type="slidenum">
              <a:rPr lang="en-AU">
                <a:latin typeface="Calibri" charset="0"/>
              </a:rPr>
              <a:pPr/>
              <a:t>21</a:t>
            </a:fld>
            <a:endParaRPr lang="en-AU" dirty="0">
              <a:latin typeface="Calibri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7FC23E0-0E1D-1A4D-8AB5-43A6579BC357}" type="slidenum">
              <a:rPr lang="en-AU">
                <a:latin typeface="Calibri" charset="0"/>
              </a:rPr>
              <a:pPr/>
              <a:t>3</a:t>
            </a:fld>
            <a:endParaRPr lang="en-AU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5F22E2B-FCA0-7C4B-A2BA-5A9AD21B5045}" type="slidenum">
              <a:rPr lang="en-AU">
                <a:latin typeface="Calibri" charset="0"/>
              </a:rPr>
              <a:pPr/>
              <a:t>22</a:t>
            </a:fld>
            <a:endParaRPr lang="en-AU" dirty="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C2AF8F2-2D8F-9443-8FF4-D2B228D297AC}" type="slidenum">
              <a:rPr lang="en-AU">
                <a:latin typeface="Calibri" charset="0"/>
              </a:rPr>
              <a:pPr/>
              <a:t>23</a:t>
            </a:fld>
            <a:endParaRPr lang="en-AU" dirty="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7BCDAB6-336C-EF46-811B-B19FB4866024}" type="slidenum">
              <a:rPr lang="en-AU">
                <a:latin typeface="Calibri" charset="0"/>
              </a:rPr>
              <a:pPr/>
              <a:t>24</a:t>
            </a:fld>
            <a:endParaRPr lang="en-AU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5773D3E-C0E0-BD49-92AA-2FE622721512}" type="slidenum">
              <a:rPr lang="en-AU">
                <a:latin typeface="Calibri" charset="0"/>
              </a:rPr>
              <a:pPr/>
              <a:t>26</a:t>
            </a:fld>
            <a:endParaRPr lang="en-AU" dirty="0">
              <a:latin typeface="Calibri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DA57ED8-A6B2-034B-84E5-79A1F64FFB21}" type="slidenum">
              <a:rPr lang="en-AU">
                <a:latin typeface="Calibri" charset="0"/>
              </a:rPr>
              <a:pPr/>
              <a:t>27</a:t>
            </a:fld>
            <a:endParaRPr lang="en-AU" dirty="0">
              <a:latin typeface="Calibri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91881B-8EB9-2844-B993-439EF4A38D4C}" type="slidenum">
              <a:rPr lang="en-AU">
                <a:latin typeface="Calibri" charset="0"/>
              </a:rPr>
              <a:pPr/>
              <a:t>28</a:t>
            </a:fld>
            <a:endParaRPr lang="en-AU" dirty="0">
              <a:latin typeface="Calibri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12257C8-128E-8C47-A68F-C618EA649947}" type="slidenum">
              <a:rPr lang="en-AU">
                <a:latin typeface="Calibri" charset="0"/>
              </a:rPr>
              <a:pPr/>
              <a:t>29</a:t>
            </a:fld>
            <a:endParaRPr lang="en-AU" dirty="0">
              <a:latin typeface="Calibri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86C50D-D6A0-EB40-8947-45116C7564D0}" type="slidenum">
              <a:rPr lang="en-AU">
                <a:latin typeface="Calibri" charset="0"/>
              </a:rPr>
              <a:pPr/>
              <a:t>30</a:t>
            </a:fld>
            <a:endParaRPr lang="en-AU" dirty="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1E36DB-A855-2A4C-856B-AAC066417D91}" type="slidenum">
              <a:rPr lang="en-AU">
                <a:latin typeface="Calibri" charset="0"/>
              </a:rPr>
              <a:pPr/>
              <a:t>31</a:t>
            </a:fld>
            <a:endParaRPr lang="en-AU" dirty="0">
              <a:latin typeface="Calibri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98585DA-6A11-8F44-A258-BB2A933E382E}" type="slidenum">
              <a:rPr lang="en-AU">
                <a:latin typeface="Calibri" charset="0"/>
              </a:rPr>
              <a:pPr/>
              <a:t>32</a:t>
            </a:fld>
            <a:endParaRPr lang="en-AU" dirty="0">
              <a:latin typeface="Calibri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0318772-8E7D-CD48-8CF7-C7C34FF70D05}" type="slidenum">
              <a:rPr lang="en-AU">
                <a:latin typeface="Calibri" charset="0"/>
              </a:rPr>
              <a:pPr/>
              <a:t>4</a:t>
            </a:fld>
            <a:endParaRPr lang="en-AU" dirty="0">
              <a:latin typeface="Calibri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B48552-0503-F64D-A49C-86AA8BDD326C}" type="slidenum">
              <a:rPr lang="en-AU">
                <a:latin typeface="Calibri" charset="0"/>
              </a:rPr>
              <a:pPr/>
              <a:t>33</a:t>
            </a:fld>
            <a:endParaRPr lang="en-AU" dirty="0">
              <a:latin typeface="Calibri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5495A60-FF00-4646-8CF3-A9B28C04FF7A}" type="slidenum">
              <a:rPr lang="en-AU">
                <a:latin typeface="Calibri" charset="0"/>
              </a:rPr>
              <a:pPr/>
              <a:t>34</a:t>
            </a:fld>
            <a:endParaRPr lang="en-AU" dirty="0">
              <a:latin typeface="Calibri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5495A60-FF00-4646-8CF3-A9B28C04FF7A}" type="slidenum">
              <a:rPr lang="en-AU">
                <a:latin typeface="Calibri" charset="0"/>
              </a:rPr>
              <a:pPr/>
              <a:t>35</a:t>
            </a:fld>
            <a:endParaRPr lang="en-AU" dirty="0">
              <a:latin typeface="Calibri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6390726-4285-BB4C-81BA-EA13936B4BE6}" type="slidenum">
              <a:rPr lang="en-AU">
                <a:latin typeface="Calibri" charset="0"/>
              </a:rPr>
              <a:pPr/>
              <a:t>36</a:t>
            </a:fld>
            <a:endParaRPr lang="en-AU" dirty="0">
              <a:latin typeface="Calibri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2C4F83E-E40F-FA43-AE07-9435736EA288}" type="slidenum">
              <a:rPr lang="en-AU">
                <a:latin typeface="Calibri" charset="0"/>
              </a:rPr>
              <a:pPr/>
              <a:t>37</a:t>
            </a:fld>
            <a:endParaRPr lang="en-AU" dirty="0">
              <a:latin typeface="Calibri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52E81DE-4502-5146-9F8B-651AE40E7A60}" type="slidenum">
              <a:rPr lang="en-AU">
                <a:latin typeface="Calibri" charset="0"/>
              </a:rPr>
              <a:pPr/>
              <a:t>38</a:t>
            </a:fld>
            <a:endParaRPr lang="en-AU" dirty="0">
              <a:latin typeface="Calibri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7E6D1A2-3E19-894E-9CF0-1E014B256DE8}" type="slidenum">
              <a:rPr lang="en-AU">
                <a:latin typeface="Calibri" charset="0"/>
              </a:rPr>
              <a:pPr/>
              <a:t>39</a:t>
            </a:fld>
            <a:endParaRPr lang="en-AU" dirty="0">
              <a:latin typeface="Calibri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54EE1F7-6D18-BB4A-A5A4-2AAB5EB61D72}" type="slidenum">
              <a:rPr lang="en-AU">
                <a:latin typeface="Calibri" charset="0"/>
              </a:rPr>
              <a:pPr/>
              <a:t>40</a:t>
            </a:fld>
            <a:endParaRPr lang="en-AU" dirty="0">
              <a:latin typeface="Calibri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089E889-AAFD-6845-A9F4-0E0FB3808262}" type="slidenum">
              <a:rPr lang="en-AU">
                <a:latin typeface="Calibri" charset="0"/>
              </a:rPr>
              <a:pPr/>
              <a:t>41</a:t>
            </a:fld>
            <a:endParaRPr lang="en-AU" dirty="0">
              <a:latin typeface="Calibri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BF2E12-5844-7D46-ABE1-86371D102D32}" type="slidenum">
              <a:rPr lang="en-AU">
                <a:latin typeface="Calibri" charset="0"/>
              </a:rPr>
              <a:pPr/>
              <a:t>42</a:t>
            </a:fld>
            <a:endParaRPr lang="en-AU" dirty="0">
              <a:latin typeface="Calibri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62ABBC2-A3C3-4342-8118-CDB654021A00}" type="slidenum">
              <a:rPr lang="en-AU">
                <a:latin typeface="Calibri" charset="0"/>
              </a:rPr>
              <a:pPr/>
              <a:t>5</a:t>
            </a:fld>
            <a:endParaRPr lang="en-AU" dirty="0">
              <a:latin typeface="Calibri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68731A2-C6A6-CB47-818C-C2C66541DA32}" type="slidenum">
              <a:rPr lang="en-AU">
                <a:latin typeface="Calibri" charset="0"/>
              </a:rPr>
              <a:pPr/>
              <a:t>43</a:t>
            </a:fld>
            <a:endParaRPr lang="en-AU" dirty="0">
              <a:latin typeface="Calibri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149B463-8FF5-1047-A4FE-E3A902467887}" type="slidenum">
              <a:rPr lang="en-AU">
                <a:latin typeface="Calibri" charset="0"/>
              </a:rPr>
              <a:pPr/>
              <a:t>44</a:t>
            </a:fld>
            <a:endParaRPr lang="en-AU" dirty="0">
              <a:latin typeface="Calibri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88E962C-259B-6E4F-A1FC-F01B20057C38}" type="slidenum">
              <a:rPr lang="en-AU">
                <a:latin typeface="Calibri" charset="0"/>
              </a:rPr>
              <a:pPr/>
              <a:t>45</a:t>
            </a:fld>
            <a:endParaRPr lang="en-AU" dirty="0">
              <a:latin typeface="Calibri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F7B37A1-AD2C-CD4C-82E6-CEF4A0E0EEA2}" type="slidenum">
              <a:rPr lang="en-AU">
                <a:latin typeface="Calibri" charset="0"/>
              </a:rPr>
              <a:pPr/>
              <a:t>6</a:t>
            </a:fld>
            <a:endParaRPr lang="en-AU" dirty="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47EC1EC-1F9A-6248-A7AD-BAA179252B51}" type="slidenum">
              <a:rPr lang="en-AU">
                <a:latin typeface="Calibri" charset="0"/>
              </a:rPr>
              <a:pPr/>
              <a:t>7</a:t>
            </a:fld>
            <a:endParaRPr lang="en-AU" dirty="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A0B6CC3-E808-C541-BCF9-1F327363EE99}" type="slidenum">
              <a:rPr lang="en-AU">
                <a:latin typeface="Calibri" charset="0"/>
              </a:rPr>
              <a:pPr/>
              <a:t>8</a:t>
            </a:fld>
            <a:endParaRPr lang="en-AU" dirty="0">
              <a:latin typeface="Calibri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BBA2D38-B980-934E-9324-5FC088C63B6B}" type="slidenum">
              <a:rPr lang="en-AU">
                <a:latin typeface="Calibri" charset="0"/>
              </a:rPr>
              <a:pPr/>
              <a:t>10</a:t>
            </a:fld>
            <a:endParaRPr lang="en-AU" dirty="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D6862C7-3491-C943-9FF4-4373B73902E2}" type="slidenum">
              <a:rPr lang="en-AU">
                <a:latin typeface="Calibri" charset="0"/>
              </a:rPr>
              <a:pPr/>
              <a:t>11</a:t>
            </a:fld>
            <a:endParaRPr lang="en-AU" dirty="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13 -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aska tail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/>
          <a:stretch/>
        </p:blipFill>
        <p:spPr>
          <a:xfrm>
            <a:off x="0" y="-7322"/>
            <a:ext cx="9144000" cy="6865321"/>
          </a:xfrm>
          <a:prstGeom prst="rect">
            <a:avLst/>
          </a:prstGeom>
        </p:spPr>
      </p:pic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843756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27850" y="1109663"/>
            <a:ext cx="170815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368300" y="638175"/>
            <a:ext cx="6732588" cy="2363788"/>
            <a:chOff x="0" y="1417638"/>
            <a:chExt cx="7500407" cy="1305983"/>
          </a:xfrm>
        </p:grpSpPr>
        <p:sp>
          <p:nvSpPr>
            <p:cNvPr id="24" name="Rectangle 4"/>
            <p:cNvSpPr/>
            <p:nvPr/>
          </p:nvSpPr>
          <p:spPr>
            <a:xfrm>
              <a:off x="7056501" y="1564112"/>
              <a:ext cx="44390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417638"/>
              <a:ext cx="7208596" cy="1159509"/>
            </a:xfrm>
            <a:prstGeom prst="rect">
              <a:avLst/>
            </a:pr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723900" y="574675"/>
            <a:ext cx="63182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</a:rPr>
              <a:t>Aggregate Planning and S&amp;OP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9900" y="874713"/>
            <a:ext cx="1749197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0" cap="none" spc="-10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13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Aggregate Planning</a:t>
            </a:r>
          </a:p>
        </p:txBody>
      </p:sp>
      <p:grpSp>
        <p:nvGrpSpPr>
          <p:cNvPr id="36885" name="Group 21"/>
          <p:cNvGrpSpPr>
            <a:grpSpLocks/>
          </p:cNvGrpSpPr>
          <p:nvPr/>
        </p:nvGrpSpPr>
        <p:grpSpPr bwMode="auto">
          <a:xfrm>
            <a:off x="5132388" y="1336675"/>
            <a:ext cx="3879850" cy="4943475"/>
            <a:chOff x="3177" y="930"/>
            <a:chExt cx="2444" cy="3114"/>
          </a:xfrm>
        </p:grpSpPr>
        <p:pic>
          <p:nvPicPr>
            <p:cNvPr id="38967" name="Picture 22" descr="mowers 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8" r="32158"/>
            <a:stretch>
              <a:fillRect/>
            </a:stretch>
          </p:blipFill>
          <p:spPr bwMode="auto">
            <a:xfrm>
              <a:off x="3177" y="1882"/>
              <a:ext cx="2444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8" name="Picture 23" descr="mowers 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325"/>
            <a:stretch>
              <a:fillRect/>
            </a:stretch>
          </p:blipFill>
          <p:spPr bwMode="auto">
            <a:xfrm>
              <a:off x="3386" y="930"/>
              <a:ext cx="2027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9" name="Picture 24" descr="mowers 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59"/>
            <a:stretch>
              <a:fillRect/>
            </a:stretch>
          </p:blipFill>
          <p:spPr bwMode="auto">
            <a:xfrm>
              <a:off x="3347" y="2994"/>
              <a:ext cx="2104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38824"/>
              </p:ext>
            </p:extLst>
          </p:nvPr>
        </p:nvGraphicFramePr>
        <p:xfrm>
          <a:off x="519113" y="1785938"/>
          <a:ext cx="4462461" cy="3763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QUARTER 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Jan.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Feb. 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March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150,000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120,000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110,000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2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QUARTER 2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April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100,000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130,000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150,000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2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QUARTER 3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Aug.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Sept.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180,000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150,000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140,000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1460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Aggregate Planning</a:t>
            </a: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850900" y="1600200"/>
            <a:ext cx="74549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Combines appropriate resources into general terms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Part of a larger production planning system</a:t>
            </a:r>
          </a:p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Disaggregation</a:t>
            </a:r>
            <a:r>
              <a:rPr lang="en-US" dirty="0">
                <a:solidFill>
                  <a:srgbClr val="255898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breaks the plan down into greater detail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Disaggregation results in a 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master production schedule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8826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Aggregate Planning Strategies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95325" y="1592263"/>
            <a:ext cx="7753350" cy="459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Should inventories be used to absorb changes in demand?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Should changes be accommodated by varying the size of the workforce?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Should part-timers be used, or should overtime or idle time absorb fluctuations?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Should subcontractors be used and maintain a stable workforce?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Should prices or other factors be changed to influence demand?</a:t>
            </a:r>
          </a:p>
        </p:txBody>
      </p:sp>
    </p:spTree>
    <p:extLst>
      <p:ext uri="{BB962C8B-B14F-4D97-AF65-F5344CB8AC3E}">
        <p14:creationId xmlns:p14="http://schemas.microsoft.com/office/powerpoint/2010/main" val="142573262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Capacity Options</a:t>
            </a:r>
          </a:p>
        </p:txBody>
      </p:sp>
      <p:sp>
        <p:nvSpPr>
          <p:cNvPr id="450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i="1" dirty="0">
                <a:latin typeface="Arial" charset="0"/>
                <a:cs typeface="Arial" charset="0"/>
              </a:rPr>
              <a:t>Changing inventory levels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Increase inventory in low demand periods to meet high demand in the future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Increases costs associated with storage, insurance, handling, obsolescence, pilferage, and capital investment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Shortages may mean lost sales due to long lead times and poor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4173838998"/>
      </p:ext>
    </p:extLst>
  </p:cSld>
  <p:clrMapOvr>
    <a:masterClrMapping/>
  </p:clrMapOvr>
  <p:transition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Capacity Options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 startAt="2"/>
            </a:pPr>
            <a:r>
              <a:rPr lang="en-US" i="1" dirty="0">
                <a:latin typeface="Arial" charset="0"/>
                <a:cs typeface="Arial" charset="0"/>
              </a:rPr>
              <a:t>Varying workforce size by hiring or layoffs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Match production rate to demand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Training and separation costs for hiring and laying off workers 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New workers may have lower productivity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Laying off workers may lower morale and productivity</a:t>
            </a:r>
          </a:p>
        </p:txBody>
      </p:sp>
    </p:spTree>
    <p:extLst>
      <p:ext uri="{BB962C8B-B14F-4D97-AF65-F5344CB8AC3E}">
        <p14:creationId xmlns:p14="http://schemas.microsoft.com/office/powerpoint/2010/main" val="1624037711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Capacity Options</a:t>
            </a:r>
          </a:p>
        </p:txBody>
      </p:sp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 startAt="3"/>
            </a:pPr>
            <a:r>
              <a:rPr lang="en-US" i="1" dirty="0">
                <a:latin typeface="Arial" charset="0"/>
                <a:cs typeface="Arial" charset="0"/>
              </a:rPr>
              <a:t>Varying production rates through overtime or idle time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Allows constant workforce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May be difficult to meet large increases in demand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Overtime can be costly and may drive down productivity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Absorbing idle time may be difficult</a:t>
            </a:r>
          </a:p>
        </p:txBody>
      </p:sp>
    </p:spTree>
    <p:extLst>
      <p:ext uri="{BB962C8B-B14F-4D97-AF65-F5344CB8AC3E}">
        <p14:creationId xmlns:p14="http://schemas.microsoft.com/office/powerpoint/2010/main" val="2473551604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Capacity Options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 startAt="4"/>
            </a:pPr>
            <a:r>
              <a:rPr lang="en-US" i="1" dirty="0">
                <a:latin typeface="Arial" charset="0"/>
                <a:cs typeface="Arial" charset="0"/>
              </a:rPr>
              <a:t>Subcontracting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Temporary measure during periods of peak demand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May be costly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Assuring quality and timely delivery may be difficult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Exposes your customers to a possible competitor</a:t>
            </a:r>
          </a:p>
        </p:txBody>
      </p:sp>
    </p:spTree>
    <p:extLst>
      <p:ext uri="{BB962C8B-B14F-4D97-AF65-F5344CB8AC3E}">
        <p14:creationId xmlns:p14="http://schemas.microsoft.com/office/powerpoint/2010/main" val="1966598606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Capacity Options</a:t>
            </a:r>
          </a:p>
        </p:txBody>
      </p:sp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 startAt="5"/>
            </a:pPr>
            <a:r>
              <a:rPr lang="en-US" i="1" dirty="0">
                <a:latin typeface="Arial" charset="0"/>
                <a:cs typeface="Arial" charset="0"/>
              </a:rPr>
              <a:t>Using part-time workers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Useful for filling unskilled or low skilled positions, especially in services</a:t>
            </a:r>
          </a:p>
        </p:txBody>
      </p:sp>
    </p:spTree>
    <p:extLst>
      <p:ext uri="{BB962C8B-B14F-4D97-AF65-F5344CB8AC3E}">
        <p14:creationId xmlns:p14="http://schemas.microsoft.com/office/powerpoint/2010/main" val="2769208853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Demand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413"/>
            <a:ext cx="8229600" cy="5043487"/>
          </a:xfrm>
        </p:spPr>
        <p:txBody>
          <a:bodyPr rtlCol="0">
            <a:normAutofit/>
          </a:bodyPr>
          <a:lstStyle/>
          <a:p>
            <a:pPr marL="514350" indent="-514350" fontAlgn="auto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i="1" dirty="0">
                <a:ea typeface="+mn-ea"/>
              </a:rPr>
              <a:t>Influencing demand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Use advertising or promotion to increase demand in low periods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Attempt to shift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demand to slow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periods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May not be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sufficient to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balance demand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and capacity</a:t>
            </a:r>
          </a:p>
          <a:p>
            <a:pPr fontAlgn="auto">
              <a:spcBef>
                <a:spcPts val="0"/>
              </a:spcBef>
              <a:defRPr/>
            </a:pPr>
            <a:endParaRPr lang="en-US" dirty="0">
              <a:ea typeface="+mn-ea"/>
            </a:endParaRPr>
          </a:p>
        </p:txBody>
      </p:sp>
      <p:pic>
        <p:nvPicPr>
          <p:cNvPr id="2" name="Picture 1" descr="john deere tra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r="3604"/>
          <a:stretch>
            <a:fillRect/>
          </a:stretch>
        </p:blipFill>
        <p:spPr bwMode="auto">
          <a:xfrm>
            <a:off x="4567238" y="3086100"/>
            <a:ext cx="41195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19118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Demand Options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 startAt="2"/>
            </a:pPr>
            <a:r>
              <a:rPr lang="en-US" i="1" dirty="0">
                <a:latin typeface="Arial" charset="0"/>
                <a:cs typeface="Arial" charset="0"/>
              </a:rPr>
              <a:t>Back ordering during high-demand periods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Requires customers to wait for an order without loss of goodwill or the order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Most effective when there are few if any substitutes for the product or service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Often results in lost sales</a:t>
            </a:r>
          </a:p>
        </p:txBody>
      </p:sp>
    </p:spTree>
    <p:extLst>
      <p:ext uri="{BB962C8B-B14F-4D97-AF65-F5344CB8AC3E}">
        <p14:creationId xmlns:p14="http://schemas.microsoft.com/office/powerpoint/2010/main" val="3546021420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34338" cy="1112838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00138" y="2730500"/>
            <a:ext cx="6942137" cy="238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13.1</a:t>
            </a:r>
            <a:r>
              <a:rPr lang="en-US" sz="2800" b="1" dirty="0"/>
              <a:t>	</a:t>
            </a:r>
            <a:r>
              <a:rPr lang="en-US" sz="2800" b="1" i="1" dirty="0"/>
              <a:t>Define</a:t>
            </a:r>
            <a:r>
              <a:rPr lang="en-US" sz="2800" b="1" dirty="0"/>
              <a:t> </a:t>
            </a:r>
            <a:r>
              <a:rPr lang="en-US" sz="2800" dirty="0"/>
              <a:t>sales and operations planning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13.2</a:t>
            </a:r>
            <a:r>
              <a:rPr lang="en-US" sz="2800" b="1" dirty="0"/>
              <a:t>	</a:t>
            </a:r>
            <a:r>
              <a:rPr lang="en-US" sz="2800" b="1" i="1" dirty="0"/>
              <a:t>Define</a:t>
            </a:r>
            <a:r>
              <a:rPr lang="en-US" sz="2800" b="1" dirty="0"/>
              <a:t> </a:t>
            </a:r>
            <a:r>
              <a:rPr lang="en-US" sz="2800" dirty="0"/>
              <a:t>aggregate planning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13.3</a:t>
            </a:r>
            <a:r>
              <a:rPr lang="en-US" sz="2800" b="1" dirty="0"/>
              <a:t>	</a:t>
            </a:r>
            <a:r>
              <a:rPr lang="en-US" sz="2800" b="1" i="1" dirty="0"/>
              <a:t>Identify</a:t>
            </a:r>
            <a:r>
              <a:rPr lang="en-US" sz="2800" b="1" dirty="0"/>
              <a:t> </a:t>
            </a:r>
            <a:r>
              <a:rPr lang="en-US" sz="2800" dirty="0"/>
              <a:t>optional strategies for developing an aggregate plan</a:t>
            </a:r>
          </a:p>
        </p:txBody>
      </p:sp>
    </p:spTree>
    <p:extLst>
      <p:ext uri="{BB962C8B-B14F-4D97-AF65-F5344CB8AC3E}">
        <p14:creationId xmlns:p14="http://schemas.microsoft.com/office/powerpoint/2010/main" val="313534780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Demand Options</a:t>
            </a:r>
          </a:p>
        </p:txBody>
      </p:sp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 startAt="3"/>
            </a:pPr>
            <a:r>
              <a:rPr lang="en-US" i="1" dirty="0">
                <a:latin typeface="Arial" charset="0"/>
                <a:cs typeface="Arial" charset="0"/>
              </a:rPr>
              <a:t>Counterseasonal product and service mixing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Develop a product mix of counterseasonal items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May lead to products or services outside the company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areas of expertise</a:t>
            </a:r>
          </a:p>
        </p:txBody>
      </p:sp>
    </p:spTree>
    <p:extLst>
      <p:ext uri="{BB962C8B-B14F-4D97-AF65-F5344CB8AC3E}">
        <p14:creationId xmlns:p14="http://schemas.microsoft.com/office/powerpoint/2010/main" val="906672981"/>
      </p:ext>
    </p:extLst>
  </p:cSld>
  <p:clrMapOvr>
    <a:masterClrMapping/>
  </p:clrMapOvr>
  <p:transition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Aggregate Planning Options</a:t>
            </a:r>
          </a:p>
        </p:txBody>
      </p:sp>
      <p:graphicFrame>
        <p:nvGraphicFramePr>
          <p:cNvPr id="614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17401"/>
              </p:ext>
            </p:extLst>
          </p:nvPr>
        </p:nvGraphicFramePr>
        <p:xfrm>
          <a:off x="685800" y="1722438"/>
          <a:ext cx="7772400" cy="41656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Aggregate Planning Options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OPTION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ADVANTAGES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DISADVANTAGES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COMMENTS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Changing inventory levels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Changes in human resources are gradual or none; no abrupt production changes.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Inventory holding cost may increase. Shortages may result in lost sales.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Applies mainly to production, not service, operations.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Varying workforce size by hiring or layoffs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Avoids the costs of other alternatives.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Hiring, layoff, and training costs may be significant.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Used where size of labor pool is large.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6338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Aggregate Planning Options</a:t>
            </a:r>
          </a:p>
        </p:txBody>
      </p:sp>
      <p:graphicFrame>
        <p:nvGraphicFramePr>
          <p:cNvPr id="614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20091"/>
              </p:ext>
            </p:extLst>
          </p:nvPr>
        </p:nvGraphicFramePr>
        <p:xfrm>
          <a:off x="685800" y="1722438"/>
          <a:ext cx="7772400" cy="4165601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TABLE 13.1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Aggregate Planning Options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OPTION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ADVANTAGES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DISADVANTAGES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COMMENTS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Varying production rates through overtime or idle time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Matches seasonal fluctuations without hiring/ training costs.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Overtime premiums; tired workers; may not meet demand.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Allows flexibility within the aggregate plan.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Sub-contracting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Permits flexibility and smoothing of the firm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 output.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Loss of quality control; reduced profits; loss of future business.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Applies mainly in production settings.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07323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Aggregate Planning Options</a:t>
            </a:r>
          </a:p>
        </p:txBody>
      </p:sp>
      <p:graphicFrame>
        <p:nvGraphicFramePr>
          <p:cNvPr id="614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91493"/>
              </p:ext>
            </p:extLst>
          </p:nvPr>
        </p:nvGraphicFramePr>
        <p:xfrm>
          <a:off x="685800" y="1722438"/>
          <a:ext cx="7772400" cy="41656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Aggregate Planning Options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OPTION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ADVANTAGES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DISADVANTAGES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COMMENTS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Using part-time workers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Is less costly and more flexible than full-time workers.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High turnover/ training costs; quality suffers; scheduling difficult.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Good for unskilled jobs in areas with large temporary labor pools.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Influencing demand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Tries to use excess capacity. Discounts draw new customers.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Uncertainty in demand. Hard to match demand to supply exactly.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Creates marketing ideas. Overbooking used in some businesses.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827569"/>
      </p:ext>
    </p:extLst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Aggregate Planning Options</a:t>
            </a:r>
          </a:p>
        </p:txBody>
      </p:sp>
      <p:graphicFrame>
        <p:nvGraphicFramePr>
          <p:cNvPr id="614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11000"/>
              </p:ext>
            </p:extLst>
          </p:nvPr>
        </p:nvGraphicFramePr>
        <p:xfrm>
          <a:off x="685800" y="1722438"/>
          <a:ext cx="7772400" cy="4165601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TABLE 13.1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Aggregate Planning Options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OPTION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ADVANTAGES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DISADVANTAGES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COMMENTS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Back ordering during high-demand periods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May avoid overtime. Keeps capacity constant.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Customer must be willing to wait, but goodwill is lost.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Many companies back order.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Counter-seasonal product and service mixing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Fully utilizes resources; allows stable workforce.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May require skills or equipment outside the firm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s areas of expertise.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Risky finding products or services with opposite demand patterns.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539716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Mixing Options to Develop a Plan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863600" y="1425575"/>
            <a:ext cx="7416800" cy="50974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 mixed strategy may be the best way to achieve minimum costs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There are many possible mixed strategies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Finding the optimal plan is not always possible</a:t>
            </a:r>
          </a:p>
        </p:txBody>
      </p:sp>
    </p:spTree>
    <p:extLst>
      <p:ext uri="{BB962C8B-B14F-4D97-AF65-F5344CB8AC3E}">
        <p14:creationId xmlns:p14="http://schemas.microsoft.com/office/powerpoint/2010/main" val="1892339807"/>
      </p:ext>
    </p:extLst>
  </p:cSld>
  <p:clrMapOvr>
    <a:masterClrMapping/>
  </p:clrMapOvr>
  <p:transition spd="slow"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Mixing Options to Develop a Plan</a:t>
            </a:r>
          </a:p>
        </p:txBody>
      </p:sp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698500" y="1600200"/>
            <a:ext cx="77470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Chase strategy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Match output rates to demand forecast for each period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Vary workforce levels or vary production rate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Favored by many service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590515325"/>
      </p:ext>
    </p:extLst>
  </p:cSld>
  <p:clrMapOvr>
    <a:masterClrMapping/>
  </p:clrMapOvr>
  <p:transition spd="slow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Mixing Options to Develop a Plan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>
          <a:xfrm>
            <a:off x="788988" y="1544638"/>
            <a:ext cx="7594600" cy="4525962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Level strategy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Daily production is uniform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Use inventory or idle time as buffer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Stable production leads to better quality and productivity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Some combination of capacity options, a </a:t>
            </a: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mixed strategy</a:t>
            </a:r>
            <a:r>
              <a:rPr lang="en-US" dirty="0">
                <a:latin typeface="Arial" charset="0"/>
                <a:cs typeface="Arial" charset="0"/>
              </a:rPr>
              <a:t>, might be the best solution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22528"/>
      </p:ext>
    </p:extLst>
  </p:cSld>
  <p:clrMapOvr>
    <a:masterClrMapping/>
  </p:clrMapOvr>
  <p:transition spd="slow"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Methods for Aggregate Planning</a:t>
            </a:r>
          </a:p>
        </p:txBody>
      </p:sp>
      <p:sp>
        <p:nvSpPr>
          <p:cNvPr id="74754" name="Content Placeholder 1"/>
          <p:cNvSpPr>
            <a:spLocks noGrp="1"/>
          </p:cNvSpPr>
          <p:nvPr>
            <p:ph idx="1"/>
          </p:nvPr>
        </p:nvSpPr>
        <p:spPr>
          <a:xfrm>
            <a:off x="939800" y="1562100"/>
            <a:ext cx="7340600" cy="39370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Graphical Methods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Popular techniques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Easy to understand and use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Trial-and-error approaches that do not guarantee an optimal solution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Require only limited computations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09004"/>
      </p:ext>
    </p:extLst>
  </p:cSld>
  <p:clrMapOvr>
    <a:masterClrMapping/>
  </p:clrMapOvr>
  <p:transition>
    <p:pull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Graphical Methods</a:t>
            </a:r>
          </a:p>
        </p:txBody>
      </p:sp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800100" y="1600200"/>
            <a:ext cx="7556500" cy="45259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Determine the demand for each period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Determine the capacity for regular time, overtime, and subcontracting each period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Find labor costs, hiring and layoff costs, and inventory holding costs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Consider company policy on workers and stock levels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Develop alternative plans and examine their total cost</a:t>
            </a:r>
          </a:p>
        </p:txBody>
      </p:sp>
    </p:spTree>
    <p:extLst>
      <p:ext uri="{BB962C8B-B14F-4D97-AF65-F5344CB8AC3E}">
        <p14:creationId xmlns:p14="http://schemas.microsoft.com/office/powerpoint/2010/main" val="876286674"/>
      </p:ext>
    </p:extLst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685800" y="1470025"/>
            <a:ext cx="7670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buClr>
                <a:srgbClr val="D33320"/>
              </a:buClr>
            </a:pPr>
            <a:r>
              <a:rPr lang="en-US" sz="3200" b="1" dirty="0">
                <a:solidFill>
                  <a:srgbClr val="BF0922"/>
                </a:solidFill>
              </a:rPr>
              <a:t>When you complete this chapter you should be able to:</a:t>
            </a:r>
          </a:p>
          <a:p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69988" y="2857500"/>
            <a:ext cx="680243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13.4</a:t>
            </a:r>
            <a:r>
              <a:rPr lang="en-US" sz="2800" b="1" dirty="0"/>
              <a:t>	</a:t>
            </a:r>
            <a:r>
              <a:rPr lang="en-US" sz="2800" b="1" i="1" dirty="0"/>
              <a:t>Prepare</a:t>
            </a:r>
            <a:r>
              <a:rPr lang="en-US" sz="2800" b="1" dirty="0"/>
              <a:t> </a:t>
            </a:r>
            <a:r>
              <a:rPr lang="en-US" sz="2800" dirty="0"/>
              <a:t>a graphical aggregate plan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13.5</a:t>
            </a:r>
            <a:r>
              <a:rPr lang="en-US" sz="2800" b="1" dirty="0"/>
              <a:t>	</a:t>
            </a:r>
            <a:r>
              <a:rPr lang="en-US" sz="2800" b="1" i="1" dirty="0"/>
              <a:t>Solve</a:t>
            </a:r>
            <a:r>
              <a:rPr lang="en-US" sz="2800" dirty="0"/>
              <a:t> an aggregate plan via the transportation method 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13.6</a:t>
            </a:r>
            <a:r>
              <a:rPr lang="en-US" sz="2800" b="1" dirty="0"/>
              <a:t>	</a:t>
            </a:r>
            <a:r>
              <a:rPr lang="en-US" sz="2800" b="1" i="1" dirty="0"/>
              <a:t>Understand</a:t>
            </a:r>
            <a:r>
              <a:rPr lang="en-US" sz="2800" dirty="0"/>
              <a:t> and solve a revenue management problem</a:t>
            </a:r>
          </a:p>
        </p:txBody>
      </p:sp>
    </p:spTree>
    <p:extLst>
      <p:ext uri="{BB962C8B-B14F-4D97-AF65-F5344CB8AC3E}">
        <p14:creationId xmlns:p14="http://schemas.microsoft.com/office/powerpoint/2010/main" val="108968642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1</a:t>
            </a:r>
          </a:p>
        </p:txBody>
      </p:sp>
      <p:graphicFrame>
        <p:nvGraphicFramePr>
          <p:cNvPr id="798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48187"/>
              </p:ext>
            </p:extLst>
          </p:nvPr>
        </p:nvGraphicFramePr>
        <p:xfrm>
          <a:off x="533400" y="1397000"/>
          <a:ext cx="8140700" cy="33877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5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13.2</a:t>
                      </a:r>
                    </a:p>
                  </a:txBody>
                  <a:tcPr marT="49097" marB="4909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Monthly Forecasts</a:t>
                      </a:r>
                    </a:p>
                  </a:txBody>
                  <a:tcPr marT="49097" marB="4909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MONTH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EXPECTED DEMAND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PRODUCTION DAYS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DEMAND PER DAY (COMPUTED)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Jan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3335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900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541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22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Feb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3335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700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541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18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39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Mar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3335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800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541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38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Apr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3335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1,200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541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57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May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3335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1,500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541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22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68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June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3335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</a:t>
                      </a:r>
                      <a:r>
                        <a:rPr kumimoji="0" lang="en-US" sz="1900" u="sng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1,100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541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   </a:t>
                      </a:r>
                      <a:r>
                        <a:rPr kumimoji="0" lang="en-US" sz="1900" u="sng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3335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6,200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54100" algn="r"/>
                        </a:tabLst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124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9097" marB="4909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9928" name="Group 56"/>
          <p:cNvGrpSpPr>
            <a:grpSpLocks/>
          </p:cNvGrpSpPr>
          <p:nvPr/>
        </p:nvGrpSpPr>
        <p:grpSpPr bwMode="auto">
          <a:xfrm>
            <a:off x="2981325" y="5614988"/>
            <a:ext cx="3378200" cy="822325"/>
            <a:chOff x="1670" y="3585"/>
            <a:chExt cx="2128" cy="518"/>
          </a:xfrm>
        </p:grpSpPr>
        <p:sp>
          <p:nvSpPr>
            <p:cNvPr id="78908" name="Rectangle 57"/>
            <p:cNvSpPr>
              <a:spLocks noChangeArrowheads="1"/>
            </p:cNvSpPr>
            <p:nvPr/>
          </p:nvSpPr>
          <p:spPr bwMode="auto">
            <a:xfrm>
              <a:off x="1670" y="3727"/>
              <a:ext cx="21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             = 50 units per day</a:t>
              </a:r>
            </a:p>
          </p:txBody>
        </p:sp>
        <p:grpSp>
          <p:nvGrpSpPr>
            <p:cNvPr id="78909" name="Group 58"/>
            <p:cNvGrpSpPr>
              <a:grpSpLocks/>
            </p:cNvGrpSpPr>
            <p:nvPr/>
          </p:nvGrpSpPr>
          <p:grpSpPr bwMode="auto">
            <a:xfrm>
              <a:off x="1890" y="3585"/>
              <a:ext cx="516" cy="518"/>
              <a:chOff x="1946" y="3473"/>
              <a:chExt cx="516" cy="518"/>
            </a:xfrm>
          </p:grpSpPr>
          <p:sp>
            <p:nvSpPr>
              <p:cNvPr id="78910" name="Rectangle 59"/>
              <p:cNvSpPr>
                <a:spLocks noChangeArrowheads="1"/>
              </p:cNvSpPr>
              <p:nvPr/>
            </p:nvSpPr>
            <p:spPr bwMode="auto">
              <a:xfrm>
                <a:off x="1946" y="3473"/>
                <a:ext cx="51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6,200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124</a:t>
                </a:r>
              </a:p>
            </p:txBody>
          </p:sp>
          <p:sp>
            <p:nvSpPr>
              <p:cNvPr id="78911" name="Line 60"/>
              <p:cNvSpPr>
                <a:spLocks noChangeShapeType="1"/>
              </p:cNvSpPr>
              <p:nvPr/>
            </p:nvSpPr>
            <p:spPr bwMode="auto">
              <a:xfrm>
                <a:off x="1992" y="3744"/>
                <a:ext cx="4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9933" name="Group 61"/>
          <p:cNvGrpSpPr>
            <a:grpSpLocks/>
          </p:cNvGrpSpPr>
          <p:nvPr/>
        </p:nvGrpSpPr>
        <p:grpSpPr bwMode="auto">
          <a:xfrm>
            <a:off x="1228725" y="4764088"/>
            <a:ext cx="5375275" cy="820737"/>
            <a:chOff x="774" y="3001"/>
            <a:chExt cx="3386" cy="517"/>
          </a:xfrm>
        </p:grpSpPr>
        <p:sp>
          <p:nvSpPr>
            <p:cNvPr id="78903" name="Rectangle 62"/>
            <p:cNvSpPr>
              <a:spLocks noChangeArrowheads="1"/>
            </p:cNvSpPr>
            <p:nvPr/>
          </p:nvSpPr>
          <p:spPr bwMode="auto">
            <a:xfrm>
              <a:off x="774" y="3088"/>
              <a:ext cx="110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Average requirement</a:t>
              </a:r>
            </a:p>
          </p:txBody>
        </p:sp>
        <p:sp>
          <p:nvSpPr>
            <p:cNvPr id="78904" name="Rectangle 63"/>
            <p:cNvSpPr>
              <a:spLocks noChangeArrowheads="1"/>
            </p:cNvSpPr>
            <p:nvPr/>
          </p:nvSpPr>
          <p:spPr bwMode="auto">
            <a:xfrm>
              <a:off x="1874" y="3155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=</a:t>
              </a:r>
            </a:p>
          </p:txBody>
        </p:sp>
        <p:grpSp>
          <p:nvGrpSpPr>
            <p:cNvPr id="78905" name="Group 64"/>
            <p:cNvGrpSpPr>
              <a:grpSpLocks/>
            </p:cNvGrpSpPr>
            <p:nvPr/>
          </p:nvGrpSpPr>
          <p:grpSpPr bwMode="auto">
            <a:xfrm>
              <a:off x="2104" y="3001"/>
              <a:ext cx="2056" cy="517"/>
              <a:chOff x="2104" y="3001"/>
              <a:chExt cx="2056" cy="517"/>
            </a:xfrm>
          </p:grpSpPr>
          <p:sp>
            <p:nvSpPr>
              <p:cNvPr id="78906" name="Rectangle 65"/>
              <p:cNvSpPr>
                <a:spLocks noChangeArrowheads="1"/>
              </p:cNvSpPr>
              <p:nvPr/>
            </p:nvSpPr>
            <p:spPr bwMode="auto">
              <a:xfrm>
                <a:off x="2104" y="3001"/>
                <a:ext cx="2056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Total expected demand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Number of production days</a:t>
                </a:r>
              </a:p>
            </p:txBody>
          </p:sp>
          <p:sp>
            <p:nvSpPr>
              <p:cNvPr id="78907" name="Line 66"/>
              <p:cNvSpPr>
                <a:spLocks noChangeShapeType="1"/>
              </p:cNvSpPr>
              <p:nvPr/>
            </p:nvSpPr>
            <p:spPr bwMode="auto">
              <a:xfrm>
                <a:off x="2157" y="3288"/>
                <a:ext cx="19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33777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028"/>
          <p:cNvSpPr>
            <a:spLocks/>
          </p:cNvSpPr>
          <p:nvPr/>
        </p:nvSpPr>
        <p:spPr bwMode="auto">
          <a:xfrm>
            <a:off x="1117600" y="2389188"/>
            <a:ext cx="5799138" cy="2913062"/>
          </a:xfrm>
          <a:custGeom>
            <a:avLst/>
            <a:gdLst>
              <a:gd name="T0" fmla="*/ 0 w 3480"/>
              <a:gd name="T1" fmla="*/ 872 h 1816"/>
              <a:gd name="T2" fmla="*/ 560 w 3480"/>
              <a:gd name="T3" fmla="*/ 872 h 1816"/>
              <a:gd name="T4" fmla="*/ 560 w 3480"/>
              <a:gd name="T5" fmla="*/ 968 h 1816"/>
              <a:gd name="T6" fmla="*/ 1144 w 3480"/>
              <a:gd name="T7" fmla="*/ 968 h 1816"/>
              <a:gd name="T8" fmla="*/ 1160 w 3480"/>
              <a:gd name="T9" fmla="*/ 1029 h 1816"/>
              <a:gd name="T10" fmla="*/ 1736 w 3480"/>
              <a:gd name="T11" fmla="*/ 1029 h 1816"/>
              <a:gd name="T12" fmla="*/ 1736 w 3480"/>
              <a:gd name="T13" fmla="*/ 384 h 1816"/>
              <a:gd name="T14" fmla="*/ 2304 w 3480"/>
              <a:gd name="T15" fmla="*/ 384 h 1816"/>
              <a:gd name="T16" fmla="*/ 2304 w 3480"/>
              <a:gd name="T17" fmla="*/ 0 h 1816"/>
              <a:gd name="T18" fmla="*/ 2888 w 3480"/>
              <a:gd name="T19" fmla="*/ 0 h 1816"/>
              <a:gd name="T20" fmla="*/ 2888 w 3480"/>
              <a:gd name="T21" fmla="*/ 440 h 1816"/>
              <a:gd name="T22" fmla="*/ 3480 w 3480"/>
              <a:gd name="T23" fmla="*/ 440 h 1816"/>
              <a:gd name="T24" fmla="*/ 3480 w 3480"/>
              <a:gd name="T25" fmla="*/ 1816 h 1816"/>
              <a:gd name="connsiteX0" fmla="*/ 0 w 10000"/>
              <a:gd name="connsiteY0" fmla="*/ 4802 h 10000"/>
              <a:gd name="connsiteX1" fmla="*/ 1609 w 10000"/>
              <a:gd name="connsiteY1" fmla="*/ 4802 h 10000"/>
              <a:gd name="connsiteX2" fmla="*/ 1609 w 10000"/>
              <a:gd name="connsiteY2" fmla="*/ 5330 h 10000"/>
              <a:gd name="connsiteX3" fmla="*/ 3287 w 10000"/>
              <a:gd name="connsiteY3" fmla="*/ 5330 h 10000"/>
              <a:gd name="connsiteX4" fmla="*/ 3333 w 10000"/>
              <a:gd name="connsiteY4" fmla="*/ 5666 h 10000"/>
              <a:gd name="connsiteX5" fmla="*/ 4989 w 10000"/>
              <a:gd name="connsiteY5" fmla="*/ 5666 h 10000"/>
              <a:gd name="connsiteX6" fmla="*/ 4989 w 10000"/>
              <a:gd name="connsiteY6" fmla="*/ 2115 h 10000"/>
              <a:gd name="connsiteX7" fmla="*/ 6621 w 10000"/>
              <a:gd name="connsiteY7" fmla="*/ 2115 h 10000"/>
              <a:gd name="connsiteX8" fmla="*/ 6621 w 10000"/>
              <a:gd name="connsiteY8" fmla="*/ 0 h 10000"/>
              <a:gd name="connsiteX9" fmla="*/ 8299 w 10000"/>
              <a:gd name="connsiteY9" fmla="*/ 0 h 10000"/>
              <a:gd name="connsiteX10" fmla="*/ 8299 w 10000"/>
              <a:gd name="connsiteY10" fmla="*/ 2423 h 10000"/>
              <a:gd name="connsiteX11" fmla="*/ 10000 w 10000"/>
              <a:gd name="connsiteY11" fmla="*/ 2423 h 10000"/>
              <a:gd name="connsiteX12" fmla="*/ 7713 w 10000"/>
              <a:gd name="connsiteY12" fmla="*/ 10000 h 10000"/>
              <a:gd name="connsiteX0" fmla="*/ 0 w 10167"/>
              <a:gd name="connsiteY0" fmla="*/ 4802 h 10475"/>
              <a:gd name="connsiteX1" fmla="*/ 1609 w 10167"/>
              <a:gd name="connsiteY1" fmla="*/ 4802 h 10475"/>
              <a:gd name="connsiteX2" fmla="*/ 1609 w 10167"/>
              <a:gd name="connsiteY2" fmla="*/ 5330 h 10475"/>
              <a:gd name="connsiteX3" fmla="*/ 3287 w 10167"/>
              <a:gd name="connsiteY3" fmla="*/ 5330 h 10475"/>
              <a:gd name="connsiteX4" fmla="*/ 3333 w 10167"/>
              <a:gd name="connsiteY4" fmla="*/ 5666 h 10475"/>
              <a:gd name="connsiteX5" fmla="*/ 4989 w 10167"/>
              <a:gd name="connsiteY5" fmla="*/ 5666 h 10475"/>
              <a:gd name="connsiteX6" fmla="*/ 4989 w 10167"/>
              <a:gd name="connsiteY6" fmla="*/ 2115 h 10475"/>
              <a:gd name="connsiteX7" fmla="*/ 6621 w 10167"/>
              <a:gd name="connsiteY7" fmla="*/ 2115 h 10475"/>
              <a:gd name="connsiteX8" fmla="*/ 6621 w 10167"/>
              <a:gd name="connsiteY8" fmla="*/ 0 h 10475"/>
              <a:gd name="connsiteX9" fmla="*/ 8299 w 10167"/>
              <a:gd name="connsiteY9" fmla="*/ 0 h 10475"/>
              <a:gd name="connsiteX10" fmla="*/ 8299 w 10167"/>
              <a:gd name="connsiteY10" fmla="*/ 2423 h 10475"/>
              <a:gd name="connsiteX11" fmla="*/ 10000 w 10167"/>
              <a:gd name="connsiteY11" fmla="*/ 2423 h 10475"/>
              <a:gd name="connsiteX12" fmla="*/ 9983 w 10167"/>
              <a:gd name="connsiteY12" fmla="*/ 10017 h 10475"/>
              <a:gd name="connsiteX13" fmla="*/ 7713 w 10167"/>
              <a:gd name="connsiteY13" fmla="*/ 10000 h 10475"/>
              <a:gd name="connsiteX0" fmla="*/ 0 w 10017"/>
              <a:gd name="connsiteY0" fmla="*/ 4802 h 10475"/>
              <a:gd name="connsiteX1" fmla="*/ 1609 w 10017"/>
              <a:gd name="connsiteY1" fmla="*/ 4802 h 10475"/>
              <a:gd name="connsiteX2" fmla="*/ 1609 w 10017"/>
              <a:gd name="connsiteY2" fmla="*/ 5330 h 10475"/>
              <a:gd name="connsiteX3" fmla="*/ 3287 w 10017"/>
              <a:gd name="connsiteY3" fmla="*/ 5330 h 10475"/>
              <a:gd name="connsiteX4" fmla="*/ 3333 w 10017"/>
              <a:gd name="connsiteY4" fmla="*/ 5666 h 10475"/>
              <a:gd name="connsiteX5" fmla="*/ 4989 w 10017"/>
              <a:gd name="connsiteY5" fmla="*/ 5666 h 10475"/>
              <a:gd name="connsiteX6" fmla="*/ 4989 w 10017"/>
              <a:gd name="connsiteY6" fmla="*/ 2115 h 10475"/>
              <a:gd name="connsiteX7" fmla="*/ 6621 w 10017"/>
              <a:gd name="connsiteY7" fmla="*/ 2115 h 10475"/>
              <a:gd name="connsiteX8" fmla="*/ 6621 w 10017"/>
              <a:gd name="connsiteY8" fmla="*/ 0 h 10475"/>
              <a:gd name="connsiteX9" fmla="*/ 8299 w 10017"/>
              <a:gd name="connsiteY9" fmla="*/ 0 h 10475"/>
              <a:gd name="connsiteX10" fmla="*/ 8299 w 10017"/>
              <a:gd name="connsiteY10" fmla="*/ 2423 h 10475"/>
              <a:gd name="connsiteX11" fmla="*/ 10000 w 10017"/>
              <a:gd name="connsiteY11" fmla="*/ 2423 h 10475"/>
              <a:gd name="connsiteX12" fmla="*/ 9983 w 10017"/>
              <a:gd name="connsiteY12" fmla="*/ 10017 h 10475"/>
              <a:gd name="connsiteX13" fmla="*/ 7713 w 10017"/>
              <a:gd name="connsiteY13" fmla="*/ 10000 h 10475"/>
              <a:gd name="connsiteX0" fmla="*/ 0 w 10017"/>
              <a:gd name="connsiteY0" fmla="*/ 4802 h 10023"/>
              <a:gd name="connsiteX1" fmla="*/ 1609 w 10017"/>
              <a:gd name="connsiteY1" fmla="*/ 4802 h 10023"/>
              <a:gd name="connsiteX2" fmla="*/ 1609 w 10017"/>
              <a:gd name="connsiteY2" fmla="*/ 5330 h 10023"/>
              <a:gd name="connsiteX3" fmla="*/ 3287 w 10017"/>
              <a:gd name="connsiteY3" fmla="*/ 5330 h 10023"/>
              <a:gd name="connsiteX4" fmla="*/ 3333 w 10017"/>
              <a:gd name="connsiteY4" fmla="*/ 5666 h 10023"/>
              <a:gd name="connsiteX5" fmla="*/ 4989 w 10017"/>
              <a:gd name="connsiteY5" fmla="*/ 5666 h 10023"/>
              <a:gd name="connsiteX6" fmla="*/ 4989 w 10017"/>
              <a:gd name="connsiteY6" fmla="*/ 2115 h 10023"/>
              <a:gd name="connsiteX7" fmla="*/ 6621 w 10017"/>
              <a:gd name="connsiteY7" fmla="*/ 2115 h 10023"/>
              <a:gd name="connsiteX8" fmla="*/ 6621 w 10017"/>
              <a:gd name="connsiteY8" fmla="*/ 0 h 10023"/>
              <a:gd name="connsiteX9" fmla="*/ 8299 w 10017"/>
              <a:gd name="connsiteY9" fmla="*/ 0 h 10023"/>
              <a:gd name="connsiteX10" fmla="*/ 8299 w 10017"/>
              <a:gd name="connsiteY10" fmla="*/ 2423 h 10023"/>
              <a:gd name="connsiteX11" fmla="*/ 10000 w 10017"/>
              <a:gd name="connsiteY11" fmla="*/ 2423 h 10023"/>
              <a:gd name="connsiteX12" fmla="*/ 9983 w 10017"/>
              <a:gd name="connsiteY12" fmla="*/ 10017 h 10023"/>
              <a:gd name="connsiteX13" fmla="*/ 7713 w 10017"/>
              <a:gd name="connsiteY13" fmla="*/ 10000 h 10023"/>
              <a:gd name="connsiteX0" fmla="*/ 0 w 10020"/>
              <a:gd name="connsiteY0" fmla="*/ 4802 h 10110"/>
              <a:gd name="connsiteX1" fmla="*/ 1609 w 10020"/>
              <a:gd name="connsiteY1" fmla="*/ 4802 h 10110"/>
              <a:gd name="connsiteX2" fmla="*/ 1609 w 10020"/>
              <a:gd name="connsiteY2" fmla="*/ 5330 h 10110"/>
              <a:gd name="connsiteX3" fmla="*/ 3287 w 10020"/>
              <a:gd name="connsiteY3" fmla="*/ 5330 h 10110"/>
              <a:gd name="connsiteX4" fmla="*/ 3333 w 10020"/>
              <a:gd name="connsiteY4" fmla="*/ 5666 h 10110"/>
              <a:gd name="connsiteX5" fmla="*/ 4989 w 10020"/>
              <a:gd name="connsiteY5" fmla="*/ 5666 h 10110"/>
              <a:gd name="connsiteX6" fmla="*/ 4989 w 10020"/>
              <a:gd name="connsiteY6" fmla="*/ 2115 h 10110"/>
              <a:gd name="connsiteX7" fmla="*/ 6621 w 10020"/>
              <a:gd name="connsiteY7" fmla="*/ 2115 h 10110"/>
              <a:gd name="connsiteX8" fmla="*/ 6621 w 10020"/>
              <a:gd name="connsiteY8" fmla="*/ 0 h 10110"/>
              <a:gd name="connsiteX9" fmla="*/ 8299 w 10020"/>
              <a:gd name="connsiteY9" fmla="*/ 0 h 10110"/>
              <a:gd name="connsiteX10" fmla="*/ 8299 w 10020"/>
              <a:gd name="connsiteY10" fmla="*/ 2423 h 10110"/>
              <a:gd name="connsiteX11" fmla="*/ 10000 w 10020"/>
              <a:gd name="connsiteY11" fmla="*/ 2423 h 10110"/>
              <a:gd name="connsiteX12" fmla="*/ 9994 w 10020"/>
              <a:gd name="connsiteY12" fmla="*/ 10105 h 10110"/>
              <a:gd name="connsiteX13" fmla="*/ 7713 w 10020"/>
              <a:gd name="connsiteY13" fmla="*/ 10000 h 10110"/>
              <a:gd name="connsiteX0" fmla="*/ 0 w 10020"/>
              <a:gd name="connsiteY0" fmla="*/ 4802 h 10105"/>
              <a:gd name="connsiteX1" fmla="*/ 1609 w 10020"/>
              <a:gd name="connsiteY1" fmla="*/ 4802 h 10105"/>
              <a:gd name="connsiteX2" fmla="*/ 1609 w 10020"/>
              <a:gd name="connsiteY2" fmla="*/ 5330 h 10105"/>
              <a:gd name="connsiteX3" fmla="*/ 3287 w 10020"/>
              <a:gd name="connsiteY3" fmla="*/ 5330 h 10105"/>
              <a:gd name="connsiteX4" fmla="*/ 3333 w 10020"/>
              <a:gd name="connsiteY4" fmla="*/ 5666 h 10105"/>
              <a:gd name="connsiteX5" fmla="*/ 4989 w 10020"/>
              <a:gd name="connsiteY5" fmla="*/ 5666 h 10105"/>
              <a:gd name="connsiteX6" fmla="*/ 4989 w 10020"/>
              <a:gd name="connsiteY6" fmla="*/ 2115 h 10105"/>
              <a:gd name="connsiteX7" fmla="*/ 6621 w 10020"/>
              <a:gd name="connsiteY7" fmla="*/ 2115 h 10105"/>
              <a:gd name="connsiteX8" fmla="*/ 6621 w 10020"/>
              <a:gd name="connsiteY8" fmla="*/ 0 h 10105"/>
              <a:gd name="connsiteX9" fmla="*/ 8299 w 10020"/>
              <a:gd name="connsiteY9" fmla="*/ 0 h 10105"/>
              <a:gd name="connsiteX10" fmla="*/ 8299 w 10020"/>
              <a:gd name="connsiteY10" fmla="*/ 2423 h 10105"/>
              <a:gd name="connsiteX11" fmla="*/ 10000 w 10020"/>
              <a:gd name="connsiteY11" fmla="*/ 2423 h 10105"/>
              <a:gd name="connsiteX12" fmla="*/ 9994 w 10020"/>
              <a:gd name="connsiteY12" fmla="*/ 10105 h 10105"/>
              <a:gd name="connsiteX13" fmla="*/ 7713 w 10020"/>
              <a:gd name="connsiteY13" fmla="*/ 10000 h 10105"/>
              <a:gd name="connsiteX0" fmla="*/ 11 w 10031"/>
              <a:gd name="connsiteY0" fmla="*/ 4802 h 10105"/>
              <a:gd name="connsiteX1" fmla="*/ 1620 w 10031"/>
              <a:gd name="connsiteY1" fmla="*/ 4802 h 10105"/>
              <a:gd name="connsiteX2" fmla="*/ 1620 w 10031"/>
              <a:gd name="connsiteY2" fmla="*/ 5330 h 10105"/>
              <a:gd name="connsiteX3" fmla="*/ 3298 w 10031"/>
              <a:gd name="connsiteY3" fmla="*/ 5330 h 10105"/>
              <a:gd name="connsiteX4" fmla="*/ 3344 w 10031"/>
              <a:gd name="connsiteY4" fmla="*/ 5666 h 10105"/>
              <a:gd name="connsiteX5" fmla="*/ 5000 w 10031"/>
              <a:gd name="connsiteY5" fmla="*/ 5666 h 10105"/>
              <a:gd name="connsiteX6" fmla="*/ 5000 w 10031"/>
              <a:gd name="connsiteY6" fmla="*/ 2115 h 10105"/>
              <a:gd name="connsiteX7" fmla="*/ 6632 w 10031"/>
              <a:gd name="connsiteY7" fmla="*/ 2115 h 10105"/>
              <a:gd name="connsiteX8" fmla="*/ 6632 w 10031"/>
              <a:gd name="connsiteY8" fmla="*/ 0 h 10105"/>
              <a:gd name="connsiteX9" fmla="*/ 8310 w 10031"/>
              <a:gd name="connsiteY9" fmla="*/ 0 h 10105"/>
              <a:gd name="connsiteX10" fmla="*/ 8310 w 10031"/>
              <a:gd name="connsiteY10" fmla="*/ 2423 h 10105"/>
              <a:gd name="connsiteX11" fmla="*/ 10011 w 10031"/>
              <a:gd name="connsiteY11" fmla="*/ 2423 h 10105"/>
              <a:gd name="connsiteX12" fmla="*/ 10005 w 10031"/>
              <a:gd name="connsiteY12" fmla="*/ 10105 h 10105"/>
              <a:gd name="connsiteX13" fmla="*/ 0 w 10031"/>
              <a:gd name="connsiteY13" fmla="*/ 4824 h 10105"/>
              <a:gd name="connsiteX0" fmla="*/ 617 w 10637"/>
              <a:gd name="connsiteY0" fmla="*/ 4802 h 10689"/>
              <a:gd name="connsiteX1" fmla="*/ 2226 w 10637"/>
              <a:gd name="connsiteY1" fmla="*/ 4802 h 10689"/>
              <a:gd name="connsiteX2" fmla="*/ 2226 w 10637"/>
              <a:gd name="connsiteY2" fmla="*/ 5330 h 10689"/>
              <a:gd name="connsiteX3" fmla="*/ 3904 w 10637"/>
              <a:gd name="connsiteY3" fmla="*/ 5330 h 10689"/>
              <a:gd name="connsiteX4" fmla="*/ 3950 w 10637"/>
              <a:gd name="connsiteY4" fmla="*/ 5666 h 10689"/>
              <a:gd name="connsiteX5" fmla="*/ 5606 w 10637"/>
              <a:gd name="connsiteY5" fmla="*/ 5666 h 10689"/>
              <a:gd name="connsiteX6" fmla="*/ 5606 w 10637"/>
              <a:gd name="connsiteY6" fmla="*/ 2115 h 10689"/>
              <a:gd name="connsiteX7" fmla="*/ 7238 w 10637"/>
              <a:gd name="connsiteY7" fmla="*/ 2115 h 10689"/>
              <a:gd name="connsiteX8" fmla="*/ 7238 w 10637"/>
              <a:gd name="connsiteY8" fmla="*/ 0 h 10689"/>
              <a:gd name="connsiteX9" fmla="*/ 8916 w 10637"/>
              <a:gd name="connsiteY9" fmla="*/ 0 h 10689"/>
              <a:gd name="connsiteX10" fmla="*/ 8916 w 10637"/>
              <a:gd name="connsiteY10" fmla="*/ 2423 h 10689"/>
              <a:gd name="connsiteX11" fmla="*/ 10617 w 10637"/>
              <a:gd name="connsiteY11" fmla="*/ 2423 h 10689"/>
              <a:gd name="connsiteX12" fmla="*/ 10611 w 10637"/>
              <a:gd name="connsiteY12" fmla="*/ 10105 h 10689"/>
              <a:gd name="connsiteX13" fmla="*/ 600 w 10637"/>
              <a:gd name="connsiteY13" fmla="*/ 10039 h 10689"/>
              <a:gd name="connsiteX14" fmla="*/ 606 w 10637"/>
              <a:gd name="connsiteY14" fmla="*/ 4824 h 10689"/>
              <a:gd name="connsiteX0" fmla="*/ 617 w 10637"/>
              <a:gd name="connsiteY0" fmla="*/ 4802 h 10689"/>
              <a:gd name="connsiteX1" fmla="*/ 2226 w 10637"/>
              <a:gd name="connsiteY1" fmla="*/ 4802 h 10689"/>
              <a:gd name="connsiteX2" fmla="*/ 2226 w 10637"/>
              <a:gd name="connsiteY2" fmla="*/ 5330 h 10689"/>
              <a:gd name="connsiteX3" fmla="*/ 3904 w 10637"/>
              <a:gd name="connsiteY3" fmla="*/ 5330 h 10689"/>
              <a:gd name="connsiteX4" fmla="*/ 3950 w 10637"/>
              <a:gd name="connsiteY4" fmla="*/ 5666 h 10689"/>
              <a:gd name="connsiteX5" fmla="*/ 5606 w 10637"/>
              <a:gd name="connsiteY5" fmla="*/ 5666 h 10689"/>
              <a:gd name="connsiteX6" fmla="*/ 5606 w 10637"/>
              <a:gd name="connsiteY6" fmla="*/ 2115 h 10689"/>
              <a:gd name="connsiteX7" fmla="*/ 7238 w 10637"/>
              <a:gd name="connsiteY7" fmla="*/ 2115 h 10689"/>
              <a:gd name="connsiteX8" fmla="*/ 7238 w 10637"/>
              <a:gd name="connsiteY8" fmla="*/ 0 h 10689"/>
              <a:gd name="connsiteX9" fmla="*/ 8916 w 10637"/>
              <a:gd name="connsiteY9" fmla="*/ 0 h 10689"/>
              <a:gd name="connsiteX10" fmla="*/ 8916 w 10637"/>
              <a:gd name="connsiteY10" fmla="*/ 2423 h 10689"/>
              <a:gd name="connsiteX11" fmla="*/ 10617 w 10637"/>
              <a:gd name="connsiteY11" fmla="*/ 2423 h 10689"/>
              <a:gd name="connsiteX12" fmla="*/ 10611 w 10637"/>
              <a:gd name="connsiteY12" fmla="*/ 10105 h 10689"/>
              <a:gd name="connsiteX13" fmla="*/ 600 w 10637"/>
              <a:gd name="connsiteY13" fmla="*/ 10039 h 10689"/>
              <a:gd name="connsiteX14" fmla="*/ 606 w 10637"/>
              <a:gd name="connsiteY14" fmla="*/ 4824 h 10689"/>
              <a:gd name="connsiteX0" fmla="*/ 617 w 10637"/>
              <a:gd name="connsiteY0" fmla="*/ 4802 h 10423"/>
              <a:gd name="connsiteX1" fmla="*/ 2226 w 10637"/>
              <a:gd name="connsiteY1" fmla="*/ 4802 h 10423"/>
              <a:gd name="connsiteX2" fmla="*/ 2226 w 10637"/>
              <a:gd name="connsiteY2" fmla="*/ 5330 h 10423"/>
              <a:gd name="connsiteX3" fmla="*/ 3904 w 10637"/>
              <a:gd name="connsiteY3" fmla="*/ 5330 h 10423"/>
              <a:gd name="connsiteX4" fmla="*/ 3950 w 10637"/>
              <a:gd name="connsiteY4" fmla="*/ 5666 h 10423"/>
              <a:gd name="connsiteX5" fmla="*/ 5606 w 10637"/>
              <a:gd name="connsiteY5" fmla="*/ 5666 h 10423"/>
              <a:gd name="connsiteX6" fmla="*/ 5606 w 10637"/>
              <a:gd name="connsiteY6" fmla="*/ 2115 h 10423"/>
              <a:gd name="connsiteX7" fmla="*/ 7238 w 10637"/>
              <a:gd name="connsiteY7" fmla="*/ 2115 h 10423"/>
              <a:gd name="connsiteX8" fmla="*/ 7238 w 10637"/>
              <a:gd name="connsiteY8" fmla="*/ 0 h 10423"/>
              <a:gd name="connsiteX9" fmla="*/ 8916 w 10637"/>
              <a:gd name="connsiteY9" fmla="*/ 0 h 10423"/>
              <a:gd name="connsiteX10" fmla="*/ 8916 w 10637"/>
              <a:gd name="connsiteY10" fmla="*/ 2423 h 10423"/>
              <a:gd name="connsiteX11" fmla="*/ 10617 w 10637"/>
              <a:gd name="connsiteY11" fmla="*/ 2423 h 10423"/>
              <a:gd name="connsiteX12" fmla="*/ 10611 w 10637"/>
              <a:gd name="connsiteY12" fmla="*/ 10105 h 10423"/>
              <a:gd name="connsiteX13" fmla="*/ 600 w 10637"/>
              <a:gd name="connsiteY13" fmla="*/ 10039 h 10423"/>
              <a:gd name="connsiteX14" fmla="*/ 606 w 10637"/>
              <a:gd name="connsiteY14" fmla="*/ 4824 h 10423"/>
              <a:gd name="connsiteX0" fmla="*/ 17 w 10037"/>
              <a:gd name="connsiteY0" fmla="*/ 4802 h 10423"/>
              <a:gd name="connsiteX1" fmla="*/ 1626 w 10037"/>
              <a:gd name="connsiteY1" fmla="*/ 4802 h 10423"/>
              <a:gd name="connsiteX2" fmla="*/ 1626 w 10037"/>
              <a:gd name="connsiteY2" fmla="*/ 5330 h 10423"/>
              <a:gd name="connsiteX3" fmla="*/ 3304 w 10037"/>
              <a:gd name="connsiteY3" fmla="*/ 5330 h 10423"/>
              <a:gd name="connsiteX4" fmla="*/ 3350 w 10037"/>
              <a:gd name="connsiteY4" fmla="*/ 5666 h 10423"/>
              <a:gd name="connsiteX5" fmla="*/ 5006 w 10037"/>
              <a:gd name="connsiteY5" fmla="*/ 5666 h 10423"/>
              <a:gd name="connsiteX6" fmla="*/ 5006 w 10037"/>
              <a:gd name="connsiteY6" fmla="*/ 2115 h 10423"/>
              <a:gd name="connsiteX7" fmla="*/ 6638 w 10037"/>
              <a:gd name="connsiteY7" fmla="*/ 2115 h 10423"/>
              <a:gd name="connsiteX8" fmla="*/ 6638 w 10037"/>
              <a:gd name="connsiteY8" fmla="*/ 0 h 10423"/>
              <a:gd name="connsiteX9" fmla="*/ 8316 w 10037"/>
              <a:gd name="connsiteY9" fmla="*/ 0 h 10423"/>
              <a:gd name="connsiteX10" fmla="*/ 8316 w 10037"/>
              <a:gd name="connsiteY10" fmla="*/ 2423 h 10423"/>
              <a:gd name="connsiteX11" fmla="*/ 10017 w 10037"/>
              <a:gd name="connsiteY11" fmla="*/ 2423 h 10423"/>
              <a:gd name="connsiteX12" fmla="*/ 10011 w 10037"/>
              <a:gd name="connsiteY12" fmla="*/ 10105 h 10423"/>
              <a:gd name="connsiteX13" fmla="*/ 0 w 10037"/>
              <a:gd name="connsiteY13" fmla="*/ 10039 h 10423"/>
              <a:gd name="connsiteX14" fmla="*/ 6 w 10037"/>
              <a:gd name="connsiteY14" fmla="*/ 4824 h 10423"/>
              <a:gd name="connsiteX0" fmla="*/ 17 w 10037"/>
              <a:gd name="connsiteY0" fmla="*/ 4802 h 10105"/>
              <a:gd name="connsiteX1" fmla="*/ 1626 w 10037"/>
              <a:gd name="connsiteY1" fmla="*/ 4802 h 10105"/>
              <a:gd name="connsiteX2" fmla="*/ 1626 w 10037"/>
              <a:gd name="connsiteY2" fmla="*/ 5330 h 10105"/>
              <a:gd name="connsiteX3" fmla="*/ 3304 w 10037"/>
              <a:gd name="connsiteY3" fmla="*/ 5330 h 10105"/>
              <a:gd name="connsiteX4" fmla="*/ 3350 w 10037"/>
              <a:gd name="connsiteY4" fmla="*/ 5666 h 10105"/>
              <a:gd name="connsiteX5" fmla="*/ 5006 w 10037"/>
              <a:gd name="connsiteY5" fmla="*/ 5666 h 10105"/>
              <a:gd name="connsiteX6" fmla="*/ 5006 w 10037"/>
              <a:gd name="connsiteY6" fmla="*/ 2115 h 10105"/>
              <a:gd name="connsiteX7" fmla="*/ 6638 w 10037"/>
              <a:gd name="connsiteY7" fmla="*/ 2115 h 10105"/>
              <a:gd name="connsiteX8" fmla="*/ 6638 w 10037"/>
              <a:gd name="connsiteY8" fmla="*/ 0 h 10105"/>
              <a:gd name="connsiteX9" fmla="*/ 8316 w 10037"/>
              <a:gd name="connsiteY9" fmla="*/ 0 h 10105"/>
              <a:gd name="connsiteX10" fmla="*/ 8316 w 10037"/>
              <a:gd name="connsiteY10" fmla="*/ 2423 h 10105"/>
              <a:gd name="connsiteX11" fmla="*/ 10017 w 10037"/>
              <a:gd name="connsiteY11" fmla="*/ 2423 h 10105"/>
              <a:gd name="connsiteX12" fmla="*/ 10011 w 10037"/>
              <a:gd name="connsiteY12" fmla="*/ 10105 h 10105"/>
              <a:gd name="connsiteX13" fmla="*/ 0 w 10037"/>
              <a:gd name="connsiteY13" fmla="*/ 10039 h 10105"/>
              <a:gd name="connsiteX14" fmla="*/ 6 w 10037"/>
              <a:gd name="connsiteY14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739 w 10770"/>
              <a:gd name="connsiteY15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739 w 10770"/>
              <a:gd name="connsiteY16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9 w 10770"/>
              <a:gd name="connsiteY17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3 w 10770"/>
              <a:gd name="connsiteY17" fmla="*/ 7557 h 10105"/>
              <a:gd name="connsiteX18" fmla="*/ 739 w 10770"/>
              <a:gd name="connsiteY18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3 w 10770"/>
              <a:gd name="connsiteY17" fmla="*/ 7557 h 10105"/>
              <a:gd name="connsiteX18" fmla="*/ 739 w 10770"/>
              <a:gd name="connsiteY18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3 w 10770"/>
              <a:gd name="connsiteY17" fmla="*/ 7557 h 10105"/>
              <a:gd name="connsiteX18" fmla="*/ 739 w 10770"/>
              <a:gd name="connsiteY18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3 w 10770"/>
              <a:gd name="connsiteY17" fmla="*/ 7557 h 10105"/>
              <a:gd name="connsiteX18" fmla="*/ 739 w 10770"/>
              <a:gd name="connsiteY18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3 w 10770"/>
              <a:gd name="connsiteY17" fmla="*/ 7557 h 10105"/>
              <a:gd name="connsiteX18" fmla="*/ 739 w 10770"/>
              <a:gd name="connsiteY18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3 w 10770"/>
              <a:gd name="connsiteY17" fmla="*/ 7557 h 10105"/>
              <a:gd name="connsiteX18" fmla="*/ 739 w 10770"/>
              <a:gd name="connsiteY18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3 w 10770"/>
              <a:gd name="connsiteY17" fmla="*/ 7557 h 10105"/>
              <a:gd name="connsiteX18" fmla="*/ 739 w 10770"/>
              <a:gd name="connsiteY18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3 w 10770"/>
              <a:gd name="connsiteY17" fmla="*/ 7557 h 10105"/>
              <a:gd name="connsiteX18" fmla="*/ 739 w 10770"/>
              <a:gd name="connsiteY18" fmla="*/ 4824 h 10105"/>
              <a:gd name="connsiteX0" fmla="*/ 750 w 10770"/>
              <a:gd name="connsiteY0" fmla="*/ 4802 h 10105"/>
              <a:gd name="connsiteX1" fmla="*/ 2359 w 10770"/>
              <a:gd name="connsiteY1" fmla="*/ 4802 h 10105"/>
              <a:gd name="connsiteX2" fmla="*/ 2359 w 10770"/>
              <a:gd name="connsiteY2" fmla="*/ 5330 h 10105"/>
              <a:gd name="connsiteX3" fmla="*/ 4037 w 10770"/>
              <a:gd name="connsiteY3" fmla="*/ 5330 h 10105"/>
              <a:gd name="connsiteX4" fmla="*/ 4083 w 10770"/>
              <a:gd name="connsiteY4" fmla="*/ 5666 h 10105"/>
              <a:gd name="connsiteX5" fmla="*/ 5739 w 10770"/>
              <a:gd name="connsiteY5" fmla="*/ 5666 h 10105"/>
              <a:gd name="connsiteX6" fmla="*/ 5739 w 10770"/>
              <a:gd name="connsiteY6" fmla="*/ 2115 h 10105"/>
              <a:gd name="connsiteX7" fmla="*/ 7371 w 10770"/>
              <a:gd name="connsiteY7" fmla="*/ 2115 h 10105"/>
              <a:gd name="connsiteX8" fmla="*/ 7371 w 10770"/>
              <a:gd name="connsiteY8" fmla="*/ 0 h 10105"/>
              <a:gd name="connsiteX9" fmla="*/ 9049 w 10770"/>
              <a:gd name="connsiteY9" fmla="*/ 0 h 10105"/>
              <a:gd name="connsiteX10" fmla="*/ 9049 w 10770"/>
              <a:gd name="connsiteY10" fmla="*/ 2423 h 10105"/>
              <a:gd name="connsiteX11" fmla="*/ 10750 w 10770"/>
              <a:gd name="connsiteY11" fmla="*/ 2423 h 10105"/>
              <a:gd name="connsiteX12" fmla="*/ 10744 w 10770"/>
              <a:gd name="connsiteY12" fmla="*/ 10105 h 10105"/>
              <a:gd name="connsiteX13" fmla="*/ 733 w 10770"/>
              <a:gd name="connsiteY13" fmla="*/ 10039 h 10105"/>
              <a:gd name="connsiteX14" fmla="*/ 733 w 10770"/>
              <a:gd name="connsiteY14" fmla="*/ 8849 h 10105"/>
              <a:gd name="connsiteX15" fmla="*/ 1085 w 10770"/>
              <a:gd name="connsiteY15" fmla="*/ 8100 h 10105"/>
              <a:gd name="connsiteX16" fmla="*/ 273 w 10770"/>
              <a:gd name="connsiteY16" fmla="*/ 8541 h 10105"/>
              <a:gd name="connsiteX17" fmla="*/ 733 w 10770"/>
              <a:gd name="connsiteY17" fmla="*/ 7557 h 10105"/>
              <a:gd name="connsiteX18" fmla="*/ 739 w 10770"/>
              <a:gd name="connsiteY18" fmla="*/ 4824 h 10105"/>
              <a:gd name="connsiteX0" fmla="*/ 477 w 10497"/>
              <a:gd name="connsiteY0" fmla="*/ 4802 h 10105"/>
              <a:gd name="connsiteX1" fmla="*/ 2086 w 10497"/>
              <a:gd name="connsiteY1" fmla="*/ 4802 h 10105"/>
              <a:gd name="connsiteX2" fmla="*/ 2086 w 10497"/>
              <a:gd name="connsiteY2" fmla="*/ 5330 h 10105"/>
              <a:gd name="connsiteX3" fmla="*/ 3764 w 10497"/>
              <a:gd name="connsiteY3" fmla="*/ 5330 h 10105"/>
              <a:gd name="connsiteX4" fmla="*/ 3810 w 10497"/>
              <a:gd name="connsiteY4" fmla="*/ 5666 h 10105"/>
              <a:gd name="connsiteX5" fmla="*/ 5466 w 10497"/>
              <a:gd name="connsiteY5" fmla="*/ 5666 h 10105"/>
              <a:gd name="connsiteX6" fmla="*/ 5466 w 10497"/>
              <a:gd name="connsiteY6" fmla="*/ 2115 h 10105"/>
              <a:gd name="connsiteX7" fmla="*/ 7098 w 10497"/>
              <a:gd name="connsiteY7" fmla="*/ 2115 h 10105"/>
              <a:gd name="connsiteX8" fmla="*/ 7098 w 10497"/>
              <a:gd name="connsiteY8" fmla="*/ 0 h 10105"/>
              <a:gd name="connsiteX9" fmla="*/ 8776 w 10497"/>
              <a:gd name="connsiteY9" fmla="*/ 0 h 10105"/>
              <a:gd name="connsiteX10" fmla="*/ 8776 w 10497"/>
              <a:gd name="connsiteY10" fmla="*/ 2423 h 10105"/>
              <a:gd name="connsiteX11" fmla="*/ 10477 w 10497"/>
              <a:gd name="connsiteY11" fmla="*/ 2423 h 10105"/>
              <a:gd name="connsiteX12" fmla="*/ 10471 w 10497"/>
              <a:gd name="connsiteY12" fmla="*/ 10105 h 10105"/>
              <a:gd name="connsiteX13" fmla="*/ 460 w 10497"/>
              <a:gd name="connsiteY13" fmla="*/ 10039 h 10105"/>
              <a:gd name="connsiteX14" fmla="*/ 460 w 10497"/>
              <a:gd name="connsiteY14" fmla="*/ 8849 h 10105"/>
              <a:gd name="connsiteX15" fmla="*/ 812 w 10497"/>
              <a:gd name="connsiteY15" fmla="*/ 8100 h 10105"/>
              <a:gd name="connsiteX16" fmla="*/ 0 w 10497"/>
              <a:gd name="connsiteY16" fmla="*/ 8541 h 10105"/>
              <a:gd name="connsiteX17" fmla="*/ 460 w 10497"/>
              <a:gd name="connsiteY17" fmla="*/ 7557 h 10105"/>
              <a:gd name="connsiteX18" fmla="*/ 466 w 10497"/>
              <a:gd name="connsiteY18" fmla="*/ 4824 h 10105"/>
              <a:gd name="connsiteX0" fmla="*/ 477 w 10497"/>
              <a:gd name="connsiteY0" fmla="*/ 4802 h 10105"/>
              <a:gd name="connsiteX1" fmla="*/ 2086 w 10497"/>
              <a:gd name="connsiteY1" fmla="*/ 4802 h 10105"/>
              <a:gd name="connsiteX2" fmla="*/ 2086 w 10497"/>
              <a:gd name="connsiteY2" fmla="*/ 5330 h 10105"/>
              <a:gd name="connsiteX3" fmla="*/ 3764 w 10497"/>
              <a:gd name="connsiteY3" fmla="*/ 5330 h 10105"/>
              <a:gd name="connsiteX4" fmla="*/ 3810 w 10497"/>
              <a:gd name="connsiteY4" fmla="*/ 5666 h 10105"/>
              <a:gd name="connsiteX5" fmla="*/ 5466 w 10497"/>
              <a:gd name="connsiteY5" fmla="*/ 5666 h 10105"/>
              <a:gd name="connsiteX6" fmla="*/ 5466 w 10497"/>
              <a:gd name="connsiteY6" fmla="*/ 2115 h 10105"/>
              <a:gd name="connsiteX7" fmla="*/ 7098 w 10497"/>
              <a:gd name="connsiteY7" fmla="*/ 2115 h 10105"/>
              <a:gd name="connsiteX8" fmla="*/ 7098 w 10497"/>
              <a:gd name="connsiteY8" fmla="*/ 0 h 10105"/>
              <a:gd name="connsiteX9" fmla="*/ 8776 w 10497"/>
              <a:gd name="connsiteY9" fmla="*/ 0 h 10105"/>
              <a:gd name="connsiteX10" fmla="*/ 8776 w 10497"/>
              <a:gd name="connsiteY10" fmla="*/ 2423 h 10105"/>
              <a:gd name="connsiteX11" fmla="*/ 10477 w 10497"/>
              <a:gd name="connsiteY11" fmla="*/ 2423 h 10105"/>
              <a:gd name="connsiteX12" fmla="*/ 10471 w 10497"/>
              <a:gd name="connsiteY12" fmla="*/ 10105 h 10105"/>
              <a:gd name="connsiteX13" fmla="*/ 460 w 10497"/>
              <a:gd name="connsiteY13" fmla="*/ 10039 h 10105"/>
              <a:gd name="connsiteX14" fmla="*/ 460 w 10497"/>
              <a:gd name="connsiteY14" fmla="*/ 8849 h 10105"/>
              <a:gd name="connsiteX15" fmla="*/ 812 w 10497"/>
              <a:gd name="connsiteY15" fmla="*/ 8100 h 10105"/>
              <a:gd name="connsiteX16" fmla="*/ 0 w 10497"/>
              <a:gd name="connsiteY16" fmla="*/ 8541 h 10105"/>
              <a:gd name="connsiteX17" fmla="*/ 460 w 10497"/>
              <a:gd name="connsiteY17" fmla="*/ 7557 h 10105"/>
              <a:gd name="connsiteX18" fmla="*/ 466 w 10497"/>
              <a:gd name="connsiteY18" fmla="*/ 4824 h 10105"/>
              <a:gd name="connsiteX0" fmla="*/ 477 w 10497"/>
              <a:gd name="connsiteY0" fmla="*/ 4802 h 10105"/>
              <a:gd name="connsiteX1" fmla="*/ 2086 w 10497"/>
              <a:gd name="connsiteY1" fmla="*/ 4802 h 10105"/>
              <a:gd name="connsiteX2" fmla="*/ 2086 w 10497"/>
              <a:gd name="connsiteY2" fmla="*/ 5330 h 10105"/>
              <a:gd name="connsiteX3" fmla="*/ 3764 w 10497"/>
              <a:gd name="connsiteY3" fmla="*/ 5330 h 10105"/>
              <a:gd name="connsiteX4" fmla="*/ 3810 w 10497"/>
              <a:gd name="connsiteY4" fmla="*/ 5666 h 10105"/>
              <a:gd name="connsiteX5" fmla="*/ 5466 w 10497"/>
              <a:gd name="connsiteY5" fmla="*/ 5666 h 10105"/>
              <a:gd name="connsiteX6" fmla="*/ 5466 w 10497"/>
              <a:gd name="connsiteY6" fmla="*/ 2115 h 10105"/>
              <a:gd name="connsiteX7" fmla="*/ 7098 w 10497"/>
              <a:gd name="connsiteY7" fmla="*/ 2115 h 10105"/>
              <a:gd name="connsiteX8" fmla="*/ 7098 w 10497"/>
              <a:gd name="connsiteY8" fmla="*/ 0 h 10105"/>
              <a:gd name="connsiteX9" fmla="*/ 8776 w 10497"/>
              <a:gd name="connsiteY9" fmla="*/ 0 h 10105"/>
              <a:gd name="connsiteX10" fmla="*/ 8776 w 10497"/>
              <a:gd name="connsiteY10" fmla="*/ 2423 h 10105"/>
              <a:gd name="connsiteX11" fmla="*/ 10477 w 10497"/>
              <a:gd name="connsiteY11" fmla="*/ 2423 h 10105"/>
              <a:gd name="connsiteX12" fmla="*/ 10471 w 10497"/>
              <a:gd name="connsiteY12" fmla="*/ 10105 h 10105"/>
              <a:gd name="connsiteX13" fmla="*/ 460 w 10497"/>
              <a:gd name="connsiteY13" fmla="*/ 10039 h 10105"/>
              <a:gd name="connsiteX14" fmla="*/ 460 w 10497"/>
              <a:gd name="connsiteY14" fmla="*/ 8849 h 10105"/>
              <a:gd name="connsiteX15" fmla="*/ 812 w 10497"/>
              <a:gd name="connsiteY15" fmla="*/ 8100 h 10105"/>
              <a:gd name="connsiteX16" fmla="*/ 0 w 10497"/>
              <a:gd name="connsiteY16" fmla="*/ 8541 h 10105"/>
              <a:gd name="connsiteX17" fmla="*/ 460 w 10497"/>
              <a:gd name="connsiteY17" fmla="*/ 7557 h 10105"/>
              <a:gd name="connsiteX18" fmla="*/ 466 w 10497"/>
              <a:gd name="connsiteY18" fmla="*/ 4824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97" h="10105">
                <a:moveTo>
                  <a:pt x="477" y="4802"/>
                </a:moveTo>
                <a:lnTo>
                  <a:pt x="2086" y="4802"/>
                </a:lnTo>
                <a:lnTo>
                  <a:pt x="2086" y="5330"/>
                </a:lnTo>
                <a:lnTo>
                  <a:pt x="3764" y="5330"/>
                </a:lnTo>
                <a:cubicBezTo>
                  <a:pt x="3779" y="5442"/>
                  <a:pt x="3795" y="5554"/>
                  <a:pt x="3810" y="5666"/>
                </a:cubicBezTo>
                <a:lnTo>
                  <a:pt x="5466" y="5666"/>
                </a:lnTo>
                <a:lnTo>
                  <a:pt x="5466" y="2115"/>
                </a:lnTo>
                <a:lnTo>
                  <a:pt x="7098" y="2115"/>
                </a:lnTo>
                <a:lnTo>
                  <a:pt x="7098" y="0"/>
                </a:lnTo>
                <a:lnTo>
                  <a:pt x="8776" y="0"/>
                </a:lnTo>
                <a:lnTo>
                  <a:pt x="8776" y="2423"/>
                </a:lnTo>
                <a:lnTo>
                  <a:pt x="10477" y="2423"/>
                </a:lnTo>
                <a:cubicBezTo>
                  <a:pt x="10522" y="3160"/>
                  <a:pt x="10479" y="6308"/>
                  <a:pt x="10471" y="10105"/>
                </a:cubicBezTo>
                <a:lnTo>
                  <a:pt x="460" y="10039"/>
                </a:lnTo>
                <a:cubicBezTo>
                  <a:pt x="466" y="9145"/>
                  <a:pt x="459" y="9718"/>
                  <a:pt x="460" y="8849"/>
                </a:cubicBezTo>
                <a:cubicBezTo>
                  <a:pt x="652" y="8428"/>
                  <a:pt x="665" y="8448"/>
                  <a:pt x="812" y="8100"/>
                </a:cubicBezTo>
                <a:cubicBezTo>
                  <a:pt x="497" y="8284"/>
                  <a:pt x="464" y="8279"/>
                  <a:pt x="0" y="8541"/>
                </a:cubicBezTo>
                <a:cubicBezTo>
                  <a:pt x="274" y="7952"/>
                  <a:pt x="206" y="8147"/>
                  <a:pt x="460" y="7557"/>
                </a:cubicBezTo>
                <a:cubicBezTo>
                  <a:pt x="454" y="6218"/>
                  <a:pt x="461" y="5662"/>
                  <a:pt x="466" y="4824"/>
                </a:cubicBezTo>
              </a:path>
            </a:pathLst>
          </a:custGeom>
          <a:solidFill>
            <a:schemeClr val="accent3"/>
          </a:solidFill>
          <a:ln w="57150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1</a:t>
            </a:r>
          </a:p>
        </p:txBody>
      </p:sp>
      <p:sp>
        <p:nvSpPr>
          <p:cNvPr id="81923" name="Rectangle 1027"/>
          <p:cNvSpPr>
            <a:spLocks noChangeArrowheads="1"/>
          </p:cNvSpPr>
          <p:nvPr/>
        </p:nvSpPr>
        <p:spPr bwMode="auto">
          <a:xfrm>
            <a:off x="7493000" y="1546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13.3</a:t>
            </a:r>
          </a:p>
        </p:txBody>
      </p:sp>
      <p:sp>
        <p:nvSpPr>
          <p:cNvPr id="81924" name="Freeform 1028"/>
          <p:cNvSpPr>
            <a:spLocks/>
          </p:cNvSpPr>
          <p:nvPr/>
        </p:nvSpPr>
        <p:spPr bwMode="auto">
          <a:xfrm>
            <a:off x="1384300" y="2387600"/>
            <a:ext cx="5524500" cy="2882900"/>
          </a:xfrm>
          <a:custGeom>
            <a:avLst/>
            <a:gdLst>
              <a:gd name="T0" fmla="*/ 0 w 3480"/>
              <a:gd name="T1" fmla="*/ 1384300 h 1816"/>
              <a:gd name="T2" fmla="*/ 889000 w 3480"/>
              <a:gd name="T3" fmla="*/ 1384300 h 1816"/>
              <a:gd name="T4" fmla="*/ 889000 w 3480"/>
              <a:gd name="T5" fmla="*/ 1536700 h 1816"/>
              <a:gd name="T6" fmla="*/ 1816100 w 3480"/>
              <a:gd name="T7" fmla="*/ 1536700 h 1816"/>
              <a:gd name="T8" fmla="*/ 1841500 w 3480"/>
              <a:gd name="T9" fmla="*/ 1633538 h 1816"/>
              <a:gd name="T10" fmla="*/ 2755900 w 3480"/>
              <a:gd name="T11" fmla="*/ 1633538 h 1816"/>
              <a:gd name="T12" fmla="*/ 2755900 w 3480"/>
              <a:gd name="T13" fmla="*/ 609600 h 1816"/>
              <a:gd name="T14" fmla="*/ 3657601 w 3480"/>
              <a:gd name="T15" fmla="*/ 609600 h 1816"/>
              <a:gd name="T16" fmla="*/ 3657601 w 3480"/>
              <a:gd name="T17" fmla="*/ 0 h 1816"/>
              <a:gd name="T18" fmla="*/ 4584700 w 3480"/>
              <a:gd name="T19" fmla="*/ 0 h 1816"/>
              <a:gd name="T20" fmla="*/ 4584700 w 3480"/>
              <a:gd name="T21" fmla="*/ 698500 h 1816"/>
              <a:gd name="T22" fmla="*/ 5524500 w 3480"/>
              <a:gd name="T23" fmla="*/ 698500 h 1816"/>
              <a:gd name="T24" fmla="*/ 5524500 w 3480"/>
              <a:gd name="T25" fmla="*/ 2882900 h 18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80"/>
              <a:gd name="T40" fmla="*/ 0 h 1816"/>
              <a:gd name="T41" fmla="*/ 3480 w 3480"/>
              <a:gd name="T42" fmla="*/ 1816 h 18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80" h="1816">
                <a:moveTo>
                  <a:pt x="0" y="872"/>
                </a:moveTo>
                <a:lnTo>
                  <a:pt x="560" y="872"/>
                </a:lnTo>
                <a:lnTo>
                  <a:pt x="560" y="968"/>
                </a:lnTo>
                <a:lnTo>
                  <a:pt x="1144" y="968"/>
                </a:lnTo>
                <a:lnTo>
                  <a:pt x="1160" y="1029"/>
                </a:lnTo>
                <a:lnTo>
                  <a:pt x="1736" y="1029"/>
                </a:lnTo>
                <a:lnTo>
                  <a:pt x="1736" y="384"/>
                </a:lnTo>
                <a:lnTo>
                  <a:pt x="2304" y="384"/>
                </a:lnTo>
                <a:lnTo>
                  <a:pt x="2304" y="0"/>
                </a:lnTo>
                <a:lnTo>
                  <a:pt x="2888" y="0"/>
                </a:lnTo>
                <a:lnTo>
                  <a:pt x="2888" y="440"/>
                </a:lnTo>
                <a:lnTo>
                  <a:pt x="3480" y="440"/>
                </a:lnTo>
                <a:lnTo>
                  <a:pt x="3480" y="1816"/>
                </a:ln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5" name="Line 1029"/>
          <p:cNvSpPr>
            <a:spLocks noChangeShapeType="1"/>
          </p:cNvSpPr>
          <p:nvPr/>
        </p:nvSpPr>
        <p:spPr bwMode="auto">
          <a:xfrm>
            <a:off x="1358900" y="3352800"/>
            <a:ext cx="55626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1926" name="Group 1030"/>
          <p:cNvGrpSpPr>
            <a:grpSpLocks/>
          </p:cNvGrpSpPr>
          <p:nvPr/>
        </p:nvGrpSpPr>
        <p:grpSpPr bwMode="auto">
          <a:xfrm>
            <a:off x="565150" y="1768475"/>
            <a:ext cx="8389938" cy="4530725"/>
            <a:chOff x="356" y="1114"/>
            <a:chExt cx="5285" cy="2854"/>
          </a:xfrm>
        </p:grpSpPr>
        <p:sp>
          <p:nvSpPr>
            <p:cNvPr id="80909" name="Freeform 1031"/>
            <p:cNvSpPr>
              <a:spLocks/>
            </p:cNvSpPr>
            <p:nvPr/>
          </p:nvSpPr>
          <p:spPr bwMode="auto">
            <a:xfrm>
              <a:off x="696" y="1168"/>
              <a:ext cx="4616" cy="2168"/>
            </a:xfrm>
            <a:custGeom>
              <a:avLst/>
              <a:gdLst>
                <a:gd name="T0" fmla="*/ 168 w 4616"/>
                <a:gd name="T1" fmla="*/ 0 h 2168"/>
                <a:gd name="T2" fmla="*/ 168 w 4616"/>
                <a:gd name="T3" fmla="*/ 1712 h 2168"/>
                <a:gd name="T4" fmla="*/ 0 w 4616"/>
                <a:gd name="T5" fmla="*/ 1896 h 2168"/>
                <a:gd name="T6" fmla="*/ 312 w 4616"/>
                <a:gd name="T7" fmla="*/ 1792 h 2168"/>
                <a:gd name="T8" fmla="*/ 168 w 4616"/>
                <a:gd name="T9" fmla="*/ 1944 h 2168"/>
                <a:gd name="T10" fmla="*/ 168 w 4616"/>
                <a:gd name="T11" fmla="*/ 2168 h 2168"/>
                <a:gd name="T12" fmla="*/ 4616 w 4616"/>
                <a:gd name="T13" fmla="*/ 2168 h 2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16"/>
                <a:gd name="T22" fmla="*/ 0 h 2168"/>
                <a:gd name="T23" fmla="*/ 4616 w 4616"/>
                <a:gd name="T24" fmla="*/ 2168 h 2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16" h="2168">
                  <a:moveTo>
                    <a:pt x="168" y="0"/>
                  </a:moveTo>
                  <a:lnTo>
                    <a:pt x="168" y="1712"/>
                  </a:lnTo>
                  <a:lnTo>
                    <a:pt x="0" y="1896"/>
                  </a:lnTo>
                  <a:lnTo>
                    <a:pt x="312" y="1792"/>
                  </a:lnTo>
                  <a:lnTo>
                    <a:pt x="168" y="1944"/>
                  </a:lnTo>
                  <a:lnTo>
                    <a:pt x="168" y="2168"/>
                  </a:lnTo>
                  <a:lnTo>
                    <a:pt x="4616" y="216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910" name="Rectangle 1032"/>
            <p:cNvSpPr>
              <a:spLocks noChangeArrowheads="1"/>
            </p:cNvSpPr>
            <p:nvPr/>
          </p:nvSpPr>
          <p:spPr bwMode="auto">
            <a:xfrm>
              <a:off x="517" y="1225"/>
              <a:ext cx="488" cy="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85000"/>
                </a:lnSpc>
              </a:pPr>
              <a:r>
                <a:rPr lang="en-US" dirty="0"/>
                <a:t>70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60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50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40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30  –</a:t>
              </a:r>
            </a:p>
            <a:p>
              <a:pPr algn="r">
                <a:lnSpc>
                  <a:spcPct val="167000"/>
                </a:lnSpc>
              </a:pPr>
              <a:endParaRPr lang="en-US" dirty="0"/>
            </a:p>
            <a:p>
              <a:pPr algn="r">
                <a:lnSpc>
                  <a:spcPct val="167000"/>
                </a:lnSpc>
              </a:pPr>
              <a:r>
                <a:rPr lang="en-US" dirty="0"/>
                <a:t>0  –</a:t>
              </a:r>
            </a:p>
          </p:txBody>
        </p:sp>
        <p:sp>
          <p:nvSpPr>
            <p:cNvPr id="80911" name="Rectangle 1033"/>
            <p:cNvSpPr>
              <a:spLocks noChangeArrowheads="1"/>
            </p:cNvSpPr>
            <p:nvPr/>
          </p:nvSpPr>
          <p:spPr bwMode="auto">
            <a:xfrm>
              <a:off x="718" y="3349"/>
              <a:ext cx="4923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dirty="0"/>
                <a:t>	Jan	Feb	Mar	Apr	May	June	=	Month</a:t>
              </a:r>
            </a:p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sz="1000" dirty="0"/>
                <a:t>	</a:t>
              </a:r>
              <a:r>
                <a:rPr lang="en-US" sz="1000" dirty="0">
                  <a:sym typeface="Wingdings" charset="0"/>
                </a:rPr>
                <a:t>					</a:t>
              </a:r>
            </a:p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dirty="0"/>
                <a:t>	22	18	21	21	22	20	=	Number of</a:t>
              </a:r>
            </a:p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dirty="0"/>
                <a:t>								working days</a:t>
              </a:r>
            </a:p>
          </p:txBody>
        </p:sp>
        <p:grpSp>
          <p:nvGrpSpPr>
            <p:cNvPr id="80912" name="Group 1034"/>
            <p:cNvGrpSpPr>
              <a:grpSpLocks/>
            </p:cNvGrpSpPr>
            <p:nvPr/>
          </p:nvGrpSpPr>
          <p:grpSpPr bwMode="auto">
            <a:xfrm>
              <a:off x="1437" y="3230"/>
              <a:ext cx="2323" cy="104"/>
              <a:chOff x="1437" y="3230"/>
              <a:chExt cx="2323" cy="104"/>
            </a:xfrm>
          </p:grpSpPr>
          <p:sp>
            <p:nvSpPr>
              <p:cNvPr id="80914" name="Line 1035"/>
              <p:cNvSpPr>
                <a:spLocks noChangeShapeType="1"/>
              </p:cNvSpPr>
              <p:nvPr/>
            </p:nvSpPr>
            <p:spPr bwMode="auto">
              <a:xfrm>
                <a:off x="1437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915" name="Line 1036"/>
              <p:cNvSpPr>
                <a:spLocks noChangeShapeType="1"/>
              </p:cNvSpPr>
              <p:nvPr/>
            </p:nvSpPr>
            <p:spPr bwMode="auto">
              <a:xfrm>
                <a:off x="2024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916" name="Line 1037"/>
              <p:cNvSpPr>
                <a:spLocks noChangeShapeType="1"/>
              </p:cNvSpPr>
              <p:nvPr/>
            </p:nvSpPr>
            <p:spPr bwMode="auto">
              <a:xfrm>
                <a:off x="2611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917" name="Line 1038"/>
              <p:cNvSpPr>
                <a:spLocks noChangeShapeType="1"/>
              </p:cNvSpPr>
              <p:nvPr/>
            </p:nvSpPr>
            <p:spPr bwMode="auto">
              <a:xfrm>
                <a:off x="3174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918" name="Line 1039"/>
              <p:cNvSpPr>
                <a:spLocks noChangeShapeType="1"/>
              </p:cNvSpPr>
              <p:nvPr/>
            </p:nvSpPr>
            <p:spPr bwMode="auto">
              <a:xfrm>
                <a:off x="3760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0913" name="Rectangle 1040"/>
            <p:cNvSpPr>
              <a:spLocks noChangeArrowheads="1"/>
            </p:cNvSpPr>
            <p:nvPr/>
          </p:nvSpPr>
          <p:spPr bwMode="auto">
            <a:xfrm rot="-5400000">
              <a:off x="-508" y="1978"/>
              <a:ext cx="19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Production rate per working day</a:t>
              </a:r>
            </a:p>
          </p:txBody>
        </p:sp>
      </p:grpSp>
      <p:grpSp>
        <p:nvGrpSpPr>
          <p:cNvPr id="81937" name="Group 1041"/>
          <p:cNvGrpSpPr>
            <a:grpSpLocks/>
          </p:cNvGrpSpPr>
          <p:nvPr/>
        </p:nvGrpSpPr>
        <p:grpSpPr bwMode="auto">
          <a:xfrm>
            <a:off x="1406525" y="2312988"/>
            <a:ext cx="3368675" cy="1001712"/>
            <a:chOff x="838" y="1473"/>
            <a:chExt cx="2122" cy="631"/>
          </a:xfrm>
        </p:grpSpPr>
        <p:sp>
          <p:nvSpPr>
            <p:cNvPr id="80907" name="Rectangle 1042"/>
            <p:cNvSpPr>
              <a:spLocks noChangeArrowheads="1"/>
            </p:cNvSpPr>
            <p:nvPr/>
          </p:nvSpPr>
          <p:spPr bwMode="auto">
            <a:xfrm>
              <a:off x="838" y="1473"/>
              <a:ext cx="212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Level production using average monthly forecast demand</a:t>
              </a:r>
            </a:p>
          </p:txBody>
        </p:sp>
        <p:sp>
          <p:nvSpPr>
            <p:cNvPr id="80908" name="Line 1043"/>
            <p:cNvSpPr>
              <a:spLocks noChangeShapeType="1"/>
            </p:cNvSpPr>
            <p:nvPr/>
          </p:nvSpPr>
          <p:spPr bwMode="auto">
            <a:xfrm>
              <a:off x="1832" y="1776"/>
              <a:ext cx="0" cy="3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1940" name="Group 1044"/>
          <p:cNvGrpSpPr>
            <a:grpSpLocks/>
          </p:cNvGrpSpPr>
          <p:nvPr/>
        </p:nvGrpSpPr>
        <p:grpSpPr bwMode="auto">
          <a:xfrm>
            <a:off x="4635500" y="1546225"/>
            <a:ext cx="1781175" cy="828675"/>
            <a:chOff x="2920" y="974"/>
            <a:chExt cx="1122" cy="522"/>
          </a:xfrm>
        </p:grpSpPr>
        <p:sp>
          <p:nvSpPr>
            <p:cNvPr id="80905" name="Rectangle 1045"/>
            <p:cNvSpPr>
              <a:spLocks noChangeArrowheads="1"/>
            </p:cNvSpPr>
            <p:nvPr/>
          </p:nvSpPr>
          <p:spPr bwMode="auto">
            <a:xfrm>
              <a:off x="2920" y="974"/>
              <a:ext cx="112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Forecast demand</a:t>
              </a:r>
            </a:p>
          </p:txBody>
        </p:sp>
        <p:sp>
          <p:nvSpPr>
            <p:cNvPr id="80906" name="Line 1046"/>
            <p:cNvSpPr>
              <a:spLocks noChangeShapeType="1"/>
            </p:cNvSpPr>
            <p:nvPr/>
          </p:nvSpPr>
          <p:spPr bwMode="auto">
            <a:xfrm>
              <a:off x="3504" y="1168"/>
              <a:ext cx="0" cy="3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646694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animBg="1"/>
      <p:bldP spid="819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2</a:t>
            </a:r>
          </a:p>
        </p:txBody>
      </p:sp>
      <p:graphicFrame>
        <p:nvGraphicFramePr>
          <p:cNvPr id="839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8208"/>
              </p:ext>
            </p:extLst>
          </p:nvPr>
        </p:nvGraphicFramePr>
        <p:xfrm>
          <a:off x="685800" y="1625600"/>
          <a:ext cx="7772400" cy="36972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13.3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Cost Information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Inventory carrying cost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$ 5 per unit per month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Subcontracting cost per unit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$20 per unit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Average pay rate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$10 per hour ($80 per day)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Overtime pay rate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$17 per hour </a:t>
                      </a:r>
                      <a:b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(above 8 hours per day)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Labor-hours to produce a unit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1.6 hours per unit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2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Cost of increasing daily production rate (hiring and training)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$300 per unit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2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Cost of decreasing daily production rate (layoffs)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$600 per unit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4009" name="Text Box 41"/>
          <p:cNvSpPr txBox="1">
            <a:spLocks noChangeArrowheads="1"/>
          </p:cNvSpPr>
          <p:nvPr/>
        </p:nvSpPr>
        <p:spPr bwMode="auto">
          <a:xfrm rot="-582965">
            <a:off x="4572000" y="5208588"/>
            <a:ext cx="3776663" cy="6953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8000" tIns="190800" rIns="198000" bIns="190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b="1" dirty="0"/>
              <a:t>Plan 1 – constant workforce</a:t>
            </a:r>
          </a:p>
        </p:txBody>
      </p:sp>
    </p:spTree>
    <p:extLst>
      <p:ext uri="{BB962C8B-B14F-4D97-AF65-F5344CB8AC3E}">
        <p14:creationId xmlns:p14="http://schemas.microsoft.com/office/powerpoint/2010/main" val="394210887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2</a:t>
            </a:r>
          </a:p>
        </p:txBody>
      </p:sp>
      <p:graphicFrame>
        <p:nvGraphicFramePr>
          <p:cNvPr id="146569" name="Group 137"/>
          <p:cNvGraphicFramePr>
            <a:graphicFrameLocks noGrp="1"/>
          </p:cNvGraphicFramePr>
          <p:nvPr/>
        </p:nvGraphicFramePr>
        <p:xfrm>
          <a:off x="673100" y="1638300"/>
          <a:ext cx="7835900" cy="2843784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PRODUCTION DAYS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PRODUCTION AT 50 UNITS PER DAY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DEMAND FORECAST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MONTHLY INVENTORY CHANGE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ENDING INVENTORY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900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+200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Feb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900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+200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1,050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+250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1,050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–150	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–400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–100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1,850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6570" name="Rectangle 138"/>
          <p:cNvSpPr>
            <a:spLocks noChangeArrowheads="1"/>
          </p:cNvSpPr>
          <p:nvPr/>
        </p:nvSpPr>
        <p:spPr bwMode="auto">
          <a:xfrm>
            <a:off x="685800" y="4735513"/>
            <a:ext cx="7889875" cy="122078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 tIns="154800" rIns="162000" bIns="15480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816600" algn="r"/>
                <a:tab pos="6007100" algn="l"/>
              </a:tabLs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	Total units of inventory carried over from one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tabLst>
                <a:tab pos="5816600" algn="r"/>
                <a:tab pos="6007100" algn="l"/>
              </a:tabLs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	month to the next	= 1,850 units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816600" algn="r"/>
                <a:tab pos="6007100" algn="l"/>
              </a:tabLs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	Workforce required to produce 50 units per day	= 10 workers</a:t>
            </a:r>
          </a:p>
        </p:txBody>
      </p:sp>
    </p:spTree>
    <p:extLst>
      <p:ext uri="{BB962C8B-B14F-4D97-AF65-F5344CB8AC3E}">
        <p14:creationId xmlns:p14="http://schemas.microsoft.com/office/powerpoint/2010/main" val="99528111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7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2</a:t>
            </a:r>
          </a:p>
        </p:txBody>
      </p:sp>
      <p:graphicFrame>
        <p:nvGraphicFramePr>
          <p:cNvPr id="146569" name="Group 137"/>
          <p:cNvGraphicFramePr>
            <a:graphicFrameLocks noGrp="1"/>
          </p:cNvGraphicFramePr>
          <p:nvPr/>
        </p:nvGraphicFramePr>
        <p:xfrm>
          <a:off x="673100" y="1638300"/>
          <a:ext cx="7835900" cy="2843784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PRODUCTION DAYS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PRODUCTION AT 50 UNITS PER DAY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DEMAND FORECAST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MONTHLY INVENTORY CHANGE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ENDING INVENTORY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900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+200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Feb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900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+200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1,050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+250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1,050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–150	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–400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  <a:tab pos="1333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–100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1,850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6570" name="Rectangle 138"/>
          <p:cNvSpPr>
            <a:spLocks noChangeArrowheads="1"/>
          </p:cNvSpPr>
          <p:nvPr/>
        </p:nvSpPr>
        <p:spPr bwMode="auto">
          <a:xfrm>
            <a:off x="685800" y="4735513"/>
            <a:ext cx="7889875" cy="122078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 tIns="154800" rIns="162000" bIns="15480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816600" algn="r"/>
                <a:tab pos="6007100" algn="l"/>
              </a:tabLs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	Total units of inventory carried over from one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tabLst>
                <a:tab pos="5816600" algn="r"/>
                <a:tab pos="6007100" algn="l"/>
              </a:tabLs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	month to the next	= 1,850 units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816600" algn="r"/>
                <a:tab pos="6007100" algn="l"/>
              </a:tabLs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	Workforce required to produce 50 units per day	= 10 workers</a:t>
            </a:r>
          </a:p>
        </p:txBody>
      </p:sp>
      <p:sp>
        <p:nvSpPr>
          <p:cNvPr id="5" name="Rectangle 121"/>
          <p:cNvSpPr>
            <a:spLocks noChangeArrowheads="1"/>
          </p:cNvSpPr>
          <p:nvPr/>
        </p:nvSpPr>
        <p:spPr bwMode="auto">
          <a:xfrm>
            <a:off x="279400" y="1409700"/>
            <a:ext cx="8496300" cy="35687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04504"/>
              </p:ext>
            </p:extLst>
          </p:nvPr>
        </p:nvGraphicFramePr>
        <p:xfrm>
          <a:off x="469900" y="1631950"/>
          <a:ext cx="8134352" cy="3124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4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CALCULATIONS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Inventory carrying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   9,250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(=	1,850 units carried x $5 per unit)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Regular-time labor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99,200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(=	10 workers x $80 per day x 124 days)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Other costs (overtime, hiring, layoffs, subcontracting)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Total cost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$108,450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705184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130550" y="2241551"/>
            <a:ext cx="3282950" cy="3422650"/>
            <a:chOff x="3130550" y="2241551"/>
            <a:chExt cx="3282950" cy="3422650"/>
          </a:xfrm>
        </p:grpSpPr>
        <p:sp>
          <p:nvSpPr>
            <p:cNvPr id="10" name="Freeform 9"/>
            <p:cNvSpPr/>
            <p:nvPr/>
          </p:nvSpPr>
          <p:spPr>
            <a:xfrm>
              <a:off x="3130550" y="3359151"/>
              <a:ext cx="2222500" cy="2305050"/>
            </a:xfrm>
            <a:custGeom>
              <a:avLst/>
              <a:gdLst>
                <a:gd name="connsiteX0" fmla="*/ 62488 w 2438159"/>
                <a:gd name="connsiteY0" fmla="*/ 2429737 h 2521083"/>
                <a:gd name="connsiteX1" fmla="*/ 659388 w 2438159"/>
                <a:gd name="connsiteY1" fmla="*/ 2016987 h 2521083"/>
                <a:gd name="connsiteX2" fmla="*/ 1148338 w 2438159"/>
                <a:gd name="connsiteY2" fmla="*/ 1610587 h 2521083"/>
                <a:gd name="connsiteX3" fmla="*/ 1529338 w 2438159"/>
                <a:gd name="connsiteY3" fmla="*/ 1261337 h 2521083"/>
                <a:gd name="connsiteX4" fmla="*/ 1872238 w 2438159"/>
                <a:gd name="connsiteY4" fmla="*/ 905737 h 2521083"/>
                <a:gd name="connsiteX5" fmla="*/ 2151638 w 2438159"/>
                <a:gd name="connsiteY5" fmla="*/ 550137 h 2521083"/>
                <a:gd name="connsiteX6" fmla="*/ 2240538 w 2438159"/>
                <a:gd name="connsiteY6" fmla="*/ 334237 h 2521083"/>
                <a:gd name="connsiteX7" fmla="*/ 2284988 w 2438159"/>
                <a:gd name="connsiteY7" fmla="*/ 124687 h 2521083"/>
                <a:gd name="connsiteX8" fmla="*/ 62488 w 2438159"/>
                <a:gd name="connsiteY8" fmla="*/ 2429737 h 2521083"/>
                <a:gd name="connsiteX0" fmla="*/ 62488 w 2438159"/>
                <a:gd name="connsiteY0" fmla="*/ 2429737 h 2521083"/>
                <a:gd name="connsiteX1" fmla="*/ 659388 w 2438159"/>
                <a:gd name="connsiteY1" fmla="*/ 2016987 h 2521083"/>
                <a:gd name="connsiteX2" fmla="*/ 1148338 w 2438159"/>
                <a:gd name="connsiteY2" fmla="*/ 1610587 h 2521083"/>
                <a:gd name="connsiteX3" fmla="*/ 1529338 w 2438159"/>
                <a:gd name="connsiteY3" fmla="*/ 1261337 h 2521083"/>
                <a:gd name="connsiteX4" fmla="*/ 1872238 w 2438159"/>
                <a:gd name="connsiteY4" fmla="*/ 905737 h 2521083"/>
                <a:gd name="connsiteX5" fmla="*/ 2151638 w 2438159"/>
                <a:gd name="connsiteY5" fmla="*/ 550137 h 2521083"/>
                <a:gd name="connsiteX6" fmla="*/ 2240538 w 2438159"/>
                <a:gd name="connsiteY6" fmla="*/ 334237 h 2521083"/>
                <a:gd name="connsiteX7" fmla="*/ 2284988 w 2438159"/>
                <a:gd name="connsiteY7" fmla="*/ 124687 h 2521083"/>
                <a:gd name="connsiteX8" fmla="*/ 62488 w 2438159"/>
                <a:gd name="connsiteY8" fmla="*/ 2429737 h 2521083"/>
                <a:gd name="connsiteX0" fmla="*/ 62488 w 2284988"/>
                <a:gd name="connsiteY0" fmla="*/ 2305050 h 2396396"/>
                <a:gd name="connsiteX1" fmla="*/ 659388 w 2284988"/>
                <a:gd name="connsiteY1" fmla="*/ 1892300 h 2396396"/>
                <a:gd name="connsiteX2" fmla="*/ 1148338 w 2284988"/>
                <a:gd name="connsiteY2" fmla="*/ 1485900 h 2396396"/>
                <a:gd name="connsiteX3" fmla="*/ 1529338 w 2284988"/>
                <a:gd name="connsiteY3" fmla="*/ 1136650 h 2396396"/>
                <a:gd name="connsiteX4" fmla="*/ 1872238 w 2284988"/>
                <a:gd name="connsiteY4" fmla="*/ 781050 h 2396396"/>
                <a:gd name="connsiteX5" fmla="*/ 2151638 w 2284988"/>
                <a:gd name="connsiteY5" fmla="*/ 425450 h 2396396"/>
                <a:gd name="connsiteX6" fmla="*/ 2240538 w 2284988"/>
                <a:gd name="connsiteY6" fmla="*/ 209550 h 2396396"/>
                <a:gd name="connsiteX7" fmla="*/ 2284988 w 2284988"/>
                <a:gd name="connsiteY7" fmla="*/ 0 h 2396396"/>
                <a:gd name="connsiteX8" fmla="*/ 62488 w 2284988"/>
                <a:gd name="connsiteY8" fmla="*/ 2305050 h 2396396"/>
                <a:gd name="connsiteX0" fmla="*/ 62488 w 2284988"/>
                <a:gd name="connsiteY0" fmla="*/ 2305050 h 2396396"/>
                <a:gd name="connsiteX1" fmla="*/ 659388 w 2284988"/>
                <a:gd name="connsiteY1" fmla="*/ 1892300 h 2396396"/>
                <a:gd name="connsiteX2" fmla="*/ 1148338 w 2284988"/>
                <a:gd name="connsiteY2" fmla="*/ 1485900 h 2396396"/>
                <a:gd name="connsiteX3" fmla="*/ 1529338 w 2284988"/>
                <a:gd name="connsiteY3" fmla="*/ 1136650 h 2396396"/>
                <a:gd name="connsiteX4" fmla="*/ 1872238 w 2284988"/>
                <a:gd name="connsiteY4" fmla="*/ 781050 h 2396396"/>
                <a:gd name="connsiteX5" fmla="*/ 2151638 w 2284988"/>
                <a:gd name="connsiteY5" fmla="*/ 425450 h 2396396"/>
                <a:gd name="connsiteX6" fmla="*/ 2240538 w 2284988"/>
                <a:gd name="connsiteY6" fmla="*/ 209550 h 2396396"/>
                <a:gd name="connsiteX7" fmla="*/ 2284988 w 2284988"/>
                <a:gd name="connsiteY7" fmla="*/ 0 h 2396396"/>
                <a:gd name="connsiteX8" fmla="*/ 62488 w 2284988"/>
                <a:gd name="connsiteY8" fmla="*/ 2305050 h 2396396"/>
                <a:gd name="connsiteX0" fmla="*/ 0 w 2222500"/>
                <a:gd name="connsiteY0" fmla="*/ 2305050 h 2305050"/>
                <a:gd name="connsiteX1" fmla="*/ 596900 w 2222500"/>
                <a:gd name="connsiteY1" fmla="*/ 1892300 h 2305050"/>
                <a:gd name="connsiteX2" fmla="*/ 1085850 w 2222500"/>
                <a:gd name="connsiteY2" fmla="*/ 1485900 h 2305050"/>
                <a:gd name="connsiteX3" fmla="*/ 1466850 w 2222500"/>
                <a:gd name="connsiteY3" fmla="*/ 1136650 h 2305050"/>
                <a:gd name="connsiteX4" fmla="*/ 1809750 w 2222500"/>
                <a:gd name="connsiteY4" fmla="*/ 781050 h 2305050"/>
                <a:gd name="connsiteX5" fmla="*/ 2089150 w 2222500"/>
                <a:gd name="connsiteY5" fmla="*/ 425450 h 2305050"/>
                <a:gd name="connsiteX6" fmla="*/ 2178050 w 2222500"/>
                <a:gd name="connsiteY6" fmla="*/ 209550 h 2305050"/>
                <a:gd name="connsiteX7" fmla="*/ 2222500 w 2222500"/>
                <a:gd name="connsiteY7" fmla="*/ 0 h 2305050"/>
                <a:gd name="connsiteX8" fmla="*/ 0 w 2222500"/>
                <a:gd name="connsiteY8" fmla="*/ 2305050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2500" h="2305050">
                  <a:moveTo>
                    <a:pt x="0" y="2305050"/>
                  </a:moveTo>
                  <a:cubicBezTo>
                    <a:pt x="129117" y="2239433"/>
                    <a:pt x="415925" y="2028825"/>
                    <a:pt x="596900" y="1892300"/>
                  </a:cubicBezTo>
                  <a:cubicBezTo>
                    <a:pt x="777875" y="1755775"/>
                    <a:pt x="940858" y="1611842"/>
                    <a:pt x="1085850" y="1485900"/>
                  </a:cubicBezTo>
                  <a:cubicBezTo>
                    <a:pt x="1230842" y="1359958"/>
                    <a:pt x="1346200" y="1254125"/>
                    <a:pt x="1466850" y="1136650"/>
                  </a:cubicBezTo>
                  <a:cubicBezTo>
                    <a:pt x="1587500" y="1019175"/>
                    <a:pt x="1706033" y="899583"/>
                    <a:pt x="1809750" y="781050"/>
                  </a:cubicBezTo>
                  <a:cubicBezTo>
                    <a:pt x="1913467" y="662517"/>
                    <a:pt x="2027767" y="520700"/>
                    <a:pt x="2089150" y="425450"/>
                  </a:cubicBezTo>
                  <a:cubicBezTo>
                    <a:pt x="2150533" y="330200"/>
                    <a:pt x="2155825" y="280458"/>
                    <a:pt x="2178050" y="209550"/>
                  </a:cubicBezTo>
                  <a:cubicBezTo>
                    <a:pt x="2200275" y="138642"/>
                    <a:pt x="2187575" y="209550"/>
                    <a:pt x="2222500" y="0"/>
                  </a:cubicBezTo>
                  <a:cubicBezTo>
                    <a:pt x="1863725" y="349250"/>
                    <a:pt x="270933" y="1989667"/>
                    <a:pt x="0" y="23050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53050" y="2241551"/>
              <a:ext cx="1060450" cy="1104900"/>
            </a:xfrm>
            <a:custGeom>
              <a:avLst/>
              <a:gdLst>
                <a:gd name="connsiteX0" fmla="*/ 0 w 1113135"/>
                <a:gd name="connsiteY0" fmla="*/ 1175377 h 1175377"/>
                <a:gd name="connsiteX1" fmla="*/ 114300 w 1113135"/>
                <a:gd name="connsiteY1" fmla="*/ 965827 h 1175377"/>
                <a:gd name="connsiteX2" fmla="*/ 317500 w 1113135"/>
                <a:gd name="connsiteY2" fmla="*/ 673727 h 1175377"/>
                <a:gd name="connsiteX3" fmla="*/ 546100 w 1113135"/>
                <a:gd name="connsiteY3" fmla="*/ 419727 h 1175377"/>
                <a:gd name="connsiteX4" fmla="*/ 774700 w 1113135"/>
                <a:gd name="connsiteY4" fmla="*/ 197477 h 1175377"/>
                <a:gd name="connsiteX5" fmla="*/ 946150 w 1113135"/>
                <a:gd name="connsiteY5" fmla="*/ 108577 h 1175377"/>
                <a:gd name="connsiteX6" fmla="*/ 1060450 w 1113135"/>
                <a:gd name="connsiteY6" fmla="*/ 70477 h 1175377"/>
                <a:gd name="connsiteX7" fmla="*/ 38100 w 1113135"/>
                <a:gd name="connsiteY7" fmla="*/ 1124577 h 1175377"/>
                <a:gd name="connsiteX0" fmla="*/ 0 w 1113135"/>
                <a:gd name="connsiteY0" fmla="*/ 1175377 h 1175377"/>
                <a:gd name="connsiteX1" fmla="*/ 114300 w 1113135"/>
                <a:gd name="connsiteY1" fmla="*/ 965827 h 1175377"/>
                <a:gd name="connsiteX2" fmla="*/ 317500 w 1113135"/>
                <a:gd name="connsiteY2" fmla="*/ 673727 h 1175377"/>
                <a:gd name="connsiteX3" fmla="*/ 546100 w 1113135"/>
                <a:gd name="connsiteY3" fmla="*/ 419727 h 1175377"/>
                <a:gd name="connsiteX4" fmla="*/ 774700 w 1113135"/>
                <a:gd name="connsiteY4" fmla="*/ 197477 h 1175377"/>
                <a:gd name="connsiteX5" fmla="*/ 946150 w 1113135"/>
                <a:gd name="connsiteY5" fmla="*/ 108577 h 1175377"/>
                <a:gd name="connsiteX6" fmla="*/ 1060450 w 1113135"/>
                <a:gd name="connsiteY6" fmla="*/ 70477 h 1175377"/>
                <a:gd name="connsiteX7" fmla="*/ 38100 w 1113135"/>
                <a:gd name="connsiteY7" fmla="*/ 1124577 h 1175377"/>
                <a:gd name="connsiteX0" fmla="*/ 0 w 1113135"/>
                <a:gd name="connsiteY0" fmla="*/ 1175377 h 1175377"/>
                <a:gd name="connsiteX1" fmla="*/ 114300 w 1113135"/>
                <a:gd name="connsiteY1" fmla="*/ 965827 h 1175377"/>
                <a:gd name="connsiteX2" fmla="*/ 317500 w 1113135"/>
                <a:gd name="connsiteY2" fmla="*/ 673727 h 1175377"/>
                <a:gd name="connsiteX3" fmla="*/ 546100 w 1113135"/>
                <a:gd name="connsiteY3" fmla="*/ 419727 h 1175377"/>
                <a:gd name="connsiteX4" fmla="*/ 774700 w 1113135"/>
                <a:gd name="connsiteY4" fmla="*/ 197477 h 1175377"/>
                <a:gd name="connsiteX5" fmla="*/ 946150 w 1113135"/>
                <a:gd name="connsiteY5" fmla="*/ 108577 h 1175377"/>
                <a:gd name="connsiteX6" fmla="*/ 1060450 w 1113135"/>
                <a:gd name="connsiteY6" fmla="*/ 70477 h 1175377"/>
                <a:gd name="connsiteX7" fmla="*/ 38100 w 1113135"/>
                <a:gd name="connsiteY7" fmla="*/ 1124577 h 1175377"/>
                <a:gd name="connsiteX0" fmla="*/ 0 w 1060450"/>
                <a:gd name="connsiteY0" fmla="*/ 1104900 h 1104900"/>
                <a:gd name="connsiteX1" fmla="*/ 114300 w 1060450"/>
                <a:gd name="connsiteY1" fmla="*/ 895350 h 1104900"/>
                <a:gd name="connsiteX2" fmla="*/ 317500 w 1060450"/>
                <a:gd name="connsiteY2" fmla="*/ 603250 h 1104900"/>
                <a:gd name="connsiteX3" fmla="*/ 546100 w 1060450"/>
                <a:gd name="connsiteY3" fmla="*/ 349250 h 1104900"/>
                <a:gd name="connsiteX4" fmla="*/ 774700 w 1060450"/>
                <a:gd name="connsiteY4" fmla="*/ 127000 h 1104900"/>
                <a:gd name="connsiteX5" fmla="*/ 946150 w 1060450"/>
                <a:gd name="connsiteY5" fmla="*/ 38100 h 1104900"/>
                <a:gd name="connsiteX6" fmla="*/ 1060450 w 1060450"/>
                <a:gd name="connsiteY6" fmla="*/ 0 h 1104900"/>
                <a:gd name="connsiteX7" fmla="*/ 38100 w 1060450"/>
                <a:gd name="connsiteY7" fmla="*/ 10541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50" h="1104900">
                  <a:moveTo>
                    <a:pt x="0" y="1104900"/>
                  </a:moveTo>
                  <a:cubicBezTo>
                    <a:pt x="30691" y="1041929"/>
                    <a:pt x="61383" y="978958"/>
                    <a:pt x="114300" y="895350"/>
                  </a:cubicBezTo>
                  <a:cubicBezTo>
                    <a:pt x="167217" y="811742"/>
                    <a:pt x="245533" y="694267"/>
                    <a:pt x="317500" y="603250"/>
                  </a:cubicBezTo>
                  <a:cubicBezTo>
                    <a:pt x="389467" y="512233"/>
                    <a:pt x="469900" y="428625"/>
                    <a:pt x="546100" y="349250"/>
                  </a:cubicBezTo>
                  <a:cubicBezTo>
                    <a:pt x="622300" y="269875"/>
                    <a:pt x="708025" y="178858"/>
                    <a:pt x="774700" y="127000"/>
                  </a:cubicBezTo>
                  <a:cubicBezTo>
                    <a:pt x="841375" y="75142"/>
                    <a:pt x="898525" y="59267"/>
                    <a:pt x="946150" y="38100"/>
                  </a:cubicBezTo>
                  <a:cubicBezTo>
                    <a:pt x="993775" y="16933"/>
                    <a:pt x="945092" y="52917"/>
                    <a:pt x="1060450" y="0"/>
                  </a:cubicBezTo>
                  <a:cubicBezTo>
                    <a:pt x="909108" y="169333"/>
                    <a:pt x="473604" y="611716"/>
                    <a:pt x="38100" y="105410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2</a:t>
            </a:r>
          </a:p>
        </p:txBody>
      </p:sp>
      <p:cxnSp>
        <p:nvCxnSpPr>
          <p:cNvPr id="7" name="Straight Connector 6"/>
          <p:cNvCxnSpPr>
            <a:stCxn id="3" idx="1"/>
          </p:cNvCxnSpPr>
          <p:nvPr/>
        </p:nvCxnSpPr>
        <p:spPr>
          <a:xfrm flipV="1">
            <a:off x="3124200" y="2146300"/>
            <a:ext cx="3390900" cy="3530600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136900" y="2222500"/>
            <a:ext cx="3340100" cy="3448050"/>
          </a:xfrm>
          <a:custGeom>
            <a:avLst/>
            <a:gdLst>
              <a:gd name="connsiteX0" fmla="*/ 0 w 3340100"/>
              <a:gd name="connsiteY0" fmla="*/ 3448050 h 3448050"/>
              <a:gd name="connsiteX1" fmla="*/ 533400 w 3340100"/>
              <a:gd name="connsiteY1" fmla="*/ 3067050 h 3448050"/>
              <a:gd name="connsiteX2" fmla="*/ 1174750 w 3340100"/>
              <a:gd name="connsiteY2" fmla="*/ 2527300 h 3448050"/>
              <a:gd name="connsiteX3" fmla="*/ 1581150 w 3340100"/>
              <a:gd name="connsiteY3" fmla="*/ 2133600 h 3448050"/>
              <a:gd name="connsiteX4" fmla="*/ 2057400 w 3340100"/>
              <a:gd name="connsiteY4" fmla="*/ 1593850 h 3448050"/>
              <a:gd name="connsiteX5" fmla="*/ 2228850 w 3340100"/>
              <a:gd name="connsiteY5" fmla="*/ 1130300 h 3448050"/>
              <a:gd name="connsiteX6" fmla="*/ 2425700 w 3340100"/>
              <a:gd name="connsiteY6" fmla="*/ 774700 h 3448050"/>
              <a:gd name="connsiteX7" fmla="*/ 2679700 w 3340100"/>
              <a:gd name="connsiteY7" fmla="*/ 450850 h 3448050"/>
              <a:gd name="connsiteX8" fmla="*/ 3028950 w 3340100"/>
              <a:gd name="connsiteY8" fmla="*/ 133350 h 3448050"/>
              <a:gd name="connsiteX9" fmla="*/ 3340100 w 3340100"/>
              <a:gd name="connsiteY9" fmla="*/ 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0100" h="3448050">
                <a:moveTo>
                  <a:pt x="0" y="3448050"/>
                </a:moveTo>
                <a:cubicBezTo>
                  <a:pt x="168804" y="3334279"/>
                  <a:pt x="337608" y="3220508"/>
                  <a:pt x="533400" y="3067050"/>
                </a:cubicBezTo>
                <a:cubicBezTo>
                  <a:pt x="729192" y="2913592"/>
                  <a:pt x="1000125" y="2682875"/>
                  <a:pt x="1174750" y="2527300"/>
                </a:cubicBezTo>
                <a:cubicBezTo>
                  <a:pt x="1349375" y="2371725"/>
                  <a:pt x="1434042" y="2289175"/>
                  <a:pt x="1581150" y="2133600"/>
                </a:cubicBezTo>
                <a:cubicBezTo>
                  <a:pt x="1728258" y="1978025"/>
                  <a:pt x="1949450" y="1761067"/>
                  <a:pt x="2057400" y="1593850"/>
                </a:cubicBezTo>
                <a:cubicBezTo>
                  <a:pt x="2165350" y="1426633"/>
                  <a:pt x="2167467" y="1266825"/>
                  <a:pt x="2228850" y="1130300"/>
                </a:cubicBezTo>
                <a:cubicBezTo>
                  <a:pt x="2290233" y="993775"/>
                  <a:pt x="2350558" y="887942"/>
                  <a:pt x="2425700" y="774700"/>
                </a:cubicBezTo>
                <a:cubicBezTo>
                  <a:pt x="2500842" y="661458"/>
                  <a:pt x="2579158" y="557742"/>
                  <a:pt x="2679700" y="450850"/>
                </a:cubicBezTo>
                <a:cubicBezTo>
                  <a:pt x="2780242" y="343958"/>
                  <a:pt x="2918883" y="208492"/>
                  <a:pt x="3028950" y="133350"/>
                </a:cubicBezTo>
                <a:cubicBezTo>
                  <a:pt x="3139017" y="58208"/>
                  <a:pt x="3340100" y="0"/>
                  <a:pt x="3340100" y="0"/>
                </a:cubicBezTo>
              </a:path>
            </a:pathLst>
          </a:cu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914958" y="4923367"/>
            <a:ext cx="2032360" cy="464410"/>
            <a:chOff x="3914958" y="4923367"/>
            <a:chExt cx="2032360" cy="464410"/>
          </a:xfrm>
        </p:grpSpPr>
        <p:sp>
          <p:nvSpPr>
            <p:cNvPr id="16" name="TextBox 15"/>
            <p:cNvSpPr txBox="1"/>
            <p:nvPr/>
          </p:nvSpPr>
          <p:spPr>
            <a:xfrm>
              <a:off x="4390482" y="5080000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Excess inventory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914958" y="4923367"/>
              <a:ext cx="445375" cy="2751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262089" y="2087033"/>
            <a:ext cx="1605311" cy="635000"/>
            <a:chOff x="4262089" y="2087033"/>
            <a:chExt cx="1605311" cy="635000"/>
          </a:xfrm>
        </p:grpSpPr>
        <p:sp>
          <p:nvSpPr>
            <p:cNvPr id="13" name="TextBox 12"/>
            <p:cNvSpPr txBox="1"/>
            <p:nvPr/>
          </p:nvSpPr>
          <p:spPr>
            <a:xfrm>
              <a:off x="4262089" y="2087033"/>
              <a:ext cx="1168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Reduction of inventory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348029" y="2348643"/>
              <a:ext cx="519371" cy="3733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65133" y="4356557"/>
            <a:ext cx="2364305" cy="523220"/>
            <a:chOff x="4665133" y="4356557"/>
            <a:chExt cx="2364305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4959338" y="4356557"/>
              <a:ext cx="2070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Cumulative forecast requirements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665133" y="4483100"/>
              <a:ext cx="348416" cy="148623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73400" y="2681982"/>
            <a:ext cx="2095500" cy="1483618"/>
            <a:chOff x="3073400" y="2681982"/>
            <a:chExt cx="2095500" cy="1483618"/>
          </a:xfrm>
        </p:grpSpPr>
        <p:sp>
          <p:nvSpPr>
            <p:cNvPr id="14" name="TextBox 13"/>
            <p:cNvSpPr txBox="1"/>
            <p:nvPr/>
          </p:nvSpPr>
          <p:spPr>
            <a:xfrm>
              <a:off x="3073400" y="2681982"/>
              <a:ext cx="2095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Cumulative level of production, using average monthly forecast requirements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4067358" y="3636089"/>
              <a:ext cx="423567" cy="529511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626100" y="1586011"/>
            <a:ext cx="1063061" cy="636489"/>
            <a:chOff x="5626100" y="1586011"/>
            <a:chExt cx="1063061" cy="636489"/>
          </a:xfrm>
        </p:grpSpPr>
        <p:sp>
          <p:nvSpPr>
            <p:cNvPr id="12" name="TextBox 11"/>
            <p:cNvSpPr txBox="1"/>
            <p:nvPr/>
          </p:nvSpPr>
          <p:spPr>
            <a:xfrm>
              <a:off x="5626100" y="1586011"/>
              <a:ext cx="1063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6,200 units</a:t>
              </a:r>
            </a:p>
          </p:txBody>
        </p:sp>
        <p:cxnSp>
          <p:nvCxnSpPr>
            <p:cNvPr id="38" name="Straight Connector 37"/>
            <p:cNvCxnSpPr>
              <a:endCxn id="9" idx="9"/>
            </p:cNvCxnSpPr>
            <p:nvPr/>
          </p:nvCxnSpPr>
          <p:spPr>
            <a:xfrm>
              <a:off x="6153814" y="1893788"/>
              <a:ext cx="323186" cy="3287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168723" y="1352550"/>
            <a:ext cx="4582568" cy="4816910"/>
            <a:chOff x="2168723" y="1352550"/>
            <a:chExt cx="4582568" cy="4816910"/>
          </a:xfrm>
        </p:grpSpPr>
        <p:sp>
          <p:nvSpPr>
            <p:cNvPr id="3" name="Freeform 2"/>
            <p:cNvSpPr/>
            <p:nvPr/>
          </p:nvSpPr>
          <p:spPr>
            <a:xfrm>
              <a:off x="3111500" y="1739900"/>
              <a:ext cx="3403600" cy="3949700"/>
            </a:xfrm>
            <a:custGeom>
              <a:avLst/>
              <a:gdLst>
                <a:gd name="connsiteX0" fmla="*/ 0 w 3403600"/>
                <a:gd name="connsiteY0" fmla="*/ 0 h 3949700"/>
                <a:gd name="connsiteX1" fmla="*/ 12700 w 3403600"/>
                <a:gd name="connsiteY1" fmla="*/ 3937000 h 3949700"/>
                <a:gd name="connsiteX2" fmla="*/ 3403600 w 3403600"/>
                <a:gd name="connsiteY2" fmla="*/ 3949700 h 394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3600" h="3949700">
                  <a:moveTo>
                    <a:pt x="0" y="0"/>
                  </a:moveTo>
                  <a:cubicBezTo>
                    <a:pt x="4233" y="1312333"/>
                    <a:pt x="8467" y="2624667"/>
                    <a:pt x="12700" y="3937000"/>
                  </a:cubicBezTo>
                  <a:lnTo>
                    <a:pt x="3403600" y="3949700"/>
                  </a:lnTo>
                </a:path>
              </a:pathLst>
            </a:cu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217362" y="3510814"/>
              <a:ext cx="2210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Cumulative demand units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53241" y="5861683"/>
              <a:ext cx="68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Month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40825" y="5500192"/>
              <a:ext cx="474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|</a:t>
              </a:r>
            </a:p>
            <a:p>
              <a:pPr algn="ctr"/>
              <a:r>
                <a:rPr lang="en-US" sz="1400" dirty="0"/>
                <a:t>Jan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70308" y="5500192"/>
              <a:ext cx="494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|</a:t>
              </a:r>
            </a:p>
            <a:p>
              <a:pPr algn="ctr"/>
              <a:r>
                <a:rPr lang="en-US" sz="1400" dirty="0"/>
                <a:t>Feb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9691" y="5500192"/>
              <a:ext cx="4938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|</a:t>
              </a:r>
            </a:p>
            <a:p>
              <a:pPr algn="ctr"/>
              <a:r>
                <a:rPr lang="en-US" sz="1400" dirty="0"/>
                <a:t>Mar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68899" y="5500192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|</a:t>
              </a:r>
            </a:p>
            <a:p>
              <a:pPr algn="ctr"/>
              <a:r>
                <a:rPr lang="en-US" sz="1400" dirty="0"/>
                <a:t>Apr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91043" y="5500192"/>
              <a:ext cx="530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|</a:t>
              </a:r>
            </a:p>
            <a:p>
              <a:pPr algn="ctr"/>
              <a:r>
                <a:rPr lang="en-US" sz="1400" dirty="0"/>
                <a:t>May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77308" y="5500192"/>
              <a:ext cx="573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|</a:t>
              </a:r>
            </a:p>
            <a:p>
              <a:pPr algn="ctr"/>
              <a:r>
                <a:rPr lang="en-US" sz="1400" dirty="0"/>
                <a:t>June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76500" y="1352550"/>
              <a:ext cx="838691" cy="3955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60000"/>
                </a:lnSpc>
              </a:pPr>
              <a:r>
                <a:rPr lang="en-US" sz="1400" dirty="0"/>
                <a:t>7,000  –</a:t>
              </a:r>
            </a:p>
            <a:p>
              <a:pPr>
                <a:lnSpc>
                  <a:spcPct val="260000"/>
                </a:lnSpc>
              </a:pPr>
              <a:r>
                <a:rPr lang="en-US" sz="1400" dirty="0"/>
                <a:t>6,000  –</a:t>
              </a:r>
            </a:p>
            <a:p>
              <a:pPr>
                <a:lnSpc>
                  <a:spcPct val="260000"/>
                </a:lnSpc>
              </a:pPr>
              <a:r>
                <a:rPr lang="en-US" sz="1400" dirty="0"/>
                <a:t>5,000  –</a:t>
              </a:r>
            </a:p>
            <a:p>
              <a:pPr>
                <a:lnSpc>
                  <a:spcPct val="260000"/>
                </a:lnSpc>
              </a:pPr>
              <a:r>
                <a:rPr lang="en-US" sz="1400" dirty="0"/>
                <a:t>4,000  –</a:t>
              </a:r>
            </a:p>
            <a:p>
              <a:pPr>
                <a:lnSpc>
                  <a:spcPct val="260000"/>
                </a:lnSpc>
              </a:pPr>
              <a:r>
                <a:rPr lang="en-US" sz="1400" dirty="0"/>
                <a:t>3,000  –</a:t>
              </a:r>
            </a:p>
            <a:p>
              <a:pPr>
                <a:lnSpc>
                  <a:spcPct val="260000"/>
                </a:lnSpc>
              </a:pPr>
              <a:r>
                <a:rPr lang="en-US" sz="1400" dirty="0"/>
                <a:t>2,000  –</a:t>
              </a:r>
            </a:p>
            <a:p>
              <a:pPr>
                <a:lnSpc>
                  <a:spcPct val="260000"/>
                </a:lnSpc>
              </a:pPr>
              <a:r>
                <a:rPr lang="en-US" sz="1400" dirty="0"/>
                <a:t>1,000  –</a:t>
              </a:r>
            </a:p>
          </p:txBody>
        </p:sp>
      </p:grpSp>
      <p:sp>
        <p:nvSpPr>
          <p:cNvPr id="48" name="Rectangle 1027"/>
          <p:cNvSpPr>
            <a:spLocks noChangeArrowheads="1"/>
          </p:cNvSpPr>
          <p:nvPr/>
        </p:nvSpPr>
        <p:spPr bwMode="auto">
          <a:xfrm>
            <a:off x="7493000" y="1546225"/>
            <a:ext cx="1222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13.4</a:t>
            </a:r>
          </a:p>
        </p:txBody>
      </p:sp>
    </p:spTree>
    <p:extLst>
      <p:ext uri="{BB962C8B-B14F-4D97-AF65-F5344CB8AC3E}">
        <p14:creationId xmlns:p14="http://schemas.microsoft.com/office/powerpoint/2010/main" val="403215958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3</a:t>
            </a:r>
          </a:p>
        </p:txBody>
      </p:sp>
      <p:graphicFrame>
        <p:nvGraphicFramePr>
          <p:cNvPr id="6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15328"/>
              </p:ext>
            </p:extLst>
          </p:nvPr>
        </p:nvGraphicFramePr>
        <p:xfrm>
          <a:off x="666750" y="3898900"/>
          <a:ext cx="7772401" cy="19240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6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3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COST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CALCULATIONS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Regular-time labor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  75,392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(=	7.6 workers x $80 per day x 124 days)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Subcontracting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29,760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(=	1,488 units x $20 per unit)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Total cost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$105,152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r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1120775" y="1512888"/>
            <a:ext cx="5811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048000" algn="l"/>
                <a:tab pos="3403600" algn="l"/>
              </a:tabLst>
            </a:pPr>
            <a:r>
              <a:rPr lang="en-US" sz="2400" dirty="0"/>
              <a:t>In-house production	=	38 units per day </a:t>
            </a:r>
            <a:br>
              <a:rPr lang="en-US" sz="2400" dirty="0"/>
            </a:br>
            <a:r>
              <a:rPr lang="en-US" sz="2400" dirty="0"/>
              <a:t>		x 124 days</a:t>
            </a:r>
          </a:p>
          <a:p>
            <a:pPr>
              <a:tabLst>
                <a:tab pos="3048000" algn="l"/>
                <a:tab pos="3403600" algn="l"/>
              </a:tabLst>
            </a:pPr>
            <a:r>
              <a:rPr lang="en-US" sz="2400" dirty="0"/>
              <a:t>	=	4,712 units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590675" y="2820988"/>
            <a:ext cx="5145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603500" algn="l"/>
                <a:tab pos="2959100" algn="l"/>
              </a:tabLst>
            </a:pPr>
            <a:r>
              <a:rPr lang="en-US" sz="2400" dirty="0"/>
              <a:t>Subcontract units	=	6,200 – 4,712</a:t>
            </a:r>
          </a:p>
          <a:p>
            <a:pPr>
              <a:tabLst>
                <a:tab pos="2603500" algn="l"/>
                <a:tab pos="2959100" algn="l"/>
              </a:tabLst>
            </a:pPr>
            <a:r>
              <a:rPr lang="en-US" sz="2400" dirty="0"/>
              <a:t>	=	1,488 units</a:t>
            </a:r>
          </a:p>
        </p:txBody>
      </p:sp>
    </p:spTree>
    <p:extLst>
      <p:ext uri="{BB962C8B-B14F-4D97-AF65-F5344CB8AC3E}">
        <p14:creationId xmlns:p14="http://schemas.microsoft.com/office/powerpoint/2010/main" val="255216567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3"/>
          <p:cNvSpPr>
            <a:spLocks/>
          </p:cNvSpPr>
          <p:nvPr/>
        </p:nvSpPr>
        <p:spPr bwMode="auto">
          <a:xfrm>
            <a:off x="1112838" y="2387600"/>
            <a:ext cx="5795962" cy="2905125"/>
          </a:xfrm>
          <a:custGeom>
            <a:avLst/>
            <a:gdLst>
              <a:gd name="T0" fmla="*/ 270700 w 10490"/>
              <a:gd name="T1" fmla="*/ 1384369 h 10075"/>
              <a:gd name="T2" fmla="*/ 1159593 w 10490"/>
              <a:gd name="T3" fmla="*/ 1384369 h 10075"/>
              <a:gd name="T4" fmla="*/ 1159593 w 10490"/>
              <a:gd name="T5" fmla="*/ 1536586 h 10075"/>
              <a:gd name="T6" fmla="*/ 2086604 w 10490"/>
              <a:gd name="T7" fmla="*/ 1536586 h 10075"/>
              <a:gd name="T8" fmla="*/ 2099310 w 10490"/>
              <a:gd name="T9" fmla="*/ 1633451 h 10075"/>
              <a:gd name="T10" fmla="*/ 3026874 w 10490"/>
              <a:gd name="T11" fmla="*/ 1633451 h 10075"/>
              <a:gd name="T12" fmla="*/ 3026874 w 10490"/>
              <a:gd name="T13" fmla="*/ 609733 h 10075"/>
              <a:gd name="T14" fmla="*/ 3928472 w 10490"/>
              <a:gd name="T15" fmla="*/ 609733 h 10075"/>
              <a:gd name="T16" fmla="*/ 3928472 w 10490"/>
              <a:gd name="T17" fmla="*/ 0 h 10075"/>
              <a:gd name="T18" fmla="*/ 4855484 w 10490"/>
              <a:gd name="T19" fmla="*/ 0 h 10075"/>
              <a:gd name="T20" fmla="*/ 4855484 w 10490"/>
              <a:gd name="T21" fmla="*/ 698527 h 10075"/>
              <a:gd name="T22" fmla="*/ 5795201 w 10490"/>
              <a:gd name="T23" fmla="*/ 698527 h 10075"/>
              <a:gd name="T24" fmla="*/ 5790781 w 10490"/>
              <a:gd name="T25" fmla="*/ 2899909 h 10075"/>
              <a:gd name="T26" fmla="*/ 262414 w 10490"/>
              <a:gd name="T27" fmla="*/ 2903945 h 10075"/>
              <a:gd name="T28" fmla="*/ 262414 w 10490"/>
              <a:gd name="T29" fmla="*/ 2552808 h 10075"/>
              <a:gd name="T30" fmla="*/ 477869 w 10490"/>
              <a:gd name="T31" fmla="*/ 2315545 h 10075"/>
              <a:gd name="T32" fmla="*/ 0 w 10490"/>
              <a:gd name="T33" fmla="*/ 2480736 h 10075"/>
              <a:gd name="T34" fmla="*/ 253575 w 10490"/>
              <a:gd name="T35" fmla="*/ 2180049 h 10075"/>
              <a:gd name="T36" fmla="*/ 257442 w 10490"/>
              <a:gd name="T37" fmla="*/ 1384369 h 100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90" h="10075">
                <a:moveTo>
                  <a:pt x="490" y="4802"/>
                </a:moveTo>
                <a:lnTo>
                  <a:pt x="2099" y="4802"/>
                </a:lnTo>
                <a:lnTo>
                  <a:pt x="2099" y="5330"/>
                </a:lnTo>
                <a:lnTo>
                  <a:pt x="3777" y="5330"/>
                </a:lnTo>
                <a:cubicBezTo>
                  <a:pt x="3781" y="5508"/>
                  <a:pt x="3785" y="5554"/>
                  <a:pt x="3800" y="5666"/>
                </a:cubicBezTo>
                <a:lnTo>
                  <a:pt x="5479" y="5666"/>
                </a:lnTo>
                <a:lnTo>
                  <a:pt x="5479" y="2115"/>
                </a:lnTo>
                <a:lnTo>
                  <a:pt x="7111" y="2115"/>
                </a:lnTo>
                <a:lnTo>
                  <a:pt x="7111" y="0"/>
                </a:lnTo>
                <a:lnTo>
                  <a:pt x="8789" y="0"/>
                </a:lnTo>
                <a:lnTo>
                  <a:pt x="8789" y="2423"/>
                </a:lnTo>
                <a:lnTo>
                  <a:pt x="10490" y="2423"/>
                </a:lnTo>
                <a:cubicBezTo>
                  <a:pt x="10467" y="3047"/>
                  <a:pt x="10480" y="7558"/>
                  <a:pt x="10482" y="10059"/>
                </a:cubicBezTo>
                <a:cubicBezTo>
                  <a:pt x="8753" y="10103"/>
                  <a:pt x="2182" y="10039"/>
                  <a:pt x="475" y="10073"/>
                </a:cubicBezTo>
                <a:cubicBezTo>
                  <a:pt x="478" y="9314"/>
                  <a:pt x="480" y="9345"/>
                  <a:pt x="475" y="8855"/>
                </a:cubicBezTo>
                <a:cubicBezTo>
                  <a:pt x="708" y="8351"/>
                  <a:pt x="678" y="8470"/>
                  <a:pt x="865" y="8032"/>
                </a:cubicBezTo>
                <a:cubicBezTo>
                  <a:pt x="500" y="8225"/>
                  <a:pt x="372" y="8348"/>
                  <a:pt x="0" y="8605"/>
                </a:cubicBezTo>
                <a:cubicBezTo>
                  <a:pt x="307" y="7983"/>
                  <a:pt x="247" y="8030"/>
                  <a:pt x="459" y="7562"/>
                </a:cubicBezTo>
                <a:cubicBezTo>
                  <a:pt x="468" y="5864"/>
                  <a:pt x="479" y="5529"/>
                  <a:pt x="466" y="4802"/>
                </a:cubicBezTo>
              </a:path>
            </a:pathLst>
          </a:custGeom>
          <a:solidFill>
            <a:srgbClr val="F7D7A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3</a:t>
            </a:r>
          </a:p>
        </p:txBody>
      </p:sp>
      <p:sp>
        <p:nvSpPr>
          <p:cNvPr id="94211" name="Freeform 3"/>
          <p:cNvSpPr>
            <a:spLocks/>
          </p:cNvSpPr>
          <p:nvPr/>
        </p:nvSpPr>
        <p:spPr bwMode="auto">
          <a:xfrm>
            <a:off x="1384300" y="2387600"/>
            <a:ext cx="5524500" cy="2882900"/>
          </a:xfrm>
          <a:custGeom>
            <a:avLst/>
            <a:gdLst>
              <a:gd name="T0" fmla="*/ 0 w 3480"/>
              <a:gd name="T1" fmla="*/ 1384300 h 1816"/>
              <a:gd name="T2" fmla="*/ 889000 w 3480"/>
              <a:gd name="T3" fmla="*/ 1384300 h 1816"/>
              <a:gd name="T4" fmla="*/ 889000 w 3480"/>
              <a:gd name="T5" fmla="*/ 1536700 h 1816"/>
              <a:gd name="T6" fmla="*/ 1816100 w 3480"/>
              <a:gd name="T7" fmla="*/ 1536700 h 1816"/>
              <a:gd name="T8" fmla="*/ 1841500 w 3480"/>
              <a:gd name="T9" fmla="*/ 1633538 h 1816"/>
              <a:gd name="T10" fmla="*/ 2755900 w 3480"/>
              <a:gd name="T11" fmla="*/ 1633538 h 1816"/>
              <a:gd name="T12" fmla="*/ 2755900 w 3480"/>
              <a:gd name="T13" fmla="*/ 609600 h 1816"/>
              <a:gd name="T14" fmla="*/ 3657601 w 3480"/>
              <a:gd name="T15" fmla="*/ 609600 h 1816"/>
              <a:gd name="T16" fmla="*/ 3657601 w 3480"/>
              <a:gd name="T17" fmla="*/ 0 h 1816"/>
              <a:gd name="T18" fmla="*/ 4584700 w 3480"/>
              <a:gd name="T19" fmla="*/ 0 h 1816"/>
              <a:gd name="T20" fmla="*/ 4584700 w 3480"/>
              <a:gd name="T21" fmla="*/ 698500 h 1816"/>
              <a:gd name="T22" fmla="*/ 5524500 w 3480"/>
              <a:gd name="T23" fmla="*/ 698500 h 1816"/>
              <a:gd name="T24" fmla="*/ 5524500 w 3480"/>
              <a:gd name="T25" fmla="*/ 2882900 h 18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80"/>
              <a:gd name="T40" fmla="*/ 0 h 1816"/>
              <a:gd name="T41" fmla="*/ 3480 w 3480"/>
              <a:gd name="T42" fmla="*/ 1816 h 18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80" h="1816">
                <a:moveTo>
                  <a:pt x="0" y="872"/>
                </a:moveTo>
                <a:lnTo>
                  <a:pt x="560" y="872"/>
                </a:lnTo>
                <a:lnTo>
                  <a:pt x="560" y="968"/>
                </a:lnTo>
                <a:lnTo>
                  <a:pt x="1144" y="968"/>
                </a:lnTo>
                <a:lnTo>
                  <a:pt x="1160" y="1029"/>
                </a:lnTo>
                <a:lnTo>
                  <a:pt x="1736" y="1029"/>
                </a:lnTo>
                <a:lnTo>
                  <a:pt x="1736" y="384"/>
                </a:lnTo>
                <a:lnTo>
                  <a:pt x="2304" y="384"/>
                </a:lnTo>
                <a:lnTo>
                  <a:pt x="2304" y="0"/>
                </a:lnTo>
                <a:lnTo>
                  <a:pt x="2888" y="0"/>
                </a:lnTo>
                <a:lnTo>
                  <a:pt x="2888" y="440"/>
                </a:lnTo>
                <a:lnTo>
                  <a:pt x="3480" y="440"/>
                </a:lnTo>
                <a:lnTo>
                  <a:pt x="3480" y="1816"/>
                </a:ln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1358900" y="4025900"/>
            <a:ext cx="55626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565150" y="1763713"/>
            <a:ext cx="8389938" cy="4535487"/>
            <a:chOff x="356" y="1111"/>
            <a:chExt cx="5285" cy="2857"/>
          </a:xfrm>
        </p:grpSpPr>
        <p:sp>
          <p:nvSpPr>
            <p:cNvPr id="91148" name="Freeform 6"/>
            <p:cNvSpPr>
              <a:spLocks/>
            </p:cNvSpPr>
            <p:nvPr/>
          </p:nvSpPr>
          <p:spPr bwMode="auto">
            <a:xfrm>
              <a:off x="696" y="1168"/>
              <a:ext cx="4616" cy="2168"/>
            </a:xfrm>
            <a:custGeom>
              <a:avLst/>
              <a:gdLst>
                <a:gd name="T0" fmla="*/ 168 w 4616"/>
                <a:gd name="T1" fmla="*/ 0 h 2168"/>
                <a:gd name="T2" fmla="*/ 168 w 4616"/>
                <a:gd name="T3" fmla="*/ 1712 h 2168"/>
                <a:gd name="T4" fmla="*/ 0 w 4616"/>
                <a:gd name="T5" fmla="*/ 1896 h 2168"/>
                <a:gd name="T6" fmla="*/ 312 w 4616"/>
                <a:gd name="T7" fmla="*/ 1792 h 2168"/>
                <a:gd name="T8" fmla="*/ 168 w 4616"/>
                <a:gd name="T9" fmla="*/ 1944 h 2168"/>
                <a:gd name="T10" fmla="*/ 168 w 4616"/>
                <a:gd name="T11" fmla="*/ 2168 h 2168"/>
                <a:gd name="T12" fmla="*/ 4616 w 4616"/>
                <a:gd name="T13" fmla="*/ 2168 h 2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16"/>
                <a:gd name="T22" fmla="*/ 0 h 2168"/>
                <a:gd name="T23" fmla="*/ 4616 w 4616"/>
                <a:gd name="T24" fmla="*/ 2168 h 2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16" h="2168">
                  <a:moveTo>
                    <a:pt x="168" y="0"/>
                  </a:moveTo>
                  <a:lnTo>
                    <a:pt x="168" y="1712"/>
                  </a:lnTo>
                  <a:lnTo>
                    <a:pt x="0" y="1896"/>
                  </a:lnTo>
                  <a:lnTo>
                    <a:pt x="312" y="1792"/>
                  </a:lnTo>
                  <a:lnTo>
                    <a:pt x="168" y="1944"/>
                  </a:lnTo>
                  <a:lnTo>
                    <a:pt x="168" y="2168"/>
                  </a:lnTo>
                  <a:lnTo>
                    <a:pt x="4616" y="216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149" name="Rectangle 7"/>
            <p:cNvSpPr>
              <a:spLocks noChangeArrowheads="1"/>
            </p:cNvSpPr>
            <p:nvPr/>
          </p:nvSpPr>
          <p:spPr bwMode="auto">
            <a:xfrm>
              <a:off x="517" y="1225"/>
              <a:ext cx="488" cy="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85000"/>
                </a:lnSpc>
              </a:pPr>
              <a:r>
                <a:rPr lang="en-US" dirty="0"/>
                <a:t>70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60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50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40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30  –</a:t>
              </a:r>
            </a:p>
            <a:p>
              <a:pPr algn="r">
                <a:lnSpc>
                  <a:spcPct val="167000"/>
                </a:lnSpc>
              </a:pPr>
              <a:endParaRPr lang="en-US" dirty="0"/>
            </a:p>
            <a:p>
              <a:pPr algn="r">
                <a:lnSpc>
                  <a:spcPct val="167000"/>
                </a:lnSpc>
              </a:pPr>
              <a:r>
                <a:rPr lang="en-US" dirty="0"/>
                <a:t>0  –</a:t>
              </a:r>
            </a:p>
          </p:txBody>
        </p:sp>
        <p:sp>
          <p:nvSpPr>
            <p:cNvPr id="91150" name="Rectangle 8"/>
            <p:cNvSpPr>
              <a:spLocks noChangeArrowheads="1"/>
            </p:cNvSpPr>
            <p:nvPr/>
          </p:nvSpPr>
          <p:spPr bwMode="auto">
            <a:xfrm>
              <a:off x="718" y="3349"/>
              <a:ext cx="4923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dirty="0"/>
                <a:t>	Jan	Feb	Mar	Apr	May	June	=	Month</a:t>
              </a:r>
            </a:p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sz="1000" dirty="0"/>
                <a:t>	</a:t>
              </a:r>
              <a:r>
                <a:rPr lang="en-US" sz="1000" dirty="0">
                  <a:sym typeface="Wingdings" charset="0"/>
                </a:rPr>
                <a:t>					</a:t>
              </a:r>
            </a:p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dirty="0"/>
                <a:t>	22	18	21	21	22	20	=	Number of</a:t>
              </a:r>
            </a:p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dirty="0"/>
                <a:t>								working days</a:t>
              </a:r>
            </a:p>
          </p:txBody>
        </p:sp>
        <p:grpSp>
          <p:nvGrpSpPr>
            <p:cNvPr id="91151" name="Group 9"/>
            <p:cNvGrpSpPr>
              <a:grpSpLocks/>
            </p:cNvGrpSpPr>
            <p:nvPr/>
          </p:nvGrpSpPr>
          <p:grpSpPr bwMode="auto">
            <a:xfrm>
              <a:off x="1437" y="3230"/>
              <a:ext cx="2323" cy="104"/>
              <a:chOff x="1437" y="3230"/>
              <a:chExt cx="2323" cy="104"/>
            </a:xfrm>
          </p:grpSpPr>
          <p:sp>
            <p:nvSpPr>
              <p:cNvPr id="91153" name="Line 10"/>
              <p:cNvSpPr>
                <a:spLocks noChangeShapeType="1"/>
              </p:cNvSpPr>
              <p:nvPr/>
            </p:nvSpPr>
            <p:spPr bwMode="auto">
              <a:xfrm>
                <a:off x="1437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154" name="Line 11"/>
              <p:cNvSpPr>
                <a:spLocks noChangeShapeType="1"/>
              </p:cNvSpPr>
              <p:nvPr/>
            </p:nvSpPr>
            <p:spPr bwMode="auto">
              <a:xfrm>
                <a:off x="2024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155" name="Line 12"/>
              <p:cNvSpPr>
                <a:spLocks noChangeShapeType="1"/>
              </p:cNvSpPr>
              <p:nvPr/>
            </p:nvSpPr>
            <p:spPr bwMode="auto">
              <a:xfrm>
                <a:off x="2611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156" name="Line 13"/>
              <p:cNvSpPr>
                <a:spLocks noChangeShapeType="1"/>
              </p:cNvSpPr>
              <p:nvPr/>
            </p:nvSpPr>
            <p:spPr bwMode="auto">
              <a:xfrm>
                <a:off x="3174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157" name="Line 14"/>
              <p:cNvSpPr>
                <a:spLocks noChangeShapeType="1"/>
              </p:cNvSpPr>
              <p:nvPr/>
            </p:nvSpPr>
            <p:spPr bwMode="auto">
              <a:xfrm>
                <a:off x="3760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1152" name="Rectangle 15"/>
            <p:cNvSpPr>
              <a:spLocks noChangeArrowheads="1"/>
            </p:cNvSpPr>
            <p:nvPr/>
          </p:nvSpPr>
          <p:spPr bwMode="auto">
            <a:xfrm rot="-5400000">
              <a:off x="-508" y="1975"/>
              <a:ext cx="19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Production rate per working day</a:t>
              </a:r>
            </a:p>
          </p:txBody>
        </p:sp>
      </p:grpSp>
      <p:grpSp>
        <p:nvGrpSpPr>
          <p:cNvPr id="94224" name="Group 16"/>
          <p:cNvGrpSpPr>
            <a:grpSpLocks/>
          </p:cNvGrpSpPr>
          <p:nvPr/>
        </p:nvGrpSpPr>
        <p:grpSpPr bwMode="auto">
          <a:xfrm>
            <a:off x="1787525" y="2505075"/>
            <a:ext cx="2784475" cy="1438275"/>
            <a:chOff x="1126" y="1578"/>
            <a:chExt cx="1754" cy="906"/>
          </a:xfrm>
        </p:grpSpPr>
        <p:sp>
          <p:nvSpPr>
            <p:cNvPr id="91146" name="Rectangle 17"/>
            <p:cNvSpPr>
              <a:spLocks noChangeArrowheads="1"/>
            </p:cNvSpPr>
            <p:nvPr/>
          </p:nvSpPr>
          <p:spPr bwMode="auto">
            <a:xfrm>
              <a:off x="1126" y="1578"/>
              <a:ext cx="1274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Level production using lowest monthly forecast demand</a:t>
              </a:r>
            </a:p>
          </p:txBody>
        </p:sp>
        <p:sp>
          <p:nvSpPr>
            <p:cNvPr id="91147" name="Line 18"/>
            <p:cNvSpPr>
              <a:spLocks noChangeShapeType="1"/>
            </p:cNvSpPr>
            <p:nvPr/>
          </p:nvSpPr>
          <p:spPr bwMode="auto">
            <a:xfrm>
              <a:off x="2288" y="2028"/>
              <a:ext cx="592" cy="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4227" name="Group 19"/>
          <p:cNvGrpSpPr>
            <a:grpSpLocks/>
          </p:cNvGrpSpPr>
          <p:nvPr/>
        </p:nvGrpSpPr>
        <p:grpSpPr bwMode="auto">
          <a:xfrm>
            <a:off x="4635500" y="1546225"/>
            <a:ext cx="1781175" cy="828675"/>
            <a:chOff x="2920" y="974"/>
            <a:chExt cx="1122" cy="522"/>
          </a:xfrm>
        </p:grpSpPr>
        <p:sp>
          <p:nvSpPr>
            <p:cNvPr id="91144" name="Rectangle 20"/>
            <p:cNvSpPr>
              <a:spLocks noChangeArrowheads="1"/>
            </p:cNvSpPr>
            <p:nvPr/>
          </p:nvSpPr>
          <p:spPr bwMode="auto">
            <a:xfrm>
              <a:off x="2920" y="974"/>
              <a:ext cx="112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Forecast demand</a:t>
              </a:r>
            </a:p>
          </p:txBody>
        </p:sp>
        <p:sp>
          <p:nvSpPr>
            <p:cNvPr id="91145" name="Line 21"/>
            <p:cNvSpPr>
              <a:spLocks noChangeShapeType="1"/>
            </p:cNvSpPr>
            <p:nvPr/>
          </p:nvSpPr>
          <p:spPr bwMode="auto">
            <a:xfrm>
              <a:off x="3504" y="1168"/>
              <a:ext cx="0" cy="3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548600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4211" grpId="0" animBg="1"/>
      <p:bldP spid="942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4</a:t>
            </a:r>
          </a:p>
        </p:txBody>
      </p:sp>
      <p:graphicFrame>
        <p:nvGraphicFramePr>
          <p:cNvPr id="108586" name="Group 42"/>
          <p:cNvGraphicFramePr>
            <a:graphicFrameLocks noGrp="1"/>
          </p:cNvGraphicFramePr>
          <p:nvPr/>
        </p:nvGraphicFramePr>
        <p:xfrm>
          <a:off x="685800" y="1481138"/>
          <a:ext cx="7848917" cy="4707192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TABLE 13.4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Cost Computations for Plan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332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(UNITS)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DAILY PROD RATE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BASIC PRODUCTION COST (DEMAND X 1.6 HRS/UNIT X $10/HR)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EXTRA COST OF INCREASING PRODUCTION (HIRING COST)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EXTRA COST OF DECREASING PRODUCTION (LAYOFF COST)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 COST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Jan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715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900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$ 14,400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$ 14,400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Feb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715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11,200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$1,200 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(= 2 x $600)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12,400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715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800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12,800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$600 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(= 1 x $600)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13,400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715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1,200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57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19,200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$5,700 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(= 19 x $300)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24,900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715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1,500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$3,300 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(= 11 x $300)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24,300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June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5715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1,100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17,600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$7,800 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(= 13 x $600)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25,400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762000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$99,200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$9,000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$9,600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$117,800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31156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Roofing Supplier Example 4</a:t>
            </a:r>
          </a:p>
        </p:txBody>
      </p:sp>
      <p:sp>
        <p:nvSpPr>
          <p:cNvPr id="18" name="Freeform 3"/>
          <p:cNvSpPr>
            <a:spLocks/>
          </p:cNvSpPr>
          <p:nvPr/>
        </p:nvSpPr>
        <p:spPr bwMode="auto">
          <a:xfrm>
            <a:off x="1112838" y="2387600"/>
            <a:ext cx="5795962" cy="2905125"/>
          </a:xfrm>
          <a:custGeom>
            <a:avLst/>
            <a:gdLst>
              <a:gd name="T0" fmla="*/ 270700 w 10490"/>
              <a:gd name="T1" fmla="*/ 1384369 h 10075"/>
              <a:gd name="T2" fmla="*/ 1159593 w 10490"/>
              <a:gd name="T3" fmla="*/ 1384369 h 10075"/>
              <a:gd name="T4" fmla="*/ 1159593 w 10490"/>
              <a:gd name="T5" fmla="*/ 1536586 h 10075"/>
              <a:gd name="T6" fmla="*/ 2086604 w 10490"/>
              <a:gd name="T7" fmla="*/ 1536586 h 10075"/>
              <a:gd name="T8" fmla="*/ 2099310 w 10490"/>
              <a:gd name="T9" fmla="*/ 1633451 h 10075"/>
              <a:gd name="T10" fmla="*/ 3026874 w 10490"/>
              <a:gd name="T11" fmla="*/ 1633451 h 10075"/>
              <a:gd name="T12" fmla="*/ 3026874 w 10490"/>
              <a:gd name="T13" fmla="*/ 609733 h 10075"/>
              <a:gd name="T14" fmla="*/ 3928472 w 10490"/>
              <a:gd name="T15" fmla="*/ 609733 h 10075"/>
              <a:gd name="T16" fmla="*/ 3928472 w 10490"/>
              <a:gd name="T17" fmla="*/ 0 h 10075"/>
              <a:gd name="T18" fmla="*/ 4855484 w 10490"/>
              <a:gd name="T19" fmla="*/ 0 h 10075"/>
              <a:gd name="T20" fmla="*/ 4855484 w 10490"/>
              <a:gd name="T21" fmla="*/ 698527 h 10075"/>
              <a:gd name="T22" fmla="*/ 5795201 w 10490"/>
              <a:gd name="T23" fmla="*/ 698527 h 10075"/>
              <a:gd name="T24" fmla="*/ 5790781 w 10490"/>
              <a:gd name="T25" fmla="*/ 2899909 h 10075"/>
              <a:gd name="T26" fmla="*/ 262414 w 10490"/>
              <a:gd name="T27" fmla="*/ 2903945 h 10075"/>
              <a:gd name="T28" fmla="*/ 262414 w 10490"/>
              <a:gd name="T29" fmla="*/ 2552808 h 10075"/>
              <a:gd name="T30" fmla="*/ 477869 w 10490"/>
              <a:gd name="T31" fmla="*/ 2315545 h 10075"/>
              <a:gd name="T32" fmla="*/ 0 w 10490"/>
              <a:gd name="T33" fmla="*/ 2480736 h 10075"/>
              <a:gd name="T34" fmla="*/ 253575 w 10490"/>
              <a:gd name="T35" fmla="*/ 2180049 h 10075"/>
              <a:gd name="T36" fmla="*/ 257442 w 10490"/>
              <a:gd name="T37" fmla="*/ 1384369 h 100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90" h="10075">
                <a:moveTo>
                  <a:pt x="490" y="4802"/>
                </a:moveTo>
                <a:lnTo>
                  <a:pt x="2099" y="4802"/>
                </a:lnTo>
                <a:lnTo>
                  <a:pt x="2099" y="5330"/>
                </a:lnTo>
                <a:lnTo>
                  <a:pt x="3777" y="5330"/>
                </a:lnTo>
                <a:cubicBezTo>
                  <a:pt x="3781" y="5508"/>
                  <a:pt x="3785" y="5554"/>
                  <a:pt x="3800" y="5666"/>
                </a:cubicBezTo>
                <a:lnTo>
                  <a:pt x="5479" y="5666"/>
                </a:lnTo>
                <a:lnTo>
                  <a:pt x="5479" y="2115"/>
                </a:lnTo>
                <a:lnTo>
                  <a:pt x="7111" y="2115"/>
                </a:lnTo>
                <a:lnTo>
                  <a:pt x="7111" y="0"/>
                </a:lnTo>
                <a:lnTo>
                  <a:pt x="8789" y="0"/>
                </a:lnTo>
                <a:lnTo>
                  <a:pt x="8789" y="2423"/>
                </a:lnTo>
                <a:lnTo>
                  <a:pt x="10490" y="2423"/>
                </a:lnTo>
                <a:cubicBezTo>
                  <a:pt x="10467" y="3047"/>
                  <a:pt x="10480" y="7558"/>
                  <a:pt x="10482" y="10059"/>
                </a:cubicBezTo>
                <a:cubicBezTo>
                  <a:pt x="8753" y="10103"/>
                  <a:pt x="2182" y="10039"/>
                  <a:pt x="475" y="10073"/>
                </a:cubicBezTo>
                <a:cubicBezTo>
                  <a:pt x="478" y="9314"/>
                  <a:pt x="480" y="9345"/>
                  <a:pt x="475" y="8855"/>
                </a:cubicBezTo>
                <a:cubicBezTo>
                  <a:pt x="708" y="8351"/>
                  <a:pt x="678" y="8470"/>
                  <a:pt x="865" y="8032"/>
                </a:cubicBezTo>
                <a:cubicBezTo>
                  <a:pt x="500" y="8225"/>
                  <a:pt x="372" y="8348"/>
                  <a:pt x="0" y="8605"/>
                </a:cubicBezTo>
                <a:cubicBezTo>
                  <a:pt x="307" y="7983"/>
                  <a:pt x="247" y="8030"/>
                  <a:pt x="459" y="7562"/>
                </a:cubicBezTo>
                <a:cubicBezTo>
                  <a:pt x="468" y="5864"/>
                  <a:pt x="479" y="5529"/>
                  <a:pt x="466" y="4802"/>
                </a:cubicBezTo>
              </a:path>
            </a:pathLst>
          </a:custGeom>
          <a:solidFill>
            <a:srgbClr val="F7D7A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384300" y="2387600"/>
            <a:ext cx="5524500" cy="2882900"/>
          </a:xfrm>
          <a:custGeom>
            <a:avLst/>
            <a:gdLst>
              <a:gd name="T0" fmla="*/ 0 w 3480"/>
              <a:gd name="T1" fmla="*/ 1384300 h 1816"/>
              <a:gd name="T2" fmla="*/ 889000 w 3480"/>
              <a:gd name="T3" fmla="*/ 1384300 h 1816"/>
              <a:gd name="T4" fmla="*/ 889000 w 3480"/>
              <a:gd name="T5" fmla="*/ 1536700 h 1816"/>
              <a:gd name="T6" fmla="*/ 1816100 w 3480"/>
              <a:gd name="T7" fmla="*/ 1536700 h 1816"/>
              <a:gd name="T8" fmla="*/ 1841500 w 3480"/>
              <a:gd name="T9" fmla="*/ 1633538 h 1816"/>
              <a:gd name="T10" fmla="*/ 2755900 w 3480"/>
              <a:gd name="T11" fmla="*/ 1633538 h 1816"/>
              <a:gd name="T12" fmla="*/ 2755900 w 3480"/>
              <a:gd name="T13" fmla="*/ 609600 h 1816"/>
              <a:gd name="T14" fmla="*/ 3657601 w 3480"/>
              <a:gd name="T15" fmla="*/ 609600 h 1816"/>
              <a:gd name="T16" fmla="*/ 3657601 w 3480"/>
              <a:gd name="T17" fmla="*/ 0 h 1816"/>
              <a:gd name="T18" fmla="*/ 4584700 w 3480"/>
              <a:gd name="T19" fmla="*/ 0 h 1816"/>
              <a:gd name="T20" fmla="*/ 4584700 w 3480"/>
              <a:gd name="T21" fmla="*/ 698500 h 1816"/>
              <a:gd name="T22" fmla="*/ 5524500 w 3480"/>
              <a:gd name="T23" fmla="*/ 698500 h 1816"/>
              <a:gd name="T24" fmla="*/ 5524500 w 3480"/>
              <a:gd name="T25" fmla="*/ 2882900 h 18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80"/>
              <a:gd name="T40" fmla="*/ 0 h 1816"/>
              <a:gd name="T41" fmla="*/ 3480 w 3480"/>
              <a:gd name="T42" fmla="*/ 1816 h 18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80" h="1816">
                <a:moveTo>
                  <a:pt x="0" y="872"/>
                </a:moveTo>
                <a:lnTo>
                  <a:pt x="560" y="872"/>
                </a:lnTo>
                <a:lnTo>
                  <a:pt x="560" y="968"/>
                </a:lnTo>
                <a:lnTo>
                  <a:pt x="1144" y="968"/>
                </a:lnTo>
                <a:lnTo>
                  <a:pt x="1160" y="1029"/>
                </a:lnTo>
                <a:lnTo>
                  <a:pt x="1736" y="1029"/>
                </a:lnTo>
                <a:lnTo>
                  <a:pt x="1736" y="384"/>
                </a:lnTo>
                <a:lnTo>
                  <a:pt x="2304" y="384"/>
                </a:lnTo>
                <a:lnTo>
                  <a:pt x="2304" y="0"/>
                </a:lnTo>
                <a:lnTo>
                  <a:pt x="2888" y="0"/>
                </a:lnTo>
                <a:lnTo>
                  <a:pt x="2888" y="440"/>
                </a:lnTo>
                <a:lnTo>
                  <a:pt x="3480" y="440"/>
                </a:lnTo>
                <a:lnTo>
                  <a:pt x="3480" y="1816"/>
                </a:ln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565150" y="1763713"/>
            <a:ext cx="8389938" cy="4535487"/>
            <a:chOff x="356" y="1111"/>
            <a:chExt cx="5285" cy="2857"/>
          </a:xfrm>
        </p:grpSpPr>
        <p:sp>
          <p:nvSpPr>
            <p:cNvPr id="95240" name="Freeform 6"/>
            <p:cNvSpPr>
              <a:spLocks/>
            </p:cNvSpPr>
            <p:nvPr/>
          </p:nvSpPr>
          <p:spPr bwMode="auto">
            <a:xfrm>
              <a:off x="696" y="1168"/>
              <a:ext cx="4616" cy="2168"/>
            </a:xfrm>
            <a:custGeom>
              <a:avLst/>
              <a:gdLst>
                <a:gd name="T0" fmla="*/ 168 w 4616"/>
                <a:gd name="T1" fmla="*/ 0 h 2168"/>
                <a:gd name="T2" fmla="*/ 168 w 4616"/>
                <a:gd name="T3" fmla="*/ 1712 h 2168"/>
                <a:gd name="T4" fmla="*/ 0 w 4616"/>
                <a:gd name="T5" fmla="*/ 1896 h 2168"/>
                <a:gd name="T6" fmla="*/ 312 w 4616"/>
                <a:gd name="T7" fmla="*/ 1792 h 2168"/>
                <a:gd name="T8" fmla="*/ 168 w 4616"/>
                <a:gd name="T9" fmla="*/ 1944 h 2168"/>
                <a:gd name="T10" fmla="*/ 168 w 4616"/>
                <a:gd name="T11" fmla="*/ 2168 h 2168"/>
                <a:gd name="T12" fmla="*/ 4616 w 4616"/>
                <a:gd name="T13" fmla="*/ 2168 h 2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16"/>
                <a:gd name="T22" fmla="*/ 0 h 2168"/>
                <a:gd name="T23" fmla="*/ 4616 w 4616"/>
                <a:gd name="T24" fmla="*/ 2168 h 2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16" h="2168">
                  <a:moveTo>
                    <a:pt x="168" y="0"/>
                  </a:moveTo>
                  <a:lnTo>
                    <a:pt x="168" y="1712"/>
                  </a:lnTo>
                  <a:lnTo>
                    <a:pt x="0" y="1896"/>
                  </a:lnTo>
                  <a:lnTo>
                    <a:pt x="312" y="1792"/>
                  </a:lnTo>
                  <a:lnTo>
                    <a:pt x="168" y="1944"/>
                  </a:lnTo>
                  <a:lnTo>
                    <a:pt x="168" y="2168"/>
                  </a:lnTo>
                  <a:lnTo>
                    <a:pt x="4616" y="216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241" name="Rectangle 7"/>
            <p:cNvSpPr>
              <a:spLocks noChangeArrowheads="1"/>
            </p:cNvSpPr>
            <p:nvPr/>
          </p:nvSpPr>
          <p:spPr bwMode="auto">
            <a:xfrm>
              <a:off x="517" y="1225"/>
              <a:ext cx="488" cy="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85000"/>
                </a:lnSpc>
              </a:pPr>
              <a:r>
                <a:rPr lang="en-US" dirty="0"/>
                <a:t>70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60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50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40  –</a:t>
              </a:r>
            </a:p>
            <a:p>
              <a:pPr algn="r">
                <a:lnSpc>
                  <a:spcPct val="185000"/>
                </a:lnSpc>
              </a:pPr>
              <a:r>
                <a:rPr lang="en-US" dirty="0"/>
                <a:t>30  –</a:t>
              </a:r>
            </a:p>
            <a:p>
              <a:pPr algn="r">
                <a:lnSpc>
                  <a:spcPct val="167000"/>
                </a:lnSpc>
              </a:pPr>
              <a:endParaRPr lang="en-US" dirty="0"/>
            </a:p>
            <a:p>
              <a:pPr algn="r">
                <a:lnSpc>
                  <a:spcPct val="167000"/>
                </a:lnSpc>
              </a:pPr>
              <a:r>
                <a:rPr lang="en-US" dirty="0"/>
                <a:t>0  –</a:t>
              </a:r>
            </a:p>
          </p:txBody>
        </p:sp>
        <p:sp>
          <p:nvSpPr>
            <p:cNvPr id="95242" name="Rectangle 8"/>
            <p:cNvSpPr>
              <a:spLocks noChangeArrowheads="1"/>
            </p:cNvSpPr>
            <p:nvPr/>
          </p:nvSpPr>
          <p:spPr bwMode="auto">
            <a:xfrm>
              <a:off x="718" y="3349"/>
              <a:ext cx="4923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dirty="0"/>
                <a:t>	Jan	Feb	Mar	Apr	May	June	=	Month</a:t>
              </a:r>
            </a:p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sz="1000" dirty="0"/>
                <a:t>	</a:t>
              </a:r>
              <a:r>
                <a:rPr lang="en-US" sz="1000" dirty="0">
                  <a:sym typeface="Wingdings" charset="0"/>
                </a:rPr>
                <a:t>					</a:t>
              </a:r>
            </a:p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dirty="0"/>
                <a:t>	22	18	21	21	22	20	=	Number of</a:t>
              </a:r>
            </a:p>
            <a:p>
              <a:pPr>
                <a:lnSpc>
                  <a:spcPct val="90000"/>
                </a:lnSpc>
                <a:tabLst>
                  <a:tab pos="571500" algn="ctr"/>
                  <a:tab pos="1524000" algn="ctr"/>
                  <a:tab pos="2476500" algn="ctr"/>
                  <a:tab pos="3340100" algn="ctr"/>
                  <a:tab pos="4292600" algn="ctr"/>
                  <a:tab pos="5143500" algn="ctr"/>
                  <a:tab pos="5816600" algn="l"/>
                  <a:tab pos="6096000" algn="l"/>
                </a:tabLst>
              </a:pPr>
              <a:r>
                <a:rPr lang="en-US" dirty="0"/>
                <a:t>								working days</a:t>
              </a:r>
            </a:p>
          </p:txBody>
        </p:sp>
        <p:grpSp>
          <p:nvGrpSpPr>
            <p:cNvPr id="95243" name="Group 9"/>
            <p:cNvGrpSpPr>
              <a:grpSpLocks/>
            </p:cNvGrpSpPr>
            <p:nvPr/>
          </p:nvGrpSpPr>
          <p:grpSpPr bwMode="auto">
            <a:xfrm>
              <a:off x="1437" y="3230"/>
              <a:ext cx="2323" cy="104"/>
              <a:chOff x="1437" y="3230"/>
              <a:chExt cx="2323" cy="104"/>
            </a:xfrm>
          </p:grpSpPr>
          <p:sp>
            <p:nvSpPr>
              <p:cNvPr id="95245" name="Line 10"/>
              <p:cNvSpPr>
                <a:spLocks noChangeShapeType="1"/>
              </p:cNvSpPr>
              <p:nvPr/>
            </p:nvSpPr>
            <p:spPr bwMode="auto">
              <a:xfrm>
                <a:off x="1437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5246" name="Line 11"/>
              <p:cNvSpPr>
                <a:spLocks noChangeShapeType="1"/>
              </p:cNvSpPr>
              <p:nvPr/>
            </p:nvSpPr>
            <p:spPr bwMode="auto">
              <a:xfrm>
                <a:off x="2024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5247" name="Line 12"/>
              <p:cNvSpPr>
                <a:spLocks noChangeShapeType="1"/>
              </p:cNvSpPr>
              <p:nvPr/>
            </p:nvSpPr>
            <p:spPr bwMode="auto">
              <a:xfrm>
                <a:off x="2611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5248" name="Line 13"/>
              <p:cNvSpPr>
                <a:spLocks noChangeShapeType="1"/>
              </p:cNvSpPr>
              <p:nvPr/>
            </p:nvSpPr>
            <p:spPr bwMode="auto">
              <a:xfrm>
                <a:off x="3174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5249" name="Line 14"/>
              <p:cNvSpPr>
                <a:spLocks noChangeShapeType="1"/>
              </p:cNvSpPr>
              <p:nvPr/>
            </p:nvSpPr>
            <p:spPr bwMode="auto">
              <a:xfrm>
                <a:off x="3760" y="3230"/>
                <a:ext cx="0" cy="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5244" name="Rectangle 15"/>
            <p:cNvSpPr>
              <a:spLocks noChangeArrowheads="1"/>
            </p:cNvSpPr>
            <p:nvPr/>
          </p:nvSpPr>
          <p:spPr bwMode="auto">
            <a:xfrm rot="-5400000">
              <a:off x="-508" y="1975"/>
              <a:ext cx="19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Production rate per working day</a:t>
              </a:r>
            </a:p>
          </p:txBody>
        </p:sp>
      </p:grpSp>
      <p:grpSp>
        <p:nvGrpSpPr>
          <p:cNvPr id="35" name="Group 19"/>
          <p:cNvGrpSpPr>
            <a:grpSpLocks/>
          </p:cNvGrpSpPr>
          <p:nvPr/>
        </p:nvGrpSpPr>
        <p:grpSpPr bwMode="auto">
          <a:xfrm>
            <a:off x="4432300" y="1470025"/>
            <a:ext cx="2273300" cy="904875"/>
            <a:chOff x="2792" y="926"/>
            <a:chExt cx="1432" cy="570"/>
          </a:xfrm>
        </p:grpSpPr>
        <p:sp>
          <p:nvSpPr>
            <p:cNvPr id="95238" name="Rectangle 20"/>
            <p:cNvSpPr>
              <a:spLocks noChangeArrowheads="1"/>
            </p:cNvSpPr>
            <p:nvPr/>
          </p:nvSpPr>
          <p:spPr bwMode="auto">
            <a:xfrm>
              <a:off x="2792" y="926"/>
              <a:ext cx="14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Forecast demand and monthly production</a:t>
              </a:r>
            </a:p>
          </p:txBody>
        </p:sp>
        <p:sp>
          <p:nvSpPr>
            <p:cNvPr id="95239" name="Line 21"/>
            <p:cNvSpPr>
              <a:spLocks noChangeShapeType="1"/>
            </p:cNvSpPr>
            <p:nvPr/>
          </p:nvSpPr>
          <p:spPr bwMode="auto">
            <a:xfrm>
              <a:off x="3504" y="12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025485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Planning Process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95325" y="14589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13.1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52500" y="1352550"/>
            <a:ext cx="7950200" cy="5013325"/>
            <a:chOff x="952500" y="1162050"/>
            <a:chExt cx="7950200" cy="5013127"/>
          </a:xfrm>
        </p:grpSpPr>
        <p:sp>
          <p:nvSpPr>
            <p:cNvPr id="34821" name="Freeform 5"/>
            <p:cNvSpPr>
              <a:spLocks/>
            </p:cNvSpPr>
            <p:nvPr/>
          </p:nvSpPr>
          <p:spPr bwMode="auto">
            <a:xfrm>
              <a:off x="3543300" y="1168400"/>
              <a:ext cx="5359400" cy="1552514"/>
            </a:xfrm>
            <a:custGeom>
              <a:avLst/>
              <a:gdLst>
                <a:gd name="T0" fmla="*/ 2888 w 3372"/>
                <a:gd name="T1" fmla="*/ 1048 h 1048"/>
                <a:gd name="T2" fmla="*/ 0 w 3372"/>
                <a:gd name="T3" fmla="*/ 1048 h 1048"/>
                <a:gd name="T4" fmla="*/ 0 w 3372"/>
                <a:gd name="T5" fmla="*/ 4 h 1048"/>
                <a:gd name="T6" fmla="*/ 3372 w 3372"/>
                <a:gd name="T7" fmla="*/ 0 h 1048"/>
                <a:gd name="T8" fmla="*/ 2888 w 3372"/>
                <a:gd name="T9" fmla="*/ 1048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2" h="1048">
                  <a:moveTo>
                    <a:pt x="2888" y="1048"/>
                  </a:moveTo>
                  <a:lnTo>
                    <a:pt x="0" y="1048"/>
                  </a:lnTo>
                  <a:lnTo>
                    <a:pt x="0" y="4"/>
                  </a:lnTo>
                  <a:lnTo>
                    <a:pt x="3372" y="0"/>
                  </a:lnTo>
                  <a:lnTo>
                    <a:pt x="2888" y="10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auto">
            <a:xfrm>
              <a:off x="3549650" y="2724088"/>
              <a:ext cx="4584700" cy="1384245"/>
            </a:xfrm>
            <a:custGeom>
              <a:avLst/>
              <a:gdLst>
                <a:gd name="T0" fmla="*/ 2432 w 2888"/>
                <a:gd name="T1" fmla="*/ 984 h 988"/>
                <a:gd name="T2" fmla="*/ 0 w 2888"/>
                <a:gd name="T3" fmla="*/ 988 h 988"/>
                <a:gd name="T4" fmla="*/ 0 w 2888"/>
                <a:gd name="T5" fmla="*/ 0 h 988"/>
                <a:gd name="T6" fmla="*/ 2888 w 2888"/>
                <a:gd name="T7" fmla="*/ 0 h 988"/>
                <a:gd name="T8" fmla="*/ 2432 w 2888"/>
                <a:gd name="T9" fmla="*/ 984 h 988"/>
                <a:gd name="connsiteX0" fmla="*/ 8573 w 10000"/>
                <a:gd name="connsiteY0" fmla="*/ 10052 h 10052"/>
                <a:gd name="connsiteX1" fmla="*/ 0 w 10000"/>
                <a:gd name="connsiteY1" fmla="*/ 10000 h 10052"/>
                <a:gd name="connsiteX2" fmla="*/ 0 w 10000"/>
                <a:gd name="connsiteY2" fmla="*/ 0 h 10052"/>
                <a:gd name="connsiteX3" fmla="*/ 10000 w 10000"/>
                <a:gd name="connsiteY3" fmla="*/ 0 h 10052"/>
                <a:gd name="connsiteX4" fmla="*/ 8573 w 10000"/>
                <a:gd name="connsiteY4" fmla="*/ 10052 h 10052"/>
                <a:gd name="connsiteX0" fmla="*/ 8559 w 10000"/>
                <a:gd name="connsiteY0" fmla="*/ 9914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10000 w 10000"/>
                <a:gd name="connsiteY3" fmla="*/ 0 h 10000"/>
                <a:gd name="connsiteX4" fmla="*/ 8559 w 10000"/>
                <a:gd name="connsiteY4" fmla="*/ 9914 h 10000"/>
                <a:gd name="connsiteX0" fmla="*/ 8517 w 10000"/>
                <a:gd name="connsiteY0" fmla="*/ 10052 h 10052"/>
                <a:gd name="connsiteX1" fmla="*/ 0 w 10000"/>
                <a:gd name="connsiteY1" fmla="*/ 10000 h 10052"/>
                <a:gd name="connsiteX2" fmla="*/ 0 w 10000"/>
                <a:gd name="connsiteY2" fmla="*/ 0 h 10052"/>
                <a:gd name="connsiteX3" fmla="*/ 10000 w 10000"/>
                <a:gd name="connsiteY3" fmla="*/ 0 h 10052"/>
                <a:gd name="connsiteX4" fmla="*/ 8517 w 10000"/>
                <a:gd name="connsiteY4" fmla="*/ 10052 h 10052"/>
                <a:gd name="connsiteX0" fmla="*/ 8559 w 10000"/>
                <a:gd name="connsiteY0" fmla="*/ 10006 h 10006"/>
                <a:gd name="connsiteX1" fmla="*/ 0 w 10000"/>
                <a:gd name="connsiteY1" fmla="*/ 10000 h 10006"/>
                <a:gd name="connsiteX2" fmla="*/ 0 w 10000"/>
                <a:gd name="connsiteY2" fmla="*/ 0 h 10006"/>
                <a:gd name="connsiteX3" fmla="*/ 10000 w 10000"/>
                <a:gd name="connsiteY3" fmla="*/ 0 h 10006"/>
                <a:gd name="connsiteX4" fmla="*/ 8559 w 10000"/>
                <a:gd name="connsiteY4" fmla="*/ 10006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559" y="10006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10000" y="0"/>
                  </a:lnTo>
                  <a:lnTo>
                    <a:pt x="8559" y="1000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auto">
            <a:xfrm>
              <a:off x="3549650" y="4095634"/>
              <a:ext cx="3949700" cy="1763643"/>
            </a:xfrm>
            <a:custGeom>
              <a:avLst/>
              <a:gdLst>
                <a:gd name="T0" fmla="*/ 1928 w 2424"/>
                <a:gd name="T1" fmla="*/ 1108 h 1108"/>
                <a:gd name="T2" fmla="*/ 0 w 2424"/>
                <a:gd name="T3" fmla="*/ 1108 h 1108"/>
                <a:gd name="T4" fmla="*/ 0 w 2424"/>
                <a:gd name="T5" fmla="*/ 0 h 1108"/>
                <a:gd name="T6" fmla="*/ 2424 w 2424"/>
                <a:gd name="T7" fmla="*/ 0 h 1108"/>
                <a:gd name="T8" fmla="*/ 1928 w 2424"/>
                <a:gd name="T9" fmla="*/ 1108 h 1108"/>
                <a:gd name="connsiteX0" fmla="*/ 7954 w 10264"/>
                <a:gd name="connsiteY0" fmla="*/ 10036 h 10036"/>
                <a:gd name="connsiteX1" fmla="*/ 0 w 10264"/>
                <a:gd name="connsiteY1" fmla="*/ 10036 h 10036"/>
                <a:gd name="connsiteX2" fmla="*/ 0 w 10264"/>
                <a:gd name="connsiteY2" fmla="*/ 36 h 10036"/>
                <a:gd name="connsiteX3" fmla="*/ 10264 w 10264"/>
                <a:gd name="connsiteY3" fmla="*/ 0 h 10036"/>
                <a:gd name="connsiteX4" fmla="*/ 7954 w 10264"/>
                <a:gd name="connsiteY4" fmla="*/ 10036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4" h="10036">
                  <a:moveTo>
                    <a:pt x="7954" y="10036"/>
                  </a:moveTo>
                  <a:lnTo>
                    <a:pt x="0" y="10036"/>
                  </a:lnTo>
                  <a:lnTo>
                    <a:pt x="0" y="36"/>
                  </a:lnTo>
                  <a:lnTo>
                    <a:pt x="10264" y="0"/>
                  </a:lnTo>
                  <a:lnTo>
                    <a:pt x="7954" y="100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55" name="Freeform 8"/>
            <p:cNvSpPr>
              <a:spLocks/>
            </p:cNvSpPr>
            <p:nvPr/>
          </p:nvSpPr>
          <p:spPr bwMode="auto">
            <a:xfrm>
              <a:off x="2330450" y="1162050"/>
              <a:ext cx="1206500" cy="1847850"/>
            </a:xfrm>
            <a:custGeom>
              <a:avLst/>
              <a:gdLst>
                <a:gd name="T0" fmla="*/ 0 w 760"/>
                <a:gd name="T1" fmla="*/ 1847850 h 1268"/>
                <a:gd name="T2" fmla="*/ 1206500 w 760"/>
                <a:gd name="T3" fmla="*/ 1847850 h 1268"/>
                <a:gd name="T4" fmla="*/ 1206500 w 760"/>
                <a:gd name="T5" fmla="*/ 0 h 1268"/>
                <a:gd name="T6" fmla="*/ 927100 w 760"/>
                <a:gd name="T7" fmla="*/ 0 h 1268"/>
                <a:gd name="T8" fmla="*/ 0 w 760"/>
                <a:gd name="T9" fmla="*/ 1847850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"/>
                <a:gd name="T16" fmla="*/ 0 h 1268"/>
                <a:gd name="T17" fmla="*/ 760 w 760"/>
                <a:gd name="T18" fmla="*/ 1268 h 1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" h="1268">
                  <a:moveTo>
                    <a:pt x="0" y="1268"/>
                  </a:moveTo>
                  <a:lnTo>
                    <a:pt x="760" y="1268"/>
                  </a:lnTo>
                  <a:lnTo>
                    <a:pt x="760" y="0"/>
                  </a:lnTo>
                  <a:lnTo>
                    <a:pt x="584" y="0"/>
                  </a:lnTo>
                  <a:lnTo>
                    <a:pt x="0" y="1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auto">
            <a:xfrm>
              <a:off x="1587500" y="3035226"/>
              <a:ext cx="1955800" cy="1542989"/>
            </a:xfrm>
            <a:custGeom>
              <a:avLst/>
              <a:gdLst>
                <a:gd name="T0" fmla="*/ 0 w 1260"/>
                <a:gd name="T1" fmla="*/ 1084 h 1084"/>
                <a:gd name="T2" fmla="*/ 947 w 1260"/>
                <a:gd name="T3" fmla="*/ 1084 h 1084"/>
                <a:gd name="T4" fmla="*/ 1260 w 1260"/>
                <a:gd name="T5" fmla="*/ 1084 h 1084"/>
                <a:gd name="T6" fmla="*/ 1260 w 1260"/>
                <a:gd name="T7" fmla="*/ 0 h 1084"/>
                <a:gd name="T8" fmla="*/ 492 w 1260"/>
                <a:gd name="T9" fmla="*/ 0 h 1084"/>
                <a:gd name="T10" fmla="*/ 0 w 1260"/>
                <a:gd name="T11" fmla="*/ 1084 h 1084"/>
                <a:gd name="connsiteX0" fmla="*/ 0 w 9778"/>
                <a:gd name="connsiteY0" fmla="*/ 10041 h 10041"/>
                <a:gd name="connsiteX1" fmla="*/ 7294 w 9778"/>
                <a:gd name="connsiteY1" fmla="*/ 10000 h 10041"/>
                <a:gd name="connsiteX2" fmla="*/ 9778 w 9778"/>
                <a:gd name="connsiteY2" fmla="*/ 10000 h 10041"/>
                <a:gd name="connsiteX3" fmla="*/ 9778 w 9778"/>
                <a:gd name="connsiteY3" fmla="*/ 0 h 10041"/>
                <a:gd name="connsiteX4" fmla="*/ 3683 w 9778"/>
                <a:gd name="connsiteY4" fmla="*/ 0 h 10041"/>
                <a:gd name="connsiteX5" fmla="*/ 0 w 9778"/>
                <a:gd name="connsiteY5" fmla="*/ 10041 h 1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8" h="10041">
                  <a:moveTo>
                    <a:pt x="0" y="10041"/>
                  </a:moveTo>
                  <a:lnTo>
                    <a:pt x="7294" y="10000"/>
                  </a:lnTo>
                  <a:lnTo>
                    <a:pt x="9778" y="10000"/>
                  </a:lnTo>
                  <a:lnTo>
                    <a:pt x="9778" y="0"/>
                  </a:lnTo>
                  <a:lnTo>
                    <a:pt x="3683" y="0"/>
                  </a:lnTo>
                  <a:lnTo>
                    <a:pt x="0" y="1004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auto">
            <a:xfrm>
              <a:off x="958850" y="4578215"/>
              <a:ext cx="2603500" cy="1279474"/>
            </a:xfrm>
            <a:custGeom>
              <a:avLst/>
              <a:gdLst>
                <a:gd name="T0" fmla="*/ 360 w 1632"/>
                <a:gd name="T1" fmla="*/ 0 h 784"/>
                <a:gd name="T2" fmla="*/ 1632 w 1632"/>
                <a:gd name="T3" fmla="*/ 0 h 784"/>
                <a:gd name="T4" fmla="*/ 1632 w 1632"/>
                <a:gd name="T5" fmla="*/ 784 h 784"/>
                <a:gd name="T6" fmla="*/ 0 w 1632"/>
                <a:gd name="T7" fmla="*/ 784 h 784"/>
                <a:gd name="T8" fmla="*/ 360 w 1632"/>
                <a:gd name="T9" fmla="*/ 0 h 784"/>
                <a:gd name="connsiteX0" fmla="*/ 2476 w 10000"/>
                <a:gd name="connsiteY0" fmla="*/ 0 h 10119"/>
                <a:gd name="connsiteX1" fmla="*/ 10000 w 10000"/>
                <a:gd name="connsiteY1" fmla="*/ 119 h 10119"/>
                <a:gd name="connsiteX2" fmla="*/ 10000 w 10000"/>
                <a:gd name="connsiteY2" fmla="*/ 10119 h 10119"/>
                <a:gd name="connsiteX3" fmla="*/ 0 w 10000"/>
                <a:gd name="connsiteY3" fmla="*/ 10119 h 10119"/>
                <a:gd name="connsiteX4" fmla="*/ 2476 w 10000"/>
                <a:gd name="connsiteY4" fmla="*/ 0 h 10119"/>
                <a:gd name="connsiteX0" fmla="*/ 2427 w 9951"/>
                <a:gd name="connsiteY0" fmla="*/ 0 h 12029"/>
                <a:gd name="connsiteX1" fmla="*/ 9951 w 9951"/>
                <a:gd name="connsiteY1" fmla="*/ 119 h 12029"/>
                <a:gd name="connsiteX2" fmla="*/ 9951 w 9951"/>
                <a:gd name="connsiteY2" fmla="*/ 10119 h 12029"/>
                <a:gd name="connsiteX3" fmla="*/ 0 w 9951"/>
                <a:gd name="connsiteY3" fmla="*/ 12029 h 12029"/>
                <a:gd name="connsiteX4" fmla="*/ 2427 w 9951"/>
                <a:gd name="connsiteY4" fmla="*/ 0 h 12029"/>
                <a:gd name="connsiteX0" fmla="*/ 2439 w 10099"/>
                <a:gd name="connsiteY0" fmla="*/ 0 h 10000"/>
                <a:gd name="connsiteX1" fmla="*/ 10000 w 10099"/>
                <a:gd name="connsiteY1" fmla="*/ 99 h 10000"/>
                <a:gd name="connsiteX2" fmla="*/ 10099 w 10099"/>
                <a:gd name="connsiteY2" fmla="*/ 10000 h 10000"/>
                <a:gd name="connsiteX3" fmla="*/ 0 w 10099"/>
                <a:gd name="connsiteY3" fmla="*/ 10000 h 10000"/>
                <a:gd name="connsiteX4" fmla="*/ 2439 w 10099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9" h="10000">
                  <a:moveTo>
                    <a:pt x="2439" y="0"/>
                  </a:moveTo>
                  <a:lnTo>
                    <a:pt x="10000" y="99"/>
                  </a:lnTo>
                  <a:cubicBezTo>
                    <a:pt x="10033" y="3399"/>
                    <a:pt x="10066" y="6700"/>
                    <a:pt x="10099" y="10000"/>
                  </a:cubicBezTo>
                  <a:lnTo>
                    <a:pt x="0" y="10000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58" name="Rectangle 11"/>
            <p:cNvSpPr>
              <a:spLocks noChangeArrowheads="1"/>
            </p:cNvSpPr>
            <p:nvPr/>
          </p:nvSpPr>
          <p:spPr bwMode="auto">
            <a:xfrm>
              <a:off x="3870325" y="1236663"/>
              <a:ext cx="3933825" cy="137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/>
                <a:t>Long-range plans (over one year)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Capacity decisions critical to long range plans</a:t>
              </a:r>
            </a:p>
            <a:p>
              <a:pPr>
                <a:lnSpc>
                  <a:spcPct val="85000"/>
                </a:lnSpc>
              </a:pPr>
              <a:r>
                <a:rPr lang="en-US" sz="1400" b="1" dirty="0"/>
                <a:t>Issues: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Research and Development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New product plans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Capital investments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Facility location/expansion</a:t>
              </a:r>
            </a:p>
          </p:txBody>
        </p:sp>
        <p:sp>
          <p:nvSpPr>
            <p:cNvPr id="27659" name="Rectangle 12"/>
            <p:cNvSpPr>
              <a:spLocks noChangeArrowheads="1"/>
            </p:cNvSpPr>
            <p:nvPr/>
          </p:nvSpPr>
          <p:spPr bwMode="auto">
            <a:xfrm>
              <a:off x="3870325" y="2730500"/>
              <a:ext cx="3933825" cy="137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90500" indent="-190500">
                <a:lnSpc>
                  <a:spcPct val="85000"/>
                </a:lnSpc>
              </a:pPr>
              <a:r>
                <a:rPr lang="en-US" sz="1400" b="1" dirty="0"/>
                <a:t>Intermediate-range plans (3 to 18 months)</a:t>
              </a:r>
            </a:p>
            <a:p>
              <a:pPr marL="190500" indent="-190500">
                <a:lnSpc>
                  <a:spcPct val="85000"/>
                </a:lnSpc>
              </a:pPr>
              <a:r>
                <a:rPr lang="en-US" sz="1400" b="1" dirty="0"/>
                <a:t>Issues:</a:t>
              </a:r>
            </a:p>
            <a:p>
              <a:pPr marL="190500" indent="-190500">
                <a:lnSpc>
                  <a:spcPct val="85000"/>
                </a:lnSpc>
              </a:pPr>
              <a:r>
                <a:rPr lang="en-US" sz="1400" dirty="0"/>
                <a:t>Sales and operations planning</a:t>
              </a:r>
            </a:p>
            <a:p>
              <a:pPr marL="190500" indent="-190500">
                <a:lnSpc>
                  <a:spcPct val="85000"/>
                </a:lnSpc>
              </a:pPr>
              <a:r>
                <a:rPr lang="en-US" sz="1400" dirty="0"/>
                <a:t>Production planning and budgeting</a:t>
              </a:r>
            </a:p>
            <a:p>
              <a:pPr marL="190500" indent="-190500">
                <a:lnSpc>
                  <a:spcPct val="85000"/>
                </a:lnSpc>
              </a:pPr>
              <a:r>
                <a:rPr lang="en-US" sz="1400" dirty="0"/>
                <a:t>Setting employment, inventory, </a:t>
              </a:r>
            </a:p>
            <a:p>
              <a:pPr marL="190500" indent="-190500">
                <a:lnSpc>
                  <a:spcPct val="85000"/>
                </a:lnSpc>
              </a:pPr>
              <a:r>
                <a:rPr lang="en-US" sz="1400" dirty="0"/>
                <a:t>   subcontracting levels</a:t>
              </a:r>
            </a:p>
            <a:p>
              <a:pPr marL="190500" indent="-190500">
                <a:lnSpc>
                  <a:spcPct val="85000"/>
                </a:lnSpc>
              </a:pPr>
              <a:r>
                <a:rPr lang="en-US" sz="1400" dirty="0"/>
                <a:t>Analyzing operating plans</a:t>
              </a:r>
            </a:p>
          </p:txBody>
        </p:sp>
        <p:sp>
          <p:nvSpPr>
            <p:cNvPr id="27660" name="Rectangle 13"/>
            <p:cNvSpPr>
              <a:spLocks noChangeArrowheads="1"/>
            </p:cNvSpPr>
            <p:nvPr/>
          </p:nvSpPr>
          <p:spPr bwMode="auto">
            <a:xfrm>
              <a:off x="3870325" y="4113213"/>
              <a:ext cx="3197225" cy="174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/>
                <a:t>Short-range plans (up to 3 months)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Scheduling techniques</a:t>
              </a:r>
            </a:p>
            <a:p>
              <a:pPr>
                <a:lnSpc>
                  <a:spcPct val="85000"/>
                </a:lnSpc>
              </a:pPr>
              <a:r>
                <a:rPr lang="en-US" sz="1400" b="1" dirty="0"/>
                <a:t>Issues: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Job assignments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Ordering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Job scheduling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Dispatching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Overtime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/>
                <a:t>Part-time help</a:t>
              </a:r>
            </a:p>
          </p:txBody>
        </p:sp>
        <p:sp>
          <p:nvSpPr>
            <p:cNvPr id="27661" name="Rectangle 14"/>
            <p:cNvSpPr>
              <a:spLocks noChangeArrowheads="1"/>
            </p:cNvSpPr>
            <p:nvPr/>
          </p:nvSpPr>
          <p:spPr bwMode="auto">
            <a:xfrm>
              <a:off x="2486025" y="2530475"/>
              <a:ext cx="11826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/>
                <a:t>Top executives</a:t>
              </a:r>
            </a:p>
          </p:txBody>
        </p:sp>
        <p:sp>
          <p:nvSpPr>
            <p:cNvPr id="27662" name="Rectangle 15"/>
            <p:cNvSpPr>
              <a:spLocks noChangeArrowheads="1"/>
            </p:cNvSpPr>
            <p:nvPr/>
          </p:nvSpPr>
          <p:spPr bwMode="auto">
            <a:xfrm>
              <a:off x="2057399" y="3509963"/>
              <a:ext cx="1509713" cy="101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/>
                <a:t>Operations managers with sales and operations planning team</a:t>
              </a:r>
            </a:p>
          </p:txBody>
        </p:sp>
        <p:sp>
          <p:nvSpPr>
            <p:cNvPr id="27663" name="Rectangle 16"/>
            <p:cNvSpPr>
              <a:spLocks noChangeArrowheads="1"/>
            </p:cNvSpPr>
            <p:nvPr/>
          </p:nvSpPr>
          <p:spPr bwMode="auto">
            <a:xfrm>
              <a:off x="1692275" y="4811713"/>
              <a:ext cx="127952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/>
                <a:t>Operations managers, supervisors, foremen</a:t>
              </a:r>
            </a:p>
          </p:txBody>
        </p:sp>
        <p:sp>
          <p:nvSpPr>
            <p:cNvPr id="27664" name="Rectangle 17"/>
            <p:cNvSpPr>
              <a:spLocks noChangeArrowheads="1"/>
            </p:cNvSpPr>
            <p:nvPr/>
          </p:nvSpPr>
          <p:spPr bwMode="auto">
            <a:xfrm>
              <a:off x="1685925" y="5867400"/>
              <a:ext cx="14117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Responsibility</a:t>
              </a:r>
            </a:p>
          </p:txBody>
        </p:sp>
        <p:sp>
          <p:nvSpPr>
            <p:cNvPr id="27665" name="Rectangle 18"/>
            <p:cNvSpPr>
              <a:spLocks noChangeArrowheads="1"/>
            </p:cNvSpPr>
            <p:nvPr/>
          </p:nvSpPr>
          <p:spPr bwMode="auto">
            <a:xfrm>
              <a:off x="3697288" y="5867400"/>
              <a:ext cx="30377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Planning tasks and time horizons</a:t>
              </a:r>
            </a:p>
          </p:txBody>
        </p:sp>
        <p:sp>
          <p:nvSpPr>
            <p:cNvPr id="27666" name="AutoShape 19"/>
            <p:cNvSpPr>
              <a:spLocks noChangeArrowheads="1"/>
            </p:cNvSpPr>
            <p:nvPr/>
          </p:nvSpPr>
          <p:spPr bwMode="auto">
            <a:xfrm>
              <a:off x="952500" y="1168400"/>
              <a:ext cx="7950200" cy="4690675"/>
            </a:xfrm>
            <a:prstGeom prst="parallelogram">
              <a:avLst>
                <a:gd name="adj" fmla="val 4874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67" name="Line 20"/>
            <p:cNvSpPr>
              <a:spLocks noChangeShapeType="1"/>
            </p:cNvSpPr>
            <p:nvPr/>
          </p:nvSpPr>
          <p:spPr bwMode="auto">
            <a:xfrm>
              <a:off x="3544888" y="1168400"/>
              <a:ext cx="0" cy="46894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68" name="Line 21"/>
            <p:cNvSpPr>
              <a:spLocks noChangeShapeType="1"/>
            </p:cNvSpPr>
            <p:nvPr/>
          </p:nvSpPr>
          <p:spPr bwMode="auto">
            <a:xfrm>
              <a:off x="3536950" y="2717800"/>
              <a:ext cx="4648200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69" name="Line 22"/>
            <p:cNvSpPr>
              <a:spLocks noChangeShapeType="1"/>
            </p:cNvSpPr>
            <p:nvPr/>
          </p:nvSpPr>
          <p:spPr bwMode="auto">
            <a:xfrm>
              <a:off x="3536950" y="4107693"/>
              <a:ext cx="3924290" cy="5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70" name="Line 23"/>
            <p:cNvSpPr>
              <a:spLocks noChangeShapeType="1"/>
            </p:cNvSpPr>
            <p:nvPr/>
          </p:nvSpPr>
          <p:spPr bwMode="auto">
            <a:xfrm>
              <a:off x="2330450" y="3022600"/>
              <a:ext cx="12128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71" name="Line 24"/>
            <p:cNvSpPr>
              <a:spLocks noChangeShapeType="1"/>
            </p:cNvSpPr>
            <p:nvPr/>
          </p:nvSpPr>
          <p:spPr bwMode="auto">
            <a:xfrm flipV="1">
              <a:off x="1587456" y="4578349"/>
              <a:ext cx="1955843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719752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Comparison of Three Plans</a:t>
            </a:r>
          </a:p>
        </p:txBody>
      </p:sp>
      <p:graphicFrame>
        <p:nvGraphicFramePr>
          <p:cNvPr id="110596" name="Group 4"/>
          <p:cNvGraphicFramePr>
            <a:graphicFrameLocks noGrp="1"/>
          </p:cNvGraphicFramePr>
          <p:nvPr/>
        </p:nvGraphicFramePr>
        <p:xfrm>
          <a:off x="685800" y="1879600"/>
          <a:ext cx="7772400" cy="30449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8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TABLE 13.5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Comparison of the Three Plans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COST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PLAN 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PLAN 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PLAN 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Inventory carrying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   9,250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         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         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Regular labor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99,200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75,392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99,200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Overtime labor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Hiring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Layoffs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9,600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Subcontracting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29,760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cost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$108,450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$105,152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2446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$117,800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143000" algn="r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0649" name="Oval 57"/>
          <p:cNvSpPr>
            <a:spLocks noChangeArrowheads="1"/>
          </p:cNvSpPr>
          <p:nvPr/>
        </p:nvSpPr>
        <p:spPr bwMode="auto">
          <a:xfrm>
            <a:off x="5207000" y="4533900"/>
            <a:ext cx="1447800" cy="479516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50" name="Rectangle 58"/>
          <p:cNvSpPr>
            <a:spLocks noChangeArrowheads="1"/>
          </p:cNvSpPr>
          <p:nvPr/>
        </p:nvSpPr>
        <p:spPr bwMode="auto">
          <a:xfrm>
            <a:off x="2371725" y="5394325"/>
            <a:ext cx="441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Plan 2 is the lowest cost option</a:t>
            </a:r>
          </a:p>
        </p:txBody>
      </p:sp>
    </p:spTree>
    <p:extLst>
      <p:ext uri="{BB962C8B-B14F-4D97-AF65-F5344CB8AC3E}">
        <p14:creationId xmlns:p14="http://schemas.microsoft.com/office/powerpoint/2010/main" val="132794661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9" grpId="0" animBg="1"/>
      <p:bldP spid="11065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Mathematical Approaches</a:t>
            </a:r>
          </a:p>
        </p:txBody>
      </p:sp>
      <p:sp>
        <p:nvSpPr>
          <p:cNvPr id="99330" name="Content Placeholder 1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50212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Useful for generating strategies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Transportation Method of Linear Programming</a:t>
            </a:r>
          </a:p>
          <a:p>
            <a:pPr lvl="2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Produces an optimal plan</a:t>
            </a:r>
          </a:p>
          <a:p>
            <a:pPr lvl="2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Works well for inventories, overtime, subcontracting</a:t>
            </a:r>
          </a:p>
          <a:p>
            <a:pPr lvl="2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Does not work when nonlinear or negative factors are introduced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Other Models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General form of linear programming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461293881"/>
      </p:ext>
    </p:extLst>
  </p:cSld>
  <p:clrMapOvr>
    <a:masterClrMapping/>
  </p:clrMapOvr>
  <p:transition>
    <p:pull dir="l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Transportation Method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80175"/>
              </p:ext>
            </p:extLst>
          </p:nvPr>
        </p:nvGraphicFramePr>
        <p:xfrm>
          <a:off x="457200" y="1400175"/>
          <a:ext cx="8229600" cy="301752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13.6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Farnsworth’ s Production, Demand, Capacity, and Cost Data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SALES PERIOD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Demand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Capacity: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 gridSpan="2"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Regular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 gridSpan="2"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Overtime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50">
                <a:tc gridSpan="2"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Subcontracting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Beginning inventory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tires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82377"/>
              </p:ext>
            </p:extLst>
          </p:nvPr>
        </p:nvGraphicFramePr>
        <p:xfrm>
          <a:off x="1460500" y="4622800"/>
          <a:ext cx="609600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COSTS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Regular time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$40 per tire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Overtime 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$50 per tire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Subcontracting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$70 per tire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Carrying cost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$  2 per tire per month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7237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Transportation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7785100" cy="4525963"/>
          </a:xfrm>
        </p:spPr>
        <p:txBody>
          <a:bodyPr>
            <a:noAutofit/>
          </a:bodyPr>
          <a:lstStyle/>
          <a:p>
            <a:pPr marL="444500" indent="-444500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Important points</a:t>
            </a:r>
          </a:p>
          <a:p>
            <a:pPr marL="844550" lvl="1" indent="-444500"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Carrying costs are $2/tire/month. If goods are made in one period and held over to the next, holding costs are incurred.</a:t>
            </a:r>
          </a:p>
          <a:p>
            <a:pPr marL="844550" lvl="1" indent="-444500"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Supply must equal demand, so a dummy column called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unused capacity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cs typeface="Arial" charset="0"/>
              </a:rPr>
              <a:t> is added.</a:t>
            </a:r>
          </a:p>
          <a:p>
            <a:pPr marL="844550" lvl="1" indent="-444500"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>
                <a:latin typeface="Arial" charset="0"/>
                <a:cs typeface="Arial" charset="0"/>
              </a:rPr>
              <a:t>Because back ordering is not viable in this example, cells that might be used to satisfy earlier demand are not available.</a:t>
            </a:r>
          </a:p>
        </p:txBody>
      </p:sp>
    </p:spTree>
    <p:extLst>
      <p:ext uri="{BB962C8B-B14F-4D97-AF65-F5344CB8AC3E}">
        <p14:creationId xmlns:p14="http://schemas.microsoft.com/office/powerpoint/2010/main" val="122355271"/>
      </p:ext>
    </p:extLst>
  </p:cSld>
  <p:clrMapOvr>
    <a:masterClrMapping/>
  </p:clrMapOvr>
  <p:transition>
    <p:pull dir="l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Transportation Example</a:t>
            </a:r>
          </a:p>
        </p:txBody>
      </p:sp>
      <p:sp>
        <p:nvSpPr>
          <p:cNvPr id="10547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594600" cy="4525963"/>
          </a:xfrm>
        </p:spPr>
        <p:txBody>
          <a:bodyPr/>
          <a:lstStyle/>
          <a:p>
            <a:pPr marL="1301750" lvl="2" indent="-444500">
              <a:buClr>
                <a:schemeClr val="tx1"/>
              </a:buClr>
              <a:buFont typeface="Arial" charset="0"/>
              <a:buAutoNum type="arabicPeriod" startAt="4"/>
            </a:pPr>
            <a:r>
              <a:rPr lang="en-US" dirty="0">
                <a:latin typeface="Arial" charset="0"/>
                <a:cs typeface="Arial" charset="0"/>
              </a:rPr>
              <a:t>Quantities in each column designate the levels of inventory needed to meet demand requirements.</a:t>
            </a:r>
          </a:p>
          <a:p>
            <a:pPr marL="1301750" lvl="2" indent="-444500">
              <a:buClr>
                <a:schemeClr val="tx1"/>
              </a:buClr>
              <a:buFont typeface="Arial" charset="0"/>
              <a:buAutoNum type="arabicPeriod" startAt="4"/>
            </a:pPr>
            <a:r>
              <a:rPr lang="en-US" dirty="0">
                <a:latin typeface="Arial" charset="0"/>
                <a:cs typeface="Arial" charset="0"/>
              </a:rPr>
              <a:t>In general, production should be allocated to the lowest cost cell available without exceeding unused capacity in the row or demand in the column.</a:t>
            </a:r>
          </a:p>
        </p:txBody>
      </p:sp>
    </p:spTree>
    <p:extLst>
      <p:ext uri="{BB962C8B-B14F-4D97-AF65-F5344CB8AC3E}">
        <p14:creationId xmlns:p14="http://schemas.microsoft.com/office/powerpoint/2010/main" val="1784972660"/>
      </p:ext>
    </p:extLst>
  </p:cSld>
  <p:clrMapOvr>
    <a:masterClrMapping/>
  </p:clrMapOvr>
  <p:transition>
    <p:strip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82600"/>
            <a:ext cx="5003800" cy="1549400"/>
          </a:xfrm>
        </p:spPr>
        <p:txBody>
          <a:bodyPr anchor="t"/>
          <a:lstStyle/>
          <a:p>
            <a:pPr marL="190500" algn="l"/>
            <a:r>
              <a:rPr lang="en-US" dirty="0">
                <a:latin typeface="Arial" charset="0"/>
                <a:cs typeface="Arial" charset="0"/>
              </a:rPr>
              <a:t>Transportation Example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444500" y="5949950"/>
            <a:ext cx="1166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Table </a:t>
            </a:r>
            <a:r>
              <a:rPr lang="en-US" sz="1600" dirty="0">
                <a:solidFill>
                  <a:srgbClr val="255898"/>
                </a:solidFill>
              </a:rPr>
              <a:t>13.7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97138" y="576263"/>
          <a:ext cx="6262688" cy="5633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91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SUPPLY FROM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DEMAND FOR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TOTAL CAPACITY AVAILABLE</a:t>
                      </a:r>
                    </a:p>
                    <a:p>
                      <a:pPr algn="ctr"/>
                      <a:r>
                        <a:rPr lang="en-US" sz="1200" b="1" dirty="0"/>
                        <a:t>(supply)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85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Period 1</a:t>
                      </a:r>
                    </a:p>
                    <a:p>
                      <a:pPr algn="ctr"/>
                      <a:r>
                        <a:rPr lang="en-US" sz="1200" b="1" i="1" dirty="0"/>
                        <a:t>(Mar)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Period 2</a:t>
                      </a:r>
                    </a:p>
                    <a:p>
                      <a:pPr algn="ctr"/>
                      <a:r>
                        <a:rPr lang="en-US" sz="1200" b="1" i="1" dirty="0"/>
                        <a:t>(Apr)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Period 3</a:t>
                      </a:r>
                    </a:p>
                    <a:p>
                      <a:pPr algn="ctr"/>
                      <a:r>
                        <a:rPr lang="en-US" sz="1200" b="1" i="1" dirty="0"/>
                        <a:t>(May)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Unused</a:t>
                      </a:r>
                      <a:r>
                        <a:rPr lang="en-US" sz="1200" b="1" i="1" baseline="0" dirty="0"/>
                        <a:t> Capacity</a:t>
                      </a:r>
                    </a:p>
                    <a:p>
                      <a:pPr algn="ctr"/>
                      <a:r>
                        <a:rPr lang="en-US" sz="1200" b="1" i="1" baseline="0" dirty="0"/>
                        <a:t>(dummy)</a:t>
                      </a:r>
                      <a:endParaRPr lang="en-US" sz="1200" b="1" i="1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22">
                <a:tc rowSpan="2" gridSpan="2">
                  <a:txBody>
                    <a:bodyPr/>
                    <a:lstStyle/>
                    <a:p>
                      <a:r>
                        <a:rPr lang="en-US" sz="1200" i="1" dirty="0"/>
                        <a:t>Beginning inventory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100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22">
                <a:tc gridSpan="2" vMerge="1"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100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22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Period 1</a:t>
                      </a:r>
                    </a:p>
                  </a:txBody>
                  <a:tcPr marT="0" marB="3600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/>
                        <a:t>Regular time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700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700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/>
                        <a:t>Overtime 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/>
                        <a:t>Subcontract 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150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84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150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122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Period 2</a:t>
                      </a:r>
                    </a:p>
                  </a:txBody>
                  <a:tcPr marT="0" marB="3600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/>
                        <a:t>Regular time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700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D33320"/>
                        </a:solidFill>
                      </a:endParaRP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/>
                        <a:t>Overtime 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D33320"/>
                        </a:solidFill>
                      </a:endParaRP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/>
                        <a:t>Subcontract 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150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684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D33320"/>
                        </a:solidFill>
                      </a:endParaRP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D33320"/>
                        </a:solidFill>
                      </a:endParaRP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122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i="1" dirty="0"/>
                        <a:t>Period 3</a:t>
                      </a:r>
                    </a:p>
                  </a:txBody>
                  <a:tcPr marT="0" marB="3600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/>
                        <a:t>Regular time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700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D33320"/>
                        </a:solidFill>
                      </a:endParaRP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/>
                        <a:t>Overtime 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D33320"/>
                        </a:solidFill>
                      </a:endParaRP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12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/>
                        <a:t>Subcontract 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130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1684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D33320"/>
                        </a:solidFill>
                      </a:endParaRP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91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0" dirty="0"/>
                        <a:t>TOTAL DEMAND</a:t>
                      </a:r>
                    </a:p>
                  </a:txBody>
                  <a:tcPr marT="0" marB="3600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50" i="1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1,000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750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230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2,780</a:t>
                      </a:r>
                    </a:p>
                  </a:txBody>
                  <a:tcPr marT="0" marB="36005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84438" y="3200400"/>
          <a:ext cx="6262688" cy="1374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9129">
                <a:tc rowSpan="6"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 marT="0" marB="3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200" i="1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700</a:t>
                      </a: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i="1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50</a:t>
                      </a: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i="1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50</a:t>
                      </a: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100</a:t>
                      </a: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97138" y="4583113"/>
          <a:ext cx="6262688" cy="1374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9129">
                <a:tc rowSpan="6"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 marT="0" marB="3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200" i="1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700</a:t>
                      </a: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i="1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50</a:t>
                      </a: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i="1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29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D33320"/>
                          </a:solidFill>
                        </a:rPr>
                        <a:t>130</a:t>
                      </a:r>
                    </a:p>
                  </a:txBody>
                  <a:tcPr marT="0" marB="36006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23416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Sales and Operations Planning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Coordination of demand forecasts with functional areas and the supply chain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Typically done by cross-functional teams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Determine which plans are feasible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Limitations must be reflected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Provides warning when resources do not match expectations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Output is an 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aggregate plan</a:t>
            </a:r>
          </a:p>
        </p:txBody>
      </p:sp>
    </p:spTree>
    <p:extLst>
      <p:ext uri="{BB962C8B-B14F-4D97-AF65-F5344CB8AC3E}">
        <p14:creationId xmlns:p14="http://schemas.microsoft.com/office/powerpoint/2010/main" val="1979028422"/>
      </p:ext>
    </p:extLst>
  </p:cSld>
  <p:clrMapOvr>
    <a:masterClrMapping/>
  </p:clrMapOvr>
  <p:transition spd="slow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 13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65" y="957072"/>
            <a:ext cx="6889135" cy="5311966"/>
          </a:xfrm>
          <a:prstGeom prst="rect">
            <a:avLst/>
          </a:prstGeom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58763"/>
            <a:ext cx="3733800" cy="3411537"/>
          </a:xfrm>
        </p:spPr>
        <p:txBody>
          <a:bodyPr anchor="t"/>
          <a:lstStyle/>
          <a:p>
            <a:pPr algn="l"/>
            <a:r>
              <a:rPr lang="en-US" dirty="0">
                <a:latin typeface="Arial" charset="0"/>
                <a:cs typeface="Arial" charset="0"/>
              </a:rPr>
              <a:t>S&amp;OP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and the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Aggregate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Plan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55638" y="560228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13.2</a:t>
            </a:r>
          </a:p>
        </p:txBody>
      </p:sp>
    </p:spTree>
    <p:extLst>
      <p:ext uri="{BB962C8B-B14F-4D97-AF65-F5344CB8AC3E}">
        <p14:creationId xmlns:p14="http://schemas.microsoft.com/office/powerpoint/2010/main" val="272831652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Sales and Operations Planning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Decisions must be tied to strategic planning and integrated with all areas of the firm over all planning horizons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S&amp;OP is aimed at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>
                <a:latin typeface="Arial" charset="0"/>
                <a:cs typeface="Arial" charset="0"/>
              </a:rPr>
              <a:t>The coordination and integration of the internal and external resources necessary for a successful aggregate plan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arenR"/>
            </a:pPr>
            <a:r>
              <a:rPr lang="en-US" dirty="0">
                <a:latin typeface="Arial" charset="0"/>
                <a:cs typeface="Arial" charset="0"/>
              </a:rPr>
              <a:t>Communication of the plan to those charged with its execution</a:t>
            </a:r>
          </a:p>
        </p:txBody>
      </p:sp>
    </p:spTree>
    <p:extLst>
      <p:ext uri="{BB962C8B-B14F-4D97-AF65-F5344CB8AC3E}">
        <p14:creationId xmlns:p14="http://schemas.microsoft.com/office/powerpoint/2010/main" val="1124174507"/>
      </p:ext>
    </p:extLst>
  </p:cSld>
  <p:clrMapOvr>
    <a:masterClrMapping/>
  </p:clrMapOvr>
  <p:transition spd="slow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Sales and Operations Planning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Requires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 logical unit for measuring sales and output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 forecast of demand for a reasonable intermediate planning period in aggregate terms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 method to determine the relevant costs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 model that combines forecasts and costs so scheduling decisions can be made for the planning period</a:t>
            </a:r>
          </a:p>
        </p:txBody>
      </p:sp>
    </p:spTree>
    <p:extLst>
      <p:ext uri="{BB962C8B-B14F-4D97-AF65-F5344CB8AC3E}">
        <p14:creationId xmlns:p14="http://schemas.microsoft.com/office/powerpoint/2010/main" val="3039144356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Aggregate Planning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2108200"/>
            <a:ext cx="7327900" cy="23622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b="1" i="1" dirty="0">
                <a:solidFill>
                  <a:srgbClr val="255898"/>
                </a:solidFill>
                <a:latin typeface="Arial" charset="0"/>
                <a:cs typeface="Arial" charset="0"/>
              </a:rPr>
              <a:t>The objective of aggregate planning is usually to meet forecast demand while minimizing cost over the planning period</a:t>
            </a:r>
          </a:p>
        </p:txBody>
      </p:sp>
    </p:spTree>
    <p:extLst>
      <p:ext uri="{BB962C8B-B14F-4D97-AF65-F5344CB8AC3E}">
        <p14:creationId xmlns:p14="http://schemas.microsoft.com/office/powerpoint/2010/main" val="392072722"/>
      </p:ext>
    </p:extLst>
  </p:cSld>
  <p:clrMapOvr>
    <a:masterClrMapping/>
  </p:clrMapOvr>
  <p:transition>
    <p:pull dir="l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2746</Words>
  <Application>Microsoft Office PowerPoint</Application>
  <PresentationFormat>On-screen Show (4:3)</PresentationFormat>
  <Paragraphs>763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Unicode MS</vt:lpstr>
      <vt:lpstr>Calibri</vt:lpstr>
      <vt:lpstr>Helvetica Neue</vt:lpstr>
      <vt:lpstr>Times</vt:lpstr>
      <vt:lpstr>Wingdings</vt:lpstr>
      <vt:lpstr>Office Theme</vt:lpstr>
      <vt:lpstr>PowerPoint Presentation</vt:lpstr>
      <vt:lpstr>Learning Objectives</vt:lpstr>
      <vt:lpstr>Learning Objectives</vt:lpstr>
      <vt:lpstr>The Planning Process</vt:lpstr>
      <vt:lpstr>Sales and Operations Planning</vt:lpstr>
      <vt:lpstr>S&amp;OP  and the Aggregate Plan</vt:lpstr>
      <vt:lpstr>Sales and Operations Planning</vt:lpstr>
      <vt:lpstr>Sales and Operations Planning</vt:lpstr>
      <vt:lpstr>Aggregate Planning</vt:lpstr>
      <vt:lpstr>Aggregate Planning</vt:lpstr>
      <vt:lpstr>Aggregate Planning</vt:lpstr>
      <vt:lpstr>Aggregate Planning Strategies</vt:lpstr>
      <vt:lpstr>Capacity Options</vt:lpstr>
      <vt:lpstr>Capacity Options</vt:lpstr>
      <vt:lpstr>Capacity Options</vt:lpstr>
      <vt:lpstr>Capacity Options</vt:lpstr>
      <vt:lpstr>Capacity Options</vt:lpstr>
      <vt:lpstr>Demand Options</vt:lpstr>
      <vt:lpstr>Demand Options</vt:lpstr>
      <vt:lpstr>Demand Options</vt:lpstr>
      <vt:lpstr>Aggregate Planning Options</vt:lpstr>
      <vt:lpstr>Aggregate Planning Options</vt:lpstr>
      <vt:lpstr>Aggregate Planning Options</vt:lpstr>
      <vt:lpstr>Aggregate Planning Options</vt:lpstr>
      <vt:lpstr>Mixing Options to Develop a Plan</vt:lpstr>
      <vt:lpstr>Mixing Options to Develop a Plan</vt:lpstr>
      <vt:lpstr>Mixing Options to Develop a Plan</vt:lpstr>
      <vt:lpstr>Methods for Aggregate Planning</vt:lpstr>
      <vt:lpstr>Graphical Methods</vt:lpstr>
      <vt:lpstr>Roofing Supplier Example 1</vt:lpstr>
      <vt:lpstr>Roofing Supplier Example 1</vt:lpstr>
      <vt:lpstr>Roofing Supplier Example 2</vt:lpstr>
      <vt:lpstr>Roofing Supplier Example 2</vt:lpstr>
      <vt:lpstr>Roofing Supplier Example 2</vt:lpstr>
      <vt:lpstr>Roofing Supplier Example 2</vt:lpstr>
      <vt:lpstr>Roofing Supplier Example 3</vt:lpstr>
      <vt:lpstr>Roofing Supplier Example 3</vt:lpstr>
      <vt:lpstr>Roofing Supplier Example 4</vt:lpstr>
      <vt:lpstr>Roofing Supplier Example 4</vt:lpstr>
      <vt:lpstr>Comparison of Three Plans</vt:lpstr>
      <vt:lpstr>Mathematical Approaches</vt:lpstr>
      <vt:lpstr>Transportation Method</vt:lpstr>
      <vt:lpstr>Transportation Example</vt:lpstr>
      <vt:lpstr>Transportation Example</vt:lpstr>
      <vt:lpstr>Transportation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Chapter 13 - Aggregate Planning and S&amp;OP</dc:subject>
  <dc:creator>Jeff Heyl</dc:creator>
  <cp:keywords/>
  <dc:description/>
  <cp:lastModifiedBy>deni</cp:lastModifiedBy>
  <cp:revision>239</cp:revision>
  <dcterms:created xsi:type="dcterms:W3CDTF">2012-09-28T10:33:31Z</dcterms:created>
  <dcterms:modified xsi:type="dcterms:W3CDTF">2021-03-05T01:13:04Z</dcterms:modified>
  <cp:category/>
</cp:coreProperties>
</file>