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sldIdLst>
    <p:sldId id="257" r:id="rId2"/>
    <p:sldId id="340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51" r:id="rId11"/>
    <p:sldId id="352" r:id="rId12"/>
    <p:sldId id="353" r:id="rId13"/>
    <p:sldId id="354" r:id="rId14"/>
    <p:sldId id="355" r:id="rId15"/>
    <p:sldId id="356" r:id="rId16"/>
    <p:sldId id="357" r:id="rId17"/>
    <p:sldId id="358" r:id="rId18"/>
    <p:sldId id="359" r:id="rId19"/>
    <p:sldId id="360" r:id="rId20"/>
    <p:sldId id="361" r:id="rId21"/>
    <p:sldId id="362" r:id="rId22"/>
    <p:sldId id="363" r:id="rId23"/>
    <p:sldId id="364" r:id="rId24"/>
    <p:sldId id="365" r:id="rId25"/>
    <p:sldId id="366" r:id="rId26"/>
    <p:sldId id="367" r:id="rId27"/>
    <p:sldId id="368" r:id="rId28"/>
    <p:sldId id="369" r:id="rId29"/>
    <p:sldId id="370" r:id="rId30"/>
    <p:sldId id="371" r:id="rId31"/>
    <p:sldId id="372" r:id="rId32"/>
    <p:sldId id="373" r:id="rId33"/>
    <p:sldId id="374" r:id="rId34"/>
    <p:sldId id="375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288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LB" initials="JLB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3" autoAdjust="0"/>
    <p:restoredTop sz="88500" autoAdjust="0"/>
  </p:normalViewPr>
  <p:slideViewPr>
    <p:cSldViewPr snapToGrid="0" snapToObjects="1">
      <p:cViewPr varScale="1">
        <p:scale>
          <a:sx n="88" d="100"/>
          <a:sy n="88" d="100"/>
        </p:scale>
        <p:origin x="636" y="78"/>
      </p:cViewPr>
      <p:guideLst>
        <p:guide orient="horz" pos="2144"/>
        <p:guide pos="28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50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2E0611E1-B028-2443-BED6-15B43C61F054}" type="datetimeFigureOut">
              <a:rPr lang="en-US"/>
              <a:pPr/>
              <a:t>3/5/2021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5570E3B-8CB0-CD44-872C-98256F01E61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212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689F6F9-59A1-C840-8B41-3E3F76B12606}" type="slidenum">
              <a:rPr lang="en-AU">
                <a:latin typeface="Calibri" charset="0"/>
              </a:rPr>
              <a:pPr/>
              <a:t>2</a:t>
            </a:fld>
            <a:endParaRPr lang="en-AU" dirty="0">
              <a:latin typeface="Calibri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7692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D031E362-4463-F443-80B8-0AAA6A4E471D}" type="slidenum">
              <a:rPr lang="en-AU">
                <a:latin typeface="Calibri" charset="0"/>
              </a:rPr>
              <a:pPr/>
              <a:t>11</a:t>
            </a:fld>
            <a:endParaRPr lang="en-AU" dirty="0">
              <a:latin typeface="Calibri" charset="0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58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BBC95AF-97CD-E943-A9B3-AE32DB936446}" type="slidenum">
              <a:rPr lang="en-AU">
                <a:latin typeface="Calibri" charset="0"/>
              </a:rPr>
              <a:pPr/>
              <a:t>12</a:t>
            </a:fld>
            <a:endParaRPr lang="en-AU" dirty="0">
              <a:latin typeface="Calibri" charset="0"/>
            </a:endParaRPr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937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0983DBAC-3EB7-1E43-AFBA-7772BE225E18}" type="slidenum">
              <a:rPr lang="en-AU">
                <a:latin typeface="Calibri" charset="0"/>
              </a:rPr>
              <a:pPr/>
              <a:t>13</a:t>
            </a:fld>
            <a:endParaRPr lang="en-AU" dirty="0">
              <a:latin typeface="Calibri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451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0888F56-8FBB-854F-A5F8-B0C13CD4CFA8}" type="slidenum">
              <a:rPr lang="en-AU">
                <a:latin typeface="Calibri" charset="0"/>
              </a:rPr>
              <a:pPr/>
              <a:t>14</a:t>
            </a:fld>
            <a:endParaRPr lang="en-AU" dirty="0">
              <a:latin typeface="Calibri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53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4F80702-484F-2141-A05D-1FF87FBF222B}" type="slidenum">
              <a:rPr lang="en-AU">
                <a:latin typeface="Calibri" charset="0"/>
              </a:rPr>
              <a:pPr/>
              <a:t>15</a:t>
            </a:fld>
            <a:endParaRPr lang="en-AU" dirty="0">
              <a:latin typeface="Calibri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6077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16C48DA-AC27-864A-9D87-7325BBFE859E}" type="slidenum">
              <a:rPr lang="en-AU">
                <a:latin typeface="Calibri" charset="0"/>
              </a:rPr>
              <a:pPr/>
              <a:t>16</a:t>
            </a:fld>
            <a:endParaRPr lang="en-AU" dirty="0">
              <a:latin typeface="Calibri" charset="0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461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267A7F1-8F78-2A49-BAD6-94469D2EFC93}" type="slidenum">
              <a:rPr lang="en-AU">
                <a:latin typeface="Calibri" charset="0"/>
              </a:rPr>
              <a:pPr/>
              <a:t>17</a:t>
            </a:fld>
            <a:endParaRPr lang="en-AU" dirty="0">
              <a:latin typeface="Calibri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645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9FB7337-F461-014D-BE71-4EB6C4B251A2}" type="slidenum">
              <a:rPr lang="en-AU">
                <a:latin typeface="Calibri" charset="0"/>
              </a:rPr>
              <a:pPr/>
              <a:t>18</a:t>
            </a:fld>
            <a:endParaRPr lang="en-AU" dirty="0">
              <a:latin typeface="Calibri" charset="0"/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582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2D70D97-51CD-5145-81E5-3C0652FC3D9E}" type="slidenum">
              <a:rPr lang="en-AU">
                <a:latin typeface="Calibri" charset="0"/>
              </a:rPr>
              <a:pPr/>
              <a:t>19</a:t>
            </a:fld>
            <a:endParaRPr lang="en-AU" dirty="0">
              <a:latin typeface="Calibri" charset="0"/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2392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57F4DE6-AFFC-4241-92C0-311CAAC8E07A}" type="slidenum">
              <a:rPr lang="en-AU">
                <a:latin typeface="Calibri" charset="0"/>
              </a:rPr>
              <a:pPr/>
              <a:t>20</a:t>
            </a:fld>
            <a:endParaRPr lang="en-AU" dirty="0">
              <a:latin typeface="Calibri" charset="0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30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5044546-F87B-5042-A1B6-4F55BA545061}" type="slidenum">
              <a:rPr lang="en-AU">
                <a:latin typeface="Calibri" charset="0"/>
              </a:rPr>
              <a:pPr/>
              <a:t>3</a:t>
            </a:fld>
            <a:endParaRPr lang="en-AU" dirty="0">
              <a:latin typeface="Calibri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44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98C2D8E-9190-EB45-BE45-15AAA9E0A7EB}" type="slidenum">
              <a:rPr lang="en-AU">
                <a:latin typeface="Calibri" charset="0"/>
              </a:rPr>
              <a:pPr/>
              <a:t>21</a:t>
            </a:fld>
            <a:endParaRPr lang="en-AU" dirty="0">
              <a:latin typeface="Calibri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99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CA78417-AD73-FC48-A726-6A4752D3832C}" type="slidenum">
              <a:rPr lang="en-AU">
                <a:latin typeface="Calibri" charset="0"/>
              </a:rPr>
              <a:pPr/>
              <a:t>22</a:t>
            </a:fld>
            <a:endParaRPr lang="en-AU" dirty="0">
              <a:latin typeface="Calibri" charset="0"/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934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E29FB04-BA8C-5047-AD43-79A3B196434F}" type="slidenum">
              <a:rPr lang="en-AU">
                <a:latin typeface="Calibri" charset="0"/>
              </a:rPr>
              <a:pPr/>
              <a:t>23</a:t>
            </a:fld>
            <a:endParaRPr lang="en-AU" dirty="0">
              <a:latin typeface="Calibri" charset="0"/>
            </a:endParaRPr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03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40B360D4-72E4-324E-93A4-A1D196BE85AB}" type="slidenum">
              <a:rPr lang="en-AU">
                <a:latin typeface="Calibri" charset="0"/>
              </a:rPr>
              <a:pPr/>
              <a:t>24</a:t>
            </a:fld>
            <a:endParaRPr lang="en-AU" dirty="0">
              <a:latin typeface="Calibri" charset="0"/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8078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23809D3-3C40-8249-A0A0-5CF19C01D92A}" type="slidenum">
              <a:rPr lang="en-AU">
                <a:latin typeface="Calibri" charset="0"/>
              </a:rPr>
              <a:pPr/>
              <a:t>25</a:t>
            </a:fld>
            <a:endParaRPr lang="en-AU" dirty="0">
              <a:latin typeface="Calibri" charset="0"/>
            </a:endParaRPr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1653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AE93CE6-AE83-5343-A638-2823BCA01D3D}" type="slidenum">
              <a:rPr lang="en-AU">
                <a:latin typeface="Calibri" charset="0"/>
              </a:rPr>
              <a:pPr/>
              <a:t>26</a:t>
            </a:fld>
            <a:endParaRPr lang="en-AU" dirty="0">
              <a:latin typeface="Calibri" charset="0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808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7BE643B-21B0-4847-A495-E352E603D68C}" type="slidenum">
              <a:rPr lang="en-AU">
                <a:latin typeface="Calibri" charset="0"/>
              </a:rPr>
              <a:pPr/>
              <a:t>27</a:t>
            </a:fld>
            <a:endParaRPr lang="en-AU" dirty="0">
              <a:latin typeface="Calibri" charset="0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584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675C556-0C2E-714F-9693-8DF0380A2F90}" type="slidenum">
              <a:rPr lang="en-AU">
                <a:latin typeface="Calibri" charset="0"/>
              </a:rPr>
              <a:pPr/>
              <a:t>28</a:t>
            </a:fld>
            <a:endParaRPr lang="en-AU" dirty="0">
              <a:latin typeface="Calibri" charset="0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15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B6693AF0-97C5-C643-BBBC-F7CD9648615D}" type="slidenum">
              <a:rPr lang="en-AU">
                <a:latin typeface="Calibri" charset="0"/>
              </a:rPr>
              <a:pPr/>
              <a:t>29</a:t>
            </a:fld>
            <a:endParaRPr lang="en-AU" dirty="0">
              <a:latin typeface="Calibri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9027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E53C437-E987-B648-88D3-D27488BF0571}" type="slidenum">
              <a:rPr lang="en-AU">
                <a:latin typeface="Calibri" charset="0"/>
              </a:rPr>
              <a:pPr/>
              <a:t>30</a:t>
            </a:fld>
            <a:endParaRPr lang="en-AU" dirty="0">
              <a:latin typeface="Calibri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91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A6B7DBE5-AFA6-7045-996A-39E7F6F92C47}" type="slidenum">
              <a:rPr lang="en-AU">
                <a:latin typeface="Calibri" charset="0"/>
              </a:rPr>
              <a:pPr/>
              <a:t>4</a:t>
            </a:fld>
            <a:endParaRPr lang="en-AU" dirty="0">
              <a:latin typeface="Calibri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116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E8CF47C-5F96-A84D-92A7-1DE8D9C49772}" type="slidenum">
              <a:rPr lang="en-AU">
                <a:latin typeface="Calibri" charset="0"/>
              </a:rPr>
              <a:pPr/>
              <a:t>31</a:t>
            </a:fld>
            <a:endParaRPr lang="en-AU" dirty="0">
              <a:latin typeface="Calibri" charset="0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981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AA640EB-511C-444A-99B3-B05B113D38FD}" type="slidenum">
              <a:rPr lang="en-AU">
                <a:latin typeface="Calibri" charset="0"/>
              </a:rPr>
              <a:pPr/>
              <a:t>32</a:t>
            </a:fld>
            <a:endParaRPr lang="en-AU" dirty="0">
              <a:latin typeface="Calibri" charset="0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997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DF5D4B2-CBAC-AA46-B7E4-5478CA52ECFE}" type="slidenum">
              <a:rPr lang="en-AU">
                <a:latin typeface="Calibri" charset="0"/>
              </a:rPr>
              <a:pPr/>
              <a:t>33</a:t>
            </a:fld>
            <a:endParaRPr lang="en-AU" dirty="0">
              <a:latin typeface="Calibri" charset="0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85022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14DBB05-1105-EA44-9AB8-43EC36DFA9A0}" type="slidenum">
              <a:rPr lang="en-AU">
                <a:latin typeface="Calibri" charset="0"/>
              </a:rPr>
              <a:pPr/>
              <a:t>34</a:t>
            </a:fld>
            <a:endParaRPr lang="en-AU" dirty="0">
              <a:latin typeface="Calibri" charset="0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2665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DAE7243-8C02-C446-9FBB-C0CEB4BF96F3}" type="slidenum">
              <a:rPr lang="en-AU">
                <a:latin typeface="Calibri" charset="0"/>
              </a:rPr>
              <a:pPr/>
              <a:t>35</a:t>
            </a:fld>
            <a:endParaRPr lang="en-AU" dirty="0">
              <a:latin typeface="Calibri" charset="0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2235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624F761-037F-464F-96CA-874E99A070E2}" type="slidenum">
              <a:rPr lang="en-AU">
                <a:latin typeface="Calibri" charset="0"/>
              </a:rPr>
              <a:pPr/>
              <a:t>36</a:t>
            </a:fld>
            <a:endParaRPr lang="en-AU" dirty="0">
              <a:latin typeface="Calibri" charset="0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367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E55F392-2FAA-C249-9EE9-16C048B1E00A}" type="slidenum">
              <a:rPr lang="en-AU">
                <a:latin typeface="Calibri" charset="0"/>
              </a:rPr>
              <a:pPr/>
              <a:t>37</a:t>
            </a:fld>
            <a:endParaRPr lang="en-AU" dirty="0">
              <a:latin typeface="Calibri" charset="0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662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85BCDF44-5BF9-4C44-B722-2A72D92C4914}" type="slidenum">
              <a:rPr lang="en-AU">
                <a:latin typeface="Calibri" charset="0"/>
              </a:rPr>
              <a:pPr/>
              <a:t>38</a:t>
            </a:fld>
            <a:endParaRPr lang="en-AU" dirty="0">
              <a:latin typeface="Calibri" charset="0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49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DA3E43E-B5C2-2A42-A3A5-1ADA72F137D2}" type="slidenum">
              <a:rPr lang="en-AU">
                <a:latin typeface="Calibri" charset="0"/>
              </a:rPr>
              <a:pPr/>
              <a:t>39</a:t>
            </a:fld>
            <a:endParaRPr lang="en-AU" dirty="0">
              <a:latin typeface="Calibri" charset="0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010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2FBB496-B087-2447-B606-2A7156ED411E}" type="slidenum">
              <a:rPr lang="en-AU">
                <a:latin typeface="Calibri" charset="0"/>
              </a:rPr>
              <a:pPr/>
              <a:t>40</a:t>
            </a:fld>
            <a:endParaRPr lang="en-AU" dirty="0">
              <a:latin typeface="Calibri" charset="0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6120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EA3D565-176D-404C-B115-543352F51605}" type="slidenum">
              <a:rPr lang="en-AU">
                <a:latin typeface="Calibri" charset="0"/>
              </a:rPr>
              <a:pPr/>
              <a:t>5</a:t>
            </a:fld>
            <a:endParaRPr lang="en-AU" dirty="0">
              <a:latin typeface="Calibri" charset="0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61516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F61056CB-5DDF-AF4B-968F-E931049B09A7}" type="slidenum">
              <a:rPr lang="en-AU">
                <a:latin typeface="Calibri" charset="0"/>
              </a:rPr>
              <a:pPr/>
              <a:t>41</a:t>
            </a:fld>
            <a:endParaRPr lang="en-AU" dirty="0">
              <a:latin typeface="Calibri" charset="0"/>
            </a:endParaRPr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7865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28A83ACF-061A-2248-8476-141E2BC07928}" type="slidenum">
              <a:rPr lang="en-AU">
                <a:latin typeface="Calibri" charset="0"/>
              </a:rPr>
              <a:pPr/>
              <a:t>42</a:t>
            </a:fld>
            <a:endParaRPr lang="en-AU" dirty="0">
              <a:latin typeface="Calibri" charset="0"/>
            </a:endParaRPr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602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60EB1FFD-A1A8-4341-8506-08854E6F6B32}" type="slidenum">
              <a:rPr lang="en-AU">
                <a:latin typeface="Calibri" charset="0"/>
              </a:rPr>
              <a:pPr/>
              <a:t>43</a:t>
            </a:fld>
            <a:endParaRPr lang="en-AU" dirty="0">
              <a:latin typeface="Calibri" charset="0"/>
            </a:endParaRPr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832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248F6A-03EF-1C46-A6E9-33A68BB8A312}" type="slidenum">
              <a:rPr lang="en-AU">
                <a:latin typeface="Calibri" charset="0"/>
              </a:rPr>
              <a:pPr/>
              <a:t>44</a:t>
            </a:fld>
            <a:endParaRPr lang="en-AU" dirty="0">
              <a:latin typeface="Calibri" charset="0"/>
            </a:endParaRPr>
          </a:p>
        </p:txBody>
      </p:sp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4862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3E634999-4423-EF4C-846E-9FC9AA9750E2}" type="slidenum">
              <a:rPr lang="en-AU">
                <a:latin typeface="Calibri" charset="0"/>
              </a:rPr>
              <a:pPr/>
              <a:t>45</a:t>
            </a:fld>
            <a:endParaRPr lang="en-AU" dirty="0">
              <a:latin typeface="Calibri" charset="0"/>
            </a:endParaRPr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9549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13C955B0-A9DE-4A46-B0F0-67392DE4C072}" type="slidenum">
              <a:rPr lang="en-AU">
                <a:latin typeface="Calibri" charset="0"/>
              </a:rPr>
              <a:pPr/>
              <a:t>46</a:t>
            </a:fld>
            <a:endParaRPr lang="en-AU" dirty="0">
              <a:latin typeface="Calibri" charset="0"/>
            </a:endParaRPr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271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A568AE2-DE62-C740-BA5C-1B257461D7C4}" type="slidenum">
              <a:rPr lang="en-AU">
                <a:latin typeface="Calibri" charset="0"/>
              </a:rPr>
              <a:pPr/>
              <a:t>6</a:t>
            </a:fld>
            <a:endParaRPr lang="en-AU" dirty="0">
              <a:latin typeface="Calibri" charset="0"/>
            </a:endParaRPr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331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5DB85959-4958-694E-B48D-FA2F54344A35}" type="slidenum">
              <a:rPr lang="en-AU">
                <a:latin typeface="Calibri" charset="0"/>
              </a:rPr>
              <a:pPr/>
              <a:t>7</a:t>
            </a:fld>
            <a:endParaRPr lang="en-AU" dirty="0">
              <a:latin typeface="Calibri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0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9A95102F-003F-2541-B3D3-280DADBE4FA1}" type="slidenum">
              <a:rPr lang="en-AU">
                <a:latin typeface="Calibri" charset="0"/>
              </a:rPr>
              <a:pPr/>
              <a:t>8</a:t>
            </a:fld>
            <a:endParaRPr lang="en-AU" dirty="0">
              <a:latin typeface="Calibri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32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CE63F327-CC7E-4E4D-A27D-5AA305E126DD}" type="slidenum">
              <a:rPr lang="en-AU">
                <a:latin typeface="Calibri" charset="0"/>
              </a:rPr>
              <a:pPr/>
              <a:t>9</a:t>
            </a:fld>
            <a:endParaRPr lang="en-AU" dirty="0">
              <a:latin typeface="Calibri" charset="0"/>
            </a:endParaRPr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71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fld id="{E145F93C-B1A9-8147-801F-AED2EA74ABF1}" type="slidenum">
              <a:rPr lang="en-AU">
                <a:latin typeface="Calibri" charset="0"/>
              </a:rPr>
              <a:pPr/>
              <a:t>10</a:t>
            </a:fld>
            <a:endParaRPr lang="en-AU" dirty="0">
              <a:latin typeface="Calibri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56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DF9C12CE-0FD8-364D-9768-5447276E87B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01C210C-3266-EB43-B07B-7145F34F04D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64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CBB896C-46A8-5B41-A66E-6C0763BACC4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BB3FB61-C215-E543-8FD1-8989B0E7D7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3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40851343-75B4-5B41-BA15-A1E5D1AFA31C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 Unicode MS"/>
              <a:buChar char="▶"/>
              <a:defRPr/>
            </a:lvl1pPr>
            <a:lvl2pPr marL="742950" indent="-285750">
              <a:buClr>
                <a:schemeClr val="accent1"/>
              </a:buClr>
              <a:buFont typeface="Arial Unicode MS"/>
              <a:buChar char="▶"/>
              <a:defRPr/>
            </a:lvl2pPr>
            <a:lvl3pPr marL="1143000" indent="-228600">
              <a:buClr>
                <a:schemeClr val="accent1"/>
              </a:buClr>
              <a:buFont typeface="Arial Unicode MS"/>
              <a:buChar char="▶"/>
              <a:defRPr/>
            </a:lvl3pPr>
            <a:lvl4pPr marL="1600200" indent="-228600">
              <a:buClr>
                <a:schemeClr val="accent1"/>
              </a:buClr>
              <a:buFont typeface="Arial Unicode MS"/>
              <a:buChar char="▶"/>
              <a:defRPr/>
            </a:lvl4pPr>
            <a:lvl5pPr marL="2057400" indent="-228600">
              <a:buClr>
                <a:schemeClr val="accent1"/>
              </a:buClr>
              <a:buFont typeface="Arial Unicode MS"/>
              <a:buChar char="▶"/>
              <a:defRPr/>
            </a:lvl5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9C0A48-53B8-C64F-AFE6-ECE23F11299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9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BA5193B0-0154-3645-AAC6-F847D834F72F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A2929A9-CBCF-F84E-AF43-5F98BE338A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81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3062501F-5EAC-7245-8D34-C03DAAD42E71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90C4066-B959-7048-993A-1D66F247A47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28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636BEDF9-1A21-6B43-B875-962A05A1E8E2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AC6EFCD-90AA-5148-8ABC-1BA59F88CEF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10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60EE7452-E89F-B44F-8EC6-5E7B2C87EB8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235D4EDD-6E24-774D-A8B8-BDDB611A7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22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1BEF13AA-8851-2444-B9D7-768558950ADA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6462699-1AF8-664B-ADB3-A01A0E32F0C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663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32A51939-0030-0A4E-A79E-17F611277B53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8157194-97EA-E94B-9726-A838644DB75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8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096DE74-CAF8-1D48-A916-7FE4B71AAB3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81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384925"/>
            <a:ext cx="3061205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AU" sz="1200" dirty="0">
                <a:solidFill>
                  <a:srgbClr val="A6A6A6"/>
                </a:solidFill>
                <a:latin typeface="Arial" charset="0"/>
              </a:rPr>
              <a:t>Copyright © 2017 Pearson Education, Ltd.</a:t>
            </a:r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7975600" y="6384925"/>
            <a:ext cx="684803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r>
              <a:rPr lang="en-US" sz="1200" dirty="0">
                <a:solidFill>
                  <a:srgbClr val="A6A6A6"/>
                </a:solidFill>
                <a:latin typeface="Arial" charset="0"/>
              </a:rPr>
              <a:t>14 - </a:t>
            </a:r>
            <a:fld id="{02DAD016-8EBF-CF47-ACE8-593B4CD31605}" type="slidenum">
              <a:rPr lang="en-US" sz="1200">
                <a:solidFill>
                  <a:srgbClr val="A6A6A6"/>
                </a:solidFill>
                <a:latin typeface="Arial" charset="0"/>
              </a:rPr>
              <a:pPr/>
              <a:t>‹#›</a:t>
            </a:fld>
            <a:endParaRPr lang="en-US" sz="1200" dirty="0">
              <a:solidFill>
                <a:srgbClr val="A6A6A6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8" presetClass="entr" presetSubtype="6" fill="hold" nodeType="after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strips(downRigh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fontAlgn="base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3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800" kern="1200">
          <a:solidFill>
            <a:schemeClr val="tx1"/>
          </a:solidFill>
          <a:latin typeface="Arial"/>
          <a:ea typeface="Arial" charset="0"/>
          <a:cs typeface="Arial"/>
        </a:defRPr>
      </a:lvl2pPr>
      <a:lvl3pPr marL="11430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400" kern="1200">
          <a:solidFill>
            <a:schemeClr val="tx1"/>
          </a:solidFill>
          <a:latin typeface="Arial"/>
          <a:ea typeface="Arial" charset="0"/>
          <a:cs typeface="Arial"/>
        </a:defRPr>
      </a:lvl3pPr>
      <a:lvl4pPr marL="16002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4pPr>
      <a:lvl5pPr marL="2057400" indent="-228600" algn="l" defTabSz="457200" rtl="0" fontAlgn="base">
        <a:lnSpc>
          <a:spcPct val="90000"/>
        </a:lnSpc>
        <a:spcBef>
          <a:spcPct val="0"/>
        </a:spcBef>
        <a:spcAft>
          <a:spcPts val="1200"/>
        </a:spcAft>
        <a:buClr>
          <a:schemeClr val="accent1"/>
        </a:buClr>
        <a:buFont typeface="Arial Unicode MS" charset="0"/>
        <a:buChar char="▶"/>
        <a:defRPr sz="2000" kern="1200">
          <a:solidFill>
            <a:schemeClr val="tx1"/>
          </a:solidFill>
          <a:latin typeface="Arial"/>
          <a:ea typeface="Arial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aska tail.jp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"/>
          <a:stretch/>
        </p:blipFill>
        <p:spPr>
          <a:xfrm>
            <a:off x="0" y="-7322"/>
            <a:ext cx="9144000" cy="6865321"/>
          </a:xfrm>
          <a:prstGeom prst="rect">
            <a:avLst/>
          </a:prstGeom>
        </p:spPr>
      </p:pic>
      <p:sp>
        <p:nvSpPr>
          <p:cNvPr id="38" name="Rectangle 6"/>
          <p:cNvSpPr txBox="1">
            <a:spLocks noChangeArrowheads="1"/>
          </p:cNvSpPr>
          <p:nvPr/>
        </p:nvSpPr>
        <p:spPr>
          <a:xfrm>
            <a:off x="706438" y="3944938"/>
            <a:ext cx="8437562" cy="189706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Times New Roman"/>
                <a:ea typeface="+mn-ea"/>
                <a:cs typeface="Times New Roman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PowerPoint presentation to accompany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Heizer, Render, Munson 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Operations Management, Twelfth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333333"/>
                </a:solidFill>
                <a:latin typeface="Arial"/>
                <a:cs typeface="Arial"/>
              </a:rPr>
              <a:t>Principles of Operations Management, Tenth Edition, Global Edition</a:t>
            </a:r>
          </a:p>
          <a:p>
            <a:pPr eaLnBrk="0" fontAlgn="auto" hangingPunct="0">
              <a:spcBef>
                <a:spcPts val="0"/>
              </a:spcBef>
              <a:buFontTx/>
              <a:buNone/>
              <a:defRPr/>
            </a:pPr>
            <a:endParaRPr lang="en-US" sz="2000" b="1" dirty="0">
              <a:solidFill>
                <a:srgbClr val="333333"/>
              </a:solidFill>
              <a:latin typeface="Arial"/>
              <a:cs typeface="Arial"/>
            </a:endParaRPr>
          </a:p>
          <a:p>
            <a:pPr marL="0" indent="0" fontAlgn="auto">
              <a:spcBef>
                <a:spcPts val="0"/>
              </a:spcBef>
              <a:buFont typeface="Arial"/>
              <a:buNone/>
              <a:defRPr/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PowerPoint slides by Jeff Heyl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27850" y="1109663"/>
            <a:ext cx="1708150" cy="1666875"/>
          </a:xfrm>
          <a:prstGeom prst="rect">
            <a:avLst/>
          </a:prstGeom>
          <a:solidFill>
            <a:srgbClr val="BFBFBF"/>
          </a:solidFill>
          <a:ln>
            <a:noFill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32"/>
          <p:cNvGrpSpPr>
            <a:grpSpLocks/>
          </p:cNvGrpSpPr>
          <p:nvPr/>
        </p:nvGrpSpPr>
        <p:grpSpPr bwMode="auto">
          <a:xfrm>
            <a:off x="368300" y="638175"/>
            <a:ext cx="6732588" cy="2363788"/>
            <a:chOff x="0" y="1417638"/>
            <a:chExt cx="7500407" cy="1305983"/>
          </a:xfrm>
        </p:grpSpPr>
        <p:sp>
          <p:nvSpPr>
            <p:cNvPr id="24" name="Rectangle 4"/>
            <p:cNvSpPr/>
            <p:nvPr/>
          </p:nvSpPr>
          <p:spPr>
            <a:xfrm>
              <a:off x="7056501" y="1564112"/>
              <a:ext cx="443906" cy="1159509"/>
            </a:xfrm>
            <a:custGeom>
              <a:avLst/>
              <a:gdLst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443441 w 443441"/>
                <a:gd name="connsiteY2" fmla="*/ 1159933 h 1159933"/>
                <a:gd name="connsiteX3" fmla="*/ 0 w 443441"/>
                <a:gd name="connsiteY3" fmla="*/ 1159933 h 1159933"/>
                <a:gd name="connsiteX4" fmla="*/ 0 w 443441"/>
                <a:gd name="connsiteY4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55095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  <a:gd name="connsiteX0" fmla="*/ 0 w 443441"/>
                <a:gd name="connsiteY0" fmla="*/ 0 h 1159933"/>
                <a:gd name="connsiteX1" fmla="*/ 443441 w 443441"/>
                <a:gd name="connsiteY1" fmla="*/ 0 h 1159933"/>
                <a:gd name="connsiteX2" fmla="*/ 262467 w 443441"/>
                <a:gd name="connsiteY2" fmla="*/ 583670 h 1159933"/>
                <a:gd name="connsiteX3" fmla="*/ 443441 w 443441"/>
                <a:gd name="connsiteY3" fmla="*/ 1159933 h 1159933"/>
                <a:gd name="connsiteX4" fmla="*/ 0 w 443441"/>
                <a:gd name="connsiteY4" fmla="*/ 1159933 h 1159933"/>
                <a:gd name="connsiteX5" fmla="*/ 0 w 443441"/>
                <a:gd name="connsiteY5" fmla="*/ 0 h 1159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441" h="1159933">
                  <a:moveTo>
                    <a:pt x="0" y="0"/>
                  </a:moveTo>
                  <a:lnTo>
                    <a:pt x="443441" y="0"/>
                  </a:lnTo>
                  <a:lnTo>
                    <a:pt x="262467" y="583670"/>
                  </a:lnTo>
                  <a:lnTo>
                    <a:pt x="443441" y="1159933"/>
                  </a:lnTo>
                  <a:lnTo>
                    <a:pt x="0" y="11599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5898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1417638"/>
              <a:ext cx="7208596" cy="1159509"/>
            </a:xfrm>
            <a:prstGeom prst="rect">
              <a:avLst/>
            </a:prstGeom>
            <a:solidFill>
              <a:srgbClr val="255898"/>
            </a:solidFill>
            <a:ln w="25400" cap="flat" cmpd="sng" algn="ctr">
              <a:solidFill>
                <a:srgbClr val="FFFFFF">
                  <a:lumMod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+mn-ea"/>
                <a:cs typeface="Helvetica Neue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7054850" y="2574925"/>
              <a:ext cx="149225" cy="142875"/>
            </a:xfrm>
            <a:custGeom>
              <a:avLst/>
              <a:gdLst>
                <a:gd name="T0" fmla="*/ 149225 w 149225"/>
                <a:gd name="T1" fmla="*/ 0 h 142875"/>
                <a:gd name="T2" fmla="*/ 0 w 149225"/>
                <a:gd name="T3" fmla="*/ 142875 h 142875"/>
                <a:gd name="T4" fmla="*/ 6350 w 149225"/>
                <a:gd name="T5" fmla="*/ 0 h 142875"/>
                <a:gd name="T6" fmla="*/ 149225 w 149225"/>
                <a:gd name="T7" fmla="*/ 0 h 14287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9225" h="142875">
                  <a:moveTo>
                    <a:pt x="149225" y="0"/>
                  </a:moveTo>
                  <a:lnTo>
                    <a:pt x="0" y="142875"/>
                  </a:lnTo>
                  <a:lnTo>
                    <a:pt x="6350" y="0"/>
                  </a:lnTo>
                  <a:lnTo>
                    <a:pt x="149225" y="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 bwMode="auto">
          <a:xfrm>
            <a:off x="520700" y="574675"/>
            <a:ext cx="6872288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</a:rPr>
              <a:t>Material Requirements Planning (MRP) </a:t>
            </a:r>
          </a:p>
          <a:p>
            <a:pPr defTabSz="91440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chemeClr val="bg1"/>
                </a:solidFill>
              </a:rPr>
              <a:t>and ERP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19900" y="874713"/>
            <a:ext cx="1749197" cy="200054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400" b="0" i="0" u="none" strike="noStrike" kern="0" cap="none" spc="-100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14</a:t>
            </a:r>
          </a:p>
        </p:txBody>
      </p:sp>
    </p:spTree>
  </p:cSld>
  <p:clrMapOvr>
    <a:masterClrMapping/>
  </p:clrMapOvr>
  <p:transition spd="slow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5"/>
          <p:cNvSpPr>
            <a:spLocks noChangeArrowheads="1"/>
          </p:cNvSpPr>
          <p:nvPr/>
        </p:nvSpPr>
        <p:spPr bwMode="auto">
          <a:xfrm>
            <a:off x="7540625" y="60896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14.1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The Planning Process</a:t>
            </a:r>
          </a:p>
        </p:txBody>
      </p:sp>
      <p:sp>
        <p:nvSpPr>
          <p:cNvPr id="5" name="Rectangle 52"/>
          <p:cNvSpPr>
            <a:spLocks noChangeArrowheads="1"/>
          </p:cNvSpPr>
          <p:nvPr/>
        </p:nvSpPr>
        <p:spPr bwMode="auto">
          <a:xfrm>
            <a:off x="901700" y="1295400"/>
            <a:ext cx="7340600" cy="480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/>
              <a:ea typeface="+mn-ea"/>
              <a:cs typeface="Arial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3651250" y="3857625"/>
            <a:ext cx="1841500" cy="1863725"/>
            <a:chOff x="3651250" y="4047915"/>
            <a:chExt cx="1841500" cy="1863936"/>
          </a:xfrm>
        </p:grpSpPr>
        <p:sp>
          <p:nvSpPr>
            <p:cNvPr id="42008" name="Line 18"/>
            <p:cNvSpPr>
              <a:spLocks noChangeShapeType="1"/>
            </p:cNvSpPr>
            <p:nvPr/>
          </p:nvSpPr>
          <p:spPr bwMode="auto">
            <a:xfrm>
              <a:off x="4572000" y="4047915"/>
              <a:ext cx="0" cy="89535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7" name="Rectangle 39"/>
            <p:cNvSpPr>
              <a:spLocks noChangeArrowheads="1"/>
            </p:cNvSpPr>
            <p:nvPr/>
          </p:nvSpPr>
          <p:spPr bwMode="auto">
            <a:xfrm>
              <a:off x="3651250" y="4971945"/>
              <a:ext cx="1841500" cy="939906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42010" name="Rectangle 40"/>
            <p:cNvSpPr>
              <a:spLocks noChangeArrowheads="1"/>
            </p:cNvSpPr>
            <p:nvPr/>
          </p:nvSpPr>
          <p:spPr bwMode="auto">
            <a:xfrm>
              <a:off x="3689351" y="5209965"/>
              <a:ext cx="1778000" cy="46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dirty="0">
                  <a:latin typeface="Arial"/>
                  <a:cs typeface="Arial"/>
                </a:rPr>
                <a:t>Master production schedule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339850" y="1752600"/>
            <a:ext cx="6488113" cy="2590800"/>
            <a:chOff x="1339850" y="1562101"/>
            <a:chExt cx="6488113" cy="2590801"/>
          </a:xfrm>
        </p:grpSpPr>
        <p:sp>
          <p:nvSpPr>
            <p:cNvPr id="41991" name="Line 21"/>
            <p:cNvSpPr>
              <a:spLocks noChangeShapeType="1"/>
            </p:cNvSpPr>
            <p:nvPr/>
          </p:nvSpPr>
          <p:spPr bwMode="auto">
            <a:xfrm>
              <a:off x="2870200" y="3670302"/>
              <a:ext cx="5905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1992" name="Line 23"/>
            <p:cNvSpPr>
              <a:spLocks noChangeShapeType="1"/>
            </p:cNvSpPr>
            <p:nvPr/>
          </p:nvSpPr>
          <p:spPr bwMode="auto">
            <a:xfrm flipH="1">
              <a:off x="5670550" y="3651252"/>
              <a:ext cx="59055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1993" name="Rectangle 32"/>
            <p:cNvSpPr>
              <a:spLocks noChangeArrowheads="1"/>
            </p:cNvSpPr>
            <p:nvPr/>
          </p:nvSpPr>
          <p:spPr bwMode="auto">
            <a:xfrm>
              <a:off x="3476625" y="3213102"/>
              <a:ext cx="2190750" cy="939800"/>
            </a:xfrm>
            <a:prstGeom prst="rect">
              <a:avLst/>
            </a:prstGeom>
            <a:solidFill>
              <a:srgbClr val="B7DEE8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1994" name="Rectangle 33"/>
            <p:cNvSpPr>
              <a:spLocks noChangeArrowheads="1"/>
            </p:cNvSpPr>
            <p:nvPr/>
          </p:nvSpPr>
          <p:spPr bwMode="auto">
            <a:xfrm>
              <a:off x="3593703" y="3274258"/>
              <a:ext cx="1956593" cy="83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>
                  <a:latin typeface="Arial"/>
                  <a:cs typeface="Arial"/>
                </a:rPr>
                <a:t>Sales &amp; Operations Planning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dirty="0">
                  <a:latin typeface="Arial"/>
                  <a:cs typeface="Arial"/>
                </a:rPr>
                <a:t>Generates an aggregate plan</a:t>
              </a:r>
            </a:p>
          </p:txBody>
        </p:sp>
        <p:sp>
          <p:nvSpPr>
            <p:cNvPr id="41995" name="Rectangle 36"/>
            <p:cNvSpPr>
              <a:spLocks noChangeArrowheads="1"/>
            </p:cNvSpPr>
            <p:nvPr/>
          </p:nvSpPr>
          <p:spPr bwMode="auto">
            <a:xfrm>
              <a:off x="1339850" y="3206751"/>
              <a:ext cx="1841500" cy="939800"/>
            </a:xfrm>
            <a:prstGeom prst="rect">
              <a:avLst/>
            </a:prstGeom>
            <a:solidFill>
              <a:srgbClr val="B7DEE8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1996" name="Rectangle 37"/>
            <p:cNvSpPr>
              <a:spLocks noChangeArrowheads="1"/>
            </p:cNvSpPr>
            <p:nvPr/>
          </p:nvSpPr>
          <p:spPr bwMode="auto">
            <a:xfrm>
              <a:off x="1403350" y="3261520"/>
              <a:ext cx="1444777" cy="830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dirty="0">
                  <a:latin typeface="Arial"/>
                  <a:cs typeface="Arial"/>
                </a:rPr>
                <a:t>Supply Chain</a:t>
              </a:r>
            </a:p>
            <a:p>
              <a:pPr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dirty="0">
                  <a:latin typeface="Arial"/>
                  <a:cs typeface="Arial"/>
                </a:rPr>
                <a:t>	Procurement</a:t>
              </a:r>
            </a:p>
            <a:p>
              <a:pPr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dirty="0">
                  <a:latin typeface="Arial"/>
                  <a:cs typeface="Arial"/>
                </a:rPr>
                <a:t>	Supplier</a:t>
              </a:r>
            </a:p>
            <a:p>
              <a:pPr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dirty="0">
                  <a:latin typeface="Arial"/>
                  <a:cs typeface="Arial"/>
                </a:rPr>
                <a:t>	   performance</a:t>
              </a:r>
            </a:p>
          </p:txBody>
        </p:sp>
        <p:sp>
          <p:nvSpPr>
            <p:cNvPr id="41997" name="Rectangle 39"/>
            <p:cNvSpPr>
              <a:spLocks noChangeArrowheads="1"/>
            </p:cNvSpPr>
            <p:nvPr/>
          </p:nvSpPr>
          <p:spPr bwMode="auto">
            <a:xfrm>
              <a:off x="5986463" y="3206751"/>
              <a:ext cx="1841500" cy="939800"/>
            </a:xfrm>
            <a:prstGeom prst="rect">
              <a:avLst/>
            </a:prstGeom>
            <a:solidFill>
              <a:srgbClr val="B7DEE8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1998" name="Rectangle 40"/>
            <p:cNvSpPr>
              <a:spLocks noChangeArrowheads="1"/>
            </p:cNvSpPr>
            <p:nvPr/>
          </p:nvSpPr>
          <p:spPr bwMode="auto">
            <a:xfrm>
              <a:off x="6049963" y="3444665"/>
              <a:ext cx="1714975" cy="463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i="1" dirty="0">
                  <a:latin typeface="Arial"/>
                  <a:cs typeface="Arial"/>
                </a:rPr>
                <a:t>Human Resources</a:t>
              </a:r>
            </a:p>
            <a:p>
              <a:pPr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dirty="0">
                  <a:latin typeface="Arial"/>
                  <a:cs typeface="Arial"/>
                </a:rPr>
                <a:t>	Staff planning</a:t>
              </a:r>
            </a:p>
          </p:txBody>
        </p:sp>
        <p:grpSp>
          <p:nvGrpSpPr>
            <p:cNvPr id="41999" name="Group 3"/>
            <p:cNvGrpSpPr>
              <a:grpSpLocks/>
            </p:cNvGrpSpPr>
            <p:nvPr/>
          </p:nvGrpSpPr>
          <p:grpSpPr bwMode="auto">
            <a:xfrm>
              <a:off x="2247900" y="2311401"/>
              <a:ext cx="4660900" cy="895350"/>
              <a:chOff x="2247900" y="2311401"/>
              <a:chExt cx="4660900" cy="895350"/>
            </a:xfrm>
          </p:grpSpPr>
          <p:sp>
            <p:nvSpPr>
              <p:cNvPr id="42006" name="Line 18"/>
              <p:cNvSpPr>
                <a:spLocks noChangeShapeType="1"/>
              </p:cNvSpPr>
              <p:nvPr/>
            </p:nvSpPr>
            <p:spPr bwMode="auto">
              <a:xfrm>
                <a:off x="4572000" y="2311401"/>
                <a:ext cx="0" cy="89535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>
                  <a:latin typeface="Arial"/>
                  <a:cs typeface="Arial"/>
                </a:endParaRPr>
              </a:p>
            </p:txBody>
          </p:sp>
          <p:sp>
            <p:nvSpPr>
              <p:cNvPr id="3" name="Freeform 2"/>
              <p:cNvSpPr/>
              <p:nvPr/>
            </p:nvSpPr>
            <p:spPr>
              <a:xfrm>
                <a:off x="2247900" y="2374901"/>
                <a:ext cx="4660900" cy="487363"/>
              </a:xfrm>
              <a:custGeom>
                <a:avLst/>
                <a:gdLst>
                  <a:gd name="connsiteX0" fmla="*/ 0 w 4660900"/>
                  <a:gd name="connsiteY0" fmla="*/ 0 h 482600"/>
                  <a:gd name="connsiteX1" fmla="*/ 0 w 4660900"/>
                  <a:gd name="connsiteY1" fmla="*/ 482600 h 482600"/>
                  <a:gd name="connsiteX2" fmla="*/ 4660900 w 4660900"/>
                  <a:gd name="connsiteY2" fmla="*/ 469900 h 482600"/>
                  <a:gd name="connsiteX3" fmla="*/ 4660900 w 4660900"/>
                  <a:gd name="connsiteY3" fmla="*/ 0 h 482600"/>
                  <a:gd name="connsiteX0" fmla="*/ 0 w 4660900"/>
                  <a:gd name="connsiteY0" fmla="*/ 0 h 486833"/>
                  <a:gd name="connsiteX1" fmla="*/ 0 w 4660900"/>
                  <a:gd name="connsiteY1" fmla="*/ 482600 h 486833"/>
                  <a:gd name="connsiteX2" fmla="*/ 4660900 w 4660900"/>
                  <a:gd name="connsiteY2" fmla="*/ 486833 h 486833"/>
                  <a:gd name="connsiteX3" fmla="*/ 4660900 w 4660900"/>
                  <a:gd name="connsiteY3" fmla="*/ 0 h 486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60900" h="486833">
                    <a:moveTo>
                      <a:pt x="0" y="0"/>
                    </a:moveTo>
                    <a:lnTo>
                      <a:pt x="0" y="482600"/>
                    </a:lnTo>
                    <a:lnTo>
                      <a:pt x="4660900" y="486833"/>
                    </a:lnTo>
                    <a:lnTo>
                      <a:pt x="4660900" y="0"/>
                    </a:lnTo>
                  </a:path>
                </a:pathLst>
              </a:custGeom>
              <a:ln w="381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/>
                  <a:cs typeface="Arial"/>
                </a:endParaRPr>
              </a:p>
            </p:txBody>
          </p:sp>
        </p:grpSp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1339850" y="1562101"/>
              <a:ext cx="1841500" cy="939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/>
                <a:ea typeface="+mn-ea"/>
                <a:cs typeface="Arial"/>
              </a:endParaRPr>
            </a:p>
          </p:txBody>
        </p:sp>
        <p:sp>
          <p:nvSpPr>
            <p:cNvPr id="42001" name="Rectangle 44"/>
            <p:cNvSpPr>
              <a:spLocks noChangeArrowheads="1"/>
            </p:cNvSpPr>
            <p:nvPr/>
          </p:nvSpPr>
          <p:spPr bwMode="auto">
            <a:xfrm>
              <a:off x="1403350" y="1708151"/>
              <a:ext cx="108585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i="1" dirty="0">
                  <a:latin typeface="Arial"/>
                  <a:cs typeface="Arial"/>
                </a:rPr>
                <a:t>Production</a:t>
              </a:r>
            </a:p>
            <a:p>
              <a:pPr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dirty="0">
                  <a:latin typeface="Arial"/>
                  <a:cs typeface="Arial"/>
                </a:rPr>
                <a:t>	Capacity</a:t>
              </a:r>
            </a:p>
            <a:p>
              <a:pPr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dirty="0">
                  <a:latin typeface="Arial"/>
                  <a:cs typeface="Arial"/>
                </a:rPr>
                <a:t>	Inventory</a:t>
              </a:r>
            </a:p>
          </p:txBody>
        </p:sp>
        <p:sp>
          <p:nvSpPr>
            <p:cNvPr id="42002" name="Rectangle 46"/>
            <p:cNvSpPr>
              <a:spLocks noChangeArrowheads="1"/>
            </p:cNvSpPr>
            <p:nvPr/>
          </p:nvSpPr>
          <p:spPr bwMode="auto">
            <a:xfrm>
              <a:off x="3651250" y="1562101"/>
              <a:ext cx="1841500" cy="939800"/>
            </a:xfrm>
            <a:prstGeom prst="rect">
              <a:avLst/>
            </a:prstGeom>
            <a:solidFill>
              <a:srgbClr val="B7DEE8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3714750" y="1708151"/>
              <a:ext cx="1449388" cy="6477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tabLst>
                  <a:tab pos="101600" algn="l"/>
                </a:tabLst>
                <a:defRPr/>
              </a:pPr>
              <a:r>
                <a:rPr lang="en-US" sz="1400" i="1" dirty="0">
                  <a:latin typeface="Arial"/>
                  <a:ea typeface="+mn-ea"/>
                  <a:cs typeface="Arial"/>
                </a:rPr>
                <a:t>Marketing</a:t>
              </a:r>
            </a:p>
            <a:p>
              <a:pPr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tabLst>
                  <a:tab pos="101600" algn="l"/>
                </a:tabLst>
                <a:defRPr/>
              </a:pPr>
              <a:r>
                <a:rPr lang="en-US" sz="1400" dirty="0">
                  <a:latin typeface="Arial"/>
                  <a:ea typeface="+mn-ea"/>
                  <a:cs typeface="Arial"/>
                </a:rPr>
                <a:t>	Customer</a:t>
              </a:r>
            </a:p>
            <a:p>
              <a:pPr marL="266700" indent="-266700" fontAlgn="auto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tabLst>
                  <a:tab pos="101600" algn="l"/>
                </a:tabLst>
                <a:defRPr/>
              </a:pPr>
              <a:r>
                <a:rPr lang="en-US" sz="1400" dirty="0">
                  <a:latin typeface="Arial"/>
                  <a:ea typeface="+mn-ea"/>
                  <a:cs typeface="Arial"/>
                </a:rPr>
                <a:t>	   demand</a:t>
              </a:r>
            </a:p>
          </p:txBody>
        </p:sp>
        <p:sp>
          <p:nvSpPr>
            <p:cNvPr id="42004" name="Rectangle 49"/>
            <p:cNvSpPr>
              <a:spLocks noChangeArrowheads="1"/>
            </p:cNvSpPr>
            <p:nvPr/>
          </p:nvSpPr>
          <p:spPr bwMode="auto">
            <a:xfrm>
              <a:off x="5986463" y="1562101"/>
              <a:ext cx="1841500" cy="939800"/>
            </a:xfrm>
            <a:prstGeom prst="rect">
              <a:avLst/>
            </a:prstGeom>
            <a:solidFill>
              <a:srgbClr val="B7DEE8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42005" name="Rectangle 50"/>
            <p:cNvSpPr>
              <a:spLocks noChangeArrowheads="1"/>
            </p:cNvSpPr>
            <p:nvPr/>
          </p:nvSpPr>
          <p:spPr bwMode="auto">
            <a:xfrm>
              <a:off x="6049963" y="1800226"/>
              <a:ext cx="1076325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i="1" dirty="0">
                  <a:latin typeface="Arial"/>
                  <a:cs typeface="Arial"/>
                </a:rPr>
                <a:t>Finance</a:t>
              </a:r>
            </a:p>
            <a:p>
              <a:pPr>
                <a:lnSpc>
                  <a:spcPct val="85000"/>
                </a:lnSpc>
                <a:tabLst>
                  <a:tab pos="101600" algn="l"/>
                </a:tabLst>
              </a:pPr>
              <a:r>
                <a:rPr lang="en-US" sz="1400" dirty="0">
                  <a:latin typeface="Arial"/>
                  <a:cs typeface="Arial"/>
                </a:rPr>
                <a:t>	Cash flow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20525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52"/>
          <p:cNvSpPr>
            <a:spLocks noChangeArrowheads="1"/>
          </p:cNvSpPr>
          <p:nvPr/>
        </p:nvSpPr>
        <p:spPr bwMode="auto">
          <a:xfrm>
            <a:off x="901700" y="1295400"/>
            <a:ext cx="7340600" cy="48006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4035" name="Rectangle 5"/>
          <p:cNvSpPr>
            <a:spLocks noChangeArrowheads="1"/>
          </p:cNvSpPr>
          <p:nvPr/>
        </p:nvSpPr>
        <p:spPr bwMode="auto">
          <a:xfrm>
            <a:off x="7540625" y="60896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14.1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The Planning Process</a:t>
            </a:r>
          </a:p>
        </p:txBody>
      </p:sp>
      <p:grpSp>
        <p:nvGrpSpPr>
          <p:cNvPr id="43010" name="Group 43009"/>
          <p:cNvGrpSpPr>
            <a:grpSpLocks/>
          </p:cNvGrpSpPr>
          <p:nvPr/>
        </p:nvGrpSpPr>
        <p:grpSpPr bwMode="auto">
          <a:xfrm>
            <a:off x="3644900" y="3908425"/>
            <a:ext cx="1841500" cy="1539875"/>
            <a:chOff x="3644900" y="3806825"/>
            <a:chExt cx="1841500" cy="1539875"/>
          </a:xfrm>
        </p:grpSpPr>
        <p:grpSp>
          <p:nvGrpSpPr>
            <p:cNvPr id="44053" name="Group 2"/>
            <p:cNvGrpSpPr>
              <a:grpSpLocks/>
            </p:cNvGrpSpPr>
            <p:nvPr/>
          </p:nvGrpSpPr>
          <p:grpSpPr bwMode="auto">
            <a:xfrm>
              <a:off x="3644900" y="4451350"/>
              <a:ext cx="1841500" cy="895350"/>
              <a:chOff x="3644900" y="4032250"/>
              <a:chExt cx="1841500" cy="895350"/>
            </a:xfrm>
          </p:grpSpPr>
          <p:sp>
            <p:nvSpPr>
              <p:cNvPr id="44055" name="Rectangle 46"/>
              <p:cNvSpPr>
                <a:spLocks noChangeArrowheads="1"/>
              </p:cNvSpPr>
              <p:nvPr/>
            </p:nvSpPr>
            <p:spPr bwMode="auto">
              <a:xfrm>
                <a:off x="3644900" y="4032250"/>
                <a:ext cx="1841500" cy="895350"/>
              </a:xfrm>
              <a:prstGeom prst="rect">
                <a:avLst/>
              </a:prstGeom>
              <a:solidFill>
                <a:srgbClr val="F7D7A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056" name="Rectangle 47"/>
              <p:cNvSpPr>
                <a:spLocks noChangeArrowheads="1"/>
              </p:cNvSpPr>
              <p:nvPr/>
            </p:nvSpPr>
            <p:spPr bwMode="auto">
              <a:xfrm>
                <a:off x="3693319" y="4248150"/>
                <a:ext cx="1744663" cy="46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Schedule and execute plan</a:t>
                </a:r>
              </a:p>
            </p:txBody>
          </p:sp>
        </p:grpSp>
        <p:sp>
          <p:nvSpPr>
            <p:cNvPr id="44054" name="Line 54"/>
            <p:cNvSpPr>
              <a:spLocks noChangeShapeType="1"/>
            </p:cNvSpPr>
            <p:nvPr/>
          </p:nvSpPr>
          <p:spPr bwMode="auto">
            <a:xfrm>
              <a:off x="4572000" y="3806825"/>
              <a:ext cx="0" cy="644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644900" y="1295400"/>
            <a:ext cx="4246563" cy="2847975"/>
            <a:chOff x="3644900" y="1358900"/>
            <a:chExt cx="4247132" cy="2847975"/>
          </a:xfrm>
        </p:grpSpPr>
        <p:sp>
          <p:nvSpPr>
            <p:cNvPr id="44039" name="Line 49"/>
            <p:cNvSpPr>
              <a:spLocks noChangeShapeType="1"/>
            </p:cNvSpPr>
            <p:nvPr/>
          </p:nvSpPr>
          <p:spPr bwMode="auto">
            <a:xfrm>
              <a:off x="4559300" y="2393950"/>
              <a:ext cx="0" cy="3937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4040" name="Line 54"/>
            <p:cNvSpPr>
              <a:spLocks noChangeShapeType="1"/>
            </p:cNvSpPr>
            <p:nvPr/>
          </p:nvSpPr>
          <p:spPr bwMode="auto">
            <a:xfrm>
              <a:off x="4572000" y="1358900"/>
              <a:ext cx="0" cy="6445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4041" name="Group 43013"/>
            <p:cNvGrpSpPr>
              <a:grpSpLocks/>
            </p:cNvGrpSpPr>
            <p:nvPr/>
          </p:nvGrpSpPr>
          <p:grpSpPr bwMode="auto">
            <a:xfrm>
              <a:off x="5453061" y="2781300"/>
              <a:ext cx="2438971" cy="982662"/>
              <a:chOff x="5453061" y="2781300"/>
              <a:chExt cx="2438971" cy="982662"/>
            </a:xfrm>
          </p:grpSpPr>
          <p:sp>
            <p:nvSpPr>
              <p:cNvPr id="44050" name="Rectangle 17"/>
              <p:cNvSpPr>
                <a:spLocks noChangeArrowheads="1"/>
              </p:cNvSpPr>
              <p:nvPr/>
            </p:nvSpPr>
            <p:spPr bwMode="auto">
              <a:xfrm>
                <a:off x="6733157" y="2871011"/>
                <a:ext cx="1158875" cy="830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Change master production schedule?</a:t>
                </a:r>
              </a:p>
            </p:txBody>
          </p:sp>
          <p:sp>
            <p:nvSpPr>
              <p:cNvPr id="44051" name="Freeform 18"/>
              <p:cNvSpPr>
                <a:spLocks/>
              </p:cNvSpPr>
              <p:nvPr/>
            </p:nvSpPr>
            <p:spPr bwMode="auto">
              <a:xfrm>
                <a:off x="5486400" y="2781300"/>
                <a:ext cx="1263650" cy="977900"/>
              </a:xfrm>
              <a:custGeom>
                <a:avLst/>
                <a:gdLst>
                  <a:gd name="T0" fmla="*/ 617538 w 796"/>
                  <a:gd name="T1" fmla="*/ 977900 h 1920"/>
                  <a:gd name="T2" fmla="*/ 1263650 w 796"/>
                  <a:gd name="T3" fmla="*/ 977900 h 1920"/>
                  <a:gd name="T4" fmla="*/ 1263650 w 796"/>
                  <a:gd name="T5" fmla="*/ 0 h 1920"/>
                  <a:gd name="T6" fmla="*/ 0 w 796"/>
                  <a:gd name="T7" fmla="*/ 0 h 19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6"/>
                  <a:gd name="T13" fmla="*/ 0 h 1920"/>
                  <a:gd name="T14" fmla="*/ 796 w 796"/>
                  <a:gd name="T15" fmla="*/ 1920 h 19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6" h="1920">
                    <a:moveTo>
                      <a:pt x="389" y="1920"/>
                    </a:moveTo>
                    <a:lnTo>
                      <a:pt x="796" y="1920"/>
                    </a:lnTo>
                    <a:lnTo>
                      <a:pt x="796" y="0"/>
                    </a:lnTo>
                    <a:lnTo>
                      <a:pt x="0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052" name="Line 54"/>
              <p:cNvSpPr>
                <a:spLocks noChangeShapeType="1"/>
              </p:cNvSpPr>
              <p:nvPr/>
            </p:nvSpPr>
            <p:spPr bwMode="auto">
              <a:xfrm rot="-5400000">
                <a:off x="5775324" y="3441699"/>
                <a:ext cx="0" cy="6445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4042" name="Group 43008"/>
            <p:cNvGrpSpPr>
              <a:grpSpLocks/>
            </p:cNvGrpSpPr>
            <p:nvPr/>
          </p:nvGrpSpPr>
          <p:grpSpPr bwMode="auto">
            <a:xfrm>
              <a:off x="3644900" y="2667000"/>
              <a:ext cx="1841500" cy="1539875"/>
              <a:chOff x="3644900" y="2514600"/>
              <a:chExt cx="1841500" cy="1539875"/>
            </a:xfrm>
          </p:grpSpPr>
          <p:grpSp>
            <p:nvGrpSpPr>
              <p:cNvPr id="44046" name="Group 3"/>
              <p:cNvGrpSpPr>
                <a:grpSpLocks/>
              </p:cNvGrpSpPr>
              <p:nvPr/>
            </p:nvGrpSpPr>
            <p:grpSpPr bwMode="auto">
              <a:xfrm>
                <a:off x="3644900" y="3159125"/>
                <a:ext cx="1841500" cy="895350"/>
                <a:chOff x="3644900" y="2740025"/>
                <a:chExt cx="1841500" cy="895350"/>
              </a:xfrm>
            </p:grpSpPr>
            <p:sp>
              <p:nvSpPr>
                <p:cNvPr id="51" name="Rectangle 51"/>
                <p:cNvSpPr>
                  <a:spLocks noChangeArrowheads="1"/>
                </p:cNvSpPr>
                <p:nvPr/>
              </p:nvSpPr>
              <p:spPr bwMode="auto">
                <a:xfrm>
                  <a:off x="3644900" y="2740025"/>
                  <a:ext cx="1841747" cy="89535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44049" name="Rectangle 52"/>
                <p:cNvSpPr>
                  <a:spLocks noChangeArrowheads="1"/>
                </p:cNvSpPr>
                <p:nvPr/>
              </p:nvSpPr>
              <p:spPr bwMode="auto">
                <a:xfrm>
                  <a:off x="3693319" y="2955925"/>
                  <a:ext cx="1744663" cy="4635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400" dirty="0">
                      <a:solidFill>
                        <a:schemeClr val="bg1"/>
                      </a:solidFill>
                    </a:rPr>
                    <a:t>Material requirements plan</a:t>
                  </a:r>
                </a:p>
              </p:txBody>
            </p:sp>
          </p:grpSp>
          <p:sp>
            <p:nvSpPr>
              <p:cNvPr id="44047" name="Line 54"/>
              <p:cNvSpPr>
                <a:spLocks noChangeShapeType="1"/>
              </p:cNvSpPr>
              <p:nvPr/>
            </p:nvSpPr>
            <p:spPr bwMode="auto">
              <a:xfrm>
                <a:off x="4572000" y="2514600"/>
                <a:ext cx="0" cy="64452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44043" name="Group 43007"/>
            <p:cNvGrpSpPr>
              <a:grpSpLocks/>
            </p:cNvGrpSpPr>
            <p:nvPr/>
          </p:nvGrpSpPr>
          <p:grpSpPr bwMode="auto">
            <a:xfrm>
              <a:off x="3644900" y="2019300"/>
              <a:ext cx="1841500" cy="895350"/>
              <a:chOff x="3644900" y="1600200"/>
              <a:chExt cx="1841500" cy="895350"/>
            </a:xfrm>
          </p:grpSpPr>
          <p:sp>
            <p:nvSpPr>
              <p:cNvPr id="44044" name="Rectangle 59"/>
              <p:cNvSpPr>
                <a:spLocks noChangeArrowheads="1"/>
              </p:cNvSpPr>
              <p:nvPr/>
            </p:nvSpPr>
            <p:spPr bwMode="auto">
              <a:xfrm>
                <a:off x="3644900" y="1600200"/>
                <a:ext cx="1841500" cy="895350"/>
              </a:xfrm>
              <a:prstGeom prst="rect">
                <a:avLst/>
              </a:prstGeom>
              <a:solidFill>
                <a:srgbClr val="F7D7AC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4045" name="Rectangle 60"/>
              <p:cNvSpPr>
                <a:spLocks noChangeArrowheads="1"/>
              </p:cNvSpPr>
              <p:nvPr/>
            </p:nvSpPr>
            <p:spPr bwMode="auto">
              <a:xfrm>
                <a:off x="3693319" y="1816100"/>
                <a:ext cx="1744663" cy="46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Master production schedule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2850428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4025"/>
            <a:ext cx="7772400" cy="1335088"/>
          </a:xfrm>
        </p:spPr>
        <p:txBody>
          <a:bodyPr lIns="90475" tIns="44444" rIns="90475" bIns="44444"/>
          <a:lstStyle/>
          <a:p>
            <a:pPr>
              <a:lnSpc>
                <a:spcPct val="80000"/>
              </a:lnSpc>
            </a:pPr>
            <a:r>
              <a:rPr lang="en-US" sz="4800" dirty="0">
                <a:latin typeface="Arial" charset="0"/>
                <a:cs typeface="Arial" charset="0"/>
              </a:rPr>
              <a:t>Aggregate</a:t>
            </a:r>
            <a:br>
              <a:rPr lang="en-US" sz="4800" dirty="0">
                <a:latin typeface="Arial" charset="0"/>
                <a:cs typeface="Arial" charset="0"/>
              </a:rPr>
            </a:br>
            <a:r>
              <a:rPr lang="en-US" sz="4800" dirty="0">
                <a:latin typeface="Arial" charset="0"/>
                <a:cs typeface="Arial" charset="0"/>
              </a:rPr>
              <a:t> Production Plan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425450" y="2349500"/>
            <a:ext cx="8496300" cy="3721100"/>
            <a:chOff x="268" y="1368"/>
            <a:chExt cx="5352" cy="2344"/>
          </a:xfrm>
        </p:grpSpPr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272" y="1376"/>
              <a:ext cx="5192" cy="2336"/>
            </a:xfrm>
            <a:prstGeom prst="rect">
              <a:avLst/>
            </a:prstGeom>
            <a:solidFill>
              <a:schemeClr val="accent3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085" name="Rectangle 5"/>
            <p:cNvSpPr>
              <a:spLocks noChangeArrowheads="1"/>
            </p:cNvSpPr>
            <p:nvPr/>
          </p:nvSpPr>
          <p:spPr bwMode="auto">
            <a:xfrm>
              <a:off x="272" y="1376"/>
              <a:ext cx="5192" cy="240"/>
            </a:xfrm>
            <a:prstGeom prst="rect">
              <a:avLst/>
            </a:prstGeom>
            <a:solidFill>
              <a:srgbClr val="9FACC7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302" y="1407"/>
              <a:ext cx="4842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Aft>
                  <a:spcPct val="40000"/>
                </a:spcAft>
                <a:tabLst>
                  <a:tab pos="4673600" algn="ctr"/>
                  <a:tab pos="6959600" algn="ctr"/>
                </a:tabLst>
              </a:pPr>
              <a:r>
                <a:rPr lang="en-US" dirty="0"/>
                <a:t>Months	January	February</a:t>
              </a:r>
            </a:p>
            <a:p>
              <a:pPr>
                <a:lnSpc>
                  <a:spcPct val="85000"/>
                </a:lnSpc>
                <a:spcAft>
                  <a:spcPct val="40000"/>
                </a:spcAft>
                <a:tabLst>
                  <a:tab pos="4673600" algn="ctr"/>
                  <a:tab pos="6959600" algn="ctr"/>
                </a:tabLst>
              </a:pPr>
              <a:r>
                <a:rPr lang="en-US" b="1" dirty="0"/>
                <a:t>Aggregate Plan</a:t>
              </a:r>
              <a:r>
                <a:rPr lang="en-US" dirty="0"/>
                <a:t>	1,500	1,200</a:t>
              </a:r>
              <a:br>
                <a:rPr lang="en-US" dirty="0"/>
              </a:br>
              <a:r>
                <a:rPr lang="en-US" dirty="0"/>
                <a:t>(Shows the total</a:t>
              </a:r>
              <a:br>
                <a:rPr lang="en-US" dirty="0"/>
              </a:br>
              <a:r>
                <a:rPr lang="en-US" dirty="0"/>
                <a:t>quantity of amplifiers)</a:t>
              </a: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268" y="2128"/>
              <a:ext cx="5196" cy="240"/>
            </a:xfrm>
            <a:prstGeom prst="rect">
              <a:avLst/>
            </a:prstGeom>
            <a:solidFill>
              <a:schemeClr val="accent2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302" y="2148"/>
              <a:ext cx="5206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Aft>
                  <a:spcPct val="40000"/>
                </a:spcAft>
                <a:tabLst>
                  <a:tab pos="3810000" algn="ctr"/>
                  <a:tab pos="4381500" algn="ctr"/>
                  <a:tab pos="4953000" algn="ctr"/>
                  <a:tab pos="5524500" algn="ctr"/>
                  <a:tab pos="6096000" algn="ctr"/>
                  <a:tab pos="6667500" algn="ctr"/>
                  <a:tab pos="7239000" algn="ctr"/>
                  <a:tab pos="7810500" algn="ctr"/>
                </a:tabLst>
              </a:pPr>
              <a:r>
                <a:rPr lang="en-US" dirty="0"/>
                <a:t>Weeks	1	2	3	4	5	6	7	8</a:t>
              </a:r>
            </a:p>
            <a:p>
              <a:pPr>
                <a:lnSpc>
                  <a:spcPct val="85000"/>
                </a:lnSpc>
                <a:spcAft>
                  <a:spcPct val="40000"/>
                </a:spcAft>
                <a:tabLst>
                  <a:tab pos="3810000" algn="ctr"/>
                  <a:tab pos="4381500" algn="ctr"/>
                  <a:tab pos="4953000" algn="ctr"/>
                  <a:tab pos="5524500" algn="ctr"/>
                  <a:tab pos="6096000" algn="ctr"/>
                  <a:tab pos="6667500" algn="ctr"/>
                  <a:tab pos="7239000" algn="ctr"/>
                  <a:tab pos="7810500" algn="ctr"/>
                </a:tabLst>
              </a:pPr>
              <a:r>
                <a:rPr lang="en-US" b="1" dirty="0"/>
                <a:t>Master Production Schedule</a:t>
              </a:r>
              <a:br>
                <a:rPr lang="en-US" b="1" dirty="0"/>
              </a:br>
              <a:r>
                <a:rPr lang="en-US" dirty="0"/>
                <a:t>(Shows the specific type and</a:t>
              </a:r>
              <a:br>
                <a:rPr lang="en-US" dirty="0"/>
              </a:br>
              <a:r>
                <a:rPr lang="en-US" dirty="0"/>
                <a:t>quantity of amplifier to be</a:t>
              </a:r>
              <a:br>
                <a:rPr lang="en-US" dirty="0"/>
              </a:br>
              <a:r>
                <a:rPr lang="en-US" dirty="0"/>
                <a:t>produced)</a:t>
              </a:r>
            </a:p>
            <a:p>
              <a:pPr>
                <a:lnSpc>
                  <a:spcPct val="85000"/>
                </a:lnSpc>
                <a:spcAft>
                  <a:spcPct val="40000"/>
                </a:spcAft>
                <a:tabLst>
                  <a:tab pos="3810000" algn="ctr"/>
                  <a:tab pos="4381500" algn="ctr"/>
                  <a:tab pos="4953000" algn="ctr"/>
                  <a:tab pos="5524500" algn="ctr"/>
                  <a:tab pos="6096000" algn="ctr"/>
                  <a:tab pos="6667500" algn="ctr"/>
                  <a:tab pos="7239000" algn="ctr"/>
                  <a:tab pos="7810500" algn="ctr"/>
                </a:tabLst>
              </a:pPr>
              <a:r>
                <a:rPr lang="en-US" dirty="0"/>
                <a:t>240-watt amplifier	100		100		100		100</a:t>
              </a:r>
            </a:p>
            <a:p>
              <a:pPr>
                <a:lnSpc>
                  <a:spcPct val="85000"/>
                </a:lnSpc>
                <a:spcAft>
                  <a:spcPct val="40000"/>
                </a:spcAft>
                <a:tabLst>
                  <a:tab pos="3810000" algn="ctr"/>
                  <a:tab pos="4381500" algn="ctr"/>
                  <a:tab pos="4953000" algn="ctr"/>
                  <a:tab pos="5524500" algn="ctr"/>
                  <a:tab pos="6096000" algn="ctr"/>
                  <a:tab pos="6667500" algn="ctr"/>
                  <a:tab pos="7239000" algn="ctr"/>
                  <a:tab pos="7810500" algn="ctr"/>
                </a:tabLst>
              </a:pPr>
              <a:r>
                <a:rPr lang="en-US" dirty="0"/>
                <a:t>150-watt amplifier		500		500		450		450</a:t>
              </a:r>
            </a:p>
            <a:p>
              <a:pPr>
                <a:lnSpc>
                  <a:spcPct val="85000"/>
                </a:lnSpc>
                <a:spcAft>
                  <a:spcPct val="40000"/>
                </a:spcAft>
                <a:tabLst>
                  <a:tab pos="3810000" algn="ctr"/>
                  <a:tab pos="4381500" algn="ctr"/>
                  <a:tab pos="4953000" algn="ctr"/>
                  <a:tab pos="5524500" algn="ctr"/>
                  <a:tab pos="6096000" algn="ctr"/>
                  <a:tab pos="6667500" algn="ctr"/>
                  <a:tab pos="7239000" algn="ctr"/>
                  <a:tab pos="7810500" algn="ctr"/>
                </a:tabLst>
              </a:pPr>
              <a:r>
                <a:rPr lang="en-US" dirty="0"/>
                <a:t>75-watt amplifier			300				100</a:t>
              </a:r>
            </a:p>
          </p:txBody>
        </p:sp>
        <p:sp>
          <p:nvSpPr>
            <p:cNvPr id="46089" name="Line 9"/>
            <p:cNvSpPr>
              <a:spLocks noChangeShapeType="1"/>
            </p:cNvSpPr>
            <p:nvPr/>
          </p:nvSpPr>
          <p:spPr bwMode="auto">
            <a:xfrm>
              <a:off x="2576" y="1376"/>
              <a:ext cx="0" cy="2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0" name="Line 10"/>
            <p:cNvSpPr>
              <a:spLocks noChangeShapeType="1"/>
            </p:cNvSpPr>
            <p:nvPr/>
          </p:nvSpPr>
          <p:spPr bwMode="auto">
            <a:xfrm>
              <a:off x="4020" y="1368"/>
              <a:ext cx="0" cy="2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46091" name="Group 11"/>
            <p:cNvGrpSpPr>
              <a:grpSpLocks/>
            </p:cNvGrpSpPr>
            <p:nvPr/>
          </p:nvGrpSpPr>
          <p:grpSpPr bwMode="auto">
            <a:xfrm>
              <a:off x="2937" y="2120"/>
              <a:ext cx="2166" cy="1592"/>
              <a:chOff x="2937" y="2105"/>
              <a:chExt cx="2166" cy="1607"/>
            </a:xfrm>
          </p:grpSpPr>
          <p:sp>
            <p:nvSpPr>
              <p:cNvPr id="46099" name="Line 12"/>
              <p:cNvSpPr>
                <a:spLocks noChangeShapeType="1"/>
              </p:cNvSpPr>
              <p:nvPr/>
            </p:nvSpPr>
            <p:spPr bwMode="auto">
              <a:xfrm>
                <a:off x="3298" y="2105"/>
                <a:ext cx="0" cy="16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100" name="Line 13"/>
              <p:cNvSpPr>
                <a:spLocks noChangeShapeType="1"/>
              </p:cNvSpPr>
              <p:nvPr/>
            </p:nvSpPr>
            <p:spPr bwMode="auto">
              <a:xfrm>
                <a:off x="2937" y="2105"/>
                <a:ext cx="0" cy="16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101" name="Line 14"/>
              <p:cNvSpPr>
                <a:spLocks noChangeShapeType="1"/>
              </p:cNvSpPr>
              <p:nvPr/>
            </p:nvSpPr>
            <p:spPr bwMode="auto">
              <a:xfrm>
                <a:off x="3659" y="2105"/>
                <a:ext cx="0" cy="16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102" name="Line 15"/>
              <p:cNvSpPr>
                <a:spLocks noChangeShapeType="1"/>
              </p:cNvSpPr>
              <p:nvPr/>
            </p:nvSpPr>
            <p:spPr bwMode="auto">
              <a:xfrm>
                <a:off x="4381" y="2105"/>
                <a:ext cx="0" cy="16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103" name="Line 16"/>
              <p:cNvSpPr>
                <a:spLocks noChangeShapeType="1"/>
              </p:cNvSpPr>
              <p:nvPr/>
            </p:nvSpPr>
            <p:spPr bwMode="auto">
              <a:xfrm>
                <a:off x="4742" y="2105"/>
                <a:ext cx="0" cy="16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46104" name="Line 17"/>
              <p:cNvSpPr>
                <a:spLocks noChangeShapeType="1"/>
              </p:cNvSpPr>
              <p:nvPr/>
            </p:nvSpPr>
            <p:spPr bwMode="auto">
              <a:xfrm>
                <a:off x="5103" y="2105"/>
                <a:ext cx="0" cy="160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46092" name="Line 18"/>
            <p:cNvSpPr>
              <a:spLocks noChangeShapeType="1"/>
            </p:cNvSpPr>
            <p:nvPr/>
          </p:nvSpPr>
          <p:spPr bwMode="auto">
            <a:xfrm>
              <a:off x="268" y="3016"/>
              <a:ext cx="5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3" name="Line 19"/>
            <p:cNvSpPr>
              <a:spLocks noChangeShapeType="1"/>
            </p:cNvSpPr>
            <p:nvPr/>
          </p:nvSpPr>
          <p:spPr bwMode="auto">
            <a:xfrm>
              <a:off x="268" y="3224"/>
              <a:ext cx="5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4" name="Line 20"/>
            <p:cNvSpPr>
              <a:spLocks noChangeShapeType="1"/>
            </p:cNvSpPr>
            <p:nvPr/>
          </p:nvSpPr>
          <p:spPr bwMode="auto">
            <a:xfrm>
              <a:off x="268" y="3440"/>
              <a:ext cx="53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5" name="Line 21"/>
            <p:cNvSpPr>
              <a:spLocks noChangeShapeType="1"/>
            </p:cNvSpPr>
            <p:nvPr/>
          </p:nvSpPr>
          <p:spPr bwMode="auto">
            <a:xfrm>
              <a:off x="5460" y="1377"/>
              <a:ext cx="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6" name="Line 22"/>
            <p:cNvSpPr>
              <a:spLocks noChangeShapeType="1"/>
            </p:cNvSpPr>
            <p:nvPr/>
          </p:nvSpPr>
          <p:spPr bwMode="auto">
            <a:xfrm>
              <a:off x="5460" y="1616"/>
              <a:ext cx="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7" name="Line 23"/>
            <p:cNvSpPr>
              <a:spLocks noChangeShapeType="1"/>
            </p:cNvSpPr>
            <p:nvPr/>
          </p:nvSpPr>
          <p:spPr bwMode="auto">
            <a:xfrm>
              <a:off x="5460" y="2368"/>
              <a:ext cx="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6098" name="Line 24"/>
            <p:cNvSpPr>
              <a:spLocks noChangeShapeType="1"/>
            </p:cNvSpPr>
            <p:nvPr/>
          </p:nvSpPr>
          <p:spPr bwMode="auto">
            <a:xfrm>
              <a:off x="5460" y="2129"/>
              <a:ext cx="1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47129" name="Rectangle 25"/>
          <p:cNvSpPr>
            <a:spLocks noChangeArrowheads="1"/>
          </p:cNvSpPr>
          <p:nvPr/>
        </p:nvSpPr>
        <p:spPr bwMode="auto">
          <a:xfrm>
            <a:off x="7388225" y="1620838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14.2</a:t>
            </a:r>
          </a:p>
        </p:txBody>
      </p:sp>
    </p:spTree>
    <p:extLst>
      <p:ext uri="{BB962C8B-B14F-4D97-AF65-F5344CB8AC3E}">
        <p14:creationId xmlns:p14="http://schemas.microsoft.com/office/powerpoint/2010/main" val="356773258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Master Production Schedule (MPS)</a:t>
            </a:r>
          </a:p>
        </p:txBody>
      </p:sp>
      <p:sp>
        <p:nvSpPr>
          <p:cNvPr id="48130" name="Content Placeholder 1"/>
          <p:cNvSpPr>
            <a:spLocks noGrp="1"/>
          </p:cNvSpPr>
          <p:nvPr>
            <p:ph idx="1"/>
          </p:nvPr>
        </p:nvSpPr>
        <p:spPr>
          <a:xfrm>
            <a:off x="647700" y="1841500"/>
            <a:ext cx="8229600" cy="1155700"/>
          </a:xfrm>
        </p:spPr>
        <p:txBody>
          <a:bodyPr/>
          <a:lstStyle/>
          <a:p>
            <a:pPr marL="0" indent="0">
              <a:buFont typeface="Arial Unicode MS" charset="0"/>
              <a:buNone/>
            </a:pPr>
            <a:r>
              <a:rPr lang="en-US" dirty="0">
                <a:latin typeface="Arial" charset="0"/>
                <a:cs typeface="Arial" charset="0"/>
              </a:rPr>
              <a:t>Can be expressed in any of the following terms: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917575" y="3141663"/>
            <a:ext cx="7308850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Wingdings" charset="0"/>
              <a:buAutoNum type="arabicPeriod"/>
            </a:pPr>
            <a:r>
              <a:rPr lang="en-US" sz="2800" dirty="0"/>
              <a:t>A </a:t>
            </a:r>
            <a:r>
              <a:rPr lang="en-US" sz="2800" i="1" dirty="0"/>
              <a:t>customer order </a:t>
            </a:r>
            <a:r>
              <a:rPr lang="en-US" sz="2800" dirty="0"/>
              <a:t>in a job shop (make-to-order) company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Wingdings" charset="0"/>
              <a:buAutoNum type="arabicPeriod"/>
            </a:pPr>
            <a:r>
              <a:rPr lang="en-US" sz="2800" i="1" dirty="0"/>
              <a:t>Modules</a:t>
            </a:r>
            <a:r>
              <a:rPr lang="en-US" sz="2800" dirty="0"/>
              <a:t> in a repetitive (assemble-to-order or forecast) company</a:t>
            </a:r>
          </a:p>
          <a:p>
            <a:pPr marL="482600" indent="-4826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Wingdings" charset="0"/>
              <a:buAutoNum type="arabicPeriod"/>
            </a:pPr>
            <a:r>
              <a:rPr lang="en-US" sz="2800" dirty="0"/>
              <a:t>An </a:t>
            </a:r>
            <a:r>
              <a:rPr lang="en-US" sz="2800" i="1" dirty="0"/>
              <a:t>end item </a:t>
            </a:r>
            <a:r>
              <a:rPr lang="en-US" sz="2800" dirty="0"/>
              <a:t>in a continuous (stock-to-forecast) company</a:t>
            </a:r>
          </a:p>
        </p:txBody>
      </p:sp>
    </p:spTree>
    <p:extLst>
      <p:ext uri="{BB962C8B-B14F-4D97-AF65-F5344CB8AC3E}">
        <p14:creationId xmlns:p14="http://schemas.microsoft.com/office/powerpoint/2010/main" val="2879980175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77724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MPS Example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985925"/>
              </p:ext>
            </p:extLst>
          </p:nvPr>
        </p:nvGraphicFramePr>
        <p:xfrm>
          <a:off x="685800" y="2138363"/>
          <a:ext cx="7797800" cy="1693545"/>
        </p:xfrm>
        <a:graphic>
          <a:graphicData uri="http://schemas.openxmlformats.org/drawingml/2006/table">
            <a:tbl>
              <a:tblPr/>
              <a:tblGrid>
                <a:gridCol w="96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4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6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04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29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1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TABLE 14.1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Master Production Schedule for Chef John</a:t>
                      </a:r>
                      <a:r>
                        <a:rPr kumimoji="0" lang="en-A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Buffalo Chicken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Mac &amp; Cheese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 gridSpan="1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GROSS REQUIREMENTS FOR CHEF JOHN</a:t>
                      </a:r>
                      <a:r>
                        <a:rPr kumimoji="0" lang="en-A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BUFFALO MAC &amp; CHEESE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And so 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Quantity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525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375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9203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Bills of Material</a:t>
            </a:r>
          </a:p>
        </p:txBody>
      </p:sp>
      <p:sp>
        <p:nvSpPr>
          <p:cNvPr id="52226" name="Content Placeholder 1"/>
          <p:cNvSpPr>
            <a:spLocks noGrp="1"/>
          </p:cNvSpPr>
          <p:nvPr>
            <p:ph idx="1"/>
          </p:nvPr>
        </p:nvSpPr>
        <p:spPr>
          <a:xfrm>
            <a:off x="762000" y="1701800"/>
            <a:ext cx="76327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List of components, ingredients, and materials needed to make product 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Provides product structure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Items above given level are called </a:t>
            </a:r>
            <a:r>
              <a:rPr lang="en-US" i="1" dirty="0">
                <a:latin typeface="Arial" charset="0"/>
                <a:cs typeface="Arial" charset="0"/>
              </a:rPr>
              <a:t>parents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Items below given level are called </a:t>
            </a:r>
            <a:r>
              <a:rPr lang="en-US" i="1" dirty="0">
                <a:latin typeface="Arial" charset="0"/>
                <a:cs typeface="Arial" charset="0"/>
              </a:rPr>
              <a:t>components</a:t>
            </a:r>
            <a:r>
              <a:rPr lang="en-US" dirty="0">
                <a:latin typeface="Arial" charset="0"/>
                <a:cs typeface="Arial" charset="0"/>
              </a:rPr>
              <a:t> or </a:t>
            </a:r>
            <a:r>
              <a:rPr lang="en-US" i="1" dirty="0">
                <a:latin typeface="Arial" charset="0"/>
                <a:cs typeface="Arial" charset="0"/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3445516333"/>
      </p:ext>
    </p:extLst>
  </p:cSld>
  <p:clrMapOvr>
    <a:masterClrMapping/>
  </p:clrMapOvr>
  <p:transition>
    <p:pull dir="l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61087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BOM Example</a:t>
            </a:r>
          </a:p>
        </p:txBody>
      </p:sp>
      <p:grpSp>
        <p:nvGrpSpPr>
          <p:cNvPr id="57347" name="Group 3"/>
          <p:cNvGrpSpPr>
            <a:grpSpLocks/>
          </p:cNvGrpSpPr>
          <p:nvPr/>
        </p:nvGrpSpPr>
        <p:grpSpPr bwMode="auto">
          <a:xfrm>
            <a:off x="1177925" y="3424238"/>
            <a:ext cx="5861050" cy="701675"/>
            <a:chOff x="262" y="1550"/>
            <a:chExt cx="3692" cy="442"/>
          </a:xfrm>
        </p:grpSpPr>
        <p:grpSp>
          <p:nvGrpSpPr>
            <p:cNvPr id="54303" name="Group 4"/>
            <p:cNvGrpSpPr>
              <a:grpSpLocks/>
            </p:cNvGrpSpPr>
            <p:nvPr/>
          </p:nvGrpSpPr>
          <p:grpSpPr bwMode="auto">
            <a:xfrm>
              <a:off x="814" y="1550"/>
              <a:ext cx="3140" cy="442"/>
              <a:chOff x="814" y="1550"/>
              <a:chExt cx="3140" cy="442"/>
            </a:xfrm>
          </p:grpSpPr>
          <p:sp>
            <p:nvSpPr>
              <p:cNvPr id="54305" name="Rectangle 5"/>
              <p:cNvSpPr>
                <a:spLocks noChangeArrowheads="1"/>
              </p:cNvSpPr>
              <p:nvPr/>
            </p:nvSpPr>
            <p:spPr bwMode="auto">
              <a:xfrm>
                <a:off x="814" y="1781"/>
                <a:ext cx="332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/>
                  <a:t>B</a:t>
                </a:r>
                <a:r>
                  <a:rPr lang="en-US" baseline="-25000" dirty="0"/>
                  <a:t>(2)</a:t>
                </a:r>
                <a:endParaRPr lang="en-US" sz="1600" dirty="0"/>
              </a:p>
            </p:txBody>
          </p:sp>
          <p:sp>
            <p:nvSpPr>
              <p:cNvPr id="54306" name="Rectangle 6"/>
              <p:cNvSpPr>
                <a:spLocks noChangeArrowheads="1"/>
              </p:cNvSpPr>
              <p:nvPr/>
            </p:nvSpPr>
            <p:spPr bwMode="auto">
              <a:xfrm>
                <a:off x="3614" y="1781"/>
                <a:ext cx="3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/>
                  <a:t>C</a:t>
                </a:r>
                <a:r>
                  <a:rPr lang="en-US" baseline="-25000" dirty="0"/>
                  <a:t>(3)</a:t>
                </a:r>
                <a:endParaRPr lang="en-US" dirty="0"/>
              </a:p>
            </p:txBody>
          </p:sp>
          <p:grpSp>
            <p:nvGrpSpPr>
              <p:cNvPr id="54307" name="Group 8"/>
              <p:cNvGrpSpPr>
                <a:grpSpLocks/>
              </p:cNvGrpSpPr>
              <p:nvPr/>
            </p:nvGrpSpPr>
            <p:grpSpPr bwMode="auto">
              <a:xfrm>
                <a:off x="1000" y="1550"/>
                <a:ext cx="2800" cy="240"/>
                <a:chOff x="1000" y="1550"/>
                <a:chExt cx="2800" cy="240"/>
              </a:xfrm>
            </p:grpSpPr>
            <p:sp>
              <p:nvSpPr>
                <p:cNvPr id="54308" name="Freeform 9"/>
                <p:cNvSpPr>
                  <a:spLocks/>
                </p:cNvSpPr>
                <p:nvPr/>
              </p:nvSpPr>
              <p:spPr bwMode="auto">
                <a:xfrm>
                  <a:off x="1000" y="1680"/>
                  <a:ext cx="2800" cy="110"/>
                </a:xfrm>
                <a:custGeom>
                  <a:avLst/>
                  <a:gdLst>
                    <a:gd name="T0" fmla="*/ 0 w 2800"/>
                    <a:gd name="T1" fmla="*/ 109 h 110"/>
                    <a:gd name="T2" fmla="*/ 0 w 2800"/>
                    <a:gd name="T3" fmla="*/ 0 h 110"/>
                    <a:gd name="T4" fmla="*/ 2800 w 2800"/>
                    <a:gd name="T5" fmla="*/ 0 h 110"/>
                    <a:gd name="T6" fmla="*/ 2800 w 2800"/>
                    <a:gd name="T7" fmla="*/ 110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0"/>
                    <a:gd name="T13" fmla="*/ 0 h 110"/>
                    <a:gd name="T14" fmla="*/ 2800 w 2800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0" h="110">
                      <a:moveTo>
                        <a:pt x="0" y="109"/>
                      </a:moveTo>
                      <a:lnTo>
                        <a:pt x="0" y="0"/>
                      </a:lnTo>
                      <a:lnTo>
                        <a:pt x="2800" y="0"/>
                      </a:lnTo>
                      <a:lnTo>
                        <a:pt x="2800" y="11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309" name="Line 10"/>
                <p:cNvSpPr>
                  <a:spLocks noChangeShapeType="1"/>
                </p:cNvSpPr>
                <p:nvPr/>
              </p:nvSpPr>
              <p:spPr bwMode="auto">
                <a:xfrm>
                  <a:off x="2392" y="1550"/>
                  <a:ext cx="0" cy="1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4304" name="Rectangle 11"/>
            <p:cNvSpPr>
              <a:spLocks noChangeArrowheads="1"/>
            </p:cNvSpPr>
            <p:nvPr/>
          </p:nvSpPr>
          <p:spPr bwMode="auto">
            <a:xfrm>
              <a:off x="262" y="17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7356" name="Group 12"/>
          <p:cNvGrpSpPr>
            <a:grpSpLocks/>
          </p:cNvGrpSpPr>
          <p:nvPr/>
        </p:nvGrpSpPr>
        <p:grpSpPr bwMode="auto">
          <a:xfrm>
            <a:off x="1177925" y="4189413"/>
            <a:ext cx="6673850" cy="1443037"/>
            <a:chOff x="262" y="2032"/>
            <a:chExt cx="4204" cy="909"/>
          </a:xfrm>
        </p:grpSpPr>
        <p:grpSp>
          <p:nvGrpSpPr>
            <p:cNvPr id="54291" name="Group 13"/>
            <p:cNvGrpSpPr>
              <a:grpSpLocks/>
            </p:cNvGrpSpPr>
            <p:nvPr/>
          </p:nvGrpSpPr>
          <p:grpSpPr bwMode="auto">
            <a:xfrm>
              <a:off x="696" y="2032"/>
              <a:ext cx="3770" cy="909"/>
              <a:chOff x="696" y="2032"/>
              <a:chExt cx="3770" cy="909"/>
            </a:xfrm>
          </p:grpSpPr>
          <p:grpSp>
            <p:nvGrpSpPr>
              <p:cNvPr id="54293" name="Group 14"/>
              <p:cNvGrpSpPr>
                <a:grpSpLocks/>
              </p:cNvGrpSpPr>
              <p:nvPr/>
            </p:nvGrpSpPr>
            <p:grpSpPr bwMode="auto">
              <a:xfrm>
                <a:off x="696" y="2033"/>
                <a:ext cx="728" cy="908"/>
                <a:chOff x="696" y="2033"/>
                <a:chExt cx="728" cy="908"/>
              </a:xfrm>
            </p:grpSpPr>
            <p:sp>
              <p:nvSpPr>
                <p:cNvPr id="54301" name="Freeform 15"/>
                <p:cNvSpPr>
                  <a:spLocks/>
                </p:cNvSpPr>
                <p:nvPr/>
              </p:nvSpPr>
              <p:spPr bwMode="auto">
                <a:xfrm>
                  <a:off x="696" y="2160"/>
                  <a:ext cx="728" cy="781"/>
                </a:xfrm>
                <a:custGeom>
                  <a:avLst/>
                  <a:gdLst>
                    <a:gd name="T0" fmla="*/ 0 w 784"/>
                    <a:gd name="T1" fmla="*/ 781 h 781"/>
                    <a:gd name="T2" fmla="*/ 0 w 784"/>
                    <a:gd name="T3" fmla="*/ 0 h 781"/>
                    <a:gd name="T4" fmla="*/ 728 w 784"/>
                    <a:gd name="T5" fmla="*/ 0 h 781"/>
                    <a:gd name="T6" fmla="*/ 728 w 784"/>
                    <a:gd name="T7" fmla="*/ 195 h 7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4"/>
                    <a:gd name="T13" fmla="*/ 0 h 781"/>
                    <a:gd name="T14" fmla="*/ 784 w 784"/>
                    <a:gd name="T15" fmla="*/ 781 h 7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4" h="781">
                      <a:moveTo>
                        <a:pt x="0" y="781"/>
                      </a:moveTo>
                      <a:lnTo>
                        <a:pt x="0" y="0"/>
                      </a:lnTo>
                      <a:lnTo>
                        <a:pt x="784" y="0"/>
                      </a:lnTo>
                      <a:lnTo>
                        <a:pt x="784" y="195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302" name="Line 16"/>
                <p:cNvSpPr>
                  <a:spLocks noChangeShapeType="1"/>
                </p:cNvSpPr>
                <p:nvPr/>
              </p:nvSpPr>
              <p:spPr bwMode="auto">
                <a:xfrm>
                  <a:off x="1000" y="2033"/>
                  <a:ext cx="0" cy="1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4294" name="Group 17"/>
              <p:cNvGrpSpPr>
                <a:grpSpLocks/>
              </p:cNvGrpSpPr>
              <p:nvPr/>
            </p:nvGrpSpPr>
            <p:grpSpPr bwMode="auto">
              <a:xfrm>
                <a:off x="1246" y="2032"/>
                <a:ext cx="3220" cy="544"/>
                <a:chOff x="1246" y="2032"/>
                <a:chExt cx="3220" cy="544"/>
              </a:xfrm>
            </p:grpSpPr>
            <p:sp>
              <p:nvSpPr>
                <p:cNvPr id="54295" name="Rectangle 19"/>
                <p:cNvSpPr>
                  <a:spLocks noChangeArrowheads="1"/>
                </p:cNvSpPr>
                <p:nvPr/>
              </p:nvSpPr>
              <p:spPr bwMode="auto">
                <a:xfrm>
                  <a:off x="3198" y="2365"/>
                  <a:ext cx="33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dirty="0"/>
                    <a:t>E</a:t>
                  </a:r>
                  <a:r>
                    <a:rPr lang="en-US" baseline="-25000" dirty="0"/>
                    <a:t>(2)</a:t>
                  </a:r>
                  <a:endParaRPr lang="en-US" dirty="0"/>
                </a:p>
              </p:txBody>
            </p:sp>
            <p:sp>
              <p:nvSpPr>
                <p:cNvPr id="54296" name="Rectangle 20"/>
                <p:cNvSpPr>
                  <a:spLocks noChangeArrowheads="1"/>
                </p:cNvSpPr>
                <p:nvPr/>
              </p:nvSpPr>
              <p:spPr bwMode="auto">
                <a:xfrm>
                  <a:off x="1246" y="2365"/>
                  <a:ext cx="33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dirty="0"/>
                    <a:t>E</a:t>
                  </a:r>
                  <a:r>
                    <a:rPr lang="en-US" baseline="-25000" dirty="0"/>
                    <a:t>(2)</a:t>
                  </a:r>
                  <a:endParaRPr lang="en-US" dirty="0"/>
                </a:p>
              </p:txBody>
            </p:sp>
            <p:sp>
              <p:nvSpPr>
                <p:cNvPr id="54297" name="Rectangle 21"/>
                <p:cNvSpPr>
                  <a:spLocks noChangeArrowheads="1"/>
                </p:cNvSpPr>
                <p:nvPr/>
              </p:nvSpPr>
              <p:spPr bwMode="auto">
                <a:xfrm>
                  <a:off x="4142" y="2365"/>
                  <a:ext cx="324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dirty="0"/>
                    <a:t>F</a:t>
                  </a:r>
                  <a:r>
                    <a:rPr lang="en-US" baseline="-25000" dirty="0"/>
                    <a:t>(2)</a:t>
                  </a:r>
                  <a:endParaRPr lang="en-US" dirty="0"/>
                </a:p>
              </p:txBody>
            </p:sp>
            <p:grpSp>
              <p:nvGrpSpPr>
                <p:cNvPr id="54298" name="Group 24"/>
                <p:cNvGrpSpPr>
                  <a:grpSpLocks/>
                </p:cNvGrpSpPr>
                <p:nvPr/>
              </p:nvGrpSpPr>
              <p:grpSpPr bwMode="auto">
                <a:xfrm>
                  <a:off x="3373" y="2032"/>
                  <a:ext cx="939" cy="323"/>
                  <a:chOff x="3373" y="2032"/>
                  <a:chExt cx="939" cy="323"/>
                </a:xfrm>
              </p:grpSpPr>
              <p:sp>
                <p:nvSpPr>
                  <p:cNvPr id="54299" name="Freeform 25"/>
                  <p:cNvSpPr>
                    <a:spLocks/>
                  </p:cNvSpPr>
                  <p:nvPr/>
                </p:nvSpPr>
                <p:spPr bwMode="auto">
                  <a:xfrm>
                    <a:off x="3373" y="2160"/>
                    <a:ext cx="939" cy="195"/>
                  </a:xfrm>
                  <a:custGeom>
                    <a:avLst/>
                    <a:gdLst>
                      <a:gd name="T0" fmla="*/ 0 w 939"/>
                      <a:gd name="T1" fmla="*/ 188 h 195"/>
                      <a:gd name="T2" fmla="*/ 3 w 939"/>
                      <a:gd name="T3" fmla="*/ 0 h 195"/>
                      <a:gd name="T4" fmla="*/ 939 w 939"/>
                      <a:gd name="T5" fmla="*/ 0 h 195"/>
                      <a:gd name="T6" fmla="*/ 939 w 939"/>
                      <a:gd name="T7" fmla="*/ 195 h 19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39"/>
                      <a:gd name="T13" fmla="*/ 0 h 195"/>
                      <a:gd name="T14" fmla="*/ 939 w 939"/>
                      <a:gd name="T15" fmla="*/ 195 h 19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39" h="195">
                        <a:moveTo>
                          <a:pt x="0" y="188"/>
                        </a:moveTo>
                        <a:lnTo>
                          <a:pt x="3" y="0"/>
                        </a:lnTo>
                        <a:lnTo>
                          <a:pt x="939" y="0"/>
                        </a:lnTo>
                        <a:lnTo>
                          <a:pt x="939" y="195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4300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801" y="2032"/>
                    <a:ext cx="0" cy="12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54292" name="Rectangle 29"/>
            <p:cNvSpPr>
              <a:spLocks noChangeArrowheads="1"/>
            </p:cNvSpPr>
            <p:nvPr/>
          </p:nvSpPr>
          <p:spPr bwMode="auto">
            <a:xfrm>
              <a:off x="262" y="234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57374" name="Group 30"/>
          <p:cNvGrpSpPr>
            <a:grpSpLocks/>
          </p:cNvGrpSpPr>
          <p:nvPr/>
        </p:nvGrpSpPr>
        <p:grpSpPr bwMode="auto">
          <a:xfrm>
            <a:off x="1177925" y="5127625"/>
            <a:ext cx="7067550" cy="825500"/>
            <a:chOff x="262" y="2623"/>
            <a:chExt cx="4452" cy="520"/>
          </a:xfrm>
        </p:grpSpPr>
        <p:grpSp>
          <p:nvGrpSpPr>
            <p:cNvPr id="54283" name="Group 31"/>
            <p:cNvGrpSpPr>
              <a:grpSpLocks/>
            </p:cNvGrpSpPr>
            <p:nvPr/>
          </p:nvGrpSpPr>
          <p:grpSpPr bwMode="auto">
            <a:xfrm>
              <a:off x="518" y="2623"/>
              <a:ext cx="4196" cy="520"/>
              <a:chOff x="518" y="2623"/>
              <a:chExt cx="4196" cy="520"/>
            </a:xfrm>
          </p:grpSpPr>
          <p:sp>
            <p:nvSpPr>
              <p:cNvPr id="54285" name="Rectangle 34"/>
              <p:cNvSpPr>
                <a:spLocks noChangeArrowheads="1"/>
              </p:cNvSpPr>
              <p:nvPr/>
            </p:nvSpPr>
            <p:spPr bwMode="auto">
              <a:xfrm>
                <a:off x="518" y="2932"/>
                <a:ext cx="3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/>
                  <a:t>D</a:t>
                </a:r>
                <a:r>
                  <a:rPr lang="en-US" baseline="-25000" dirty="0"/>
                  <a:t>(2)</a:t>
                </a:r>
                <a:endParaRPr lang="en-US" dirty="0"/>
              </a:p>
            </p:txBody>
          </p:sp>
          <p:sp>
            <p:nvSpPr>
              <p:cNvPr id="54286" name="Rectangle 38"/>
              <p:cNvSpPr>
                <a:spLocks noChangeArrowheads="1"/>
              </p:cNvSpPr>
              <p:nvPr/>
            </p:nvSpPr>
            <p:spPr bwMode="auto">
              <a:xfrm>
                <a:off x="4374" y="2932"/>
                <a:ext cx="3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/>
                  <a:t>D</a:t>
                </a:r>
                <a:r>
                  <a:rPr lang="en-US" baseline="-25000" dirty="0"/>
                  <a:t>(2)</a:t>
                </a:r>
                <a:endParaRPr lang="en-US" dirty="0"/>
              </a:p>
            </p:txBody>
          </p:sp>
          <p:sp>
            <p:nvSpPr>
              <p:cNvPr id="54287" name="Rectangle 42"/>
              <p:cNvSpPr>
                <a:spLocks noChangeArrowheads="1"/>
              </p:cNvSpPr>
              <p:nvPr/>
            </p:nvSpPr>
            <p:spPr bwMode="auto">
              <a:xfrm>
                <a:off x="3611" y="2932"/>
                <a:ext cx="34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/>
                  <a:t>G</a:t>
                </a:r>
                <a:r>
                  <a:rPr lang="en-US" baseline="-25000" dirty="0"/>
                  <a:t>(1)</a:t>
                </a:r>
                <a:endParaRPr lang="en-US" dirty="0"/>
              </a:p>
            </p:txBody>
          </p:sp>
          <p:grpSp>
            <p:nvGrpSpPr>
              <p:cNvPr id="54288" name="Group 44"/>
              <p:cNvGrpSpPr>
                <a:grpSpLocks/>
              </p:cNvGrpSpPr>
              <p:nvPr/>
            </p:nvGrpSpPr>
            <p:grpSpPr bwMode="auto">
              <a:xfrm>
                <a:off x="3813" y="2623"/>
                <a:ext cx="755" cy="324"/>
                <a:chOff x="3813" y="2623"/>
                <a:chExt cx="755" cy="324"/>
              </a:xfrm>
            </p:grpSpPr>
            <p:sp>
              <p:nvSpPr>
                <p:cNvPr id="54289" name="Freeform 45"/>
                <p:cNvSpPr>
                  <a:spLocks/>
                </p:cNvSpPr>
                <p:nvPr/>
              </p:nvSpPr>
              <p:spPr bwMode="auto">
                <a:xfrm>
                  <a:off x="3813" y="2752"/>
                  <a:ext cx="755" cy="195"/>
                </a:xfrm>
                <a:custGeom>
                  <a:avLst/>
                  <a:gdLst>
                    <a:gd name="T0" fmla="*/ 0 w 939"/>
                    <a:gd name="T1" fmla="*/ 188 h 195"/>
                    <a:gd name="T2" fmla="*/ 2 w 939"/>
                    <a:gd name="T3" fmla="*/ 0 h 195"/>
                    <a:gd name="T4" fmla="*/ 755 w 939"/>
                    <a:gd name="T5" fmla="*/ 0 h 195"/>
                    <a:gd name="T6" fmla="*/ 755 w 939"/>
                    <a:gd name="T7" fmla="*/ 195 h 1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9"/>
                    <a:gd name="T13" fmla="*/ 0 h 195"/>
                    <a:gd name="T14" fmla="*/ 939 w 939"/>
                    <a:gd name="T15" fmla="*/ 195 h 1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9" h="195">
                      <a:moveTo>
                        <a:pt x="0" y="188"/>
                      </a:moveTo>
                      <a:lnTo>
                        <a:pt x="3" y="0"/>
                      </a:lnTo>
                      <a:lnTo>
                        <a:pt x="939" y="0"/>
                      </a:lnTo>
                      <a:lnTo>
                        <a:pt x="939" y="195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4290" name="Line 46"/>
                <p:cNvSpPr>
                  <a:spLocks noChangeShapeType="1"/>
                </p:cNvSpPr>
                <p:nvPr/>
              </p:nvSpPr>
              <p:spPr bwMode="auto">
                <a:xfrm>
                  <a:off x="4312" y="2623"/>
                  <a:ext cx="0" cy="1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4284" name="Rectangle 47"/>
            <p:cNvSpPr>
              <a:spLocks noChangeArrowheads="1"/>
            </p:cNvSpPr>
            <p:nvPr/>
          </p:nvSpPr>
          <p:spPr bwMode="auto">
            <a:xfrm>
              <a:off x="262" y="29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57392" name="Group 48"/>
          <p:cNvGrpSpPr>
            <a:grpSpLocks/>
          </p:cNvGrpSpPr>
          <p:nvPr/>
        </p:nvGrpSpPr>
        <p:grpSpPr bwMode="auto">
          <a:xfrm>
            <a:off x="949325" y="2638425"/>
            <a:ext cx="5386388" cy="762000"/>
            <a:chOff x="118" y="1055"/>
            <a:chExt cx="3393" cy="480"/>
          </a:xfrm>
        </p:grpSpPr>
        <p:sp>
          <p:nvSpPr>
            <p:cNvPr id="54279" name="Rectangle 49"/>
            <p:cNvSpPr>
              <a:spLocks noChangeArrowheads="1"/>
            </p:cNvSpPr>
            <p:nvPr/>
          </p:nvSpPr>
          <p:spPr bwMode="auto">
            <a:xfrm>
              <a:off x="1070" y="1055"/>
              <a:ext cx="24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Product structure for </a:t>
              </a:r>
              <a:r>
                <a:rPr lang="ja-JP" altLang="en-US" dirty="0"/>
                <a:t>“</a:t>
              </a:r>
              <a:r>
                <a:rPr lang="en-US" dirty="0"/>
                <a:t>Awesome</a:t>
              </a:r>
              <a:r>
                <a:rPr lang="ja-JP" altLang="en-US" dirty="0"/>
                <a:t>”</a:t>
              </a:r>
              <a:r>
                <a:rPr lang="en-US" dirty="0"/>
                <a:t> (A)</a:t>
              </a:r>
            </a:p>
          </p:txBody>
        </p:sp>
        <p:sp>
          <p:nvSpPr>
            <p:cNvPr id="54280" name="Rectangle 50"/>
            <p:cNvSpPr>
              <a:spLocks noChangeArrowheads="1"/>
            </p:cNvSpPr>
            <p:nvPr/>
          </p:nvSpPr>
          <p:spPr bwMode="auto">
            <a:xfrm>
              <a:off x="2286" y="1324"/>
              <a:ext cx="22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A</a:t>
              </a:r>
            </a:p>
          </p:txBody>
        </p:sp>
        <p:sp>
          <p:nvSpPr>
            <p:cNvPr id="54281" name="Rectangle 51"/>
            <p:cNvSpPr>
              <a:spLocks noChangeArrowheads="1"/>
            </p:cNvSpPr>
            <p:nvPr/>
          </p:nvSpPr>
          <p:spPr bwMode="auto">
            <a:xfrm>
              <a:off x="118" y="1055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Level</a:t>
              </a:r>
            </a:p>
          </p:txBody>
        </p:sp>
        <p:sp>
          <p:nvSpPr>
            <p:cNvPr id="54282" name="Rectangle 52"/>
            <p:cNvSpPr>
              <a:spLocks noChangeArrowheads="1"/>
            </p:cNvSpPr>
            <p:nvPr/>
          </p:nvSpPr>
          <p:spPr bwMode="auto">
            <a:xfrm>
              <a:off x="262" y="130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pic>
        <p:nvPicPr>
          <p:cNvPr id="2" name="Picture 1" descr="awesome speak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556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462990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7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08000"/>
            <a:ext cx="61087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BOM Example</a:t>
            </a:r>
          </a:p>
        </p:txBody>
      </p:sp>
      <p:grpSp>
        <p:nvGrpSpPr>
          <p:cNvPr id="56322" name="Group 3"/>
          <p:cNvGrpSpPr>
            <a:grpSpLocks/>
          </p:cNvGrpSpPr>
          <p:nvPr/>
        </p:nvGrpSpPr>
        <p:grpSpPr bwMode="auto">
          <a:xfrm>
            <a:off x="1177925" y="3424238"/>
            <a:ext cx="5861050" cy="701675"/>
            <a:chOff x="262" y="1550"/>
            <a:chExt cx="3692" cy="442"/>
          </a:xfrm>
        </p:grpSpPr>
        <p:grpSp>
          <p:nvGrpSpPr>
            <p:cNvPr id="56355" name="Group 4"/>
            <p:cNvGrpSpPr>
              <a:grpSpLocks/>
            </p:cNvGrpSpPr>
            <p:nvPr/>
          </p:nvGrpSpPr>
          <p:grpSpPr bwMode="auto">
            <a:xfrm>
              <a:off x="814" y="1550"/>
              <a:ext cx="3140" cy="442"/>
              <a:chOff x="814" y="1550"/>
              <a:chExt cx="3140" cy="442"/>
            </a:xfrm>
          </p:grpSpPr>
          <p:sp>
            <p:nvSpPr>
              <p:cNvPr id="56357" name="Rectangle 5"/>
              <p:cNvSpPr>
                <a:spLocks noChangeArrowheads="1"/>
              </p:cNvSpPr>
              <p:nvPr/>
            </p:nvSpPr>
            <p:spPr bwMode="auto">
              <a:xfrm>
                <a:off x="814" y="1781"/>
                <a:ext cx="332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/>
                  <a:t>B</a:t>
                </a:r>
                <a:r>
                  <a:rPr lang="en-US" baseline="-25000" dirty="0"/>
                  <a:t>(2)</a:t>
                </a:r>
                <a:endParaRPr lang="en-US" sz="1600" dirty="0"/>
              </a:p>
            </p:txBody>
          </p:sp>
          <p:sp>
            <p:nvSpPr>
              <p:cNvPr id="56358" name="Rectangle 6"/>
              <p:cNvSpPr>
                <a:spLocks noChangeArrowheads="1"/>
              </p:cNvSpPr>
              <p:nvPr/>
            </p:nvSpPr>
            <p:spPr bwMode="auto">
              <a:xfrm>
                <a:off x="3614" y="1781"/>
                <a:ext cx="3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/>
                  <a:t>C</a:t>
                </a:r>
                <a:r>
                  <a:rPr lang="en-US" baseline="-25000" dirty="0"/>
                  <a:t>(3)</a:t>
                </a:r>
                <a:endParaRPr lang="en-US" dirty="0"/>
              </a:p>
            </p:txBody>
          </p:sp>
          <p:grpSp>
            <p:nvGrpSpPr>
              <p:cNvPr id="56359" name="Group 8"/>
              <p:cNvGrpSpPr>
                <a:grpSpLocks/>
              </p:cNvGrpSpPr>
              <p:nvPr/>
            </p:nvGrpSpPr>
            <p:grpSpPr bwMode="auto">
              <a:xfrm>
                <a:off x="1000" y="1550"/>
                <a:ext cx="2800" cy="240"/>
                <a:chOff x="1000" y="1550"/>
                <a:chExt cx="2800" cy="240"/>
              </a:xfrm>
            </p:grpSpPr>
            <p:sp>
              <p:nvSpPr>
                <p:cNvPr id="56360" name="Freeform 9"/>
                <p:cNvSpPr>
                  <a:spLocks/>
                </p:cNvSpPr>
                <p:nvPr/>
              </p:nvSpPr>
              <p:spPr bwMode="auto">
                <a:xfrm>
                  <a:off x="1000" y="1680"/>
                  <a:ext cx="2800" cy="110"/>
                </a:xfrm>
                <a:custGeom>
                  <a:avLst/>
                  <a:gdLst>
                    <a:gd name="T0" fmla="*/ 0 w 2800"/>
                    <a:gd name="T1" fmla="*/ 109 h 110"/>
                    <a:gd name="T2" fmla="*/ 0 w 2800"/>
                    <a:gd name="T3" fmla="*/ 0 h 110"/>
                    <a:gd name="T4" fmla="*/ 2800 w 2800"/>
                    <a:gd name="T5" fmla="*/ 0 h 110"/>
                    <a:gd name="T6" fmla="*/ 2800 w 2800"/>
                    <a:gd name="T7" fmla="*/ 110 h 1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0"/>
                    <a:gd name="T13" fmla="*/ 0 h 110"/>
                    <a:gd name="T14" fmla="*/ 2800 w 2800"/>
                    <a:gd name="T15" fmla="*/ 110 h 1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0" h="110">
                      <a:moveTo>
                        <a:pt x="0" y="109"/>
                      </a:moveTo>
                      <a:lnTo>
                        <a:pt x="0" y="0"/>
                      </a:lnTo>
                      <a:lnTo>
                        <a:pt x="2800" y="0"/>
                      </a:lnTo>
                      <a:lnTo>
                        <a:pt x="2800" y="110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361" name="Line 10"/>
                <p:cNvSpPr>
                  <a:spLocks noChangeShapeType="1"/>
                </p:cNvSpPr>
                <p:nvPr/>
              </p:nvSpPr>
              <p:spPr bwMode="auto">
                <a:xfrm>
                  <a:off x="2392" y="1550"/>
                  <a:ext cx="0" cy="1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6356" name="Rectangle 11"/>
            <p:cNvSpPr>
              <a:spLocks noChangeArrowheads="1"/>
            </p:cNvSpPr>
            <p:nvPr/>
          </p:nvSpPr>
          <p:spPr bwMode="auto">
            <a:xfrm>
              <a:off x="262" y="175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56323" name="Group 12"/>
          <p:cNvGrpSpPr>
            <a:grpSpLocks/>
          </p:cNvGrpSpPr>
          <p:nvPr/>
        </p:nvGrpSpPr>
        <p:grpSpPr bwMode="auto">
          <a:xfrm>
            <a:off x="1177925" y="4189413"/>
            <a:ext cx="6673850" cy="1443037"/>
            <a:chOff x="262" y="2032"/>
            <a:chExt cx="4204" cy="909"/>
          </a:xfrm>
        </p:grpSpPr>
        <p:grpSp>
          <p:nvGrpSpPr>
            <p:cNvPr id="56343" name="Group 13"/>
            <p:cNvGrpSpPr>
              <a:grpSpLocks/>
            </p:cNvGrpSpPr>
            <p:nvPr/>
          </p:nvGrpSpPr>
          <p:grpSpPr bwMode="auto">
            <a:xfrm>
              <a:off x="696" y="2032"/>
              <a:ext cx="3770" cy="909"/>
              <a:chOff x="696" y="2032"/>
              <a:chExt cx="3770" cy="909"/>
            </a:xfrm>
          </p:grpSpPr>
          <p:grpSp>
            <p:nvGrpSpPr>
              <p:cNvPr id="56345" name="Group 14"/>
              <p:cNvGrpSpPr>
                <a:grpSpLocks/>
              </p:cNvGrpSpPr>
              <p:nvPr/>
            </p:nvGrpSpPr>
            <p:grpSpPr bwMode="auto">
              <a:xfrm>
                <a:off x="696" y="2033"/>
                <a:ext cx="728" cy="908"/>
                <a:chOff x="696" y="2033"/>
                <a:chExt cx="728" cy="908"/>
              </a:xfrm>
            </p:grpSpPr>
            <p:sp>
              <p:nvSpPr>
                <p:cNvPr id="56353" name="Freeform 15"/>
                <p:cNvSpPr>
                  <a:spLocks/>
                </p:cNvSpPr>
                <p:nvPr/>
              </p:nvSpPr>
              <p:spPr bwMode="auto">
                <a:xfrm>
                  <a:off x="696" y="2160"/>
                  <a:ext cx="728" cy="781"/>
                </a:xfrm>
                <a:custGeom>
                  <a:avLst/>
                  <a:gdLst>
                    <a:gd name="T0" fmla="*/ 0 w 784"/>
                    <a:gd name="T1" fmla="*/ 781 h 781"/>
                    <a:gd name="T2" fmla="*/ 0 w 784"/>
                    <a:gd name="T3" fmla="*/ 0 h 781"/>
                    <a:gd name="T4" fmla="*/ 728 w 784"/>
                    <a:gd name="T5" fmla="*/ 0 h 781"/>
                    <a:gd name="T6" fmla="*/ 728 w 784"/>
                    <a:gd name="T7" fmla="*/ 195 h 7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84"/>
                    <a:gd name="T13" fmla="*/ 0 h 781"/>
                    <a:gd name="T14" fmla="*/ 784 w 784"/>
                    <a:gd name="T15" fmla="*/ 781 h 7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84" h="781">
                      <a:moveTo>
                        <a:pt x="0" y="781"/>
                      </a:moveTo>
                      <a:lnTo>
                        <a:pt x="0" y="0"/>
                      </a:lnTo>
                      <a:lnTo>
                        <a:pt x="784" y="0"/>
                      </a:lnTo>
                      <a:lnTo>
                        <a:pt x="784" y="195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354" name="Line 16"/>
                <p:cNvSpPr>
                  <a:spLocks noChangeShapeType="1"/>
                </p:cNvSpPr>
                <p:nvPr/>
              </p:nvSpPr>
              <p:spPr bwMode="auto">
                <a:xfrm>
                  <a:off x="1000" y="2033"/>
                  <a:ext cx="0" cy="1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56346" name="Group 17"/>
              <p:cNvGrpSpPr>
                <a:grpSpLocks/>
              </p:cNvGrpSpPr>
              <p:nvPr/>
            </p:nvGrpSpPr>
            <p:grpSpPr bwMode="auto">
              <a:xfrm>
                <a:off x="1246" y="2032"/>
                <a:ext cx="3220" cy="544"/>
                <a:chOff x="1246" y="2032"/>
                <a:chExt cx="3220" cy="544"/>
              </a:xfrm>
            </p:grpSpPr>
            <p:sp>
              <p:nvSpPr>
                <p:cNvPr id="56347" name="Rectangle 19"/>
                <p:cNvSpPr>
                  <a:spLocks noChangeArrowheads="1"/>
                </p:cNvSpPr>
                <p:nvPr/>
              </p:nvSpPr>
              <p:spPr bwMode="auto">
                <a:xfrm>
                  <a:off x="3198" y="2365"/>
                  <a:ext cx="33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dirty="0"/>
                    <a:t>E</a:t>
                  </a:r>
                  <a:r>
                    <a:rPr lang="en-US" baseline="-25000" dirty="0"/>
                    <a:t>(2)</a:t>
                  </a:r>
                  <a:endParaRPr lang="en-US" dirty="0"/>
                </a:p>
              </p:txBody>
            </p:sp>
            <p:sp>
              <p:nvSpPr>
                <p:cNvPr id="56348" name="Rectangle 20"/>
                <p:cNvSpPr>
                  <a:spLocks noChangeArrowheads="1"/>
                </p:cNvSpPr>
                <p:nvPr/>
              </p:nvSpPr>
              <p:spPr bwMode="auto">
                <a:xfrm>
                  <a:off x="1246" y="2365"/>
                  <a:ext cx="332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dirty="0"/>
                    <a:t>E</a:t>
                  </a:r>
                  <a:r>
                    <a:rPr lang="en-US" baseline="-25000" dirty="0"/>
                    <a:t>(2)</a:t>
                  </a:r>
                  <a:endParaRPr lang="en-US" dirty="0"/>
                </a:p>
              </p:txBody>
            </p:sp>
            <p:sp>
              <p:nvSpPr>
                <p:cNvPr id="56349" name="Rectangle 21"/>
                <p:cNvSpPr>
                  <a:spLocks noChangeArrowheads="1"/>
                </p:cNvSpPr>
                <p:nvPr/>
              </p:nvSpPr>
              <p:spPr bwMode="auto">
                <a:xfrm>
                  <a:off x="4142" y="2365"/>
                  <a:ext cx="324" cy="2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85000"/>
                    </a:lnSpc>
                  </a:pPr>
                  <a:r>
                    <a:rPr lang="en-US" dirty="0"/>
                    <a:t>F</a:t>
                  </a:r>
                  <a:r>
                    <a:rPr lang="en-US" baseline="-25000" dirty="0"/>
                    <a:t>(2)</a:t>
                  </a:r>
                  <a:endParaRPr lang="en-US" dirty="0"/>
                </a:p>
              </p:txBody>
            </p:sp>
            <p:grpSp>
              <p:nvGrpSpPr>
                <p:cNvPr id="56350" name="Group 24"/>
                <p:cNvGrpSpPr>
                  <a:grpSpLocks/>
                </p:cNvGrpSpPr>
                <p:nvPr/>
              </p:nvGrpSpPr>
              <p:grpSpPr bwMode="auto">
                <a:xfrm>
                  <a:off x="3373" y="2032"/>
                  <a:ext cx="939" cy="323"/>
                  <a:chOff x="3373" y="2032"/>
                  <a:chExt cx="939" cy="323"/>
                </a:xfrm>
              </p:grpSpPr>
              <p:sp>
                <p:nvSpPr>
                  <p:cNvPr id="56351" name="Freeform 25"/>
                  <p:cNvSpPr>
                    <a:spLocks/>
                  </p:cNvSpPr>
                  <p:nvPr/>
                </p:nvSpPr>
                <p:spPr bwMode="auto">
                  <a:xfrm>
                    <a:off x="3373" y="2160"/>
                    <a:ext cx="939" cy="195"/>
                  </a:xfrm>
                  <a:custGeom>
                    <a:avLst/>
                    <a:gdLst>
                      <a:gd name="T0" fmla="*/ 0 w 939"/>
                      <a:gd name="T1" fmla="*/ 188 h 195"/>
                      <a:gd name="T2" fmla="*/ 3 w 939"/>
                      <a:gd name="T3" fmla="*/ 0 h 195"/>
                      <a:gd name="T4" fmla="*/ 939 w 939"/>
                      <a:gd name="T5" fmla="*/ 0 h 195"/>
                      <a:gd name="T6" fmla="*/ 939 w 939"/>
                      <a:gd name="T7" fmla="*/ 195 h 19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939"/>
                      <a:gd name="T13" fmla="*/ 0 h 195"/>
                      <a:gd name="T14" fmla="*/ 939 w 939"/>
                      <a:gd name="T15" fmla="*/ 195 h 19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939" h="195">
                        <a:moveTo>
                          <a:pt x="0" y="188"/>
                        </a:moveTo>
                        <a:lnTo>
                          <a:pt x="3" y="0"/>
                        </a:lnTo>
                        <a:lnTo>
                          <a:pt x="939" y="0"/>
                        </a:lnTo>
                        <a:lnTo>
                          <a:pt x="939" y="195"/>
                        </a:lnTo>
                      </a:path>
                    </a:pathLst>
                  </a:custGeom>
                  <a:noFill/>
                  <a:ln w="38100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6352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3801" y="2032"/>
                    <a:ext cx="0" cy="128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</p:grpSp>
        <p:sp>
          <p:nvSpPr>
            <p:cNvPr id="56344" name="Rectangle 29"/>
            <p:cNvSpPr>
              <a:spLocks noChangeArrowheads="1"/>
            </p:cNvSpPr>
            <p:nvPr/>
          </p:nvSpPr>
          <p:spPr bwMode="auto">
            <a:xfrm>
              <a:off x="262" y="234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56324" name="Group 30"/>
          <p:cNvGrpSpPr>
            <a:grpSpLocks/>
          </p:cNvGrpSpPr>
          <p:nvPr/>
        </p:nvGrpSpPr>
        <p:grpSpPr bwMode="auto">
          <a:xfrm>
            <a:off x="1177925" y="5127625"/>
            <a:ext cx="7067550" cy="825500"/>
            <a:chOff x="262" y="2623"/>
            <a:chExt cx="4452" cy="520"/>
          </a:xfrm>
        </p:grpSpPr>
        <p:grpSp>
          <p:nvGrpSpPr>
            <p:cNvPr id="56335" name="Group 31"/>
            <p:cNvGrpSpPr>
              <a:grpSpLocks/>
            </p:cNvGrpSpPr>
            <p:nvPr/>
          </p:nvGrpSpPr>
          <p:grpSpPr bwMode="auto">
            <a:xfrm>
              <a:off x="518" y="2623"/>
              <a:ext cx="4196" cy="520"/>
              <a:chOff x="518" y="2623"/>
              <a:chExt cx="4196" cy="520"/>
            </a:xfrm>
          </p:grpSpPr>
          <p:sp>
            <p:nvSpPr>
              <p:cNvPr id="56337" name="Rectangle 34"/>
              <p:cNvSpPr>
                <a:spLocks noChangeArrowheads="1"/>
              </p:cNvSpPr>
              <p:nvPr/>
            </p:nvSpPr>
            <p:spPr bwMode="auto">
              <a:xfrm>
                <a:off x="518" y="2932"/>
                <a:ext cx="3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/>
                  <a:t>D</a:t>
                </a:r>
                <a:r>
                  <a:rPr lang="en-US" baseline="-25000" dirty="0"/>
                  <a:t>(2)</a:t>
                </a:r>
                <a:endParaRPr lang="en-US" dirty="0"/>
              </a:p>
            </p:txBody>
          </p:sp>
          <p:sp>
            <p:nvSpPr>
              <p:cNvPr id="56338" name="Rectangle 38"/>
              <p:cNvSpPr>
                <a:spLocks noChangeArrowheads="1"/>
              </p:cNvSpPr>
              <p:nvPr/>
            </p:nvSpPr>
            <p:spPr bwMode="auto">
              <a:xfrm>
                <a:off x="4374" y="2932"/>
                <a:ext cx="340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/>
                  <a:t>D</a:t>
                </a:r>
                <a:r>
                  <a:rPr lang="en-US" baseline="-25000" dirty="0"/>
                  <a:t>(2)</a:t>
                </a:r>
                <a:endParaRPr lang="en-US" dirty="0"/>
              </a:p>
            </p:txBody>
          </p:sp>
          <p:sp>
            <p:nvSpPr>
              <p:cNvPr id="56339" name="Rectangle 42"/>
              <p:cNvSpPr>
                <a:spLocks noChangeArrowheads="1"/>
              </p:cNvSpPr>
              <p:nvPr/>
            </p:nvSpPr>
            <p:spPr bwMode="auto">
              <a:xfrm>
                <a:off x="3611" y="2932"/>
                <a:ext cx="348" cy="2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85000"/>
                  </a:lnSpc>
                </a:pPr>
                <a:r>
                  <a:rPr lang="en-US" dirty="0"/>
                  <a:t>G</a:t>
                </a:r>
                <a:r>
                  <a:rPr lang="en-US" baseline="-25000" dirty="0"/>
                  <a:t>(1)</a:t>
                </a:r>
                <a:endParaRPr lang="en-US" dirty="0"/>
              </a:p>
            </p:txBody>
          </p:sp>
          <p:grpSp>
            <p:nvGrpSpPr>
              <p:cNvPr id="56340" name="Group 44"/>
              <p:cNvGrpSpPr>
                <a:grpSpLocks/>
              </p:cNvGrpSpPr>
              <p:nvPr/>
            </p:nvGrpSpPr>
            <p:grpSpPr bwMode="auto">
              <a:xfrm>
                <a:off x="3813" y="2623"/>
                <a:ext cx="755" cy="324"/>
                <a:chOff x="3813" y="2623"/>
                <a:chExt cx="755" cy="324"/>
              </a:xfrm>
            </p:grpSpPr>
            <p:sp>
              <p:nvSpPr>
                <p:cNvPr id="56341" name="Freeform 45"/>
                <p:cNvSpPr>
                  <a:spLocks/>
                </p:cNvSpPr>
                <p:nvPr/>
              </p:nvSpPr>
              <p:spPr bwMode="auto">
                <a:xfrm>
                  <a:off x="3813" y="2752"/>
                  <a:ext cx="755" cy="195"/>
                </a:xfrm>
                <a:custGeom>
                  <a:avLst/>
                  <a:gdLst>
                    <a:gd name="T0" fmla="*/ 0 w 939"/>
                    <a:gd name="T1" fmla="*/ 188 h 195"/>
                    <a:gd name="T2" fmla="*/ 2 w 939"/>
                    <a:gd name="T3" fmla="*/ 0 h 195"/>
                    <a:gd name="T4" fmla="*/ 755 w 939"/>
                    <a:gd name="T5" fmla="*/ 0 h 195"/>
                    <a:gd name="T6" fmla="*/ 755 w 939"/>
                    <a:gd name="T7" fmla="*/ 195 h 19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39"/>
                    <a:gd name="T13" fmla="*/ 0 h 195"/>
                    <a:gd name="T14" fmla="*/ 939 w 939"/>
                    <a:gd name="T15" fmla="*/ 195 h 19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39" h="195">
                      <a:moveTo>
                        <a:pt x="0" y="188"/>
                      </a:moveTo>
                      <a:lnTo>
                        <a:pt x="3" y="0"/>
                      </a:lnTo>
                      <a:lnTo>
                        <a:pt x="939" y="0"/>
                      </a:lnTo>
                      <a:lnTo>
                        <a:pt x="939" y="195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56342" name="Line 46"/>
                <p:cNvSpPr>
                  <a:spLocks noChangeShapeType="1"/>
                </p:cNvSpPr>
                <p:nvPr/>
              </p:nvSpPr>
              <p:spPr bwMode="auto">
                <a:xfrm>
                  <a:off x="4312" y="2623"/>
                  <a:ext cx="0" cy="12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56336" name="Rectangle 47"/>
            <p:cNvSpPr>
              <a:spLocks noChangeArrowheads="1"/>
            </p:cNvSpPr>
            <p:nvPr/>
          </p:nvSpPr>
          <p:spPr bwMode="auto">
            <a:xfrm>
              <a:off x="262" y="29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</p:grpSp>
      <p:grpSp>
        <p:nvGrpSpPr>
          <p:cNvPr id="56325" name="Group 48"/>
          <p:cNvGrpSpPr>
            <a:grpSpLocks/>
          </p:cNvGrpSpPr>
          <p:nvPr/>
        </p:nvGrpSpPr>
        <p:grpSpPr bwMode="auto">
          <a:xfrm>
            <a:off x="949325" y="2638425"/>
            <a:ext cx="5386388" cy="762000"/>
            <a:chOff x="118" y="1055"/>
            <a:chExt cx="3393" cy="480"/>
          </a:xfrm>
        </p:grpSpPr>
        <p:sp>
          <p:nvSpPr>
            <p:cNvPr id="56331" name="Rectangle 49"/>
            <p:cNvSpPr>
              <a:spLocks noChangeArrowheads="1"/>
            </p:cNvSpPr>
            <p:nvPr/>
          </p:nvSpPr>
          <p:spPr bwMode="auto">
            <a:xfrm>
              <a:off x="1070" y="1055"/>
              <a:ext cx="244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Product structure for </a:t>
              </a:r>
              <a:r>
                <a:rPr lang="ja-JP" altLang="en-US"/>
                <a:t>“</a:t>
              </a:r>
              <a:r>
                <a:rPr lang="en-US" dirty="0"/>
                <a:t>Awesome</a:t>
              </a:r>
              <a:r>
                <a:rPr lang="ja-JP" altLang="en-US"/>
                <a:t>”</a:t>
              </a:r>
              <a:r>
                <a:rPr lang="en-US" dirty="0"/>
                <a:t> (A)</a:t>
              </a:r>
            </a:p>
          </p:txBody>
        </p:sp>
        <p:sp>
          <p:nvSpPr>
            <p:cNvPr id="56332" name="Rectangle 50"/>
            <p:cNvSpPr>
              <a:spLocks noChangeArrowheads="1"/>
            </p:cNvSpPr>
            <p:nvPr/>
          </p:nvSpPr>
          <p:spPr bwMode="auto">
            <a:xfrm>
              <a:off x="2286" y="1324"/>
              <a:ext cx="221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en-US" dirty="0"/>
                <a:t>A</a:t>
              </a:r>
            </a:p>
          </p:txBody>
        </p:sp>
        <p:sp>
          <p:nvSpPr>
            <p:cNvPr id="56333" name="Rectangle 51"/>
            <p:cNvSpPr>
              <a:spLocks noChangeArrowheads="1"/>
            </p:cNvSpPr>
            <p:nvPr/>
          </p:nvSpPr>
          <p:spPr bwMode="auto">
            <a:xfrm>
              <a:off x="118" y="1055"/>
              <a:ext cx="46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Level</a:t>
              </a:r>
            </a:p>
          </p:txBody>
        </p:sp>
        <p:sp>
          <p:nvSpPr>
            <p:cNvPr id="56334" name="Rectangle 52"/>
            <p:cNvSpPr>
              <a:spLocks noChangeArrowheads="1"/>
            </p:cNvSpPr>
            <p:nvPr/>
          </p:nvSpPr>
          <p:spPr bwMode="auto">
            <a:xfrm>
              <a:off x="262" y="130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pic>
        <p:nvPicPr>
          <p:cNvPr id="56326" name="Picture 1" descr="awesome speak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5" y="355600"/>
            <a:ext cx="21336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798513" y="2401888"/>
            <a:ext cx="7645400" cy="3213100"/>
            <a:chOff x="798513" y="2020890"/>
            <a:chExt cx="7645400" cy="3213100"/>
          </a:xfrm>
        </p:grpSpPr>
        <p:sp>
          <p:nvSpPr>
            <p:cNvPr id="39" name="Rectangle 53"/>
            <p:cNvSpPr>
              <a:spLocks noChangeArrowheads="1"/>
            </p:cNvSpPr>
            <p:nvPr/>
          </p:nvSpPr>
          <p:spPr bwMode="auto">
            <a:xfrm>
              <a:off x="798513" y="2020890"/>
              <a:ext cx="7645400" cy="321310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330" name="Rectangle 54"/>
            <p:cNvSpPr>
              <a:spLocks noChangeArrowheads="1"/>
            </p:cNvSpPr>
            <p:nvPr/>
          </p:nvSpPr>
          <p:spPr bwMode="auto">
            <a:xfrm>
              <a:off x="1077913" y="2362203"/>
              <a:ext cx="7085013" cy="2530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tabLst>
                  <a:tab pos="1143000" algn="l"/>
                  <a:tab pos="4000500" algn="l"/>
                  <a:tab pos="6477000" algn="l"/>
                </a:tabLst>
              </a:pPr>
              <a:r>
                <a:rPr lang="en-US" sz="2000" dirty="0"/>
                <a:t>Part B:	2 x number of As =	(2)(50) =	100</a:t>
              </a:r>
            </a:p>
            <a:p>
              <a:pPr>
                <a:tabLst>
                  <a:tab pos="1143000" algn="l"/>
                  <a:tab pos="4000500" algn="l"/>
                  <a:tab pos="6477000" algn="l"/>
                </a:tabLst>
              </a:pPr>
              <a:r>
                <a:rPr lang="en-US" sz="2000" dirty="0"/>
                <a:t>Part C:	3 x number of As =	(3)(50) =	150</a:t>
              </a:r>
            </a:p>
            <a:p>
              <a:pPr>
                <a:tabLst>
                  <a:tab pos="1143000" algn="l"/>
                  <a:tab pos="4000500" algn="l"/>
                  <a:tab pos="6477000" algn="l"/>
                </a:tabLst>
              </a:pPr>
              <a:r>
                <a:rPr lang="en-US" sz="2000" dirty="0"/>
                <a:t>Part D:	2 x number of Bs </a:t>
              </a:r>
            </a:p>
            <a:p>
              <a:pPr>
                <a:tabLst>
                  <a:tab pos="1143000" algn="l"/>
                  <a:tab pos="4000500" algn="l"/>
                  <a:tab pos="6477000" algn="l"/>
                </a:tabLst>
              </a:pPr>
              <a:r>
                <a:rPr lang="en-US" sz="2000" dirty="0"/>
                <a:t>	   + 2 x number of Fs =	(2)(100) + (2)(300) =	800</a:t>
              </a:r>
            </a:p>
            <a:p>
              <a:pPr>
                <a:tabLst>
                  <a:tab pos="1143000" algn="l"/>
                  <a:tab pos="4000500" algn="l"/>
                  <a:tab pos="6477000" algn="l"/>
                </a:tabLst>
              </a:pPr>
              <a:r>
                <a:rPr lang="en-US" sz="2000" dirty="0"/>
                <a:t>Part E:	2 x number of Bs </a:t>
              </a:r>
            </a:p>
            <a:p>
              <a:pPr>
                <a:tabLst>
                  <a:tab pos="1143000" algn="l"/>
                  <a:tab pos="4000500" algn="l"/>
                  <a:tab pos="6477000" algn="l"/>
                </a:tabLst>
              </a:pPr>
              <a:r>
                <a:rPr lang="en-US" sz="2000" dirty="0"/>
                <a:t>	   + 2 x number of Cs =	(2)(100) + (2)(150) =	500</a:t>
              </a:r>
            </a:p>
            <a:p>
              <a:pPr>
                <a:tabLst>
                  <a:tab pos="1143000" algn="l"/>
                  <a:tab pos="4000500" algn="l"/>
                  <a:tab pos="6477000" algn="l"/>
                </a:tabLst>
              </a:pPr>
              <a:r>
                <a:rPr lang="en-US" sz="2000" dirty="0"/>
                <a:t>Part F:	2 x number of Cs =	(2)(150) =	300</a:t>
              </a:r>
            </a:p>
            <a:p>
              <a:pPr>
                <a:tabLst>
                  <a:tab pos="1143000" algn="l"/>
                  <a:tab pos="4000500" algn="l"/>
                  <a:tab pos="6477000" algn="l"/>
                </a:tabLst>
              </a:pPr>
              <a:r>
                <a:rPr lang="en-US" sz="2000" dirty="0"/>
                <a:t>Part G:	1 x number of Fs =	(1)(300) =	300</a:t>
              </a:r>
            </a:p>
          </p:txBody>
        </p:sp>
      </p:grp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06400" y="1406525"/>
            <a:ext cx="6640513" cy="793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324000" tIns="187200" rIns="324000" bIns="23400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en-US" sz="2400" b="1" dirty="0">
                <a:solidFill>
                  <a:srgbClr val="FFFFFF"/>
                </a:solidFill>
              </a:rPr>
              <a:t>For an order of 50 Awesome speaker kits</a:t>
            </a:r>
          </a:p>
        </p:txBody>
      </p:sp>
    </p:spTree>
    <p:extLst>
      <p:ext uri="{BB962C8B-B14F-4D97-AF65-F5344CB8AC3E}">
        <p14:creationId xmlns:p14="http://schemas.microsoft.com/office/powerpoint/2010/main" val="70684087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Bills of Material</a:t>
            </a:r>
          </a:p>
        </p:txBody>
      </p:sp>
      <p:sp>
        <p:nvSpPr>
          <p:cNvPr id="58370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Modular Bills</a:t>
            </a:r>
          </a:p>
          <a:p>
            <a:pPr lvl="1"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Modules</a:t>
            </a:r>
            <a:r>
              <a:rPr lang="en-US" dirty="0">
                <a:latin typeface="Arial" charset="0"/>
                <a:cs typeface="Arial" charset="0"/>
              </a:rPr>
              <a:t> are not final products but components that can be assembled into multiple end items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Can significantly simplify planning and scheduling</a:t>
            </a:r>
          </a:p>
        </p:txBody>
      </p:sp>
    </p:spTree>
    <p:extLst>
      <p:ext uri="{BB962C8B-B14F-4D97-AF65-F5344CB8AC3E}">
        <p14:creationId xmlns:p14="http://schemas.microsoft.com/office/powerpoint/2010/main" val="1726625058"/>
      </p:ext>
    </p:extLst>
  </p:cSld>
  <p:clrMapOvr>
    <a:masterClrMapping/>
  </p:clrMapOvr>
  <p:transition>
    <p:pull dir="l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Bills of Material</a:t>
            </a:r>
          </a:p>
        </p:txBody>
      </p:sp>
      <p:sp>
        <p:nvSpPr>
          <p:cNvPr id="60418" name="Content Placeholder 1"/>
          <p:cNvSpPr>
            <a:spLocks noGrp="1"/>
          </p:cNvSpPr>
          <p:nvPr>
            <p:ph idx="1"/>
          </p:nvPr>
        </p:nvSpPr>
        <p:spPr>
          <a:xfrm>
            <a:off x="596900" y="1597025"/>
            <a:ext cx="79629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Planning Bills 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Also called </a:t>
            </a: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pseudo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cs typeface="Arial" charset="0"/>
              </a:rPr>
              <a:t> or super bills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Created to assign an artificial parent to the BOM</a:t>
            </a:r>
          </a:p>
          <a:p>
            <a:pPr marL="1371600" lvl="2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Used to group subassemblies to reduce the number of items planned and scheduled</a:t>
            </a:r>
          </a:p>
          <a:p>
            <a:pPr marL="1371600" lvl="2" indent="-514350">
              <a:buClr>
                <a:schemeClr val="tx1"/>
              </a:buClr>
              <a:buFont typeface="+mj-lt"/>
              <a:buAutoNum type="arabicPeriod"/>
            </a:pPr>
            <a:r>
              <a:rPr lang="en-US" dirty="0">
                <a:latin typeface="Arial" charset="0"/>
                <a:cs typeface="Arial" charset="0"/>
              </a:rPr>
              <a:t>Used to create standard </a:t>
            </a:r>
            <a:r>
              <a:rPr lang="ja-JP" altLang="en-US" dirty="0">
                <a:latin typeface="Arial" charset="0"/>
                <a:cs typeface="Arial" charset="0"/>
              </a:rPr>
              <a:t>“</a:t>
            </a:r>
            <a:r>
              <a:rPr lang="en-US" dirty="0">
                <a:latin typeface="Arial" charset="0"/>
                <a:cs typeface="Arial" charset="0"/>
              </a:rPr>
              <a:t>kits</a:t>
            </a:r>
            <a:r>
              <a:rPr lang="ja-JP" altLang="en-US" dirty="0">
                <a:latin typeface="Arial" charset="0"/>
                <a:cs typeface="Arial" charset="0"/>
              </a:rPr>
              <a:t>”</a:t>
            </a:r>
            <a:r>
              <a:rPr lang="en-US" dirty="0">
                <a:latin typeface="Arial" charset="0"/>
                <a:cs typeface="Arial" charset="0"/>
              </a:rPr>
              <a:t> for production</a:t>
            </a:r>
          </a:p>
        </p:txBody>
      </p:sp>
    </p:spTree>
    <p:extLst>
      <p:ext uri="{BB962C8B-B14F-4D97-AF65-F5344CB8AC3E}">
        <p14:creationId xmlns:p14="http://schemas.microsoft.com/office/powerpoint/2010/main" val="4286862183"/>
      </p:ext>
    </p:extLst>
  </p:cSld>
  <p:clrMapOvr>
    <a:masterClrMapping/>
  </p:clrMapOvr>
  <p:transition>
    <p:strip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Learning Objectives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70025"/>
            <a:ext cx="8034338" cy="1112838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b="1" dirty="0">
                <a:solidFill>
                  <a:srgbClr val="BF0922"/>
                </a:solidFill>
                <a:latin typeface="Arial" charset="0"/>
                <a:cs typeface="Arial" charset="0"/>
              </a:rPr>
              <a:t>When you complete this chapter you should be able to: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100138" y="2730500"/>
            <a:ext cx="6942137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14.1</a:t>
            </a:r>
            <a:r>
              <a:rPr lang="en-US" sz="2800" b="1" dirty="0"/>
              <a:t>	</a:t>
            </a:r>
            <a:r>
              <a:rPr lang="en-US" sz="2800" b="1" i="1" dirty="0"/>
              <a:t>Develop</a:t>
            </a:r>
            <a:r>
              <a:rPr lang="en-US" sz="2800" dirty="0"/>
              <a:t> a product structure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14.2</a:t>
            </a:r>
            <a:r>
              <a:rPr lang="en-US" sz="2800" b="1" dirty="0"/>
              <a:t>	</a:t>
            </a:r>
            <a:r>
              <a:rPr lang="en-US" sz="2800" b="1" i="1" dirty="0"/>
              <a:t>Build</a:t>
            </a:r>
            <a:r>
              <a:rPr lang="en-US" sz="2800" dirty="0"/>
              <a:t> a gross requirements plan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14.3</a:t>
            </a:r>
            <a:r>
              <a:rPr lang="en-US" sz="2800" b="1" dirty="0"/>
              <a:t>	</a:t>
            </a:r>
            <a:r>
              <a:rPr lang="en-US" sz="2800" b="1" i="1" dirty="0"/>
              <a:t>Build</a:t>
            </a:r>
            <a:r>
              <a:rPr lang="en-US" sz="2800" dirty="0"/>
              <a:t> a net requirements plan</a:t>
            </a:r>
          </a:p>
          <a:p>
            <a:pPr marL="901700" indent="-901700">
              <a:lnSpc>
                <a:spcPct val="90000"/>
              </a:lnSpc>
              <a:spcAft>
                <a:spcPct val="40000"/>
              </a:spcAft>
              <a:buClr>
                <a:schemeClr val="tx2"/>
              </a:buClr>
            </a:pPr>
            <a:r>
              <a:rPr lang="en-US" sz="2800" b="1" dirty="0">
                <a:solidFill>
                  <a:srgbClr val="255898"/>
                </a:solidFill>
              </a:rPr>
              <a:t>14.4</a:t>
            </a:r>
            <a:r>
              <a:rPr lang="en-US" sz="2800" b="1" dirty="0"/>
              <a:t>	</a:t>
            </a:r>
            <a:r>
              <a:rPr lang="en-US" sz="2800" b="1" i="1" dirty="0"/>
              <a:t>Determine</a:t>
            </a:r>
            <a:r>
              <a:rPr lang="en-US" sz="2800" dirty="0"/>
              <a:t> lot sizes for lot-for-lot, EOQ, and POQ</a:t>
            </a:r>
          </a:p>
        </p:txBody>
      </p:sp>
    </p:spTree>
    <p:extLst>
      <p:ext uri="{BB962C8B-B14F-4D97-AF65-F5344CB8AC3E}">
        <p14:creationId xmlns:p14="http://schemas.microsoft.com/office/powerpoint/2010/main" val="332311584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Bills of Material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Phantom Bills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Describe subassemblies that exist only temporarily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Are part of another assembly and never go into inventory</a:t>
            </a:r>
          </a:p>
          <a:p>
            <a:pPr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Low-Level Coding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Item is coded at the lowest level at which it occurs</a:t>
            </a:r>
          </a:p>
          <a:p>
            <a:pPr lvl="1" fontAlgn="auto">
              <a:spcBef>
                <a:spcPts val="0"/>
              </a:spcBef>
              <a:defRPr/>
            </a:pPr>
            <a:r>
              <a:rPr lang="en-US" dirty="0">
                <a:ea typeface="+mn-ea"/>
              </a:rPr>
              <a:t>BOMs are processed one level at a time</a:t>
            </a:r>
          </a:p>
          <a:p>
            <a:pPr fontAlgn="auto">
              <a:spcBef>
                <a:spcPts val="0"/>
              </a:spcBef>
              <a:defRPr/>
            </a:pPr>
            <a:endParaRPr 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3456970"/>
      </p:ext>
    </p:extLst>
  </p:cSld>
  <p:clrMapOvr>
    <a:masterClrMapping/>
  </p:clrMapOvr>
  <p:transition>
    <p:strips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Accurate Inventory Records</a:t>
            </a:r>
          </a:p>
        </p:txBody>
      </p:sp>
      <p:sp>
        <p:nvSpPr>
          <p:cNvPr id="64514" name="Content Placeholder 1"/>
          <p:cNvSpPr>
            <a:spLocks noGrp="1"/>
          </p:cNvSpPr>
          <p:nvPr>
            <p:ph idx="1"/>
          </p:nvPr>
        </p:nvSpPr>
        <p:spPr>
          <a:xfrm>
            <a:off x="774700" y="1600200"/>
            <a:ext cx="76073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Accurate inventory records are absolutely required for MRP (or any dependent demand system) to operate correctly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MRP systems require more than 99% accuracy</a:t>
            </a:r>
          </a:p>
        </p:txBody>
      </p:sp>
    </p:spTree>
    <p:extLst>
      <p:ext uri="{BB962C8B-B14F-4D97-AF65-F5344CB8AC3E}">
        <p14:creationId xmlns:p14="http://schemas.microsoft.com/office/powerpoint/2010/main" val="1762670727"/>
      </p:ext>
    </p:extLst>
  </p:cSld>
  <p:clrMapOvr>
    <a:masterClrMapping/>
  </p:clrMapOvr>
  <p:transition>
    <p:pull dir="l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Purchase Orders Outstanding</a:t>
            </a:r>
          </a:p>
        </p:txBody>
      </p:sp>
      <p:sp>
        <p:nvSpPr>
          <p:cNvPr id="66562" name="Content Placeholder 1"/>
          <p:cNvSpPr>
            <a:spLocks noGrp="1"/>
          </p:cNvSpPr>
          <p:nvPr>
            <p:ph idx="1"/>
          </p:nvPr>
        </p:nvSpPr>
        <p:spPr>
          <a:xfrm>
            <a:off x="749300" y="1600200"/>
            <a:ext cx="76581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A by-product of well-managed purchasing and inventory control department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Outstanding purchase orders must accurately reflect quantities and scheduled receipts</a:t>
            </a:r>
          </a:p>
        </p:txBody>
      </p:sp>
    </p:spTree>
    <p:extLst>
      <p:ext uri="{BB962C8B-B14F-4D97-AF65-F5344CB8AC3E}">
        <p14:creationId xmlns:p14="http://schemas.microsoft.com/office/powerpoint/2010/main" val="869773152"/>
      </p:ext>
    </p:extLst>
  </p:cSld>
  <p:clrMapOvr>
    <a:masterClrMapping/>
  </p:clrMapOvr>
  <p:transition>
    <p:pull dir="l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Lead Times for Components</a:t>
            </a:r>
          </a:p>
        </p:txBody>
      </p:sp>
      <p:sp>
        <p:nvSpPr>
          <p:cNvPr id="68610" name="Content Placeholder 1"/>
          <p:cNvSpPr>
            <a:spLocks noGrp="1"/>
          </p:cNvSpPr>
          <p:nvPr>
            <p:ph idx="1"/>
          </p:nvPr>
        </p:nvSpPr>
        <p:spPr>
          <a:xfrm>
            <a:off x="457200" y="1549400"/>
            <a:ext cx="7713663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The time required to purchase, produce, or assemble an item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For production – the sum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of the </a:t>
            </a:r>
            <a:r>
              <a:rPr lang="en-US" i="1" dirty="0">
                <a:latin typeface="Arial" charset="0"/>
                <a:cs typeface="Arial" charset="0"/>
              </a:rPr>
              <a:t>move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i="1" dirty="0">
                <a:latin typeface="Arial" charset="0"/>
                <a:cs typeface="Arial" charset="0"/>
              </a:rPr>
              <a:t>setup</a:t>
            </a:r>
            <a:r>
              <a:rPr lang="en-US" dirty="0">
                <a:latin typeface="Arial" charset="0"/>
                <a:cs typeface="Arial" charset="0"/>
              </a:rPr>
              <a:t>, and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i="1" dirty="0">
                <a:latin typeface="Arial" charset="0"/>
                <a:cs typeface="Arial" charset="0"/>
              </a:rPr>
              <a:t>assembly</a:t>
            </a:r>
            <a:r>
              <a:rPr lang="en-US" dirty="0">
                <a:latin typeface="Arial" charset="0"/>
                <a:cs typeface="Arial" charset="0"/>
              </a:rPr>
              <a:t> or </a:t>
            </a:r>
            <a:r>
              <a:rPr lang="en-US" i="1" dirty="0">
                <a:latin typeface="Arial" charset="0"/>
                <a:cs typeface="Arial" charset="0"/>
              </a:rPr>
              <a:t>run times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For purchased items –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the time between the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recognition of a need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and when it's available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for production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051739"/>
              </p:ext>
            </p:extLst>
          </p:nvPr>
        </p:nvGraphicFramePr>
        <p:xfrm>
          <a:off x="5522913" y="2663825"/>
          <a:ext cx="3238500" cy="35972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3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TABLE 14.2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22">
                <a:tc gridSpan="3">
                  <a:txBody>
                    <a:bodyPr/>
                    <a:lstStyle/>
                    <a:p>
                      <a:r>
                        <a:rPr lang="en-US" sz="1600" dirty="0">
                          <a:latin typeface="Arial"/>
                          <a:cs typeface="Arial"/>
                        </a:rPr>
                        <a:t>Lead Times for Awesome Speaker Kits (As)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COMPONENT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LEAD TIME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A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 week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B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2 weeks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C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 week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D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 week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2 weeks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F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3 weeks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339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G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2 weeks</a:t>
                      </a:r>
                    </a:p>
                  </a:txBody>
                  <a:tcPr marT="45728" marB="45728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88304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257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Time-Phased Product Structure</a:t>
            </a:r>
          </a:p>
        </p:txBody>
      </p:sp>
      <p:grpSp>
        <p:nvGrpSpPr>
          <p:cNvPr id="71741" name="Group 61"/>
          <p:cNvGrpSpPr>
            <a:grpSpLocks/>
          </p:cNvGrpSpPr>
          <p:nvPr/>
        </p:nvGrpSpPr>
        <p:grpSpPr bwMode="auto">
          <a:xfrm>
            <a:off x="950913" y="1727200"/>
            <a:ext cx="6540500" cy="4802188"/>
            <a:chOff x="599" y="1088"/>
            <a:chExt cx="4120" cy="3025"/>
          </a:xfrm>
        </p:grpSpPr>
        <p:sp>
          <p:nvSpPr>
            <p:cNvPr id="70714" name="Freeform 4"/>
            <p:cNvSpPr>
              <a:spLocks/>
            </p:cNvSpPr>
            <p:nvPr/>
          </p:nvSpPr>
          <p:spPr bwMode="auto">
            <a:xfrm>
              <a:off x="744" y="1088"/>
              <a:ext cx="3816" cy="2680"/>
            </a:xfrm>
            <a:custGeom>
              <a:avLst/>
              <a:gdLst>
                <a:gd name="T0" fmla="*/ 0 w 3520"/>
                <a:gd name="T1" fmla="*/ 2680 h 2680"/>
                <a:gd name="T2" fmla="*/ 3816 w 3520"/>
                <a:gd name="T3" fmla="*/ 2680 h 2680"/>
                <a:gd name="T4" fmla="*/ 3816 w 3520"/>
                <a:gd name="T5" fmla="*/ 0 h 2680"/>
                <a:gd name="T6" fmla="*/ 0 60000 65536"/>
                <a:gd name="T7" fmla="*/ 0 60000 65536"/>
                <a:gd name="T8" fmla="*/ 0 60000 65536"/>
                <a:gd name="T9" fmla="*/ 0 w 3520"/>
                <a:gd name="T10" fmla="*/ 0 h 2680"/>
                <a:gd name="T11" fmla="*/ 3520 w 3520"/>
                <a:gd name="T12" fmla="*/ 2680 h 2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20" h="2680">
                  <a:moveTo>
                    <a:pt x="0" y="2680"/>
                  </a:moveTo>
                  <a:lnTo>
                    <a:pt x="3520" y="2680"/>
                  </a:lnTo>
                  <a:lnTo>
                    <a:pt x="3520" y="0"/>
                  </a:ln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715" name="Rectangle 5"/>
            <p:cNvSpPr>
              <a:spLocks noChangeArrowheads="1"/>
            </p:cNvSpPr>
            <p:nvPr/>
          </p:nvSpPr>
          <p:spPr bwMode="auto">
            <a:xfrm>
              <a:off x="599" y="3610"/>
              <a:ext cx="4120" cy="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15000"/>
                </a:lnSpc>
                <a:tabLst>
                  <a:tab pos="190500" algn="ctr"/>
                  <a:tab pos="1054100" algn="ctr"/>
                  <a:tab pos="1905000" algn="ctr"/>
                  <a:tab pos="2768600" algn="ctr"/>
                  <a:tab pos="3619500" algn="ctr"/>
                  <a:tab pos="4483100" algn="ctr"/>
                  <a:tab pos="5334000" algn="ctr"/>
                  <a:tab pos="6197600" algn="ctr"/>
                </a:tabLst>
              </a:pPr>
              <a:r>
                <a:rPr lang="en-US" sz="1000" dirty="0"/>
                <a:t>	|	|	|	|	|	|	|	|</a:t>
              </a:r>
            </a:p>
            <a:p>
              <a:pPr>
                <a:spcBef>
                  <a:spcPts val="600"/>
                </a:spcBef>
                <a:tabLst>
                  <a:tab pos="190500" algn="ctr"/>
                  <a:tab pos="1054100" algn="ctr"/>
                  <a:tab pos="1905000" algn="ctr"/>
                  <a:tab pos="2768600" algn="ctr"/>
                  <a:tab pos="3619500" algn="ctr"/>
                  <a:tab pos="4483100" algn="ctr"/>
                  <a:tab pos="5334000" algn="ctr"/>
                  <a:tab pos="6197600" algn="ctr"/>
                </a:tabLst>
              </a:pPr>
              <a:r>
                <a:rPr lang="en-US" sz="1000" dirty="0"/>
                <a:t>	</a:t>
              </a:r>
              <a:r>
                <a:rPr lang="en-US" sz="1400" dirty="0"/>
                <a:t>1	2	3	4	5	6	7	8</a:t>
              </a:r>
            </a:p>
          </p:txBody>
        </p:sp>
        <p:sp>
          <p:nvSpPr>
            <p:cNvPr id="70716" name="Rectangle 6"/>
            <p:cNvSpPr>
              <a:spLocks noChangeArrowheads="1"/>
            </p:cNvSpPr>
            <p:nvPr/>
          </p:nvSpPr>
          <p:spPr bwMode="auto">
            <a:xfrm>
              <a:off x="3166" y="3900"/>
              <a:ext cx="93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Time in weeks</a:t>
              </a:r>
            </a:p>
          </p:txBody>
        </p:sp>
      </p:grpSp>
      <p:grpSp>
        <p:nvGrpSpPr>
          <p:cNvPr id="71687" name="Group 7"/>
          <p:cNvGrpSpPr>
            <a:grpSpLocks/>
          </p:cNvGrpSpPr>
          <p:nvPr/>
        </p:nvGrpSpPr>
        <p:grpSpPr bwMode="auto">
          <a:xfrm>
            <a:off x="2959100" y="4000500"/>
            <a:ext cx="2851150" cy="1406525"/>
            <a:chOff x="1864" y="2672"/>
            <a:chExt cx="1796" cy="886"/>
          </a:xfrm>
        </p:grpSpPr>
        <p:sp>
          <p:nvSpPr>
            <p:cNvPr id="70705" name="Rectangle 8"/>
            <p:cNvSpPr>
              <a:spLocks noChangeArrowheads="1"/>
            </p:cNvSpPr>
            <p:nvPr/>
          </p:nvSpPr>
          <p:spPr bwMode="auto">
            <a:xfrm>
              <a:off x="3466" y="3346"/>
              <a:ext cx="19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F</a:t>
              </a:r>
            </a:p>
          </p:txBody>
        </p:sp>
        <p:grpSp>
          <p:nvGrpSpPr>
            <p:cNvPr id="70706" name="Group 9"/>
            <p:cNvGrpSpPr>
              <a:grpSpLocks/>
            </p:cNvGrpSpPr>
            <p:nvPr/>
          </p:nvGrpSpPr>
          <p:grpSpPr bwMode="auto">
            <a:xfrm>
              <a:off x="1864" y="2672"/>
              <a:ext cx="1616" cy="784"/>
              <a:chOff x="1864" y="2672"/>
              <a:chExt cx="1616" cy="784"/>
            </a:xfrm>
          </p:grpSpPr>
          <p:grpSp>
            <p:nvGrpSpPr>
              <p:cNvPr id="70707" name="Group 10"/>
              <p:cNvGrpSpPr>
                <a:grpSpLocks/>
              </p:cNvGrpSpPr>
              <p:nvPr/>
            </p:nvGrpSpPr>
            <p:grpSpPr bwMode="auto">
              <a:xfrm>
                <a:off x="1864" y="2853"/>
                <a:ext cx="1616" cy="603"/>
                <a:chOff x="1864" y="2853"/>
                <a:chExt cx="1616" cy="603"/>
              </a:xfrm>
            </p:grpSpPr>
            <p:sp>
              <p:nvSpPr>
                <p:cNvPr id="70712" name="Freeform 11"/>
                <p:cNvSpPr>
                  <a:spLocks/>
                </p:cNvSpPr>
                <p:nvPr/>
              </p:nvSpPr>
              <p:spPr bwMode="auto">
                <a:xfrm>
                  <a:off x="1864" y="2912"/>
                  <a:ext cx="1616" cy="544"/>
                </a:xfrm>
                <a:custGeom>
                  <a:avLst/>
                  <a:gdLst>
                    <a:gd name="T0" fmla="*/ 536 w 1616"/>
                    <a:gd name="T1" fmla="*/ 0 h 544"/>
                    <a:gd name="T2" fmla="*/ 1616 w 1616"/>
                    <a:gd name="T3" fmla="*/ 0 h 544"/>
                    <a:gd name="T4" fmla="*/ 1616 w 1616"/>
                    <a:gd name="T5" fmla="*/ 544 h 544"/>
                    <a:gd name="T6" fmla="*/ 0 w 1616"/>
                    <a:gd name="T7" fmla="*/ 544 h 54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616"/>
                    <a:gd name="T13" fmla="*/ 0 h 544"/>
                    <a:gd name="T14" fmla="*/ 1616 w 1616"/>
                    <a:gd name="T15" fmla="*/ 544 h 54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616" h="544">
                      <a:moveTo>
                        <a:pt x="536" y="0"/>
                      </a:moveTo>
                      <a:lnTo>
                        <a:pt x="1616" y="0"/>
                      </a:lnTo>
                      <a:lnTo>
                        <a:pt x="1616" y="544"/>
                      </a:lnTo>
                      <a:lnTo>
                        <a:pt x="0" y="544"/>
                      </a:ln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0713" name="Line 12"/>
                <p:cNvSpPr>
                  <a:spLocks noChangeShapeType="1"/>
                </p:cNvSpPr>
                <p:nvPr/>
              </p:nvSpPr>
              <p:spPr bwMode="auto">
                <a:xfrm>
                  <a:off x="2400" y="2853"/>
                  <a:ext cx="0" cy="11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sp>
            <p:nvSpPr>
              <p:cNvPr id="70708" name="Rectangle 13"/>
              <p:cNvSpPr>
                <a:spLocks noChangeArrowheads="1"/>
              </p:cNvSpPr>
              <p:nvPr/>
            </p:nvSpPr>
            <p:spPr bwMode="auto">
              <a:xfrm>
                <a:off x="2670" y="2672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2 weeks</a:t>
                </a:r>
              </a:p>
            </p:txBody>
          </p:sp>
          <p:sp>
            <p:nvSpPr>
              <p:cNvPr id="70709" name="Rectangle 14"/>
              <p:cNvSpPr>
                <a:spLocks noChangeArrowheads="1"/>
              </p:cNvSpPr>
              <p:nvPr/>
            </p:nvSpPr>
            <p:spPr bwMode="auto">
              <a:xfrm>
                <a:off x="2404" y="3220"/>
                <a:ext cx="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3 weeks</a:t>
                </a:r>
              </a:p>
            </p:txBody>
          </p:sp>
          <p:sp>
            <p:nvSpPr>
              <p:cNvPr id="70710" name="Line 15"/>
              <p:cNvSpPr>
                <a:spLocks noChangeShapeType="1"/>
              </p:cNvSpPr>
              <p:nvPr/>
            </p:nvSpPr>
            <p:spPr bwMode="auto">
              <a:xfrm>
                <a:off x="2408" y="2856"/>
                <a:ext cx="1060" cy="0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711" name="Line 16"/>
              <p:cNvSpPr>
                <a:spLocks noChangeShapeType="1"/>
              </p:cNvSpPr>
              <p:nvPr/>
            </p:nvSpPr>
            <p:spPr bwMode="auto">
              <a:xfrm>
                <a:off x="1864" y="3396"/>
                <a:ext cx="1600" cy="0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1697" name="Group 17"/>
          <p:cNvGrpSpPr>
            <a:grpSpLocks/>
          </p:cNvGrpSpPr>
          <p:nvPr/>
        </p:nvGrpSpPr>
        <p:grpSpPr bwMode="auto">
          <a:xfrm>
            <a:off x="6388100" y="3609975"/>
            <a:ext cx="862013" cy="709613"/>
            <a:chOff x="4024" y="2426"/>
            <a:chExt cx="543" cy="447"/>
          </a:xfrm>
        </p:grpSpPr>
        <p:sp>
          <p:nvSpPr>
            <p:cNvPr id="70701" name="Line 18"/>
            <p:cNvSpPr>
              <a:spLocks noChangeShapeType="1"/>
            </p:cNvSpPr>
            <p:nvPr/>
          </p:nvSpPr>
          <p:spPr bwMode="auto">
            <a:xfrm flipH="1">
              <a:off x="4024" y="2624"/>
              <a:ext cx="5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702" name="Rectangle 19"/>
            <p:cNvSpPr>
              <a:spLocks noChangeArrowheads="1"/>
            </p:cNvSpPr>
            <p:nvPr/>
          </p:nvSpPr>
          <p:spPr bwMode="auto">
            <a:xfrm>
              <a:off x="4054" y="2679"/>
              <a:ext cx="4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week</a:t>
              </a:r>
            </a:p>
          </p:txBody>
        </p:sp>
        <p:sp>
          <p:nvSpPr>
            <p:cNvPr id="70703" name="Rectangle 20"/>
            <p:cNvSpPr>
              <a:spLocks noChangeArrowheads="1"/>
            </p:cNvSpPr>
            <p:nvPr/>
          </p:nvSpPr>
          <p:spPr bwMode="auto">
            <a:xfrm>
              <a:off x="4370" y="2426"/>
              <a:ext cx="19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A</a:t>
              </a:r>
            </a:p>
          </p:txBody>
        </p:sp>
        <p:sp>
          <p:nvSpPr>
            <p:cNvPr id="70704" name="Line 21"/>
            <p:cNvSpPr>
              <a:spLocks noChangeShapeType="1"/>
            </p:cNvSpPr>
            <p:nvPr/>
          </p:nvSpPr>
          <p:spPr bwMode="auto">
            <a:xfrm>
              <a:off x="4048" y="2684"/>
              <a:ext cx="492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1702" name="Group 22"/>
          <p:cNvGrpSpPr>
            <a:grpSpLocks/>
          </p:cNvGrpSpPr>
          <p:nvPr/>
        </p:nvGrpSpPr>
        <p:grpSpPr bwMode="auto">
          <a:xfrm>
            <a:off x="2933700" y="2347913"/>
            <a:ext cx="2032000" cy="1389062"/>
            <a:chOff x="1848" y="1631"/>
            <a:chExt cx="1280" cy="875"/>
          </a:xfrm>
        </p:grpSpPr>
        <p:grpSp>
          <p:nvGrpSpPr>
            <p:cNvPr id="70690" name="Group 23"/>
            <p:cNvGrpSpPr>
              <a:grpSpLocks/>
            </p:cNvGrpSpPr>
            <p:nvPr/>
          </p:nvGrpSpPr>
          <p:grpSpPr bwMode="auto">
            <a:xfrm>
              <a:off x="1848" y="1821"/>
              <a:ext cx="1080" cy="643"/>
              <a:chOff x="1848" y="1821"/>
              <a:chExt cx="1080" cy="643"/>
            </a:xfrm>
          </p:grpSpPr>
          <p:sp>
            <p:nvSpPr>
              <p:cNvPr id="70697" name="Freeform 24"/>
              <p:cNvSpPr>
                <a:spLocks/>
              </p:cNvSpPr>
              <p:nvPr/>
            </p:nvSpPr>
            <p:spPr bwMode="auto">
              <a:xfrm>
                <a:off x="1848" y="1880"/>
                <a:ext cx="1080" cy="528"/>
              </a:xfrm>
              <a:custGeom>
                <a:avLst/>
                <a:gdLst>
                  <a:gd name="T0" fmla="*/ 552 w 1080"/>
                  <a:gd name="T1" fmla="*/ 0 h 528"/>
                  <a:gd name="T2" fmla="*/ 1080 w 1080"/>
                  <a:gd name="T3" fmla="*/ 0 h 528"/>
                  <a:gd name="T4" fmla="*/ 1080 w 1080"/>
                  <a:gd name="T5" fmla="*/ 528 h 528"/>
                  <a:gd name="T6" fmla="*/ 0 w 1080"/>
                  <a:gd name="T7" fmla="*/ 528 h 52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80"/>
                  <a:gd name="T13" fmla="*/ 0 h 528"/>
                  <a:gd name="T14" fmla="*/ 1080 w 1080"/>
                  <a:gd name="T15" fmla="*/ 528 h 52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80" h="528">
                    <a:moveTo>
                      <a:pt x="552" y="0"/>
                    </a:moveTo>
                    <a:lnTo>
                      <a:pt x="1080" y="0"/>
                    </a:lnTo>
                    <a:lnTo>
                      <a:pt x="1080" y="528"/>
                    </a:lnTo>
                    <a:lnTo>
                      <a:pt x="0" y="52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698" name="Line 25"/>
              <p:cNvSpPr>
                <a:spLocks noChangeShapeType="1"/>
              </p:cNvSpPr>
              <p:nvPr/>
            </p:nvSpPr>
            <p:spPr bwMode="auto">
              <a:xfrm>
                <a:off x="1852" y="2349"/>
                <a:ext cx="0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699" name="Line 26"/>
              <p:cNvSpPr>
                <a:spLocks noChangeShapeType="1"/>
              </p:cNvSpPr>
              <p:nvPr/>
            </p:nvSpPr>
            <p:spPr bwMode="auto">
              <a:xfrm>
                <a:off x="2404" y="1821"/>
                <a:ext cx="0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700" name="Line 27"/>
              <p:cNvSpPr>
                <a:spLocks noChangeShapeType="1"/>
              </p:cNvSpPr>
              <p:nvPr/>
            </p:nvSpPr>
            <p:spPr bwMode="auto">
              <a:xfrm>
                <a:off x="1852" y="2345"/>
                <a:ext cx="0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91" name="Rectangle 28"/>
            <p:cNvSpPr>
              <a:spLocks noChangeArrowheads="1"/>
            </p:cNvSpPr>
            <p:nvPr/>
          </p:nvSpPr>
          <p:spPr bwMode="auto">
            <a:xfrm>
              <a:off x="2134" y="2148"/>
              <a:ext cx="5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2 weeks</a:t>
              </a:r>
            </a:p>
          </p:txBody>
        </p:sp>
        <p:sp>
          <p:nvSpPr>
            <p:cNvPr id="70692" name="Rectangle 29"/>
            <p:cNvSpPr>
              <a:spLocks noChangeArrowheads="1"/>
            </p:cNvSpPr>
            <p:nvPr/>
          </p:nvSpPr>
          <p:spPr bwMode="auto">
            <a:xfrm>
              <a:off x="2422" y="1631"/>
              <a:ext cx="4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week</a:t>
              </a:r>
            </a:p>
          </p:txBody>
        </p:sp>
        <p:sp>
          <p:nvSpPr>
            <p:cNvPr id="70693" name="Rectangle 30"/>
            <p:cNvSpPr>
              <a:spLocks noChangeArrowheads="1"/>
            </p:cNvSpPr>
            <p:nvPr/>
          </p:nvSpPr>
          <p:spPr bwMode="auto">
            <a:xfrm>
              <a:off x="2920" y="1770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D</a:t>
              </a:r>
            </a:p>
          </p:txBody>
        </p:sp>
        <p:sp>
          <p:nvSpPr>
            <p:cNvPr id="70694" name="Rectangle 31"/>
            <p:cNvSpPr>
              <a:spLocks noChangeArrowheads="1"/>
            </p:cNvSpPr>
            <p:nvPr/>
          </p:nvSpPr>
          <p:spPr bwMode="auto">
            <a:xfrm>
              <a:off x="2914" y="2294"/>
              <a:ext cx="20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E</a:t>
              </a:r>
            </a:p>
          </p:txBody>
        </p:sp>
        <p:sp>
          <p:nvSpPr>
            <p:cNvPr id="70695" name="Line 32"/>
            <p:cNvSpPr>
              <a:spLocks noChangeShapeType="1"/>
            </p:cNvSpPr>
            <p:nvPr/>
          </p:nvSpPr>
          <p:spPr bwMode="auto">
            <a:xfrm>
              <a:off x="1856" y="2340"/>
              <a:ext cx="1056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696" name="Line 33"/>
            <p:cNvSpPr>
              <a:spLocks noChangeShapeType="1"/>
            </p:cNvSpPr>
            <p:nvPr/>
          </p:nvSpPr>
          <p:spPr bwMode="auto">
            <a:xfrm>
              <a:off x="2416" y="1812"/>
              <a:ext cx="496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1714" name="Group 34"/>
          <p:cNvGrpSpPr>
            <a:grpSpLocks/>
          </p:cNvGrpSpPr>
          <p:nvPr/>
        </p:nvGrpSpPr>
        <p:grpSpPr bwMode="auto">
          <a:xfrm>
            <a:off x="1219200" y="4411663"/>
            <a:ext cx="2035175" cy="1446212"/>
            <a:chOff x="768" y="2931"/>
            <a:chExt cx="1282" cy="911"/>
          </a:xfrm>
        </p:grpSpPr>
        <p:grpSp>
          <p:nvGrpSpPr>
            <p:cNvPr id="70680" name="Group 35"/>
            <p:cNvGrpSpPr>
              <a:grpSpLocks/>
            </p:cNvGrpSpPr>
            <p:nvPr/>
          </p:nvGrpSpPr>
          <p:grpSpPr bwMode="auto">
            <a:xfrm>
              <a:off x="768" y="3121"/>
              <a:ext cx="1080" cy="679"/>
              <a:chOff x="768" y="3121"/>
              <a:chExt cx="1080" cy="679"/>
            </a:xfrm>
          </p:grpSpPr>
          <p:sp>
            <p:nvSpPr>
              <p:cNvPr id="70687" name="Freeform 36"/>
              <p:cNvSpPr>
                <a:spLocks/>
              </p:cNvSpPr>
              <p:nvPr/>
            </p:nvSpPr>
            <p:spPr bwMode="auto">
              <a:xfrm>
                <a:off x="776" y="3176"/>
                <a:ext cx="1072" cy="568"/>
              </a:xfrm>
              <a:custGeom>
                <a:avLst/>
                <a:gdLst>
                  <a:gd name="T0" fmla="*/ 0 w 1072"/>
                  <a:gd name="T1" fmla="*/ 0 h 568"/>
                  <a:gd name="T2" fmla="*/ 1072 w 1072"/>
                  <a:gd name="T3" fmla="*/ 0 h 568"/>
                  <a:gd name="T4" fmla="*/ 1072 w 1072"/>
                  <a:gd name="T5" fmla="*/ 568 h 568"/>
                  <a:gd name="T6" fmla="*/ 544 w 1072"/>
                  <a:gd name="T7" fmla="*/ 568 h 56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2"/>
                  <a:gd name="T13" fmla="*/ 0 h 568"/>
                  <a:gd name="T14" fmla="*/ 1072 w 1072"/>
                  <a:gd name="T15" fmla="*/ 568 h 56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2" h="568">
                    <a:moveTo>
                      <a:pt x="0" y="0"/>
                    </a:moveTo>
                    <a:lnTo>
                      <a:pt x="1072" y="0"/>
                    </a:lnTo>
                    <a:lnTo>
                      <a:pt x="1072" y="568"/>
                    </a:lnTo>
                    <a:lnTo>
                      <a:pt x="544" y="568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688" name="Line 37"/>
              <p:cNvSpPr>
                <a:spLocks noChangeShapeType="1"/>
              </p:cNvSpPr>
              <p:nvPr/>
            </p:nvSpPr>
            <p:spPr bwMode="auto">
              <a:xfrm>
                <a:off x="768" y="3121"/>
                <a:ext cx="0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689" name="Line 38"/>
              <p:cNvSpPr>
                <a:spLocks noChangeShapeType="1"/>
              </p:cNvSpPr>
              <p:nvPr/>
            </p:nvSpPr>
            <p:spPr bwMode="auto">
              <a:xfrm>
                <a:off x="1320" y="3685"/>
                <a:ext cx="0" cy="11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81" name="Rectangle 39"/>
            <p:cNvSpPr>
              <a:spLocks noChangeArrowheads="1"/>
            </p:cNvSpPr>
            <p:nvPr/>
          </p:nvSpPr>
          <p:spPr bwMode="auto">
            <a:xfrm>
              <a:off x="1030" y="2931"/>
              <a:ext cx="54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2 weeks</a:t>
              </a:r>
            </a:p>
          </p:txBody>
        </p:sp>
        <p:sp>
          <p:nvSpPr>
            <p:cNvPr id="70682" name="Rectangle 40"/>
            <p:cNvSpPr>
              <a:spLocks noChangeArrowheads="1"/>
            </p:cNvSpPr>
            <p:nvPr/>
          </p:nvSpPr>
          <p:spPr bwMode="auto">
            <a:xfrm>
              <a:off x="1834" y="3630"/>
              <a:ext cx="20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D</a:t>
              </a:r>
            </a:p>
          </p:txBody>
        </p:sp>
        <p:sp>
          <p:nvSpPr>
            <p:cNvPr id="70683" name="Rectangle 41"/>
            <p:cNvSpPr>
              <a:spLocks noChangeArrowheads="1"/>
            </p:cNvSpPr>
            <p:nvPr/>
          </p:nvSpPr>
          <p:spPr bwMode="auto">
            <a:xfrm>
              <a:off x="1834" y="3066"/>
              <a:ext cx="2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G</a:t>
              </a:r>
            </a:p>
          </p:txBody>
        </p:sp>
        <p:sp>
          <p:nvSpPr>
            <p:cNvPr id="70684" name="Rectangle 42"/>
            <p:cNvSpPr>
              <a:spLocks noChangeArrowheads="1"/>
            </p:cNvSpPr>
            <p:nvPr/>
          </p:nvSpPr>
          <p:spPr bwMode="auto">
            <a:xfrm>
              <a:off x="1342" y="3495"/>
              <a:ext cx="48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dirty="0"/>
                <a:t>1 week</a:t>
              </a:r>
            </a:p>
          </p:txBody>
        </p:sp>
        <p:sp>
          <p:nvSpPr>
            <p:cNvPr id="70685" name="Line 43"/>
            <p:cNvSpPr>
              <a:spLocks noChangeShapeType="1"/>
            </p:cNvSpPr>
            <p:nvPr/>
          </p:nvSpPr>
          <p:spPr bwMode="auto">
            <a:xfrm>
              <a:off x="784" y="3108"/>
              <a:ext cx="1056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686" name="Line 44"/>
            <p:cNvSpPr>
              <a:spLocks noChangeShapeType="1"/>
            </p:cNvSpPr>
            <p:nvPr/>
          </p:nvSpPr>
          <p:spPr bwMode="auto">
            <a:xfrm>
              <a:off x="1336" y="3680"/>
              <a:ext cx="492" cy="0"/>
            </a:xfrm>
            <a:prstGeom prst="line">
              <a:avLst/>
            </a:prstGeom>
            <a:noFill/>
            <a:ln w="57150">
              <a:solidFill>
                <a:srgbClr val="175097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1734" name="Group 54"/>
          <p:cNvGrpSpPr>
            <a:grpSpLocks/>
          </p:cNvGrpSpPr>
          <p:nvPr/>
        </p:nvGrpSpPr>
        <p:grpSpPr bwMode="auto">
          <a:xfrm>
            <a:off x="1177925" y="1622425"/>
            <a:ext cx="2663825" cy="993775"/>
            <a:chOff x="742" y="1174"/>
            <a:chExt cx="1678" cy="626"/>
          </a:xfrm>
        </p:grpSpPr>
        <p:sp>
          <p:nvSpPr>
            <p:cNvPr id="70678" name="Rectangle 55"/>
            <p:cNvSpPr>
              <a:spLocks noChangeArrowheads="1"/>
            </p:cNvSpPr>
            <p:nvPr/>
          </p:nvSpPr>
          <p:spPr bwMode="auto">
            <a:xfrm>
              <a:off x="742" y="1174"/>
              <a:ext cx="130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Start production of D</a:t>
              </a:r>
            </a:p>
          </p:txBody>
        </p:sp>
        <p:sp>
          <p:nvSpPr>
            <p:cNvPr id="70679" name="Freeform 56"/>
            <p:cNvSpPr>
              <a:spLocks/>
            </p:cNvSpPr>
            <p:nvPr/>
          </p:nvSpPr>
          <p:spPr bwMode="auto">
            <a:xfrm>
              <a:off x="1992" y="1376"/>
              <a:ext cx="428" cy="424"/>
            </a:xfrm>
            <a:custGeom>
              <a:avLst/>
              <a:gdLst>
                <a:gd name="T0" fmla="*/ 0 w 428"/>
                <a:gd name="T1" fmla="*/ 0 h 424"/>
                <a:gd name="T2" fmla="*/ 256 w 428"/>
                <a:gd name="T3" fmla="*/ 96 h 424"/>
                <a:gd name="T4" fmla="*/ 400 w 428"/>
                <a:gd name="T5" fmla="*/ 288 h 424"/>
                <a:gd name="T6" fmla="*/ 424 w 428"/>
                <a:gd name="T7" fmla="*/ 424 h 4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8"/>
                <a:gd name="T13" fmla="*/ 0 h 424"/>
                <a:gd name="T14" fmla="*/ 428 w 428"/>
                <a:gd name="T15" fmla="*/ 424 h 4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8" h="424">
                  <a:moveTo>
                    <a:pt x="0" y="0"/>
                  </a:moveTo>
                  <a:cubicBezTo>
                    <a:pt x="94" y="24"/>
                    <a:pt x="189" y="48"/>
                    <a:pt x="256" y="96"/>
                  </a:cubicBezTo>
                  <a:cubicBezTo>
                    <a:pt x="323" y="144"/>
                    <a:pt x="372" y="233"/>
                    <a:pt x="400" y="288"/>
                  </a:cubicBezTo>
                  <a:cubicBezTo>
                    <a:pt x="428" y="343"/>
                    <a:pt x="426" y="383"/>
                    <a:pt x="424" y="424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1737" name="Group 57"/>
          <p:cNvGrpSpPr>
            <a:grpSpLocks/>
          </p:cNvGrpSpPr>
          <p:nvPr/>
        </p:nvGrpSpPr>
        <p:grpSpPr bwMode="auto">
          <a:xfrm>
            <a:off x="4560888" y="1508125"/>
            <a:ext cx="2230437" cy="1184275"/>
            <a:chOff x="2873" y="1102"/>
            <a:chExt cx="1405" cy="746"/>
          </a:xfrm>
        </p:grpSpPr>
        <p:sp>
          <p:nvSpPr>
            <p:cNvPr id="70676" name="Rectangle 58"/>
            <p:cNvSpPr>
              <a:spLocks noChangeArrowheads="1"/>
            </p:cNvSpPr>
            <p:nvPr/>
          </p:nvSpPr>
          <p:spPr bwMode="auto">
            <a:xfrm>
              <a:off x="2880" y="1102"/>
              <a:ext cx="1398" cy="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600" dirty="0"/>
                <a:t>Must have D and E completed here so production can begin on B</a:t>
              </a:r>
            </a:p>
          </p:txBody>
        </p:sp>
        <p:sp>
          <p:nvSpPr>
            <p:cNvPr id="70677" name="Freeform 59"/>
            <p:cNvSpPr>
              <a:spLocks/>
            </p:cNvSpPr>
            <p:nvPr/>
          </p:nvSpPr>
          <p:spPr bwMode="auto">
            <a:xfrm>
              <a:off x="2873" y="1216"/>
              <a:ext cx="103" cy="632"/>
            </a:xfrm>
            <a:custGeom>
              <a:avLst/>
              <a:gdLst>
                <a:gd name="T0" fmla="*/ 103 w 103"/>
                <a:gd name="T1" fmla="*/ 0 h 632"/>
                <a:gd name="T2" fmla="*/ 15 w 103"/>
                <a:gd name="T3" fmla="*/ 88 h 632"/>
                <a:gd name="T4" fmla="*/ 15 w 103"/>
                <a:gd name="T5" fmla="*/ 392 h 632"/>
                <a:gd name="T6" fmla="*/ 39 w 103"/>
                <a:gd name="T7" fmla="*/ 632 h 6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3"/>
                <a:gd name="T13" fmla="*/ 0 h 632"/>
                <a:gd name="T14" fmla="*/ 103 w 103"/>
                <a:gd name="T15" fmla="*/ 632 h 6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" h="632">
                  <a:moveTo>
                    <a:pt x="103" y="0"/>
                  </a:moveTo>
                  <a:cubicBezTo>
                    <a:pt x="66" y="11"/>
                    <a:pt x="30" y="23"/>
                    <a:pt x="15" y="88"/>
                  </a:cubicBezTo>
                  <a:cubicBezTo>
                    <a:pt x="0" y="153"/>
                    <a:pt x="11" y="301"/>
                    <a:pt x="15" y="392"/>
                  </a:cubicBezTo>
                  <a:cubicBezTo>
                    <a:pt x="19" y="483"/>
                    <a:pt x="29" y="557"/>
                    <a:pt x="39" y="632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71740" name="Rectangle 60"/>
          <p:cNvSpPr>
            <a:spLocks noChangeArrowheads="1"/>
          </p:cNvSpPr>
          <p:nvPr/>
        </p:nvSpPr>
        <p:spPr bwMode="auto">
          <a:xfrm>
            <a:off x="7375525" y="1139825"/>
            <a:ext cx="12223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14.3</a:t>
            </a:r>
          </a:p>
        </p:txBody>
      </p:sp>
      <p:grpSp>
        <p:nvGrpSpPr>
          <p:cNvPr id="71754" name="Group 74"/>
          <p:cNvGrpSpPr>
            <a:grpSpLocks/>
          </p:cNvGrpSpPr>
          <p:nvPr/>
        </p:nvGrpSpPr>
        <p:grpSpPr bwMode="auto">
          <a:xfrm>
            <a:off x="4635500" y="2476500"/>
            <a:ext cx="2073275" cy="2492375"/>
            <a:chOff x="2920" y="1560"/>
            <a:chExt cx="1306" cy="1570"/>
          </a:xfrm>
        </p:grpSpPr>
        <p:grpSp>
          <p:nvGrpSpPr>
            <p:cNvPr id="70667" name="Group 70"/>
            <p:cNvGrpSpPr>
              <a:grpSpLocks/>
            </p:cNvGrpSpPr>
            <p:nvPr/>
          </p:nvGrpSpPr>
          <p:grpSpPr bwMode="auto">
            <a:xfrm>
              <a:off x="2920" y="1560"/>
              <a:ext cx="1306" cy="1570"/>
              <a:chOff x="2920" y="1560"/>
              <a:chExt cx="1306" cy="1570"/>
            </a:xfrm>
          </p:grpSpPr>
          <p:sp>
            <p:nvSpPr>
              <p:cNvPr id="70669" name="Freeform 46"/>
              <p:cNvSpPr>
                <a:spLocks/>
              </p:cNvSpPr>
              <p:nvPr/>
            </p:nvSpPr>
            <p:spPr bwMode="auto">
              <a:xfrm>
                <a:off x="2920" y="1968"/>
                <a:ext cx="1112" cy="1064"/>
              </a:xfrm>
              <a:custGeom>
                <a:avLst/>
                <a:gdLst>
                  <a:gd name="T0" fmla="*/ 0 w 1112"/>
                  <a:gd name="T1" fmla="*/ 0 h 1064"/>
                  <a:gd name="T2" fmla="*/ 1112 w 1112"/>
                  <a:gd name="T3" fmla="*/ 0 h 1064"/>
                  <a:gd name="T4" fmla="*/ 1112 w 1112"/>
                  <a:gd name="T5" fmla="*/ 1064 h 1064"/>
                  <a:gd name="T6" fmla="*/ 560 w 1112"/>
                  <a:gd name="T7" fmla="*/ 1064 h 10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2"/>
                  <a:gd name="T13" fmla="*/ 0 h 1064"/>
                  <a:gd name="T14" fmla="*/ 1112 w 1112"/>
                  <a:gd name="T15" fmla="*/ 1064 h 10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2" h="1064">
                    <a:moveTo>
                      <a:pt x="0" y="0"/>
                    </a:moveTo>
                    <a:lnTo>
                      <a:pt x="1112" y="0"/>
                    </a:lnTo>
                    <a:lnTo>
                      <a:pt x="1112" y="1064"/>
                    </a:lnTo>
                    <a:lnTo>
                      <a:pt x="560" y="1064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0670" name="Rectangle 47"/>
              <p:cNvSpPr>
                <a:spLocks noChangeArrowheads="1"/>
              </p:cNvSpPr>
              <p:nvPr/>
            </p:nvSpPr>
            <p:spPr bwMode="auto">
              <a:xfrm>
                <a:off x="3510" y="2767"/>
                <a:ext cx="488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1 week</a:t>
                </a:r>
              </a:p>
            </p:txBody>
          </p:sp>
          <p:sp>
            <p:nvSpPr>
              <p:cNvPr id="70671" name="Rectangle 48"/>
              <p:cNvSpPr>
                <a:spLocks noChangeArrowheads="1"/>
              </p:cNvSpPr>
              <p:nvPr/>
            </p:nvSpPr>
            <p:spPr bwMode="auto">
              <a:xfrm>
                <a:off x="3154" y="1560"/>
                <a:ext cx="695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2 weeks to produce</a:t>
                </a:r>
              </a:p>
            </p:txBody>
          </p:sp>
          <p:sp>
            <p:nvSpPr>
              <p:cNvPr id="70672" name="Rectangle 49"/>
              <p:cNvSpPr>
                <a:spLocks noChangeArrowheads="1"/>
              </p:cNvSpPr>
              <p:nvPr/>
            </p:nvSpPr>
            <p:spPr bwMode="auto">
              <a:xfrm>
                <a:off x="4014" y="1862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B</a:t>
                </a:r>
              </a:p>
            </p:txBody>
          </p:sp>
          <p:sp>
            <p:nvSpPr>
              <p:cNvPr id="70673" name="Rectangle 50"/>
              <p:cNvSpPr>
                <a:spLocks noChangeArrowheads="1"/>
              </p:cNvSpPr>
              <p:nvPr/>
            </p:nvSpPr>
            <p:spPr bwMode="auto">
              <a:xfrm>
                <a:off x="4018" y="2918"/>
                <a:ext cx="20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C</a:t>
                </a:r>
              </a:p>
            </p:txBody>
          </p:sp>
          <p:sp>
            <p:nvSpPr>
              <p:cNvPr id="70674" name="Rectangle 51"/>
              <p:cNvSpPr>
                <a:spLocks noChangeArrowheads="1"/>
              </p:cNvSpPr>
              <p:nvPr/>
            </p:nvSpPr>
            <p:spPr bwMode="auto">
              <a:xfrm>
                <a:off x="3466" y="2650"/>
                <a:ext cx="20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 dirty="0"/>
                  <a:t>E</a:t>
                </a:r>
              </a:p>
            </p:txBody>
          </p:sp>
          <p:sp>
            <p:nvSpPr>
              <p:cNvPr id="70675" name="Line 52"/>
              <p:cNvSpPr>
                <a:spLocks noChangeShapeType="1"/>
              </p:cNvSpPr>
              <p:nvPr/>
            </p:nvSpPr>
            <p:spPr bwMode="auto">
              <a:xfrm>
                <a:off x="3492" y="2952"/>
                <a:ext cx="520" cy="0"/>
              </a:xfrm>
              <a:prstGeom prst="line">
                <a:avLst/>
              </a:prstGeom>
              <a:noFill/>
              <a:ln w="57150">
                <a:solidFill>
                  <a:srgbClr val="175097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68" name="AutoShape 73"/>
            <p:cNvSpPr>
              <a:spLocks/>
            </p:cNvSpPr>
            <p:nvPr/>
          </p:nvSpPr>
          <p:spPr bwMode="auto">
            <a:xfrm rot="5400000">
              <a:off x="3444" y="1338"/>
              <a:ext cx="88" cy="1088"/>
            </a:xfrm>
            <a:prstGeom prst="leftBrace">
              <a:avLst>
                <a:gd name="adj1" fmla="val 103030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4638173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71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1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71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1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7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1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0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MRP Structure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7397750" y="1163638"/>
            <a:ext cx="12223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14.4</a:t>
            </a:r>
          </a:p>
        </p:txBody>
      </p:sp>
      <p:grpSp>
        <p:nvGrpSpPr>
          <p:cNvPr id="73732" name="Group 4"/>
          <p:cNvGrpSpPr>
            <a:grpSpLocks/>
          </p:cNvGrpSpPr>
          <p:nvPr/>
        </p:nvGrpSpPr>
        <p:grpSpPr bwMode="auto">
          <a:xfrm>
            <a:off x="5118100" y="1611313"/>
            <a:ext cx="2543175" cy="4827587"/>
            <a:chOff x="3224" y="959"/>
            <a:chExt cx="1602" cy="3041"/>
          </a:xfrm>
        </p:grpSpPr>
        <p:grpSp>
          <p:nvGrpSpPr>
            <p:cNvPr id="72747" name="Group 5"/>
            <p:cNvGrpSpPr>
              <a:grpSpLocks/>
            </p:cNvGrpSpPr>
            <p:nvPr/>
          </p:nvGrpSpPr>
          <p:grpSpPr bwMode="auto">
            <a:xfrm>
              <a:off x="3839" y="959"/>
              <a:ext cx="987" cy="3041"/>
              <a:chOff x="3839" y="959"/>
              <a:chExt cx="987" cy="3041"/>
            </a:xfrm>
          </p:grpSpPr>
          <p:sp>
            <p:nvSpPr>
              <p:cNvPr id="72754" name="Rectangle 6"/>
              <p:cNvSpPr>
                <a:spLocks noChangeArrowheads="1"/>
              </p:cNvSpPr>
              <p:nvPr/>
            </p:nvSpPr>
            <p:spPr bwMode="auto">
              <a:xfrm>
                <a:off x="3886" y="959"/>
                <a:ext cx="88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Output Reports</a:t>
                </a:r>
              </a:p>
            </p:txBody>
          </p:sp>
          <p:grpSp>
            <p:nvGrpSpPr>
              <p:cNvPr id="72755" name="Group 7"/>
              <p:cNvGrpSpPr>
                <a:grpSpLocks/>
              </p:cNvGrpSpPr>
              <p:nvPr/>
            </p:nvGrpSpPr>
            <p:grpSpPr bwMode="auto">
              <a:xfrm>
                <a:off x="3896" y="1224"/>
                <a:ext cx="872" cy="848"/>
                <a:chOff x="3896" y="1224"/>
                <a:chExt cx="872" cy="848"/>
              </a:xfrm>
            </p:grpSpPr>
            <p:sp>
              <p:nvSpPr>
                <p:cNvPr id="73736" name="Rectangle 8"/>
                <p:cNvSpPr>
                  <a:spLocks noChangeArrowheads="1"/>
                </p:cNvSpPr>
                <p:nvPr/>
              </p:nvSpPr>
              <p:spPr bwMode="auto">
                <a:xfrm>
                  <a:off x="3896" y="1224"/>
                  <a:ext cx="872" cy="848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2800" name="Rectangle 9"/>
                <p:cNvSpPr>
                  <a:spLocks noChangeArrowheads="1"/>
                </p:cNvSpPr>
                <p:nvPr/>
              </p:nvSpPr>
              <p:spPr bwMode="auto">
                <a:xfrm>
                  <a:off x="3960" y="1224"/>
                  <a:ext cx="744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200" dirty="0"/>
                    <a:t>MRP by period report</a:t>
                  </a:r>
                </a:p>
              </p:txBody>
            </p:sp>
            <p:grpSp>
              <p:nvGrpSpPr>
                <p:cNvPr id="72801" name="Group 10"/>
                <p:cNvGrpSpPr>
                  <a:grpSpLocks/>
                </p:cNvGrpSpPr>
                <p:nvPr/>
              </p:nvGrpSpPr>
              <p:grpSpPr bwMode="auto">
                <a:xfrm>
                  <a:off x="3948" y="1476"/>
                  <a:ext cx="776" cy="552"/>
                  <a:chOff x="4904" y="1104"/>
                  <a:chExt cx="776" cy="612"/>
                </a:xfrm>
              </p:grpSpPr>
              <p:grpSp>
                <p:nvGrpSpPr>
                  <p:cNvPr id="7280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4904" y="1104"/>
                    <a:ext cx="776" cy="612"/>
                    <a:chOff x="4190" y="2836"/>
                    <a:chExt cx="776" cy="612"/>
                  </a:xfrm>
                </p:grpSpPr>
                <p:sp>
                  <p:nvSpPr>
                    <p:cNvPr id="72807" name="Rectangle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0" y="2836"/>
                      <a:ext cx="776" cy="61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808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2922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809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009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810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096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811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270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812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357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813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183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2803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5002" y="1104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2804" name="Line 20"/>
                  <p:cNvSpPr>
                    <a:spLocks noChangeShapeType="1"/>
                  </p:cNvSpPr>
                  <p:nvPr/>
                </p:nvSpPr>
                <p:spPr bwMode="auto">
                  <a:xfrm>
                    <a:off x="5161" y="1104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2805" name="Line 21"/>
                  <p:cNvSpPr>
                    <a:spLocks noChangeShapeType="1"/>
                  </p:cNvSpPr>
                  <p:nvPr/>
                </p:nvSpPr>
                <p:spPr bwMode="auto">
                  <a:xfrm>
                    <a:off x="5320" y="1104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2806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5480" y="1104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72756" name="Group 23"/>
              <p:cNvGrpSpPr>
                <a:grpSpLocks/>
              </p:cNvGrpSpPr>
              <p:nvPr/>
            </p:nvGrpSpPr>
            <p:grpSpPr bwMode="auto">
              <a:xfrm>
                <a:off x="3952" y="1672"/>
                <a:ext cx="872" cy="848"/>
                <a:chOff x="3952" y="1672"/>
                <a:chExt cx="872" cy="848"/>
              </a:xfrm>
            </p:grpSpPr>
            <p:sp>
              <p:nvSpPr>
                <p:cNvPr id="72787" name="Rectangle 24"/>
                <p:cNvSpPr>
                  <a:spLocks noChangeArrowheads="1"/>
                </p:cNvSpPr>
                <p:nvPr/>
              </p:nvSpPr>
              <p:spPr bwMode="auto">
                <a:xfrm>
                  <a:off x="3952" y="1672"/>
                  <a:ext cx="872" cy="848"/>
                </a:xfrm>
                <a:prstGeom prst="rect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2788" name="Rectangle 25"/>
                <p:cNvSpPr>
                  <a:spLocks noChangeArrowheads="1"/>
                </p:cNvSpPr>
                <p:nvPr/>
              </p:nvSpPr>
              <p:spPr bwMode="auto">
                <a:xfrm>
                  <a:off x="4066" y="1672"/>
                  <a:ext cx="644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200" dirty="0"/>
                    <a:t>MRP by date report</a:t>
                  </a:r>
                </a:p>
              </p:txBody>
            </p:sp>
            <p:grpSp>
              <p:nvGrpSpPr>
                <p:cNvPr id="72789" name="Group 26"/>
                <p:cNvGrpSpPr>
                  <a:grpSpLocks/>
                </p:cNvGrpSpPr>
                <p:nvPr/>
              </p:nvGrpSpPr>
              <p:grpSpPr bwMode="auto">
                <a:xfrm>
                  <a:off x="4000" y="1926"/>
                  <a:ext cx="776" cy="556"/>
                  <a:chOff x="4924" y="1776"/>
                  <a:chExt cx="776" cy="612"/>
                </a:xfrm>
              </p:grpSpPr>
              <p:grpSp>
                <p:nvGrpSpPr>
                  <p:cNvPr id="7279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4924" y="1776"/>
                    <a:ext cx="776" cy="612"/>
                    <a:chOff x="4190" y="2836"/>
                    <a:chExt cx="776" cy="612"/>
                  </a:xfrm>
                </p:grpSpPr>
                <p:sp>
                  <p:nvSpPr>
                    <p:cNvPr id="72792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0" y="2836"/>
                      <a:ext cx="776" cy="61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9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2922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9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009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9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096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9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270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97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357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98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183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279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5119" y="1776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72757" name="Group 36"/>
              <p:cNvGrpSpPr>
                <a:grpSpLocks/>
              </p:cNvGrpSpPr>
              <p:nvPr/>
            </p:nvGrpSpPr>
            <p:grpSpPr bwMode="auto">
              <a:xfrm>
                <a:off x="3896" y="2160"/>
                <a:ext cx="872" cy="848"/>
                <a:chOff x="3896" y="2160"/>
                <a:chExt cx="872" cy="848"/>
              </a:xfrm>
            </p:grpSpPr>
            <p:sp>
              <p:nvSpPr>
                <p:cNvPr id="73765" name="Rectangle 37"/>
                <p:cNvSpPr>
                  <a:spLocks noChangeArrowheads="1"/>
                </p:cNvSpPr>
                <p:nvPr/>
              </p:nvSpPr>
              <p:spPr bwMode="auto">
                <a:xfrm>
                  <a:off x="3896" y="2160"/>
                  <a:ext cx="872" cy="848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2781" name="Rectangle 38"/>
                <p:cNvSpPr>
                  <a:spLocks noChangeArrowheads="1"/>
                </p:cNvSpPr>
                <p:nvPr/>
              </p:nvSpPr>
              <p:spPr bwMode="auto">
                <a:xfrm>
                  <a:off x="3923" y="2160"/>
                  <a:ext cx="818" cy="2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200" dirty="0"/>
                    <a:t>Planned order report</a:t>
                  </a:r>
                </a:p>
              </p:txBody>
            </p:sp>
            <p:sp>
              <p:nvSpPr>
                <p:cNvPr id="72782" name="Line 39"/>
                <p:cNvSpPr>
                  <a:spLocks noChangeShapeType="1"/>
                </p:cNvSpPr>
                <p:nvPr/>
              </p:nvSpPr>
              <p:spPr bwMode="auto">
                <a:xfrm>
                  <a:off x="3968" y="2424"/>
                  <a:ext cx="7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2783" name="Line 40"/>
                <p:cNvSpPr>
                  <a:spLocks noChangeShapeType="1"/>
                </p:cNvSpPr>
                <p:nvPr/>
              </p:nvSpPr>
              <p:spPr bwMode="auto">
                <a:xfrm>
                  <a:off x="3968" y="2536"/>
                  <a:ext cx="7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2784" name="Line 41"/>
                <p:cNvSpPr>
                  <a:spLocks noChangeShapeType="1"/>
                </p:cNvSpPr>
                <p:nvPr/>
              </p:nvSpPr>
              <p:spPr bwMode="auto">
                <a:xfrm>
                  <a:off x="3968" y="2648"/>
                  <a:ext cx="7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2785" name="Line 42"/>
                <p:cNvSpPr>
                  <a:spLocks noChangeShapeType="1"/>
                </p:cNvSpPr>
                <p:nvPr/>
              </p:nvSpPr>
              <p:spPr bwMode="auto">
                <a:xfrm>
                  <a:off x="3968" y="2480"/>
                  <a:ext cx="7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2786" name="Line 43"/>
                <p:cNvSpPr>
                  <a:spLocks noChangeShapeType="1"/>
                </p:cNvSpPr>
                <p:nvPr/>
              </p:nvSpPr>
              <p:spPr bwMode="auto">
                <a:xfrm>
                  <a:off x="3968" y="2592"/>
                  <a:ext cx="728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72758" name="Group 44"/>
              <p:cNvGrpSpPr>
                <a:grpSpLocks/>
              </p:cNvGrpSpPr>
              <p:nvPr/>
            </p:nvGrpSpPr>
            <p:grpSpPr bwMode="auto">
              <a:xfrm>
                <a:off x="3954" y="2664"/>
                <a:ext cx="872" cy="848"/>
                <a:chOff x="3954" y="2664"/>
                <a:chExt cx="872" cy="848"/>
              </a:xfrm>
            </p:grpSpPr>
            <p:sp>
              <p:nvSpPr>
                <p:cNvPr id="72762" name="Rectangle 45"/>
                <p:cNvSpPr>
                  <a:spLocks noChangeArrowheads="1"/>
                </p:cNvSpPr>
                <p:nvPr/>
              </p:nvSpPr>
              <p:spPr bwMode="auto">
                <a:xfrm>
                  <a:off x="3954" y="2664"/>
                  <a:ext cx="872" cy="848"/>
                </a:xfrm>
                <a:prstGeom prst="rect">
                  <a:avLst/>
                </a:prstGeom>
                <a:solidFill>
                  <a:srgbClr val="F7D7A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72763" name="Rectangle 46"/>
                <p:cNvSpPr>
                  <a:spLocks noChangeArrowheads="1"/>
                </p:cNvSpPr>
                <p:nvPr/>
              </p:nvSpPr>
              <p:spPr bwMode="auto">
                <a:xfrm>
                  <a:off x="3974" y="2664"/>
                  <a:ext cx="833" cy="1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200" dirty="0"/>
                    <a:t>Purchase advice</a:t>
                  </a:r>
                </a:p>
              </p:txBody>
            </p:sp>
            <p:grpSp>
              <p:nvGrpSpPr>
                <p:cNvPr id="72764" name="Group 47"/>
                <p:cNvGrpSpPr>
                  <a:grpSpLocks/>
                </p:cNvGrpSpPr>
                <p:nvPr/>
              </p:nvGrpSpPr>
              <p:grpSpPr bwMode="auto">
                <a:xfrm>
                  <a:off x="4002" y="2824"/>
                  <a:ext cx="776" cy="612"/>
                  <a:chOff x="4190" y="2836"/>
                  <a:chExt cx="776" cy="612"/>
                </a:xfrm>
              </p:grpSpPr>
              <p:grpSp>
                <p:nvGrpSpPr>
                  <p:cNvPr id="72765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4190" y="2836"/>
                    <a:ext cx="776" cy="612"/>
                    <a:chOff x="4190" y="2836"/>
                    <a:chExt cx="776" cy="612"/>
                  </a:xfrm>
                </p:grpSpPr>
                <p:sp>
                  <p:nvSpPr>
                    <p:cNvPr id="72773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0" y="2836"/>
                      <a:ext cx="776" cy="612"/>
                    </a:xfrm>
                    <a:prstGeom prst="rect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74" name="Line 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2922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75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009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76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096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77" name="Line 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270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7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357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72779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92" y="3183"/>
                      <a:ext cx="77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2766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288" y="2836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2767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4385" y="2836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2768" name="Line 58"/>
                  <p:cNvSpPr>
                    <a:spLocks noChangeShapeType="1"/>
                  </p:cNvSpPr>
                  <p:nvPr/>
                </p:nvSpPr>
                <p:spPr bwMode="auto">
                  <a:xfrm>
                    <a:off x="4481" y="2836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2769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4674" y="2836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2770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4867" y="2836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2771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4578" y="2836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2772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4771" y="2836"/>
                    <a:ext cx="0" cy="60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72759" name="Group 63"/>
              <p:cNvGrpSpPr>
                <a:grpSpLocks/>
              </p:cNvGrpSpPr>
              <p:nvPr/>
            </p:nvGrpSpPr>
            <p:grpSpPr bwMode="auto">
              <a:xfrm>
                <a:off x="3839" y="3152"/>
                <a:ext cx="959" cy="848"/>
                <a:chOff x="3839" y="3152"/>
                <a:chExt cx="959" cy="848"/>
              </a:xfrm>
            </p:grpSpPr>
            <p:sp>
              <p:nvSpPr>
                <p:cNvPr id="73792" name="Rectangle 64"/>
                <p:cNvSpPr>
                  <a:spLocks noChangeArrowheads="1"/>
                </p:cNvSpPr>
                <p:nvPr/>
              </p:nvSpPr>
              <p:spPr bwMode="auto">
                <a:xfrm>
                  <a:off x="3861" y="3152"/>
                  <a:ext cx="916" cy="848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2761" name="Rectangle 65"/>
                <p:cNvSpPr>
                  <a:spLocks noChangeArrowheads="1"/>
                </p:cNvSpPr>
                <p:nvPr/>
              </p:nvSpPr>
              <p:spPr bwMode="auto">
                <a:xfrm>
                  <a:off x="3839" y="3152"/>
                  <a:ext cx="959" cy="7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lnSpc>
                      <a:spcPct val="85000"/>
                    </a:lnSpc>
                  </a:pPr>
                  <a:r>
                    <a:rPr lang="en-US" sz="1200" dirty="0"/>
                    <a:t>Exception reports</a:t>
                  </a:r>
                </a:p>
                <a:p>
                  <a:pPr algn="ctr">
                    <a:lnSpc>
                      <a:spcPct val="85000"/>
                    </a:lnSpc>
                  </a:pPr>
                  <a:endParaRPr lang="en-US" sz="1200" dirty="0"/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1200" dirty="0"/>
                    <a:t>Order early or late or not needed</a:t>
                  </a:r>
                </a:p>
                <a:p>
                  <a:pPr algn="ctr">
                    <a:lnSpc>
                      <a:spcPct val="85000"/>
                    </a:lnSpc>
                  </a:pPr>
                  <a:endParaRPr lang="en-US" sz="1200" dirty="0"/>
                </a:p>
                <a:p>
                  <a:pPr algn="ctr">
                    <a:lnSpc>
                      <a:spcPct val="85000"/>
                    </a:lnSpc>
                  </a:pPr>
                  <a:r>
                    <a:rPr lang="en-US" sz="1200" dirty="0"/>
                    <a:t>Order quantity too small or too large</a:t>
                  </a:r>
                </a:p>
              </p:txBody>
            </p:sp>
          </p:grpSp>
        </p:grpSp>
        <p:grpSp>
          <p:nvGrpSpPr>
            <p:cNvPr id="72748" name="Group 66"/>
            <p:cNvGrpSpPr>
              <a:grpSpLocks/>
            </p:cNvGrpSpPr>
            <p:nvPr/>
          </p:nvGrpSpPr>
          <p:grpSpPr bwMode="auto">
            <a:xfrm>
              <a:off x="3224" y="1680"/>
              <a:ext cx="728" cy="1800"/>
              <a:chOff x="3224" y="1680"/>
              <a:chExt cx="728" cy="1800"/>
            </a:xfrm>
          </p:grpSpPr>
          <p:sp>
            <p:nvSpPr>
              <p:cNvPr id="72749" name="Line 67"/>
              <p:cNvSpPr>
                <a:spLocks noChangeShapeType="1"/>
              </p:cNvSpPr>
              <p:nvPr/>
            </p:nvSpPr>
            <p:spPr bwMode="auto">
              <a:xfrm flipV="1">
                <a:off x="3224" y="1680"/>
                <a:ext cx="664" cy="648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750" name="Line 68"/>
              <p:cNvSpPr>
                <a:spLocks noChangeShapeType="1"/>
              </p:cNvSpPr>
              <p:nvPr/>
            </p:nvSpPr>
            <p:spPr bwMode="auto">
              <a:xfrm>
                <a:off x="3288" y="3384"/>
                <a:ext cx="568" cy="9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751" name="Line 69"/>
              <p:cNvSpPr>
                <a:spLocks noChangeShapeType="1"/>
              </p:cNvSpPr>
              <p:nvPr/>
            </p:nvSpPr>
            <p:spPr bwMode="auto">
              <a:xfrm flipV="1">
                <a:off x="3240" y="2080"/>
                <a:ext cx="712" cy="584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752" name="Line 70"/>
              <p:cNvSpPr>
                <a:spLocks noChangeShapeType="1"/>
              </p:cNvSpPr>
              <p:nvPr/>
            </p:nvSpPr>
            <p:spPr bwMode="auto">
              <a:xfrm flipV="1">
                <a:off x="3288" y="2608"/>
                <a:ext cx="584" cy="408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753" name="Line 71"/>
              <p:cNvSpPr>
                <a:spLocks noChangeShapeType="1"/>
              </p:cNvSpPr>
              <p:nvPr/>
            </p:nvSpPr>
            <p:spPr bwMode="auto">
              <a:xfrm flipV="1">
                <a:off x="3328" y="2960"/>
                <a:ext cx="616" cy="29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73800" name="Group 72"/>
          <p:cNvGrpSpPr>
            <a:grpSpLocks/>
          </p:cNvGrpSpPr>
          <p:nvPr/>
        </p:nvGrpSpPr>
        <p:grpSpPr bwMode="auto">
          <a:xfrm>
            <a:off x="1279525" y="1598613"/>
            <a:ext cx="2682875" cy="4370387"/>
            <a:chOff x="806" y="951"/>
            <a:chExt cx="1690" cy="2753"/>
          </a:xfrm>
        </p:grpSpPr>
        <p:grpSp>
          <p:nvGrpSpPr>
            <p:cNvPr id="72731" name="Group 73"/>
            <p:cNvGrpSpPr>
              <a:grpSpLocks/>
            </p:cNvGrpSpPr>
            <p:nvPr/>
          </p:nvGrpSpPr>
          <p:grpSpPr bwMode="auto">
            <a:xfrm>
              <a:off x="1696" y="1464"/>
              <a:ext cx="800" cy="1992"/>
              <a:chOff x="1696" y="1464"/>
              <a:chExt cx="800" cy="1992"/>
            </a:xfrm>
          </p:grpSpPr>
          <p:sp>
            <p:nvSpPr>
              <p:cNvPr id="72743" name="Line 74"/>
              <p:cNvSpPr>
                <a:spLocks noChangeShapeType="1"/>
              </p:cNvSpPr>
              <p:nvPr/>
            </p:nvSpPr>
            <p:spPr bwMode="auto">
              <a:xfrm flipV="1">
                <a:off x="1752" y="3280"/>
                <a:ext cx="600" cy="17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744" name="Line 75"/>
              <p:cNvSpPr>
                <a:spLocks noChangeShapeType="1"/>
              </p:cNvSpPr>
              <p:nvPr/>
            </p:nvSpPr>
            <p:spPr bwMode="auto">
              <a:xfrm>
                <a:off x="1696" y="1464"/>
                <a:ext cx="800" cy="816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745" name="Line 76"/>
              <p:cNvSpPr>
                <a:spLocks noChangeShapeType="1"/>
              </p:cNvSpPr>
              <p:nvPr/>
            </p:nvSpPr>
            <p:spPr bwMode="auto">
              <a:xfrm>
                <a:off x="1704" y="2760"/>
                <a:ext cx="656" cy="200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746" name="Line 77"/>
              <p:cNvSpPr>
                <a:spLocks noChangeShapeType="1"/>
              </p:cNvSpPr>
              <p:nvPr/>
            </p:nvSpPr>
            <p:spPr bwMode="auto">
              <a:xfrm>
                <a:off x="1736" y="2088"/>
                <a:ext cx="712" cy="512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grpSp>
          <p:nvGrpSpPr>
            <p:cNvPr id="72732" name="Group 78"/>
            <p:cNvGrpSpPr>
              <a:grpSpLocks/>
            </p:cNvGrpSpPr>
            <p:nvPr/>
          </p:nvGrpSpPr>
          <p:grpSpPr bwMode="auto">
            <a:xfrm>
              <a:off x="806" y="951"/>
              <a:ext cx="1008" cy="2753"/>
              <a:chOff x="806" y="951"/>
              <a:chExt cx="1008" cy="2753"/>
            </a:xfrm>
          </p:grpSpPr>
          <p:sp>
            <p:nvSpPr>
              <p:cNvPr id="73807" name="AutoShape 79"/>
              <p:cNvSpPr>
                <a:spLocks noChangeArrowheads="1"/>
              </p:cNvSpPr>
              <p:nvPr/>
            </p:nvSpPr>
            <p:spPr bwMode="auto">
              <a:xfrm>
                <a:off x="806" y="3184"/>
                <a:ext cx="1008" cy="520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7000">
                    <a:schemeClr val="accent2"/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734" name="Rectangle 80"/>
              <p:cNvSpPr>
                <a:spLocks noChangeArrowheads="1"/>
              </p:cNvSpPr>
              <p:nvPr/>
            </p:nvSpPr>
            <p:spPr bwMode="auto">
              <a:xfrm>
                <a:off x="988" y="951"/>
                <a:ext cx="64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Data Files</a:t>
                </a:r>
              </a:p>
            </p:txBody>
          </p:sp>
          <p:sp>
            <p:nvSpPr>
              <p:cNvPr id="72735" name="Rectangle 81"/>
              <p:cNvSpPr>
                <a:spLocks noChangeArrowheads="1"/>
              </p:cNvSpPr>
              <p:nvPr/>
            </p:nvSpPr>
            <p:spPr bwMode="auto">
              <a:xfrm>
                <a:off x="817" y="3223"/>
                <a:ext cx="93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Purchasing data</a:t>
                </a:r>
              </a:p>
            </p:txBody>
          </p:sp>
          <p:sp>
            <p:nvSpPr>
              <p:cNvPr id="73810" name="AutoShape 82"/>
              <p:cNvSpPr>
                <a:spLocks noChangeArrowheads="1"/>
              </p:cNvSpPr>
              <p:nvPr/>
            </p:nvSpPr>
            <p:spPr bwMode="auto">
              <a:xfrm>
                <a:off x="806" y="2520"/>
                <a:ext cx="1008" cy="520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7000">
                    <a:schemeClr val="accent2"/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811" name="AutoShape 83"/>
              <p:cNvSpPr>
                <a:spLocks noChangeArrowheads="1"/>
              </p:cNvSpPr>
              <p:nvPr/>
            </p:nvSpPr>
            <p:spPr bwMode="auto">
              <a:xfrm>
                <a:off x="806" y="1900"/>
                <a:ext cx="1008" cy="520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7000">
                    <a:schemeClr val="accent2"/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3812" name="AutoShape 84"/>
              <p:cNvSpPr>
                <a:spLocks noChangeArrowheads="1"/>
              </p:cNvSpPr>
              <p:nvPr/>
            </p:nvSpPr>
            <p:spPr bwMode="auto">
              <a:xfrm>
                <a:off x="806" y="1248"/>
                <a:ext cx="1008" cy="520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2">
                      <a:lumMod val="40000"/>
                      <a:lumOff val="60000"/>
                    </a:schemeClr>
                  </a:gs>
                  <a:gs pos="77000">
                    <a:schemeClr val="accent2"/>
                  </a:gs>
                </a:gsLst>
                <a:lin ang="0" scaled="1"/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739" name="Rectangle 85"/>
              <p:cNvSpPr>
                <a:spLocks noChangeArrowheads="1"/>
              </p:cNvSpPr>
              <p:nvPr/>
            </p:nvSpPr>
            <p:spPr bwMode="auto">
              <a:xfrm>
                <a:off x="1122" y="1263"/>
                <a:ext cx="38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BOM</a:t>
                </a:r>
              </a:p>
            </p:txBody>
          </p:sp>
          <p:sp>
            <p:nvSpPr>
              <p:cNvPr id="72740" name="Rectangle 86"/>
              <p:cNvSpPr>
                <a:spLocks noChangeArrowheads="1"/>
              </p:cNvSpPr>
              <p:nvPr/>
            </p:nvSpPr>
            <p:spPr bwMode="auto">
              <a:xfrm>
                <a:off x="960" y="1936"/>
                <a:ext cx="670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Lead times</a:t>
                </a:r>
              </a:p>
            </p:txBody>
          </p:sp>
          <p:sp>
            <p:nvSpPr>
              <p:cNvPr id="72741" name="Rectangle 87"/>
              <p:cNvSpPr>
                <a:spLocks noChangeArrowheads="1"/>
              </p:cNvSpPr>
              <p:nvPr/>
            </p:nvSpPr>
            <p:spPr bwMode="auto">
              <a:xfrm>
                <a:off x="868" y="2160"/>
                <a:ext cx="843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200" dirty="0"/>
                  <a:t>(Item master file)</a:t>
                </a:r>
              </a:p>
            </p:txBody>
          </p:sp>
          <p:sp>
            <p:nvSpPr>
              <p:cNvPr id="72742" name="Rectangle 88"/>
              <p:cNvSpPr>
                <a:spLocks noChangeArrowheads="1"/>
              </p:cNvSpPr>
              <p:nvPr/>
            </p:nvSpPr>
            <p:spPr bwMode="auto">
              <a:xfrm>
                <a:off x="869" y="2551"/>
                <a:ext cx="833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 dirty="0"/>
                  <a:t>Inventory data</a:t>
                </a:r>
              </a:p>
            </p:txBody>
          </p:sp>
        </p:grpSp>
      </p:grpSp>
      <p:grpSp>
        <p:nvGrpSpPr>
          <p:cNvPr id="73817" name="Group 89"/>
          <p:cNvGrpSpPr>
            <a:grpSpLocks/>
          </p:cNvGrpSpPr>
          <p:nvPr/>
        </p:nvGrpSpPr>
        <p:grpSpPr bwMode="auto">
          <a:xfrm>
            <a:off x="3581400" y="2070100"/>
            <a:ext cx="1957388" cy="1181100"/>
            <a:chOff x="2256" y="1248"/>
            <a:chExt cx="1233" cy="744"/>
          </a:xfrm>
        </p:grpSpPr>
        <p:sp>
          <p:nvSpPr>
            <p:cNvPr id="72727" name="Line 90"/>
            <p:cNvSpPr>
              <a:spLocks noChangeShapeType="1"/>
            </p:cNvSpPr>
            <p:nvPr/>
          </p:nvSpPr>
          <p:spPr bwMode="auto">
            <a:xfrm>
              <a:off x="2880" y="1656"/>
              <a:ext cx="0" cy="33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2728" name="Group 91"/>
            <p:cNvGrpSpPr>
              <a:grpSpLocks/>
            </p:cNvGrpSpPr>
            <p:nvPr/>
          </p:nvGrpSpPr>
          <p:grpSpPr bwMode="auto">
            <a:xfrm>
              <a:off x="2256" y="1248"/>
              <a:ext cx="1233" cy="440"/>
              <a:chOff x="2256" y="1248"/>
              <a:chExt cx="1233" cy="440"/>
            </a:xfrm>
          </p:grpSpPr>
          <p:sp>
            <p:nvSpPr>
              <p:cNvPr id="72729" name="Rectangle 92"/>
              <p:cNvSpPr>
                <a:spLocks noChangeArrowheads="1"/>
              </p:cNvSpPr>
              <p:nvPr/>
            </p:nvSpPr>
            <p:spPr bwMode="auto">
              <a:xfrm>
                <a:off x="2256" y="1248"/>
                <a:ext cx="1232" cy="44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730" name="Rectangle 93"/>
              <p:cNvSpPr>
                <a:spLocks noChangeArrowheads="1"/>
              </p:cNvSpPr>
              <p:nvPr/>
            </p:nvSpPr>
            <p:spPr bwMode="auto">
              <a:xfrm>
                <a:off x="2271" y="1327"/>
                <a:ext cx="1218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Master</a:t>
                </a:r>
              </a:p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production schedule</a:t>
                </a:r>
              </a:p>
            </p:txBody>
          </p:sp>
        </p:grpSp>
      </p:grpSp>
      <p:grpSp>
        <p:nvGrpSpPr>
          <p:cNvPr id="73822" name="Group 94"/>
          <p:cNvGrpSpPr>
            <a:grpSpLocks/>
          </p:cNvGrpSpPr>
          <p:nvPr/>
        </p:nvGrpSpPr>
        <p:grpSpPr bwMode="auto">
          <a:xfrm>
            <a:off x="3759200" y="3255963"/>
            <a:ext cx="1625600" cy="2420937"/>
            <a:chOff x="2368" y="1995"/>
            <a:chExt cx="1024" cy="1525"/>
          </a:xfrm>
        </p:grpSpPr>
        <p:grpSp>
          <p:nvGrpSpPr>
            <p:cNvPr id="72711" name="Group 95"/>
            <p:cNvGrpSpPr>
              <a:grpSpLocks/>
            </p:cNvGrpSpPr>
            <p:nvPr/>
          </p:nvGrpSpPr>
          <p:grpSpPr bwMode="auto">
            <a:xfrm>
              <a:off x="2368" y="2632"/>
              <a:ext cx="1024" cy="888"/>
              <a:chOff x="2368" y="2616"/>
              <a:chExt cx="1024" cy="888"/>
            </a:xfrm>
          </p:grpSpPr>
          <p:sp>
            <p:nvSpPr>
              <p:cNvPr id="73824" name="Rectangle 96"/>
              <p:cNvSpPr>
                <a:spLocks noChangeArrowheads="1"/>
              </p:cNvSpPr>
              <p:nvPr/>
            </p:nvSpPr>
            <p:spPr bwMode="auto">
              <a:xfrm>
                <a:off x="2368" y="2616"/>
                <a:ext cx="1024" cy="888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726" name="Rectangle 97"/>
              <p:cNvSpPr>
                <a:spLocks noChangeArrowheads="1"/>
              </p:cNvSpPr>
              <p:nvPr/>
            </p:nvSpPr>
            <p:spPr bwMode="auto">
              <a:xfrm>
                <a:off x="2395" y="2687"/>
                <a:ext cx="969" cy="7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85000"/>
                  </a:lnSpc>
                </a:pPr>
                <a:r>
                  <a:rPr lang="en-US" sz="1400" dirty="0"/>
                  <a:t>Material requirement planning programs (computer and software)</a:t>
                </a:r>
              </a:p>
            </p:txBody>
          </p:sp>
        </p:grpSp>
        <p:grpSp>
          <p:nvGrpSpPr>
            <p:cNvPr id="72712" name="Group 98"/>
            <p:cNvGrpSpPr>
              <a:grpSpLocks/>
            </p:cNvGrpSpPr>
            <p:nvPr/>
          </p:nvGrpSpPr>
          <p:grpSpPr bwMode="auto">
            <a:xfrm>
              <a:off x="2493" y="1995"/>
              <a:ext cx="773" cy="641"/>
              <a:chOff x="4959" y="2443"/>
              <a:chExt cx="557" cy="489"/>
            </a:xfrm>
          </p:grpSpPr>
          <p:sp>
            <p:nvSpPr>
              <p:cNvPr id="72713" name="Freeform 99"/>
              <p:cNvSpPr>
                <a:spLocks/>
              </p:cNvSpPr>
              <p:nvPr/>
            </p:nvSpPr>
            <p:spPr bwMode="auto">
              <a:xfrm>
                <a:off x="4959" y="2443"/>
                <a:ext cx="557" cy="411"/>
              </a:xfrm>
              <a:custGeom>
                <a:avLst/>
                <a:gdLst>
                  <a:gd name="T0" fmla="*/ 47 w 557"/>
                  <a:gd name="T1" fmla="*/ 411 h 411"/>
                  <a:gd name="T2" fmla="*/ 35 w 557"/>
                  <a:gd name="T3" fmla="*/ 409 h 411"/>
                  <a:gd name="T4" fmla="*/ 25 w 557"/>
                  <a:gd name="T5" fmla="*/ 407 h 411"/>
                  <a:gd name="T6" fmla="*/ 18 w 557"/>
                  <a:gd name="T7" fmla="*/ 403 h 411"/>
                  <a:gd name="T8" fmla="*/ 12 w 557"/>
                  <a:gd name="T9" fmla="*/ 397 h 411"/>
                  <a:gd name="T10" fmla="*/ 6 w 557"/>
                  <a:gd name="T11" fmla="*/ 390 h 411"/>
                  <a:gd name="T12" fmla="*/ 2 w 557"/>
                  <a:gd name="T13" fmla="*/ 382 h 411"/>
                  <a:gd name="T14" fmla="*/ 0 w 557"/>
                  <a:gd name="T15" fmla="*/ 374 h 411"/>
                  <a:gd name="T16" fmla="*/ 0 w 557"/>
                  <a:gd name="T17" fmla="*/ 365 h 411"/>
                  <a:gd name="T18" fmla="*/ 0 w 557"/>
                  <a:gd name="T19" fmla="*/ 46 h 411"/>
                  <a:gd name="T20" fmla="*/ 0 w 557"/>
                  <a:gd name="T21" fmla="*/ 36 h 411"/>
                  <a:gd name="T22" fmla="*/ 2 w 557"/>
                  <a:gd name="T23" fmla="*/ 27 h 411"/>
                  <a:gd name="T24" fmla="*/ 6 w 557"/>
                  <a:gd name="T25" fmla="*/ 19 h 411"/>
                  <a:gd name="T26" fmla="*/ 12 w 557"/>
                  <a:gd name="T27" fmla="*/ 11 h 411"/>
                  <a:gd name="T28" fmla="*/ 18 w 557"/>
                  <a:gd name="T29" fmla="*/ 6 h 411"/>
                  <a:gd name="T30" fmla="*/ 25 w 557"/>
                  <a:gd name="T31" fmla="*/ 2 h 411"/>
                  <a:gd name="T32" fmla="*/ 35 w 557"/>
                  <a:gd name="T33" fmla="*/ 0 h 411"/>
                  <a:gd name="T34" fmla="*/ 47 w 557"/>
                  <a:gd name="T35" fmla="*/ 0 h 411"/>
                  <a:gd name="T36" fmla="*/ 511 w 557"/>
                  <a:gd name="T37" fmla="*/ 0 h 411"/>
                  <a:gd name="T38" fmla="*/ 523 w 557"/>
                  <a:gd name="T39" fmla="*/ 0 h 411"/>
                  <a:gd name="T40" fmla="*/ 532 w 557"/>
                  <a:gd name="T41" fmla="*/ 2 h 411"/>
                  <a:gd name="T42" fmla="*/ 540 w 557"/>
                  <a:gd name="T43" fmla="*/ 6 h 411"/>
                  <a:gd name="T44" fmla="*/ 548 w 557"/>
                  <a:gd name="T45" fmla="*/ 11 h 411"/>
                  <a:gd name="T46" fmla="*/ 552 w 557"/>
                  <a:gd name="T47" fmla="*/ 19 h 411"/>
                  <a:gd name="T48" fmla="*/ 555 w 557"/>
                  <a:gd name="T49" fmla="*/ 27 h 411"/>
                  <a:gd name="T50" fmla="*/ 557 w 557"/>
                  <a:gd name="T51" fmla="*/ 36 h 411"/>
                  <a:gd name="T52" fmla="*/ 557 w 557"/>
                  <a:gd name="T53" fmla="*/ 46 h 411"/>
                  <a:gd name="T54" fmla="*/ 557 w 557"/>
                  <a:gd name="T55" fmla="*/ 365 h 411"/>
                  <a:gd name="T56" fmla="*/ 557 w 557"/>
                  <a:gd name="T57" fmla="*/ 374 h 411"/>
                  <a:gd name="T58" fmla="*/ 555 w 557"/>
                  <a:gd name="T59" fmla="*/ 382 h 411"/>
                  <a:gd name="T60" fmla="*/ 552 w 557"/>
                  <a:gd name="T61" fmla="*/ 390 h 411"/>
                  <a:gd name="T62" fmla="*/ 548 w 557"/>
                  <a:gd name="T63" fmla="*/ 397 h 411"/>
                  <a:gd name="T64" fmla="*/ 540 w 557"/>
                  <a:gd name="T65" fmla="*/ 403 h 411"/>
                  <a:gd name="T66" fmla="*/ 532 w 557"/>
                  <a:gd name="T67" fmla="*/ 407 h 411"/>
                  <a:gd name="T68" fmla="*/ 523 w 557"/>
                  <a:gd name="T69" fmla="*/ 409 h 411"/>
                  <a:gd name="T70" fmla="*/ 511 w 557"/>
                  <a:gd name="T71" fmla="*/ 411 h 411"/>
                  <a:gd name="T72" fmla="*/ 47 w 557"/>
                  <a:gd name="T73" fmla="*/ 411 h 41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57"/>
                  <a:gd name="T112" fmla="*/ 0 h 411"/>
                  <a:gd name="T113" fmla="*/ 557 w 557"/>
                  <a:gd name="T114" fmla="*/ 411 h 41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57" h="411">
                    <a:moveTo>
                      <a:pt x="47" y="411"/>
                    </a:moveTo>
                    <a:lnTo>
                      <a:pt x="35" y="409"/>
                    </a:lnTo>
                    <a:lnTo>
                      <a:pt x="25" y="407"/>
                    </a:lnTo>
                    <a:lnTo>
                      <a:pt x="18" y="403"/>
                    </a:lnTo>
                    <a:lnTo>
                      <a:pt x="12" y="397"/>
                    </a:lnTo>
                    <a:lnTo>
                      <a:pt x="6" y="390"/>
                    </a:lnTo>
                    <a:lnTo>
                      <a:pt x="2" y="382"/>
                    </a:lnTo>
                    <a:lnTo>
                      <a:pt x="0" y="374"/>
                    </a:lnTo>
                    <a:lnTo>
                      <a:pt x="0" y="365"/>
                    </a:lnTo>
                    <a:lnTo>
                      <a:pt x="0" y="46"/>
                    </a:lnTo>
                    <a:lnTo>
                      <a:pt x="0" y="36"/>
                    </a:lnTo>
                    <a:lnTo>
                      <a:pt x="2" y="27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8" y="6"/>
                    </a:lnTo>
                    <a:lnTo>
                      <a:pt x="25" y="2"/>
                    </a:lnTo>
                    <a:lnTo>
                      <a:pt x="35" y="0"/>
                    </a:lnTo>
                    <a:lnTo>
                      <a:pt x="47" y="0"/>
                    </a:lnTo>
                    <a:lnTo>
                      <a:pt x="511" y="0"/>
                    </a:lnTo>
                    <a:lnTo>
                      <a:pt x="523" y="0"/>
                    </a:lnTo>
                    <a:lnTo>
                      <a:pt x="532" y="2"/>
                    </a:lnTo>
                    <a:lnTo>
                      <a:pt x="540" y="6"/>
                    </a:lnTo>
                    <a:lnTo>
                      <a:pt x="548" y="11"/>
                    </a:lnTo>
                    <a:lnTo>
                      <a:pt x="552" y="19"/>
                    </a:lnTo>
                    <a:lnTo>
                      <a:pt x="555" y="27"/>
                    </a:lnTo>
                    <a:lnTo>
                      <a:pt x="557" y="36"/>
                    </a:lnTo>
                    <a:lnTo>
                      <a:pt x="557" y="46"/>
                    </a:lnTo>
                    <a:lnTo>
                      <a:pt x="557" y="365"/>
                    </a:lnTo>
                    <a:lnTo>
                      <a:pt x="557" y="374"/>
                    </a:lnTo>
                    <a:lnTo>
                      <a:pt x="555" y="382"/>
                    </a:lnTo>
                    <a:lnTo>
                      <a:pt x="552" y="390"/>
                    </a:lnTo>
                    <a:lnTo>
                      <a:pt x="548" y="397"/>
                    </a:lnTo>
                    <a:lnTo>
                      <a:pt x="540" y="403"/>
                    </a:lnTo>
                    <a:lnTo>
                      <a:pt x="532" y="407"/>
                    </a:lnTo>
                    <a:lnTo>
                      <a:pt x="523" y="409"/>
                    </a:lnTo>
                    <a:lnTo>
                      <a:pt x="511" y="411"/>
                    </a:lnTo>
                    <a:lnTo>
                      <a:pt x="47" y="4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14" name="Freeform 100"/>
              <p:cNvSpPr>
                <a:spLocks/>
              </p:cNvSpPr>
              <p:nvPr/>
            </p:nvSpPr>
            <p:spPr bwMode="auto">
              <a:xfrm>
                <a:off x="4971" y="2454"/>
                <a:ext cx="534" cy="388"/>
              </a:xfrm>
              <a:custGeom>
                <a:avLst/>
                <a:gdLst>
                  <a:gd name="T0" fmla="*/ 0 w 534"/>
                  <a:gd name="T1" fmla="*/ 350 h 388"/>
                  <a:gd name="T2" fmla="*/ 0 w 534"/>
                  <a:gd name="T3" fmla="*/ 358 h 388"/>
                  <a:gd name="T4" fmla="*/ 2 w 534"/>
                  <a:gd name="T5" fmla="*/ 365 h 388"/>
                  <a:gd name="T6" fmla="*/ 6 w 534"/>
                  <a:gd name="T7" fmla="*/ 371 h 388"/>
                  <a:gd name="T8" fmla="*/ 10 w 534"/>
                  <a:gd name="T9" fmla="*/ 377 h 388"/>
                  <a:gd name="T10" fmla="*/ 13 w 534"/>
                  <a:gd name="T11" fmla="*/ 382 h 388"/>
                  <a:gd name="T12" fmla="*/ 21 w 534"/>
                  <a:gd name="T13" fmla="*/ 384 h 388"/>
                  <a:gd name="T14" fmla="*/ 29 w 534"/>
                  <a:gd name="T15" fmla="*/ 386 h 388"/>
                  <a:gd name="T16" fmla="*/ 38 w 534"/>
                  <a:gd name="T17" fmla="*/ 388 h 388"/>
                  <a:gd name="T18" fmla="*/ 495 w 534"/>
                  <a:gd name="T19" fmla="*/ 388 h 388"/>
                  <a:gd name="T20" fmla="*/ 505 w 534"/>
                  <a:gd name="T21" fmla="*/ 386 h 388"/>
                  <a:gd name="T22" fmla="*/ 515 w 534"/>
                  <a:gd name="T23" fmla="*/ 384 h 388"/>
                  <a:gd name="T24" fmla="*/ 520 w 534"/>
                  <a:gd name="T25" fmla="*/ 382 h 388"/>
                  <a:gd name="T26" fmla="*/ 526 w 534"/>
                  <a:gd name="T27" fmla="*/ 377 h 388"/>
                  <a:gd name="T28" fmla="*/ 530 w 534"/>
                  <a:gd name="T29" fmla="*/ 371 h 388"/>
                  <a:gd name="T30" fmla="*/ 532 w 534"/>
                  <a:gd name="T31" fmla="*/ 365 h 388"/>
                  <a:gd name="T32" fmla="*/ 534 w 534"/>
                  <a:gd name="T33" fmla="*/ 358 h 388"/>
                  <a:gd name="T34" fmla="*/ 534 w 534"/>
                  <a:gd name="T35" fmla="*/ 350 h 388"/>
                  <a:gd name="T36" fmla="*/ 534 w 534"/>
                  <a:gd name="T37" fmla="*/ 39 h 388"/>
                  <a:gd name="T38" fmla="*/ 534 w 534"/>
                  <a:gd name="T39" fmla="*/ 29 h 388"/>
                  <a:gd name="T40" fmla="*/ 532 w 534"/>
                  <a:gd name="T41" fmla="*/ 23 h 388"/>
                  <a:gd name="T42" fmla="*/ 530 w 534"/>
                  <a:gd name="T43" fmla="*/ 16 h 388"/>
                  <a:gd name="T44" fmla="*/ 526 w 534"/>
                  <a:gd name="T45" fmla="*/ 10 h 388"/>
                  <a:gd name="T46" fmla="*/ 520 w 534"/>
                  <a:gd name="T47" fmla="*/ 6 h 388"/>
                  <a:gd name="T48" fmla="*/ 515 w 534"/>
                  <a:gd name="T49" fmla="*/ 2 h 388"/>
                  <a:gd name="T50" fmla="*/ 505 w 534"/>
                  <a:gd name="T51" fmla="*/ 0 h 388"/>
                  <a:gd name="T52" fmla="*/ 495 w 534"/>
                  <a:gd name="T53" fmla="*/ 0 h 388"/>
                  <a:gd name="T54" fmla="*/ 38 w 534"/>
                  <a:gd name="T55" fmla="*/ 0 h 388"/>
                  <a:gd name="T56" fmla="*/ 29 w 534"/>
                  <a:gd name="T57" fmla="*/ 0 h 388"/>
                  <a:gd name="T58" fmla="*/ 21 w 534"/>
                  <a:gd name="T59" fmla="*/ 2 h 388"/>
                  <a:gd name="T60" fmla="*/ 13 w 534"/>
                  <a:gd name="T61" fmla="*/ 6 h 388"/>
                  <a:gd name="T62" fmla="*/ 10 w 534"/>
                  <a:gd name="T63" fmla="*/ 10 h 388"/>
                  <a:gd name="T64" fmla="*/ 6 w 534"/>
                  <a:gd name="T65" fmla="*/ 16 h 388"/>
                  <a:gd name="T66" fmla="*/ 2 w 534"/>
                  <a:gd name="T67" fmla="*/ 23 h 388"/>
                  <a:gd name="T68" fmla="*/ 0 w 534"/>
                  <a:gd name="T69" fmla="*/ 29 h 388"/>
                  <a:gd name="T70" fmla="*/ 0 w 534"/>
                  <a:gd name="T71" fmla="*/ 39 h 388"/>
                  <a:gd name="T72" fmla="*/ 0 w 534"/>
                  <a:gd name="T73" fmla="*/ 350 h 3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34"/>
                  <a:gd name="T112" fmla="*/ 0 h 388"/>
                  <a:gd name="T113" fmla="*/ 534 w 534"/>
                  <a:gd name="T114" fmla="*/ 388 h 3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34" h="388">
                    <a:moveTo>
                      <a:pt x="0" y="350"/>
                    </a:moveTo>
                    <a:lnTo>
                      <a:pt x="0" y="358"/>
                    </a:lnTo>
                    <a:lnTo>
                      <a:pt x="2" y="365"/>
                    </a:lnTo>
                    <a:lnTo>
                      <a:pt x="6" y="371"/>
                    </a:lnTo>
                    <a:lnTo>
                      <a:pt x="10" y="377"/>
                    </a:lnTo>
                    <a:lnTo>
                      <a:pt x="13" y="382"/>
                    </a:lnTo>
                    <a:lnTo>
                      <a:pt x="21" y="384"/>
                    </a:lnTo>
                    <a:lnTo>
                      <a:pt x="29" y="386"/>
                    </a:lnTo>
                    <a:lnTo>
                      <a:pt x="38" y="388"/>
                    </a:lnTo>
                    <a:lnTo>
                      <a:pt x="495" y="388"/>
                    </a:lnTo>
                    <a:lnTo>
                      <a:pt x="505" y="386"/>
                    </a:lnTo>
                    <a:lnTo>
                      <a:pt x="515" y="384"/>
                    </a:lnTo>
                    <a:lnTo>
                      <a:pt x="520" y="382"/>
                    </a:lnTo>
                    <a:lnTo>
                      <a:pt x="526" y="377"/>
                    </a:lnTo>
                    <a:lnTo>
                      <a:pt x="530" y="371"/>
                    </a:lnTo>
                    <a:lnTo>
                      <a:pt x="532" y="365"/>
                    </a:lnTo>
                    <a:lnTo>
                      <a:pt x="534" y="358"/>
                    </a:lnTo>
                    <a:lnTo>
                      <a:pt x="534" y="350"/>
                    </a:lnTo>
                    <a:lnTo>
                      <a:pt x="534" y="39"/>
                    </a:lnTo>
                    <a:lnTo>
                      <a:pt x="534" y="29"/>
                    </a:lnTo>
                    <a:lnTo>
                      <a:pt x="532" y="23"/>
                    </a:lnTo>
                    <a:lnTo>
                      <a:pt x="530" y="16"/>
                    </a:lnTo>
                    <a:lnTo>
                      <a:pt x="526" y="10"/>
                    </a:lnTo>
                    <a:lnTo>
                      <a:pt x="520" y="6"/>
                    </a:lnTo>
                    <a:lnTo>
                      <a:pt x="515" y="2"/>
                    </a:lnTo>
                    <a:lnTo>
                      <a:pt x="505" y="0"/>
                    </a:lnTo>
                    <a:lnTo>
                      <a:pt x="495" y="0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3" y="6"/>
                    </a:lnTo>
                    <a:lnTo>
                      <a:pt x="10" y="10"/>
                    </a:lnTo>
                    <a:lnTo>
                      <a:pt x="6" y="16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0" y="39"/>
                    </a:lnTo>
                    <a:lnTo>
                      <a:pt x="0" y="350"/>
                    </a:lnTo>
                    <a:close/>
                  </a:path>
                </a:pathLst>
              </a:custGeom>
              <a:solidFill>
                <a:srgbClr val="EADF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15" name="Freeform 101"/>
              <p:cNvSpPr>
                <a:spLocks/>
              </p:cNvSpPr>
              <p:nvPr/>
            </p:nvSpPr>
            <p:spPr bwMode="auto">
              <a:xfrm>
                <a:off x="5123" y="2854"/>
                <a:ext cx="228" cy="46"/>
              </a:xfrm>
              <a:custGeom>
                <a:avLst/>
                <a:gdLst>
                  <a:gd name="T0" fmla="*/ 228 w 228"/>
                  <a:gd name="T1" fmla="*/ 46 h 46"/>
                  <a:gd name="T2" fmla="*/ 228 w 228"/>
                  <a:gd name="T3" fmla="*/ 21 h 46"/>
                  <a:gd name="T4" fmla="*/ 192 w 228"/>
                  <a:gd name="T5" fmla="*/ 21 h 46"/>
                  <a:gd name="T6" fmla="*/ 192 w 228"/>
                  <a:gd name="T7" fmla="*/ 0 h 46"/>
                  <a:gd name="T8" fmla="*/ 36 w 228"/>
                  <a:gd name="T9" fmla="*/ 0 h 46"/>
                  <a:gd name="T10" fmla="*/ 36 w 228"/>
                  <a:gd name="T11" fmla="*/ 21 h 46"/>
                  <a:gd name="T12" fmla="*/ 0 w 228"/>
                  <a:gd name="T13" fmla="*/ 21 h 46"/>
                  <a:gd name="T14" fmla="*/ 0 w 228"/>
                  <a:gd name="T15" fmla="*/ 46 h 46"/>
                  <a:gd name="T16" fmla="*/ 228 w 228"/>
                  <a:gd name="T17" fmla="*/ 46 h 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8"/>
                  <a:gd name="T28" fmla="*/ 0 h 46"/>
                  <a:gd name="T29" fmla="*/ 228 w 228"/>
                  <a:gd name="T30" fmla="*/ 46 h 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8" h="46">
                    <a:moveTo>
                      <a:pt x="228" y="46"/>
                    </a:moveTo>
                    <a:lnTo>
                      <a:pt x="228" y="21"/>
                    </a:lnTo>
                    <a:lnTo>
                      <a:pt x="192" y="21"/>
                    </a:lnTo>
                    <a:lnTo>
                      <a:pt x="192" y="0"/>
                    </a:lnTo>
                    <a:lnTo>
                      <a:pt x="36" y="0"/>
                    </a:lnTo>
                    <a:lnTo>
                      <a:pt x="36" y="21"/>
                    </a:lnTo>
                    <a:lnTo>
                      <a:pt x="0" y="21"/>
                    </a:lnTo>
                    <a:lnTo>
                      <a:pt x="0" y="46"/>
                    </a:lnTo>
                    <a:lnTo>
                      <a:pt x="228" y="46"/>
                    </a:lnTo>
                    <a:close/>
                  </a:path>
                </a:pathLst>
              </a:custGeom>
              <a:solidFill>
                <a:srgbClr val="EADF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16" name="Freeform 102"/>
              <p:cNvSpPr>
                <a:spLocks/>
              </p:cNvSpPr>
              <p:nvPr/>
            </p:nvSpPr>
            <p:spPr bwMode="auto">
              <a:xfrm>
                <a:off x="4975" y="2900"/>
                <a:ext cx="524" cy="32"/>
              </a:xfrm>
              <a:custGeom>
                <a:avLst/>
                <a:gdLst>
                  <a:gd name="T0" fmla="*/ 524 w 524"/>
                  <a:gd name="T1" fmla="*/ 32 h 32"/>
                  <a:gd name="T2" fmla="*/ 524 w 524"/>
                  <a:gd name="T3" fmla="*/ 0 h 32"/>
                  <a:gd name="T4" fmla="*/ 0 w 524"/>
                  <a:gd name="T5" fmla="*/ 0 h 32"/>
                  <a:gd name="T6" fmla="*/ 0 w 524"/>
                  <a:gd name="T7" fmla="*/ 32 h 32"/>
                  <a:gd name="T8" fmla="*/ 524 w 524"/>
                  <a:gd name="T9" fmla="*/ 32 h 3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4"/>
                  <a:gd name="T16" fmla="*/ 0 h 32"/>
                  <a:gd name="T17" fmla="*/ 524 w 524"/>
                  <a:gd name="T18" fmla="*/ 32 h 3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4" h="32">
                    <a:moveTo>
                      <a:pt x="524" y="32"/>
                    </a:moveTo>
                    <a:lnTo>
                      <a:pt x="524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524" y="32"/>
                    </a:lnTo>
                    <a:close/>
                  </a:path>
                </a:pathLst>
              </a:custGeom>
              <a:solidFill>
                <a:srgbClr val="EADFD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831" name="Freeform 103"/>
              <p:cNvSpPr>
                <a:spLocks/>
              </p:cNvSpPr>
              <p:nvPr/>
            </p:nvSpPr>
            <p:spPr bwMode="auto">
              <a:xfrm>
                <a:off x="5011" y="2495"/>
                <a:ext cx="453" cy="307"/>
              </a:xfrm>
              <a:custGeom>
                <a:avLst/>
                <a:gdLst>
                  <a:gd name="T0" fmla="*/ 423 w 453"/>
                  <a:gd name="T1" fmla="*/ 307 h 307"/>
                  <a:gd name="T2" fmla="*/ 31 w 453"/>
                  <a:gd name="T3" fmla="*/ 307 h 307"/>
                  <a:gd name="T4" fmla="*/ 23 w 453"/>
                  <a:gd name="T5" fmla="*/ 305 h 307"/>
                  <a:gd name="T6" fmla="*/ 18 w 453"/>
                  <a:gd name="T7" fmla="*/ 303 h 307"/>
                  <a:gd name="T8" fmla="*/ 12 w 453"/>
                  <a:gd name="T9" fmla="*/ 301 h 307"/>
                  <a:gd name="T10" fmla="*/ 8 w 453"/>
                  <a:gd name="T11" fmla="*/ 297 h 307"/>
                  <a:gd name="T12" fmla="*/ 4 w 453"/>
                  <a:gd name="T13" fmla="*/ 293 h 307"/>
                  <a:gd name="T14" fmla="*/ 2 w 453"/>
                  <a:gd name="T15" fmla="*/ 288 h 307"/>
                  <a:gd name="T16" fmla="*/ 0 w 453"/>
                  <a:gd name="T17" fmla="*/ 276 h 307"/>
                  <a:gd name="T18" fmla="*/ 0 w 453"/>
                  <a:gd name="T19" fmla="*/ 30 h 307"/>
                  <a:gd name="T20" fmla="*/ 2 w 453"/>
                  <a:gd name="T21" fmla="*/ 17 h 307"/>
                  <a:gd name="T22" fmla="*/ 4 w 453"/>
                  <a:gd name="T23" fmla="*/ 13 h 307"/>
                  <a:gd name="T24" fmla="*/ 8 w 453"/>
                  <a:gd name="T25" fmla="*/ 7 h 307"/>
                  <a:gd name="T26" fmla="*/ 12 w 453"/>
                  <a:gd name="T27" fmla="*/ 4 h 307"/>
                  <a:gd name="T28" fmla="*/ 18 w 453"/>
                  <a:gd name="T29" fmla="*/ 2 h 307"/>
                  <a:gd name="T30" fmla="*/ 23 w 453"/>
                  <a:gd name="T31" fmla="*/ 0 h 307"/>
                  <a:gd name="T32" fmla="*/ 31 w 453"/>
                  <a:gd name="T33" fmla="*/ 0 h 307"/>
                  <a:gd name="T34" fmla="*/ 423 w 453"/>
                  <a:gd name="T35" fmla="*/ 0 h 307"/>
                  <a:gd name="T36" fmla="*/ 430 w 453"/>
                  <a:gd name="T37" fmla="*/ 0 h 307"/>
                  <a:gd name="T38" fmla="*/ 438 w 453"/>
                  <a:gd name="T39" fmla="*/ 2 h 307"/>
                  <a:gd name="T40" fmla="*/ 442 w 453"/>
                  <a:gd name="T41" fmla="*/ 4 h 307"/>
                  <a:gd name="T42" fmla="*/ 446 w 453"/>
                  <a:gd name="T43" fmla="*/ 7 h 307"/>
                  <a:gd name="T44" fmla="*/ 450 w 453"/>
                  <a:gd name="T45" fmla="*/ 13 h 307"/>
                  <a:gd name="T46" fmla="*/ 452 w 453"/>
                  <a:gd name="T47" fmla="*/ 17 h 307"/>
                  <a:gd name="T48" fmla="*/ 453 w 453"/>
                  <a:gd name="T49" fmla="*/ 30 h 307"/>
                  <a:gd name="T50" fmla="*/ 453 w 453"/>
                  <a:gd name="T51" fmla="*/ 276 h 307"/>
                  <a:gd name="T52" fmla="*/ 452 w 453"/>
                  <a:gd name="T53" fmla="*/ 288 h 307"/>
                  <a:gd name="T54" fmla="*/ 450 w 453"/>
                  <a:gd name="T55" fmla="*/ 293 h 307"/>
                  <a:gd name="T56" fmla="*/ 446 w 453"/>
                  <a:gd name="T57" fmla="*/ 297 h 307"/>
                  <a:gd name="T58" fmla="*/ 442 w 453"/>
                  <a:gd name="T59" fmla="*/ 301 h 307"/>
                  <a:gd name="T60" fmla="*/ 438 w 453"/>
                  <a:gd name="T61" fmla="*/ 303 h 307"/>
                  <a:gd name="T62" fmla="*/ 430 w 453"/>
                  <a:gd name="T63" fmla="*/ 305 h 307"/>
                  <a:gd name="T64" fmla="*/ 423 w 453"/>
                  <a:gd name="T65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3" h="307">
                    <a:moveTo>
                      <a:pt x="423" y="307"/>
                    </a:moveTo>
                    <a:lnTo>
                      <a:pt x="31" y="307"/>
                    </a:lnTo>
                    <a:lnTo>
                      <a:pt x="23" y="305"/>
                    </a:lnTo>
                    <a:lnTo>
                      <a:pt x="18" y="303"/>
                    </a:lnTo>
                    <a:lnTo>
                      <a:pt x="12" y="301"/>
                    </a:lnTo>
                    <a:lnTo>
                      <a:pt x="8" y="297"/>
                    </a:lnTo>
                    <a:lnTo>
                      <a:pt x="4" y="293"/>
                    </a:lnTo>
                    <a:lnTo>
                      <a:pt x="2" y="288"/>
                    </a:lnTo>
                    <a:lnTo>
                      <a:pt x="0" y="276"/>
                    </a:lnTo>
                    <a:lnTo>
                      <a:pt x="0" y="30"/>
                    </a:lnTo>
                    <a:lnTo>
                      <a:pt x="2" y="17"/>
                    </a:lnTo>
                    <a:lnTo>
                      <a:pt x="4" y="13"/>
                    </a:lnTo>
                    <a:lnTo>
                      <a:pt x="8" y="7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3" y="0"/>
                    </a:lnTo>
                    <a:lnTo>
                      <a:pt x="31" y="0"/>
                    </a:lnTo>
                    <a:lnTo>
                      <a:pt x="423" y="0"/>
                    </a:lnTo>
                    <a:lnTo>
                      <a:pt x="430" y="0"/>
                    </a:lnTo>
                    <a:lnTo>
                      <a:pt x="438" y="2"/>
                    </a:lnTo>
                    <a:lnTo>
                      <a:pt x="442" y="4"/>
                    </a:lnTo>
                    <a:lnTo>
                      <a:pt x="446" y="7"/>
                    </a:lnTo>
                    <a:lnTo>
                      <a:pt x="450" y="13"/>
                    </a:lnTo>
                    <a:lnTo>
                      <a:pt x="452" y="17"/>
                    </a:lnTo>
                    <a:lnTo>
                      <a:pt x="453" y="30"/>
                    </a:lnTo>
                    <a:lnTo>
                      <a:pt x="453" y="276"/>
                    </a:lnTo>
                    <a:lnTo>
                      <a:pt x="452" y="288"/>
                    </a:lnTo>
                    <a:lnTo>
                      <a:pt x="450" y="293"/>
                    </a:lnTo>
                    <a:lnTo>
                      <a:pt x="446" y="297"/>
                    </a:lnTo>
                    <a:lnTo>
                      <a:pt x="442" y="301"/>
                    </a:lnTo>
                    <a:lnTo>
                      <a:pt x="438" y="303"/>
                    </a:lnTo>
                    <a:lnTo>
                      <a:pt x="430" y="305"/>
                    </a:lnTo>
                    <a:lnTo>
                      <a:pt x="423" y="307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72718" name="Rectangle 104"/>
              <p:cNvSpPr>
                <a:spLocks noChangeArrowheads="1"/>
              </p:cNvSpPr>
              <p:nvPr/>
            </p:nvSpPr>
            <p:spPr bwMode="auto">
              <a:xfrm>
                <a:off x="5416" y="2821"/>
                <a:ext cx="48" cy="14"/>
              </a:xfrm>
              <a:prstGeom prst="rect">
                <a:avLst/>
              </a:prstGeom>
              <a:solidFill>
                <a:srgbClr val="D90C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19" name="Rectangle 105"/>
              <p:cNvSpPr>
                <a:spLocks noChangeArrowheads="1"/>
              </p:cNvSpPr>
              <p:nvPr/>
            </p:nvSpPr>
            <p:spPr bwMode="auto">
              <a:xfrm>
                <a:off x="4994" y="2909"/>
                <a:ext cx="8" cy="23"/>
              </a:xfrm>
              <a:prstGeom prst="rect">
                <a:avLst/>
              </a:prstGeom>
              <a:solidFill>
                <a:srgbClr val="004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20" name="Rectangle 106"/>
              <p:cNvSpPr>
                <a:spLocks noChangeArrowheads="1"/>
              </p:cNvSpPr>
              <p:nvPr/>
            </p:nvSpPr>
            <p:spPr bwMode="auto">
              <a:xfrm>
                <a:off x="5019" y="2909"/>
                <a:ext cx="8" cy="23"/>
              </a:xfrm>
              <a:prstGeom prst="rect">
                <a:avLst/>
              </a:prstGeom>
              <a:solidFill>
                <a:srgbClr val="004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21" name="Rectangle 107"/>
              <p:cNvSpPr>
                <a:spLocks noChangeArrowheads="1"/>
              </p:cNvSpPr>
              <p:nvPr/>
            </p:nvSpPr>
            <p:spPr bwMode="auto">
              <a:xfrm>
                <a:off x="5046" y="2909"/>
                <a:ext cx="8" cy="23"/>
              </a:xfrm>
              <a:prstGeom prst="rect">
                <a:avLst/>
              </a:prstGeom>
              <a:solidFill>
                <a:srgbClr val="004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22" name="Rectangle 108"/>
              <p:cNvSpPr>
                <a:spLocks noChangeArrowheads="1"/>
              </p:cNvSpPr>
              <p:nvPr/>
            </p:nvSpPr>
            <p:spPr bwMode="auto">
              <a:xfrm>
                <a:off x="5071" y="2909"/>
                <a:ext cx="8" cy="23"/>
              </a:xfrm>
              <a:prstGeom prst="rect">
                <a:avLst/>
              </a:prstGeom>
              <a:solidFill>
                <a:srgbClr val="004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23" name="Rectangle 109"/>
              <p:cNvSpPr>
                <a:spLocks noChangeArrowheads="1"/>
              </p:cNvSpPr>
              <p:nvPr/>
            </p:nvSpPr>
            <p:spPr bwMode="auto">
              <a:xfrm>
                <a:off x="5096" y="2909"/>
                <a:ext cx="7" cy="23"/>
              </a:xfrm>
              <a:prstGeom prst="rect">
                <a:avLst/>
              </a:prstGeom>
              <a:solidFill>
                <a:srgbClr val="004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24" name="Rectangle 110"/>
              <p:cNvSpPr>
                <a:spLocks noChangeArrowheads="1"/>
              </p:cNvSpPr>
              <p:nvPr/>
            </p:nvSpPr>
            <p:spPr bwMode="auto">
              <a:xfrm>
                <a:off x="5123" y="2909"/>
                <a:ext cx="7" cy="23"/>
              </a:xfrm>
              <a:prstGeom prst="rect">
                <a:avLst/>
              </a:prstGeom>
              <a:solidFill>
                <a:srgbClr val="004C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825705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73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7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Determining Gross Requirements</a:t>
            </a:r>
          </a:p>
        </p:txBody>
      </p:sp>
      <p:sp>
        <p:nvSpPr>
          <p:cNvPr id="74754" name="Content Placeholder 1"/>
          <p:cNvSpPr>
            <a:spLocks noGrp="1"/>
          </p:cNvSpPr>
          <p:nvPr>
            <p:ph idx="1"/>
          </p:nvPr>
        </p:nvSpPr>
        <p:spPr>
          <a:xfrm>
            <a:off x="635000" y="1714500"/>
            <a:ext cx="78740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/>
              <a:t>Starts with a production schedule for the end item – 50 units of Item A in week 8</a:t>
            </a:r>
          </a:p>
          <a:p>
            <a:pPr>
              <a:buFont typeface="Arial Unicode MS" charset="0"/>
              <a:buChar char="▶"/>
            </a:pPr>
            <a:r>
              <a:rPr lang="en-US" sz="2800" dirty="0"/>
              <a:t>Using the lead time for the item, determine the week in which the order should be released – a 1-week lead time means the order for 50 units should be released in week 7</a:t>
            </a:r>
          </a:p>
          <a:p>
            <a:pPr>
              <a:buFont typeface="Arial Unicode MS" charset="0"/>
              <a:buChar char="▶"/>
            </a:pPr>
            <a:r>
              <a:rPr lang="en-US" sz="2800" dirty="0"/>
              <a:t>This step is often called </a:t>
            </a:r>
            <a:r>
              <a:rPr lang="en-AU" sz="2800" dirty="0"/>
              <a:t>"</a:t>
            </a:r>
            <a:r>
              <a:rPr lang="en-US" sz="2800" dirty="0"/>
              <a:t>lead time offset</a:t>
            </a:r>
            <a:r>
              <a:rPr lang="en-AU" sz="2800" dirty="0"/>
              <a:t>"</a:t>
            </a:r>
            <a:r>
              <a:rPr lang="en-US" sz="2800" dirty="0"/>
              <a:t> or </a:t>
            </a:r>
            <a:r>
              <a:rPr lang="en-AU" sz="2800" dirty="0"/>
              <a:t>"</a:t>
            </a:r>
            <a:r>
              <a:rPr lang="en-US" sz="2800" dirty="0"/>
              <a:t>time phasing</a:t>
            </a:r>
            <a:r>
              <a:rPr lang="en-AU" sz="2800" dirty="0"/>
              <a:t>"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34517582"/>
      </p:ext>
    </p:extLst>
  </p:cSld>
  <p:clrMapOvr>
    <a:masterClrMapping/>
  </p:clrMapOvr>
  <p:transition>
    <p:pull dir="l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Determining Gross Requirements</a:t>
            </a:r>
          </a:p>
        </p:txBody>
      </p:sp>
      <p:sp>
        <p:nvSpPr>
          <p:cNvPr id="76802" name="Content Placeholder 1"/>
          <p:cNvSpPr>
            <a:spLocks noGrp="1"/>
          </p:cNvSpPr>
          <p:nvPr>
            <p:ph idx="1"/>
          </p:nvPr>
        </p:nvSpPr>
        <p:spPr>
          <a:xfrm>
            <a:off x="457200" y="1790700"/>
            <a:ext cx="78486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From the BOM, every Item A requires 2 Item Bs – 100 Item Bs are required in week 7 to satisfy the order release for Item A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The lead time for the Item B is 2 weeks – release an order for 100 units of Item B in week 5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The timing and quantity for component requirements are determined by the order release of the parent(s)</a:t>
            </a:r>
          </a:p>
          <a:p>
            <a:pPr>
              <a:buFont typeface="Arial Unicode MS" charset="0"/>
              <a:buChar char="▶"/>
            </a:pPr>
            <a:endParaRPr 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95628"/>
      </p:ext>
    </p:extLst>
  </p:cSld>
  <p:clrMapOvr>
    <a:masterClrMapping/>
  </p:clrMapOvr>
  <p:transition>
    <p:strips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Determining Gross Requirements</a:t>
            </a:r>
          </a:p>
        </p:txBody>
      </p:sp>
      <p:sp>
        <p:nvSpPr>
          <p:cNvPr id="78850" name="Content Placeholder 1"/>
          <p:cNvSpPr>
            <a:spLocks noGrp="1"/>
          </p:cNvSpPr>
          <p:nvPr>
            <p:ph idx="1"/>
          </p:nvPr>
        </p:nvSpPr>
        <p:spPr>
          <a:xfrm>
            <a:off x="660400" y="1727200"/>
            <a:ext cx="78232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The process continues through the entire BOM one level at a time – often called </a:t>
            </a:r>
            <a:r>
              <a:rPr lang="en-AU" sz="2800" dirty="0">
                <a:latin typeface="Arial" charset="0"/>
                <a:cs typeface="Arial" charset="0"/>
              </a:rPr>
              <a:t>"</a:t>
            </a:r>
            <a:r>
              <a:rPr lang="en-US" sz="2800" dirty="0">
                <a:latin typeface="Arial" charset="0"/>
                <a:cs typeface="Arial" charset="0"/>
              </a:rPr>
              <a:t>explosion</a:t>
            </a:r>
            <a:r>
              <a:rPr lang="en-AU" sz="2800" dirty="0">
                <a:latin typeface="Arial" charset="0"/>
                <a:cs typeface="Arial" charset="0"/>
              </a:rPr>
              <a:t>"</a:t>
            </a:r>
            <a:endParaRPr lang="en-US" sz="2800" dirty="0">
              <a:latin typeface="Arial" charset="0"/>
              <a:cs typeface="Arial" charset="0"/>
            </a:endParaRP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By processing the BOM by level, items with multiple parents are only processed once, saving time and resources and reducing confusion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Low-level coding ensures that each item appears at only one level in the BOM</a:t>
            </a:r>
          </a:p>
          <a:p>
            <a:pPr>
              <a:buFont typeface="Arial Unicode MS" charset="0"/>
              <a:buChar char="▶"/>
            </a:pPr>
            <a:endParaRPr lang="en-US" sz="28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22966"/>
      </p:ext>
    </p:extLst>
  </p:cSld>
  <p:clrMapOvr>
    <a:masterClrMapping/>
  </p:clrMapOvr>
  <p:transition>
    <p:strips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Gross Requirements Plan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676222"/>
              </p:ext>
            </p:extLst>
          </p:nvPr>
        </p:nvGraphicFramePr>
        <p:xfrm>
          <a:off x="520700" y="1417638"/>
          <a:ext cx="8166101" cy="4846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7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08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572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TABLE 14.3</a:t>
                      </a:r>
                    </a:p>
                  </a:txBody>
                  <a:tcPr marT="45723" marB="45723" anchor="ctr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gridSpan="10">
                  <a:txBody>
                    <a:bodyPr/>
                    <a:lstStyle/>
                    <a:p>
                      <a:r>
                        <a:rPr lang="en-US" sz="1200" dirty="0">
                          <a:latin typeface="Arial"/>
                          <a:cs typeface="Arial"/>
                        </a:rPr>
                        <a:t>Gross Material Requirements Plan for 50 Awesome Speaker Kits (As) </a:t>
                      </a:r>
                      <a:br>
                        <a:rPr lang="en-US" sz="1200" dirty="0">
                          <a:latin typeface="Arial"/>
                          <a:cs typeface="Arial"/>
                        </a:rPr>
                      </a:br>
                      <a:r>
                        <a:rPr lang="en-US" sz="1200" dirty="0">
                          <a:latin typeface="Arial"/>
                          <a:cs typeface="Arial"/>
                        </a:rPr>
                        <a:t>with Order Release Dates Also Shown 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WEEK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LEAD TIME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endParaRPr lang="en-US" sz="1200" b="1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2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8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indent="-266700"/>
                      <a:r>
                        <a:rPr lang="en-US" sz="1200" dirty="0">
                          <a:latin typeface="Arial"/>
                          <a:cs typeface="Arial"/>
                        </a:rPr>
                        <a:t>A.	Required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1 week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marR="0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Arial"/>
                          <a:cs typeface="Arial"/>
                        </a:rPr>
                        <a:t>	Order release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50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marR="0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B.	Required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2 weeks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marR="0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Arial"/>
                          <a:cs typeface="Arial"/>
                        </a:rPr>
                        <a:t>	Order release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100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marR="0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C.	Required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150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1 week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marR="0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Arial"/>
                          <a:cs typeface="Arial"/>
                        </a:rPr>
                        <a:t>	Order release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150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marR="0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E.	Required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200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300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2 weeks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indent="-266700"/>
                      <a:r>
                        <a:rPr lang="en-US" sz="1200" baseline="0" dirty="0">
                          <a:latin typeface="Arial"/>
                          <a:cs typeface="Arial"/>
                        </a:rPr>
                        <a:t>	Order release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200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300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marR="0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F.	Required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300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3 weeks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indent="-266700"/>
                      <a:r>
                        <a:rPr lang="en-US" sz="1200" baseline="0" dirty="0">
                          <a:latin typeface="Arial"/>
                          <a:cs typeface="Arial"/>
                        </a:rPr>
                        <a:t>	Order release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300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marR="0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D.	Required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600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200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1 week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marR="0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>
                          <a:latin typeface="Arial"/>
                          <a:cs typeface="Arial"/>
                        </a:rPr>
                        <a:t>	Order release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600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200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marR="0" indent="-26670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G.	Required</a:t>
                      </a:r>
                      <a:r>
                        <a:rPr lang="en-US" sz="1200" baseline="0" dirty="0">
                          <a:latin typeface="Arial"/>
                          <a:cs typeface="Arial"/>
                        </a:rPr>
                        <a:t>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300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/>
                          <a:cs typeface="Arial"/>
                        </a:rPr>
                        <a:t>2 weeks</a:t>
                      </a:r>
                    </a:p>
                  </a:txBody>
                  <a:tcPr marT="45723" marB="45723" anchor="b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338">
                <a:tc gridSpan="2">
                  <a:txBody>
                    <a:bodyPr/>
                    <a:lstStyle/>
                    <a:p>
                      <a:pPr marL="266700" indent="-266700"/>
                      <a:r>
                        <a:rPr lang="en-US" sz="1200" baseline="0" dirty="0">
                          <a:latin typeface="Arial"/>
                          <a:cs typeface="Arial"/>
                        </a:rPr>
                        <a:t>	Order release date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/>
                          <a:cs typeface="Arial"/>
                        </a:rPr>
                        <a:t>300</a:t>
                      </a: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 marT="45723" marB="45723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77165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Dependent Demand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73125" y="2247900"/>
            <a:ext cx="75501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Font typeface="Times" charset="0"/>
              <a:buNone/>
            </a:pPr>
            <a:r>
              <a:rPr lang="en-US" sz="3200" b="1" i="1" dirty="0">
                <a:solidFill>
                  <a:srgbClr val="255898"/>
                </a:solidFill>
              </a:rPr>
              <a:t>For any product for which a schedule can be established, dependent demand techniques should be used</a:t>
            </a:r>
          </a:p>
        </p:txBody>
      </p:sp>
    </p:spTree>
    <p:extLst>
      <p:ext uri="{BB962C8B-B14F-4D97-AF65-F5344CB8AC3E}">
        <p14:creationId xmlns:p14="http://schemas.microsoft.com/office/powerpoint/2010/main" val="959944077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RP rec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345"/>
          <a:stretch>
            <a:fillRect/>
          </a:stretch>
        </p:blipFill>
        <p:spPr bwMode="auto">
          <a:xfrm>
            <a:off x="404813" y="1998663"/>
            <a:ext cx="8318500" cy="433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Net Requirements Plan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875409"/>
              </p:ext>
            </p:extLst>
          </p:nvPr>
        </p:nvGraphicFramePr>
        <p:xfrm>
          <a:off x="4318000" y="355600"/>
          <a:ext cx="4521200" cy="1676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 HAND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ITEM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 HAND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33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Arial"/>
                          <a:cs typeface="Arial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1511300" y="3987800"/>
            <a:ext cx="6362700" cy="787400"/>
            <a:chOff x="1511300" y="3987800"/>
            <a:chExt cx="6362700" cy="787400"/>
          </a:xfrm>
        </p:grpSpPr>
        <p:grpSp>
          <p:nvGrpSpPr>
            <p:cNvPr id="5" name="Group 4"/>
            <p:cNvGrpSpPr/>
            <p:nvPr/>
          </p:nvGrpSpPr>
          <p:grpSpPr>
            <a:xfrm>
              <a:off x="1511300" y="4279900"/>
              <a:ext cx="2052875" cy="495300"/>
              <a:chOff x="1231900" y="7213600"/>
              <a:chExt cx="2052875" cy="495300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1231900" y="7213600"/>
                <a:ext cx="2052875" cy="4953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1282700" y="7307362"/>
                <a:ext cx="195127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 × number of As = 80</a:t>
                </a:r>
              </a:p>
            </p:txBody>
          </p:sp>
        </p:grpSp>
        <p:cxnSp>
          <p:nvCxnSpPr>
            <p:cNvPr id="7" name="Straight Arrow Connector 6"/>
            <p:cNvCxnSpPr/>
            <p:nvPr/>
          </p:nvCxnSpPr>
          <p:spPr>
            <a:xfrm flipV="1">
              <a:off x="3449875" y="3987800"/>
              <a:ext cx="4424125" cy="527051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511300" y="5260974"/>
            <a:ext cx="6362700" cy="758826"/>
            <a:chOff x="1511300" y="5260974"/>
            <a:chExt cx="6362700" cy="758826"/>
          </a:xfrm>
        </p:grpSpPr>
        <p:grpSp>
          <p:nvGrpSpPr>
            <p:cNvPr id="8" name="Group 7"/>
            <p:cNvGrpSpPr/>
            <p:nvPr/>
          </p:nvGrpSpPr>
          <p:grpSpPr>
            <a:xfrm>
              <a:off x="1511300" y="5524500"/>
              <a:ext cx="2063825" cy="495300"/>
              <a:chOff x="1231900" y="7213600"/>
              <a:chExt cx="2063825" cy="495300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1231900" y="7213600"/>
                <a:ext cx="2052875" cy="4953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44600" y="7307362"/>
                <a:ext cx="20511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3 × number of As = 120</a:t>
                </a:r>
              </a:p>
            </p:txBody>
          </p:sp>
        </p:grpSp>
        <p:cxnSp>
          <p:nvCxnSpPr>
            <p:cNvPr id="19" name="Straight Arrow Connector 18"/>
            <p:cNvCxnSpPr/>
            <p:nvPr/>
          </p:nvCxnSpPr>
          <p:spPr>
            <a:xfrm flipV="1">
              <a:off x="3449875" y="5260974"/>
              <a:ext cx="4424125" cy="527051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6585863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RP recor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78"/>
          <a:stretch>
            <a:fillRect/>
          </a:stretch>
        </p:blipFill>
        <p:spPr bwMode="auto">
          <a:xfrm>
            <a:off x="419100" y="1466850"/>
            <a:ext cx="8301038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4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482600"/>
            <a:ext cx="7772400" cy="863600"/>
          </a:xfrm>
        </p:spPr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Net Requirements Plan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12900" y="2844800"/>
            <a:ext cx="5880100" cy="787400"/>
            <a:chOff x="1511300" y="3987800"/>
            <a:chExt cx="5880100" cy="787400"/>
          </a:xfrm>
        </p:grpSpPr>
        <p:grpSp>
          <p:nvGrpSpPr>
            <p:cNvPr id="5" name="Group 4"/>
            <p:cNvGrpSpPr/>
            <p:nvPr/>
          </p:nvGrpSpPr>
          <p:grpSpPr>
            <a:xfrm>
              <a:off x="1511300" y="4279900"/>
              <a:ext cx="2070937" cy="495300"/>
              <a:chOff x="1231900" y="7213600"/>
              <a:chExt cx="2070937" cy="49530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1231900" y="7213600"/>
                <a:ext cx="2052875" cy="4953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231900" y="7307362"/>
                <a:ext cx="20709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 × number of Cs = 200</a:t>
                </a:r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 flipV="1">
              <a:off x="3449875" y="3987800"/>
              <a:ext cx="3941525" cy="527052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87500" y="5308600"/>
            <a:ext cx="4787900" cy="787400"/>
            <a:chOff x="1511300" y="3987800"/>
            <a:chExt cx="4787900" cy="787400"/>
          </a:xfrm>
        </p:grpSpPr>
        <p:grpSp>
          <p:nvGrpSpPr>
            <p:cNvPr id="10" name="Group 9"/>
            <p:cNvGrpSpPr/>
            <p:nvPr/>
          </p:nvGrpSpPr>
          <p:grpSpPr>
            <a:xfrm>
              <a:off x="1511300" y="4279900"/>
              <a:ext cx="2052875" cy="495300"/>
              <a:chOff x="1231900" y="7213600"/>
              <a:chExt cx="2052875" cy="4953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1900" y="7213600"/>
                <a:ext cx="2052875" cy="4953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231900" y="7307362"/>
                <a:ext cx="20509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1 × number of Fs = 195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V="1">
              <a:off x="3449875" y="3987800"/>
              <a:ext cx="2849325" cy="527052"/>
            </a:xfrm>
            <a:prstGeom prst="straightConnector1">
              <a:avLst/>
            </a:prstGeom>
            <a:ln w="38100" cmpd="sng">
              <a:solidFill>
                <a:schemeClr val="tx2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1444962" y="1580388"/>
            <a:ext cx="6238538" cy="896112"/>
            <a:chOff x="1444962" y="1580388"/>
            <a:chExt cx="6238538" cy="896112"/>
          </a:xfrm>
        </p:grpSpPr>
        <p:grpSp>
          <p:nvGrpSpPr>
            <p:cNvPr id="24" name="Group 23"/>
            <p:cNvGrpSpPr/>
            <p:nvPr/>
          </p:nvGrpSpPr>
          <p:grpSpPr>
            <a:xfrm>
              <a:off x="1444962" y="1739900"/>
              <a:ext cx="2256075" cy="736600"/>
              <a:chOff x="1117600" y="7213600"/>
              <a:chExt cx="2256075" cy="7366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1117600" y="7213600"/>
                <a:ext cx="2256075" cy="7366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193800" y="7307362"/>
                <a:ext cx="20610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 × number of Bs = 130</a:t>
                </a:r>
              </a:p>
              <a:p>
                <a:r>
                  <a:rPr lang="en-US" sz="1400" dirty="0"/>
                  <a:t>2 × number of Cs = 200</a:t>
                </a:r>
              </a:p>
            </p:txBody>
          </p:sp>
        </p:grpSp>
        <p:sp>
          <p:nvSpPr>
            <p:cNvPr id="22" name="Freeform 21"/>
            <p:cNvSpPr/>
            <p:nvPr/>
          </p:nvSpPr>
          <p:spPr>
            <a:xfrm>
              <a:off x="3556000" y="1580388"/>
              <a:ext cx="3581400" cy="400812"/>
            </a:xfrm>
            <a:custGeom>
              <a:avLst/>
              <a:gdLst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12954 h 412954"/>
                <a:gd name="connsiteX1" fmla="*/ 838200 w 3581400"/>
                <a:gd name="connsiteY1" fmla="*/ 222454 h 412954"/>
                <a:gd name="connsiteX2" fmla="*/ 2362200 w 3581400"/>
                <a:gd name="connsiteY2" fmla="*/ 19254 h 412954"/>
                <a:gd name="connsiteX3" fmla="*/ 3581400 w 3581400"/>
                <a:gd name="connsiteY3" fmla="*/ 44654 h 412954"/>
                <a:gd name="connsiteX0" fmla="*/ 0 w 3581400"/>
                <a:gd name="connsiteY0" fmla="*/ 400812 h 400812"/>
                <a:gd name="connsiteX1" fmla="*/ 939800 w 3581400"/>
                <a:gd name="connsiteY1" fmla="*/ 184912 h 400812"/>
                <a:gd name="connsiteX2" fmla="*/ 2362200 w 3581400"/>
                <a:gd name="connsiteY2" fmla="*/ 7112 h 400812"/>
                <a:gd name="connsiteX3" fmla="*/ 3581400 w 3581400"/>
                <a:gd name="connsiteY3" fmla="*/ 32512 h 40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81400" h="400812">
                  <a:moveTo>
                    <a:pt x="0" y="400812"/>
                  </a:moveTo>
                  <a:cubicBezTo>
                    <a:pt x="222250" y="338370"/>
                    <a:pt x="546100" y="250529"/>
                    <a:pt x="939800" y="184912"/>
                  </a:cubicBezTo>
                  <a:cubicBezTo>
                    <a:pt x="1333500" y="119295"/>
                    <a:pt x="1921933" y="32512"/>
                    <a:pt x="2362200" y="7112"/>
                  </a:cubicBezTo>
                  <a:cubicBezTo>
                    <a:pt x="2802467" y="-18288"/>
                    <a:pt x="3581400" y="32512"/>
                    <a:pt x="3581400" y="32512"/>
                  </a:cubicBezTo>
                </a:path>
              </a:pathLst>
            </a:custGeom>
            <a:ln w="38100" cmpd="sng">
              <a:solidFill>
                <a:srgbClr val="25589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Freeform 27"/>
            <p:cNvSpPr/>
            <p:nvPr/>
          </p:nvSpPr>
          <p:spPr>
            <a:xfrm flipV="1">
              <a:off x="3568700" y="1732789"/>
              <a:ext cx="4114800" cy="450455"/>
            </a:xfrm>
            <a:custGeom>
              <a:avLst/>
              <a:gdLst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12954 h 412954"/>
                <a:gd name="connsiteX1" fmla="*/ 838200 w 3581400"/>
                <a:gd name="connsiteY1" fmla="*/ 222454 h 412954"/>
                <a:gd name="connsiteX2" fmla="*/ 2362200 w 3581400"/>
                <a:gd name="connsiteY2" fmla="*/ 19254 h 412954"/>
                <a:gd name="connsiteX3" fmla="*/ 3581400 w 3581400"/>
                <a:gd name="connsiteY3" fmla="*/ 44654 h 412954"/>
                <a:gd name="connsiteX0" fmla="*/ 0 w 3581400"/>
                <a:gd name="connsiteY0" fmla="*/ 400812 h 400812"/>
                <a:gd name="connsiteX1" fmla="*/ 939800 w 3581400"/>
                <a:gd name="connsiteY1" fmla="*/ 184912 h 400812"/>
                <a:gd name="connsiteX2" fmla="*/ 2362200 w 3581400"/>
                <a:gd name="connsiteY2" fmla="*/ 7112 h 400812"/>
                <a:gd name="connsiteX3" fmla="*/ 3581400 w 3581400"/>
                <a:gd name="connsiteY3" fmla="*/ 32512 h 400812"/>
                <a:gd name="connsiteX0" fmla="*/ 0 w 3721100"/>
                <a:gd name="connsiteY0" fmla="*/ 9306 h 225391"/>
                <a:gd name="connsiteX1" fmla="*/ 1079500 w 3721100"/>
                <a:gd name="connsiteY1" fmla="*/ 225206 h 225391"/>
                <a:gd name="connsiteX2" fmla="*/ 2501900 w 3721100"/>
                <a:gd name="connsiteY2" fmla="*/ 47406 h 225391"/>
                <a:gd name="connsiteX3" fmla="*/ 3721100 w 3721100"/>
                <a:gd name="connsiteY3" fmla="*/ 72806 h 225391"/>
                <a:gd name="connsiteX0" fmla="*/ 0 w 3721100"/>
                <a:gd name="connsiteY0" fmla="*/ 1776 h 217861"/>
                <a:gd name="connsiteX1" fmla="*/ 1079500 w 3721100"/>
                <a:gd name="connsiteY1" fmla="*/ 217676 h 217861"/>
                <a:gd name="connsiteX2" fmla="*/ 2501900 w 3721100"/>
                <a:gd name="connsiteY2" fmla="*/ 39876 h 217861"/>
                <a:gd name="connsiteX3" fmla="*/ 3721100 w 3721100"/>
                <a:gd name="connsiteY3" fmla="*/ 65276 h 217861"/>
                <a:gd name="connsiteX0" fmla="*/ 0 w 3721100"/>
                <a:gd name="connsiteY0" fmla="*/ 5192 h 68692"/>
                <a:gd name="connsiteX1" fmla="*/ 1371600 w 3721100"/>
                <a:gd name="connsiteY1" fmla="*/ 55992 h 68692"/>
                <a:gd name="connsiteX2" fmla="*/ 2501900 w 3721100"/>
                <a:gd name="connsiteY2" fmla="*/ 43292 h 68692"/>
                <a:gd name="connsiteX3" fmla="*/ 3721100 w 3721100"/>
                <a:gd name="connsiteY3" fmla="*/ 68692 h 68692"/>
                <a:gd name="connsiteX0" fmla="*/ 0 w 4114800"/>
                <a:gd name="connsiteY0" fmla="*/ 5192 h 436992"/>
                <a:gd name="connsiteX1" fmla="*/ 1371600 w 4114800"/>
                <a:gd name="connsiteY1" fmla="*/ 55992 h 436992"/>
                <a:gd name="connsiteX2" fmla="*/ 2501900 w 4114800"/>
                <a:gd name="connsiteY2" fmla="*/ 43292 h 436992"/>
                <a:gd name="connsiteX3" fmla="*/ 4114800 w 4114800"/>
                <a:gd name="connsiteY3" fmla="*/ 436992 h 436992"/>
                <a:gd name="connsiteX0" fmla="*/ 0 w 4114800"/>
                <a:gd name="connsiteY0" fmla="*/ 6527 h 438327"/>
                <a:gd name="connsiteX1" fmla="*/ 1371600 w 4114800"/>
                <a:gd name="connsiteY1" fmla="*/ 57327 h 438327"/>
                <a:gd name="connsiteX2" fmla="*/ 3251200 w 4114800"/>
                <a:gd name="connsiteY2" fmla="*/ 158927 h 438327"/>
                <a:gd name="connsiteX3" fmla="*/ 4114800 w 4114800"/>
                <a:gd name="connsiteY3" fmla="*/ 438327 h 438327"/>
                <a:gd name="connsiteX0" fmla="*/ 0 w 4114800"/>
                <a:gd name="connsiteY0" fmla="*/ 18655 h 450455"/>
                <a:gd name="connsiteX1" fmla="*/ 1422400 w 4114800"/>
                <a:gd name="connsiteY1" fmla="*/ 18655 h 450455"/>
                <a:gd name="connsiteX2" fmla="*/ 3251200 w 4114800"/>
                <a:gd name="connsiteY2" fmla="*/ 171055 h 450455"/>
                <a:gd name="connsiteX3" fmla="*/ 4114800 w 4114800"/>
                <a:gd name="connsiteY3" fmla="*/ 450455 h 45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0" h="450455">
                  <a:moveTo>
                    <a:pt x="0" y="18655"/>
                  </a:moveTo>
                  <a:cubicBezTo>
                    <a:pt x="336550" y="-5687"/>
                    <a:pt x="880533" y="-6745"/>
                    <a:pt x="1422400" y="18655"/>
                  </a:cubicBezTo>
                  <a:cubicBezTo>
                    <a:pt x="1964267" y="44055"/>
                    <a:pt x="2802467" y="99088"/>
                    <a:pt x="3251200" y="171055"/>
                  </a:cubicBezTo>
                  <a:cubicBezTo>
                    <a:pt x="3699933" y="243022"/>
                    <a:pt x="4114800" y="450455"/>
                    <a:pt x="4114800" y="450455"/>
                  </a:cubicBezTo>
                </a:path>
              </a:pathLst>
            </a:custGeom>
            <a:ln w="38100" cmpd="sng">
              <a:solidFill>
                <a:srgbClr val="25589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411406" y="3926939"/>
            <a:ext cx="5721469" cy="987961"/>
            <a:chOff x="1411406" y="3926939"/>
            <a:chExt cx="5721469" cy="987961"/>
          </a:xfrm>
        </p:grpSpPr>
        <p:grpSp>
          <p:nvGrpSpPr>
            <p:cNvPr id="15" name="Group 14"/>
            <p:cNvGrpSpPr/>
            <p:nvPr/>
          </p:nvGrpSpPr>
          <p:grpSpPr>
            <a:xfrm>
              <a:off x="1411406" y="4178300"/>
              <a:ext cx="2256075" cy="736600"/>
              <a:chOff x="1117600" y="7213600"/>
              <a:chExt cx="2256075" cy="7366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117600" y="7213600"/>
                <a:ext cx="2256075" cy="736600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193800" y="7307362"/>
                <a:ext cx="206103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2 × number of Bs = 130</a:t>
                </a:r>
              </a:p>
              <a:p>
                <a:r>
                  <a:rPr lang="en-US" sz="1400" dirty="0"/>
                  <a:t>2 × number of Fs = 390</a:t>
                </a:r>
              </a:p>
            </p:txBody>
          </p:sp>
        </p:grpSp>
        <p:sp>
          <p:nvSpPr>
            <p:cNvPr id="29" name="Freeform 28"/>
            <p:cNvSpPr/>
            <p:nvPr/>
          </p:nvSpPr>
          <p:spPr>
            <a:xfrm>
              <a:off x="3513375" y="3926939"/>
              <a:ext cx="3619500" cy="512472"/>
            </a:xfrm>
            <a:custGeom>
              <a:avLst/>
              <a:gdLst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12954 h 412954"/>
                <a:gd name="connsiteX1" fmla="*/ 838200 w 3581400"/>
                <a:gd name="connsiteY1" fmla="*/ 222454 h 412954"/>
                <a:gd name="connsiteX2" fmla="*/ 2362200 w 3581400"/>
                <a:gd name="connsiteY2" fmla="*/ 19254 h 412954"/>
                <a:gd name="connsiteX3" fmla="*/ 3581400 w 3581400"/>
                <a:gd name="connsiteY3" fmla="*/ 44654 h 412954"/>
                <a:gd name="connsiteX0" fmla="*/ 0 w 3581400"/>
                <a:gd name="connsiteY0" fmla="*/ 400812 h 400812"/>
                <a:gd name="connsiteX1" fmla="*/ 939800 w 3581400"/>
                <a:gd name="connsiteY1" fmla="*/ 184912 h 400812"/>
                <a:gd name="connsiteX2" fmla="*/ 2362200 w 3581400"/>
                <a:gd name="connsiteY2" fmla="*/ 7112 h 400812"/>
                <a:gd name="connsiteX3" fmla="*/ 3581400 w 3581400"/>
                <a:gd name="connsiteY3" fmla="*/ 32512 h 400812"/>
                <a:gd name="connsiteX0" fmla="*/ 0 w 3581400"/>
                <a:gd name="connsiteY0" fmla="*/ 393700 h 393700"/>
                <a:gd name="connsiteX1" fmla="*/ 952500 w 3581400"/>
                <a:gd name="connsiteY1" fmla="*/ 101600 h 393700"/>
                <a:gd name="connsiteX2" fmla="*/ 2362200 w 3581400"/>
                <a:gd name="connsiteY2" fmla="*/ 0 h 393700"/>
                <a:gd name="connsiteX3" fmla="*/ 3581400 w 3581400"/>
                <a:gd name="connsiteY3" fmla="*/ 25400 h 393700"/>
                <a:gd name="connsiteX0" fmla="*/ 0 w 3581400"/>
                <a:gd name="connsiteY0" fmla="*/ 495300 h 495300"/>
                <a:gd name="connsiteX1" fmla="*/ 952500 w 3581400"/>
                <a:gd name="connsiteY1" fmla="*/ 203200 h 495300"/>
                <a:gd name="connsiteX2" fmla="*/ 2273300 w 3581400"/>
                <a:gd name="connsiteY2" fmla="*/ 0 h 495300"/>
                <a:gd name="connsiteX3" fmla="*/ 3581400 w 3581400"/>
                <a:gd name="connsiteY3" fmla="*/ 127000 h 495300"/>
                <a:gd name="connsiteX0" fmla="*/ 0 w 3619500"/>
                <a:gd name="connsiteY0" fmla="*/ 497514 h 497514"/>
                <a:gd name="connsiteX1" fmla="*/ 952500 w 3619500"/>
                <a:gd name="connsiteY1" fmla="*/ 205414 h 497514"/>
                <a:gd name="connsiteX2" fmla="*/ 2273300 w 3619500"/>
                <a:gd name="connsiteY2" fmla="*/ 2214 h 497514"/>
                <a:gd name="connsiteX3" fmla="*/ 3619500 w 3619500"/>
                <a:gd name="connsiteY3" fmla="*/ 103814 h 497514"/>
                <a:gd name="connsiteX0" fmla="*/ 0 w 3619500"/>
                <a:gd name="connsiteY0" fmla="*/ 512472 h 512472"/>
                <a:gd name="connsiteX1" fmla="*/ 952500 w 3619500"/>
                <a:gd name="connsiteY1" fmla="*/ 220372 h 512472"/>
                <a:gd name="connsiteX2" fmla="*/ 2273300 w 3619500"/>
                <a:gd name="connsiteY2" fmla="*/ 17172 h 512472"/>
                <a:gd name="connsiteX3" fmla="*/ 2912825 w 3619500"/>
                <a:gd name="connsiteY3" fmla="*/ 22761 h 512472"/>
                <a:gd name="connsiteX4" fmla="*/ 3619500 w 3619500"/>
                <a:gd name="connsiteY4" fmla="*/ 118772 h 512472"/>
                <a:gd name="connsiteX0" fmla="*/ 0 w 3619500"/>
                <a:gd name="connsiteY0" fmla="*/ 512472 h 512472"/>
                <a:gd name="connsiteX1" fmla="*/ 952500 w 3619500"/>
                <a:gd name="connsiteY1" fmla="*/ 220372 h 512472"/>
                <a:gd name="connsiteX2" fmla="*/ 2070100 w 3619500"/>
                <a:gd name="connsiteY2" fmla="*/ 17172 h 512472"/>
                <a:gd name="connsiteX3" fmla="*/ 2912825 w 3619500"/>
                <a:gd name="connsiteY3" fmla="*/ 22761 h 512472"/>
                <a:gd name="connsiteX4" fmla="*/ 3619500 w 3619500"/>
                <a:gd name="connsiteY4" fmla="*/ 118772 h 512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9500" h="512472">
                  <a:moveTo>
                    <a:pt x="0" y="512472"/>
                  </a:moveTo>
                  <a:cubicBezTo>
                    <a:pt x="222250" y="450030"/>
                    <a:pt x="607483" y="302922"/>
                    <a:pt x="952500" y="220372"/>
                  </a:cubicBezTo>
                  <a:cubicBezTo>
                    <a:pt x="1297517" y="137822"/>
                    <a:pt x="1743379" y="50107"/>
                    <a:pt x="2070100" y="17172"/>
                  </a:cubicBezTo>
                  <a:cubicBezTo>
                    <a:pt x="2396821" y="-15763"/>
                    <a:pt x="2688458" y="5828"/>
                    <a:pt x="2912825" y="22761"/>
                  </a:cubicBezTo>
                  <a:cubicBezTo>
                    <a:pt x="3137192" y="39694"/>
                    <a:pt x="3486904" y="104887"/>
                    <a:pt x="3619500" y="118772"/>
                  </a:cubicBezTo>
                </a:path>
              </a:pathLst>
            </a:custGeom>
            <a:ln w="38100" cmpd="sng">
              <a:solidFill>
                <a:srgbClr val="25589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 29"/>
            <p:cNvSpPr/>
            <p:nvPr/>
          </p:nvSpPr>
          <p:spPr>
            <a:xfrm flipV="1">
              <a:off x="3526075" y="4190999"/>
              <a:ext cx="2976325" cy="450455"/>
            </a:xfrm>
            <a:custGeom>
              <a:avLst/>
              <a:gdLst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02461 h 402461"/>
                <a:gd name="connsiteX1" fmla="*/ 838200 w 3581400"/>
                <a:gd name="connsiteY1" fmla="*/ 211961 h 402461"/>
                <a:gd name="connsiteX2" fmla="*/ 2362200 w 3581400"/>
                <a:gd name="connsiteY2" fmla="*/ 8761 h 402461"/>
                <a:gd name="connsiteX3" fmla="*/ 3581400 w 3581400"/>
                <a:gd name="connsiteY3" fmla="*/ 34161 h 402461"/>
                <a:gd name="connsiteX0" fmla="*/ 0 w 3581400"/>
                <a:gd name="connsiteY0" fmla="*/ 412954 h 412954"/>
                <a:gd name="connsiteX1" fmla="*/ 838200 w 3581400"/>
                <a:gd name="connsiteY1" fmla="*/ 222454 h 412954"/>
                <a:gd name="connsiteX2" fmla="*/ 2362200 w 3581400"/>
                <a:gd name="connsiteY2" fmla="*/ 19254 h 412954"/>
                <a:gd name="connsiteX3" fmla="*/ 3581400 w 3581400"/>
                <a:gd name="connsiteY3" fmla="*/ 44654 h 412954"/>
                <a:gd name="connsiteX0" fmla="*/ 0 w 3581400"/>
                <a:gd name="connsiteY0" fmla="*/ 400812 h 400812"/>
                <a:gd name="connsiteX1" fmla="*/ 939800 w 3581400"/>
                <a:gd name="connsiteY1" fmla="*/ 184912 h 400812"/>
                <a:gd name="connsiteX2" fmla="*/ 2362200 w 3581400"/>
                <a:gd name="connsiteY2" fmla="*/ 7112 h 400812"/>
                <a:gd name="connsiteX3" fmla="*/ 3581400 w 3581400"/>
                <a:gd name="connsiteY3" fmla="*/ 32512 h 400812"/>
                <a:gd name="connsiteX0" fmla="*/ 0 w 3721100"/>
                <a:gd name="connsiteY0" fmla="*/ 9306 h 225391"/>
                <a:gd name="connsiteX1" fmla="*/ 1079500 w 3721100"/>
                <a:gd name="connsiteY1" fmla="*/ 225206 h 225391"/>
                <a:gd name="connsiteX2" fmla="*/ 2501900 w 3721100"/>
                <a:gd name="connsiteY2" fmla="*/ 47406 h 225391"/>
                <a:gd name="connsiteX3" fmla="*/ 3721100 w 3721100"/>
                <a:gd name="connsiteY3" fmla="*/ 72806 h 225391"/>
                <a:gd name="connsiteX0" fmla="*/ 0 w 3721100"/>
                <a:gd name="connsiteY0" fmla="*/ 1776 h 217861"/>
                <a:gd name="connsiteX1" fmla="*/ 1079500 w 3721100"/>
                <a:gd name="connsiteY1" fmla="*/ 217676 h 217861"/>
                <a:gd name="connsiteX2" fmla="*/ 2501900 w 3721100"/>
                <a:gd name="connsiteY2" fmla="*/ 39876 h 217861"/>
                <a:gd name="connsiteX3" fmla="*/ 3721100 w 3721100"/>
                <a:gd name="connsiteY3" fmla="*/ 65276 h 217861"/>
                <a:gd name="connsiteX0" fmla="*/ 0 w 3721100"/>
                <a:gd name="connsiteY0" fmla="*/ 5192 h 68692"/>
                <a:gd name="connsiteX1" fmla="*/ 1371600 w 3721100"/>
                <a:gd name="connsiteY1" fmla="*/ 55992 h 68692"/>
                <a:gd name="connsiteX2" fmla="*/ 2501900 w 3721100"/>
                <a:gd name="connsiteY2" fmla="*/ 43292 h 68692"/>
                <a:gd name="connsiteX3" fmla="*/ 3721100 w 3721100"/>
                <a:gd name="connsiteY3" fmla="*/ 68692 h 68692"/>
                <a:gd name="connsiteX0" fmla="*/ 0 w 4114800"/>
                <a:gd name="connsiteY0" fmla="*/ 5192 h 436992"/>
                <a:gd name="connsiteX1" fmla="*/ 1371600 w 4114800"/>
                <a:gd name="connsiteY1" fmla="*/ 55992 h 436992"/>
                <a:gd name="connsiteX2" fmla="*/ 2501900 w 4114800"/>
                <a:gd name="connsiteY2" fmla="*/ 43292 h 436992"/>
                <a:gd name="connsiteX3" fmla="*/ 4114800 w 4114800"/>
                <a:gd name="connsiteY3" fmla="*/ 436992 h 436992"/>
                <a:gd name="connsiteX0" fmla="*/ 0 w 4114800"/>
                <a:gd name="connsiteY0" fmla="*/ 6527 h 438327"/>
                <a:gd name="connsiteX1" fmla="*/ 1371600 w 4114800"/>
                <a:gd name="connsiteY1" fmla="*/ 57327 h 438327"/>
                <a:gd name="connsiteX2" fmla="*/ 3251200 w 4114800"/>
                <a:gd name="connsiteY2" fmla="*/ 158927 h 438327"/>
                <a:gd name="connsiteX3" fmla="*/ 4114800 w 4114800"/>
                <a:gd name="connsiteY3" fmla="*/ 438327 h 438327"/>
                <a:gd name="connsiteX0" fmla="*/ 0 w 4114800"/>
                <a:gd name="connsiteY0" fmla="*/ 18655 h 450455"/>
                <a:gd name="connsiteX1" fmla="*/ 1422400 w 4114800"/>
                <a:gd name="connsiteY1" fmla="*/ 18655 h 450455"/>
                <a:gd name="connsiteX2" fmla="*/ 3251200 w 4114800"/>
                <a:gd name="connsiteY2" fmla="*/ 171055 h 450455"/>
                <a:gd name="connsiteX3" fmla="*/ 4114800 w 4114800"/>
                <a:gd name="connsiteY3" fmla="*/ 450455 h 450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4800" h="450455">
                  <a:moveTo>
                    <a:pt x="0" y="18655"/>
                  </a:moveTo>
                  <a:cubicBezTo>
                    <a:pt x="336550" y="-5687"/>
                    <a:pt x="880533" y="-6745"/>
                    <a:pt x="1422400" y="18655"/>
                  </a:cubicBezTo>
                  <a:cubicBezTo>
                    <a:pt x="1964267" y="44055"/>
                    <a:pt x="2802467" y="99088"/>
                    <a:pt x="3251200" y="171055"/>
                  </a:cubicBezTo>
                  <a:cubicBezTo>
                    <a:pt x="3699933" y="243022"/>
                    <a:pt x="4114800" y="450455"/>
                    <a:pt x="4114800" y="450455"/>
                  </a:cubicBezTo>
                </a:path>
              </a:pathLst>
            </a:custGeom>
            <a:ln w="38100" cmpd="sng">
              <a:solidFill>
                <a:srgbClr val="255898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991502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xit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Determining Net Requirements</a:t>
            </a:r>
          </a:p>
        </p:txBody>
      </p:sp>
      <p:sp>
        <p:nvSpPr>
          <p:cNvPr id="87042" name="Content Placeholder 1"/>
          <p:cNvSpPr>
            <a:spLocks noGrp="1"/>
          </p:cNvSpPr>
          <p:nvPr>
            <p:ph idx="1"/>
          </p:nvPr>
        </p:nvSpPr>
        <p:spPr>
          <a:xfrm>
            <a:off x="723900" y="1727200"/>
            <a:ext cx="76962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Starts with a production schedule for the end item – 50 units of Item A in week 8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Because there are 10 Item As on hand, only 40 are actually required – (net requirement) = (gross requirement – on-hand inventory)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The planned order receipt for Item A in week 8 is 40 units – 40 = 50 – 10</a:t>
            </a:r>
          </a:p>
        </p:txBody>
      </p:sp>
    </p:spTree>
    <p:extLst>
      <p:ext uri="{BB962C8B-B14F-4D97-AF65-F5344CB8AC3E}">
        <p14:creationId xmlns:p14="http://schemas.microsoft.com/office/powerpoint/2010/main" val="1385841776"/>
      </p:ext>
    </p:extLst>
  </p:cSld>
  <p:clrMapOvr>
    <a:masterClrMapping/>
  </p:clrMapOvr>
  <p:transition>
    <p:pull dir="l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Determining Net Requirements</a:t>
            </a:r>
          </a:p>
        </p:txBody>
      </p:sp>
      <p:sp>
        <p:nvSpPr>
          <p:cNvPr id="8909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Following the lead time offset procedure, the planned order release for Item A is now 40 units in week 7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The gross requirement for Item B is now 80 units in week 7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There are 15 units of Item B on hand, so the net requirement is 65 units in week 7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A planned order receipt of 65 units in week 7 generates a planned order release of 65 units in week 5</a:t>
            </a:r>
          </a:p>
        </p:txBody>
      </p:sp>
    </p:spTree>
    <p:extLst>
      <p:ext uri="{BB962C8B-B14F-4D97-AF65-F5344CB8AC3E}">
        <p14:creationId xmlns:p14="http://schemas.microsoft.com/office/powerpoint/2010/main" val="3686288440"/>
      </p:ext>
    </p:extLst>
  </p:cSld>
  <p:clrMapOvr>
    <a:masterClrMapping/>
  </p:clrMapOvr>
  <p:transition>
    <p:strips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Determining Net Requirements</a:t>
            </a:r>
          </a:p>
        </p:txBody>
      </p:sp>
      <p:sp>
        <p:nvSpPr>
          <p:cNvPr id="91138" name="Content Placeholder 1"/>
          <p:cNvSpPr>
            <a:spLocks noGrp="1"/>
          </p:cNvSpPr>
          <p:nvPr>
            <p:ph idx="1"/>
          </p:nvPr>
        </p:nvSpPr>
        <p:spPr>
          <a:xfrm>
            <a:off x="584200" y="1625600"/>
            <a:ext cx="7991475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The on-hand inventory record for Item B is updated to reflect the use of the 15 items in inventory and shows no on-hand inventory in week 8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This is referred to as the Gross-to-Net calculation and is the third basic function of the MRP process</a:t>
            </a:r>
          </a:p>
        </p:txBody>
      </p:sp>
    </p:spTree>
    <p:extLst>
      <p:ext uri="{BB962C8B-B14F-4D97-AF65-F5344CB8AC3E}">
        <p14:creationId xmlns:p14="http://schemas.microsoft.com/office/powerpoint/2010/main" val="3179642745"/>
      </p:ext>
    </p:extLst>
  </p:cSld>
  <p:clrMapOvr>
    <a:masterClrMapping/>
  </p:clrMapOvr>
  <p:transition>
    <p:strip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Lot-Sizing Techniques</a:t>
            </a:r>
          </a:p>
        </p:txBody>
      </p:sp>
      <p:sp>
        <p:nvSpPr>
          <p:cNvPr id="105474" name="Content Placeholder 1"/>
          <p:cNvSpPr>
            <a:spLocks noGrp="1"/>
          </p:cNvSpPr>
          <p:nvPr>
            <p:ph idx="1"/>
          </p:nvPr>
        </p:nvSpPr>
        <p:spPr>
          <a:xfrm>
            <a:off x="792163" y="1600200"/>
            <a:ext cx="7564437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b="1" dirty="0">
                <a:solidFill>
                  <a:srgbClr val="255898"/>
                </a:solidFill>
                <a:latin typeface="Arial" charset="0"/>
                <a:cs typeface="Arial" charset="0"/>
              </a:rPr>
              <a:t>Lot-for-lot </a:t>
            </a:r>
            <a:r>
              <a:rPr lang="en-US" sz="2800" dirty="0">
                <a:latin typeface="Arial" charset="0"/>
                <a:cs typeface="Arial" charset="0"/>
              </a:rPr>
              <a:t>technique orders just what is required for production based on net requirements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May not always be feasible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If setup costs are high, lot-for-lot can be expensive</a:t>
            </a:r>
          </a:p>
          <a:p>
            <a:pPr>
              <a:buFont typeface="Arial Unicode MS" charset="0"/>
              <a:buChar char="▶"/>
            </a:pPr>
            <a:r>
              <a:rPr lang="en-US" sz="2800" b="1" dirty="0">
                <a:solidFill>
                  <a:schemeClr val="tx2"/>
                </a:solidFill>
                <a:latin typeface="Arial" charset="0"/>
                <a:cs typeface="Arial" charset="0"/>
              </a:rPr>
              <a:t>Economic order quantity </a:t>
            </a:r>
            <a:r>
              <a:rPr lang="en-US" sz="2800" dirty="0">
                <a:latin typeface="Arial" charset="0"/>
                <a:cs typeface="Arial" charset="0"/>
              </a:rPr>
              <a:t>(EOQ)</a:t>
            </a:r>
          </a:p>
          <a:p>
            <a:pPr lvl="1">
              <a:buFont typeface="Arial Unicode MS" charset="0"/>
              <a:buChar char="▶"/>
            </a:pPr>
            <a:r>
              <a:rPr lang="en-US" sz="2400" dirty="0">
                <a:latin typeface="Arial" charset="0"/>
                <a:cs typeface="Arial" charset="0"/>
              </a:rPr>
              <a:t>EOQ expects a known constant demand and MRP systems often deal with unknown and variable demand</a:t>
            </a:r>
          </a:p>
        </p:txBody>
      </p:sp>
    </p:spTree>
    <p:extLst>
      <p:ext uri="{BB962C8B-B14F-4D97-AF65-F5344CB8AC3E}">
        <p14:creationId xmlns:p14="http://schemas.microsoft.com/office/powerpoint/2010/main" val="657476366"/>
      </p:ext>
    </p:extLst>
  </p:cSld>
  <p:clrMapOvr>
    <a:masterClrMapping/>
  </p:clrMapOvr>
  <p:transition>
    <p:pull dir="l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Lot-Sizing Techniques</a:t>
            </a:r>
          </a:p>
        </p:txBody>
      </p:sp>
      <p:sp>
        <p:nvSpPr>
          <p:cNvPr id="1075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b="1" dirty="0">
                <a:solidFill>
                  <a:srgbClr val="255898"/>
                </a:solidFill>
                <a:latin typeface="Arial" charset="0"/>
                <a:cs typeface="Arial" charset="0"/>
              </a:rPr>
              <a:t>Periodic order quantity </a:t>
            </a:r>
            <a:r>
              <a:rPr lang="en-US" dirty="0">
                <a:latin typeface="Arial" charset="0"/>
                <a:cs typeface="Arial" charset="0"/>
              </a:rPr>
              <a:t>(</a:t>
            </a:r>
            <a:r>
              <a:rPr lang="en-US" b="1" dirty="0">
                <a:solidFill>
                  <a:schemeClr val="tx2"/>
                </a:solidFill>
                <a:latin typeface="Arial" charset="0"/>
                <a:cs typeface="Arial" charset="0"/>
              </a:rPr>
              <a:t>POQ</a:t>
            </a:r>
            <a:r>
              <a:rPr lang="en-US" dirty="0">
                <a:latin typeface="Arial" charset="0"/>
                <a:cs typeface="Arial" charset="0"/>
              </a:rPr>
              <a:t>) orders quantity needed for a predetermined time period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Interval = EOQ / average demand per period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Order quantity set to cover the interval</a:t>
            </a:r>
          </a:p>
          <a:p>
            <a:pPr lvl="1"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Order quantity recalculated at the time of the order release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No extra inventory</a:t>
            </a:r>
          </a:p>
          <a:p>
            <a:pPr>
              <a:buFont typeface="Arial Unicode MS" charset="0"/>
              <a:buChar char="▶"/>
            </a:pP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6521"/>
      </p:ext>
    </p:extLst>
  </p:cSld>
  <p:clrMapOvr>
    <a:masterClrMapping/>
  </p:clrMapOvr>
  <p:transition>
    <p:strips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Lot-Sizing Techniques</a:t>
            </a:r>
          </a:p>
        </p:txBody>
      </p:sp>
      <p:sp>
        <p:nvSpPr>
          <p:cNvPr id="109570" name="Content Placeholder 1"/>
          <p:cNvSpPr>
            <a:spLocks noGrp="1"/>
          </p:cNvSpPr>
          <p:nvPr>
            <p:ph idx="1"/>
          </p:nvPr>
        </p:nvSpPr>
        <p:spPr>
          <a:xfrm>
            <a:off x="711200" y="1600200"/>
            <a:ext cx="77216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Dynamic lot si</a:t>
            </a:r>
            <a:r>
              <a:rPr lang="en-US" dirty="0">
                <a:latin typeface="Arial" charset="0"/>
                <a:cs typeface="Arial" charset="0"/>
              </a:rPr>
              <a:t>zing techniques</a:t>
            </a:r>
          </a:p>
          <a:p>
            <a:pPr lvl="1"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Balance lot size and setup costs</a:t>
            </a:r>
          </a:p>
          <a:p>
            <a:pPr lvl="1"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Part period balancing </a:t>
            </a:r>
            <a:r>
              <a:rPr lang="en-US" dirty="0">
                <a:latin typeface="Arial" charset="0"/>
                <a:cs typeface="Arial" charset="0"/>
              </a:rPr>
              <a:t>(</a:t>
            </a:r>
            <a:r>
              <a:rPr lang="en-US" i="1" dirty="0">
                <a:latin typeface="Arial" charset="0"/>
                <a:cs typeface="Arial" charset="0"/>
              </a:rPr>
              <a:t>least total cost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 lvl="1"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Least unit cost</a:t>
            </a:r>
          </a:p>
          <a:p>
            <a:pPr lvl="1"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Least period c</a:t>
            </a:r>
            <a:r>
              <a:rPr lang="en-US" dirty="0">
                <a:latin typeface="Arial" charset="0"/>
                <a:cs typeface="Arial" charset="0"/>
              </a:rPr>
              <a:t>ost (</a:t>
            </a:r>
            <a:r>
              <a:rPr lang="en-US" i="1" dirty="0">
                <a:latin typeface="Arial" charset="0"/>
                <a:cs typeface="Arial" charset="0"/>
              </a:rPr>
              <a:t>Silver-Meal</a:t>
            </a:r>
            <a:r>
              <a:rPr lang="en-US" dirty="0">
                <a:latin typeface="Arial" charset="0"/>
                <a:cs typeface="Arial" charset="0"/>
              </a:rPr>
              <a:t>)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Dynamic programming approach</a:t>
            </a:r>
          </a:p>
          <a:p>
            <a:pPr lvl="1">
              <a:buFont typeface="Arial Unicode MS" charset="0"/>
              <a:buChar char="▶"/>
            </a:pPr>
            <a:r>
              <a:rPr lang="en-US" i="1" dirty="0">
                <a:latin typeface="Arial" charset="0"/>
                <a:cs typeface="Arial" charset="0"/>
              </a:rPr>
              <a:t>Wagner-Whitin</a:t>
            </a:r>
          </a:p>
        </p:txBody>
      </p:sp>
    </p:spTree>
    <p:extLst>
      <p:ext uri="{BB962C8B-B14F-4D97-AF65-F5344CB8AC3E}">
        <p14:creationId xmlns:p14="http://schemas.microsoft.com/office/powerpoint/2010/main" val="700756160"/>
      </p:ext>
    </p:extLst>
  </p:cSld>
  <p:clrMapOvr>
    <a:masterClrMapping/>
  </p:clrMapOvr>
  <p:transition>
    <p:strips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Lot-for-Lot Example</a:t>
            </a:r>
          </a:p>
        </p:txBody>
      </p:sp>
      <p:graphicFrame>
        <p:nvGraphicFramePr>
          <p:cNvPr id="117122" name="Group 3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837040"/>
              </p:ext>
            </p:extLst>
          </p:nvPr>
        </p:nvGraphicFramePr>
        <p:xfrm>
          <a:off x="685800" y="1657350"/>
          <a:ext cx="7772400" cy="38989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5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Gross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Scheduled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Projected on hand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Net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releases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6863" name="Rectangle 127"/>
          <p:cNvSpPr>
            <a:spLocks noChangeArrowheads="1"/>
          </p:cNvSpPr>
          <p:nvPr/>
        </p:nvSpPr>
        <p:spPr bwMode="auto">
          <a:xfrm>
            <a:off x="684213" y="5764213"/>
            <a:ext cx="743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Holding cost = $1/week; Setup cost = $100; Lead time = 1 week</a:t>
            </a:r>
          </a:p>
        </p:txBody>
      </p:sp>
    </p:spTree>
    <p:extLst>
      <p:ext uri="{BB962C8B-B14F-4D97-AF65-F5344CB8AC3E}">
        <p14:creationId xmlns:p14="http://schemas.microsoft.com/office/powerpoint/2010/main" val="75875159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6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63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Lot-for-Lot Example</a:t>
            </a:r>
          </a:p>
        </p:txBody>
      </p:sp>
      <p:graphicFrame>
        <p:nvGraphicFramePr>
          <p:cNvPr id="117122" name="Group 3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498114"/>
              </p:ext>
            </p:extLst>
          </p:nvPr>
        </p:nvGraphicFramePr>
        <p:xfrm>
          <a:off x="685800" y="1657350"/>
          <a:ext cx="7772400" cy="38989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5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Gross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Scheduled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Projected on hand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Net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releases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3771" name="Rectangle 127"/>
          <p:cNvSpPr>
            <a:spLocks noChangeArrowheads="1"/>
          </p:cNvSpPr>
          <p:nvPr/>
        </p:nvSpPr>
        <p:spPr bwMode="auto">
          <a:xfrm>
            <a:off x="684213" y="5764213"/>
            <a:ext cx="74342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Holding cost = $1/week; Setup cost = $100; Lead time = 1 week</a:t>
            </a:r>
          </a:p>
        </p:txBody>
      </p:sp>
      <p:grpSp>
        <p:nvGrpSpPr>
          <p:cNvPr id="113772" name="Group 1"/>
          <p:cNvGrpSpPr>
            <a:grpSpLocks/>
          </p:cNvGrpSpPr>
          <p:nvPr/>
        </p:nvGrpSpPr>
        <p:grpSpPr bwMode="auto">
          <a:xfrm>
            <a:off x="355600" y="825500"/>
            <a:ext cx="8242300" cy="2438400"/>
            <a:chOff x="355600" y="825500"/>
            <a:chExt cx="8242300" cy="2438400"/>
          </a:xfrm>
        </p:grpSpPr>
        <p:sp>
          <p:nvSpPr>
            <p:cNvPr id="5" name="Rectangle 128"/>
            <p:cNvSpPr>
              <a:spLocks noChangeArrowheads="1"/>
            </p:cNvSpPr>
            <p:nvPr/>
          </p:nvSpPr>
          <p:spPr bwMode="auto">
            <a:xfrm>
              <a:off x="355600" y="825500"/>
              <a:ext cx="8242300" cy="243840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774" name="Rectangle 129"/>
            <p:cNvSpPr>
              <a:spLocks noChangeArrowheads="1"/>
            </p:cNvSpPr>
            <p:nvPr/>
          </p:nvSpPr>
          <p:spPr bwMode="auto">
            <a:xfrm>
              <a:off x="819150" y="1176338"/>
              <a:ext cx="7410450" cy="1723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92100" indent="-292100"/>
              <a:r>
                <a:rPr lang="en-US" sz="2400" dirty="0"/>
                <a:t>No on-hand inventory is carried through the system</a:t>
              </a:r>
            </a:p>
            <a:p>
              <a:pPr marL="292100" indent="-292100"/>
              <a:r>
                <a:rPr lang="en-US" sz="2400" dirty="0"/>
                <a:t>Total holding cost = $0</a:t>
              </a:r>
              <a:endParaRPr lang="en-US" sz="1000" dirty="0"/>
            </a:p>
            <a:p>
              <a:pPr marL="292100" indent="-292100"/>
              <a:endParaRPr lang="en-US" sz="1000" dirty="0"/>
            </a:p>
            <a:p>
              <a:pPr marL="292100" indent="-292100"/>
              <a:r>
                <a:rPr lang="en-US" sz="2400" dirty="0"/>
                <a:t>There are seven setups for this item in this plan</a:t>
              </a:r>
            </a:p>
            <a:p>
              <a:pPr marL="292100" indent="-292100"/>
              <a:r>
                <a:rPr lang="en-US" sz="2400" dirty="0"/>
                <a:t>Total ordering cost = 7 x $100 = $700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4499358"/>
      </p:ext>
    </p:extLst>
  </p:cSld>
  <p:clrMapOvr>
    <a:masterClrMapping/>
  </p:clrMapOvr>
  <p:transition spd="slow"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Dependent Demand</a:t>
            </a:r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>
            <a:off x="873125" y="1765300"/>
            <a:ext cx="7550150" cy="399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33400" indent="-533400">
              <a:lnSpc>
                <a:spcPct val="90000"/>
              </a:lnSpc>
              <a:spcAft>
                <a:spcPct val="40000"/>
              </a:spcAft>
              <a:buClr>
                <a:srgbClr val="BF0922"/>
              </a:buClr>
              <a:buSzPct val="60000"/>
              <a:buFont typeface="Lucida Grande"/>
              <a:buChar char="►"/>
            </a:pPr>
            <a:r>
              <a:rPr lang="en-US" sz="3200" dirty="0"/>
              <a:t>Benefits of MRP</a:t>
            </a:r>
          </a:p>
          <a:p>
            <a:pPr marL="990600" lvl="1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n-US" sz="3200" dirty="0"/>
              <a:t>Better response to customer orders</a:t>
            </a:r>
          </a:p>
          <a:p>
            <a:pPr marL="990600" lvl="1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n-US" sz="3200" dirty="0"/>
              <a:t>Faster response to market changes</a:t>
            </a:r>
          </a:p>
          <a:p>
            <a:pPr marL="990600" lvl="1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n-US" sz="3200" dirty="0"/>
              <a:t>Improved utilization of facilities and labor</a:t>
            </a:r>
          </a:p>
          <a:p>
            <a:pPr marL="990600" lvl="1" indent="-5334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n-US" sz="3200" dirty="0"/>
              <a:t>Reduced inventory levels</a:t>
            </a:r>
          </a:p>
        </p:txBody>
      </p:sp>
    </p:spTree>
    <p:extLst>
      <p:ext uri="{BB962C8B-B14F-4D97-AF65-F5344CB8AC3E}">
        <p14:creationId xmlns:p14="http://schemas.microsoft.com/office/powerpoint/2010/main" val="1050458145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EOQ Lot Size Example</a:t>
            </a:r>
          </a:p>
        </p:txBody>
      </p:sp>
      <p:graphicFrame>
        <p:nvGraphicFramePr>
          <p:cNvPr id="117122" name="Group 3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740038"/>
              </p:ext>
            </p:extLst>
          </p:nvPr>
        </p:nvGraphicFramePr>
        <p:xfrm>
          <a:off x="685800" y="1657350"/>
          <a:ext cx="7772400" cy="38989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5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Gross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Scheduled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Projected on hand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Net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releases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27"/>
          <p:cNvSpPr>
            <a:spLocks noChangeArrowheads="1"/>
          </p:cNvSpPr>
          <p:nvPr/>
        </p:nvSpPr>
        <p:spPr bwMode="auto">
          <a:xfrm>
            <a:off x="687388" y="5688013"/>
            <a:ext cx="7751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/>
              <a:t>Holding cost = $1/week; Setup cost = $100; Lead time = 1 week</a:t>
            </a:r>
          </a:p>
          <a:p>
            <a:pPr algn="ctr"/>
            <a:r>
              <a:rPr lang="en-US" sz="2000" dirty="0"/>
              <a:t>Average weekly gross requirements =  27; EOQ = 73 units</a:t>
            </a:r>
          </a:p>
        </p:txBody>
      </p:sp>
    </p:spTree>
    <p:extLst>
      <p:ext uri="{BB962C8B-B14F-4D97-AF65-F5344CB8AC3E}">
        <p14:creationId xmlns:p14="http://schemas.microsoft.com/office/powerpoint/2010/main" val="409915911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EOQ Lot Size Example</a:t>
            </a:r>
          </a:p>
        </p:txBody>
      </p:sp>
      <p:graphicFrame>
        <p:nvGraphicFramePr>
          <p:cNvPr id="117122" name="Group 3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922607"/>
              </p:ext>
            </p:extLst>
          </p:nvPr>
        </p:nvGraphicFramePr>
        <p:xfrm>
          <a:off x="685800" y="1657350"/>
          <a:ext cx="7772400" cy="38989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5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Gross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Scheduled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Projected on hand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69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Net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releases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17867" name="Group 1"/>
          <p:cNvGrpSpPr>
            <a:grpSpLocks/>
          </p:cNvGrpSpPr>
          <p:nvPr/>
        </p:nvGrpSpPr>
        <p:grpSpPr bwMode="auto">
          <a:xfrm>
            <a:off x="355600" y="825500"/>
            <a:ext cx="8610600" cy="2438400"/>
            <a:chOff x="355600" y="825500"/>
            <a:chExt cx="8242300" cy="2438400"/>
          </a:xfrm>
        </p:grpSpPr>
        <p:sp>
          <p:nvSpPr>
            <p:cNvPr id="5" name="Rectangle 128"/>
            <p:cNvSpPr>
              <a:spLocks noChangeArrowheads="1"/>
            </p:cNvSpPr>
            <p:nvPr/>
          </p:nvSpPr>
          <p:spPr bwMode="auto">
            <a:xfrm>
              <a:off x="355600" y="825500"/>
              <a:ext cx="8242300" cy="243840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870" name="Rectangle 129"/>
            <p:cNvSpPr>
              <a:spLocks noChangeArrowheads="1"/>
            </p:cNvSpPr>
            <p:nvPr/>
          </p:nvSpPr>
          <p:spPr bwMode="auto">
            <a:xfrm>
              <a:off x="641350" y="1087438"/>
              <a:ext cx="7470279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92100" indent="-292100"/>
              <a:r>
                <a:rPr lang="en-US" sz="2400" dirty="0"/>
                <a:t>Annual demand </a:t>
              </a:r>
              <a:r>
                <a:rPr lang="en-US" sz="2400" i="1" dirty="0">
                  <a:latin typeface="Times New Roman" charset="0"/>
                  <a:cs typeface="Times New Roman" charset="0"/>
                </a:rPr>
                <a:t>D</a:t>
              </a:r>
              <a:r>
                <a:rPr lang="en-US" sz="2400" dirty="0"/>
                <a:t> = 1,404</a:t>
              </a:r>
            </a:p>
            <a:p>
              <a:pPr marL="292100" indent="-292100"/>
              <a:r>
                <a:rPr lang="en-US" sz="2400" dirty="0"/>
                <a:t>Holding cost = 375 units x $1 (including 57 units on hand at end of week 10)</a:t>
              </a:r>
            </a:p>
            <a:p>
              <a:pPr marL="292100" indent="-292100"/>
              <a:r>
                <a:rPr lang="en-US" sz="2400" dirty="0"/>
                <a:t>Ordering cost = 4 x $100 = $400</a:t>
              </a:r>
            </a:p>
            <a:p>
              <a:pPr marL="292100" indent="-292100"/>
              <a:r>
                <a:rPr lang="en-US" sz="2400" dirty="0"/>
                <a:t>Total cost = $375 + $400 = $775</a:t>
              </a:r>
            </a:p>
          </p:txBody>
        </p:sp>
      </p:grpSp>
      <p:sp>
        <p:nvSpPr>
          <p:cNvPr id="117868" name="Rectangle 127"/>
          <p:cNvSpPr>
            <a:spLocks noChangeArrowheads="1"/>
          </p:cNvSpPr>
          <p:nvPr/>
        </p:nvSpPr>
        <p:spPr bwMode="auto">
          <a:xfrm>
            <a:off x="687388" y="5688013"/>
            <a:ext cx="7751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/>
              <a:t>Holding cost = $1/week; Setup cost = $100; Lead time = 1 week</a:t>
            </a:r>
          </a:p>
          <a:p>
            <a:pPr algn="ctr"/>
            <a:r>
              <a:rPr lang="en-US" sz="2000" dirty="0"/>
              <a:t>Average weekly gross requirements =  27; EOQ = 73 units</a:t>
            </a:r>
          </a:p>
        </p:txBody>
      </p:sp>
    </p:spTree>
    <p:extLst>
      <p:ext uri="{BB962C8B-B14F-4D97-AF65-F5344CB8AC3E}">
        <p14:creationId xmlns:p14="http://schemas.microsoft.com/office/powerpoint/2010/main" val="4249902263"/>
      </p:ext>
    </p:extLst>
  </p:cSld>
  <p:clrMapOvr>
    <a:masterClrMapping/>
  </p:clrMapOvr>
  <p:transition spd="slow">
    <p:strips dir="r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POQ Lot Size Example</a:t>
            </a:r>
          </a:p>
        </p:txBody>
      </p:sp>
      <p:graphicFrame>
        <p:nvGraphicFramePr>
          <p:cNvPr id="117122" name="Group 3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2938440"/>
              </p:ext>
            </p:extLst>
          </p:nvPr>
        </p:nvGraphicFramePr>
        <p:xfrm>
          <a:off x="685800" y="1657350"/>
          <a:ext cx="7772400" cy="38989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5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Gross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Scheduled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Projected on hand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Net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releases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27"/>
          <p:cNvSpPr>
            <a:spLocks noChangeArrowheads="1"/>
          </p:cNvSpPr>
          <p:nvPr/>
        </p:nvSpPr>
        <p:spPr bwMode="auto">
          <a:xfrm>
            <a:off x="687388" y="5688013"/>
            <a:ext cx="77517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/>
              <a:t>EOQ = 73 units; Average weekly gross requirements =  27; </a:t>
            </a:r>
          </a:p>
          <a:p>
            <a:pPr algn="ctr"/>
            <a:r>
              <a:rPr lang="en-US" sz="2000" dirty="0"/>
              <a:t>POQ interval = 73/27 </a:t>
            </a:r>
            <a:r>
              <a:rPr lang="en-US" sz="2000" dirty="0">
                <a:ea typeface="MS Gothic" charset="0"/>
                <a:cs typeface="MS Gothic" charset="0"/>
              </a:rPr>
              <a:t>≅ 3 weeks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08765291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1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POQ Lot Size Example</a:t>
            </a:r>
          </a:p>
        </p:txBody>
      </p:sp>
      <p:graphicFrame>
        <p:nvGraphicFramePr>
          <p:cNvPr id="117122" name="Group 3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352639"/>
              </p:ext>
            </p:extLst>
          </p:nvPr>
        </p:nvGraphicFramePr>
        <p:xfrm>
          <a:off x="685800" y="1657350"/>
          <a:ext cx="7772400" cy="389890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461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1592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WEEK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2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3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6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7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8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9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Gross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10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40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30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55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Scheduled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Projected on hand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Net requirements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55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receipts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Planned order releases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40000"/>
                        </a:spcAft>
                        <a:buClr>
                          <a:srgbClr val="BF0922"/>
                        </a:buClr>
                        <a:buSzTx/>
                        <a:buFont typeface="Wingdings" charset="0"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121963" name="Group 1"/>
          <p:cNvGrpSpPr>
            <a:grpSpLocks/>
          </p:cNvGrpSpPr>
          <p:nvPr/>
        </p:nvGrpSpPr>
        <p:grpSpPr bwMode="auto">
          <a:xfrm>
            <a:off x="355600" y="825500"/>
            <a:ext cx="8610600" cy="2438400"/>
            <a:chOff x="355600" y="825500"/>
            <a:chExt cx="8242300" cy="2438400"/>
          </a:xfrm>
        </p:grpSpPr>
        <p:sp>
          <p:nvSpPr>
            <p:cNvPr id="5" name="Rectangle 128"/>
            <p:cNvSpPr>
              <a:spLocks noChangeArrowheads="1"/>
            </p:cNvSpPr>
            <p:nvPr/>
          </p:nvSpPr>
          <p:spPr bwMode="auto">
            <a:xfrm>
              <a:off x="355600" y="825500"/>
              <a:ext cx="8242300" cy="2438400"/>
            </a:xfrm>
            <a:prstGeom prst="rect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1966" name="Rectangle 129"/>
            <p:cNvSpPr>
              <a:spLocks noChangeArrowheads="1"/>
            </p:cNvSpPr>
            <p:nvPr/>
          </p:nvSpPr>
          <p:spPr bwMode="auto">
            <a:xfrm>
              <a:off x="673196" y="1417638"/>
              <a:ext cx="7470279" cy="1200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292100" indent="-292100"/>
              <a:r>
                <a:rPr lang="en-US" sz="2400" dirty="0"/>
                <a:t>Setups = 3 x $100 = $300</a:t>
              </a:r>
            </a:p>
            <a:p>
              <a:pPr marL="292100" indent="-292100"/>
              <a:r>
                <a:rPr lang="en-US" sz="2400" dirty="0"/>
                <a:t>Holding cost = (40 + 70 + 30 + 55) units x $1 = $195</a:t>
              </a:r>
            </a:p>
            <a:p>
              <a:pPr marL="292100" indent="-292100"/>
              <a:r>
                <a:rPr lang="en-US" sz="2400" dirty="0"/>
                <a:t>Total cost = $300 + $195 = $495</a:t>
              </a:r>
            </a:p>
          </p:txBody>
        </p:sp>
      </p:grpSp>
      <p:sp>
        <p:nvSpPr>
          <p:cNvPr id="121964" name="Rectangle 127"/>
          <p:cNvSpPr>
            <a:spLocks noChangeArrowheads="1"/>
          </p:cNvSpPr>
          <p:nvPr/>
        </p:nvSpPr>
        <p:spPr bwMode="auto">
          <a:xfrm>
            <a:off x="687388" y="5688013"/>
            <a:ext cx="77517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dirty="0"/>
              <a:t>EOQ = 73 units; Average weekly gross requirements =  27; </a:t>
            </a:r>
          </a:p>
          <a:p>
            <a:pPr algn="ctr"/>
            <a:r>
              <a:rPr lang="en-US" sz="2000" dirty="0"/>
              <a:t>POQ interval = 73/27 </a:t>
            </a:r>
            <a:r>
              <a:rPr lang="en-US" sz="2000" dirty="0">
                <a:ea typeface="MS Gothic" charset="0"/>
                <a:cs typeface="MS Gothic" charset="0"/>
              </a:rPr>
              <a:t>≅ 3 weeks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4761152"/>
      </p:ext>
    </p:extLst>
  </p:cSld>
  <p:clrMapOvr>
    <a:masterClrMapping/>
  </p:clrMapOvr>
  <p:transition spd="slow">
    <p:strips dir="r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Lot-Sizing Summary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720725" y="1654175"/>
            <a:ext cx="4837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dirty="0"/>
              <a:t>For these three examples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4001224"/>
              </p:ext>
            </p:extLst>
          </p:nvPr>
        </p:nvGraphicFramePr>
        <p:xfrm>
          <a:off x="1524000" y="2540000"/>
          <a:ext cx="60960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endParaRPr lang="en-US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COSTS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SETUP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HOLDING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Lot-for-lot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$700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$0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$700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EOQ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$400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$375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$775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/>
                          <a:cs typeface="Arial"/>
                        </a:rPr>
                        <a:t>POQ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$300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$195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/>
                          <a:cs typeface="Arial"/>
                        </a:rPr>
                        <a:t>$495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1080" name="Rectangle 8"/>
          <p:cNvSpPr>
            <a:spLocks noChangeArrowheads="1"/>
          </p:cNvSpPr>
          <p:nvPr/>
        </p:nvSpPr>
        <p:spPr bwMode="auto">
          <a:xfrm rot="-346027">
            <a:off x="979488" y="4635500"/>
            <a:ext cx="7183437" cy="1263650"/>
          </a:xfrm>
          <a:prstGeom prst="rect">
            <a:avLst/>
          </a:prstGeom>
          <a:solidFill>
            <a:srgbClr val="BDD6A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62000" tIns="190800" rIns="162000" bIns="190800">
            <a:spAutoFit/>
          </a:bodyPr>
          <a:lstStyle/>
          <a:p>
            <a:pPr algn="ctr"/>
            <a:r>
              <a:rPr lang="en-US" sz="2800" dirty="0"/>
              <a:t>Wagner-Whitin would have yielded a plan with a total cost of $455</a:t>
            </a:r>
          </a:p>
        </p:txBody>
      </p:sp>
    </p:spTree>
    <p:extLst>
      <p:ext uri="{BB962C8B-B14F-4D97-AF65-F5344CB8AC3E}">
        <p14:creationId xmlns:p14="http://schemas.microsoft.com/office/powerpoint/2010/main" val="2101494299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1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autoUpdateAnimBg="0"/>
      <p:bldP spid="131080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Lot-Sizing Summary</a:t>
            </a:r>
          </a:p>
        </p:txBody>
      </p:sp>
      <p:sp>
        <p:nvSpPr>
          <p:cNvPr id="125954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7762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 theory, lot sizes should be recomputed whenever there is a lot size or order quantity change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 practice, this results in system nervousness and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instability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Lot-for-lot should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be used when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low-cost setups can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be achieved</a:t>
            </a:r>
          </a:p>
        </p:txBody>
      </p:sp>
      <p:pic>
        <p:nvPicPr>
          <p:cNvPr id="133124" name="Picture 4" descr="Nissan wind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3" y="3667125"/>
            <a:ext cx="34417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896438"/>
      </p:ext>
    </p:extLst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Lot-Sizing Summary</a:t>
            </a:r>
          </a:p>
        </p:txBody>
      </p:sp>
      <p:sp>
        <p:nvSpPr>
          <p:cNvPr id="1280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Lot sizes can be modified to allow for scrap, process constraints, and purchase lots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Use lot-sizing with care as it can cause considerable distortion of requirements at lower levels of the BOM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When setup costs are significant and demand is reasonably smooth, POQ or EOQ should give reasonable results</a:t>
            </a:r>
          </a:p>
        </p:txBody>
      </p:sp>
    </p:spTree>
    <p:extLst>
      <p:ext uri="{BB962C8B-B14F-4D97-AF65-F5344CB8AC3E}">
        <p14:creationId xmlns:p14="http://schemas.microsoft.com/office/powerpoint/2010/main" val="1441754531"/>
      </p:ext>
    </p:extLst>
  </p:cSld>
  <p:clrMapOvr>
    <a:masterClrMapping/>
  </p:clrMapOvr>
  <p:transition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Dependent Demand</a:t>
            </a:r>
          </a:p>
        </p:txBody>
      </p:sp>
      <p:sp>
        <p:nvSpPr>
          <p:cNvPr id="3174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The demand for one item is related to the demand for another item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Given a quantity for the end item, the demand for all parts and components can be calculated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In general, used whenever a schedule can be established for an item</a:t>
            </a:r>
          </a:p>
          <a:p>
            <a:pPr>
              <a:buFont typeface="Arial Unicode MS" charset="0"/>
              <a:buChar char="▶"/>
            </a:pPr>
            <a:r>
              <a:rPr lang="en-US" dirty="0">
                <a:latin typeface="Arial" charset="0"/>
                <a:cs typeface="Arial" charset="0"/>
              </a:rPr>
              <a:t>MRP is the common technique</a:t>
            </a:r>
          </a:p>
        </p:txBody>
      </p:sp>
    </p:spTree>
    <p:extLst>
      <p:ext uri="{BB962C8B-B14F-4D97-AF65-F5344CB8AC3E}">
        <p14:creationId xmlns:p14="http://schemas.microsoft.com/office/powerpoint/2010/main" val="4213647746"/>
      </p:ext>
    </p:extLst>
  </p:cSld>
  <p:clrMapOvr>
    <a:masterClrMapping/>
  </p:clrMapOvr>
  <p:transition spd="slow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Dependent Inventory Model Requirements</a:t>
            </a:r>
          </a:p>
        </p:txBody>
      </p:sp>
      <p:sp>
        <p:nvSpPr>
          <p:cNvPr id="33794" name="Content Placeholder 1"/>
          <p:cNvSpPr>
            <a:spLocks noGrp="1"/>
          </p:cNvSpPr>
          <p:nvPr>
            <p:ph idx="1"/>
          </p:nvPr>
        </p:nvSpPr>
        <p:spPr>
          <a:xfrm>
            <a:off x="457200" y="1803400"/>
            <a:ext cx="8229600" cy="1257300"/>
          </a:xfrm>
        </p:spPr>
        <p:txBody>
          <a:bodyPr/>
          <a:lstStyle/>
          <a:p>
            <a:pPr>
              <a:buSzPct val="60000"/>
              <a:buFont typeface="Lucida Grande"/>
              <a:buChar char="►"/>
            </a:pPr>
            <a:r>
              <a:rPr lang="en-US" dirty="0">
                <a:latin typeface="Arial" charset="0"/>
                <a:cs typeface="Arial" charset="0"/>
              </a:rPr>
              <a:t>Effective use of dependent demand inventory models requires the following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942975" y="3154363"/>
            <a:ext cx="72580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1303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Master production schedule</a:t>
            </a:r>
          </a:p>
          <a:p>
            <a:pPr marL="11303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Specifications or bill of material</a:t>
            </a:r>
          </a:p>
          <a:p>
            <a:pPr marL="11303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Inventory availability</a:t>
            </a:r>
          </a:p>
          <a:p>
            <a:pPr marL="11303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Purchase orders outstanding</a:t>
            </a:r>
          </a:p>
          <a:p>
            <a:pPr marL="1130300" lvl="1" indent="-457200">
              <a:lnSpc>
                <a:spcPct val="90000"/>
              </a:lnSpc>
              <a:spcAft>
                <a:spcPct val="40000"/>
              </a:spcAft>
              <a:buClr>
                <a:schemeClr val="tx1"/>
              </a:buClr>
              <a:buFont typeface="Times" charset="0"/>
              <a:buAutoNum type="arabicPeriod"/>
            </a:pPr>
            <a:r>
              <a:rPr lang="en-US" sz="2800" dirty="0"/>
              <a:t>Lead times</a:t>
            </a:r>
          </a:p>
        </p:txBody>
      </p:sp>
    </p:spTree>
    <p:extLst>
      <p:ext uri="{BB962C8B-B14F-4D97-AF65-F5344CB8AC3E}">
        <p14:creationId xmlns:p14="http://schemas.microsoft.com/office/powerpoint/2010/main" val="737310389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Master Production Schedule (MPS)</a:t>
            </a:r>
          </a:p>
        </p:txBody>
      </p:sp>
      <p:sp>
        <p:nvSpPr>
          <p:cNvPr id="35842" name="Content Placeholder 1"/>
          <p:cNvSpPr>
            <a:spLocks noGrp="1"/>
          </p:cNvSpPr>
          <p:nvPr>
            <p:ph idx="1"/>
          </p:nvPr>
        </p:nvSpPr>
        <p:spPr>
          <a:xfrm>
            <a:off x="457200" y="1765300"/>
            <a:ext cx="82296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Specifies what is to be made and when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Must be in accordance with the aggregate production plan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Inputs from financial plans, customer demand, engineering, labor availability, inventory fluctuations, supplier performance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As the process moves from planning to execution, each step must be tested for feasibility</a:t>
            </a:r>
          </a:p>
        </p:txBody>
      </p:sp>
    </p:spTree>
    <p:extLst>
      <p:ext uri="{BB962C8B-B14F-4D97-AF65-F5344CB8AC3E}">
        <p14:creationId xmlns:p14="http://schemas.microsoft.com/office/powerpoint/2010/main" val="2352693890"/>
      </p:ext>
    </p:extLst>
  </p:cSld>
  <p:clrMapOvr>
    <a:masterClrMapping/>
  </p:clrMapOvr>
  <p:transition>
    <p:pull dir="l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Master Production Schedule (MPS)</a:t>
            </a:r>
          </a:p>
        </p:txBody>
      </p:sp>
      <p:sp>
        <p:nvSpPr>
          <p:cNvPr id="37890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MPS is established in terms of specific products, it disaggregates the aggregate plan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Schedule must be followed for a reasonable length of time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The MPS is quite often fixed or frozen in the near-term part of the plan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The MPS is a rolling schedule</a:t>
            </a:r>
          </a:p>
          <a:p>
            <a:pPr>
              <a:buFont typeface="Arial Unicode MS" charset="0"/>
              <a:buChar char="▶"/>
            </a:pPr>
            <a:r>
              <a:rPr lang="en-US" sz="2800" dirty="0">
                <a:latin typeface="Arial" charset="0"/>
                <a:cs typeface="Arial" charset="0"/>
              </a:rPr>
              <a:t>The MPS is a statement of what is to be produced, not a forecast of demand</a:t>
            </a:r>
          </a:p>
        </p:txBody>
      </p:sp>
    </p:spTree>
    <p:extLst>
      <p:ext uri="{BB962C8B-B14F-4D97-AF65-F5344CB8AC3E}">
        <p14:creationId xmlns:p14="http://schemas.microsoft.com/office/powerpoint/2010/main" val="2844852248"/>
      </p:ext>
    </p:extLst>
  </p:cSld>
  <p:clrMapOvr>
    <a:masterClrMapping/>
  </p:clrMapOvr>
  <p:transition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 14-1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369948"/>
            <a:ext cx="6649408" cy="4830923"/>
          </a:xfrm>
          <a:prstGeom prst="rect">
            <a:avLst/>
          </a:prstGeom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7540625" y="6089650"/>
            <a:ext cx="1257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/>
              <a:t>Figure </a:t>
            </a:r>
            <a:r>
              <a:rPr lang="en-US" sz="1600" dirty="0">
                <a:solidFill>
                  <a:schemeClr val="tx2"/>
                </a:solidFill>
              </a:rPr>
              <a:t>14.1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68300"/>
            <a:ext cx="7772400" cy="9271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>
                <a:latin typeface="Arial" charset="0"/>
                <a:cs typeface="Arial" charset="0"/>
              </a:rPr>
              <a:t>The Planning Process</a:t>
            </a:r>
          </a:p>
        </p:txBody>
      </p:sp>
    </p:spTree>
    <p:extLst>
      <p:ext uri="{BB962C8B-B14F-4D97-AF65-F5344CB8AC3E}">
        <p14:creationId xmlns:p14="http://schemas.microsoft.com/office/powerpoint/2010/main" val="2911314220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3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HR11">
      <a:dk1>
        <a:srgbClr val="000000"/>
      </a:dk1>
      <a:lt1>
        <a:srgbClr val="FFFFFF"/>
      </a:lt1>
      <a:dk2>
        <a:srgbClr val="255898"/>
      </a:dk2>
      <a:lt2>
        <a:srgbClr val="FFFCF2"/>
      </a:lt2>
      <a:accent1>
        <a:srgbClr val="D33320"/>
      </a:accent1>
      <a:accent2>
        <a:srgbClr val="9FACC7"/>
      </a:accent2>
      <a:accent3>
        <a:srgbClr val="F7D7AC"/>
      </a:accent3>
      <a:accent4>
        <a:srgbClr val="BDD6A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1698</TotalTime>
  <Words>2884</Words>
  <Application>Microsoft Office PowerPoint</Application>
  <PresentationFormat>On-screen Show (4:3)</PresentationFormat>
  <Paragraphs>818</Paragraphs>
  <Slides>46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5" baseType="lpstr">
      <vt:lpstr>Arial</vt:lpstr>
      <vt:lpstr>Arial Unicode MS</vt:lpstr>
      <vt:lpstr>Calibri</vt:lpstr>
      <vt:lpstr>Helvetica Neue</vt:lpstr>
      <vt:lpstr>Lucida Grande</vt:lpstr>
      <vt:lpstr>Times</vt:lpstr>
      <vt:lpstr>Times New Roman</vt:lpstr>
      <vt:lpstr>Wingdings</vt:lpstr>
      <vt:lpstr>Office Theme</vt:lpstr>
      <vt:lpstr>PowerPoint Presentation</vt:lpstr>
      <vt:lpstr>Learning Objectives</vt:lpstr>
      <vt:lpstr>Dependent Demand</vt:lpstr>
      <vt:lpstr>Dependent Demand</vt:lpstr>
      <vt:lpstr>Dependent Demand</vt:lpstr>
      <vt:lpstr>Dependent Inventory Model Requirements</vt:lpstr>
      <vt:lpstr>Master Production Schedule (MPS)</vt:lpstr>
      <vt:lpstr>Master Production Schedule (MPS)</vt:lpstr>
      <vt:lpstr>The Planning Process</vt:lpstr>
      <vt:lpstr>The Planning Process</vt:lpstr>
      <vt:lpstr>The Planning Process</vt:lpstr>
      <vt:lpstr>Aggregate  Production Plan</vt:lpstr>
      <vt:lpstr>Master Production Schedule (MPS)</vt:lpstr>
      <vt:lpstr>MPS Example</vt:lpstr>
      <vt:lpstr>Bills of Material</vt:lpstr>
      <vt:lpstr>BOM Example</vt:lpstr>
      <vt:lpstr>BOM Example</vt:lpstr>
      <vt:lpstr>Bills of Material</vt:lpstr>
      <vt:lpstr>Bills of Material</vt:lpstr>
      <vt:lpstr>Bills of Material</vt:lpstr>
      <vt:lpstr>Accurate Inventory Records</vt:lpstr>
      <vt:lpstr>Purchase Orders Outstanding</vt:lpstr>
      <vt:lpstr>Lead Times for Components</vt:lpstr>
      <vt:lpstr>Time-Phased Product Structure</vt:lpstr>
      <vt:lpstr>MRP Structure</vt:lpstr>
      <vt:lpstr>Determining Gross Requirements</vt:lpstr>
      <vt:lpstr>Determining Gross Requirements</vt:lpstr>
      <vt:lpstr>Determining Gross Requirements</vt:lpstr>
      <vt:lpstr>Gross Requirements Plan</vt:lpstr>
      <vt:lpstr>Net Requirements Plan</vt:lpstr>
      <vt:lpstr>Net Requirements Plan</vt:lpstr>
      <vt:lpstr>Determining Net Requirements</vt:lpstr>
      <vt:lpstr>Determining Net Requirements</vt:lpstr>
      <vt:lpstr>Determining Net Requirements</vt:lpstr>
      <vt:lpstr>Lot-Sizing Techniques</vt:lpstr>
      <vt:lpstr>Lot-Sizing Techniques</vt:lpstr>
      <vt:lpstr>Lot-Sizing Techniques</vt:lpstr>
      <vt:lpstr>Lot-for-Lot Example</vt:lpstr>
      <vt:lpstr>Lot-for-Lot Example</vt:lpstr>
      <vt:lpstr>EOQ Lot Size Example</vt:lpstr>
      <vt:lpstr>EOQ Lot Size Example</vt:lpstr>
      <vt:lpstr>POQ Lot Size Example</vt:lpstr>
      <vt:lpstr>POQ Lot Size Example</vt:lpstr>
      <vt:lpstr>Lot-Sizing Summary</vt:lpstr>
      <vt:lpstr>Lot-Sizing Summary</vt:lpstr>
      <vt:lpstr>Lot-Sizing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Heizer/Render 12e</dc:title>
  <dc:subject>Chapter 14 - Material Requirements Planning (MRP) and ERP</dc:subject>
  <dc:creator>Jeff Heyl</dc:creator>
  <cp:keywords/>
  <dc:description/>
  <cp:lastModifiedBy>deni</cp:lastModifiedBy>
  <cp:revision>270</cp:revision>
  <dcterms:created xsi:type="dcterms:W3CDTF">2012-09-28T10:33:31Z</dcterms:created>
  <dcterms:modified xsi:type="dcterms:W3CDTF">2021-03-05T02:35:45Z</dcterms:modified>
  <cp:category/>
</cp:coreProperties>
</file>