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340" r:id="rId3"/>
    <p:sldId id="343" r:id="rId4"/>
    <p:sldId id="344" r:id="rId5"/>
    <p:sldId id="345" r:id="rId6"/>
    <p:sldId id="347" r:id="rId7"/>
    <p:sldId id="348" r:id="rId8"/>
    <p:sldId id="349" r:id="rId9"/>
    <p:sldId id="350" r:id="rId10"/>
    <p:sldId id="351" r:id="rId11"/>
    <p:sldId id="365" r:id="rId12"/>
    <p:sldId id="366" r:id="rId13"/>
    <p:sldId id="367" r:id="rId14"/>
    <p:sldId id="368" r:id="rId15"/>
    <p:sldId id="369" r:id="rId16"/>
    <p:sldId id="370" r:id="rId17"/>
    <p:sldId id="371" r:id="rId18"/>
    <p:sldId id="372" r:id="rId19"/>
    <p:sldId id="274" r:id="rId20"/>
    <p:sldId id="275" r:id="rId21"/>
    <p:sldId id="276" r:id="rId22"/>
    <p:sldId id="277" r:id="rId23"/>
    <p:sldId id="373" r:id="rId24"/>
    <p:sldId id="411" r:id="rId25"/>
    <p:sldId id="412"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410" r:id="rId47"/>
    <p:sldId id="399" r:id="rId48"/>
    <p:sldId id="400" r:id="rId49"/>
    <p:sldId id="401" r:id="rId50"/>
    <p:sldId id="402" r:id="rId51"/>
    <p:sldId id="403" r:id="rId52"/>
    <p:sldId id="404" r:id="rId53"/>
    <p:sldId id="405" r:id="rId54"/>
    <p:sldId id="406" r:id="rId55"/>
    <p:sldId id="407" r:id="rId56"/>
    <p:sldId id="408" r:id="rId57"/>
    <p:sldId id="409" r:id="rId58"/>
  </p:sldIdLst>
  <p:sldSz cx="9144000" cy="6858000" type="screen4x3"/>
  <p:notesSz cx="6858000" cy="9144000"/>
  <p:custDataLst>
    <p:tags r:id="rId60"/>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44">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LB" initials="JL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A9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2" autoAdjust="0"/>
    <p:restoredTop sz="99833" autoAdjust="0"/>
  </p:normalViewPr>
  <p:slideViewPr>
    <p:cSldViewPr snapToGrid="0" snapToObjects="1">
      <p:cViewPr varScale="1">
        <p:scale>
          <a:sx n="88" d="100"/>
          <a:sy n="88" d="100"/>
        </p:scale>
        <p:origin x="816" y="78"/>
      </p:cViewPr>
      <p:guideLst>
        <p:guide orient="horz" pos="2144"/>
        <p:guide pos="2888"/>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E0611E1-B028-2443-BED6-15B43C61F054}" type="datetimeFigureOut">
              <a:rPr lang="en-US"/>
              <a:pPr/>
              <a:t>3/5/2021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B5570E3B-8CB0-CD44-872C-98256F01E610}" type="slidenum">
              <a:rPr lang="en-US"/>
              <a:pPr/>
              <a:t>‹#›</a:t>
            </a:fld>
            <a:endParaRPr lang="en-US" dirty="0"/>
          </a:p>
        </p:txBody>
      </p:sp>
    </p:spTree>
    <p:extLst>
      <p:ext uri="{BB962C8B-B14F-4D97-AF65-F5344CB8AC3E}">
        <p14:creationId xmlns:p14="http://schemas.microsoft.com/office/powerpoint/2010/main" val="2830212815"/>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mn-cs"/>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D3F3F98-2698-3441-A57D-E2AF33104A36}" type="slidenum">
              <a:rPr lang="en-AU">
                <a:latin typeface="Calibri" charset="0"/>
              </a:rPr>
              <a:pPr/>
              <a:t>2</a:t>
            </a:fld>
            <a:endParaRPr lang="en-AU" dirty="0">
              <a:latin typeface="Calibri" charset="0"/>
            </a:endParaRPr>
          </a:p>
        </p:txBody>
      </p:sp>
      <p:sp>
        <p:nvSpPr>
          <p:cNvPr id="204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975192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938A763-B8E7-164D-89D9-453F92607E5A}" type="slidenum">
              <a:rPr lang="en-AU">
                <a:latin typeface="Calibri" charset="0"/>
              </a:rPr>
              <a:pPr/>
              <a:t>13</a:t>
            </a:fld>
            <a:endParaRPr lang="en-AU" dirty="0">
              <a:latin typeface="Calibri" charset="0"/>
            </a:endParaRPr>
          </a:p>
        </p:txBody>
      </p:sp>
      <p:sp>
        <p:nvSpPr>
          <p:cNvPr id="737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23841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F901408-557C-D843-B6F8-AFACFA9583CD}" type="slidenum">
              <a:rPr lang="en-AU">
                <a:latin typeface="Calibri" charset="0"/>
              </a:rPr>
              <a:pPr/>
              <a:t>14</a:t>
            </a:fld>
            <a:endParaRPr lang="en-AU" dirty="0">
              <a:latin typeface="Calibri"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711065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9826BB8D-24D3-AE41-BB16-48340D9C5723}" type="slidenum">
              <a:rPr lang="en-AU">
                <a:latin typeface="Calibri" charset="0"/>
              </a:rPr>
              <a:pPr/>
              <a:t>15</a:t>
            </a:fld>
            <a:endParaRPr lang="en-AU" dirty="0">
              <a:latin typeface="Calibri" charset="0"/>
            </a:endParaRPr>
          </a:p>
        </p:txBody>
      </p:sp>
      <p:sp>
        <p:nvSpPr>
          <p:cNvPr id="778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158987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1AB2E83-D48F-1F45-9340-C8EE1B13604A}" type="slidenum">
              <a:rPr lang="en-AU">
                <a:latin typeface="Calibri" charset="0"/>
              </a:rPr>
              <a:pPr/>
              <a:t>16</a:t>
            </a:fld>
            <a:endParaRPr lang="en-AU" dirty="0">
              <a:latin typeface="Calibri" charset="0"/>
            </a:endParaRPr>
          </a:p>
        </p:txBody>
      </p:sp>
      <p:sp>
        <p:nvSpPr>
          <p:cNvPr id="798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98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171472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A8B3562-B2C3-E441-AB5D-EA55CDA03327}" type="slidenum">
              <a:rPr lang="en-AU">
                <a:latin typeface="Calibri" charset="0"/>
              </a:rPr>
              <a:pPr/>
              <a:t>17</a:t>
            </a:fld>
            <a:endParaRPr lang="en-AU" dirty="0">
              <a:latin typeface="Calibri"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19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8418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22B3E45-D840-8448-A5EC-9030380B4147}" type="slidenum">
              <a:rPr lang="en-AU">
                <a:latin typeface="Calibri" charset="0"/>
              </a:rPr>
              <a:pPr/>
              <a:t>18</a:t>
            </a:fld>
            <a:endParaRPr lang="en-AU" dirty="0">
              <a:latin typeface="Calibri" charset="0"/>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767456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5ACE5673-9F3E-0748-AAB1-266631956F9A}" type="slidenum">
              <a:rPr lang="en-AU">
                <a:latin typeface="Calibri" charset="0"/>
              </a:rPr>
              <a:pPr/>
              <a:t>23</a:t>
            </a:fld>
            <a:endParaRPr lang="en-AU" dirty="0">
              <a:latin typeface="Calibri"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075771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904A6A3-017A-5E4C-A5B7-E7CFFD1D3BDD}" type="slidenum">
              <a:rPr lang="en-AU">
                <a:latin typeface="Calibri" charset="0"/>
              </a:rPr>
              <a:pPr/>
              <a:t>26</a:t>
            </a:fld>
            <a:endParaRPr lang="en-AU" dirty="0">
              <a:latin typeface="Calibri"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128656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DD1A8623-7526-0E44-A505-90FA0BEE9CB6}" type="slidenum">
              <a:rPr lang="en-AU">
                <a:latin typeface="Calibri" charset="0"/>
              </a:rPr>
              <a:pPr/>
              <a:t>27</a:t>
            </a:fld>
            <a:endParaRPr lang="en-AU" dirty="0">
              <a:latin typeface="Calibri"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5973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5345850C-4C8F-F143-BDCD-F97A0C41FC06}" type="slidenum">
              <a:rPr lang="en-AU">
                <a:latin typeface="Calibri" charset="0"/>
              </a:rPr>
              <a:pPr/>
              <a:t>28</a:t>
            </a:fld>
            <a:endParaRPr lang="en-AU" dirty="0">
              <a:latin typeface="Calibri"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070245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B204D3B-FB61-BF44-9916-BE6E54251FB2}" type="slidenum">
              <a:rPr lang="en-AU">
                <a:latin typeface="Calibri" charset="0"/>
              </a:rPr>
              <a:pPr/>
              <a:t>4</a:t>
            </a:fld>
            <a:endParaRPr lang="en-AU" dirty="0">
              <a:latin typeface="Calibri"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093353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C50AEBC-C0BC-2C4A-B9C4-1F08F0EACE39}" type="slidenum">
              <a:rPr lang="en-AU">
                <a:latin typeface="Calibri" charset="0"/>
              </a:rPr>
              <a:pPr/>
              <a:t>29</a:t>
            </a:fld>
            <a:endParaRPr lang="en-AU" dirty="0">
              <a:latin typeface="Calibri" charset="0"/>
            </a:endParaRPr>
          </a:p>
        </p:txBody>
      </p:sp>
      <p:sp>
        <p:nvSpPr>
          <p:cNvPr id="942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733926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53011BA-AA63-5244-907D-FD1429B79847}" type="slidenum">
              <a:rPr lang="en-AU">
                <a:latin typeface="Calibri" charset="0"/>
              </a:rPr>
              <a:pPr/>
              <a:t>30</a:t>
            </a:fld>
            <a:endParaRPr lang="en-AU" dirty="0">
              <a:latin typeface="Calibri"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876658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1D69D059-69F5-5B4F-B888-AEBDE31E5A97}" type="slidenum">
              <a:rPr lang="en-AU">
                <a:latin typeface="Calibri" charset="0"/>
              </a:rPr>
              <a:pPr/>
              <a:t>31</a:t>
            </a:fld>
            <a:endParaRPr lang="en-AU" dirty="0">
              <a:latin typeface="Calibri" charset="0"/>
            </a:endParaRPr>
          </a:p>
        </p:txBody>
      </p:sp>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81027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2A944BB9-0AA6-564D-B434-8E638CFF1BA8}" type="slidenum">
              <a:rPr lang="en-AU">
                <a:latin typeface="Calibri" charset="0"/>
              </a:rPr>
              <a:pPr/>
              <a:t>32</a:t>
            </a:fld>
            <a:endParaRPr lang="en-AU" dirty="0">
              <a:latin typeface="Calibri" charset="0"/>
            </a:endParaRPr>
          </a:p>
        </p:txBody>
      </p:sp>
      <p:sp>
        <p:nvSpPr>
          <p:cNvPr id="1003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30695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88304F8-B9BD-9A47-950C-884127DE98C0}" type="slidenum">
              <a:rPr lang="en-AU">
                <a:latin typeface="Calibri" charset="0"/>
              </a:rPr>
              <a:pPr/>
              <a:t>33</a:t>
            </a:fld>
            <a:endParaRPr lang="en-AU" dirty="0">
              <a:latin typeface="Calibri"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5294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9B0BB0F-E9D8-0E41-ADD3-AA398605E609}" type="slidenum">
              <a:rPr lang="en-AU">
                <a:latin typeface="Calibri" charset="0"/>
              </a:rPr>
              <a:pPr/>
              <a:t>34</a:t>
            </a:fld>
            <a:endParaRPr lang="en-AU" dirty="0">
              <a:latin typeface="Calibri" charset="0"/>
            </a:endParaRPr>
          </a:p>
        </p:txBody>
      </p:sp>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44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937502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985BF1B-8209-7B4E-852A-84B111C2B2CE}" type="slidenum">
              <a:rPr lang="en-AU">
                <a:latin typeface="Calibri" charset="0"/>
              </a:rPr>
              <a:pPr/>
              <a:t>35</a:t>
            </a:fld>
            <a:endParaRPr lang="en-AU" dirty="0">
              <a:latin typeface="Calibri"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94654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0EF73196-16FF-9C41-9925-0035BFEF5225}" type="slidenum">
              <a:rPr lang="en-AU">
                <a:latin typeface="Calibri" charset="0"/>
              </a:rPr>
              <a:pPr/>
              <a:t>36</a:t>
            </a:fld>
            <a:endParaRPr lang="en-AU" dirty="0">
              <a:latin typeface="Calibri"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861947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315F9CA-ED2D-C84A-9259-94FB32AC6DD9}" type="slidenum">
              <a:rPr lang="en-AU">
                <a:latin typeface="Calibri" charset="0"/>
              </a:rPr>
              <a:pPr/>
              <a:t>37</a:t>
            </a:fld>
            <a:endParaRPr lang="en-AU" dirty="0">
              <a:latin typeface="Calibri" charset="0"/>
            </a:endParaRPr>
          </a:p>
        </p:txBody>
      </p:sp>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761348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EAA7E9F-2DEF-BD42-AA54-65AD656EAFCF}" type="slidenum">
              <a:rPr lang="en-AU">
                <a:latin typeface="Calibri" charset="0"/>
              </a:rPr>
              <a:pPr/>
              <a:t>38</a:t>
            </a:fld>
            <a:endParaRPr lang="en-AU" dirty="0">
              <a:latin typeface="Calibri"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782672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4252D0C-3B3F-854B-985D-811085F47D0C}" type="slidenum">
              <a:rPr lang="en-AU">
                <a:latin typeface="Calibri" charset="0"/>
              </a:rPr>
              <a:pPr/>
              <a:t>5</a:t>
            </a:fld>
            <a:endParaRPr lang="en-AU" dirty="0">
              <a:latin typeface="Calibri"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989497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244601C-E967-304B-A98A-B8DA8147A684}" type="slidenum">
              <a:rPr lang="en-AU">
                <a:latin typeface="Calibri" charset="0"/>
              </a:rPr>
              <a:pPr/>
              <a:t>39</a:t>
            </a:fld>
            <a:endParaRPr lang="en-AU" dirty="0">
              <a:latin typeface="Calibri"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59359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4B046CF-A3DA-C746-8C4D-05301C742C81}" type="slidenum">
              <a:rPr lang="en-AU">
                <a:latin typeface="Calibri" charset="0"/>
              </a:rPr>
              <a:pPr/>
              <a:t>40</a:t>
            </a:fld>
            <a:endParaRPr lang="en-AU" dirty="0">
              <a:latin typeface="Calibri"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6942164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F77E161-27D4-594A-B342-0DD8453C822C}" type="slidenum">
              <a:rPr lang="en-AU">
                <a:latin typeface="Calibri" charset="0"/>
              </a:rPr>
              <a:pPr/>
              <a:t>41</a:t>
            </a:fld>
            <a:endParaRPr lang="en-AU" dirty="0">
              <a:latin typeface="Calibri" charset="0"/>
            </a:endParaRPr>
          </a:p>
        </p:txBody>
      </p:sp>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1479009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C68ECBF-8340-6545-9F86-A846B2723C23}" type="slidenum">
              <a:rPr lang="en-AU">
                <a:latin typeface="Calibri" charset="0"/>
              </a:rPr>
              <a:pPr/>
              <a:t>42</a:t>
            </a:fld>
            <a:endParaRPr lang="en-AU" dirty="0">
              <a:latin typeface="Calibri"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856436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54C3A7A-5DF0-154C-A8AF-940A66D5A965}" type="slidenum">
              <a:rPr lang="en-AU">
                <a:latin typeface="Calibri" charset="0"/>
              </a:rPr>
              <a:pPr/>
              <a:t>43</a:t>
            </a:fld>
            <a:endParaRPr lang="en-AU" dirty="0">
              <a:latin typeface="Calibri" charset="0"/>
            </a:endParaRPr>
          </a:p>
        </p:txBody>
      </p:sp>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8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707386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E2FA4A9-38CC-F04E-8708-56589FB452F6}" type="slidenum">
              <a:rPr lang="en-AU">
                <a:latin typeface="Calibri" charset="0"/>
              </a:rPr>
              <a:pPr/>
              <a:t>44</a:t>
            </a:fld>
            <a:endParaRPr lang="en-AU" dirty="0">
              <a:latin typeface="Calibri" charset="0"/>
            </a:endParaRPr>
          </a:p>
        </p:txBody>
      </p:sp>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49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991236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9CD1CE3-2200-BB4D-A674-F8E9E8DBC3F8}" type="slidenum">
              <a:rPr lang="en-AU">
                <a:latin typeface="Calibri" charset="0"/>
              </a:rPr>
              <a:pPr/>
              <a:t>45</a:t>
            </a:fld>
            <a:endParaRPr lang="en-AU" dirty="0">
              <a:latin typeface="Calibri"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69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006596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8CC961A-FCAA-DA42-ABF7-33F31429A8B5}" type="slidenum">
              <a:rPr lang="en-AU">
                <a:latin typeface="Calibri" charset="0"/>
              </a:rPr>
              <a:pPr/>
              <a:t>46</a:t>
            </a:fld>
            <a:endParaRPr lang="en-AU" dirty="0">
              <a:latin typeface="Calibri" charset="0"/>
            </a:endParaRPr>
          </a:p>
        </p:txBody>
      </p:sp>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752485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3BE7F31-0C12-6743-9443-03A139ACDC33}" type="slidenum">
              <a:rPr lang="en-AU">
                <a:latin typeface="Calibri" charset="0"/>
              </a:rPr>
              <a:pPr/>
              <a:t>47</a:t>
            </a:fld>
            <a:endParaRPr lang="en-AU" dirty="0">
              <a:latin typeface="Calibri" charset="0"/>
            </a:endParaRPr>
          </a:p>
        </p:txBody>
      </p:sp>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5294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5FBAE9E-827C-414E-8B3E-652793D02B99}" type="slidenum">
              <a:rPr lang="en-AU">
                <a:latin typeface="Calibri" charset="0"/>
              </a:rPr>
              <a:pPr/>
              <a:t>48</a:t>
            </a:fld>
            <a:endParaRPr lang="en-AU" dirty="0">
              <a:latin typeface="Calibri" charset="0"/>
            </a:endParaRPr>
          </a:p>
        </p:txBody>
      </p:sp>
      <p:sp>
        <p:nvSpPr>
          <p:cNvPr id="141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167646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68301430-8525-6A41-971E-6A5FAB4DE3F3}" type="slidenum">
              <a:rPr lang="en-AU">
                <a:latin typeface="Calibri" charset="0"/>
              </a:rPr>
              <a:pPr/>
              <a:t>6</a:t>
            </a:fld>
            <a:endParaRPr lang="en-AU" dirty="0">
              <a:latin typeface="Calibri"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2256419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5A63FF0F-051B-6E4F-9C3A-FB65D26F7DD6}" type="slidenum">
              <a:rPr lang="en-AU">
                <a:latin typeface="Calibri" charset="0"/>
              </a:rPr>
              <a:pPr/>
              <a:t>49</a:t>
            </a:fld>
            <a:endParaRPr lang="en-AU" dirty="0">
              <a:latin typeface="Calibri" charset="0"/>
            </a:endParaRPr>
          </a:p>
        </p:txBody>
      </p:sp>
      <p:sp>
        <p:nvSpPr>
          <p:cNvPr id="143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564501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D18D3B6-7A48-9544-AA01-6A85912D8B40}" type="slidenum">
              <a:rPr lang="en-AU">
                <a:latin typeface="Calibri" charset="0"/>
              </a:rPr>
              <a:pPr/>
              <a:t>50</a:t>
            </a:fld>
            <a:endParaRPr lang="en-AU" dirty="0">
              <a:latin typeface="Calibri" charset="0"/>
            </a:endParaRPr>
          </a:p>
        </p:txBody>
      </p:sp>
      <p:sp>
        <p:nvSpPr>
          <p:cNvPr id="1454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54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1970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FE81765A-05A0-D64E-8ECE-E33F8A5C98BB}" type="slidenum">
              <a:rPr lang="en-AU">
                <a:latin typeface="Calibri" charset="0"/>
              </a:rPr>
              <a:pPr/>
              <a:t>51</a:t>
            </a:fld>
            <a:endParaRPr lang="en-AU" dirty="0">
              <a:latin typeface="Calibri" charset="0"/>
            </a:endParaRPr>
          </a:p>
        </p:txBody>
      </p:sp>
      <p:sp>
        <p:nvSpPr>
          <p:cNvPr id="147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74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460783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14BD4B09-2C0B-7E49-97BC-F9AAABFE83DD}" type="slidenum">
              <a:rPr lang="en-AU">
                <a:latin typeface="Calibri" charset="0"/>
              </a:rPr>
              <a:pPr/>
              <a:t>52</a:t>
            </a:fld>
            <a:endParaRPr lang="en-AU" dirty="0">
              <a:latin typeface="Calibri" charset="0"/>
            </a:endParaRPr>
          </a:p>
        </p:txBody>
      </p:sp>
      <p:sp>
        <p:nvSpPr>
          <p:cNvPr id="149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9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404544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7FE58223-EF9C-D54C-9F03-0B4B494A0F5B}" type="slidenum">
              <a:rPr lang="en-AU">
                <a:latin typeface="Calibri" charset="0"/>
              </a:rPr>
              <a:pPr/>
              <a:t>53</a:t>
            </a:fld>
            <a:endParaRPr lang="en-AU" dirty="0">
              <a:latin typeface="Calibri" charset="0"/>
            </a:endParaRPr>
          </a:p>
        </p:txBody>
      </p:sp>
      <p:sp>
        <p:nvSpPr>
          <p:cNvPr id="1515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15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738305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FD05B30-E34A-D644-B886-075EE0DAD04A}" type="slidenum">
              <a:rPr lang="en-AU">
                <a:latin typeface="Calibri" charset="0"/>
              </a:rPr>
              <a:pPr/>
              <a:t>54</a:t>
            </a:fld>
            <a:endParaRPr lang="en-AU" dirty="0">
              <a:latin typeface="Calibri" charset="0"/>
            </a:endParaRPr>
          </a:p>
        </p:txBody>
      </p:sp>
      <p:sp>
        <p:nvSpPr>
          <p:cNvPr id="1536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162504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EFD64D08-8386-304E-99F3-01C8AFF6DEFF}" type="slidenum">
              <a:rPr lang="en-AU">
                <a:latin typeface="Calibri" charset="0"/>
              </a:rPr>
              <a:pPr/>
              <a:t>55</a:t>
            </a:fld>
            <a:endParaRPr lang="en-AU" dirty="0">
              <a:latin typeface="Calibri" charset="0"/>
            </a:endParaRPr>
          </a:p>
        </p:txBody>
      </p:sp>
      <p:sp>
        <p:nvSpPr>
          <p:cNvPr id="155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5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108588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C2CC6F15-FB49-9943-89A2-44F94533C262}" type="slidenum">
              <a:rPr lang="en-AU">
                <a:latin typeface="Calibri" charset="0"/>
              </a:rPr>
              <a:pPr/>
              <a:t>56</a:t>
            </a:fld>
            <a:endParaRPr lang="en-AU" dirty="0">
              <a:latin typeface="Calibri" charset="0"/>
            </a:endParaRPr>
          </a:p>
        </p:txBody>
      </p:sp>
      <p:sp>
        <p:nvSpPr>
          <p:cNvPr id="157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7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685154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D48B476A-0029-864C-8B54-32BAC0B18D96}" type="slidenum">
              <a:rPr lang="en-AU">
                <a:latin typeface="Calibri" charset="0"/>
              </a:rPr>
              <a:pPr/>
              <a:t>57</a:t>
            </a:fld>
            <a:endParaRPr lang="en-AU" dirty="0">
              <a:latin typeface="Calibri" charset="0"/>
            </a:endParaRPr>
          </a:p>
        </p:txBody>
      </p:sp>
      <p:sp>
        <p:nvSpPr>
          <p:cNvPr id="159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9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66111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D63171BC-A0CB-634A-9EBE-F280ACFB543A}" type="slidenum">
              <a:rPr lang="en-AU">
                <a:latin typeface="Calibri" charset="0"/>
              </a:rPr>
              <a:pPr/>
              <a:t>7</a:t>
            </a:fld>
            <a:endParaRPr lang="en-AU" dirty="0">
              <a:latin typeface="Calibri"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992110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92BC17B3-F804-6140-B025-918A1D2B5B49}" type="slidenum">
              <a:rPr lang="en-AU">
                <a:latin typeface="Calibri" charset="0"/>
              </a:rPr>
              <a:pPr/>
              <a:t>8</a:t>
            </a:fld>
            <a:endParaRPr lang="en-AU" dirty="0">
              <a:latin typeface="Calibri"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356433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881B28FD-99DB-0741-B59B-ACAC707D6A83}" type="slidenum">
              <a:rPr lang="en-AU">
                <a:latin typeface="Calibri" charset="0"/>
              </a:rPr>
              <a:pPr/>
              <a:t>9</a:t>
            </a:fld>
            <a:endParaRPr lang="en-AU" dirty="0">
              <a:latin typeface="Calibri"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1658488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AAD8EC58-5E82-9D46-AA43-252899545C03}" type="slidenum">
              <a:rPr lang="en-AU">
                <a:latin typeface="Calibri" charset="0"/>
              </a:rPr>
              <a:pPr/>
              <a:t>11</a:t>
            </a:fld>
            <a:endParaRPr lang="en-AU" dirty="0">
              <a:latin typeface="Calibri" charset="0"/>
            </a:endParaRPr>
          </a:p>
        </p:txBody>
      </p:sp>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40914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fld id="{32E45E52-F19B-5A45-8DE1-ECCC9029A820}" type="slidenum">
              <a:rPr lang="en-AU">
                <a:latin typeface="Calibri" charset="0"/>
              </a:rPr>
              <a:pPr/>
              <a:t>12</a:t>
            </a:fld>
            <a:endParaRPr lang="en-AU" dirty="0">
              <a:latin typeface="Calibri" charset="0"/>
            </a:endParaRPr>
          </a:p>
        </p:txBody>
      </p:sp>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Tree>
    <p:extLst>
      <p:ext uri="{BB962C8B-B14F-4D97-AF65-F5344CB8AC3E}">
        <p14:creationId xmlns:p14="http://schemas.microsoft.com/office/powerpoint/2010/main" val="2847208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TextBox 3"/>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DF9C12CE-0FD8-364D-9768-5447276E87B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01C210C-3266-EB43-B07B-7145F34F04D9}" type="slidenum">
              <a:rPr lang="en-US"/>
              <a:pPr/>
              <a:t>‹#›</a:t>
            </a:fld>
            <a:endParaRPr lang="en-US" dirty="0"/>
          </a:p>
        </p:txBody>
      </p:sp>
    </p:spTree>
    <p:extLst>
      <p:ext uri="{BB962C8B-B14F-4D97-AF65-F5344CB8AC3E}">
        <p14:creationId xmlns:p14="http://schemas.microsoft.com/office/powerpoint/2010/main" val="246964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vertTx" preserve="1">
  <p:cSld name="Title and Vertical Text">
    <p:spTree>
      <p:nvGrpSpPr>
        <p:cNvPr id="1" name=""/>
        <p:cNvGrpSpPr/>
        <p:nvPr/>
      </p:nvGrpSpPr>
      <p:grpSpPr>
        <a:xfrm>
          <a:off x="0" y="0"/>
          <a:ext cx="0" cy="0"/>
          <a:chOff x="0" y="0"/>
          <a:chExt cx="0" cy="0"/>
        </a:xfrm>
      </p:grpSpPr>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CBB896C-46A8-5B41-A66E-6C0763BACC42}" type="slidenum">
              <a:rPr lang="en-US"/>
              <a:pPr/>
              <a:t>‹#›</a:t>
            </a:fld>
            <a:endParaRPr lang="en-US" dirty="0"/>
          </a:p>
        </p:txBody>
      </p:sp>
      <p:sp>
        <p:nvSpPr>
          <p:cNvPr id="8" name="TextBox 7"/>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2163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showMasterPhAnim="0" type="vertTitleAndTx" preserve="1">
  <p:cSld name="Vertical Title and Text">
    <p:spTree>
      <p:nvGrpSpPr>
        <p:cNvPr id="1" name=""/>
        <p:cNvGrpSpPr/>
        <p:nvPr/>
      </p:nvGrpSpPr>
      <p:grpSpPr>
        <a:xfrm>
          <a:off x="0" y="0"/>
          <a:ext cx="0" cy="0"/>
          <a:chOff x="0" y="0"/>
          <a:chExt cx="0" cy="0"/>
        </a:xfrm>
      </p:grpSpPr>
      <p:sp>
        <p:nvSpPr>
          <p:cNvPr id="4" name="TextBox 3"/>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BB3FB61-C215-E543-8FD1-8989B0E7D7CA}" type="slidenum">
              <a:rPr lang="en-US"/>
              <a:pPr/>
              <a:t>‹#›</a:t>
            </a:fld>
            <a:endParaRPr lang="en-US" dirty="0"/>
          </a:p>
        </p:txBody>
      </p:sp>
    </p:spTree>
    <p:extLst>
      <p:ext uri="{BB962C8B-B14F-4D97-AF65-F5344CB8AC3E}">
        <p14:creationId xmlns:p14="http://schemas.microsoft.com/office/powerpoint/2010/main" val="23433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578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D4B545E-72EB-4E5E-AE5A-493E739F40EB}"/>
              </a:ext>
            </a:extLst>
          </p:cNvPr>
          <p:cNvSpPr>
            <a:spLocks noGrp="1"/>
          </p:cNvSpPr>
          <p:nvPr>
            <p:ph type="ftr" sz="quarter" idx="10"/>
          </p:nvPr>
        </p:nvSpPr>
        <p:spPr/>
        <p:txBody>
          <a:bodyPr/>
          <a:lstStyle>
            <a:lvl1pPr>
              <a:defRPr smtClean="0"/>
            </a:lvl1pPr>
          </a:lstStyle>
          <a:p>
            <a:pPr>
              <a:defRPr/>
            </a:pPr>
            <a:endParaRPr lang="en-US" altLang="en-US"/>
          </a:p>
        </p:txBody>
      </p:sp>
      <p:sp>
        <p:nvSpPr>
          <p:cNvPr id="6" name="Slide Number Placeholder 5">
            <a:extLst>
              <a:ext uri="{FF2B5EF4-FFF2-40B4-BE49-F238E27FC236}">
                <a16:creationId xmlns:a16="http://schemas.microsoft.com/office/drawing/2014/main" id="{39DC3BF8-415D-4CAA-B4A7-0BAC3751EA45}"/>
              </a:ext>
            </a:extLst>
          </p:cNvPr>
          <p:cNvSpPr>
            <a:spLocks noGrp="1"/>
          </p:cNvSpPr>
          <p:nvPr>
            <p:ph type="sldNum" sz="quarter" idx="11"/>
          </p:nvPr>
        </p:nvSpPr>
        <p:spPr/>
        <p:txBody>
          <a:bodyPr/>
          <a:lstStyle>
            <a:lvl1pPr>
              <a:defRPr/>
            </a:lvl1pPr>
          </a:lstStyle>
          <a:p>
            <a:fld id="{C03613AC-CCEB-4097-A42B-AF60EC6DA521}" type="slidenum">
              <a:rPr lang="en-US" altLang="en-US"/>
              <a:pPr/>
              <a:t>‹#›</a:t>
            </a:fld>
            <a:endParaRPr lang="en-US" altLang="en-US"/>
          </a:p>
        </p:txBody>
      </p:sp>
      <p:sp>
        <p:nvSpPr>
          <p:cNvPr id="7" name="Date Placeholder 6">
            <a:extLst>
              <a:ext uri="{FF2B5EF4-FFF2-40B4-BE49-F238E27FC236}">
                <a16:creationId xmlns:a16="http://schemas.microsoft.com/office/drawing/2014/main" id="{132F3FCD-4899-4BCD-959D-5BE3C7D76A9E}"/>
              </a:ext>
            </a:extLst>
          </p:cNvPr>
          <p:cNvSpPr>
            <a:spLocks noGrp="1"/>
          </p:cNvSpPr>
          <p:nvPr>
            <p:ph type="dt" sz="half" idx="12"/>
          </p:nvPr>
        </p:nvSpPr>
        <p:spPr/>
        <p:txBody>
          <a:bodyPr/>
          <a:lstStyle>
            <a:lvl1pPr>
              <a:defRPr smtClean="0"/>
            </a:lvl1pPr>
          </a:lstStyle>
          <a:p>
            <a:pPr>
              <a:defRPr/>
            </a:pPr>
            <a:endParaRPr lang="en-US" altLang="en-US"/>
          </a:p>
        </p:txBody>
      </p:sp>
    </p:spTree>
    <p:extLst>
      <p:ext uri="{BB962C8B-B14F-4D97-AF65-F5344CB8AC3E}">
        <p14:creationId xmlns:p14="http://schemas.microsoft.com/office/powerpoint/2010/main" val="32647318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3429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57800" y="19812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57800" y="4114800"/>
            <a:ext cx="3429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252DE2E-F3A2-4773-A620-5EFA73F27997}"/>
              </a:ext>
            </a:extLst>
          </p:cNvPr>
          <p:cNvSpPr>
            <a:spLocks noGrp="1"/>
          </p:cNvSpPr>
          <p:nvPr>
            <p:ph type="ftr" sz="quarter" idx="10"/>
          </p:nvPr>
        </p:nvSpPr>
        <p:spPr/>
        <p:txBody>
          <a:bodyPr/>
          <a:lstStyle>
            <a:lvl1pPr>
              <a:defRPr smtClean="0"/>
            </a:lvl1pPr>
          </a:lstStyle>
          <a:p>
            <a:pPr>
              <a:defRPr/>
            </a:pPr>
            <a:endParaRPr lang="en-US" altLang="en-US"/>
          </a:p>
        </p:txBody>
      </p:sp>
      <p:sp>
        <p:nvSpPr>
          <p:cNvPr id="7" name="Slide Number Placeholder 6">
            <a:extLst>
              <a:ext uri="{FF2B5EF4-FFF2-40B4-BE49-F238E27FC236}">
                <a16:creationId xmlns:a16="http://schemas.microsoft.com/office/drawing/2014/main" id="{9C73E987-D87C-4675-8349-BA9EA8973173}"/>
              </a:ext>
            </a:extLst>
          </p:cNvPr>
          <p:cNvSpPr>
            <a:spLocks noGrp="1"/>
          </p:cNvSpPr>
          <p:nvPr>
            <p:ph type="sldNum" sz="quarter" idx="11"/>
          </p:nvPr>
        </p:nvSpPr>
        <p:spPr/>
        <p:txBody>
          <a:bodyPr/>
          <a:lstStyle>
            <a:lvl1pPr>
              <a:defRPr/>
            </a:lvl1pPr>
          </a:lstStyle>
          <a:p>
            <a:fld id="{7C113155-C297-4661-82FE-6E1BEDEF1745}" type="slidenum">
              <a:rPr lang="en-US" altLang="en-US"/>
              <a:pPr/>
              <a:t>‹#›</a:t>
            </a:fld>
            <a:endParaRPr lang="en-US" altLang="en-US"/>
          </a:p>
        </p:txBody>
      </p:sp>
      <p:sp>
        <p:nvSpPr>
          <p:cNvPr id="8" name="Date Placeholder 7">
            <a:extLst>
              <a:ext uri="{FF2B5EF4-FFF2-40B4-BE49-F238E27FC236}">
                <a16:creationId xmlns:a16="http://schemas.microsoft.com/office/drawing/2014/main" id="{0B9052F1-8286-438C-88B1-FDCFF77D258E}"/>
              </a:ext>
            </a:extLst>
          </p:cNvPr>
          <p:cNvSpPr>
            <a:spLocks noGrp="1"/>
          </p:cNvSpPr>
          <p:nvPr>
            <p:ph type="dt" sz="half" idx="12"/>
          </p:nvPr>
        </p:nvSpPr>
        <p:spPr/>
        <p:txBody>
          <a:bodyPr/>
          <a:lstStyle>
            <a:lvl1pPr>
              <a:defRPr smtClean="0"/>
            </a:lvl1pPr>
          </a:lstStyle>
          <a:p>
            <a:pPr>
              <a:defRPr/>
            </a:pPr>
            <a:endParaRPr lang="en-US" altLang="en-US"/>
          </a:p>
        </p:txBody>
      </p:sp>
    </p:spTree>
    <p:extLst>
      <p:ext uri="{BB962C8B-B14F-4D97-AF65-F5344CB8AC3E}">
        <p14:creationId xmlns:p14="http://schemas.microsoft.com/office/powerpoint/2010/main" val="217872617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40851343-75B4-5B41-BA15-A1E5D1AFA31C}"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lvl1pPr marL="342900" indent="-342900">
              <a:buClr>
                <a:schemeClr val="accent1"/>
              </a:buClr>
              <a:buFont typeface="Arial Unicode MS"/>
              <a:buChar char="▶"/>
              <a:defRPr/>
            </a:lvl1pPr>
            <a:lvl2pPr marL="742950" indent="-285750">
              <a:buClr>
                <a:schemeClr val="accent1"/>
              </a:buClr>
              <a:buFont typeface="Arial Unicode MS"/>
              <a:buChar char="▶"/>
              <a:defRPr/>
            </a:lvl2pPr>
            <a:lvl3pPr marL="1143000" indent="-228600">
              <a:buClr>
                <a:schemeClr val="accent1"/>
              </a:buClr>
              <a:buFont typeface="Arial Unicode MS"/>
              <a:buChar char="▶"/>
              <a:defRPr/>
            </a:lvl3pPr>
            <a:lvl4pPr marL="1600200" indent="-228600">
              <a:buClr>
                <a:schemeClr val="accent1"/>
              </a:buClr>
              <a:buFont typeface="Arial Unicode MS"/>
              <a:buChar char="▶"/>
              <a:defRPr/>
            </a:lvl4pPr>
            <a:lvl5pPr marL="2057400" indent="-228600">
              <a:buClr>
                <a:schemeClr val="accent1"/>
              </a:buClr>
              <a:buFont typeface="Arial Unicode MS"/>
              <a:buChar char="▶"/>
              <a:defRPr/>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719C0A48-53B8-C64F-AFE6-ECE23F11299D}" type="slidenum">
              <a:rPr lang="en-US"/>
              <a:pPr/>
              <a:t>‹#›</a:t>
            </a:fld>
            <a:endParaRPr lang="en-US" dirty="0"/>
          </a:p>
        </p:txBody>
      </p:sp>
    </p:spTree>
    <p:extLst>
      <p:ext uri="{BB962C8B-B14F-4D97-AF65-F5344CB8AC3E}">
        <p14:creationId xmlns:p14="http://schemas.microsoft.com/office/powerpoint/2010/main" val="202337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p:cSld name="Section Header">
    <p:spTree>
      <p:nvGrpSpPr>
        <p:cNvPr id="1" name=""/>
        <p:cNvGrpSpPr/>
        <p:nvPr/>
      </p:nvGrpSpPr>
      <p:grpSpPr>
        <a:xfrm>
          <a:off x="0" y="0"/>
          <a:ext cx="0" cy="0"/>
          <a:chOff x="0" y="0"/>
          <a:chExt cx="0" cy="0"/>
        </a:xfrm>
      </p:grpSpPr>
      <p:sp>
        <p:nvSpPr>
          <p:cNvPr id="4" name="TextBox 3"/>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BA5193B0-0154-3645-AAC6-F847D834F72F}"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5" name="TextBox 4"/>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7" name="Slide Number Placeholder 5"/>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3A2929A9-CBCF-F84E-AF43-5F98BE338A13}" type="slidenum">
              <a:rPr lang="en-US"/>
              <a:pPr/>
              <a:t>‹#›</a:t>
            </a:fld>
            <a:endParaRPr lang="en-US" dirty="0"/>
          </a:p>
        </p:txBody>
      </p:sp>
    </p:spTree>
    <p:extLst>
      <p:ext uri="{BB962C8B-B14F-4D97-AF65-F5344CB8AC3E}">
        <p14:creationId xmlns:p14="http://schemas.microsoft.com/office/powerpoint/2010/main" val="183381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showMasterPhAnim="0" type="twoObj" preserve="1">
  <p:cSld name="Two Content">
    <p:spTree>
      <p:nvGrpSpPr>
        <p:cNvPr id="1" name=""/>
        <p:cNvGrpSpPr/>
        <p:nvPr/>
      </p:nvGrpSpPr>
      <p:grpSpPr>
        <a:xfrm>
          <a:off x="0" y="0"/>
          <a:ext cx="0" cy="0"/>
          <a:chOff x="0" y="0"/>
          <a:chExt cx="0" cy="0"/>
        </a:xfrm>
      </p:grpSpPr>
      <p:sp>
        <p:nvSpPr>
          <p:cNvPr id="5" name="TextBox 4"/>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3062501F-5EAC-7245-8D34-C03DAAD42E71}"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E90C4066-B959-7048-993A-1D66F247A476}" type="slidenum">
              <a:rPr lang="en-US"/>
              <a:pPr/>
              <a:t>‹#›</a:t>
            </a:fld>
            <a:endParaRPr lang="en-US" dirty="0"/>
          </a:p>
        </p:txBody>
      </p:sp>
    </p:spTree>
    <p:extLst>
      <p:ext uri="{BB962C8B-B14F-4D97-AF65-F5344CB8AC3E}">
        <p14:creationId xmlns:p14="http://schemas.microsoft.com/office/powerpoint/2010/main" val="215628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twoTxTwoObj" preserve="1">
  <p:cSld name="Comparison">
    <p:spTree>
      <p:nvGrpSpPr>
        <p:cNvPr id="1" name=""/>
        <p:cNvGrpSpPr/>
        <p:nvPr/>
      </p:nvGrpSpPr>
      <p:grpSpPr>
        <a:xfrm>
          <a:off x="0" y="0"/>
          <a:ext cx="0" cy="0"/>
          <a:chOff x="0" y="0"/>
          <a:chExt cx="0" cy="0"/>
        </a:xfrm>
      </p:grpSpPr>
      <p:sp>
        <p:nvSpPr>
          <p:cNvPr id="7" name="TextBox 6"/>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636BEDF9-1A21-6B43-B875-962A05A1E8E2}"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9" name="Footer Placeholder 7"/>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10" name="Slide Number Placeholder 8"/>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AC6EFCD-90AA-5148-8ABC-1BA59F88CEFF}" type="slidenum">
              <a:rPr lang="en-US"/>
              <a:pPr/>
              <a:t>‹#›</a:t>
            </a:fld>
            <a:endParaRPr lang="en-US" dirty="0"/>
          </a:p>
        </p:txBody>
      </p:sp>
    </p:spTree>
    <p:extLst>
      <p:ext uri="{BB962C8B-B14F-4D97-AF65-F5344CB8AC3E}">
        <p14:creationId xmlns:p14="http://schemas.microsoft.com/office/powerpoint/2010/main" val="382910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3000"/>
                            </p:stCondLst>
                            <p:childTnLst>
                              <p:par>
                                <p:cTn id="13" presetID="18" presetClass="entr" presetSubtype="6"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Effect transition="in" filter="strips(downRight)">
                                      <p:cBhvr>
                                        <p:cTn id="15" dur="500"/>
                                        <p:tgtEl>
                                          <p:spTgt spid="5"/>
                                        </p:tgtEl>
                                      </p:cBhvr>
                                    </p:animEffect>
                                  </p:childTnLst>
                                </p:cTn>
                              </p:par>
                            </p:childTnLst>
                          </p:cTn>
                        </p:par>
                        <p:par>
                          <p:cTn id="16" fill="hold">
                            <p:stCondLst>
                              <p:cond delay="4500"/>
                            </p:stCondLst>
                            <p:childTnLst>
                              <p:par>
                                <p:cTn id="17" presetID="18" presetClass="entr" presetSubtype="6" fill="hold" grpId="0"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strips(downRigh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P spid="5" grpId="0" autoUpdateAnimBg="0"/>
      <p:bldP spid="6" grpId="0" autoUpdateAnimBg="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showMasterPhAnim="0" type="titleOnly" preserve="1">
  <p:cSld name="Title Only">
    <p:spTree>
      <p:nvGrpSpPr>
        <p:cNvPr id="1" name=""/>
        <p:cNvGrpSpPr/>
        <p:nvPr/>
      </p:nvGrpSpPr>
      <p:grpSpPr>
        <a:xfrm>
          <a:off x="0" y="0"/>
          <a:ext cx="0" cy="0"/>
          <a:chOff x="0" y="0"/>
          <a:chExt cx="0" cy="0"/>
        </a:xfrm>
      </p:grpSpPr>
      <p:sp>
        <p:nvSpPr>
          <p:cNvPr id="3" name="TextBox 2"/>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60EE7452-E89F-B44F-8EC6-5E7B2C87EB85}"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4" name="TextBox 3"/>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pPr marL="0" marR="0" indent="0" algn="l" defTabSz="457200" rtl="0" eaLnBrk="1" fontAlgn="base" latinLnBrk="0" hangingPunct="1">
              <a:lnSpc>
                <a:spcPct val="100000"/>
              </a:lnSpc>
              <a:spcBef>
                <a:spcPct val="0"/>
              </a:spcBef>
              <a:spcAft>
                <a:spcPct val="0"/>
              </a:spcAft>
              <a:buClrTx/>
              <a:buSzTx/>
              <a:buFontTx/>
              <a:buNone/>
              <a:tabLst/>
              <a:defRPr/>
            </a:pPr>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p:txBody>
          <a:bodyPr/>
          <a:lstStyle/>
          <a:p>
            <a:r>
              <a:rPr lang="en-AU"/>
              <a:t>Click to edit Master title style</a:t>
            </a:r>
            <a:endParaRPr lang="en-US"/>
          </a:p>
        </p:txBody>
      </p:sp>
      <p:sp>
        <p:nvSpPr>
          <p:cNvPr id="5" name="Footer Placeholder 3"/>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6" name="Slide Number Placeholder 4"/>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235D4EDD-6E24-774D-A8B8-BDDB611A773D}" type="slidenum">
              <a:rPr lang="en-US"/>
              <a:pPr/>
              <a:t>‹#›</a:t>
            </a:fld>
            <a:endParaRPr lang="en-US" dirty="0"/>
          </a:p>
        </p:txBody>
      </p:sp>
    </p:spTree>
    <p:extLst>
      <p:ext uri="{BB962C8B-B14F-4D97-AF65-F5344CB8AC3E}">
        <p14:creationId xmlns:p14="http://schemas.microsoft.com/office/powerpoint/2010/main" val="74772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blank" preserve="1">
  <p:cSld name="Blank">
    <p:spTree>
      <p:nvGrpSpPr>
        <p:cNvPr id="1" name=""/>
        <p:cNvGrpSpPr/>
        <p:nvPr/>
      </p:nvGrpSpPr>
      <p:grpSpPr>
        <a:xfrm>
          <a:off x="0" y="0"/>
          <a:ext cx="0" cy="0"/>
          <a:chOff x="0" y="0"/>
          <a:chExt cx="0" cy="0"/>
        </a:xfrm>
      </p:grpSpPr>
      <p:sp>
        <p:nvSpPr>
          <p:cNvPr id="2" name="TextBox 1"/>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1BEF13AA-8851-2444-B9D7-768558950ADA}"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3" name="TextBox 2"/>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4" name="Footer Placeholder 2"/>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5" name="Slide Number Placeholder 3"/>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46462699-1AF8-664B-ADB3-A01A0E32F0C8}" type="slidenum">
              <a:rPr lang="en-US"/>
              <a:pPr/>
              <a:t>‹#›</a:t>
            </a:fld>
            <a:endParaRPr lang="en-US" dirty="0"/>
          </a:p>
        </p:txBody>
      </p:sp>
    </p:spTree>
    <p:extLst>
      <p:ext uri="{BB962C8B-B14F-4D97-AF65-F5344CB8AC3E}">
        <p14:creationId xmlns:p14="http://schemas.microsoft.com/office/powerpoint/2010/main" val="36146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p:cSld name="Content with Caption">
    <p:spTree>
      <p:nvGrpSpPr>
        <p:cNvPr id="1" name=""/>
        <p:cNvGrpSpPr/>
        <p:nvPr/>
      </p:nvGrpSpPr>
      <p:grpSpPr>
        <a:xfrm>
          <a:off x="0" y="0"/>
          <a:ext cx="0" cy="0"/>
          <a:chOff x="0" y="0"/>
          <a:chExt cx="0" cy="0"/>
        </a:xfrm>
      </p:grpSpPr>
      <p:sp>
        <p:nvSpPr>
          <p:cNvPr id="5" name="TextBox 4"/>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32A51939-0030-0A4E-A79E-17F611277B53}" type="slidenum">
              <a:rPr lang="en-US" sz="1200">
                <a:solidFill>
                  <a:srgbClr val="A6A6A6"/>
                </a:solidFill>
                <a:latin typeface="Arial" charset="0"/>
              </a:rPr>
              <a:pPr/>
              <a:t>‹#›</a:t>
            </a:fld>
            <a:endParaRPr lang="en-US" sz="1200" dirty="0">
              <a:solidFill>
                <a:srgbClr val="A6A6A6"/>
              </a:solidFill>
              <a:latin typeface="Arial" charset="0"/>
            </a:endParaRPr>
          </a:p>
        </p:txBody>
      </p:sp>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08157194-97EA-E94B-9726-A838644DB756}" type="slidenum">
              <a:rPr lang="en-US"/>
              <a:pPr/>
              <a:t>‹#›</a:t>
            </a:fld>
            <a:endParaRPr lang="en-US" dirty="0"/>
          </a:p>
        </p:txBody>
      </p:sp>
    </p:spTree>
    <p:extLst>
      <p:ext uri="{BB962C8B-B14F-4D97-AF65-F5344CB8AC3E}">
        <p14:creationId xmlns:p14="http://schemas.microsoft.com/office/powerpoint/2010/main" val="382208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p:cSld name="Picture with Caption">
    <p:spTree>
      <p:nvGrpSpPr>
        <p:cNvPr id="1" name=""/>
        <p:cNvGrpSpPr/>
        <p:nvPr/>
      </p:nvGrpSpPr>
      <p:grpSpPr>
        <a:xfrm>
          <a:off x="0" y="0"/>
          <a:ext cx="0" cy="0"/>
          <a:chOff x="0" y="0"/>
          <a:chExt cx="0" cy="0"/>
        </a:xfrm>
      </p:grpSpPr>
      <p:sp>
        <p:nvSpPr>
          <p:cNvPr id="6" name="TextBox 5"/>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7" name="Footer Placeholder 5"/>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dirty="0"/>
          </a:p>
        </p:txBody>
      </p:sp>
      <p:sp>
        <p:nvSpPr>
          <p:cNvPr id="8" name="Slide Number Placeholder 6"/>
          <p:cNvSpPr>
            <a:spLocks noGrp="1"/>
          </p:cNvSpPr>
          <p:nvPr>
            <p:ph type="sldNum" sz="quarter" idx="11"/>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fld id="{A096DE74-CAF8-1D48-A916-7FE4B71AAB36}" type="slidenum">
              <a:rPr lang="en-US"/>
              <a:pPr/>
              <a:t>‹#›</a:t>
            </a:fld>
            <a:endParaRPr lang="en-US" dirty="0"/>
          </a:p>
        </p:txBody>
      </p:sp>
      <p:sp>
        <p:nvSpPr>
          <p:cNvPr id="9" name="TextBox 8"/>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Tree>
    <p:extLst>
      <p:ext uri="{BB962C8B-B14F-4D97-AF65-F5344CB8AC3E}">
        <p14:creationId xmlns:p14="http://schemas.microsoft.com/office/powerpoint/2010/main" val="344281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1500"/>
                            </p:stCondLst>
                            <p:childTnLst>
                              <p:par>
                                <p:cTn id="9" presetID="18" presetClass="entr" presetSubtype="6"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a:t>Click to edit Master title style</a:t>
            </a:r>
            <a:endParaRPr lang="en-US"/>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extBox 7"/>
          <p:cNvSpPr txBox="1"/>
          <p:nvPr userDrawn="1"/>
        </p:nvSpPr>
        <p:spPr>
          <a:xfrm>
            <a:off x="457200" y="6384925"/>
            <a:ext cx="3061205"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AU" sz="1200" dirty="0">
                <a:solidFill>
                  <a:srgbClr val="A6A6A6"/>
                </a:solidFill>
                <a:latin typeface="Arial" charset="0"/>
              </a:rPr>
              <a:t>Copyright © 2017 Pearson Education, Ltd.</a:t>
            </a:r>
            <a:endParaRPr lang="en-US" sz="1200" dirty="0">
              <a:solidFill>
                <a:srgbClr val="A6A6A6"/>
              </a:solidFill>
              <a:latin typeface="Arial" charset="0"/>
            </a:endParaRPr>
          </a:p>
        </p:txBody>
      </p:sp>
      <p:sp>
        <p:nvSpPr>
          <p:cNvPr id="6" name="TextBox 5"/>
          <p:cNvSpPr txBox="1"/>
          <p:nvPr userDrawn="1"/>
        </p:nvSpPr>
        <p:spPr>
          <a:xfrm>
            <a:off x="7975600" y="6384925"/>
            <a:ext cx="684803" cy="276999"/>
          </a:xfrm>
          <a:prstGeom prst="rect">
            <a:avLst/>
          </a:prstGeom>
          <a:noFill/>
        </p:spPr>
        <p:txBody>
          <a:bodyPr wrap="none">
            <a:spAutoFit/>
          </a:bodyPr>
          <a:lstStyle>
            <a:lvl1pPr>
              <a:defRPr>
                <a:solidFill>
                  <a:schemeClr val="tx1"/>
                </a:solidFill>
                <a:latin typeface="Calibri" charset="0"/>
                <a:ea typeface="ＭＳ Ｐゴシック" charset="0"/>
                <a:cs typeface="Arial" charset="0"/>
              </a:defRPr>
            </a:lvl1pPr>
            <a:lvl2pPr marL="742950" indent="-285750">
              <a:defRPr>
                <a:solidFill>
                  <a:schemeClr val="tx1"/>
                </a:solidFill>
                <a:latin typeface="Calibri" charset="0"/>
                <a:ea typeface="Arial" charset="0"/>
                <a:cs typeface="Arial" charset="0"/>
              </a:defRPr>
            </a:lvl2pPr>
            <a:lvl3pPr marL="1143000" indent="-228600">
              <a:defRPr>
                <a:solidFill>
                  <a:schemeClr val="tx1"/>
                </a:solidFill>
                <a:latin typeface="Calibri" charset="0"/>
                <a:ea typeface="Arial" charset="0"/>
                <a:cs typeface="Arial" charset="0"/>
              </a:defRPr>
            </a:lvl3pPr>
            <a:lvl4pPr marL="1600200" indent="-228600">
              <a:defRPr>
                <a:solidFill>
                  <a:schemeClr val="tx1"/>
                </a:solidFill>
                <a:latin typeface="Calibri" charset="0"/>
                <a:ea typeface="Arial" charset="0"/>
                <a:cs typeface="Arial" charset="0"/>
              </a:defRPr>
            </a:lvl4pPr>
            <a:lvl5pPr marL="2057400" indent="-228600">
              <a:defRPr>
                <a:solidFill>
                  <a:schemeClr val="tx1"/>
                </a:solidFill>
                <a:latin typeface="Calibri" charset="0"/>
                <a:ea typeface="Arial" charset="0"/>
                <a:cs typeface="Arial" charset="0"/>
              </a:defRPr>
            </a:lvl5pPr>
            <a:lvl6pPr marL="2514600" indent="-228600" fontAlgn="base">
              <a:spcBef>
                <a:spcPct val="0"/>
              </a:spcBef>
              <a:spcAft>
                <a:spcPct val="0"/>
              </a:spcAft>
              <a:defRPr>
                <a:solidFill>
                  <a:schemeClr val="tx1"/>
                </a:solidFill>
                <a:latin typeface="Calibri" charset="0"/>
                <a:ea typeface="Arial" charset="0"/>
                <a:cs typeface="Arial" charset="0"/>
              </a:defRPr>
            </a:lvl6pPr>
            <a:lvl7pPr marL="2971800" indent="-228600" fontAlgn="base">
              <a:spcBef>
                <a:spcPct val="0"/>
              </a:spcBef>
              <a:spcAft>
                <a:spcPct val="0"/>
              </a:spcAft>
              <a:defRPr>
                <a:solidFill>
                  <a:schemeClr val="tx1"/>
                </a:solidFill>
                <a:latin typeface="Calibri" charset="0"/>
                <a:ea typeface="Arial" charset="0"/>
                <a:cs typeface="Arial" charset="0"/>
              </a:defRPr>
            </a:lvl7pPr>
            <a:lvl8pPr marL="3429000" indent="-228600" fontAlgn="base">
              <a:spcBef>
                <a:spcPct val="0"/>
              </a:spcBef>
              <a:spcAft>
                <a:spcPct val="0"/>
              </a:spcAft>
              <a:defRPr>
                <a:solidFill>
                  <a:schemeClr val="tx1"/>
                </a:solidFill>
                <a:latin typeface="Calibri" charset="0"/>
                <a:ea typeface="Arial" charset="0"/>
                <a:cs typeface="Arial" charset="0"/>
              </a:defRPr>
            </a:lvl8pPr>
            <a:lvl9pPr marL="3886200" indent="-228600" fontAlgn="base">
              <a:spcBef>
                <a:spcPct val="0"/>
              </a:spcBef>
              <a:spcAft>
                <a:spcPct val="0"/>
              </a:spcAft>
              <a:defRPr>
                <a:solidFill>
                  <a:schemeClr val="tx1"/>
                </a:solidFill>
                <a:latin typeface="Calibri" charset="0"/>
                <a:ea typeface="Arial" charset="0"/>
                <a:cs typeface="Arial" charset="0"/>
              </a:defRPr>
            </a:lvl9pPr>
          </a:lstStyle>
          <a:p>
            <a:r>
              <a:rPr lang="en-US" sz="1200" dirty="0">
                <a:solidFill>
                  <a:srgbClr val="A6A6A6"/>
                </a:solidFill>
                <a:latin typeface="Arial" charset="0"/>
              </a:rPr>
              <a:t>15 - </a:t>
            </a:r>
            <a:fld id="{02DAD016-8EBF-CF47-ACE8-593B4CD31605}" type="slidenum">
              <a:rPr lang="en-US" sz="1200">
                <a:solidFill>
                  <a:srgbClr val="A6A6A6"/>
                </a:solidFill>
                <a:latin typeface="Arial" charset="0"/>
              </a:rPr>
              <a:pPr/>
              <a:t>‹#›</a:t>
            </a:fld>
            <a:endParaRPr lang="en-US" sz="1200" dirty="0">
              <a:solidFill>
                <a:srgbClr val="A6A6A6"/>
              </a:solidFill>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18" presetClass="entr" presetSubtype="6"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strips(downRight)">
                      <p:cBhvr>
                        <p:cTn dur="1000"/>
                        <p:tgtEl>
                          <p:spTgt spid="3"/>
                        </p:tgtEl>
                      </p:cBhvr>
                    </p:animEffect>
                  </p:childTnLst>
                </p:cTn>
              </p:par>
            </p:tnLst>
          </p:tmpl>
        </p:tmplLst>
      </p:bldP>
    </p:bldLst>
  </p:timing>
  <p:txStyles>
    <p:titleStyle>
      <a:lvl1pPr algn="ctr" defTabSz="457200" rtl="0" fontAlgn="base">
        <a:spcBef>
          <a:spcPct val="0"/>
        </a:spcBef>
        <a:spcAft>
          <a:spcPct val="0"/>
        </a:spcAft>
        <a:defRPr sz="4400" b="1" kern="1200">
          <a:solidFill>
            <a:schemeClr val="tx1"/>
          </a:solidFill>
          <a:latin typeface="Arial"/>
          <a:ea typeface="ＭＳ Ｐゴシック" charset="0"/>
          <a:cs typeface="Arial"/>
        </a:defRPr>
      </a:lvl1pPr>
      <a:lvl2pPr algn="ctr" defTabSz="457200" rtl="0" fontAlgn="base">
        <a:spcBef>
          <a:spcPct val="0"/>
        </a:spcBef>
        <a:spcAft>
          <a:spcPct val="0"/>
        </a:spcAft>
        <a:defRPr sz="4400" b="1">
          <a:solidFill>
            <a:schemeClr val="tx1"/>
          </a:solidFill>
          <a:latin typeface="Arial" charset="0"/>
          <a:ea typeface="ＭＳ Ｐゴシック" charset="0"/>
          <a:cs typeface="Arial" charset="0"/>
        </a:defRPr>
      </a:lvl2pPr>
      <a:lvl3pPr algn="ctr" defTabSz="457200" rtl="0" fontAlgn="base">
        <a:spcBef>
          <a:spcPct val="0"/>
        </a:spcBef>
        <a:spcAft>
          <a:spcPct val="0"/>
        </a:spcAft>
        <a:defRPr sz="4400" b="1">
          <a:solidFill>
            <a:schemeClr val="tx1"/>
          </a:solidFill>
          <a:latin typeface="Arial" charset="0"/>
          <a:ea typeface="ＭＳ Ｐゴシック" charset="0"/>
          <a:cs typeface="Arial" charset="0"/>
        </a:defRPr>
      </a:lvl3pPr>
      <a:lvl4pPr algn="ctr" defTabSz="457200" rtl="0" fontAlgn="base">
        <a:spcBef>
          <a:spcPct val="0"/>
        </a:spcBef>
        <a:spcAft>
          <a:spcPct val="0"/>
        </a:spcAft>
        <a:defRPr sz="4400" b="1">
          <a:solidFill>
            <a:schemeClr val="tx1"/>
          </a:solidFill>
          <a:latin typeface="Arial" charset="0"/>
          <a:ea typeface="ＭＳ Ｐゴシック" charset="0"/>
          <a:cs typeface="Arial" charset="0"/>
        </a:defRPr>
      </a:lvl4pPr>
      <a:lvl5pPr algn="ctr" defTabSz="457200" rtl="0" fontAlgn="base">
        <a:spcBef>
          <a:spcPct val="0"/>
        </a:spcBef>
        <a:spcAft>
          <a:spcPct val="0"/>
        </a:spcAft>
        <a:defRPr sz="4400" b="1">
          <a:solidFill>
            <a:schemeClr val="tx1"/>
          </a:solidFill>
          <a:latin typeface="Arial" charset="0"/>
          <a:ea typeface="ＭＳ Ｐゴシック" charset="0"/>
          <a:cs typeface="Arial" charset="0"/>
        </a:defRPr>
      </a:lvl5pPr>
      <a:lvl6pPr marL="457200" algn="ctr" defTabSz="457200" rtl="0" fontAlgn="base">
        <a:spcBef>
          <a:spcPct val="0"/>
        </a:spcBef>
        <a:spcAft>
          <a:spcPct val="0"/>
        </a:spcAft>
        <a:defRPr sz="4400" b="1">
          <a:solidFill>
            <a:schemeClr val="tx1"/>
          </a:solidFill>
          <a:latin typeface="Arial" charset="0"/>
          <a:ea typeface="ＭＳ Ｐゴシック" charset="0"/>
          <a:cs typeface="Arial" charset="0"/>
        </a:defRPr>
      </a:lvl6pPr>
      <a:lvl7pPr marL="914400" algn="ctr" defTabSz="457200" rtl="0" fontAlgn="base">
        <a:spcBef>
          <a:spcPct val="0"/>
        </a:spcBef>
        <a:spcAft>
          <a:spcPct val="0"/>
        </a:spcAft>
        <a:defRPr sz="4400" b="1">
          <a:solidFill>
            <a:schemeClr val="tx1"/>
          </a:solidFill>
          <a:latin typeface="Arial" charset="0"/>
          <a:ea typeface="ＭＳ Ｐゴシック" charset="0"/>
          <a:cs typeface="Arial" charset="0"/>
        </a:defRPr>
      </a:lvl7pPr>
      <a:lvl8pPr marL="1371600" algn="ctr" defTabSz="457200" rtl="0" fontAlgn="base">
        <a:spcBef>
          <a:spcPct val="0"/>
        </a:spcBef>
        <a:spcAft>
          <a:spcPct val="0"/>
        </a:spcAft>
        <a:defRPr sz="4400" b="1">
          <a:solidFill>
            <a:schemeClr val="tx1"/>
          </a:solidFill>
          <a:latin typeface="Arial" charset="0"/>
          <a:ea typeface="ＭＳ Ｐゴシック" charset="0"/>
          <a:cs typeface="Arial" charset="0"/>
        </a:defRPr>
      </a:lvl8pPr>
      <a:lvl9pPr marL="1828800" algn="ctr" defTabSz="457200" rtl="0" fontAlgn="base">
        <a:spcBef>
          <a:spcPct val="0"/>
        </a:spcBef>
        <a:spcAft>
          <a:spcPct val="0"/>
        </a:spcAft>
        <a:defRPr sz="4400" b="1">
          <a:solidFill>
            <a:schemeClr val="tx1"/>
          </a:solidFill>
          <a:latin typeface="Arial" charset="0"/>
          <a:ea typeface="ＭＳ Ｐゴシック" charset="0"/>
          <a:cs typeface="Arial" charset="0"/>
        </a:defRPr>
      </a:lvl9pPr>
    </p:titleStyle>
    <p:bodyStyle>
      <a:lvl1pPr marL="342900" indent="-342900" algn="l" defTabSz="457200" rtl="0" fontAlgn="base">
        <a:lnSpc>
          <a:spcPct val="90000"/>
        </a:lnSpc>
        <a:spcBef>
          <a:spcPct val="0"/>
        </a:spcBef>
        <a:spcAft>
          <a:spcPts val="1200"/>
        </a:spcAft>
        <a:buClr>
          <a:schemeClr val="accent1"/>
        </a:buClr>
        <a:buFont typeface="Arial Unicode MS" charset="0"/>
        <a:buChar char="▶"/>
        <a:defRPr sz="3200" kern="1200">
          <a:solidFill>
            <a:schemeClr val="tx1"/>
          </a:solidFill>
          <a:latin typeface="Arial"/>
          <a:ea typeface="ＭＳ Ｐゴシック" charset="0"/>
          <a:cs typeface="Arial"/>
        </a:defRPr>
      </a:lvl1pPr>
      <a:lvl2pPr marL="742950" indent="-285750" algn="l" defTabSz="457200" rtl="0" fontAlgn="base">
        <a:lnSpc>
          <a:spcPct val="90000"/>
        </a:lnSpc>
        <a:spcBef>
          <a:spcPct val="0"/>
        </a:spcBef>
        <a:spcAft>
          <a:spcPts val="1200"/>
        </a:spcAft>
        <a:buClr>
          <a:schemeClr val="accent1"/>
        </a:buClr>
        <a:buFont typeface="Arial Unicode MS" charset="0"/>
        <a:buChar char="▶"/>
        <a:defRPr sz="2800" kern="1200">
          <a:solidFill>
            <a:schemeClr val="tx1"/>
          </a:solidFill>
          <a:latin typeface="Arial"/>
          <a:ea typeface="Arial" charset="0"/>
          <a:cs typeface="Arial"/>
        </a:defRPr>
      </a:lvl2pPr>
      <a:lvl3pPr marL="1143000" indent="-228600" algn="l" defTabSz="457200" rtl="0" fontAlgn="base">
        <a:lnSpc>
          <a:spcPct val="90000"/>
        </a:lnSpc>
        <a:spcBef>
          <a:spcPct val="0"/>
        </a:spcBef>
        <a:spcAft>
          <a:spcPts val="1200"/>
        </a:spcAft>
        <a:buClr>
          <a:schemeClr val="accent1"/>
        </a:buClr>
        <a:buFont typeface="Arial Unicode MS" charset="0"/>
        <a:buChar char="▶"/>
        <a:defRPr sz="2400" kern="1200">
          <a:solidFill>
            <a:schemeClr val="tx1"/>
          </a:solidFill>
          <a:latin typeface="Arial"/>
          <a:ea typeface="Arial" charset="0"/>
          <a:cs typeface="Arial"/>
        </a:defRPr>
      </a:lvl3pPr>
      <a:lvl4pPr marL="16002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4pPr>
      <a:lvl5pPr marL="2057400" indent="-228600" algn="l" defTabSz="457200" rtl="0" fontAlgn="base">
        <a:lnSpc>
          <a:spcPct val="90000"/>
        </a:lnSpc>
        <a:spcBef>
          <a:spcPct val="0"/>
        </a:spcBef>
        <a:spcAft>
          <a:spcPts val="1200"/>
        </a:spcAft>
        <a:buClr>
          <a:schemeClr val="accent1"/>
        </a:buClr>
        <a:buFont typeface="Arial Unicode MS" charset="0"/>
        <a:buChar char="▶"/>
        <a:defRPr sz="2000" kern="1200">
          <a:solidFill>
            <a:schemeClr val="tx1"/>
          </a:solidFill>
          <a:latin typeface="Arial"/>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aska tail.jpg"/>
          <p:cNvPicPr>
            <a:picLocks noChangeAspect="1"/>
          </p:cNvPicPr>
          <p:nvPr/>
        </p:nvPicPr>
        <p:blipFill rotWithShape="1">
          <a:blip r:embed="rId2">
            <a:alphaModFix amt="50000"/>
            <a:extLst>
              <a:ext uri="{28A0092B-C50C-407E-A947-70E740481C1C}">
                <a14:useLocalDpi xmlns:a14="http://schemas.microsoft.com/office/drawing/2010/main" val="0"/>
              </a:ext>
            </a:extLst>
          </a:blip>
          <a:srcRect l="2340"/>
          <a:stretch/>
        </p:blipFill>
        <p:spPr>
          <a:xfrm>
            <a:off x="6838" y="-7322"/>
            <a:ext cx="9144000" cy="6865321"/>
          </a:xfrm>
          <a:prstGeom prst="rect">
            <a:avLst/>
          </a:prstGeom>
        </p:spPr>
      </p:pic>
      <p:sp>
        <p:nvSpPr>
          <p:cNvPr id="38" name="Rectangle 6"/>
          <p:cNvSpPr txBox="1">
            <a:spLocks noChangeArrowheads="1"/>
          </p:cNvSpPr>
          <p:nvPr/>
        </p:nvSpPr>
        <p:spPr>
          <a:xfrm>
            <a:off x="706438" y="3944938"/>
            <a:ext cx="8437562" cy="1897062"/>
          </a:xfrm>
          <a:prstGeom prst="rect">
            <a:avLst/>
          </a:prstGeom>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0" fontAlgn="auto" hangingPunct="0">
              <a:spcBef>
                <a:spcPts val="0"/>
              </a:spcBef>
              <a:buFontTx/>
              <a:buNone/>
              <a:defRPr/>
            </a:pPr>
            <a:r>
              <a:rPr lang="en-US" sz="2000" b="1" dirty="0">
                <a:solidFill>
                  <a:srgbClr val="333333"/>
                </a:solidFill>
                <a:latin typeface="Arial"/>
                <a:cs typeface="Arial"/>
              </a:rPr>
              <a:t>PowerPoint presentation to accompany </a:t>
            </a:r>
          </a:p>
          <a:p>
            <a:pPr eaLnBrk="0" fontAlgn="auto" hangingPunct="0">
              <a:spcBef>
                <a:spcPts val="0"/>
              </a:spcBef>
              <a:buFontTx/>
              <a:buNone/>
              <a:defRPr/>
            </a:pPr>
            <a:r>
              <a:rPr lang="en-US" sz="2000" b="1" dirty="0">
                <a:solidFill>
                  <a:srgbClr val="333333"/>
                </a:solidFill>
                <a:latin typeface="Arial"/>
                <a:cs typeface="Arial"/>
              </a:rPr>
              <a:t>Heizer, Render, Munson </a:t>
            </a:r>
          </a:p>
          <a:p>
            <a:pPr eaLnBrk="0" fontAlgn="auto" hangingPunct="0">
              <a:spcBef>
                <a:spcPts val="0"/>
              </a:spcBef>
              <a:buFontTx/>
              <a:buNone/>
              <a:defRPr/>
            </a:pPr>
            <a:r>
              <a:rPr lang="en-US" sz="2000" b="1" dirty="0">
                <a:solidFill>
                  <a:srgbClr val="333333"/>
                </a:solidFill>
                <a:latin typeface="Arial"/>
                <a:cs typeface="Arial"/>
              </a:rPr>
              <a:t>Operations Management, Twelfth Edition, Global Edition</a:t>
            </a:r>
          </a:p>
          <a:p>
            <a:pPr eaLnBrk="0" fontAlgn="auto" hangingPunct="0">
              <a:spcBef>
                <a:spcPts val="0"/>
              </a:spcBef>
              <a:buFontTx/>
              <a:buNone/>
              <a:defRPr/>
            </a:pPr>
            <a:r>
              <a:rPr lang="en-US" sz="2000" b="1" dirty="0">
                <a:solidFill>
                  <a:srgbClr val="333333"/>
                </a:solidFill>
                <a:latin typeface="Arial"/>
                <a:cs typeface="Arial"/>
              </a:rPr>
              <a:t>Principles of Operations Management, Tenth Edition, Global Edition</a:t>
            </a:r>
          </a:p>
          <a:p>
            <a:pPr eaLnBrk="0" fontAlgn="auto" hangingPunct="0">
              <a:spcBef>
                <a:spcPts val="0"/>
              </a:spcBef>
              <a:buFontTx/>
              <a:buNone/>
              <a:defRPr/>
            </a:pPr>
            <a:endParaRPr lang="en-US" sz="2000" b="1" dirty="0">
              <a:solidFill>
                <a:srgbClr val="333333"/>
              </a:solidFill>
              <a:latin typeface="Arial"/>
              <a:cs typeface="Arial"/>
            </a:endParaRPr>
          </a:p>
          <a:p>
            <a:pPr marL="0" indent="0" fontAlgn="auto">
              <a:spcBef>
                <a:spcPts val="0"/>
              </a:spcBef>
              <a:buFont typeface="Arial"/>
              <a:buNone/>
              <a:defRPr/>
            </a:pPr>
            <a:r>
              <a:rPr lang="en-US" sz="2000" b="1" dirty="0">
                <a:solidFill>
                  <a:schemeClr val="bg1">
                    <a:lumMod val="50000"/>
                  </a:schemeClr>
                </a:solidFill>
                <a:latin typeface="Arial"/>
                <a:cs typeface="Arial"/>
              </a:rPr>
              <a:t>PowerPoint slides by Jeff Heyl</a:t>
            </a:r>
          </a:p>
        </p:txBody>
      </p:sp>
      <p:sp>
        <p:nvSpPr>
          <p:cNvPr id="22" name="Rectangle 21"/>
          <p:cNvSpPr>
            <a:spLocks noChangeArrowheads="1"/>
          </p:cNvSpPr>
          <p:nvPr/>
        </p:nvSpPr>
        <p:spPr bwMode="auto">
          <a:xfrm>
            <a:off x="6927850" y="1109663"/>
            <a:ext cx="1708150" cy="1666875"/>
          </a:xfrm>
          <a:prstGeom prst="rect">
            <a:avLst/>
          </a:prstGeom>
          <a:solidFill>
            <a:srgbClr val="BFBFB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23" name="Group 32"/>
          <p:cNvGrpSpPr>
            <a:grpSpLocks/>
          </p:cNvGrpSpPr>
          <p:nvPr/>
        </p:nvGrpSpPr>
        <p:grpSpPr bwMode="auto">
          <a:xfrm>
            <a:off x="368300" y="638175"/>
            <a:ext cx="6732588" cy="2363788"/>
            <a:chOff x="0" y="1417638"/>
            <a:chExt cx="7500407" cy="1305983"/>
          </a:xfrm>
        </p:grpSpPr>
        <p:sp>
          <p:nvSpPr>
            <p:cNvPr id="24" name="Rectangle 4"/>
            <p:cNvSpPr/>
            <p:nvPr/>
          </p:nvSpPr>
          <p:spPr>
            <a:xfrm>
              <a:off x="7056501" y="1564112"/>
              <a:ext cx="443906" cy="1159509"/>
            </a:xfrm>
            <a:custGeom>
              <a:avLst/>
              <a:gdLst>
                <a:gd name="connsiteX0" fmla="*/ 0 w 443441"/>
                <a:gd name="connsiteY0" fmla="*/ 0 h 1159933"/>
                <a:gd name="connsiteX1" fmla="*/ 443441 w 443441"/>
                <a:gd name="connsiteY1" fmla="*/ 0 h 1159933"/>
                <a:gd name="connsiteX2" fmla="*/ 443441 w 443441"/>
                <a:gd name="connsiteY2" fmla="*/ 1159933 h 1159933"/>
                <a:gd name="connsiteX3" fmla="*/ 0 w 443441"/>
                <a:gd name="connsiteY3" fmla="*/ 1159933 h 1159933"/>
                <a:gd name="connsiteX4" fmla="*/ 0 w 443441"/>
                <a:gd name="connsiteY4"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55095 h 1159933"/>
                <a:gd name="connsiteX3" fmla="*/ 443441 w 443441"/>
                <a:gd name="connsiteY3" fmla="*/ 1159933 h 1159933"/>
                <a:gd name="connsiteX4" fmla="*/ 0 w 443441"/>
                <a:gd name="connsiteY4" fmla="*/ 1159933 h 1159933"/>
                <a:gd name="connsiteX5" fmla="*/ 0 w 443441"/>
                <a:gd name="connsiteY5" fmla="*/ 0 h 1159933"/>
                <a:gd name="connsiteX0" fmla="*/ 0 w 443441"/>
                <a:gd name="connsiteY0" fmla="*/ 0 h 1159933"/>
                <a:gd name="connsiteX1" fmla="*/ 443441 w 443441"/>
                <a:gd name="connsiteY1" fmla="*/ 0 h 1159933"/>
                <a:gd name="connsiteX2" fmla="*/ 262467 w 443441"/>
                <a:gd name="connsiteY2" fmla="*/ 583670 h 1159933"/>
                <a:gd name="connsiteX3" fmla="*/ 443441 w 443441"/>
                <a:gd name="connsiteY3" fmla="*/ 1159933 h 1159933"/>
                <a:gd name="connsiteX4" fmla="*/ 0 w 443441"/>
                <a:gd name="connsiteY4" fmla="*/ 1159933 h 1159933"/>
                <a:gd name="connsiteX5" fmla="*/ 0 w 443441"/>
                <a:gd name="connsiteY5" fmla="*/ 0 h 115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441" h="1159933">
                  <a:moveTo>
                    <a:pt x="0" y="0"/>
                  </a:moveTo>
                  <a:lnTo>
                    <a:pt x="443441" y="0"/>
                  </a:lnTo>
                  <a:lnTo>
                    <a:pt x="262467" y="583670"/>
                  </a:lnTo>
                  <a:lnTo>
                    <a:pt x="443441" y="1159933"/>
                  </a:lnTo>
                  <a:lnTo>
                    <a:pt x="0" y="1159933"/>
                  </a:lnTo>
                  <a:lnTo>
                    <a:pt x="0" y="0"/>
                  </a:lnTo>
                  <a:close/>
                </a:path>
              </a:pathLst>
            </a:custGeom>
            <a:solidFill>
              <a:srgbClr val="255898"/>
            </a:solidFill>
            <a:ln w="25400" cap="flat" cmpd="sng" algn="ctr">
              <a:solidFill>
                <a:srgbClr val="FFFFFF">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Helvetica Neue"/>
                <a:ea typeface="+mn-ea"/>
                <a:cs typeface="Helvetica Neue"/>
              </a:endParaRPr>
            </a:p>
          </p:txBody>
        </p:sp>
        <p:sp>
          <p:nvSpPr>
            <p:cNvPr id="25" name="Rectangle 24"/>
            <p:cNvSpPr/>
            <p:nvPr/>
          </p:nvSpPr>
          <p:spPr>
            <a:xfrm>
              <a:off x="0" y="1417638"/>
              <a:ext cx="7208596" cy="1159509"/>
            </a:xfrm>
            <a:prstGeom prst="rect">
              <a:avLst/>
            </a:prstGeom>
            <a:solidFill>
              <a:srgbClr val="255898"/>
            </a:solidFill>
            <a:ln w="25400" cap="flat" cmpd="sng" algn="ctr">
              <a:solidFill>
                <a:srgbClr val="FFFFFF">
                  <a:lumMod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Helvetica Neue"/>
                <a:ea typeface="+mn-ea"/>
                <a:cs typeface="Helvetica Neue"/>
              </a:endParaRPr>
            </a:p>
          </p:txBody>
        </p:sp>
        <p:sp>
          <p:nvSpPr>
            <p:cNvPr id="26" name="Freeform 25"/>
            <p:cNvSpPr>
              <a:spLocks/>
            </p:cNvSpPr>
            <p:nvPr/>
          </p:nvSpPr>
          <p:spPr bwMode="auto">
            <a:xfrm>
              <a:off x="7054850" y="2574925"/>
              <a:ext cx="149225" cy="142875"/>
            </a:xfrm>
            <a:custGeom>
              <a:avLst/>
              <a:gdLst>
                <a:gd name="T0" fmla="*/ 149225 w 149225"/>
                <a:gd name="T1" fmla="*/ 0 h 142875"/>
                <a:gd name="T2" fmla="*/ 0 w 149225"/>
                <a:gd name="T3" fmla="*/ 142875 h 142875"/>
                <a:gd name="T4" fmla="*/ 6350 w 149225"/>
                <a:gd name="T5" fmla="*/ 0 h 142875"/>
                <a:gd name="T6" fmla="*/ 149225 w 149225"/>
                <a:gd name="T7" fmla="*/ 0 h 1428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9225" h="142875">
                  <a:moveTo>
                    <a:pt x="149225" y="0"/>
                  </a:moveTo>
                  <a:lnTo>
                    <a:pt x="0" y="142875"/>
                  </a:lnTo>
                  <a:lnTo>
                    <a:pt x="6350" y="0"/>
                  </a:lnTo>
                  <a:lnTo>
                    <a:pt x="149225" y="0"/>
                  </a:lnTo>
                  <a:close/>
                </a:path>
              </a:pathLst>
            </a:custGeom>
            <a:solidFill>
              <a:srgbClr val="7F7F7F"/>
            </a:solidFill>
            <a:ln>
              <a:noFill/>
            </a:ln>
            <a:effectLst>
              <a:outerShdw blurRad="63500" dist="23000" dir="5400000" rotWithShape="0">
                <a:srgbClr val="000000">
                  <a:alpha val="34999"/>
                </a:srgbClr>
              </a:outerShdw>
            </a:effectLst>
            <a:extLst>
              <a:ext uri="{91240B29-F687-4F45-9708-019B960494DF}">
                <a14:hiddenLine xmlns:a14="http://schemas.microsoft.com/office/drawing/2010/main" w="9525" cap="flat" cmpd="sng">
                  <a:solidFill>
                    <a:srgbClr val="000000"/>
                  </a:solidFill>
                  <a:prstDash val="solid"/>
                  <a:round/>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27" name="Title 1"/>
          <p:cNvSpPr txBox="1">
            <a:spLocks/>
          </p:cNvSpPr>
          <p:nvPr/>
        </p:nvSpPr>
        <p:spPr bwMode="auto">
          <a:xfrm>
            <a:off x="673101" y="574675"/>
            <a:ext cx="59055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defTabSz="914400" fontAlgn="auto">
              <a:lnSpc>
                <a:spcPct val="90000"/>
              </a:lnSpc>
              <a:spcBef>
                <a:spcPts val="0"/>
              </a:spcBef>
              <a:spcAft>
                <a:spcPts val="0"/>
              </a:spcAft>
            </a:pPr>
            <a:r>
              <a:rPr lang="en-US" sz="4400" b="1" dirty="0">
                <a:solidFill>
                  <a:schemeClr val="bg1"/>
                </a:solidFill>
              </a:rPr>
              <a:t>Short-Term Scheduling</a:t>
            </a:r>
          </a:p>
        </p:txBody>
      </p:sp>
      <p:sp>
        <p:nvSpPr>
          <p:cNvPr id="28" name="TextBox 27"/>
          <p:cNvSpPr txBox="1"/>
          <p:nvPr/>
        </p:nvSpPr>
        <p:spPr>
          <a:xfrm>
            <a:off x="6819900" y="874713"/>
            <a:ext cx="1749197" cy="2000548"/>
          </a:xfrm>
          <a:prstGeom prst="rect">
            <a:avLst/>
          </a:prstGeom>
          <a:noFill/>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400" b="0" i="0" u="none" strike="noStrike" kern="0" cap="none" spc="-1000" normalizeH="0" baseline="0" noProof="0" dirty="0">
                <a:ln>
                  <a:noFill/>
                </a:ln>
                <a:solidFill>
                  <a:srgbClr val="FFFFFF"/>
                </a:solidFill>
                <a:effectLst>
                  <a:outerShdw blurRad="38100" dist="38100" dir="2700000" algn="tl">
                    <a:srgbClr val="DDDDDD"/>
                  </a:outerShdw>
                </a:effectLst>
                <a:uLnTx/>
                <a:uFillTx/>
                <a:latin typeface="Arial" charset="0"/>
                <a:ea typeface="ＭＳ Ｐゴシック" charset="0"/>
                <a:cs typeface="Arial" charset="0"/>
              </a:rPr>
              <a:t>15</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a:latin typeface="Arial" charset="0"/>
                <a:cs typeface="Arial" charset="0"/>
              </a:rPr>
              <a:t>Finite and Infinite Loading</a:t>
            </a:r>
          </a:p>
        </p:txBody>
      </p:sp>
      <p:sp>
        <p:nvSpPr>
          <p:cNvPr id="40962" name="Content Placeholder 2"/>
          <p:cNvSpPr>
            <a:spLocks noGrp="1"/>
          </p:cNvSpPr>
          <p:nvPr>
            <p:ph idx="1"/>
          </p:nvPr>
        </p:nvSpPr>
        <p:spPr>
          <a:xfrm>
            <a:off x="457200" y="1443038"/>
            <a:ext cx="8229600" cy="4970462"/>
          </a:xfrm>
        </p:spPr>
        <p:txBody>
          <a:bodyPr/>
          <a:lstStyle/>
          <a:p>
            <a:pPr>
              <a:buFont typeface="Arial Unicode MS" charset="0"/>
              <a:buChar char="▶"/>
            </a:pPr>
            <a:r>
              <a:rPr lang="en-US" dirty="0">
                <a:latin typeface="Arial" charset="0"/>
                <a:cs typeface="Arial" charset="0"/>
              </a:rPr>
              <a:t>Assigning jobs to work stations</a:t>
            </a:r>
          </a:p>
          <a:p>
            <a:pPr>
              <a:buFont typeface="Arial Unicode MS" charset="0"/>
              <a:buChar char="▶"/>
            </a:pPr>
            <a:r>
              <a:rPr lang="en-US" b="1" dirty="0">
                <a:solidFill>
                  <a:srgbClr val="255898"/>
                </a:solidFill>
                <a:latin typeface="Arial" charset="0"/>
                <a:cs typeface="Arial" charset="0"/>
              </a:rPr>
              <a:t>Finite loading </a:t>
            </a:r>
            <a:r>
              <a:rPr lang="en-US" dirty="0">
                <a:latin typeface="Arial" charset="0"/>
                <a:cs typeface="Arial" charset="0"/>
              </a:rPr>
              <a:t>assigns work up to the capacity of the work station</a:t>
            </a:r>
          </a:p>
          <a:p>
            <a:pPr lvl="1">
              <a:buFont typeface="Arial Unicode MS" charset="0"/>
              <a:buChar char="▶"/>
            </a:pPr>
            <a:r>
              <a:rPr lang="en-US" dirty="0">
                <a:latin typeface="Arial" charset="0"/>
                <a:cs typeface="Arial" charset="0"/>
              </a:rPr>
              <a:t>All work gets done</a:t>
            </a:r>
          </a:p>
          <a:p>
            <a:pPr lvl="1">
              <a:buFont typeface="Arial Unicode MS" charset="0"/>
              <a:buChar char="▶"/>
            </a:pPr>
            <a:r>
              <a:rPr lang="en-US" dirty="0">
                <a:latin typeface="Arial" charset="0"/>
                <a:cs typeface="Arial" charset="0"/>
              </a:rPr>
              <a:t>Due dates may be pushed out</a:t>
            </a:r>
          </a:p>
          <a:p>
            <a:pPr>
              <a:buFont typeface="Arial Unicode MS" charset="0"/>
              <a:buChar char="▶"/>
            </a:pPr>
            <a:r>
              <a:rPr lang="en-US" b="1" dirty="0">
                <a:solidFill>
                  <a:srgbClr val="255898"/>
                </a:solidFill>
                <a:latin typeface="Arial" charset="0"/>
                <a:cs typeface="Arial" charset="0"/>
              </a:rPr>
              <a:t>Infinite loading </a:t>
            </a:r>
            <a:r>
              <a:rPr lang="en-US" dirty="0">
                <a:latin typeface="Arial" charset="0"/>
                <a:cs typeface="Arial" charset="0"/>
              </a:rPr>
              <a:t>does not consider capacity</a:t>
            </a:r>
          </a:p>
          <a:p>
            <a:pPr lvl="1">
              <a:buFont typeface="Arial Unicode MS" charset="0"/>
              <a:buChar char="▶"/>
            </a:pPr>
            <a:r>
              <a:rPr lang="en-US" dirty="0">
                <a:latin typeface="Arial" charset="0"/>
                <a:cs typeface="Arial" charset="0"/>
              </a:rPr>
              <a:t>All due dates are met</a:t>
            </a:r>
          </a:p>
          <a:p>
            <a:pPr lvl="1">
              <a:buFont typeface="Arial Unicode MS" charset="0"/>
              <a:buChar char="▶"/>
            </a:pPr>
            <a:r>
              <a:rPr lang="en-US" dirty="0">
                <a:latin typeface="Arial" charset="0"/>
                <a:cs typeface="Arial" charset="0"/>
              </a:rPr>
              <a:t>Capacities may have to be adjusted</a:t>
            </a:r>
          </a:p>
        </p:txBody>
      </p:sp>
    </p:spTree>
    <p:extLst>
      <p:ext uri="{BB962C8B-B14F-4D97-AF65-F5344CB8AC3E}">
        <p14:creationId xmlns:p14="http://schemas.microsoft.com/office/powerpoint/2010/main" val="1452942961"/>
      </p:ext>
    </p:extLst>
  </p:cSld>
  <p:clrMapOvr>
    <a:masterClrMapping/>
  </p:clrMapOvr>
  <p:transition spd="slow">
    <p:pull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a:lnSpc>
                <a:spcPct val="80000"/>
              </a:lnSpc>
            </a:pPr>
            <a:r>
              <a:rPr lang="en-US" dirty="0">
                <a:latin typeface="Arial" charset="0"/>
                <a:cs typeface="Arial" charset="0"/>
              </a:rPr>
              <a:t>Assignment Method</a:t>
            </a:r>
          </a:p>
        </p:txBody>
      </p:sp>
      <p:sp>
        <p:nvSpPr>
          <p:cNvPr id="68610" name="Content Placeholder 1"/>
          <p:cNvSpPr>
            <a:spLocks noGrp="1"/>
          </p:cNvSpPr>
          <p:nvPr>
            <p:ph idx="1"/>
          </p:nvPr>
        </p:nvSpPr>
        <p:spPr>
          <a:xfrm>
            <a:off x="820738" y="1749425"/>
            <a:ext cx="7378700" cy="4525963"/>
          </a:xfrm>
        </p:spPr>
        <p:txBody>
          <a:bodyPr/>
          <a:lstStyle/>
          <a:p>
            <a:pPr>
              <a:buFont typeface="Arial Unicode MS" charset="0"/>
              <a:buChar char="▶"/>
            </a:pPr>
            <a:r>
              <a:rPr lang="en-US" dirty="0">
                <a:latin typeface="Arial" charset="0"/>
                <a:cs typeface="Arial" charset="0"/>
              </a:rPr>
              <a:t>A special class of linear programming models that assigns tasks or jobs to resources</a:t>
            </a:r>
          </a:p>
          <a:p>
            <a:pPr>
              <a:buFont typeface="Arial Unicode MS" charset="0"/>
              <a:buChar char="▶"/>
            </a:pPr>
            <a:r>
              <a:rPr lang="en-US" dirty="0">
                <a:latin typeface="Arial" charset="0"/>
                <a:cs typeface="Arial" charset="0"/>
              </a:rPr>
              <a:t>Objective is usually to minimize cost or time</a:t>
            </a:r>
          </a:p>
          <a:p>
            <a:pPr>
              <a:buFont typeface="Arial Unicode MS" charset="0"/>
              <a:buChar char="▶"/>
            </a:pPr>
            <a:r>
              <a:rPr lang="en-US" dirty="0">
                <a:latin typeface="Arial" charset="0"/>
                <a:cs typeface="Arial" charset="0"/>
              </a:rPr>
              <a:t>Only one job (or worker) is assigned to one machine (or project)</a:t>
            </a:r>
          </a:p>
        </p:txBody>
      </p:sp>
    </p:spTree>
    <p:extLst>
      <p:ext uri="{BB962C8B-B14F-4D97-AF65-F5344CB8AC3E}">
        <p14:creationId xmlns:p14="http://schemas.microsoft.com/office/powerpoint/2010/main" val="3239049736"/>
      </p:ext>
    </p:extLst>
  </p:cSld>
  <p:clrMapOvr>
    <a:masterClrMapping/>
  </p:clrMapOvr>
  <p:transition>
    <p:pull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a:lnSpc>
                <a:spcPct val="80000"/>
              </a:lnSpc>
            </a:pPr>
            <a:r>
              <a:rPr lang="en-US" dirty="0">
                <a:latin typeface="Arial" charset="0"/>
                <a:cs typeface="Arial" charset="0"/>
              </a:rPr>
              <a:t>Assignment Method</a:t>
            </a:r>
          </a:p>
        </p:txBody>
      </p:sp>
      <p:sp>
        <p:nvSpPr>
          <p:cNvPr id="70658" name="Content Placeholder 1"/>
          <p:cNvSpPr>
            <a:spLocks noGrp="1"/>
          </p:cNvSpPr>
          <p:nvPr>
            <p:ph idx="1"/>
          </p:nvPr>
        </p:nvSpPr>
        <p:spPr>
          <a:xfrm>
            <a:off x="457200" y="1600200"/>
            <a:ext cx="8229600" cy="1155700"/>
          </a:xfrm>
        </p:spPr>
        <p:txBody>
          <a:bodyPr/>
          <a:lstStyle/>
          <a:p>
            <a:pPr>
              <a:buFont typeface="Arial Unicode MS" charset="0"/>
              <a:buChar char="▶"/>
            </a:pPr>
            <a:r>
              <a:rPr lang="en-US" dirty="0">
                <a:latin typeface="Arial" charset="0"/>
                <a:cs typeface="Arial" charset="0"/>
              </a:rPr>
              <a:t>Build a table of costs or time associated with particular assignments</a:t>
            </a:r>
          </a:p>
        </p:txBody>
      </p:sp>
      <p:graphicFrame>
        <p:nvGraphicFramePr>
          <p:cNvPr id="3" name="Table 2"/>
          <p:cNvGraphicFramePr>
            <a:graphicFrameLocks noGrp="1"/>
          </p:cNvGraphicFramePr>
          <p:nvPr>
            <p:extLst>
              <p:ext uri="{D42A27DB-BD31-4B8C-83A1-F6EECF244321}">
                <p14:modId xmlns:p14="http://schemas.microsoft.com/office/powerpoint/2010/main" val="270614758"/>
              </p:ext>
            </p:extLst>
          </p:nvPr>
        </p:nvGraphicFramePr>
        <p:xfrm>
          <a:off x="1524000" y="3467100"/>
          <a:ext cx="6096000" cy="185420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endParaRPr lang="en-US" b="1" dirty="0">
                        <a:solidFill>
                          <a:schemeClr val="bg1"/>
                        </a:solidFill>
                        <a:latin typeface="Arial"/>
                        <a:cs typeface="Aria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gridSpan="3">
                  <a:txBody>
                    <a:bodyPr/>
                    <a:lstStyle/>
                    <a:p>
                      <a:pPr algn="ctr"/>
                      <a:r>
                        <a:rPr lang="en-US" b="1" i="1" dirty="0">
                          <a:solidFill>
                            <a:schemeClr val="bg1"/>
                          </a:solidFill>
                          <a:latin typeface="Arial"/>
                          <a:cs typeface="Arial"/>
                        </a:rPr>
                        <a:t>TYPESETTER</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b="1" dirty="0">
                        <a:solidFill>
                          <a:schemeClr val="bg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hMerge="1">
                  <a:txBody>
                    <a:bodyPr/>
                    <a:lstStyle/>
                    <a:p>
                      <a:endParaRPr lang="en-US" b="1" dirty="0">
                        <a:solidFill>
                          <a:schemeClr val="bg1"/>
                        </a:solidFill>
                      </a:endParaRP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70840">
                <a:tc>
                  <a:txBody>
                    <a:bodyPr/>
                    <a:lstStyle/>
                    <a:p>
                      <a:pPr algn="ctr"/>
                      <a:r>
                        <a:rPr lang="en-US" b="1" dirty="0">
                          <a:solidFill>
                            <a:schemeClr val="bg1"/>
                          </a:solidFill>
                          <a:latin typeface="Arial"/>
                          <a:cs typeface="Arial"/>
                        </a:rPr>
                        <a:t>JOB</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b="1" dirty="0">
                          <a:solidFill>
                            <a:schemeClr val="bg1"/>
                          </a:solidFill>
                          <a:latin typeface="Arial"/>
                          <a:cs typeface="Arial"/>
                        </a:rPr>
                        <a:t>A</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b="1" dirty="0">
                          <a:solidFill>
                            <a:schemeClr val="bg1"/>
                          </a:solidFill>
                          <a:latin typeface="Arial"/>
                          <a:cs typeface="Arial"/>
                        </a:rPr>
                        <a:t>B</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algn="ctr"/>
                      <a:r>
                        <a:rPr lang="en-US" b="1" dirty="0">
                          <a:solidFill>
                            <a:schemeClr val="bg1"/>
                          </a:solidFill>
                          <a:latin typeface="Arial"/>
                          <a:cs typeface="Arial"/>
                        </a:rPr>
                        <a:t>C</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a:txBody>
                    <a:bodyPr/>
                    <a:lstStyle/>
                    <a:p>
                      <a:pPr algn="ctr"/>
                      <a:r>
                        <a:rPr lang="en-US" dirty="0">
                          <a:latin typeface="Arial"/>
                          <a:cs typeface="Arial"/>
                        </a:rPr>
                        <a:t>R-34</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dirty="0">
                          <a:latin typeface="Arial"/>
                          <a:cs typeface="Arial"/>
                        </a:rPr>
                        <a:t>$11</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dirty="0">
                          <a:latin typeface="Arial"/>
                          <a:cs typeface="Arial"/>
                        </a:rPr>
                        <a:t>$14</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dirty="0">
                          <a:latin typeface="Arial"/>
                          <a:cs typeface="Arial"/>
                        </a:rPr>
                        <a:t>$  6</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dirty="0">
                          <a:latin typeface="Arial"/>
                          <a:cs typeface="Arial"/>
                        </a:rPr>
                        <a:t>S-66</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dirty="0">
                          <a:latin typeface="Arial"/>
                          <a:cs typeface="Arial"/>
                        </a:rPr>
                        <a:t>$  8</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dirty="0">
                          <a:latin typeface="Arial"/>
                          <a:cs typeface="Arial"/>
                        </a:rPr>
                        <a:t>$10</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algn="ctr"/>
                      <a:r>
                        <a:rPr lang="en-US" dirty="0">
                          <a:latin typeface="Arial"/>
                          <a:cs typeface="Arial"/>
                        </a:rPr>
                        <a:t>$11</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dirty="0">
                          <a:latin typeface="Arial"/>
                          <a:cs typeface="Arial"/>
                        </a:rPr>
                        <a:t>T-50</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dirty="0">
                          <a:latin typeface="Arial"/>
                          <a:cs typeface="Arial"/>
                        </a:rPr>
                        <a:t>$  9</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dirty="0">
                          <a:latin typeface="Arial"/>
                          <a:cs typeface="Arial"/>
                        </a:rPr>
                        <a:t>$12</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dirty="0">
                          <a:latin typeface="Arial"/>
                          <a:cs typeface="Arial"/>
                        </a:rPr>
                        <a:t>$  7</a:t>
                      </a:r>
                    </a:p>
                  </a:txBody>
                  <a:tcPr>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892495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2/3*#ppt_w"/>
                                          </p:val>
                                        </p:tav>
                                        <p:tav tm="100000">
                                          <p:val>
                                            <p:strVal val="#ppt_w"/>
                                          </p:val>
                                        </p:tav>
                                      </p:tavLst>
                                    </p:anim>
                                    <p:anim calcmode="lin" valueType="num">
                                      <p:cBhvr>
                                        <p:cTn id="8" dur="1000" fill="hold"/>
                                        <p:tgtEl>
                                          <p:spTgt spid="3"/>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a:lnSpc>
                <a:spcPct val="80000"/>
              </a:lnSpc>
            </a:pPr>
            <a:r>
              <a:rPr lang="en-US" dirty="0">
                <a:latin typeface="Arial" charset="0"/>
                <a:cs typeface="Arial" charset="0"/>
              </a:rPr>
              <a:t>Assignment Method</a:t>
            </a:r>
          </a:p>
        </p:txBody>
      </p:sp>
      <p:sp>
        <p:nvSpPr>
          <p:cNvPr id="72706" name="Content Placeholder 1"/>
          <p:cNvSpPr>
            <a:spLocks noGrp="1"/>
          </p:cNvSpPr>
          <p:nvPr>
            <p:ph idx="1"/>
          </p:nvPr>
        </p:nvSpPr>
        <p:spPr>
          <a:xfrm>
            <a:off x="665163" y="1600200"/>
            <a:ext cx="7734300" cy="4525963"/>
          </a:xfrm>
        </p:spPr>
        <p:txBody>
          <a:bodyPr/>
          <a:lstStyle/>
          <a:p>
            <a:pPr marL="514350" indent="-514350">
              <a:buClr>
                <a:schemeClr val="tx1"/>
              </a:buClr>
              <a:buFont typeface="Arial" charset="0"/>
              <a:buAutoNum type="arabicPeriod"/>
            </a:pPr>
            <a:r>
              <a:rPr lang="en-US" sz="2800" dirty="0">
                <a:latin typeface="Arial" charset="0"/>
                <a:cs typeface="Arial" charset="0"/>
              </a:rPr>
              <a:t>Create </a:t>
            </a:r>
            <a:r>
              <a:rPr lang="en-US" sz="2800" i="1" dirty="0">
                <a:latin typeface="Arial" charset="0"/>
                <a:cs typeface="Arial" charset="0"/>
              </a:rPr>
              <a:t>zero opportunity costs </a:t>
            </a:r>
            <a:r>
              <a:rPr lang="en-US" sz="2800" dirty="0">
                <a:latin typeface="Arial" charset="0"/>
                <a:cs typeface="Arial" charset="0"/>
              </a:rPr>
              <a:t>by repeatedly subtracting the lowest costs from each row and column</a:t>
            </a:r>
          </a:p>
          <a:p>
            <a:pPr marL="514350" indent="-514350">
              <a:buClr>
                <a:schemeClr val="tx1"/>
              </a:buClr>
              <a:buFont typeface="Arial" charset="0"/>
              <a:buAutoNum type="arabicPeriod"/>
            </a:pPr>
            <a:r>
              <a:rPr lang="en-US" sz="2800" dirty="0">
                <a:latin typeface="Arial" charset="0"/>
                <a:cs typeface="Arial" charset="0"/>
              </a:rPr>
              <a:t>Draw the minimum number of vertical and horizontal lines necessary to cover all the zeros in the table. If the number of lines equals either the number of rows or the number of columns, proceed to step 4. Otherwise proceed to step 3.</a:t>
            </a:r>
          </a:p>
        </p:txBody>
      </p:sp>
    </p:spTree>
    <p:extLst>
      <p:ext uri="{BB962C8B-B14F-4D97-AF65-F5344CB8AC3E}">
        <p14:creationId xmlns:p14="http://schemas.microsoft.com/office/powerpoint/2010/main" val="742612660"/>
      </p:ext>
    </p:extLst>
  </p:cSld>
  <p:clrMapOvr>
    <a:masterClrMapping/>
  </p:clrMapOvr>
  <p:transition>
    <p:strip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a:lnSpc>
                <a:spcPct val="80000"/>
              </a:lnSpc>
            </a:pPr>
            <a:r>
              <a:rPr lang="en-US" dirty="0">
                <a:latin typeface="Arial" charset="0"/>
                <a:cs typeface="Arial" charset="0"/>
              </a:rPr>
              <a:t>Assignment Method</a:t>
            </a:r>
          </a:p>
        </p:txBody>
      </p:sp>
      <p:sp>
        <p:nvSpPr>
          <p:cNvPr id="74754" name="Content Placeholder 1"/>
          <p:cNvSpPr>
            <a:spLocks noGrp="1"/>
          </p:cNvSpPr>
          <p:nvPr>
            <p:ph idx="1"/>
          </p:nvPr>
        </p:nvSpPr>
        <p:spPr>
          <a:xfrm>
            <a:off x="622300" y="1600200"/>
            <a:ext cx="7899400" cy="4525963"/>
          </a:xfrm>
        </p:spPr>
        <p:txBody>
          <a:bodyPr/>
          <a:lstStyle/>
          <a:p>
            <a:pPr marL="514350" indent="-514350">
              <a:buClr>
                <a:schemeClr val="tx1"/>
              </a:buClr>
              <a:buFont typeface="Arial" charset="0"/>
              <a:buAutoNum type="arabicPeriod" startAt="3"/>
            </a:pPr>
            <a:r>
              <a:rPr lang="en-US" sz="2800" dirty="0">
                <a:latin typeface="Arial" charset="0"/>
                <a:cs typeface="Arial" charset="0"/>
              </a:rPr>
              <a:t>Subtract the smallest number not covered by a line from all other uncovered numbers. Add the same number to any number at the intersection of two lines. Return to step 2.</a:t>
            </a:r>
          </a:p>
          <a:p>
            <a:pPr marL="514350" indent="-514350">
              <a:buClr>
                <a:schemeClr val="tx1"/>
              </a:buClr>
              <a:buFont typeface="Arial" charset="0"/>
              <a:buAutoNum type="arabicPeriod" startAt="3"/>
            </a:pPr>
            <a:r>
              <a:rPr lang="en-US" sz="2800" dirty="0">
                <a:latin typeface="Arial" charset="0"/>
                <a:cs typeface="Arial" charset="0"/>
              </a:rPr>
              <a:t>Optimal assignments are at zero locations in the table. Select one, draw lines through the row and column involved, and continue to the next assignment.</a:t>
            </a:r>
          </a:p>
        </p:txBody>
      </p:sp>
    </p:spTree>
    <p:extLst>
      <p:ext uri="{BB962C8B-B14F-4D97-AF65-F5344CB8AC3E}">
        <p14:creationId xmlns:p14="http://schemas.microsoft.com/office/powerpoint/2010/main" val="2948060882"/>
      </p:ext>
    </p:extLst>
  </p:cSld>
  <p:clrMapOvr>
    <a:masterClrMapping/>
  </p:clrMapOvr>
  <p:transition>
    <p:strip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508000"/>
            <a:ext cx="7772400" cy="927100"/>
          </a:xfrm>
        </p:spPr>
        <p:txBody>
          <a:bodyPr/>
          <a:lstStyle/>
          <a:p>
            <a:pPr>
              <a:lnSpc>
                <a:spcPct val="80000"/>
              </a:lnSpc>
            </a:pPr>
            <a:r>
              <a:rPr lang="en-US" dirty="0">
                <a:latin typeface="Arial" charset="0"/>
                <a:cs typeface="Arial" charset="0"/>
              </a:rPr>
              <a:t>Assignment Example</a:t>
            </a:r>
          </a:p>
        </p:txBody>
      </p:sp>
      <p:grpSp>
        <p:nvGrpSpPr>
          <p:cNvPr id="77827" name="Group 3"/>
          <p:cNvGrpSpPr>
            <a:grpSpLocks/>
          </p:cNvGrpSpPr>
          <p:nvPr/>
        </p:nvGrpSpPr>
        <p:grpSpPr bwMode="auto">
          <a:xfrm>
            <a:off x="2646363" y="1573213"/>
            <a:ext cx="3851275" cy="2016125"/>
            <a:chOff x="1667" y="991"/>
            <a:chExt cx="2426" cy="1270"/>
          </a:xfrm>
        </p:grpSpPr>
        <p:sp>
          <p:nvSpPr>
            <p:cNvPr id="77828" name="Rectangle 4"/>
            <p:cNvSpPr>
              <a:spLocks noChangeArrowheads="1"/>
            </p:cNvSpPr>
            <p:nvPr/>
          </p:nvSpPr>
          <p:spPr bwMode="auto">
            <a:xfrm>
              <a:off x="1673" y="997"/>
              <a:ext cx="2414" cy="579"/>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76836" name="Freeform 5"/>
            <p:cNvSpPr>
              <a:spLocks/>
            </p:cNvSpPr>
            <p:nvPr/>
          </p:nvSpPr>
          <p:spPr bwMode="auto">
            <a:xfrm>
              <a:off x="1674" y="1194"/>
              <a:ext cx="834" cy="1053"/>
            </a:xfrm>
            <a:custGeom>
              <a:avLst/>
              <a:gdLst>
                <a:gd name="T0" fmla="*/ 0 w 834"/>
                <a:gd name="T1" fmla="*/ 0 h 1053"/>
                <a:gd name="T2" fmla="*/ 0 w 834"/>
                <a:gd name="T3" fmla="*/ 1053 h 1053"/>
                <a:gd name="T4" fmla="*/ 834 w 834"/>
                <a:gd name="T5" fmla="*/ 1053 h 1053"/>
                <a:gd name="T6" fmla="*/ 834 w 834"/>
                <a:gd name="T7" fmla="*/ 378 h 1053"/>
                <a:gd name="T8" fmla="*/ 0 w 834"/>
                <a:gd name="T9" fmla="*/ 0 h 1053"/>
                <a:gd name="T10" fmla="*/ 0 60000 65536"/>
                <a:gd name="T11" fmla="*/ 0 60000 65536"/>
                <a:gd name="T12" fmla="*/ 0 60000 65536"/>
                <a:gd name="T13" fmla="*/ 0 60000 65536"/>
                <a:gd name="T14" fmla="*/ 0 60000 65536"/>
                <a:gd name="T15" fmla="*/ 0 w 834"/>
                <a:gd name="T16" fmla="*/ 0 h 1053"/>
                <a:gd name="T17" fmla="*/ 834 w 834"/>
                <a:gd name="T18" fmla="*/ 1053 h 1053"/>
              </a:gdLst>
              <a:ahLst/>
              <a:cxnLst>
                <a:cxn ang="T10">
                  <a:pos x="T0" y="T1"/>
                </a:cxn>
                <a:cxn ang="T11">
                  <a:pos x="T2" y="T3"/>
                </a:cxn>
                <a:cxn ang="T12">
                  <a:pos x="T4" y="T5"/>
                </a:cxn>
                <a:cxn ang="T13">
                  <a:pos x="T6" y="T7"/>
                </a:cxn>
                <a:cxn ang="T14">
                  <a:pos x="T8" y="T9"/>
                </a:cxn>
              </a:cxnLst>
              <a:rect l="T15" t="T16" r="T17" b="T18"/>
              <a:pathLst>
                <a:path w="834" h="1053">
                  <a:moveTo>
                    <a:pt x="0" y="0"/>
                  </a:moveTo>
                  <a:lnTo>
                    <a:pt x="0" y="1053"/>
                  </a:lnTo>
                  <a:lnTo>
                    <a:pt x="834" y="1053"/>
                  </a:lnTo>
                  <a:lnTo>
                    <a:pt x="834" y="37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76837" name="Group 6"/>
            <p:cNvGrpSpPr>
              <a:grpSpLocks/>
            </p:cNvGrpSpPr>
            <p:nvPr/>
          </p:nvGrpSpPr>
          <p:grpSpPr bwMode="auto">
            <a:xfrm>
              <a:off x="1667" y="991"/>
              <a:ext cx="2426" cy="1270"/>
              <a:chOff x="230" y="2527"/>
              <a:chExt cx="2426" cy="1270"/>
            </a:xfrm>
          </p:grpSpPr>
          <p:sp>
            <p:nvSpPr>
              <p:cNvPr id="76838" name="Rectangle 7"/>
              <p:cNvSpPr>
                <a:spLocks noChangeArrowheads="1"/>
              </p:cNvSpPr>
              <p:nvPr/>
            </p:nvSpPr>
            <p:spPr bwMode="auto">
              <a:xfrm>
                <a:off x="282" y="2687"/>
                <a:ext cx="232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524000" algn="ctr"/>
                    <a:tab pos="2387600" algn="ctr"/>
                    <a:tab pos="3238500" algn="ctr"/>
                  </a:tabLst>
                </a:pPr>
                <a:r>
                  <a:rPr lang="en-US" sz="2000" dirty="0"/>
                  <a:t>	A	B	C</a:t>
                </a:r>
              </a:p>
              <a:p>
                <a:pPr>
                  <a:tabLst>
                    <a:tab pos="1524000" algn="ctr"/>
                    <a:tab pos="2387600" algn="ctr"/>
                    <a:tab pos="3238500" algn="ctr"/>
                  </a:tabLst>
                </a:pPr>
                <a:r>
                  <a:rPr lang="en-US" sz="2000" dirty="0"/>
                  <a:t>Job</a:t>
                </a:r>
              </a:p>
              <a:p>
                <a:pPr>
                  <a:lnSpc>
                    <a:spcPct val="115000"/>
                  </a:lnSpc>
                  <a:tabLst>
                    <a:tab pos="1524000" algn="ctr"/>
                    <a:tab pos="2387600" algn="ctr"/>
                    <a:tab pos="3238500" algn="ctr"/>
                  </a:tabLst>
                </a:pPr>
                <a:r>
                  <a:rPr lang="en-US" sz="2000" dirty="0"/>
                  <a:t>R-34	$11	$14	$  6</a:t>
                </a:r>
              </a:p>
              <a:p>
                <a:pPr>
                  <a:lnSpc>
                    <a:spcPct val="115000"/>
                  </a:lnSpc>
                  <a:tabLst>
                    <a:tab pos="1524000" algn="ctr"/>
                    <a:tab pos="2387600" algn="ctr"/>
                    <a:tab pos="3238500" algn="ctr"/>
                  </a:tabLst>
                </a:pPr>
                <a:r>
                  <a:rPr lang="en-US" sz="2000" dirty="0"/>
                  <a:t>S-66	$  8	$10	$11</a:t>
                </a:r>
              </a:p>
              <a:p>
                <a:pPr>
                  <a:lnSpc>
                    <a:spcPct val="115000"/>
                  </a:lnSpc>
                  <a:tabLst>
                    <a:tab pos="1524000" algn="ctr"/>
                    <a:tab pos="2387600" algn="ctr"/>
                    <a:tab pos="3238500" algn="ctr"/>
                  </a:tabLst>
                </a:pPr>
                <a:r>
                  <a:rPr lang="en-US" sz="2000" dirty="0"/>
                  <a:t>T-50	$  9	$12	$  7</a:t>
                </a:r>
              </a:p>
            </p:txBody>
          </p:sp>
          <p:sp>
            <p:nvSpPr>
              <p:cNvPr id="76839" name="Rectangle 8"/>
              <p:cNvSpPr>
                <a:spLocks noChangeArrowheads="1"/>
              </p:cNvSpPr>
              <p:nvPr/>
            </p:nvSpPr>
            <p:spPr bwMode="auto">
              <a:xfrm>
                <a:off x="230" y="2527"/>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Typesetter</a:t>
                </a:r>
              </a:p>
            </p:txBody>
          </p:sp>
          <p:sp>
            <p:nvSpPr>
              <p:cNvPr id="76840" name="Rectangle 9"/>
              <p:cNvSpPr>
                <a:spLocks noChangeArrowheads="1"/>
              </p:cNvSpPr>
              <p:nvPr/>
            </p:nvSpPr>
            <p:spPr bwMode="auto">
              <a:xfrm>
                <a:off x="240" y="2536"/>
                <a:ext cx="2416" cy="12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6841" name="Line 10"/>
              <p:cNvSpPr>
                <a:spLocks noChangeShapeType="1"/>
              </p:cNvSpPr>
              <p:nvPr/>
            </p:nvSpPr>
            <p:spPr bwMode="auto">
              <a:xfrm>
                <a:off x="2160" y="2528"/>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42" name="Line 11"/>
              <p:cNvSpPr>
                <a:spLocks noChangeShapeType="1"/>
              </p:cNvSpPr>
              <p:nvPr/>
            </p:nvSpPr>
            <p:spPr bwMode="auto">
              <a:xfrm>
                <a:off x="1072" y="2536"/>
                <a:ext cx="0" cy="1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43" name="Line 12"/>
              <p:cNvSpPr>
                <a:spLocks noChangeShapeType="1"/>
              </p:cNvSpPr>
              <p:nvPr/>
            </p:nvSpPr>
            <p:spPr bwMode="auto">
              <a:xfrm>
                <a:off x="1616" y="2536"/>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44" name="Line 13"/>
              <p:cNvSpPr>
                <a:spLocks noChangeShapeType="1"/>
              </p:cNvSpPr>
              <p:nvPr/>
            </p:nvSpPr>
            <p:spPr bwMode="auto">
              <a:xfrm>
                <a:off x="232" y="311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45" name="Line 14"/>
              <p:cNvSpPr>
                <a:spLocks noChangeShapeType="1"/>
              </p:cNvSpPr>
              <p:nvPr/>
            </p:nvSpPr>
            <p:spPr bwMode="auto">
              <a:xfrm>
                <a:off x="232" y="3336"/>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46" name="Line 15"/>
              <p:cNvSpPr>
                <a:spLocks noChangeShapeType="1"/>
              </p:cNvSpPr>
              <p:nvPr/>
            </p:nvSpPr>
            <p:spPr bwMode="auto">
              <a:xfrm>
                <a:off x="240" y="355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47" name="Line 16"/>
              <p:cNvSpPr>
                <a:spLocks noChangeShapeType="1"/>
              </p:cNvSpPr>
              <p:nvPr/>
            </p:nvSpPr>
            <p:spPr bwMode="auto">
              <a:xfrm>
                <a:off x="232" y="2728"/>
                <a:ext cx="832" cy="3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77841" name="Group 17"/>
          <p:cNvGrpSpPr>
            <a:grpSpLocks/>
          </p:cNvGrpSpPr>
          <p:nvPr/>
        </p:nvGrpSpPr>
        <p:grpSpPr bwMode="auto">
          <a:xfrm>
            <a:off x="474663" y="3748088"/>
            <a:ext cx="3862387" cy="2533650"/>
            <a:chOff x="299" y="2361"/>
            <a:chExt cx="2433" cy="1596"/>
          </a:xfrm>
        </p:grpSpPr>
        <p:sp>
          <p:nvSpPr>
            <p:cNvPr id="76820" name="Rectangle 18"/>
            <p:cNvSpPr>
              <a:spLocks noChangeArrowheads="1"/>
            </p:cNvSpPr>
            <p:nvPr/>
          </p:nvSpPr>
          <p:spPr bwMode="auto">
            <a:xfrm>
              <a:off x="318" y="2696"/>
              <a:ext cx="2414" cy="575"/>
            </a:xfrm>
            <a:prstGeom prst="rect">
              <a:avLst/>
            </a:prstGeom>
            <a:solidFill>
              <a:srgbClr val="EEA9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6821" name="Freeform 19"/>
            <p:cNvSpPr>
              <a:spLocks/>
            </p:cNvSpPr>
            <p:nvPr/>
          </p:nvSpPr>
          <p:spPr bwMode="auto">
            <a:xfrm>
              <a:off x="305" y="2893"/>
              <a:ext cx="834" cy="1053"/>
            </a:xfrm>
            <a:custGeom>
              <a:avLst/>
              <a:gdLst>
                <a:gd name="T0" fmla="*/ 0 w 834"/>
                <a:gd name="T1" fmla="*/ 0 h 1053"/>
                <a:gd name="T2" fmla="*/ 0 w 834"/>
                <a:gd name="T3" fmla="*/ 1053 h 1053"/>
                <a:gd name="T4" fmla="*/ 834 w 834"/>
                <a:gd name="T5" fmla="*/ 1053 h 1053"/>
                <a:gd name="T6" fmla="*/ 834 w 834"/>
                <a:gd name="T7" fmla="*/ 378 h 1053"/>
                <a:gd name="T8" fmla="*/ 0 w 834"/>
                <a:gd name="T9" fmla="*/ 0 h 1053"/>
                <a:gd name="T10" fmla="*/ 0 60000 65536"/>
                <a:gd name="T11" fmla="*/ 0 60000 65536"/>
                <a:gd name="T12" fmla="*/ 0 60000 65536"/>
                <a:gd name="T13" fmla="*/ 0 60000 65536"/>
                <a:gd name="T14" fmla="*/ 0 60000 65536"/>
                <a:gd name="T15" fmla="*/ 0 w 834"/>
                <a:gd name="T16" fmla="*/ 0 h 1053"/>
                <a:gd name="T17" fmla="*/ 834 w 834"/>
                <a:gd name="T18" fmla="*/ 1053 h 1053"/>
              </a:gdLst>
              <a:ahLst/>
              <a:cxnLst>
                <a:cxn ang="T10">
                  <a:pos x="T0" y="T1"/>
                </a:cxn>
                <a:cxn ang="T11">
                  <a:pos x="T2" y="T3"/>
                </a:cxn>
                <a:cxn ang="T12">
                  <a:pos x="T4" y="T5"/>
                </a:cxn>
                <a:cxn ang="T13">
                  <a:pos x="T6" y="T7"/>
                </a:cxn>
                <a:cxn ang="T14">
                  <a:pos x="T8" y="T9"/>
                </a:cxn>
              </a:cxnLst>
              <a:rect l="T15" t="T16" r="T17" b="T18"/>
              <a:pathLst>
                <a:path w="834" h="1053">
                  <a:moveTo>
                    <a:pt x="0" y="0"/>
                  </a:moveTo>
                  <a:lnTo>
                    <a:pt x="0" y="1053"/>
                  </a:lnTo>
                  <a:lnTo>
                    <a:pt x="834" y="1053"/>
                  </a:lnTo>
                  <a:lnTo>
                    <a:pt x="834" y="378"/>
                  </a:lnTo>
                  <a:lnTo>
                    <a:pt x="0" y="0"/>
                  </a:ln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76822" name="Group 20"/>
            <p:cNvGrpSpPr>
              <a:grpSpLocks/>
            </p:cNvGrpSpPr>
            <p:nvPr/>
          </p:nvGrpSpPr>
          <p:grpSpPr bwMode="auto">
            <a:xfrm>
              <a:off x="299" y="2361"/>
              <a:ext cx="2426" cy="1596"/>
              <a:chOff x="299" y="2361"/>
              <a:chExt cx="2426" cy="1596"/>
            </a:xfrm>
          </p:grpSpPr>
          <p:grpSp>
            <p:nvGrpSpPr>
              <p:cNvPr id="76823" name="Group 21"/>
              <p:cNvGrpSpPr>
                <a:grpSpLocks/>
              </p:cNvGrpSpPr>
              <p:nvPr/>
            </p:nvGrpSpPr>
            <p:grpSpPr bwMode="auto">
              <a:xfrm>
                <a:off x="299" y="2687"/>
                <a:ext cx="2426" cy="1270"/>
                <a:chOff x="230" y="2527"/>
                <a:chExt cx="2426" cy="1270"/>
              </a:xfrm>
            </p:grpSpPr>
            <p:sp>
              <p:nvSpPr>
                <p:cNvPr id="76825" name="Rectangle 22"/>
                <p:cNvSpPr>
                  <a:spLocks noChangeArrowheads="1"/>
                </p:cNvSpPr>
                <p:nvPr/>
              </p:nvSpPr>
              <p:spPr bwMode="auto">
                <a:xfrm>
                  <a:off x="282" y="2687"/>
                  <a:ext cx="232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524000" algn="ctr"/>
                      <a:tab pos="2387600" algn="ctr"/>
                      <a:tab pos="3238500" algn="ctr"/>
                    </a:tabLst>
                  </a:pPr>
                  <a:r>
                    <a:rPr lang="en-US" sz="2000" dirty="0"/>
                    <a:t>	A	B	C</a:t>
                  </a:r>
                </a:p>
                <a:p>
                  <a:pPr>
                    <a:tabLst>
                      <a:tab pos="1524000" algn="ctr"/>
                      <a:tab pos="2387600" algn="ctr"/>
                      <a:tab pos="3238500" algn="ctr"/>
                    </a:tabLst>
                  </a:pPr>
                  <a:r>
                    <a:rPr lang="en-US" sz="2000" dirty="0"/>
                    <a:t>Job</a:t>
                  </a:r>
                </a:p>
                <a:p>
                  <a:pPr>
                    <a:lnSpc>
                      <a:spcPct val="115000"/>
                    </a:lnSpc>
                    <a:tabLst>
                      <a:tab pos="1524000" algn="ctr"/>
                      <a:tab pos="2387600" algn="ctr"/>
                      <a:tab pos="3238500" algn="ctr"/>
                    </a:tabLst>
                  </a:pPr>
                  <a:r>
                    <a:rPr lang="en-US" sz="2000" dirty="0"/>
                    <a:t>R-34	$  5	$  8	$  0</a:t>
                  </a:r>
                </a:p>
                <a:p>
                  <a:pPr>
                    <a:lnSpc>
                      <a:spcPct val="115000"/>
                    </a:lnSpc>
                    <a:tabLst>
                      <a:tab pos="1524000" algn="ctr"/>
                      <a:tab pos="2387600" algn="ctr"/>
                      <a:tab pos="3238500" algn="ctr"/>
                    </a:tabLst>
                  </a:pPr>
                  <a:r>
                    <a:rPr lang="en-US" sz="2000" dirty="0"/>
                    <a:t>S-66	$  0	$  2	$  3</a:t>
                  </a:r>
                </a:p>
                <a:p>
                  <a:pPr>
                    <a:lnSpc>
                      <a:spcPct val="115000"/>
                    </a:lnSpc>
                    <a:tabLst>
                      <a:tab pos="1524000" algn="ctr"/>
                      <a:tab pos="2387600" algn="ctr"/>
                      <a:tab pos="3238500" algn="ctr"/>
                    </a:tabLst>
                  </a:pPr>
                  <a:r>
                    <a:rPr lang="en-US" sz="2000" dirty="0"/>
                    <a:t>T-50	$  2	$  5	$  0</a:t>
                  </a:r>
                </a:p>
              </p:txBody>
            </p:sp>
            <p:sp>
              <p:nvSpPr>
                <p:cNvPr id="76826" name="Rectangle 23"/>
                <p:cNvSpPr>
                  <a:spLocks noChangeArrowheads="1"/>
                </p:cNvSpPr>
                <p:nvPr/>
              </p:nvSpPr>
              <p:spPr bwMode="auto">
                <a:xfrm>
                  <a:off x="230" y="2527"/>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Typesetter</a:t>
                  </a:r>
                </a:p>
              </p:txBody>
            </p:sp>
            <p:sp>
              <p:nvSpPr>
                <p:cNvPr id="76827" name="Rectangle 24"/>
                <p:cNvSpPr>
                  <a:spLocks noChangeArrowheads="1"/>
                </p:cNvSpPr>
                <p:nvPr/>
              </p:nvSpPr>
              <p:spPr bwMode="auto">
                <a:xfrm>
                  <a:off x="240" y="2536"/>
                  <a:ext cx="2416" cy="12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6828" name="Line 25"/>
                <p:cNvSpPr>
                  <a:spLocks noChangeShapeType="1"/>
                </p:cNvSpPr>
                <p:nvPr/>
              </p:nvSpPr>
              <p:spPr bwMode="auto">
                <a:xfrm>
                  <a:off x="2160" y="2528"/>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29" name="Line 26"/>
                <p:cNvSpPr>
                  <a:spLocks noChangeShapeType="1"/>
                </p:cNvSpPr>
                <p:nvPr/>
              </p:nvSpPr>
              <p:spPr bwMode="auto">
                <a:xfrm>
                  <a:off x="1072" y="2536"/>
                  <a:ext cx="0" cy="1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30" name="Line 27"/>
                <p:cNvSpPr>
                  <a:spLocks noChangeShapeType="1"/>
                </p:cNvSpPr>
                <p:nvPr/>
              </p:nvSpPr>
              <p:spPr bwMode="auto">
                <a:xfrm>
                  <a:off x="1616" y="2536"/>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31" name="Line 28"/>
                <p:cNvSpPr>
                  <a:spLocks noChangeShapeType="1"/>
                </p:cNvSpPr>
                <p:nvPr/>
              </p:nvSpPr>
              <p:spPr bwMode="auto">
                <a:xfrm>
                  <a:off x="232" y="311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32" name="Line 29"/>
                <p:cNvSpPr>
                  <a:spLocks noChangeShapeType="1"/>
                </p:cNvSpPr>
                <p:nvPr/>
              </p:nvSpPr>
              <p:spPr bwMode="auto">
                <a:xfrm>
                  <a:off x="232" y="3336"/>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33" name="Line 30"/>
                <p:cNvSpPr>
                  <a:spLocks noChangeShapeType="1"/>
                </p:cNvSpPr>
                <p:nvPr/>
              </p:nvSpPr>
              <p:spPr bwMode="auto">
                <a:xfrm>
                  <a:off x="240" y="355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34" name="Line 31"/>
                <p:cNvSpPr>
                  <a:spLocks noChangeShapeType="1"/>
                </p:cNvSpPr>
                <p:nvPr/>
              </p:nvSpPr>
              <p:spPr bwMode="auto">
                <a:xfrm>
                  <a:off x="232" y="2728"/>
                  <a:ext cx="832" cy="3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76824" name="Rectangle 32"/>
              <p:cNvSpPr>
                <a:spLocks noChangeArrowheads="1"/>
              </p:cNvSpPr>
              <p:nvPr/>
            </p:nvSpPr>
            <p:spPr bwMode="auto">
              <a:xfrm>
                <a:off x="750" y="2361"/>
                <a:ext cx="115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Step 1a - Rows</a:t>
                </a:r>
              </a:p>
            </p:txBody>
          </p:sp>
        </p:grpSp>
      </p:grpSp>
      <p:grpSp>
        <p:nvGrpSpPr>
          <p:cNvPr id="77857" name="Group 33"/>
          <p:cNvGrpSpPr>
            <a:grpSpLocks/>
          </p:cNvGrpSpPr>
          <p:nvPr/>
        </p:nvGrpSpPr>
        <p:grpSpPr bwMode="auto">
          <a:xfrm>
            <a:off x="4945063" y="3748088"/>
            <a:ext cx="3863975" cy="2533650"/>
            <a:chOff x="3115" y="2361"/>
            <a:chExt cx="2434" cy="1596"/>
          </a:xfrm>
        </p:grpSpPr>
        <p:sp>
          <p:nvSpPr>
            <p:cNvPr id="76805" name="Rectangle 34"/>
            <p:cNvSpPr>
              <a:spLocks noChangeArrowheads="1"/>
            </p:cNvSpPr>
            <p:nvPr/>
          </p:nvSpPr>
          <p:spPr bwMode="auto">
            <a:xfrm>
              <a:off x="3135" y="2700"/>
              <a:ext cx="2414" cy="567"/>
            </a:xfrm>
            <a:prstGeom prst="rect">
              <a:avLst/>
            </a:prstGeom>
            <a:solidFill>
              <a:srgbClr val="EEA9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6806" name="Freeform 35"/>
            <p:cNvSpPr>
              <a:spLocks/>
            </p:cNvSpPr>
            <p:nvPr/>
          </p:nvSpPr>
          <p:spPr bwMode="auto">
            <a:xfrm>
              <a:off x="3123" y="2889"/>
              <a:ext cx="834" cy="1053"/>
            </a:xfrm>
            <a:custGeom>
              <a:avLst/>
              <a:gdLst>
                <a:gd name="T0" fmla="*/ 0 w 834"/>
                <a:gd name="T1" fmla="*/ 0 h 1053"/>
                <a:gd name="T2" fmla="*/ 0 w 834"/>
                <a:gd name="T3" fmla="*/ 1053 h 1053"/>
                <a:gd name="T4" fmla="*/ 834 w 834"/>
                <a:gd name="T5" fmla="*/ 1053 h 1053"/>
                <a:gd name="T6" fmla="*/ 834 w 834"/>
                <a:gd name="T7" fmla="*/ 378 h 1053"/>
                <a:gd name="T8" fmla="*/ 0 w 834"/>
                <a:gd name="T9" fmla="*/ 0 h 1053"/>
                <a:gd name="T10" fmla="*/ 0 60000 65536"/>
                <a:gd name="T11" fmla="*/ 0 60000 65536"/>
                <a:gd name="T12" fmla="*/ 0 60000 65536"/>
                <a:gd name="T13" fmla="*/ 0 60000 65536"/>
                <a:gd name="T14" fmla="*/ 0 60000 65536"/>
                <a:gd name="T15" fmla="*/ 0 w 834"/>
                <a:gd name="T16" fmla="*/ 0 h 1053"/>
                <a:gd name="T17" fmla="*/ 834 w 834"/>
                <a:gd name="T18" fmla="*/ 1053 h 1053"/>
              </a:gdLst>
              <a:ahLst/>
              <a:cxnLst>
                <a:cxn ang="T10">
                  <a:pos x="T0" y="T1"/>
                </a:cxn>
                <a:cxn ang="T11">
                  <a:pos x="T2" y="T3"/>
                </a:cxn>
                <a:cxn ang="T12">
                  <a:pos x="T4" y="T5"/>
                </a:cxn>
                <a:cxn ang="T13">
                  <a:pos x="T6" y="T7"/>
                </a:cxn>
                <a:cxn ang="T14">
                  <a:pos x="T8" y="T9"/>
                </a:cxn>
              </a:cxnLst>
              <a:rect l="T15" t="T16" r="T17" b="T18"/>
              <a:pathLst>
                <a:path w="834" h="1053">
                  <a:moveTo>
                    <a:pt x="0" y="0"/>
                  </a:moveTo>
                  <a:lnTo>
                    <a:pt x="0" y="1053"/>
                  </a:lnTo>
                  <a:lnTo>
                    <a:pt x="834" y="1053"/>
                  </a:lnTo>
                  <a:lnTo>
                    <a:pt x="834" y="378"/>
                  </a:lnTo>
                  <a:lnTo>
                    <a:pt x="0" y="0"/>
                  </a:ln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76807" name="Group 36"/>
            <p:cNvGrpSpPr>
              <a:grpSpLocks/>
            </p:cNvGrpSpPr>
            <p:nvPr/>
          </p:nvGrpSpPr>
          <p:grpSpPr bwMode="auto">
            <a:xfrm>
              <a:off x="3115" y="2361"/>
              <a:ext cx="2426" cy="1596"/>
              <a:chOff x="3115" y="2361"/>
              <a:chExt cx="2426" cy="1596"/>
            </a:xfrm>
          </p:grpSpPr>
          <p:grpSp>
            <p:nvGrpSpPr>
              <p:cNvPr id="76808" name="Group 37"/>
              <p:cNvGrpSpPr>
                <a:grpSpLocks/>
              </p:cNvGrpSpPr>
              <p:nvPr/>
            </p:nvGrpSpPr>
            <p:grpSpPr bwMode="auto">
              <a:xfrm>
                <a:off x="3115" y="2687"/>
                <a:ext cx="2426" cy="1270"/>
                <a:chOff x="230" y="2527"/>
                <a:chExt cx="2426" cy="1270"/>
              </a:xfrm>
            </p:grpSpPr>
            <p:sp>
              <p:nvSpPr>
                <p:cNvPr id="76810" name="Rectangle 38"/>
                <p:cNvSpPr>
                  <a:spLocks noChangeArrowheads="1"/>
                </p:cNvSpPr>
                <p:nvPr/>
              </p:nvSpPr>
              <p:spPr bwMode="auto">
                <a:xfrm>
                  <a:off x="282" y="2687"/>
                  <a:ext cx="232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524000" algn="ctr"/>
                      <a:tab pos="2387600" algn="ctr"/>
                      <a:tab pos="3238500" algn="ctr"/>
                    </a:tabLst>
                  </a:pPr>
                  <a:r>
                    <a:rPr lang="en-US" sz="2000" dirty="0"/>
                    <a:t>	A	B	C</a:t>
                  </a:r>
                </a:p>
                <a:p>
                  <a:pPr>
                    <a:tabLst>
                      <a:tab pos="1524000" algn="ctr"/>
                      <a:tab pos="2387600" algn="ctr"/>
                      <a:tab pos="3238500" algn="ctr"/>
                    </a:tabLst>
                  </a:pPr>
                  <a:r>
                    <a:rPr lang="en-US" sz="2000" dirty="0"/>
                    <a:t>Job</a:t>
                  </a:r>
                </a:p>
                <a:p>
                  <a:pPr>
                    <a:lnSpc>
                      <a:spcPct val="115000"/>
                    </a:lnSpc>
                    <a:tabLst>
                      <a:tab pos="1524000" algn="ctr"/>
                      <a:tab pos="2387600" algn="ctr"/>
                      <a:tab pos="3238500" algn="ctr"/>
                    </a:tabLst>
                  </a:pPr>
                  <a:r>
                    <a:rPr lang="en-US" sz="2000" dirty="0"/>
                    <a:t>R-34	$  5	$  6	$  0</a:t>
                  </a:r>
                </a:p>
                <a:p>
                  <a:pPr>
                    <a:lnSpc>
                      <a:spcPct val="115000"/>
                    </a:lnSpc>
                    <a:tabLst>
                      <a:tab pos="1524000" algn="ctr"/>
                      <a:tab pos="2387600" algn="ctr"/>
                      <a:tab pos="3238500" algn="ctr"/>
                    </a:tabLst>
                  </a:pPr>
                  <a:r>
                    <a:rPr lang="en-US" sz="2000" dirty="0"/>
                    <a:t>S-66	$  0	$  0	$  3</a:t>
                  </a:r>
                </a:p>
                <a:p>
                  <a:pPr>
                    <a:lnSpc>
                      <a:spcPct val="115000"/>
                    </a:lnSpc>
                    <a:tabLst>
                      <a:tab pos="1524000" algn="ctr"/>
                      <a:tab pos="2387600" algn="ctr"/>
                      <a:tab pos="3238500" algn="ctr"/>
                    </a:tabLst>
                  </a:pPr>
                  <a:r>
                    <a:rPr lang="en-US" sz="2000" dirty="0"/>
                    <a:t>T-50	$  2	$  3	$  0</a:t>
                  </a:r>
                </a:p>
              </p:txBody>
            </p:sp>
            <p:sp>
              <p:nvSpPr>
                <p:cNvPr id="76811" name="Rectangle 39"/>
                <p:cNvSpPr>
                  <a:spLocks noChangeArrowheads="1"/>
                </p:cNvSpPr>
                <p:nvPr/>
              </p:nvSpPr>
              <p:spPr bwMode="auto">
                <a:xfrm>
                  <a:off x="230" y="2527"/>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Typesetter</a:t>
                  </a:r>
                </a:p>
              </p:txBody>
            </p:sp>
            <p:sp>
              <p:nvSpPr>
                <p:cNvPr id="76812" name="Rectangle 40"/>
                <p:cNvSpPr>
                  <a:spLocks noChangeArrowheads="1"/>
                </p:cNvSpPr>
                <p:nvPr/>
              </p:nvSpPr>
              <p:spPr bwMode="auto">
                <a:xfrm>
                  <a:off x="240" y="2536"/>
                  <a:ext cx="2416" cy="12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6813" name="Line 41"/>
                <p:cNvSpPr>
                  <a:spLocks noChangeShapeType="1"/>
                </p:cNvSpPr>
                <p:nvPr/>
              </p:nvSpPr>
              <p:spPr bwMode="auto">
                <a:xfrm>
                  <a:off x="2160" y="2528"/>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14" name="Line 42"/>
                <p:cNvSpPr>
                  <a:spLocks noChangeShapeType="1"/>
                </p:cNvSpPr>
                <p:nvPr/>
              </p:nvSpPr>
              <p:spPr bwMode="auto">
                <a:xfrm>
                  <a:off x="1072" y="2536"/>
                  <a:ext cx="0" cy="1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15" name="Line 43"/>
                <p:cNvSpPr>
                  <a:spLocks noChangeShapeType="1"/>
                </p:cNvSpPr>
                <p:nvPr/>
              </p:nvSpPr>
              <p:spPr bwMode="auto">
                <a:xfrm>
                  <a:off x="1616" y="2536"/>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16" name="Line 44"/>
                <p:cNvSpPr>
                  <a:spLocks noChangeShapeType="1"/>
                </p:cNvSpPr>
                <p:nvPr/>
              </p:nvSpPr>
              <p:spPr bwMode="auto">
                <a:xfrm>
                  <a:off x="232" y="311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17" name="Line 45"/>
                <p:cNvSpPr>
                  <a:spLocks noChangeShapeType="1"/>
                </p:cNvSpPr>
                <p:nvPr/>
              </p:nvSpPr>
              <p:spPr bwMode="auto">
                <a:xfrm>
                  <a:off x="232" y="3336"/>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18" name="Line 46"/>
                <p:cNvSpPr>
                  <a:spLocks noChangeShapeType="1"/>
                </p:cNvSpPr>
                <p:nvPr/>
              </p:nvSpPr>
              <p:spPr bwMode="auto">
                <a:xfrm>
                  <a:off x="240" y="355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6819" name="Line 47"/>
                <p:cNvSpPr>
                  <a:spLocks noChangeShapeType="1"/>
                </p:cNvSpPr>
                <p:nvPr/>
              </p:nvSpPr>
              <p:spPr bwMode="auto">
                <a:xfrm>
                  <a:off x="232" y="2728"/>
                  <a:ext cx="832" cy="3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76809" name="Rectangle 48"/>
              <p:cNvSpPr>
                <a:spLocks noChangeArrowheads="1"/>
              </p:cNvSpPr>
              <p:nvPr/>
            </p:nvSpPr>
            <p:spPr bwMode="auto">
              <a:xfrm>
                <a:off x="3454" y="2361"/>
                <a:ext cx="13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Step 1b - Columns</a:t>
                </a:r>
              </a:p>
            </p:txBody>
          </p:sp>
        </p:grpSp>
      </p:grpSp>
    </p:spTree>
    <p:extLst>
      <p:ext uri="{BB962C8B-B14F-4D97-AF65-F5344CB8AC3E}">
        <p14:creationId xmlns:p14="http://schemas.microsoft.com/office/powerpoint/2010/main" val="189909125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77827"/>
                                        </p:tgtEl>
                                        <p:attrNameLst>
                                          <p:attrName>style.visibility</p:attrName>
                                        </p:attrNameLst>
                                      </p:cBhvr>
                                      <p:to>
                                        <p:strVal val="visible"/>
                                      </p:to>
                                    </p:set>
                                    <p:animEffect transition="in" filter="strips(downRight)">
                                      <p:cBhvr>
                                        <p:cTn id="7" dur="1000"/>
                                        <p:tgtEl>
                                          <p:spTgt spid="77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77841"/>
                                        </p:tgtEl>
                                        <p:attrNameLst>
                                          <p:attrName>style.visibility</p:attrName>
                                        </p:attrNameLst>
                                      </p:cBhvr>
                                      <p:to>
                                        <p:strVal val="visible"/>
                                      </p:to>
                                    </p:set>
                                    <p:animEffect transition="in" filter="strips(downRight)">
                                      <p:cBhvr>
                                        <p:cTn id="12" dur="1000"/>
                                        <p:tgtEl>
                                          <p:spTgt spid="778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77857"/>
                                        </p:tgtEl>
                                        <p:attrNameLst>
                                          <p:attrName>style.visibility</p:attrName>
                                        </p:attrNameLst>
                                      </p:cBhvr>
                                      <p:to>
                                        <p:strVal val="visible"/>
                                      </p:to>
                                    </p:set>
                                    <p:animEffect transition="in" filter="strips(downRight)">
                                      <p:cBhvr>
                                        <p:cTn id="17" dur="1000"/>
                                        <p:tgtEl>
                                          <p:spTgt spid="77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508000"/>
            <a:ext cx="7772400" cy="927100"/>
          </a:xfrm>
        </p:spPr>
        <p:txBody>
          <a:bodyPr/>
          <a:lstStyle/>
          <a:p>
            <a:pPr>
              <a:lnSpc>
                <a:spcPct val="80000"/>
              </a:lnSpc>
            </a:pPr>
            <a:r>
              <a:rPr lang="en-US" dirty="0">
                <a:latin typeface="Arial" charset="0"/>
                <a:cs typeface="Arial" charset="0"/>
              </a:rPr>
              <a:t>Assignment Example</a:t>
            </a:r>
          </a:p>
        </p:txBody>
      </p:sp>
      <p:grpSp>
        <p:nvGrpSpPr>
          <p:cNvPr id="79875" name="Group 3"/>
          <p:cNvGrpSpPr>
            <a:grpSpLocks/>
          </p:cNvGrpSpPr>
          <p:nvPr/>
        </p:nvGrpSpPr>
        <p:grpSpPr bwMode="auto">
          <a:xfrm>
            <a:off x="423863" y="1720850"/>
            <a:ext cx="3851275" cy="2528888"/>
            <a:chOff x="267" y="1084"/>
            <a:chExt cx="2426" cy="1593"/>
          </a:xfrm>
        </p:grpSpPr>
        <p:sp>
          <p:nvSpPr>
            <p:cNvPr id="79876" name="Rectangle 4"/>
            <p:cNvSpPr>
              <a:spLocks noChangeArrowheads="1"/>
            </p:cNvSpPr>
            <p:nvPr/>
          </p:nvSpPr>
          <p:spPr bwMode="auto">
            <a:xfrm>
              <a:off x="279" y="1416"/>
              <a:ext cx="2414" cy="575"/>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78875" name="Freeform 5"/>
            <p:cNvSpPr>
              <a:spLocks/>
            </p:cNvSpPr>
            <p:nvPr/>
          </p:nvSpPr>
          <p:spPr bwMode="auto">
            <a:xfrm>
              <a:off x="275" y="1612"/>
              <a:ext cx="834" cy="1053"/>
            </a:xfrm>
            <a:custGeom>
              <a:avLst/>
              <a:gdLst>
                <a:gd name="T0" fmla="*/ 0 w 834"/>
                <a:gd name="T1" fmla="*/ 0 h 1053"/>
                <a:gd name="T2" fmla="*/ 0 w 834"/>
                <a:gd name="T3" fmla="*/ 1053 h 1053"/>
                <a:gd name="T4" fmla="*/ 834 w 834"/>
                <a:gd name="T5" fmla="*/ 1053 h 1053"/>
                <a:gd name="T6" fmla="*/ 834 w 834"/>
                <a:gd name="T7" fmla="*/ 378 h 1053"/>
                <a:gd name="T8" fmla="*/ 0 w 834"/>
                <a:gd name="T9" fmla="*/ 0 h 1053"/>
                <a:gd name="T10" fmla="*/ 0 60000 65536"/>
                <a:gd name="T11" fmla="*/ 0 60000 65536"/>
                <a:gd name="T12" fmla="*/ 0 60000 65536"/>
                <a:gd name="T13" fmla="*/ 0 60000 65536"/>
                <a:gd name="T14" fmla="*/ 0 60000 65536"/>
                <a:gd name="T15" fmla="*/ 0 w 834"/>
                <a:gd name="T16" fmla="*/ 0 h 1053"/>
                <a:gd name="T17" fmla="*/ 834 w 834"/>
                <a:gd name="T18" fmla="*/ 1053 h 1053"/>
              </a:gdLst>
              <a:ahLst/>
              <a:cxnLst>
                <a:cxn ang="T10">
                  <a:pos x="T0" y="T1"/>
                </a:cxn>
                <a:cxn ang="T11">
                  <a:pos x="T2" y="T3"/>
                </a:cxn>
                <a:cxn ang="T12">
                  <a:pos x="T4" y="T5"/>
                </a:cxn>
                <a:cxn ang="T13">
                  <a:pos x="T6" y="T7"/>
                </a:cxn>
                <a:cxn ang="T14">
                  <a:pos x="T8" y="T9"/>
                </a:cxn>
              </a:cxnLst>
              <a:rect l="T15" t="T16" r="T17" b="T18"/>
              <a:pathLst>
                <a:path w="834" h="1053">
                  <a:moveTo>
                    <a:pt x="0" y="0"/>
                  </a:moveTo>
                  <a:lnTo>
                    <a:pt x="0" y="1053"/>
                  </a:lnTo>
                  <a:lnTo>
                    <a:pt x="834" y="1053"/>
                  </a:lnTo>
                  <a:lnTo>
                    <a:pt x="834" y="37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78876" name="Group 6"/>
            <p:cNvGrpSpPr>
              <a:grpSpLocks/>
            </p:cNvGrpSpPr>
            <p:nvPr/>
          </p:nvGrpSpPr>
          <p:grpSpPr bwMode="auto">
            <a:xfrm>
              <a:off x="267" y="1084"/>
              <a:ext cx="2426" cy="1593"/>
              <a:chOff x="267" y="1084"/>
              <a:chExt cx="2426" cy="1593"/>
            </a:xfrm>
          </p:grpSpPr>
          <p:sp>
            <p:nvSpPr>
              <p:cNvPr id="78877" name="Rectangle 7"/>
              <p:cNvSpPr>
                <a:spLocks noChangeArrowheads="1"/>
              </p:cNvSpPr>
              <p:nvPr/>
            </p:nvSpPr>
            <p:spPr bwMode="auto">
              <a:xfrm>
                <a:off x="814" y="1084"/>
                <a:ext cx="106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Step 2 - Lines</a:t>
                </a:r>
              </a:p>
            </p:txBody>
          </p:sp>
          <p:grpSp>
            <p:nvGrpSpPr>
              <p:cNvPr id="78878" name="Group 8"/>
              <p:cNvGrpSpPr>
                <a:grpSpLocks/>
              </p:cNvGrpSpPr>
              <p:nvPr/>
            </p:nvGrpSpPr>
            <p:grpSpPr bwMode="auto">
              <a:xfrm>
                <a:off x="267" y="1407"/>
                <a:ext cx="2426" cy="1270"/>
                <a:chOff x="230" y="2527"/>
                <a:chExt cx="2426" cy="1270"/>
              </a:xfrm>
            </p:grpSpPr>
            <p:sp>
              <p:nvSpPr>
                <p:cNvPr id="78879" name="Rectangle 9"/>
                <p:cNvSpPr>
                  <a:spLocks noChangeArrowheads="1"/>
                </p:cNvSpPr>
                <p:nvPr/>
              </p:nvSpPr>
              <p:spPr bwMode="auto">
                <a:xfrm>
                  <a:off x="282" y="2687"/>
                  <a:ext cx="232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524000" algn="ctr"/>
                      <a:tab pos="2387600" algn="ctr"/>
                      <a:tab pos="3238500" algn="ctr"/>
                    </a:tabLst>
                  </a:pPr>
                  <a:r>
                    <a:rPr lang="en-US" sz="2000" dirty="0"/>
                    <a:t>	A	B	C</a:t>
                  </a:r>
                </a:p>
                <a:p>
                  <a:pPr>
                    <a:tabLst>
                      <a:tab pos="1524000" algn="ctr"/>
                      <a:tab pos="2387600" algn="ctr"/>
                      <a:tab pos="3238500" algn="ctr"/>
                    </a:tabLst>
                  </a:pPr>
                  <a:r>
                    <a:rPr lang="en-US" sz="2000" dirty="0"/>
                    <a:t>Job</a:t>
                  </a:r>
                </a:p>
                <a:p>
                  <a:pPr>
                    <a:lnSpc>
                      <a:spcPct val="115000"/>
                    </a:lnSpc>
                    <a:tabLst>
                      <a:tab pos="1524000" algn="ctr"/>
                      <a:tab pos="2387600" algn="ctr"/>
                      <a:tab pos="3238500" algn="ctr"/>
                    </a:tabLst>
                  </a:pPr>
                  <a:r>
                    <a:rPr lang="en-US" sz="2000" dirty="0"/>
                    <a:t>R-34	$  5	$  6	$  0</a:t>
                  </a:r>
                </a:p>
                <a:p>
                  <a:pPr>
                    <a:lnSpc>
                      <a:spcPct val="115000"/>
                    </a:lnSpc>
                    <a:tabLst>
                      <a:tab pos="1524000" algn="ctr"/>
                      <a:tab pos="2387600" algn="ctr"/>
                      <a:tab pos="3238500" algn="ctr"/>
                    </a:tabLst>
                  </a:pPr>
                  <a:r>
                    <a:rPr lang="en-US" sz="2000" dirty="0"/>
                    <a:t>S-66	$  0	$  0	$  3</a:t>
                  </a:r>
                </a:p>
                <a:p>
                  <a:pPr>
                    <a:lnSpc>
                      <a:spcPct val="115000"/>
                    </a:lnSpc>
                    <a:tabLst>
                      <a:tab pos="1524000" algn="ctr"/>
                      <a:tab pos="2387600" algn="ctr"/>
                      <a:tab pos="3238500" algn="ctr"/>
                    </a:tabLst>
                  </a:pPr>
                  <a:r>
                    <a:rPr lang="en-US" sz="2000" dirty="0"/>
                    <a:t>T-50	$  2	$  3	$  0</a:t>
                  </a:r>
                </a:p>
              </p:txBody>
            </p:sp>
            <p:sp>
              <p:nvSpPr>
                <p:cNvPr id="78880" name="Rectangle 10"/>
                <p:cNvSpPr>
                  <a:spLocks noChangeArrowheads="1"/>
                </p:cNvSpPr>
                <p:nvPr/>
              </p:nvSpPr>
              <p:spPr bwMode="auto">
                <a:xfrm>
                  <a:off x="230" y="2527"/>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Typesetter</a:t>
                  </a:r>
                </a:p>
              </p:txBody>
            </p:sp>
            <p:sp>
              <p:nvSpPr>
                <p:cNvPr id="78881" name="Rectangle 11"/>
                <p:cNvSpPr>
                  <a:spLocks noChangeArrowheads="1"/>
                </p:cNvSpPr>
                <p:nvPr/>
              </p:nvSpPr>
              <p:spPr bwMode="auto">
                <a:xfrm>
                  <a:off x="240" y="2536"/>
                  <a:ext cx="2416" cy="12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8882" name="Line 12"/>
                <p:cNvSpPr>
                  <a:spLocks noChangeShapeType="1"/>
                </p:cNvSpPr>
                <p:nvPr/>
              </p:nvSpPr>
              <p:spPr bwMode="auto">
                <a:xfrm>
                  <a:off x="2160" y="2528"/>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83" name="Line 13"/>
                <p:cNvSpPr>
                  <a:spLocks noChangeShapeType="1"/>
                </p:cNvSpPr>
                <p:nvPr/>
              </p:nvSpPr>
              <p:spPr bwMode="auto">
                <a:xfrm>
                  <a:off x="1072" y="2536"/>
                  <a:ext cx="0" cy="1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84" name="Line 14"/>
                <p:cNvSpPr>
                  <a:spLocks noChangeShapeType="1"/>
                </p:cNvSpPr>
                <p:nvPr/>
              </p:nvSpPr>
              <p:spPr bwMode="auto">
                <a:xfrm>
                  <a:off x="1616" y="2536"/>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85" name="Line 15"/>
                <p:cNvSpPr>
                  <a:spLocks noChangeShapeType="1"/>
                </p:cNvSpPr>
                <p:nvPr/>
              </p:nvSpPr>
              <p:spPr bwMode="auto">
                <a:xfrm>
                  <a:off x="232" y="311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86" name="Line 16"/>
                <p:cNvSpPr>
                  <a:spLocks noChangeShapeType="1"/>
                </p:cNvSpPr>
                <p:nvPr/>
              </p:nvSpPr>
              <p:spPr bwMode="auto">
                <a:xfrm>
                  <a:off x="232" y="3336"/>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87" name="Line 17"/>
                <p:cNvSpPr>
                  <a:spLocks noChangeShapeType="1"/>
                </p:cNvSpPr>
                <p:nvPr/>
              </p:nvSpPr>
              <p:spPr bwMode="auto">
                <a:xfrm>
                  <a:off x="240" y="355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88" name="Line 18"/>
                <p:cNvSpPr>
                  <a:spLocks noChangeShapeType="1"/>
                </p:cNvSpPr>
                <p:nvPr/>
              </p:nvSpPr>
              <p:spPr bwMode="auto">
                <a:xfrm>
                  <a:off x="232" y="2728"/>
                  <a:ext cx="832" cy="3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sp>
        <p:nvSpPr>
          <p:cNvPr id="79891" name="Line 19"/>
          <p:cNvSpPr>
            <a:spLocks noChangeShapeType="1"/>
          </p:cNvSpPr>
          <p:nvPr/>
        </p:nvSpPr>
        <p:spPr bwMode="auto">
          <a:xfrm>
            <a:off x="1638300" y="3683000"/>
            <a:ext cx="27178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9892" name="Line 20"/>
          <p:cNvSpPr>
            <a:spLocks noChangeShapeType="1"/>
          </p:cNvSpPr>
          <p:nvPr/>
        </p:nvSpPr>
        <p:spPr bwMode="auto">
          <a:xfrm>
            <a:off x="3937000" y="2984500"/>
            <a:ext cx="0" cy="13589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9893" name="Rectangle 21"/>
          <p:cNvSpPr>
            <a:spLocks noChangeArrowheads="1"/>
          </p:cNvSpPr>
          <p:nvPr/>
        </p:nvSpPr>
        <p:spPr bwMode="auto">
          <a:xfrm>
            <a:off x="606425" y="4989513"/>
            <a:ext cx="36163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Because only two lines are needed to cover all the zeros, the solution is not optimal</a:t>
            </a:r>
          </a:p>
        </p:txBody>
      </p:sp>
      <p:grpSp>
        <p:nvGrpSpPr>
          <p:cNvPr id="3" name="Group 2"/>
          <p:cNvGrpSpPr/>
          <p:nvPr/>
        </p:nvGrpSpPr>
        <p:grpSpPr>
          <a:xfrm>
            <a:off x="4818063" y="3890963"/>
            <a:ext cx="3851275" cy="2016125"/>
            <a:chOff x="4818063" y="4284663"/>
            <a:chExt cx="3851275" cy="2016125"/>
          </a:xfrm>
        </p:grpSpPr>
        <p:sp>
          <p:nvSpPr>
            <p:cNvPr id="78859" name="Rectangle 23"/>
            <p:cNvSpPr>
              <a:spLocks noChangeArrowheads="1"/>
            </p:cNvSpPr>
            <p:nvPr/>
          </p:nvSpPr>
          <p:spPr bwMode="auto">
            <a:xfrm>
              <a:off x="4833938" y="4297363"/>
              <a:ext cx="3832225" cy="912813"/>
            </a:xfrm>
            <a:prstGeom prst="rect">
              <a:avLst/>
            </a:prstGeom>
            <a:solidFill>
              <a:srgbClr val="EEA9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78860" name="Freeform 24"/>
            <p:cNvSpPr>
              <a:spLocks/>
            </p:cNvSpPr>
            <p:nvPr/>
          </p:nvSpPr>
          <p:spPr bwMode="auto">
            <a:xfrm>
              <a:off x="4832351" y="4606925"/>
              <a:ext cx="1323975" cy="1671638"/>
            </a:xfrm>
            <a:custGeom>
              <a:avLst/>
              <a:gdLst>
                <a:gd name="T0" fmla="*/ 0 w 834"/>
                <a:gd name="T1" fmla="*/ 0 h 1053"/>
                <a:gd name="T2" fmla="*/ 0 w 834"/>
                <a:gd name="T3" fmla="*/ 1053 h 1053"/>
                <a:gd name="T4" fmla="*/ 834 w 834"/>
                <a:gd name="T5" fmla="*/ 1053 h 1053"/>
                <a:gd name="T6" fmla="*/ 834 w 834"/>
                <a:gd name="T7" fmla="*/ 378 h 1053"/>
                <a:gd name="T8" fmla="*/ 0 w 834"/>
                <a:gd name="T9" fmla="*/ 0 h 1053"/>
                <a:gd name="T10" fmla="*/ 0 60000 65536"/>
                <a:gd name="T11" fmla="*/ 0 60000 65536"/>
                <a:gd name="T12" fmla="*/ 0 60000 65536"/>
                <a:gd name="T13" fmla="*/ 0 60000 65536"/>
                <a:gd name="T14" fmla="*/ 0 60000 65536"/>
                <a:gd name="T15" fmla="*/ 0 w 834"/>
                <a:gd name="T16" fmla="*/ 0 h 1053"/>
                <a:gd name="T17" fmla="*/ 834 w 834"/>
                <a:gd name="T18" fmla="*/ 1053 h 1053"/>
              </a:gdLst>
              <a:ahLst/>
              <a:cxnLst>
                <a:cxn ang="T10">
                  <a:pos x="T0" y="T1"/>
                </a:cxn>
                <a:cxn ang="T11">
                  <a:pos x="T2" y="T3"/>
                </a:cxn>
                <a:cxn ang="T12">
                  <a:pos x="T4" y="T5"/>
                </a:cxn>
                <a:cxn ang="T13">
                  <a:pos x="T6" y="T7"/>
                </a:cxn>
                <a:cxn ang="T14">
                  <a:pos x="T8" y="T9"/>
                </a:cxn>
              </a:cxnLst>
              <a:rect l="T15" t="T16" r="T17" b="T18"/>
              <a:pathLst>
                <a:path w="834" h="1053">
                  <a:moveTo>
                    <a:pt x="0" y="0"/>
                  </a:moveTo>
                  <a:lnTo>
                    <a:pt x="0" y="1053"/>
                  </a:lnTo>
                  <a:lnTo>
                    <a:pt x="834" y="1053"/>
                  </a:lnTo>
                  <a:lnTo>
                    <a:pt x="834" y="378"/>
                  </a:lnTo>
                  <a:lnTo>
                    <a:pt x="0" y="0"/>
                  </a:lnTo>
                  <a:close/>
                </a:path>
              </a:pathLst>
            </a:custGeom>
            <a:solidFill>
              <a:srgbClr val="9FAC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78863" name="Group 27"/>
            <p:cNvGrpSpPr>
              <a:grpSpLocks/>
            </p:cNvGrpSpPr>
            <p:nvPr/>
          </p:nvGrpSpPr>
          <p:grpSpPr bwMode="auto">
            <a:xfrm>
              <a:off x="4818063" y="4284663"/>
              <a:ext cx="3851275" cy="2016125"/>
              <a:chOff x="230" y="2527"/>
              <a:chExt cx="2426" cy="1270"/>
            </a:xfrm>
          </p:grpSpPr>
          <p:sp>
            <p:nvSpPr>
              <p:cNvPr id="78864" name="Rectangle 28"/>
              <p:cNvSpPr>
                <a:spLocks noChangeArrowheads="1"/>
              </p:cNvSpPr>
              <p:nvPr/>
            </p:nvSpPr>
            <p:spPr bwMode="auto">
              <a:xfrm>
                <a:off x="282" y="2687"/>
                <a:ext cx="232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524000" algn="ctr"/>
                    <a:tab pos="2387600" algn="ctr"/>
                    <a:tab pos="3238500" algn="ctr"/>
                  </a:tabLst>
                </a:pPr>
                <a:r>
                  <a:rPr lang="en-US" sz="2000" dirty="0"/>
                  <a:t>	A	B	C</a:t>
                </a:r>
              </a:p>
              <a:p>
                <a:pPr>
                  <a:tabLst>
                    <a:tab pos="1524000" algn="ctr"/>
                    <a:tab pos="2387600" algn="ctr"/>
                    <a:tab pos="3238500" algn="ctr"/>
                  </a:tabLst>
                </a:pPr>
                <a:r>
                  <a:rPr lang="en-US" sz="2000" dirty="0"/>
                  <a:t>Job</a:t>
                </a:r>
              </a:p>
              <a:p>
                <a:pPr>
                  <a:lnSpc>
                    <a:spcPct val="115000"/>
                  </a:lnSpc>
                  <a:tabLst>
                    <a:tab pos="1524000" algn="ctr"/>
                    <a:tab pos="2387600" algn="ctr"/>
                    <a:tab pos="3238500" algn="ctr"/>
                  </a:tabLst>
                </a:pPr>
                <a:r>
                  <a:rPr lang="en-US" sz="2000" dirty="0"/>
                  <a:t>R-34	$  3	$  4	$  0</a:t>
                </a:r>
              </a:p>
              <a:p>
                <a:pPr>
                  <a:lnSpc>
                    <a:spcPct val="115000"/>
                  </a:lnSpc>
                  <a:tabLst>
                    <a:tab pos="1524000" algn="ctr"/>
                    <a:tab pos="2387600" algn="ctr"/>
                    <a:tab pos="3238500" algn="ctr"/>
                  </a:tabLst>
                </a:pPr>
                <a:r>
                  <a:rPr lang="en-US" sz="2000" dirty="0"/>
                  <a:t>S-66	$  0	$  0	$  5</a:t>
                </a:r>
              </a:p>
              <a:p>
                <a:pPr>
                  <a:lnSpc>
                    <a:spcPct val="115000"/>
                  </a:lnSpc>
                  <a:tabLst>
                    <a:tab pos="1524000" algn="ctr"/>
                    <a:tab pos="2387600" algn="ctr"/>
                    <a:tab pos="3238500" algn="ctr"/>
                  </a:tabLst>
                </a:pPr>
                <a:r>
                  <a:rPr lang="en-US" sz="2000" dirty="0"/>
                  <a:t>T-50	$  0	$  1	$  0</a:t>
                </a:r>
              </a:p>
            </p:txBody>
          </p:sp>
          <p:sp>
            <p:nvSpPr>
              <p:cNvPr id="78865" name="Rectangle 29"/>
              <p:cNvSpPr>
                <a:spLocks noChangeArrowheads="1"/>
              </p:cNvSpPr>
              <p:nvPr/>
            </p:nvSpPr>
            <p:spPr bwMode="auto">
              <a:xfrm>
                <a:off x="230" y="2527"/>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Typesetter</a:t>
                </a:r>
              </a:p>
            </p:txBody>
          </p:sp>
          <p:sp>
            <p:nvSpPr>
              <p:cNvPr id="78866" name="Rectangle 30"/>
              <p:cNvSpPr>
                <a:spLocks noChangeArrowheads="1"/>
              </p:cNvSpPr>
              <p:nvPr/>
            </p:nvSpPr>
            <p:spPr bwMode="auto">
              <a:xfrm>
                <a:off x="240" y="2536"/>
                <a:ext cx="2416" cy="12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78867" name="Line 31"/>
              <p:cNvSpPr>
                <a:spLocks noChangeShapeType="1"/>
              </p:cNvSpPr>
              <p:nvPr/>
            </p:nvSpPr>
            <p:spPr bwMode="auto">
              <a:xfrm>
                <a:off x="2160" y="2528"/>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68" name="Line 32"/>
              <p:cNvSpPr>
                <a:spLocks noChangeShapeType="1"/>
              </p:cNvSpPr>
              <p:nvPr/>
            </p:nvSpPr>
            <p:spPr bwMode="auto">
              <a:xfrm>
                <a:off x="1072" y="2536"/>
                <a:ext cx="0" cy="1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69" name="Line 33"/>
              <p:cNvSpPr>
                <a:spLocks noChangeShapeType="1"/>
              </p:cNvSpPr>
              <p:nvPr/>
            </p:nvSpPr>
            <p:spPr bwMode="auto">
              <a:xfrm>
                <a:off x="1616" y="2536"/>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70" name="Line 34"/>
              <p:cNvSpPr>
                <a:spLocks noChangeShapeType="1"/>
              </p:cNvSpPr>
              <p:nvPr/>
            </p:nvSpPr>
            <p:spPr bwMode="auto">
              <a:xfrm>
                <a:off x="232" y="311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71" name="Line 35"/>
              <p:cNvSpPr>
                <a:spLocks noChangeShapeType="1"/>
              </p:cNvSpPr>
              <p:nvPr/>
            </p:nvSpPr>
            <p:spPr bwMode="auto">
              <a:xfrm>
                <a:off x="232" y="3336"/>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72" name="Line 36"/>
              <p:cNvSpPr>
                <a:spLocks noChangeShapeType="1"/>
              </p:cNvSpPr>
              <p:nvPr/>
            </p:nvSpPr>
            <p:spPr bwMode="auto">
              <a:xfrm>
                <a:off x="240" y="355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78873" name="Line 37"/>
              <p:cNvSpPr>
                <a:spLocks noChangeShapeType="1"/>
              </p:cNvSpPr>
              <p:nvPr/>
            </p:nvSpPr>
            <p:spPr bwMode="auto">
              <a:xfrm>
                <a:off x="232" y="2728"/>
                <a:ext cx="832" cy="3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2" name="Group 1"/>
          <p:cNvGrpSpPr/>
          <p:nvPr/>
        </p:nvGrpSpPr>
        <p:grpSpPr>
          <a:xfrm>
            <a:off x="4873625" y="1720850"/>
            <a:ext cx="3867150" cy="1568452"/>
            <a:chOff x="4873625" y="1720850"/>
            <a:chExt cx="3867150" cy="1568452"/>
          </a:xfrm>
        </p:grpSpPr>
        <p:sp>
          <p:nvSpPr>
            <p:cNvPr id="78862" name="Rectangle 26"/>
            <p:cNvSpPr>
              <a:spLocks noChangeArrowheads="1"/>
            </p:cNvSpPr>
            <p:nvPr/>
          </p:nvSpPr>
          <p:spPr bwMode="auto">
            <a:xfrm>
              <a:off x="5216526" y="1720850"/>
              <a:ext cx="236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Step 3 - Subtraction</a:t>
              </a:r>
            </a:p>
          </p:txBody>
        </p:sp>
        <p:sp>
          <p:nvSpPr>
            <p:cNvPr id="79910" name="Rectangle 38"/>
            <p:cNvSpPr>
              <a:spLocks noChangeArrowheads="1"/>
            </p:cNvSpPr>
            <p:nvPr/>
          </p:nvSpPr>
          <p:spPr bwMode="auto">
            <a:xfrm>
              <a:off x="4873625" y="2247902"/>
              <a:ext cx="386715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The smallest uncovered number is 2 so this is subtracted from all other uncovered numbers and added to numbers at the intersection of lines</a:t>
              </a:r>
            </a:p>
          </p:txBody>
        </p:sp>
      </p:grpSp>
      <p:grpSp>
        <p:nvGrpSpPr>
          <p:cNvPr id="5" name="Group 4"/>
          <p:cNvGrpSpPr>
            <a:grpSpLocks/>
          </p:cNvGrpSpPr>
          <p:nvPr/>
        </p:nvGrpSpPr>
        <p:grpSpPr bwMode="auto">
          <a:xfrm>
            <a:off x="1373188" y="4025900"/>
            <a:ext cx="3057525" cy="812800"/>
            <a:chOff x="1372607" y="4025900"/>
            <a:chExt cx="3058687" cy="813318"/>
          </a:xfrm>
        </p:grpSpPr>
        <p:sp>
          <p:nvSpPr>
            <p:cNvPr id="78857" name="TextBox 1"/>
            <p:cNvSpPr txBox="1">
              <a:spLocks noChangeArrowheads="1"/>
            </p:cNvSpPr>
            <p:nvPr/>
          </p:nvSpPr>
          <p:spPr bwMode="auto">
            <a:xfrm>
              <a:off x="1372607" y="4469886"/>
              <a:ext cx="3058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dirty="0"/>
                <a:t>Smallest uncovered number</a:t>
              </a:r>
            </a:p>
          </p:txBody>
        </p:sp>
        <p:cxnSp>
          <p:nvCxnSpPr>
            <p:cNvPr id="4" name="Straight Arrow Connector 3"/>
            <p:cNvCxnSpPr/>
            <p:nvPr/>
          </p:nvCxnSpPr>
          <p:spPr>
            <a:xfrm flipH="1" flipV="1">
              <a:off x="2412814" y="4025900"/>
              <a:ext cx="211218" cy="513090"/>
            </a:xfrm>
            <a:prstGeom prst="straightConnector1">
              <a:avLst/>
            </a:prstGeom>
            <a:ln w="38100" cmpd="sng">
              <a:solidFill>
                <a:schemeClr val="tx1"/>
              </a:solidFill>
              <a:tailEnd type="triangle" w="med" len="sm"/>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3580390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79875"/>
                                        </p:tgtEl>
                                        <p:attrNameLst>
                                          <p:attrName>style.visibility</p:attrName>
                                        </p:attrNameLst>
                                      </p:cBhvr>
                                      <p:to>
                                        <p:strVal val="visible"/>
                                      </p:to>
                                    </p:set>
                                    <p:animEffect transition="in" filter="strips(downRight)">
                                      <p:cBhvr>
                                        <p:cTn id="7" dur="1000"/>
                                        <p:tgtEl>
                                          <p:spTgt spid="798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9891"/>
                                        </p:tgtEl>
                                        <p:attrNameLst>
                                          <p:attrName>style.visibility</p:attrName>
                                        </p:attrNameLst>
                                      </p:cBhvr>
                                      <p:to>
                                        <p:strVal val="visible"/>
                                      </p:to>
                                    </p:set>
                                    <p:animEffect transition="in" filter="wipe(left)">
                                      <p:cBhvr>
                                        <p:cTn id="12" dur="1000"/>
                                        <p:tgtEl>
                                          <p:spTgt spid="79891"/>
                                        </p:tgtEl>
                                      </p:cBhvr>
                                    </p:animEffect>
                                  </p:childTnLst>
                                </p:cTn>
                              </p:par>
                            </p:childTnLst>
                          </p:cTn>
                        </p:par>
                        <p:par>
                          <p:cTn id="13" fill="hold" nodeType="afterGroup">
                            <p:stCondLst>
                              <p:cond delay="1000"/>
                            </p:stCondLst>
                            <p:childTnLst>
                              <p:par>
                                <p:cTn id="14" presetID="22" presetClass="entr" presetSubtype="1" fill="hold" grpId="0" nodeType="afterEffect">
                                  <p:stCondLst>
                                    <p:cond delay="1000"/>
                                  </p:stCondLst>
                                  <p:childTnLst>
                                    <p:set>
                                      <p:cBhvr>
                                        <p:cTn id="15" dur="1" fill="hold">
                                          <p:stCondLst>
                                            <p:cond delay="0"/>
                                          </p:stCondLst>
                                        </p:cTn>
                                        <p:tgtEl>
                                          <p:spTgt spid="79892"/>
                                        </p:tgtEl>
                                        <p:attrNameLst>
                                          <p:attrName>style.visibility</p:attrName>
                                        </p:attrNameLst>
                                      </p:cBhvr>
                                      <p:to>
                                        <p:strVal val="visible"/>
                                      </p:to>
                                    </p:set>
                                    <p:animEffect transition="in" filter="wipe(up)">
                                      <p:cBhvr>
                                        <p:cTn id="16" dur="1000"/>
                                        <p:tgtEl>
                                          <p:spTgt spid="79892"/>
                                        </p:tgtEl>
                                      </p:cBhvr>
                                    </p:animEffect>
                                  </p:childTnLst>
                                </p:cTn>
                              </p:par>
                            </p:childTnLst>
                          </p:cTn>
                        </p:par>
                        <p:par>
                          <p:cTn id="17" fill="hold">
                            <p:stCondLst>
                              <p:cond delay="3000"/>
                            </p:stCondLst>
                            <p:childTnLst>
                              <p:par>
                                <p:cTn id="18" presetID="18" presetClass="entr" presetSubtype="6" fill="hold" grpId="0" nodeType="afterEffect">
                                  <p:stCondLst>
                                    <p:cond delay="1000"/>
                                  </p:stCondLst>
                                  <p:childTnLst>
                                    <p:set>
                                      <p:cBhvr>
                                        <p:cTn id="19" dur="1" fill="hold">
                                          <p:stCondLst>
                                            <p:cond delay="0"/>
                                          </p:stCondLst>
                                        </p:cTn>
                                        <p:tgtEl>
                                          <p:spTgt spid="79893"/>
                                        </p:tgtEl>
                                        <p:attrNameLst>
                                          <p:attrName>style.visibility</p:attrName>
                                        </p:attrNameLst>
                                      </p:cBhvr>
                                      <p:to>
                                        <p:strVal val="visible"/>
                                      </p:to>
                                    </p:set>
                                    <p:animEffect transition="in" filter="strips(downRight)">
                                      <p:cBhvr>
                                        <p:cTn id="20" dur="1000"/>
                                        <p:tgtEl>
                                          <p:spTgt spid="7989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strips(downRight)">
                                      <p:cBhvr>
                                        <p:cTn id="25" dur="1000"/>
                                        <p:tgtEl>
                                          <p:spTgt spid="2"/>
                                        </p:tgtEl>
                                      </p:cBhvr>
                                    </p:animEffect>
                                  </p:childTnLst>
                                </p:cTn>
                              </p:par>
                              <p:par>
                                <p:cTn id="26" presetID="18" presetClass="entr" presetSubtype="3"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strips(upRight)">
                                      <p:cBhvr>
                                        <p:cTn id="28" dur="1000"/>
                                        <p:tgtEl>
                                          <p:spTgt spid="5"/>
                                        </p:tgtEl>
                                      </p:cBhvr>
                                    </p:animEffect>
                                  </p:childTnLst>
                                </p:cTn>
                              </p:par>
                            </p:childTnLst>
                          </p:cTn>
                        </p:par>
                        <p:par>
                          <p:cTn id="29" fill="hold">
                            <p:stCondLst>
                              <p:cond delay="1000"/>
                            </p:stCondLst>
                            <p:childTnLst>
                              <p:par>
                                <p:cTn id="30" presetID="18" presetClass="entr" presetSubtype="6" fill="hold" nodeType="afterEffect">
                                  <p:stCondLst>
                                    <p:cond delay="3000"/>
                                  </p:stCondLst>
                                  <p:childTnLst>
                                    <p:set>
                                      <p:cBhvr>
                                        <p:cTn id="31" dur="1" fill="hold">
                                          <p:stCondLst>
                                            <p:cond delay="0"/>
                                          </p:stCondLst>
                                        </p:cTn>
                                        <p:tgtEl>
                                          <p:spTgt spid="3"/>
                                        </p:tgtEl>
                                        <p:attrNameLst>
                                          <p:attrName>style.visibility</p:attrName>
                                        </p:attrNameLst>
                                      </p:cBhvr>
                                      <p:to>
                                        <p:strVal val="visible"/>
                                      </p:to>
                                    </p:set>
                                    <p:animEffect transition="in" filter="strips(downRight)">
                                      <p:cBhvr>
                                        <p:cTn id="3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91" grpId="0" animBg="1"/>
      <p:bldP spid="79892" grpId="0" animBg="1"/>
      <p:bldP spid="79893"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685800" y="508000"/>
            <a:ext cx="7772400" cy="927100"/>
          </a:xfrm>
        </p:spPr>
        <p:txBody>
          <a:bodyPr/>
          <a:lstStyle/>
          <a:p>
            <a:pPr>
              <a:lnSpc>
                <a:spcPct val="80000"/>
              </a:lnSpc>
            </a:pPr>
            <a:r>
              <a:rPr lang="en-US" dirty="0">
                <a:latin typeface="Arial" charset="0"/>
                <a:cs typeface="Arial" charset="0"/>
              </a:rPr>
              <a:t>Assignment Example</a:t>
            </a:r>
          </a:p>
        </p:txBody>
      </p:sp>
      <p:sp>
        <p:nvSpPr>
          <p:cNvPr id="81923" name="Rectangle 3"/>
          <p:cNvSpPr>
            <a:spLocks noChangeArrowheads="1"/>
          </p:cNvSpPr>
          <p:nvPr/>
        </p:nvSpPr>
        <p:spPr bwMode="auto">
          <a:xfrm>
            <a:off x="606425" y="4586288"/>
            <a:ext cx="36163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Because three lines are needed, the solution is optimal and assignments can be made</a:t>
            </a:r>
          </a:p>
        </p:txBody>
      </p:sp>
      <p:grpSp>
        <p:nvGrpSpPr>
          <p:cNvPr id="81924" name="Group 4"/>
          <p:cNvGrpSpPr>
            <a:grpSpLocks/>
          </p:cNvGrpSpPr>
          <p:nvPr/>
        </p:nvGrpSpPr>
        <p:grpSpPr bwMode="auto">
          <a:xfrm>
            <a:off x="385763" y="1625600"/>
            <a:ext cx="3856037" cy="2592388"/>
            <a:chOff x="243" y="1024"/>
            <a:chExt cx="2429" cy="1633"/>
          </a:xfrm>
        </p:grpSpPr>
        <p:sp>
          <p:nvSpPr>
            <p:cNvPr id="81925" name="Rectangle 5"/>
            <p:cNvSpPr>
              <a:spLocks noChangeArrowheads="1"/>
            </p:cNvSpPr>
            <p:nvPr/>
          </p:nvSpPr>
          <p:spPr bwMode="auto">
            <a:xfrm>
              <a:off x="258" y="1397"/>
              <a:ext cx="2414" cy="575"/>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80928" name="Freeform 6"/>
            <p:cNvSpPr>
              <a:spLocks/>
            </p:cNvSpPr>
            <p:nvPr/>
          </p:nvSpPr>
          <p:spPr bwMode="auto">
            <a:xfrm>
              <a:off x="253" y="1592"/>
              <a:ext cx="834" cy="1053"/>
            </a:xfrm>
            <a:custGeom>
              <a:avLst/>
              <a:gdLst>
                <a:gd name="T0" fmla="*/ 0 w 834"/>
                <a:gd name="T1" fmla="*/ 0 h 1053"/>
                <a:gd name="T2" fmla="*/ 0 w 834"/>
                <a:gd name="T3" fmla="*/ 1053 h 1053"/>
                <a:gd name="T4" fmla="*/ 834 w 834"/>
                <a:gd name="T5" fmla="*/ 1053 h 1053"/>
                <a:gd name="T6" fmla="*/ 834 w 834"/>
                <a:gd name="T7" fmla="*/ 378 h 1053"/>
                <a:gd name="T8" fmla="*/ 0 w 834"/>
                <a:gd name="T9" fmla="*/ 0 h 1053"/>
                <a:gd name="T10" fmla="*/ 0 60000 65536"/>
                <a:gd name="T11" fmla="*/ 0 60000 65536"/>
                <a:gd name="T12" fmla="*/ 0 60000 65536"/>
                <a:gd name="T13" fmla="*/ 0 60000 65536"/>
                <a:gd name="T14" fmla="*/ 0 60000 65536"/>
                <a:gd name="T15" fmla="*/ 0 w 834"/>
                <a:gd name="T16" fmla="*/ 0 h 1053"/>
                <a:gd name="T17" fmla="*/ 834 w 834"/>
                <a:gd name="T18" fmla="*/ 1053 h 1053"/>
              </a:gdLst>
              <a:ahLst/>
              <a:cxnLst>
                <a:cxn ang="T10">
                  <a:pos x="T0" y="T1"/>
                </a:cxn>
                <a:cxn ang="T11">
                  <a:pos x="T2" y="T3"/>
                </a:cxn>
                <a:cxn ang="T12">
                  <a:pos x="T4" y="T5"/>
                </a:cxn>
                <a:cxn ang="T13">
                  <a:pos x="T6" y="T7"/>
                </a:cxn>
                <a:cxn ang="T14">
                  <a:pos x="T8" y="T9"/>
                </a:cxn>
              </a:cxnLst>
              <a:rect l="T15" t="T16" r="T17" b="T18"/>
              <a:pathLst>
                <a:path w="834" h="1053">
                  <a:moveTo>
                    <a:pt x="0" y="0"/>
                  </a:moveTo>
                  <a:lnTo>
                    <a:pt x="0" y="1053"/>
                  </a:lnTo>
                  <a:lnTo>
                    <a:pt x="834" y="1053"/>
                  </a:lnTo>
                  <a:lnTo>
                    <a:pt x="834" y="37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80929" name="Group 7"/>
            <p:cNvGrpSpPr>
              <a:grpSpLocks/>
            </p:cNvGrpSpPr>
            <p:nvPr/>
          </p:nvGrpSpPr>
          <p:grpSpPr bwMode="auto">
            <a:xfrm>
              <a:off x="243" y="1024"/>
              <a:ext cx="2426" cy="1633"/>
              <a:chOff x="243" y="1024"/>
              <a:chExt cx="2426" cy="1633"/>
            </a:xfrm>
          </p:grpSpPr>
          <p:sp>
            <p:nvSpPr>
              <p:cNvPr id="80930" name="Rectangle 8"/>
              <p:cNvSpPr>
                <a:spLocks noChangeArrowheads="1"/>
              </p:cNvSpPr>
              <p:nvPr/>
            </p:nvSpPr>
            <p:spPr bwMode="auto">
              <a:xfrm>
                <a:off x="750" y="1024"/>
                <a:ext cx="106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Step 2 - Lines</a:t>
                </a:r>
              </a:p>
            </p:txBody>
          </p:sp>
          <p:grpSp>
            <p:nvGrpSpPr>
              <p:cNvPr id="80931" name="Group 9"/>
              <p:cNvGrpSpPr>
                <a:grpSpLocks/>
              </p:cNvGrpSpPr>
              <p:nvPr/>
            </p:nvGrpSpPr>
            <p:grpSpPr bwMode="auto">
              <a:xfrm>
                <a:off x="243" y="1387"/>
                <a:ext cx="2426" cy="1270"/>
                <a:chOff x="230" y="2527"/>
                <a:chExt cx="2426" cy="1270"/>
              </a:xfrm>
            </p:grpSpPr>
            <p:sp>
              <p:nvSpPr>
                <p:cNvPr id="80932" name="Rectangle 10"/>
                <p:cNvSpPr>
                  <a:spLocks noChangeArrowheads="1"/>
                </p:cNvSpPr>
                <p:nvPr/>
              </p:nvSpPr>
              <p:spPr bwMode="auto">
                <a:xfrm>
                  <a:off x="282" y="2687"/>
                  <a:ext cx="2317"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524000" algn="ctr"/>
                      <a:tab pos="2387600" algn="ctr"/>
                      <a:tab pos="3238500" algn="ctr"/>
                    </a:tabLst>
                  </a:pPr>
                  <a:r>
                    <a:rPr lang="en-US" sz="2000" dirty="0"/>
                    <a:t>	A	B	C</a:t>
                  </a:r>
                </a:p>
                <a:p>
                  <a:pPr>
                    <a:tabLst>
                      <a:tab pos="1524000" algn="ctr"/>
                      <a:tab pos="2387600" algn="ctr"/>
                      <a:tab pos="3238500" algn="ctr"/>
                    </a:tabLst>
                  </a:pPr>
                  <a:r>
                    <a:rPr lang="en-US" sz="2000" dirty="0"/>
                    <a:t>Job</a:t>
                  </a:r>
                </a:p>
                <a:p>
                  <a:pPr>
                    <a:lnSpc>
                      <a:spcPct val="115000"/>
                    </a:lnSpc>
                    <a:tabLst>
                      <a:tab pos="1524000" algn="ctr"/>
                      <a:tab pos="2387600" algn="ctr"/>
                      <a:tab pos="3238500" algn="ctr"/>
                    </a:tabLst>
                  </a:pPr>
                  <a:r>
                    <a:rPr lang="en-US" sz="2000" dirty="0"/>
                    <a:t>R-34	$  3	$  4	$  0</a:t>
                  </a:r>
                </a:p>
                <a:p>
                  <a:pPr>
                    <a:lnSpc>
                      <a:spcPct val="115000"/>
                    </a:lnSpc>
                    <a:tabLst>
                      <a:tab pos="1524000" algn="ctr"/>
                      <a:tab pos="2387600" algn="ctr"/>
                      <a:tab pos="3238500" algn="ctr"/>
                    </a:tabLst>
                  </a:pPr>
                  <a:r>
                    <a:rPr lang="en-US" sz="2000" dirty="0"/>
                    <a:t>S-66	$  0	$  0	$  5</a:t>
                  </a:r>
                </a:p>
                <a:p>
                  <a:pPr>
                    <a:lnSpc>
                      <a:spcPct val="115000"/>
                    </a:lnSpc>
                    <a:tabLst>
                      <a:tab pos="1524000" algn="ctr"/>
                      <a:tab pos="2387600" algn="ctr"/>
                      <a:tab pos="3238500" algn="ctr"/>
                    </a:tabLst>
                  </a:pPr>
                  <a:r>
                    <a:rPr lang="en-US" sz="2000" dirty="0"/>
                    <a:t>T-50	$  0	$  1	$  0</a:t>
                  </a:r>
                </a:p>
              </p:txBody>
            </p:sp>
            <p:sp>
              <p:nvSpPr>
                <p:cNvPr id="80933" name="Rectangle 11"/>
                <p:cNvSpPr>
                  <a:spLocks noChangeArrowheads="1"/>
                </p:cNvSpPr>
                <p:nvPr/>
              </p:nvSpPr>
              <p:spPr bwMode="auto">
                <a:xfrm>
                  <a:off x="230" y="2527"/>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Typesetter</a:t>
                  </a:r>
                </a:p>
              </p:txBody>
            </p:sp>
            <p:sp>
              <p:nvSpPr>
                <p:cNvPr id="80934" name="Rectangle 12"/>
                <p:cNvSpPr>
                  <a:spLocks noChangeArrowheads="1"/>
                </p:cNvSpPr>
                <p:nvPr/>
              </p:nvSpPr>
              <p:spPr bwMode="auto">
                <a:xfrm>
                  <a:off x="240" y="2536"/>
                  <a:ext cx="2416" cy="12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80935" name="Line 13"/>
                <p:cNvSpPr>
                  <a:spLocks noChangeShapeType="1"/>
                </p:cNvSpPr>
                <p:nvPr/>
              </p:nvSpPr>
              <p:spPr bwMode="auto">
                <a:xfrm>
                  <a:off x="2160" y="2528"/>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36" name="Line 14"/>
                <p:cNvSpPr>
                  <a:spLocks noChangeShapeType="1"/>
                </p:cNvSpPr>
                <p:nvPr/>
              </p:nvSpPr>
              <p:spPr bwMode="auto">
                <a:xfrm>
                  <a:off x="1072" y="2536"/>
                  <a:ext cx="0" cy="1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37" name="Line 15"/>
                <p:cNvSpPr>
                  <a:spLocks noChangeShapeType="1"/>
                </p:cNvSpPr>
                <p:nvPr/>
              </p:nvSpPr>
              <p:spPr bwMode="auto">
                <a:xfrm>
                  <a:off x="1616" y="2536"/>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38" name="Line 16"/>
                <p:cNvSpPr>
                  <a:spLocks noChangeShapeType="1"/>
                </p:cNvSpPr>
                <p:nvPr/>
              </p:nvSpPr>
              <p:spPr bwMode="auto">
                <a:xfrm>
                  <a:off x="232" y="311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39" name="Line 17"/>
                <p:cNvSpPr>
                  <a:spLocks noChangeShapeType="1"/>
                </p:cNvSpPr>
                <p:nvPr/>
              </p:nvSpPr>
              <p:spPr bwMode="auto">
                <a:xfrm>
                  <a:off x="232" y="3336"/>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40" name="Line 18"/>
                <p:cNvSpPr>
                  <a:spLocks noChangeShapeType="1"/>
                </p:cNvSpPr>
                <p:nvPr/>
              </p:nvSpPr>
              <p:spPr bwMode="auto">
                <a:xfrm>
                  <a:off x="240" y="355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41" name="Line 19"/>
                <p:cNvSpPr>
                  <a:spLocks noChangeShapeType="1"/>
                </p:cNvSpPr>
                <p:nvPr/>
              </p:nvSpPr>
              <p:spPr bwMode="auto">
                <a:xfrm>
                  <a:off x="232" y="2728"/>
                  <a:ext cx="832" cy="3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sp>
        <p:nvSpPr>
          <p:cNvPr id="81940" name="Rectangle 20"/>
          <p:cNvSpPr>
            <a:spLocks noChangeArrowheads="1"/>
          </p:cNvSpPr>
          <p:nvPr/>
        </p:nvSpPr>
        <p:spPr bwMode="auto">
          <a:xfrm>
            <a:off x="4718051" y="2190751"/>
            <a:ext cx="416877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en-US" dirty="0"/>
              <a:t>Start by assigning R-34 to worker C as this is the only possible assignment for worker C.</a:t>
            </a:r>
          </a:p>
        </p:txBody>
      </p:sp>
      <p:sp>
        <p:nvSpPr>
          <p:cNvPr id="81941" name="Line 21"/>
          <p:cNvSpPr>
            <a:spLocks noChangeShapeType="1"/>
          </p:cNvSpPr>
          <p:nvPr/>
        </p:nvSpPr>
        <p:spPr bwMode="auto">
          <a:xfrm>
            <a:off x="2209800" y="2984500"/>
            <a:ext cx="0" cy="13589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1942" name="Line 22"/>
          <p:cNvSpPr>
            <a:spLocks noChangeShapeType="1"/>
          </p:cNvSpPr>
          <p:nvPr/>
        </p:nvSpPr>
        <p:spPr bwMode="auto">
          <a:xfrm>
            <a:off x="3073400" y="2984500"/>
            <a:ext cx="0" cy="13589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06" name="Rectangle 33"/>
          <p:cNvSpPr>
            <a:spLocks noChangeArrowheads="1"/>
          </p:cNvSpPr>
          <p:nvPr/>
        </p:nvSpPr>
        <p:spPr bwMode="auto">
          <a:xfrm>
            <a:off x="5140326" y="1625600"/>
            <a:ext cx="25234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t>Step 4 - Assignments</a:t>
            </a:r>
          </a:p>
        </p:txBody>
      </p:sp>
      <p:grpSp>
        <p:nvGrpSpPr>
          <p:cNvPr id="80907" name="Group 3"/>
          <p:cNvGrpSpPr>
            <a:grpSpLocks/>
          </p:cNvGrpSpPr>
          <p:nvPr/>
        </p:nvGrpSpPr>
        <p:grpSpPr bwMode="auto">
          <a:xfrm>
            <a:off x="4792663" y="4170386"/>
            <a:ext cx="3852862" cy="2016102"/>
            <a:chOff x="4830763" y="4424363"/>
            <a:chExt cx="3852862" cy="2016021"/>
          </a:xfrm>
        </p:grpSpPr>
        <p:grpSp>
          <p:nvGrpSpPr>
            <p:cNvPr id="80908" name="Group 1"/>
            <p:cNvGrpSpPr>
              <a:grpSpLocks/>
            </p:cNvGrpSpPr>
            <p:nvPr/>
          </p:nvGrpSpPr>
          <p:grpSpPr bwMode="auto">
            <a:xfrm>
              <a:off x="4841875" y="4437063"/>
              <a:ext cx="3841750" cy="1984375"/>
              <a:chOff x="4841875" y="4437063"/>
              <a:chExt cx="3841750" cy="1984375"/>
            </a:xfrm>
          </p:grpSpPr>
          <p:sp>
            <p:nvSpPr>
              <p:cNvPr id="81945" name="Rectangle 25"/>
              <p:cNvSpPr>
                <a:spLocks noChangeArrowheads="1"/>
              </p:cNvSpPr>
              <p:nvPr/>
            </p:nvSpPr>
            <p:spPr bwMode="auto">
              <a:xfrm>
                <a:off x="7037388" y="4440214"/>
                <a:ext cx="863600" cy="909600"/>
              </a:xfrm>
              <a:prstGeom prst="rect">
                <a:avLst/>
              </a:prstGeom>
              <a:solidFill>
                <a:schemeClr val="accent4"/>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80921" name="Rectangle 26"/>
              <p:cNvSpPr>
                <a:spLocks noChangeArrowheads="1"/>
              </p:cNvSpPr>
              <p:nvPr/>
            </p:nvSpPr>
            <p:spPr bwMode="auto">
              <a:xfrm>
                <a:off x="6165850" y="4440238"/>
                <a:ext cx="863600" cy="914400"/>
              </a:xfrm>
              <a:prstGeom prst="rect">
                <a:avLst/>
              </a:prstGeom>
              <a:solidFill>
                <a:srgbClr val="9FAC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0922" name="Rectangle 27"/>
              <p:cNvSpPr>
                <a:spLocks noChangeArrowheads="1"/>
              </p:cNvSpPr>
              <p:nvPr/>
            </p:nvSpPr>
            <p:spPr bwMode="auto">
              <a:xfrm>
                <a:off x="4841875" y="5351463"/>
                <a:ext cx="1323975" cy="354013"/>
              </a:xfrm>
              <a:prstGeom prst="rect">
                <a:avLst/>
              </a:prstGeom>
              <a:solidFill>
                <a:srgbClr val="EEA9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0923" name="Rectangle 28"/>
              <p:cNvSpPr>
                <a:spLocks noChangeArrowheads="1"/>
              </p:cNvSpPr>
              <p:nvPr/>
            </p:nvSpPr>
            <p:spPr bwMode="auto">
              <a:xfrm>
                <a:off x="7893050" y="4437063"/>
                <a:ext cx="790575" cy="1268413"/>
              </a:xfrm>
              <a:prstGeom prst="rect">
                <a:avLst/>
              </a:prstGeom>
              <a:solidFill>
                <a:srgbClr val="EEA9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0924" name="Rectangle 29"/>
              <p:cNvSpPr>
                <a:spLocks noChangeArrowheads="1"/>
              </p:cNvSpPr>
              <p:nvPr/>
            </p:nvSpPr>
            <p:spPr bwMode="auto">
              <a:xfrm>
                <a:off x="4843463" y="6053138"/>
                <a:ext cx="2187575" cy="3683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81950" name="Rectangle 30"/>
              <p:cNvSpPr>
                <a:spLocks noChangeArrowheads="1"/>
              </p:cNvSpPr>
              <p:nvPr/>
            </p:nvSpPr>
            <p:spPr bwMode="auto">
              <a:xfrm>
                <a:off x="7031038" y="5710163"/>
                <a:ext cx="863600" cy="347648"/>
              </a:xfrm>
              <a:prstGeom prst="rect">
                <a:avLst/>
              </a:prstGeom>
              <a:solidFill>
                <a:schemeClr val="accent4"/>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80926" name="Rectangle 31"/>
              <p:cNvSpPr>
                <a:spLocks noChangeArrowheads="1"/>
              </p:cNvSpPr>
              <p:nvPr/>
            </p:nvSpPr>
            <p:spPr bwMode="auto">
              <a:xfrm>
                <a:off x="4843463" y="5707063"/>
                <a:ext cx="1328738" cy="350838"/>
              </a:xfrm>
              <a:prstGeom prst="rect">
                <a:avLst/>
              </a:prstGeom>
              <a:solidFill>
                <a:srgbClr val="BDD6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80909" name="Group 2"/>
            <p:cNvGrpSpPr>
              <a:grpSpLocks/>
            </p:cNvGrpSpPr>
            <p:nvPr/>
          </p:nvGrpSpPr>
          <p:grpSpPr bwMode="auto">
            <a:xfrm>
              <a:off x="4830763" y="4424363"/>
              <a:ext cx="3851275" cy="2016021"/>
              <a:chOff x="4830763" y="4424363"/>
              <a:chExt cx="3851275" cy="2016021"/>
            </a:xfrm>
          </p:grpSpPr>
          <p:sp>
            <p:nvSpPr>
              <p:cNvPr id="80910" name="Rectangle 35"/>
              <p:cNvSpPr>
                <a:spLocks noChangeArrowheads="1"/>
              </p:cNvSpPr>
              <p:nvPr/>
            </p:nvSpPr>
            <p:spPr bwMode="auto">
              <a:xfrm>
                <a:off x="4913313" y="4678363"/>
                <a:ext cx="3678210" cy="176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524000" algn="ctr"/>
                    <a:tab pos="2387600" algn="ctr"/>
                    <a:tab pos="3238500" algn="ctr"/>
                  </a:tabLst>
                </a:pPr>
                <a:r>
                  <a:rPr lang="en-US" sz="2000" dirty="0"/>
                  <a:t>	A	B	C</a:t>
                </a:r>
              </a:p>
              <a:p>
                <a:pPr>
                  <a:tabLst>
                    <a:tab pos="1524000" algn="ctr"/>
                    <a:tab pos="2387600" algn="ctr"/>
                    <a:tab pos="3238500" algn="ctr"/>
                  </a:tabLst>
                </a:pPr>
                <a:r>
                  <a:rPr lang="en-US" sz="2000" dirty="0"/>
                  <a:t>Job</a:t>
                </a:r>
              </a:p>
              <a:p>
                <a:pPr>
                  <a:lnSpc>
                    <a:spcPct val="115000"/>
                  </a:lnSpc>
                  <a:tabLst>
                    <a:tab pos="1524000" algn="ctr"/>
                    <a:tab pos="2387600" algn="ctr"/>
                    <a:tab pos="3238500" algn="ctr"/>
                  </a:tabLst>
                </a:pPr>
                <a:r>
                  <a:rPr lang="en-US" sz="2000" dirty="0"/>
                  <a:t>R-34	$  3	$  4	$  0</a:t>
                </a:r>
              </a:p>
              <a:p>
                <a:pPr>
                  <a:lnSpc>
                    <a:spcPct val="115000"/>
                  </a:lnSpc>
                  <a:tabLst>
                    <a:tab pos="1524000" algn="ctr"/>
                    <a:tab pos="2387600" algn="ctr"/>
                    <a:tab pos="3238500" algn="ctr"/>
                  </a:tabLst>
                </a:pPr>
                <a:r>
                  <a:rPr lang="en-US" sz="2000" dirty="0"/>
                  <a:t>S-66	$  0	$  0	$  5</a:t>
                </a:r>
              </a:p>
              <a:p>
                <a:pPr>
                  <a:lnSpc>
                    <a:spcPct val="115000"/>
                  </a:lnSpc>
                  <a:tabLst>
                    <a:tab pos="1524000" algn="ctr"/>
                    <a:tab pos="2387600" algn="ctr"/>
                    <a:tab pos="3238500" algn="ctr"/>
                  </a:tabLst>
                </a:pPr>
                <a:r>
                  <a:rPr lang="en-US" sz="2000" dirty="0"/>
                  <a:t>T-50	$  0	$  1	$  0</a:t>
                </a:r>
              </a:p>
            </p:txBody>
          </p:sp>
          <p:sp>
            <p:nvSpPr>
              <p:cNvPr id="80911" name="Rectangle 36"/>
              <p:cNvSpPr>
                <a:spLocks noChangeArrowheads="1"/>
              </p:cNvSpPr>
              <p:nvPr/>
            </p:nvSpPr>
            <p:spPr bwMode="auto">
              <a:xfrm>
                <a:off x="4830763" y="4424363"/>
                <a:ext cx="126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Typesetter</a:t>
                </a:r>
              </a:p>
            </p:txBody>
          </p:sp>
          <p:sp>
            <p:nvSpPr>
              <p:cNvPr id="80912" name="Rectangle 37"/>
              <p:cNvSpPr>
                <a:spLocks noChangeArrowheads="1"/>
              </p:cNvSpPr>
              <p:nvPr/>
            </p:nvSpPr>
            <p:spPr bwMode="auto">
              <a:xfrm>
                <a:off x="4846638" y="4438651"/>
                <a:ext cx="3835400" cy="1981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80913" name="Line 38"/>
              <p:cNvSpPr>
                <a:spLocks noChangeShapeType="1"/>
              </p:cNvSpPr>
              <p:nvPr/>
            </p:nvSpPr>
            <p:spPr bwMode="auto">
              <a:xfrm>
                <a:off x="7894638" y="4425951"/>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4" name="Line 39"/>
              <p:cNvSpPr>
                <a:spLocks noChangeShapeType="1"/>
              </p:cNvSpPr>
              <p:nvPr/>
            </p:nvSpPr>
            <p:spPr bwMode="auto">
              <a:xfrm>
                <a:off x="6167438" y="4438651"/>
                <a:ext cx="0" cy="1968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5" name="Line 40"/>
              <p:cNvSpPr>
                <a:spLocks noChangeShapeType="1"/>
              </p:cNvSpPr>
              <p:nvPr/>
            </p:nvSpPr>
            <p:spPr bwMode="auto">
              <a:xfrm>
                <a:off x="7031038" y="4438651"/>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6" name="Line 41"/>
              <p:cNvSpPr>
                <a:spLocks noChangeShapeType="1"/>
              </p:cNvSpPr>
              <p:nvPr/>
            </p:nvSpPr>
            <p:spPr bwMode="auto">
              <a:xfrm>
                <a:off x="4833938" y="5353051"/>
                <a:ext cx="383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7" name="Line 42"/>
              <p:cNvSpPr>
                <a:spLocks noChangeShapeType="1"/>
              </p:cNvSpPr>
              <p:nvPr/>
            </p:nvSpPr>
            <p:spPr bwMode="auto">
              <a:xfrm>
                <a:off x="4833938" y="5708651"/>
                <a:ext cx="383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8" name="Line 43"/>
              <p:cNvSpPr>
                <a:spLocks noChangeShapeType="1"/>
              </p:cNvSpPr>
              <p:nvPr/>
            </p:nvSpPr>
            <p:spPr bwMode="auto">
              <a:xfrm>
                <a:off x="4846638" y="6051551"/>
                <a:ext cx="383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0919" name="Line 44"/>
              <p:cNvSpPr>
                <a:spLocks noChangeShapeType="1"/>
              </p:cNvSpPr>
              <p:nvPr/>
            </p:nvSpPr>
            <p:spPr bwMode="auto">
              <a:xfrm>
                <a:off x="4833938" y="4743451"/>
                <a:ext cx="1320800" cy="596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sp>
        <p:nvSpPr>
          <p:cNvPr id="81965" name="Rectangle 45"/>
          <p:cNvSpPr>
            <a:spLocks noChangeArrowheads="1"/>
          </p:cNvSpPr>
          <p:nvPr/>
        </p:nvSpPr>
        <p:spPr bwMode="auto">
          <a:xfrm>
            <a:off x="4718051" y="3117851"/>
            <a:ext cx="4168775" cy="80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tabLst>
                <a:tab pos="1524000" algn="l"/>
              </a:tabLst>
            </a:pPr>
            <a:r>
              <a:rPr lang="en-US" dirty="0"/>
              <a:t>Job T-50 must go to worker A as worker C is already assigned. This leaves S-66 for worker B.</a:t>
            </a:r>
          </a:p>
        </p:txBody>
      </p:sp>
      <p:sp>
        <p:nvSpPr>
          <p:cNvPr id="81966" name="Line 46"/>
          <p:cNvSpPr>
            <a:spLocks noChangeShapeType="1"/>
          </p:cNvSpPr>
          <p:nvPr/>
        </p:nvSpPr>
        <p:spPr bwMode="auto">
          <a:xfrm>
            <a:off x="3937000" y="2984500"/>
            <a:ext cx="0" cy="13589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901079576"/>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81924"/>
                                        </p:tgtEl>
                                        <p:attrNameLst>
                                          <p:attrName>style.visibility</p:attrName>
                                        </p:attrNameLst>
                                      </p:cBhvr>
                                      <p:to>
                                        <p:strVal val="visible"/>
                                      </p:to>
                                    </p:set>
                                    <p:animEffect transition="in" filter="strips(downRight)">
                                      <p:cBhvr>
                                        <p:cTn id="7" dur="10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41"/>
                                        </p:tgtEl>
                                        <p:attrNameLst>
                                          <p:attrName>style.visibility</p:attrName>
                                        </p:attrNameLst>
                                      </p:cBhvr>
                                      <p:to>
                                        <p:strVal val="visible"/>
                                      </p:to>
                                    </p:set>
                                    <p:animEffect transition="in" filter="wipe(up)">
                                      <p:cBhvr>
                                        <p:cTn id="12" dur="1000"/>
                                        <p:tgtEl>
                                          <p:spTgt spid="81941"/>
                                        </p:tgtEl>
                                      </p:cBhvr>
                                    </p:animEffect>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1942"/>
                                        </p:tgtEl>
                                        <p:attrNameLst>
                                          <p:attrName>style.visibility</p:attrName>
                                        </p:attrNameLst>
                                      </p:cBhvr>
                                      <p:to>
                                        <p:strVal val="visible"/>
                                      </p:to>
                                    </p:set>
                                    <p:animEffect transition="in" filter="wipe(up)">
                                      <p:cBhvr>
                                        <p:cTn id="16" dur="1000"/>
                                        <p:tgtEl>
                                          <p:spTgt spid="81942"/>
                                        </p:tgtEl>
                                      </p:cBhvr>
                                    </p:animEffect>
                                  </p:childTnLst>
                                </p:cTn>
                              </p:par>
                            </p:childTnLst>
                          </p:cTn>
                        </p:par>
                        <p:par>
                          <p:cTn id="17" fill="hold" nodeType="afterGroup">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1966"/>
                                        </p:tgtEl>
                                        <p:attrNameLst>
                                          <p:attrName>style.visibility</p:attrName>
                                        </p:attrNameLst>
                                      </p:cBhvr>
                                      <p:to>
                                        <p:strVal val="visible"/>
                                      </p:to>
                                    </p:set>
                                    <p:animEffect transition="in" filter="wipe(up)">
                                      <p:cBhvr>
                                        <p:cTn id="20" dur="1000"/>
                                        <p:tgtEl>
                                          <p:spTgt spid="81966"/>
                                        </p:tgtEl>
                                      </p:cBhvr>
                                    </p:animEffect>
                                  </p:childTnLst>
                                </p:cTn>
                              </p:par>
                            </p:childTnLst>
                          </p:cTn>
                        </p:par>
                        <p:par>
                          <p:cTn id="21" fill="hold">
                            <p:stCondLst>
                              <p:cond delay="3000"/>
                            </p:stCondLst>
                            <p:childTnLst>
                              <p:par>
                                <p:cTn id="22" presetID="18" presetClass="entr" presetSubtype="6" fill="hold" grpId="0" nodeType="afterEffect">
                                  <p:stCondLst>
                                    <p:cond delay="1000"/>
                                  </p:stCondLst>
                                  <p:childTnLst>
                                    <p:set>
                                      <p:cBhvr>
                                        <p:cTn id="23" dur="1" fill="hold">
                                          <p:stCondLst>
                                            <p:cond delay="0"/>
                                          </p:stCondLst>
                                        </p:cTn>
                                        <p:tgtEl>
                                          <p:spTgt spid="81923"/>
                                        </p:tgtEl>
                                        <p:attrNameLst>
                                          <p:attrName>style.visibility</p:attrName>
                                        </p:attrNameLst>
                                      </p:cBhvr>
                                      <p:to>
                                        <p:strVal val="visible"/>
                                      </p:to>
                                    </p:set>
                                    <p:animEffect transition="in" filter="strips(downRight)">
                                      <p:cBhvr>
                                        <p:cTn id="24" dur="1000"/>
                                        <p:tgtEl>
                                          <p:spTgt spid="8192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80906"/>
                                        </p:tgtEl>
                                        <p:attrNameLst>
                                          <p:attrName>style.visibility</p:attrName>
                                        </p:attrNameLst>
                                      </p:cBhvr>
                                      <p:to>
                                        <p:strVal val="visible"/>
                                      </p:to>
                                    </p:set>
                                    <p:animEffect transition="in" filter="strips(downRight)">
                                      <p:cBhvr>
                                        <p:cTn id="29" dur="1000"/>
                                        <p:tgtEl>
                                          <p:spTgt spid="80906"/>
                                        </p:tgtEl>
                                      </p:cBhvr>
                                    </p:animEffect>
                                  </p:childTnLst>
                                </p:cTn>
                              </p:par>
                            </p:childTnLst>
                          </p:cTn>
                        </p:par>
                        <p:par>
                          <p:cTn id="30" fill="hold">
                            <p:stCondLst>
                              <p:cond delay="1000"/>
                            </p:stCondLst>
                            <p:childTnLst>
                              <p:par>
                                <p:cTn id="31" presetID="18" presetClass="entr" presetSubtype="6" fill="hold" grpId="0" nodeType="afterEffect">
                                  <p:stCondLst>
                                    <p:cond delay="1000"/>
                                  </p:stCondLst>
                                  <p:childTnLst>
                                    <p:set>
                                      <p:cBhvr>
                                        <p:cTn id="32" dur="1" fill="hold">
                                          <p:stCondLst>
                                            <p:cond delay="0"/>
                                          </p:stCondLst>
                                        </p:cTn>
                                        <p:tgtEl>
                                          <p:spTgt spid="81940"/>
                                        </p:tgtEl>
                                        <p:attrNameLst>
                                          <p:attrName>style.visibility</p:attrName>
                                        </p:attrNameLst>
                                      </p:cBhvr>
                                      <p:to>
                                        <p:strVal val="visible"/>
                                      </p:to>
                                    </p:set>
                                    <p:animEffect transition="in" filter="strips(downRight)">
                                      <p:cBhvr>
                                        <p:cTn id="33" dur="1000"/>
                                        <p:tgtEl>
                                          <p:spTgt spid="81940"/>
                                        </p:tgtEl>
                                      </p:cBhvr>
                                    </p:animEffect>
                                  </p:childTnLst>
                                </p:cTn>
                              </p:par>
                              <p:par>
                                <p:cTn id="34" presetID="18" presetClass="entr" presetSubtype="6" fill="hold" nodeType="withEffect">
                                  <p:stCondLst>
                                    <p:cond delay="1000"/>
                                  </p:stCondLst>
                                  <p:childTnLst>
                                    <p:set>
                                      <p:cBhvr>
                                        <p:cTn id="35" dur="1" fill="hold">
                                          <p:stCondLst>
                                            <p:cond delay="0"/>
                                          </p:stCondLst>
                                        </p:cTn>
                                        <p:tgtEl>
                                          <p:spTgt spid="80907"/>
                                        </p:tgtEl>
                                        <p:attrNameLst>
                                          <p:attrName>style.visibility</p:attrName>
                                        </p:attrNameLst>
                                      </p:cBhvr>
                                      <p:to>
                                        <p:strVal val="visible"/>
                                      </p:to>
                                    </p:set>
                                    <p:animEffect transition="in" filter="strips(downRight)">
                                      <p:cBhvr>
                                        <p:cTn id="36" dur="1000"/>
                                        <p:tgtEl>
                                          <p:spTgt spid="80907"/>
                                        </p:tgtEl>
                                      </p:cBhvr>
                                    </p:animEffect>
                                  </p:childTnLst>
                                </p:cTn>
                              </p:par>
                            </p:childTnLst>
                          </p:cTn>
                        </p:par>
                        <p:par>
                          <p:cTn id="37" fill="hold">
                            <p:stCondLst>
                              <p:cond delay="3000"/>
                            </p:stCondLst>
                            <p:childTnLst>
                              <p:par>
                                <p:cTn id="38" presetID="18" presetClass="entr" presetSubtype="6" fill="hold" grpId="0" nodeType="afterEffect">
                                  <p:stCondLst>
                                    <p:cond delay="3000"/>
                                  </p:stCondLst>
                                  <p:childTnLst>
                                    <p:set>
                                      <p:cBhvr>
                                        <p:cTn id="39" dur="1" fill="hold">
                                          <p:stCondLst>
                                            <p:cond delay="0"/>
                                          </p:stCondLst>
                                        </p:cTn>
                                        <p:tgtEl>
                                          <p:spTgt spid="81965"/>
                                        </p:tgtEl>
                                        <p:attrNameLst>
                                          <p:attrName>style.visibility</p:attrName>
                                        </p:attrNameLst>
                                      </p:cBhvr>
                                      <p:to>
                                        <p:strVal val="visible"/>
                                      </p:to>
                                    </p:set>
                                    <p:animEffect transition="in" filter="strips(downRight)">
                                      <p:cBhvr>
                                        <p:cTn id="40" dur="1000"/>
                                        <p:tgtEl>
                                          <p:spTgt spid="81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utoUpdateAnimBg="0"/>
      <p:bldP spid="81940" grpId="0" autoUpdateAnimBg="0"/>
      <p:bldP spid="81941" grpId="0" animBg="1"/>
      <p:bldP spid="81942" grpId="0" animBg="1"/>
      <p:bldP spid="80906" grpId="0"/>
      <p:bldP spid="81965" grpId="0" autoUpdateAnimBg="0"/>
      <p:bldP spid="8196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85800" y="508000"/>
            <a:ext cx="7772400" cy="927100"/>
          </a:xfrm>
        </p:spPr>
        <p:txBody>
          <a:bodyPr/>
          <a:lstStyle/>
          <a:p>
            <a:pPr>
              <a:lnSpc>
                <a:spcPct val="80000"/>
              </a:lnSpc>
            </a:pPr>
            <a:r>
              <a:rPr lang="en-US" dirty="0">
                <a:latin typeface="Arial" charset="0"/>
                <a:cs typeface="Arial" charset="0"/>
              </a:rPr>
              <a:t>Assignment Example</a:t>
            </a:r>
          </a:p>
        </p:txBody>
      </p:sp>
      <p:grpSp>
        <p:nvGrpSpPr>
          <p:cNvPr id="83971" name="Group 3"/>
          <p:cNvGrpSpPr>
            <a:grpSpLocks/>
          </p:cNvGrpSpPr>
          <p:nvPr/>
        </p:nvGrpSpPr>
        <p:grpSpPr bwMode="auto">
          <a:xfrm>
            <a:off x="996950" y="4395788"/>
            <a:ext cx="7150100" cy="1839912"/>
            <a:chOff x="628" y="1104"/>
            <a:chExt cx="4504" cy="1296"/>
          </a:xfrm>
          <a:solidFill>
            <a:schemeClr val="accent4"/>
          </a:solidFill>
        </p:grpSpPr>
        <p:sp>
          <p:nvSpPr>
            <p:cNvPr id="83972" name="Rectangle 4"/>
            <p:cNvSpPr>
              <a:spLocks noChangeArrowheads="1"/>
            </p:cNvSpPr>
            <p:nvPr/>
          </p:nvSpPr>
          <p:spPr bwMode="auto">
            <a:xfrm>
              <a:off x="628" y="1104"/>
              <a:ext cx="4504" cy="1296"/>
            </a:xfrm>
            <a:prstGeom prst="rect">
              <a:avLst/>
            </a:prstGeom>
            <a:grp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83973" name="Rectangle 5"/>
            <p:cNvSpPr>
              <a:spLocks noChangeArrowheads="1"/>
            </p:cNvSpPr>
            <p:nvPr/>
          </p:nvSpPr>
          <p:spPr bwMode="auto">
            <a:xfrm>
              <a:off x="935" y="1319"/>
              <a:ext cx="3800" cy="802"/>
            </a:xfrm>
            <a:prstGeom prst="rect">
              <a:avLst/>
            </a:prstGeom>
            <a:grpFill/>
            <a:ln>
              <a:noFill/>
            </a:ln>
            <a:effectLst/>
          </p:spPr>
          <p:txBody>
            <a:bodyPr wrap="none">
              <a:spAutoFit/>
            </a:bodyPr>
            <a:lstStyle/>
            <a:p>
              <a:pPr fontAlgn="auto">
                <a:spcBef>
                  <a:spcPts val="0"/>
                </a:spcBef>
                <a:spcAft>
                  <a:spcPts val="0"/>
                </a:spcAft>
                <a:defRPr/>
              </a:pPr>
              <a:r>
                <a:rPr lang="en-US" sz="2800" dirty="0">
                  <a:latin typeface="Arial"/>
                  <a:ea typeface="+mn-ea"/>
                  <a:cs typeface="Arial"/>
                </a:rPr>
                <a:t>From the original cost table</a:t>
              </a:r>
              <a:endParaRPr lang="en-US" sz="1200" dirty="0">
                <a:latin typeface="Arial"/>
                <a:ea typeface="+mn-ea"/>
                <a:cs typeface="Arial"/>
              </a:endParaRPr>
            </a:p>
            <a:p>
              <a:pPr fontAlgn="auto">
                <a:spcBef>
                  <a:spcPts val="0"/>
                </a:spcBef>
                <a:spcAft>
                  <a:spcPts val="0"/>
                </a:spcAft>
                <a:defRPr/>
              </a:pPr>
              <a:endParaRPr lang="en-US" sz="1200" dirty="0">
                <a:latin typeface="Arial"/>
                <a:ea typeface="+mn-ea"/>
                <a:cs typeface="Arial"/>
              </a:endParaRPr>
            </a:p>
            <a:p>
              <a:pPr fontAlgn="auto">
                <a:spcBef>
                  <a:spcPts val="0"/>
                </a:spcBef>
                <a:spcAft>
                  <a:spcPts val="0"/>
                </a:spcAft>
                <a:defRPr/>
              </a:pPr>
              <a:r>
                <a:rPr lang="en-US" sz="2800" dirty="0">
                  <a:latin typeface="Arial"/>
                  <a:ea typeface="+mn-ea"/>
                  <a:cs typeface="Arial"/>
                </a:rPr>
                <a:t>Minimum cost = $6 + $10 + $9 = $25</a:t>
              </a:r>
            </a:p>
          </p:txBody>
        </p:sp>
      </p:grpSp>
      <p:grpSp>
        <p:nvGrpSpPr>
          <p:cNvPr id="73" name="Group 3"/>
          <p:cNvGrpSpPr>
            <a:grpSpLocks/>
          </p:cNvGrpSpPr>
          <p:nvPr/>
        </p:nvGrpSpPr>
        <p:grpSpPr bwMode="auto">
          <a:xfrm>
            <a:off x="449263" y="2049463"/>
            <a:ext cx="3851275" cy="2016125"/>
            <a:chOff x="1667" y="991"/>
            <a:chExt cx="2426" cy="1270"/>
          </a:xfrm>
        </p:grpSpPr>
        <p:sp>
          <p:nvSpPr>
            <p:cNvPr id="74" name="Rectangle 4"/>
            <p:cNvSpPr>
              <a:spLocks noChangeArrowheads="1"/>
            </p:cNvSpPr>
            <p:nvPr/>
          </p:nvSpPr>
          <p:spPr bwMode="auto">
            <a:xfrm>
              <a:off x="1673" y="997"/>
              <a:ext cx="2414" cy="579"/>
            </a:xfrm>
            <a:prstGeom prst="rect">
              <a:avLst/>
            </a:prstGeom>
            <a:solidFill>
              <a:schemeClr val="accent3">
                <a:lumMod val="75000"/>
              </a:schemeClr>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82950" name="Freeform 5"/>
            <p:cNvSpPr>
              <a:spLocks/>
            </p:cNvSpPr>
            <p:nvPr/>
          </p:nvSpPr>
          <p:spPr bwMode="auto">
            <a:xfrm>
              <a:off x="1674" y="1194"/>
              <a:ext cx="834" cy="1053"/>
            </a:xfrm>
            <a:custGeom>
              <a:avLst/>
              <a:gdLst>
                <a:gd name="T0" fmla="*/ 0 w 834"/>
                <a:gd name="T1" fmla="*/ 0 h 1053"/>
                <a:gd name="T2" fmla="*/ 0 w 834"/>
                <a:gd name="T3" fmla="*/ 1053 h 1053"/>
                <a:gd name="T4" fmla="*/ 834 w 834"/>
                <a:gd name="T5" fmla="*/ 1053 h 1053"/>
                <a:gd name="T6" fmla="*/ 834 w 834"/>
                <a:gd name="T7" fmla="*/ 378 h 1053"/>
                <a:gd name="T8" fmla="*/ 0 w 834"/>
                <a:gd name="T9" fmla="*/ 0 h 1053"/>
                <a:gd name="T10" fmla="*/ 0 60000 65536"/>
                <a:gd name="T11" fmla="*/ 0 60000 65536"/>
                <a:gd name="T12" fmla="*/ 0 60000 65536"/>
                <a:gd name="T13" fmla="*/ 0 60000 65536"/>
                <a:gd name="T14" fmla="*/ 0 60000 65536"/>
                <a:gd name="T15" fmla="*/ 0 w 834"/>
                <a:gd name="T16" fmla="*/ 0 h 1053"/>
                <a:gd name="T17" fmla="*/ 834 w 834"/>
                <a:gd name="T18" fmla="*/ 1053 h 1053"/>
              </a:gdLst>
              <a:ahLst/>
              <a:cxnLst>
                <a:cxn ang="T10">
                  <a:pos x="T0" y="T1"/>
                </a:cxn>
                <a:cxn ang="T11">
                  <a:pos x="T2" y="T3"/>
                </a:cxn>
                <a:cxn ang="T12">
                  <a:pos x="T4" y="T5"/>
                </a:cxn>
                <a:cxn ang="T13">
                  <a:pos x="T6" y="T7"/>
                </a:cxn>
                <a:cxn ang="T14">
                  <a:pos x="T8" y="T9"/>
                </a:cxn>
              </a:cxnLst>
              <a:rect l="T15" t="T16" r="T17" b="T18"/>
              <a:pathLst>
                <a:path w="834" h="1053">
                  <a:moveTo>
                    <a:pt x="0" y="0"/>
                  </a:moveTo>
                  <a:lnTo>
                    <a:pt x="0" y="1053"/>
                  </a:lnTo>
                  <a:lnTo>
                    <a:pt x="834" y="1053"/>
                  </a:lnTo>
                  <a:lnTo>
                    <a:pt x="834" y="378"/>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nvGrpSpPr>
            <p:cNvPr id="82951" name="Group 6"/>
            <p:cNvGrpSpPr>
              <a:grpSpLocks/>
            </p:cNvGrpSpPr>
            <p:nvPr/>
          </p:nvGrpSpPr>
          <p:grpSpPr bwMode="auto">
            <a:xfrm>
              <a:off x="1667" y="991"/>
              <a:ext cx="2426" cy="1270"/>
              <a:chOff x="230" y="2527"/>
              <a:chExt cx="2426" cy="1270"/>
            </a:xfrm>
          </p:grpSpPr>
          <p:sp>
            <p:nvSpPr>
              <p:cNvPr id="82952" name="Rectangle 7"/>
              <p:cNvSpPr>
                <a:spLocks noChangeArrowheads="1"/>
              </p:cNvSpPr>
              <p:nvPr/>
            </p:nvSpPr>
            <p:spPr bwMode="auto">
              <a:xfrm>
                <a:off x="282" y="2687"/>
                <a:ext cx="2320" cy="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524000" algn="ctr"/>
                    <a:tab pos="2387600" algn="ctr"/>
                    <a:tab pos="3238500" algn="ctr"/>
                  </a:tabLst>
                </a:pPr>
                <a:r>
                  <a:rPr lang="en-US" sz="2000" dirty="0"/>
                  <a:t>	A	B	C</a:t>
                </a:r>
              </a:p>
              <a:p>
                <a:pPr>
                  <a:tabLst>
                    <a:tab pos="1524000" algn="ctr"/>
                    <a:tab pos="2387600" algn="ctr"/>
                    <a:tab pos="3238500" algn="ctr"/>
                  </a:tabLst>
                </a:pPr>
                <a:r>
                  <a:rPr lang="en-US" sz="2000" dirty="0"/>
                  <a:t>Job</a:t>
                </a:r>
              </a:p>
              <a:p>
                <a:pPr>
                  <a:lnSpc>
                    <a:spcPct val="115000"/>
                  </a:lnSpc>
                  <a:tabLst>
                    <a:tab pos="1524000" algn="ctr"/>
                    <a:tab pos="2387600" algn="ctr"/>
                    <a:tab pos="3238500" algn="ctr"/>
                  </a:tabLst>
                </a:pPr>
                <a:r>
                  <a:rPr lang="en-US" sz="2000" dirty="0"/>
                  <a:t>R-34	$11	$14	$  6</a:t>
                </a:r>
              </a:p>
              <a:p>
                <a:pPr>
                  <a:lnSpc>
                    <a:spcPct val="115000"/>
                  </a:lnSpc>
                  <a:tabLst>
                    <a:tab pos="1524000" algn="ctr"/>
                    <a:tab pos="2387600" algn="ctr"/>
                    <a:tab pos="3238500" algn="ctr"/>
                  </a:tabLst>
                </a:pPr>
                <a:r>
                  <a:rPr lang="en-US" sz="2000" dirty="0"/>
                  <a:t>S-66	$  8	$10	$11</a:t>
                </a:r>
              </a:p>
              <a:p>
                <a:pPr>
                  <a:lnSpc>
                    <a:spcPct val="115000"/>
                  </a:lnSpc>
                  <a:tabLst>
                    <a:tab pos="1524000" algn="ctr"/>
                    <a:tab pos="2387600" algn="ctr"/>
                    <a:tab pos="3238500" algn="ctr"/>
                  </a:tabLst>
                </a:pPr>
                <a:r>
                  <a:rPr lang="en-US" sz="2000" dirty="0"/>
                  <a:t>T-50	$  9	$12	$  7</a:t>
                </a:r>
              </a:p>
            </p:txBody>
          </p:sp>
          <p:sp>
            <p:nvSpPr>
              <p:cNvPr id="82953" name="Rectangle 8"/>
              <p:cNvSpPr>
                <a:spLocks noChangeArrowheads="1"/>
              </p:cNvSpPr>
              <p:nvPr/>
            </p:nvSpPr>
            <p:spPr bwMode="auto">
              <a:xfrm>
                <a:off x="230" y="2527"/>
                <a:ext cx="7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Typesetter</a:t>
                </a:r>
              </a:p>
            </p:txBody>
          </p:sp>
          <p:sp>
            <p:nvSpPr>
              <p:cNvPr id="82954" name="Rectangle 9"/>
              <p:cNvSpPr>
                <a:spLocks noChangeArrowheads="1"/>
              </p:cNvSpPr>
              <p:nvPr/>
            </p:nvSpPr>
            <p:spPr bwMode="auto">
              <a:xfrm>
                <a:off x="240" y="2536"/>
                <a:ext cx="2416" cy="124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82955" name="Line 10"/>
              <p:cNvSpPr>
                <a:spLocks noChangeShapeType="1"/>
              </p:cNvSpPr>
              <p:nvPr/>
            </p:nvSpPr>
            <p:spPr bwMode="auto">
              <a:xfrm>
                <a:off x="2160" y="2528"/>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956" name="Line 11"/>
              <p:cNvSpPr>
                <a:spLocks noChangeShapeType="1"/>
              </p:cNvSpPr>
              <p:nvPr/>
            </p:nvSpPr>
            <p:spPr bwMode="auto">
              <a:xfrm>
                <a:off x="1072" y="2536"/>
                <a:ext cx="0" cy="124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957" name="Line 12"/>
              <p:cNvSpPr>
                <a:spLocks noChangeShapeType="1"/>
              </p:cNvSpPr>
              <p:nvPr/>
            </p:nvSpPr>
            <p:spPr bwMode="auto">
              <a:xfrm>
                <a:off x="1616" y="2536"/>
                <a:ext cx="0" cy="1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958" name="Line 13"/>
              <p:cNvSpPr>
                <a:spLocks noChangeShapeType="1"/>
              </p:cNvSpPr>
              <p:nvPr/>
            </p:nvSpPr>
            <p:spPr bwMode="auto">
              <a:xfrm>
                <a:off x="232" y="311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959" name="Line 14"/>
              <p:cNvSpPr>
                <a:spLocks noChangeShapeType="1"/>
              </p:cNvSpPr>
              <p:nvPr/>
            </p:nvSpPr>
            <p:spPr bwMode="auto">
              <a:xfrm>
                <a:off x="232" y="3336"/>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960" name="Line 15"/>
              <p:cNvSpPr>
                <a:spLocks noChangeShapeType="1"/>
              </p:cNvSpPr>
              <p:nvPr/>
            </p:nvSpPr>
            <p:spPr bwMode="auto">
              <a:xfrm>
                <a:off x="240" y="3552"/>
                <a:ext cx="24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2961" name="Line 16"/>
              <p:cNvSpPr>
                <a:spLocks noChangeShapeType="1"/>
              </p:cNvSpPr>
              <p:nvPr/>
            </p:nvSpPr>
            <p:spPr bwMode="auto">
              <a:xfrm>
                <a:off x="232" y="2728"/>
                <a:ext cx="832" cy="37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42" name="Group 3"/>
          <p:cNvGrpSpPr>
            <a:grpSpLocks/>
          </p:cNvGrpSpPr>
          <p:nvPr/>
        </p:nvGrpSpPr>
        <p:grpSpPr bwMode="auto">
          <a:xfrm>
            <a:off x="4800574" y="2051051"/>
            <a:ext cx="3852862" cy="2016102"/>
            <a:chOff x="4830763" y="4424363"/>
            <a:chExt cx="3852862" cy="2016021"/>
          </a:xfrm>
        </p:grpSpPr>
        <p:grpSp>
          <p:nvGrpSpPr>
            <p:cNvPr id="43" name="Group 1"/>
            <p:cNvGrpSpPr>
              <a:grpSpLocks/>
            </p:cNvGrpSpPr>
            <p:nvPr/>
          </p:nvGrpSpPr>
          <p:grpSpPr bwMode="auto">
            <a:xfrm>
              <a:off x="4841875" y="4437063"/>
              <a:ext cx="3841750" cy="1984375"/>
              <a:chOff x="4841875" y="4437063"/>
              <a:chExt cx="3841750" cy="1984375"/>
            </a:xfrm>
          </p:grpSpPr>
          <p:sp>
            <p:nvSpPr>
              <p:cNvPr id="56" name="Rectangle 25"/>
              <p:cNvSpPr>
                <a:spLocks noChangeArrowheads="1"/>
              </p:cNvSpPr>
              <p:nvPr/>
            </p:nvSpPr>
            <p:spPr bwMode="auto">
              <a:xfrm>
                <a:off x="7037388" y="4440214"/>
                <a:ext cx="863600" cy="909600"/>
              </a:xfrm>
              <a:prstGeom prst="rect">
                <a:avLst/>
              </a:prstGeom>
              <a:solidFill>
                <a:schemeClr val="accent4"/>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57" name="Rectangle 26"/>
              <p:cNvSpPr>
                <a:spLocks noChangeArrowheads="1"/>
              </p:cNvSpPr>
              <p:nvPr/>
            </p:nvSpPr>
            <p:spPr bwMode="auto">
              <a:xfrm>
                <a:off x="6165850" y="4440238"/>
                <a:ext cx="863600" cy="914400"/>
              </a:xfrm>
              <a:prstGeom prst="rect">
                <a:avLst/>
              </a:prstGeom>
              <a:solidFill>
                <a:srgbClr val="9FACC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8" name="Rectangle 27"/>
              <p:cNvSpPr>
                <a:spLocks noChangeArrowheads="1"/>
              </p:cNvSpPr>
              <p:nvPr/>
            </p:nvSpPr>
            <p:spPr bwMode="auto">
              <a:xfrm>
                <a:off x="4841875" y="5351463"/>
                <a:ext cx="1323975" cy="354013"/>
              </a:xfrm>
              <a:prstGeom prst="rect">
                <a:avLst/>
              </a:prstGeom>
              <a:solidFill>
                <a:srgbClr val="EEA9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9" name="Rectangle 28"/>
              <p:cNvSpPr>
                <a:spLocks noChangeArrowheads="1"/>
              </p:cNvSpPr>
              <p:nvPr/>
            </p:nvSpPr>
            <p:spPr bwMode="auto">
              <a:xfrm>
                <a:off x="7893050" y="4437063"/>
                <a:ext cx="790575" cy="1268413"/>
              </a:xfrm>
              <a:prstGeom prst="rect">
                <a:avLst/>
              </a:prstGeom>
              <a:solidFill>
                <a:srgbClr val="EEA94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0" name="Rectangle 29"/>
              <p:cNvSpPr>
                <a:spLocks noChangeArrowheads="1"/>
              </p:cNvSpPr>
              <p:nvPr/>
            </p:nvSpPr>
            <p:spPr bwMode="auto">
              <a:xfrm>
                <a:off x="4843463" y="6053138"/>
                <a:ext cx="2187575" cy="3683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1" name="Rectangle 30"/>
              <p:cNvSpPr>
                <a:spLocks noChangeArrowheads="1"/>
              </p:cNvSpPr>
              <p:nvPr/>
            </p:nvSpPr>
            <p:spPr bwMode="auto">
              <a:xfrm>
                <a:off x="7031038" y="5710163"/>
                <a:ext cx="863600" cy="347648"/>
              </a:xfrm>
              <a:prstGeom prst="rect">
                <a:avLst/>
              </a:prstGeom>
              <a:solidFill>
                <a:schemeClr val="accent4"/>
              </a:solidFill>
              <a:ln>
                <a:noFill/>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62" name="Rectangle 31"/>
              <p:cNvSpPr>
                <a:spLocks noChangeArrowheads="1"/>
              </p:cNvSpPr>
              <p:nvPr/>
            </p:nvSpPr>
            <p:spPr bwMode="auto">
              <a:xfrm>
                <a:off x="4843463" y="5707063"/>
                <a:ext cx="1328738" cy="350838"/>
              </a:xfrm>
              <a:prstGeom prst="rect">
                <a:avLst/>
              </a:prstGeom>
              <a:solidFill>
                <a:srgbClr val="BDD6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grpSp>
        <p:grpSp>
          <p:nvGrpSpPr>
            <p:cNvPr id="44" name="Group 2"/>
            <p:cNvGrpSpPr>
              <a:grpSpLocks/>
            </p:cNvGrpSpPr>
            <p:nvPr/>
          </p:nvGrpSpPr>
          <p:grpSpPr bwMode="auto">
            <a:xfrm>
              <a:off x="4830763" y="4424363"/>
              <a:ext cx="3851275" cy="2016021"/>
              <a:chOff x="4830763" y="4424363"/>
              <a:chExt cx="3851275" cy="2016021"/>
            </a:xfrm>
          </p:grpSpPr>
          <p:sp>
            <p:nvSpPr>
              <p:cNvPr id="45" name="Rectangle 35"/>
              <p:cNvSpPr>
                <a:spLocks noChangeArrowheads="1"/>
              </p:cNvSpPr>
              <p:nvPr/>
            </p:nvSpPr>
            <p:spPr bwMode="auto">
              <a:xfrm>
                <a:off x="4913313" y="4678363"/>
                <a:ext cx="3678210" cy="176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524000" algn="ctr"/>
                    <a:tab pos="2387600" algn="ctr"/>
                    <a:tab pos="3238500" algn="ctr"/>
                  </a:tabLst>
                </a:pPr>
                <a:r>
                  <a:rPr lang="en-US" sz="2000" dirty="0"/>
                  <a:t>	A	B	C</a:t>
                </a:r>
              </a:p>
              <a:p>
                <a:pPr>
                  <a:tabLst>
                    <a:tab pos="1524000" algn="ctr"/>
                    <a:tab pos="2387600" algn="ctr"/>
                    <a:tab pos="3238500" algn="ctr"/>
                  </a:tabLst>
                </a:pPr>
                <a:r>
                  <a:rPr lang="en-US" sz="2000" dirty="0"/>
                  <a:t>Job</a:t>
                </a:r>
              </a:p>
              <a:p>
                <a:pPr>
                  <a:lnSpc>
                    <a:spcPct val="115000"/>
                  </a:lnSpc>
                  <a:tabLst>
                    <a:tab pos="1524000" algn="ctr"/>
                    <a:tab pos="2387600" algn="ctr"/>
                    <a:tab pos="3238500" algn="ctr"/>
                  </a:tabLst>
                </a:pPr>
                <a:r>
                  <a:rPr lang="en-US" sz="2000" dirty="0"/>
                  <a:t>R-34	$  3	$  4	$  0</a:t>
                </a:r>
              </a:p>
              <a:p>
                <a:pPr>
                  <a:lnSpc>
                    <a:spcPct val="115000"/>
                  </a:lnSpc>
                  <a:tabLst>
                    <a:tab pos="1524000" algn="ctr"/>
                    <a:tab pos="2387600" algn="ctr"/>
                    <a:tab pos="3238500" algn="ctr"/>
                  </a:tabLst>
                </a:pPr>
                <a:r>
                  <a:rPr lang="en-US" sz="2000" dirty="0"/>
                  <a:t>S-66	$  0	$  0	$  5</a:t>
                </a:r>
              </a:p>
              <a:p>
                <a:pPr>
                  <a:lnSpc>
                    <a:spcPct val="115000"/>
                  </a:lnSpc>
                  <a:tabLst>
                    <a:tab pos="1524000" algn="ctr"/>
                    <a:tab pos="2387600" algn="ctr"/>
                    <a:tab pos="3238500" algn="ctr"/>
                  </a:tabLst>
                </a:pPr>
                <a:r>
                  <a:rPr lang="en-US" sz="2000" dirty="0"/>
                  <a:t>T-50	$  0	$  1	$  0</a:t>
                </a:r>
              </a:p>
            </p:txBody>
          </p:sp>
          <p:sp>
            <p:nvSpPr>
              <p:cNvPr id="46" name="Rectangle 36"/>
              <p:cNvSpPr>
                <a:spLocks noChangeArrowheads="1"/>
              </p:cNvSpPr>
              <p:nvPr/>
            </p:nvSpPr>
            <p:spPr bwMode="auto">
              <a:xfrm>
                <a:off x="4830763" y="4424363"/>
                <a:ext cx="12624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Typesetter</a:t>
                </a:r>
              </a:p>
            </p:txBody>
          </p:sp>
          <p:sp>
            <p:nvSpPr>
              <p:cNvPr id="47" name="Rectangle 37"/>
              <p:cNvSpPr>
                <a:spLocks noChangeArrowheads="1"/>
              </p:cNvSpPr>
              <p:nvPr/>
            </p:nvSpPr>
            <p:spPr bwMode="auto">
              <a:xfrm>
                <a:off x="4846638" y="4438651"/>
                <a:ext cx="3835400" cy="1981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48" name="Line 38"/>
              <p:cNvSpPr>
                <a:spLocks noChangeShapeType="1"/>
              </p:cNvSpPr>
              <p:nvPr/>
            </p:nvSpPr>
            <p:spPr bwMode="auto">
              <a:xfrm>
                <a:off x="7894638" y="4425951"/>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49" name="Line 39"/>
              <p:cNvSpPr>
                <a:spLocks noChangeShapeType="1"/>
              </p:cNvSpPr>
              <p:nvPr/>
            </p:nvSpPr>
            <p:spPr bwMode="auto">
              <a:xfrm>
                <a:off x="6167438" y="4438651"/>
                <a:ext cx="0" cy="1968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0" name="Line 40"/>
              <p:cNvSpPr>
                <a:spLocks noChangeShapeType="1"/>
              </p:cNvSpPr>
              <p:nvPr/>
            </p:nvSpPr>
            <p:spPr bwMode="auto">
              <a:xfrm>
                <a:off x="7031038" y="4438651"/>
                <a:ext cx="0" cy="19812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1" name="Line 41"/>
              <p:cNvSpPr>
                <a:spLocks noChangeShapeType="1"/>
              </p:cNvSpPr>
              <p:nvPr/>
            </p:nvSpPr>
            <p:spPr bwMode="auto">
              <a:xfrm>
                <a:off x="4833938" y="5353051"/>
                <a:ext cx="383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2" name="Line 42"/>
              <p:cNvSpPr>
                <a:spLocks noChangeShapeType="1"/>
              </p:cNvSpPr>
              <p:nvPr/>
            </p:nvSpPr>
            <p:spPr bwMode="auto">
              <a:xfrm>
                <a:off x="4833938" y="5708651"/>
                <a:ext cx="383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4" name="Line 43"/>
              <p:cNvSpPr>
                <a:spLocks noChangeShapeType="1"/>
              </p:cNvSpPr>
              <p:nvPr/>
            </p:nvSpPr>
            <p:spPr bwMode="auto">
              <a:xfrm>
                <a:off x="4846638" y="6051551"/>
                <a:ext cx="3835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55" name="Line 44"/>
              <p:cNvSpPr>
                <a:spLocks noChangeShapeType="1"/>
              </p:cNvSpPr>
              <p:nvPr/>
            </p:nvSpPr>
            <p:spPr bwMode="auto">
              <a:xfrm>
                <a:off x="4833938" y="4743451"/>
                <a:ext cx="1320800" cy="596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spTree>
    <p:extLst>
      <p:ext uri="{BB962C8B-B14F-4D97-AF65-F5344CB8AC3E}">
        <p14:creationId xmlns:p14="http://schemas.microsoft.com/office/powerpoint/2010/main" val="36557414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73"/>
                                        </p:tgtEl>
                                        <p:attrNameLst>
                                          <p:attrName>style.visibility</p:attrName>
                                        </p:attrNameLst>
                                      </p:cBhvr>
                                      <p:to>
                                        <p:strVal val="visible"/>
                                      </p:to>
                                    </p:set>
                                    <p:animEffect transition="in" filter="strips(downRight)">
                                      <p:cBhvr>
                                        <p:cTn id="7" dur="1000"/>
                                        <p:tgtEl>
                                          <p:spTgt spid="73"/>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strips(downRight)">
                                      <p:cBhvr>
                                        <p:cTn id="11" dur="1000"/>
                                        <p:tgtEl>
                                          <p:spTgt spid="42"/>
                                        </p:tgtEl>
                                      </p:cBhvr>
                                    </p:animEffect>
                                  </p:childTnLst>
                                </p:cTn>
                              </p:par>
                            </p:childTnLst>
                          </p:cTn>
                        </p:par>
                        <p:par>
                          <p:cTn id="12" fill="hold">
                            <p:stCondLst>
                              <p:cond delay="4000"/>
                            </p:stCondLst>
                            <p:childTnLst>
                              <p:par>
                                <p:cTn id="13" presetID="18" presetClass="entr" presetSubtype="6" fill="hold" nodeType="afterEffect">
                                  <p:stCondLst>
                                    <p:cond delay="1000"/>
                                  </p:stCondLst>
                                  <p:childTnLst>
                                    <p:set>
                                      <p:cBhvr>
                                        <p:cTn id="14" dur="1" fill="hold">
                                          <p:stCondLst>
                                            <p:cond delay="0"/>
                                          </p:stCondLst>
                                        </p:cTn>
                                        <p:tgtEl>
                                          <p:spTgt spid="83971"/>
                                        </p:tgtEl>
                                        <p:attrNameLst>
                                          <p:attrName>style.visibility</p:attrName>
                                        </p:attrNameLst>
                                      </p:cBhvr>
                                      <p:to>
                                        <p:strVal val="visible"/>
                                      </p:to>
                                    </p:set>
                                    <p:animEffect transition="in" filter="strips(downRight)">
                                      <p:cBhvr>
                                        <p:cTn id="15" dur="1000"/>
                                        <p:tgtEl>
                                          <p:spTgt spid="83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9A6AA245-8A4B-4482-AD98-B604785EBAA8}"/>
              </a:ext>
            </a:extLst>
          </p:cNvPr>
          <p:cNvSpPr>
            <a:spLocks noGrp="1" noChangeArrowheads="1"/>
          </p:cNvSpPr>
          <p:nvPr>
            <p:ph type="body" sz="half" idx="1"/>
          </p:nvPr>
        </p:nvSpPr>
        <p:spPr>
          <a:xfrm>
            <a:off x="395288" y="549275"/>
            <a:ext cx="8095569" cy="5546725"/>
          </a:xfrm>
        </p:spPr>
        <p:txBody>
          <a:bodyPr/>
          <a:lstStyle/>
          <a:p>
            <a:pPr eaLnBrk="1" hangingPunct="1"/>
            <a:r>
              <a:rPr lang="en-US" sz="3600">
                <a:solidFill>
                  <a:schemeClr val="tx2"/>
                </a:solidFill>
                <a:latin typeface="Arial" charset="0"/>
                <a:cs typeface="Arial" charset="0"/>
              </a:rPr>
              <a:t>Machine Assignment Example</a:t>
            </a:r>
            <a:endParaRPr lang="en-US" altLang="en-US" sz="2400">
              <a:solidFill>
                <a:schemeClr val="tx2"/>
              </a:solidFill>
            </a:endParaRPr>
          </a:p>
          <a:p>
            <a:pPr eaLnBrk="1" hangingPunct="1"/>
            <a:endParaRPr lang="en-US" altLang="en-US" sz="2400">
              <a:solidFill>
                <a:schemeClr val="tx2"/>
              </a:solidFill>
            </a:endParaRPr>
          </a:p>
          <a:p>
            <a:pPr eaLnBrk="1" hangingPunct="1"/>
            <a:endParaRPr lang="en-US" altLang="en-US" sz="2400">
              <a:solidFill>
                <a:schemeClr val="tx2"/>
              </a:solidFill>
            </a:endParaRPr>
          </a:p>
          <a:p>
            <a:pPr eaLnBrk="1" hangingPunct="1"/>
            <a:endParaRPr lang="en-US" altLang="en-US" sz="2400">
              <a:solidFill>
                <a:schemeClr val="tx2"/>
              </a:solidFill>
            </a:endParaRPr>
          </a:p>
          <a:p>
            <a:pPr eaLnBrk="1" hangingPunct="1"/>
            <a:endParaRPr lang="en-US" altLang="en-US" sz="2400">
              <a:solidFill>
                <a:schemeClr val="tx2"/>
              </a:solidFill>
            </a:endParaRPr>
          </a:p>
          <a:p>
            <a:pPr eaLnBrk="1" hangingPunct="1"/>
            <a:endParaRPr lang="en-US" altLang="en-US" sz="2400">
              <a:solidFill>
                <a:schemeClr val="tx2"/>
              </a:solidFill>
            </a:endParaRPr>
          </a:p>
          <a:p>
            <a:pPr eaLnBrk="1" hangingPunct="1">
              <a:buFont typeface="Wingdings" panose="05000000000000000000" pitchFamily="2" charset="2"/>
              <a:buNone/>
            </a:pPr>
            <a:r>
              <a:rPr lang="en-US" altLang="en-US" sz="2400">
                <a:solidFill>
                  <a:schemeClr val="tx2"/>
                </a:solidFill>
              </a:rPr>
              <a:t>	</a:t>
            </a:r>
          </a:p>
          <a:p>
            <a:pPr eaLnBrk="1" hangingPunct="1">
              <a:buFont typeface="Wingdings" panose="05000000000000000000" pitchFamily="2" charset="2"/>
              <a:buNone/>
            </a:pPr>
            <a:endParaRPr lang="en-US" altLang="en-US" sz="2400">
              <a:solidFill>
                <a:schemeClr val="tx2"/>
              </a:solidFill>
            </a:endParaRPr>
          </a:p>
          <a:p>
            <a:pPr eaLnBrk="1" hangingPunct="1">
              <a:buFont typeface="Wingdings" panose="05000000000000000000" pitchFamily="2" charset="2"/>
              <a:buNone/>
            </a:pPr>
            <a:r>
              <a:rPr lang="en-US" altLang="en-US" sz="2400">
                <a:solidFill>
                  <a:schemeClr val="tx2"/>
                </a:solidFill>
              </a:rPr>
              <a:t>1. Determine the job assignment to the machine which maximizes total production!</a:t>
            </a:r>
          </a:p>
          <a:p>
            <a:pPr eaLnBrk="1" hangingPunct="1">
              <a:buFont typeface="Wingdings" panose="05000000000000000000" pitchFamily="2" charset="2"/>
              <a:buNone/>
            </a:pPr>
            <a:r>
              <a:rPr lang="en-US" altLang="en-US" sz="2400">
                <a:solidFill>
                  <a:schemeClr val="tx2"/>
                </a:solidFill>
              </a:rPr>
              <a:t>2. What is the total assignment production?</a:t>
            </a:r>
          </a:p>
        </p:txBody>
      </p:sp>
      <p:graphicFrame>
        <p:nvGraphicFramePr>
          <p:cNvPr id="27732" name="Group 84">
            <a:extLst>
              <a:ext uri="{FF2B5EF4-FFF2-40B4-BE49-F238E27FC236}">
                <a16:creationId xmlns:a16="http://schemas.microsoft.com/office/drawing/2014/main" id="{BA1AEDCA-B785-4006-8B6F-6170AE2D5257}"/>
              </a:ext>
            </a:extLst>
          </p:cNvPr>
          <p:cNvGraphicFramePr>
            <a:graphicFrameLocks noGrp="1"/>
          </p:cNvGraphicFramePr>
          <p:nvPr>
            <p:ph sz="half" idx="2"/>
            <p:extLst>
              <p:ext uri="{D42A27DB-BD31-4B8C-83A1-F6EECF244321}">
                <p14:modId xmlns:p14="http://schemas.microsoft.com/office/powerpoint/2010/main" val="424741112"/>
              </p:ext>
            </p:extLst>
          </p:nvPr>
        </p:nvGraphicFramePr>
        <p:xfrm>
          <a:off x="1116013" y="1596799"/>
          <a:ext cx="7056438" cy="2454381"/>
        </p:xfrm>
        <a:graphic>
          <a:graphicData uri="http://schemas.openxmlformats.org/drawingml/2006/table">
            <a:tbl>
              <a:tblPr/>
              <a:tblGrid>
                <a:gridCol w="1584325">
                  <a:extLst>
                    <a:ext uri="{9D8B030D-6E8A-4147-A177-3AD203B41FA5}">
                      <a16:colId xmlns:a16="http://schemas.microsoft.com/office/drawing/2014/main" val="20000"/>
                    </a:ext>
                  </a:extLst>
                </a:gridCol>
                <a:gridCol w="1366838">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512888">
                  <a:extLst>
                    <a:ext uri="{9D8B030D-6E8A-4147-A177-3AD203B41FA5}">
                      <a16:colId xmlns:a16="http://schemas.microsoft.com/office/drawing/2014/main" val="20004"/>
                    </a:ext>
                  </a:extLst>
                </a:gridCol>
              </a:tblGrid>
              <a:tr h="365713">
                <a:tc rowSpan="2">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Job</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4">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Machine</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13">
                <a:tc vMerge="1">
                  <a:txBody>
                    <a:bodyPr/>
                    <a:lstStyle/>
                    <a:p>
                      <a:endParaRPr lang="en-US"/>
                    </a:p>
                  </a:txBody>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A</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B</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C</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D</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1"/>
                  </a:ext>
                </a:extLst>
              </a:tr>
              <a:tr h="453966">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7</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9</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8</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10</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0792">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2</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10</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9</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7</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6</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2379">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11</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5</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9</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6</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713">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4</a:t>
                      </a: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9</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11</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5</a:t>
                      </a: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8</a:t>
                      </a: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457200"/>
            <a:ext cx="7772400" cy="838200"/>
          </a:xfrm>
        </p:spPr>
        <p:txBody>
          <a:bodyPr/>
          <a:lstStyle/>
          <a:p>
            <a:r>
              <a:rPr lang="en-US" dirty="0">
                <a:latin typeface="Arial" charset="0"/>
                <a:cs typeface="Arial" charset="0"/>
              </a:rPr>
              <a:t>Learning Objectives</a:t>
            </a:r>
          </a:p>
        </p:txBody>
      </p:sp>
      <p:sp>
        <p:nvSpPr>
          <p:cNvPr id="19458" name="Rectangle 3"/>
          <p:cNvSpPr>
            <a:spLocks noGrp="1" noChangeArrowheads="1"/>
          </p:cNvSpPr>
          <p:nvPr>
            <p:ph type="body" idx="1"/>
          </p:nvPr>
        </p:nvSpPr>
        <p:spPr>
          <a:xfrm>
            <a:off x="685800" y="1470025"/>
            <a:ext cx="8034338" cy="1112838"/>
          </a:xfrm>
        </p:spPr>
        <p:txBody>
          <a:bodyPr/>
          <a:lstStyle/>
          <a:p>
            <a:pPr marL="0" indent="0">
              <a:buFont typeface="Wingdings" charset="0"/>
              <a:buNone/>
            </a:pPr>
            <a:r>
              <a:rPr lang="en-US" b="1" dirty="0">
                <a:solidFill>
                  <a:srgbClr val="BF0922"/>
                </a:solidFill>
                <a:latin typeface="Arial" charset="0"/>
                <a:cs typeface="Arial" charset="0"/>
              </a:rPr>
              <a:t>When you complete this chapter you should be able to:</a:t>
            </a:r>
          </a:p>
        </p:txBody>
      </p:sp>
      <p:sp>
        <p:nvSpPr>
          <p:cNvPr id="26628" name="Rectangle 4"/>
          <p:cNvSpPr>
            <a:spLocks noChangeArrowheads="1"/>
          </p:cNvSpPr>
          <p:nvPr/>
        </p:nvSpPr>
        <p:spPr bwMode="auto">
          <a:xfrm>
            <a:off x="195943" y="2791280"/>
            <a:ext cx="8752114"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901700" indent="-901700">
              <a:lnSpc>
                <a:spcPct val="90000"/>
              </a:lnSpc>
              <a:spcAft>
                <a:spcPct val="40000"/>
              </a:spcAft>
              <a:buClr>
                <a:schemeClr val="tx2"/>
              </a:buClr>
            </a:pPr>
            <a:r>
              <a:rPr lang="en-US" sz="2400" b="1" dirty="0">
                <a:solidFill>
                  <a:srgbClr val="255898"/>
                </a:solidFill>
              </a:rPr>
              <a:t>15.1</a:t>
            </a:r>
            <a:r>
              <a:rPr lang="en-US" sz="2400" b="1" dirty="0"/>
              <a:t>	</a:t>
            </a:r>
            <a:r>
              <a:rPr lang="en-US" sz="2400" b="1" i="1" dirty="0"/>
              <a:t>Explain</a:t>
            </a:r>
            <a:r>
              <a:rPr lang="en-US" sz="2400" dirty="0"/>
              <a:t> the relationship between short-term scheduling, capacity planning, aggregate planning, and a master schedule</a:t>
            </a:r>
          </a:p>
          <a:p>
            <a:pPr marL="901700" indent="-901700">
              <a:lnSpc>
                <a:spcPct val="90000"/>
              </a:lnSpc>
              <a:spcAft>
                <a:spcPct val="40000"/>
              </a:spcAft>
              <a:buClr>
                <a:schemeClr val="tx2"/>
              </a:buClr>
            </a:pPr>
            <a:r>
              <a:rPr lang="en-US" sz="2400" b="1">
                <a:solidFill>
                  <a:srgbClr val="255898"/>
                </a:solidFill>
              </a:rPr>
              <a:t>15.2</a:t>
            </a:r>
            <a:r>
              <a:rPr lang="en-US" sz="2400" b="1" dirty="0"/>
              <a:t>	</a:t>
            </a:r>
            <a:r>
              <a:rPr lang="en-US" sz="2400" b="1" i="1" dirty="0"/>
              <a:t>Apply</a:t>
            </a:r>
            <a:r>
              <a:rPr lang="en-US" sz="2400" dirty="0"/>
              <a:t> the assignment method for </a:t>
            </a:r>
            <a:r>
              <a:rPr lang="en-US" sz="2400"/>
              <a:t>loading jobs</a:t>
            </a:r>
          </a:p>
          <a:p>
            <a:pPr marL="901700" indent="-901700">
              <a:lnSpc>
                <a:spcPct val="90000"/>
              </a:lnSpc>
              <a:spcAft>
                <a:spcPct val="40000"/>
              </a:spcAft>
              <a:buClr>
                <a:schemeClr val="tx2"/>
              </a:buClr>
            </a:pPr>
            <a:r>
              <a:rPr lang="en-US" sz="2400" b="1">
                <a:solidFill>
                  <a:srgbClr val="255898"/>
                </a:solidFill>
              </a:rPr>
              <a:t>15.3</a:t>
            </a:r>
            <a:r>
              <a:rPr lang="en-US" sz="2400" b="1"/>
              <a:t>	</a:t>
            </a:r>
            <a:r>
              <a:rPr lang="en-US" sz="2400" b="1" i="1"/>
              <a:t>Name</a:t>
            </a:r>
            <a:r>
              <a:rPr lang="en-US" sz="2400"/>
              <a:t> and describe each of the priority sequencing rules</a:t>
            </a:r>
          </a:p>
          <a:p>
            <a:pPr marL="901700" indent="-901700">
              <a:lnSpc>
                <a:spcPct val="90000"/>
              </a:lnSpc>
              <a:spcAft>
                <a:spcPct val="40000"/>
              </a:spcAft>
              <a:buClr>
                <a:schemeClr val="tx2"/>
              </a:buClr>
            </a:pPr>
            <a:r>
              <a:rPr lang="en-US" sz="2400" b="1">
                <a:solidFill>
                  <a:srgbClr val="255898"/>
                </a:solidFill>
              </a:rPr>
              <a:t>15.4</a:t>
            </a:r>
            <a:r>
              <a:rPr lang="en-US" sz="2400" b="1"/>
              <a:t>	</a:t>
            </a:r>
            <a:r>
              <a:rPr lang="en-US" sz="2400" b="1" i="1"/>
              <a:t>Use</a:t>
            </a:r>
            <a:r>
              <a:rPr lang="en-US" sz="2400"/>
              <a:t> Johnson’s rule</a:t>
            </a:r>
          </a:p>
          <a:p>
            <a:pPr marL="901700" indent="-901700">
              <a:lnSpc>
                <a:spcPct val="90000"/>
              </a:lnSpc>
              <a:spcAft>
                <a:spcPct val="40000"/>
              </a:spcAft>
              <a:buClr>
                <a:schemeClr val="tx2"/>
              </a:buClr>
            </a:pPr>
            <a:r>
              <a:rPr lang="en-US" sz="2400" b="1">
                <a:solidFill>
                  <a:srgbClr val="255898"/>
                </a:solidFill>
              </a:rPr>
              <a:t>15.5</a:t>
            </a:r>
            <a:r>
              <a:rPr lang="en-US" sz="2400" b="1"/>
              <a:t>	</a:t>
            </a:r>
            <a:r>
              <a:rPr lang="en-US" sz="2400" b="1" i="1"/>
              <a:t>Use</a:t>
            </a:r>
            <a:r>
              <a:rPr lang="en-US" sz="2400"/>
              <a:t> the cyclical scheduling technique</a:t>
            </a:r>
          </a:p>
          <a:p>
            <a:pPr marL="901700" indent="-901700">
              <a:lnSpc>
                <a:spcPct val="90000"/>
              </a:lnSpc>
              <a:spcAft>
                <a:spcPct val="40000"/>
              </a:spcAft>
              <a:buClr>
                <a:schemeClr val="tx2"/>
              </a:buClr>
            </a:pPr>
            <a:endParaRPr lang="en-US" sz="2400" dirty="0"/>
          </a:p>
        </p:txBody>
      </p:sp>
    </p:spTree>
    <p:extLst>
      <p:ext uri="{BB962C8B-B14F-4D97-AF65-F5344CB8AC3E}">
        <p14:creationId xmlns:p14="http://schemas.microsoft.com/office/powerpoint/2010/main" val="74896822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26628"/>
                                        </p:tgtEl>
                                        <p:attrNameLst>
                                          <p:attrName>style.visibility</p:attrName>
                                        </p:attrNameLst>
                                      </p:cBhvr>
                                      <p:to>
                                        <p:strVal val="visible"/>
                                      </p:to>
                                    </p:set>
                                    <p:animEffect transition="in" filter="strips(downRight)">
                                      <p:cBhvr>
                                        <p:cTn id="7" dur="1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E0CC549D-A5AC-4C32-8FF6-EAB0D0DFF4F3}"/>
              </a:ext>
            </a:extLst>
          </p:cNvPr>
          <p:cNvSpPr>
            <a:spLocks noGrp="1" noChangeArrowheads="1"/>
          </p:cNvSpPr>
          <p:nvPr>
            <p:ph type="body" sz="half" idx="1"/>
          </p:nvPr>
        </p:nvSpPr>
        <p:spPr>
          <a:xfrm>
            <a:off x="315686" y="476250"/>
            <a:ext cx="8504464" cy="5619750"/>
          </a:xfrm>
        </p:spPr>
        <p:txBody>
          <a:bodyPr/>
          <a:lstStyle/>
          <a:p>
            <a:pPr eaLnBrk="1" hangingPunct="1"/>
            <a:r>
              <a:rPr lang="en-ID" sz="2000" b="0" i="0">
                <a:solidFill>
                  <a:schemeClr val="tx2"/>
                </a:solidFill>
                <a:effectLst/>
                <a:latin typeface="Roboto"/>
              </a:rPr>
              <a:t>Solution:</a:t>
            </a:r>
            <a:endParaRPr lang="en-US" altLang="en-US" sz="3600">
              <a:solidFill>
                <a:schemeClr val="tx2"/>
              </a:solidFill>
            </a:endParaRPr>
          </a:p>
          <a:p>
            <a:pPr eaLnBrk="1" hangingPunct="1">
              <a:buFont typeface="Wingdings" panose="05000000000000000000" pitchFamily="2" charset="2"/>
              <a:buNone/>
            </a:pPr>
            <a:endParaRPr lang="en-US" altLang="en-US" sz="2400"/>
          </a:p>
        </p:txBody>
      </p:sp>
      <p:graphicFrame>
        <p:nvGraphicFramePr>
          <p:cNvPr id="29785" name="Group 89">
            <a:extLst>
              <a:ext uri="{FF2B5EF4-FFF2-40B4-BE49-F238E27FC236}">
                <a16:creationId xmlns:a16="http://schemas.microsoft.com/office/drawing/2014/main" id="{804A2EEB-11D9-4DA8-B5E8-4B05FBA3D018}"/>
              </a:ext>
            </a:extLst>
          </p:cNvPr>
          <p:cNvGraphicFramePr>
            <a:graphicFrameLocks noGrp="1"/>
          </p:cNvGraphicFramePr>
          <p:nvPr>
            <p:ph sz="quarter" idx="2"/>
            <p:extLst>
              <p:ext uri="{D42A27DB-BD31-4B8C-83A1-F6EECF244321}">
                <p14:modId xmlns:p14="http://schemas.microsoft.com/office/powerpoint/2010/main" val="1348539280"/>
              </p:ext>
            </p:extLst>
          </p:nvPr>
        </p:nvGraphicFramePr>
        <p:xfrm>
          <a:off x="1182008" y="1281116"/>
          <a:ext cx="6840538" cy="2194404"/>
        </p:xfrm>
        <a:graphic>
          <a:graphicData uri="http://schemas.openxmlformats.org/drawingml/2006/table">
            <a:tbl>
              <a:tblPr/>
              <a:tblGrid>
                <a:gridCol w="1536700">
                  <a:extLst>
                    <a:ext uri="{9D8B030D-6E8A-4147-A177-3AD203B41FA5}">
                      <a16:colId xmlns:a16="http://schemas.microsoft.com/office/drawing/2014/main" val="20000"/>
                    </a:ext>
                  </a:extLst>
                </a:gridCol>
                <a:gridCol w="1325563">
                  <a:extLst>
                    <a:ext uri="{9D8B030D-6E8A-4147-A177-3AD203B41FA5}">
                      <a16:colId xmlns:a16="http://schemas.microsoft.com/office/drawing/2014/main" val="20001"/>
                    </a:ext>
                  </a:extLst>
                </a:gridCol>
                <a:gridCol w="1254125">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466850">
                  <a:extLst>
                    <a:ext uri="{9D8B030D-6E8A-4147-A177-3AD203B41FA5}">
                      <a16:colId xmlns:a16="http://schemas.microsoft.com/office/drawing/2014/main" val="20004"/>
                    </a:ext>
                  </a:extLst>
                </a:gridCol>
              </a:tblGrid>
              <a:tr h="365654">
                <a:tc rowSpan="2">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Job</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4">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Machine</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654">
                <a:tc vMerge="1">
                  <a:txBody>
                    <a:bodyPr/>
                    <a:lstStyle/>
                    <a:p>
                      <a:endParaRPr lang="en-US"/>
                    </a:p>
                  </a:txBody>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A</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B</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C</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1"/>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7</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8</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10</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2</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10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7</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6</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11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6</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4</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9</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11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5</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8</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29787" name="Group 91">
            <a:extLst>
              <a:ext uri="{FF2B5EF4-FFF2-40B4-BE49-F238E27FC236}">
                <a16:creationId xmlns:a16="http://schemas.microsoft.com/office/drawing/2014/main" id="{6B6E6282-DE34-4A12-8AA3-76C6A6A5A6C5}"/>
              </a:ext>
            </a:extLst>
          </p:cNvPr>
          <p:cNvGraphicFramePr>
            <a:graphicFrameLocks noGrp="1"/>
          </p:cNvGraphicFramePr>
          <p:nvPr>
            <p:ph sz="quarter" idx="3"/>
            <p:extLst>
              <p:ext uri="{D42A27DB-BD31-4B8C-83A1-F6EECF244321}">
                <p14:modId xmlns:p14="http://schemas.microsoft.com/office/powerpoint/2010/main" val="3387625892"/>
              </p:ext>
            </p:extLst>
          </p:nvPr>
        </p:nvGraphicFramePr>
        <p:xfrm>
          <a:off x="1182008" y="3657603"/>
          <a:ext cx="6840538" cy="2194404"/>
        </p:xfrm>
        <a:graphic>
          <a:graphicData uri="http://schemas.openxmlformats.org/drawingml/2006/table">
            <a:tbl>
              <a:tblPr/>
              <a:tblGrid>
                <a:gridCol w="1536700">
                  <a:extLst>
                    <a:ext uri="{9D8B030D-6E8A-4147-A177-3AD203B41FA5}">
                      <a16:colId xmlns:a16="http://schemas.microsoft.com/office/drawing/2014/main" val="20000"/>
                    </a:ext>
                  </a:extLst>
                </a:gridCol>
                <a:gridCol w="1325563">
                  <a:extLst>
                    <a:ext uri="{9D8B030D-6E8A-4147-A177-3AD203B41FA5}">
                      <a16:colId xmlns:a16="http://schemas.microsoft.com/office/drawing/2014/main" val="20001"/>
                    </a:ext>
                  </a:extLst>
                </a:gridCol>
                <a:gridCol w="1254125">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466850">
                  <a:extLst>
                    <a:ext uri="{9D8B030D-6E8A-4147-A177-3AD203B41FA5}">
                      <a16:colId xmlns:a16="http://schemas.microsoft.com/office/drawing/2014/main" val="20004"/>
                    </a:ext>
                  </a:extLst>
                </a:gridCol>
              </a:tblGrid>
              <a:tr h="365654">
                <a:tc rowSpan="2">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Job</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4">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Machine</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654">
                <a:tc vMerge="1">
                  <a:txBody>
                    <a:bodyPr/>
                    <a:lstStyle/>
                    <a:p>
                      <a:endParaRPr lang="en-US"/>
                    </a:p>
                  </a:txBody>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A</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B</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C</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1"/>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2</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2</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3</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4</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2</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5</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4</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2</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95F75142-4696-44C3-9CC3-9E7EC83A3F63}"/>
              </a:ext>
            </a:extLst>
          </p:cNvPr>
          <p:cNvSpPr>
            <a:spLocks noGrp="1" noChangeArrowheads="1"/>
          </p:cNvSpPr>
          <p:nvPr>
            <p:ph type="body" sz="half" idx="1"/>
          </p:nvPr>
        </p:nvSpPr>
        <p:spPr>
          <a:xfrm>
            <a:off x="250372" y="549275"/>
            <a:ext cx="8498342" cy="5546725"/>
          </a:xfrm>
        </p:spPr>
        <p:txBody>
          <a:bodyPr/>
          <a:lstStyle/>
          <a:p>
            <a:pPr eaLnBrk="1" hangingPunct="1"/>
            <a:r>
              <a:rPr lang="en-ID" sz="2400" b="0" i="0">
                <a:solidFill>
                  <a:schemeClr val="tx2"/>
                </a:solidFill>
                <a:effectLst/>
                <a:latin typeface="Roboto"/>
              </a:rPr>
              <a:t>Solution:</a:t>
            </a:r>
            <a:endParaRPr lang="en-US" altLang="en-US" sz="4000">
              <a:solidFill>
                <a:schemeClr val="tx2"/>
              </a:solidFill>
            </a:endParaRPr>
          </a:p>
          <a:p>
            <a:pPr eaLnBrk="1" hangingPunct="1">
              <a:buFont typeface="Wingdings" panose="05000000000000000000" pitchFamily="2" charset="2"/>
              <a:buNone/>
            </a:pPr>
            <a:endParaRPr lang="en-US" altLang="en-US" sz="2400"/>
          </a:p>
        </p:txBody>
      </p:sp>
      <p:graphicFrame>
        <p:nvGraphicFramePr>
          <p:cNvPr id="32856" name="Group 88">
            <a:extLst>
              <a:ext uri="{FF2B5EF4-FFF2-40B4-BE49-F238E27FC236}">
                <a16:creationId xmlns:a16="http://schemas.microsoft.com/office/drawing/2014/main" id="{FDC98EE4-9FBC-42EC-A9E4-B7B8EA9BDEDB}"/>
              </a:ext>
            </a:extLst>
          </p:cNvPr>
          <p:cNvGraphicFramePr>
            <a:graphicFrameLocks noGrp="1"/>
          </p:cNvGraphicFramePr>
          <p:nvPr>
            <p:ph sz="quarter" idx="2"/>
            <p:extLst>
              <p:ext uri="{D42A27DB-BD31-4B8C-83A1-F6EECF244321}">
                <p14:modId xmlns:p14="http://schemas.microsoft.com/office/powerpoint/2010/main" val="2097472275"/>
              </p:ext>
            </p:extLst>
          </p:nvPr>
        </p:nvGraphicFramePr>
        <p:xfrm>
          <a:off x="1312634" y="1365025"/>
          <a:ext cx="6913563" cy="2194404"/>
        </p:xfrm>
        <a:graphic>
          <a:graphicData uri="http://schemas.openxmlformats.org/drawingml/2006/table">
            <a:tbl>
              <a:tblPr/>
              <a:tblGrid>
                <a:gridCol w="1552575">
                  <a:extLst>
                    <a:ext uri="{9D8B030D-6E8A-4147-A177-3AD203B41FA5}">
                      <a16:colId xmlns:a16="http://schemas.microsoft.com/office/drawing/2014/main" val="20000"/>
                    </a:ext>
                  </a:extLst>
                </a:gridCol>
                <a:gridCol w="1341438">
                  <a:extLst>
                    <a:ext uri="{9D8B030D-6E8A-4147-A177-3AD203B41FA5}">
                      <a16:colId xmlns:a16="http://schemas.microsoft.com/office/drawing/2014/main" val="20001"/>
                    </a:ext>
                  </a:extLst>
                </a:gridCol>
                <a:gridCol w="1266825">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482725">
                  <a:extLst>
                    <a:ext uri="{9D8B030D-6E8A-4147-A177-3AD203B41FA5}">
                      <a16:colId xmlns:a16="http://schemas.microsoft.com/office/drawing/2014/main" val="20004"/>
                    </a:ext>
                  </a:extLst>
                </a:gridCol>
              </a:tblGrid>
              <a:tr h="365654">
                <a:tc rowSpan="2">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Job</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4">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Machine</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654">
                <a:tc vMerge="1">
                  <a:txBody>
                    <a:bodyPr/>
                    <a:lstStyle/>
                    <a:p>
                      <a:endParaRPr lang="en-US"/>
                    </a:p>
                  </a:txBody>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A</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B</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C</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1"/>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2</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4</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5</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4</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2</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rgbClr val="000000"/>
                          </a:solidFill>
                          <a:effectLst/>
                          <a:latin typeface="Arial" panose="020B0604020202020204" pitchFamily="34" charset="0"/>
                          <a:cs typeface="Arial" panose="020B0604020202020204" pitchFamily="34"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32858" name="Group 90">
            <a:extLst>
              <a:ext uri="{FF2B5EF4-FFF2-40B4-BE49-F238E27FC236}">
                <a16:creationId xmlns:a16="http://schemas.microsoft.com/office/drawing/2014/main" id="{846C584E-3DD8-4972-B9F3-7BBD490F708D}"/>
              </a:ext>
            </a:extLst>
          </p:cNvPr>
          <p:cNvGraphicFramePr>
            <a:graphicFrameLocks noGrp="1"/>
          </p:cNvGraphicFramePr>
          <p:nvPr>
            <p:ph sz="quarter" idx="3"/>
            <p:extLst>
              <p:ext uri="{D42A27DB-BD31-4B8C-83A1-F6EECF244321}">
                <p14:modId xmlns:p14="http://schemas.microsoft.com/office/powerpoint/2010/main" val="990085465"/>
              </p:ext>
            </p:extLst>
          </p:nvPr>
        </p:nvGraphicFramePr>
        <p:xfrm>
          <a:off x="1314222" y="3739925"/>
          <a:ext cx="6911975" cy="2194404"/>
        </p:xfrm>
        <a:graphic>
          <a:graphicData uri="http://schemas.openxmlformats.org/drawingml/2006/table">
            <a:tbl>
              <a:tblPr/>
              <a:tblGrid>
                <a:gridCol w="1552575">
                  <a:extLst>
                    <a:ext uri="{9D8B030D-6E8A-4147-A177-3AD203B41FA5}">
                      <a16:colId xmlns:a16="http://schemas.microsoft.com/office/drawing/2014/main" val="20000"/>
                    </a:ext>
                  </a:extLst>
                </a:gridCol>
                <a:gridCol w="1339850">
                  <a:extLst>
                    <a:ext uri="{9D8B030D-6E8A-4147-A177-3AD203B41FA5}">
                      <a16:colId xmlns:a16="http://schemas.microsoft.com/office/drawing/2014/main" val="20001"/>
                    </a:ext>
                  </a:extLst>
                </a:gridCol>
                <a:gridCol w="1266825">
                  <a:extLst>
                    <a:ext uri="{9D8B030D-6E8A-4147-A177-3AD203B41FA5}">
                      <a16:colId xmlns:a16="http://schemas.microsoft.com/office/drawing/2014/main" val="20002"/>
                    </a:ext>
                  </a:extLst>
                </a:gridCol>
                <a:gridCol w="1271587">
                  <a:extLst>
                    <a:ext uri="{9D8B030D-6E8A-4147-A177-3AD203B41FA5}">
                      <a16:colId xmlns:a16="http://schemas.microsoft.com/office/drawing/2014/main" val="20003"/>
                    </a:ext>
                  </a:extLst>
                </a:gridCol>
                <a:gridCol w="1481138">
                  <a:extLst>
                    <a:ext uri="{9D8B030D-6E8A-4147-A177-3AD203B41FA5}">
                      <a16:colId xmlns:a16="http://schemas.microsoft.com/office/drawing/2014/main" val="20004"/>
                    </a:ext>
                  </a:extLst>
                </a:gridCol>
              </a:tblGrid>
              <a:tr h="365654">
                <a:tc rowSpan="2">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Job</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4">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Machine</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654">
                <a:tc vMerge="1">
                  <a:txBody>
                    <a:bodyPr/>
                    <a:lstStyle/>
                    <a:p>
                      <a:endParaRPr lang="en-US"/>
                    </a:p>
                  </a:txBody>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A</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B</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C</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000000"/>
                          </a:solidFill>
                          <a:effectLst/>
                          <a:latin typeface="Arial" panose="020B0604020202020204" pitchFamily="34" charset="0"/>
                          <a:cs typeface="Arial" panose="020B0604020202020204" pitchFamily="34" charset="0"/>
                        </a:rPr>
                        <a:t>D</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extLst>
                  <a:ext uri="{0D108BD9-81ED-4DB2-BD59-A6C34878D82A}">
                    <a16:rowId xmlns:a16="http://schemas.microsoft.com/office/drawing/2014/main" val="10001"/>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2</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1</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4</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6</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5</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5654">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4</a:t>
                      </a:r>
                    </a:p>
                  </a:txBody>
                  <a:tcPr marT="45707" marB="457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2</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1" i="0" u="none" strike="noStrike" cap="none" normalizeH="0" baseline="0">
                          <a:ln>
                            <a:noFill/>
                          </a:ln>
                          <a:solidFill>
                            <a:srgbClr val="FF3300"/>
                          </a:solidFill>
                          <a:effectLst/>
                          <a:latin typeface="Arial" panose="020B0604020202020204" pitchFamily="34" charset="0"/>
                          <a:cs typeface="Arial" panose="020B0604020202020204" pitchFamily="34" charset="0"/>
                        </a:rPr>
                        <a:t>0</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4</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85000"/>
                        <a:buFont typeface="Wingdings" panose="05000000000000000000" pitchFamily="2" charset="2"/>
                        <a:defRPr sz="2400">
                          <a:solidFill>
                            <a:schemeClr val="tx2"/>
                          </a:solidFill>
                          <a:latin typeface="Arial" panose="020B0604020202020204" pitchFamily="34" charset="0"/>
                          <a:cs typeface="Arial" panose="020B0604020202020204" pitchFamily="34" charset="0"/>
                        </a:defRPr>
                      </a:lvl1pPr>
                      <a:lvl2pPr>
                        <a:spcBef>
                          <a:spcPct val="20000"/>
                        </a:spcBef>
                        <a:buClr>
                          <a:schemeClr val="accent1"/>
                        </a:buClr>
                        <a:buSzPct val="70000"/>
                        <a:buFont typeface="Wingdings" panose="05000000000000000000" pitchFamily="2" charset="2"/>
                        <a:defRPr sz="2100">
                          <a:solidFill>
                            <a:schemeClr val="tx2"/>
                          </a:solidFill>
                          <a:latin typeface="Arial" panose="020B0604020202020204" pitchFamily="34" charset="0"/>
                          <a:cs typeface="Arial" panose="020B0604020202020204" pitchFamily="34" charset="0"/>
                        </a:defRPr>
                      </a:lvl2pPr>
                      <a:lvl3pPr>
                        <a:spcBef>
                          <a:spcPct val="20000"/>
                        </a:spcBef>
                        <a:buClr>
                          <a:schemeClr val="accent1"/>
                        </a:buClr>
                        <a:buSzPct val="70000"/>
                        <a:buFont typeface="Wingdings" panose="05000000000000000000" pitchFamily="2" charset="2"/>
                        <a:defRPr sz="2000">
                          <a:solidFill>
                            <a:schemeClr val="tx2"/>
                          </a:solidFill>
                          <a:latin typeface="Arial" panose="020B0604020202020204" pitchFamily="34" charset="0"/>
                          <a:cs typeface="Arial" panose="020B0604020202020204" pitchFamily="34" charset="0"/>
                        </a:defRPr>
                      </a:lvl3pPr>
                      <a:lvl4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4pPr>
                      <a:lvl5pPr>
                        <a:spcBef>
                          <a:spcPct val="20000"/>
                        </a:spcBef>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SzPct val="70000"/>
                        <a:buFont typeface="Wingdings" panose="05000000000000000000" pitchFamily="2" charset="2"/>
                        <a:defRPr>
                          <a:solidFill>
                            <a:schemeClr val="tx2"/>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5000"/>
                        <a:buFont typeface="Wingdings" panose="05000000000000000000" pitchFamily="2" charset="2"/>
                        <a:buNone/>
                        <a:tabLst/>
                      </a:pPr>
                      <a:r>
                        <a:rPr kumimoji="0" lang="en-US" altLang="en-US" sz="1800" b="0" i="0" u="none" strike="noStrike" cap="none" normalizeH="0" baseline="0">
                          <a:ln>
                            <a:noFill/>
                          </a:ln>
                          <a:solidFill>
                            <a:schemeClr val="tx2"/>
                          </a:solidFill>
                          <a:effectLst/>
                          <a:latin typeface="Arial" panose="020B0604020202020204" pitchFamily="34" charset="0"/>
                          <a:cs typeface="Arial" panose="020B0604020202020204" pitchFamily="34" charset="0"/>
                        </a:rPr>
                        <a:t>3</a:t>
                      </a:r>
                    </a:p>
                  </a:txBody>
                  <a:tcPr marT="45707" marB="457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A5A60D57-FF41-46EE-BBAA-2D41C40195FF}"/>
              </a:ext>
            </a:extLst>
          </p:cNvPr>
          <p:cNvSpPr>
            <a:spLocks noGrp="1" noChangeArrowheads="1"/>
          </p:cNvSpPr>
          <p:nvPr>
            <p:ph type="body" idx="1"/>
          </p:nvPr>
        </p:nvSpPr>
        <p:spPr>
          <a:xfrm>
            <a:off x="1676400" y="620713"/>
            <a:ext cx="7010400" cy="5475287"/>
          </a:xfrm>
        </p:spPr>
        <p:txBody>
          <a:bodyPr/>
          <a:lstStyle/>
          <a:p>
            <a:pPr eaLnBrk="1" hangingPunct="1"/>
            <a:r>
              <a:rPr lang="en-US" altLang="en-US"/>
              <a:t>assignment Schedul :</a:t>
            </a:r>
          </a:p>
          <a:p>
            <a:pPr eaLnBrk="1" hangingPunct="1"/>
            <a:endParaRPr lang="en-US" altLang="en-US"/>
          </a:p>
          <a:p>
            <a:pPr eaLnBrk="1" hangingPunct="1">
              <a:buFont typeface="Wingdings" panose="05000000000000000000" pitchFamily="2" charset="2"/>
              <a:buNone/>
            </a:pPr>
            <a:r>
              <a:rPr lang="en-US" altLang="en-US"/>
              <a:t>	1                 D    = 10</a:t>
            </a:r>
          </a:p>
          <a:p>
            <a:pPr eaLnBrk="1" hangingPunct="1">
              <a:buFont typeface="Wingdings" panose="05000000000000000000" pitchFamily="2" charset="2"/>
              <a:buNone/>
            </a:pPr>
            <a:r>
              <a:rPr lang="en-US" altLang="en-US"/>
              <a:t>   2 	              A     = 10</a:t>
            </a:r>
          </a:p>
          <a:p>
            <a:pPr eaLnBrk="1" hangingPunct="1">
              <a:buFont typeface="Wingdings" panose="05000000000000000000" pitchFamily="2" charset="2"/>
              <a:buNone/>
            </a:pPr>
            <a:r>
              <a:rPr lang="en-US" altLang="en-US"/>
              <a:t>	3                 C    =   9</a:t>
            </a:r>
          </a:p>
          <a:p>
            <a:pPr eaLnBrk="1" hangingPunct="1">
              <a:buFont typeface="Wingdings" panose="05000000000000000000" pitchFamily="2" charset="2"/>
              <a:buNone/>
            </a:pPr>
            <a:r>
              <a:rPr lang="en-US" altLang="en-US"/>
              <a:t>  	4		          B    = 11</a:t>
            </a:r>
          </a:p>
          <a:p>
            <a:pPr eaLnBrk="1" hangingPunct="1">
              <a:buFont typeface="Wingdings" panose="05000000000000000000" pitchFamily="2" charset="2"/>
              <a:buNone/>
            </a:pPr>
            <a:r>
              <a:rPr lang="en-US" altLang="en-US"/>
              <a:t>    ---------------------------------</a:t>
            </a:r>
          </a:p>
          <a:p>
            <a:pPr eaLnBrk="1" hangingPunct="1">
              <a:buFont typeface="Wingdings" panose="05000000000000000000" pitchFamily="2" charset="2"/>
              <a:buNone/>
            </a:pPr>
            <a:r>
              <a:rPr lang="en-US" altLang="en-US"/>
              <a:t> Total Production =   40</a:t>
            </a:r>
          </a:p>
        </p:txBody>
      </p:sp>
      <p:sp>
        <p:nvSpPr>
          <p:cNvPr id="28675" name="Line 4">
            <a:extLst>
              <a:ext uri="{FF2B5EF4-FFF2-40B4-BE49-F238E27FC236}">
                <a16:creationId xmlns:a16="http://schemas.microsoft.com/office/drawing/2014/main" id="{5EEB476C-7DA5-4DA6-8F24-1DB83DCBEA35}"/>
              </a:ext>
            </a:extLst>
          </p:cNvPr>
          <p:cNvSpPr>
            <a:spLocks noChangeShapeType="1"/>
          </p:cNvSpPr>
          <p:nvPr/>
        </p:nvSpPr>
        <p:spPr bwMode="auto">
          <a:xfrm>
            <a:off x="2484438" y="2118406"/>
            <a:ext cx="13668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a:p>
        </p:txBody>
      </p:sp>
      <p:sp>
        <p:nvSpPr>
          <p:cNvPr id="28676" name="Line 5">
            <a:extLst>
              <a:ext uri="{FF2B5EF4-FFF2-40B4-BE49-F238E27FC236}">
                <a16:creationId xmlns:a16="http://schemas.microsoft.com/office/drawing/2014/main" id="{5D33581C-E064-43AC-99A4-DEF8BF62613A}"/>
              </a:ext>
            </a:extLst>
          </p:cNvPr>
          <p:cNvSpPr>
            <a:spLocks noChangeShapeType="1"/>
          </p:cNvSpPr>
          <p:nvPr/>
        </p:nvSpPr>
        <p:spPr bwMode="auto">
          <a:xfrm>
            <a:off x="2484438" y="2656570"/>
            <a:ext cx="13668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a:p>
        </p:txBody>
      </p:sp>
      <p:sp>
        <p:nvSpPr>
          <p:cNvPr id="28677" name="Line 6">
            <a:extLst>
              <a:ext uri="{FF2B5EF4-FFF2-40B4-BE49-F238E27FC236}">
                <a16:creationId xmlns:a16="http://schemas.microsoft.com/office/drawing/2014/main" id="{98BD97CA-6A46-4F70-98A4-2B592C45AC3A}"/>
              </a:ext>
            </a:extLst>
          </p:cNvPr>
          <p:cNvSpPr>
            <a:spLocks noChangeShapeType="1"/>
          </p:cNvSpPr>
          <p:nvPr/>
        </p:nvSpPr>
        <p:spPr bwMode="auto">
          <a:xfrm>
            <a:off x="2484438" y="3259142"/>
            <a:ext cx="13668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a:p>
        </p:txBody>
      </p:sp>
      <p:sp>
        <p:nvSpPr>
          <p:cNvPr id="28678" name="Line 7">
            <a:extLst>
              <a:ext uri="{FF2B5EF4-FFF2-40B4-BE49-F238E27FC236}">
                <a16:creationId xmlns:a16="http://schemas.microsoft.com/office/drawing/2014/main" id="{726D305B-88C9-4683-8B07-945E3742922E}"/>
              </a:ext>
            </a:extLst>
          </p:cNvPr>
          <p:cNvSpPr>
            <a:spLocks noChangeShapeType="1"/>
          </p:cNvSpPr>
          <p:nvPr/>
        </p:nvSpPr>
        <p:spPr bwMode="auto">
          <a:xfrm>
            <a:off x="2484438" y="3835404"/>
            <a:ext cx="13668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D"/>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a:lnSpc>
                <a:spcPct val="80000"/>
              </a:lnSpc>
            </a:pPr>
            <a:r>
              <a:rPr lang="en-US" dirty="0">
                <a:latin typeface="Arial" charset="0"/>
                <a:cs typeface="Arial" charset="0"/>
              </a:rPr>
              <a:t>Sequencing Jobs</a:t>
            </a:r>
          </a:p>
        </p:txBody>
      </p:sp>
      <p:sp>
        <p:nvSpPr>
          <p:cNvPr id="84994" name="Content Placeholder 1"/>
          <p:cNvSpPr>
            <a:spLocks noGrp="1"/>
          </p:cNvSpPr>
          <p:nvPr>
            <p:ph idx="1"/>
          </p:nvPr>
        </p:nvSpPr>
        <p:spPr>
          <a:xfrm>
            <a:off x="617538" y="1600200"/>
            <a:ext cx="7874000" cy="4749800"/>
          </a:xfrm>
        </p:spPr>
        <p:txBody>
          <a:bodyPr/>
          <a:lstStyle/>
          <a:p>
            <a:pPr>
              <a:buFont typeface="Arial Unicode MS" charset="0"/>
              <a:buChar char="▶"/>
            </a:pPr>
            <a:r>
              <a:rPr lang="en-US" dirty="0">
                <a:latin typeface="Arial" charset="0"/>
                <a:cs typeface="Arial" charset="0"/>
              </a:rPr>
              <a:t>Specifies the order in which jobs should be performed at work centers</a:t>
            </a:r>
          </a:p>
          <a:p>
            <a:pPr>
              <a:buFont typeface="Arial Unicode MS" charset="0"/>
              <a:buChar char="▶"/>
            </a:pPr>
            <a:r>
              <a:rPr lang="en-US" dirty="0">
                <a:latin typeface="Arial" charset="0"/>
                <a:cs typeface="Arial" charset="0"/>
              </a:rPr>
              <a:t>Priority rules are used to dispatch or sequence jobs</a:t>
            </a:r>
          </a:p>
          <a:p>
            <a:pPr lvl="1">
              <a:buFont typeface="Arial Unicode MS" charset="0"/>
              <a:buChar char="▶"/>
            </a:pPr>
            <a:r>
              <a:rPr lang="en-US" dirty="0">
                <a:latin typeface="Arial" charset="0"/>
                <a:cs typeface="Arial" charset="0"/>
              </a:rPr>
              <a:t>FCFS: </a:t>
            </a:r>
            <a:r>
              <a:rPr lang="en-US" b="1" dirty="0">
                <a:solidFill>
                  <a:schemeClr val="tx2"/>
                </a:solidFill>
                <a:latin typeface="Arial" charset="0"/>
                <a:cs typeface="Arial" charset="0"/>
              </a:rPr>
              <a:t>First come, first served</a:t>
            </a:r>
          </a:p>
          <a:p>
            <a:pPr lvl="1">
              <a:buFont typeface="Arial Unicode MS" charset="0"/>
              <a:buChar char="▶"/>
            </a:pPr>
            <a:r>
              <a:rPr lang="en-US" dirty="0">
                <a:latin typeface="Arial" charset="0"/>
                <a:cs typeface="Arial" charset="0"/>
              </a:rPr>
              <a:t>SPT: </a:t>
            </a:r>
            <a:r>
              <a:rPr lang="en-US" b="1" dirty="0">
                <a:solidFill>
                  <a:srgbClr val="255898"/>
                </a:solidFill>
                <a:latin typeface="Arial" charset="0"/>
                <a:cs typeface="Arial" charset="0"/>
              </a:rPr>
              <a:t>Shortest processing time</a:t>
            </a:r>
          </a:p>
          <a:p>
            <a:pPr lvl="1">
              <a:buFont typeface="Arial Unicode MS" charset="0"/>
              <a:buChar char="▶"/>
            </a:pPr>
            <a:r>
              <a:rPr lang="en-US" dirty="0">
                <a:latin typeface="Arial" charset="0"/>
                <a:cs typeface="Arial" charset="0"/>
              </a:rPr>
              <a:t>EDD: </a:t>
            </a:r>
            <a:r>
              <a:rPr lang="en-US" b="1" dirty="0">
                <a:solidFill>
                  <a:srgbClr val="255898"/>
                </a:solidFill>
                <a:latin typeface="Arial" charset="0"/>
                <a:cs typeface="Arial" charset="0"/>
              </a:rPr>
              <a:t>Earliest due date</a:t>
            </a:r>
          </a:p>
          <a:p>
            <a:pPr lvl="1">
              <a:buFont typeface="Arial Unicode MS" charset="0"/>
              <a:buChar char="▶"/>
            </a:pPr>
            <a:r>
              <a:rPr lang="en-US" dirty="0">
                <a:latin typeface="Arial" charset="0"/>
                <a:cs typeface="Arial" charset="0"/>
              </a:rPr>
              <a:t>LPT: </a:t>
            </a:r>
            <a:r>
              <a:rPr lang="en-US" b="1" dirty="0">
                <a:solidFill>
                  <a:srgbClr val="255898"/>
                </a:solidFill>
                <a:latin typeface="Arial" charset="0"/>
                <a:cs typeface="Arial" charset="0"/>
              </a:rPr>
              <a:t>Longest processing time</a:t>
            </a:r>
          </a:p>
        </p:txBody>
      </p:sp>
    </p:spTree>
    <p:extLst>
      <p:ext uri="{BB962C8B-B14F-4D97-AF65-F5344CB8AC3E}">
        <p14:creationId xmlns:p14="http://schemas.microsoft.com/office/powerpoint/2010/main" val="628966264"/>
      </p:ext>
    </p:extLst>
  </p:cSld>
  <p:clrMapOvr>
    <a:masterClrMapping/>
  </p:clrMapOvr>
  <p:transition>
    <p:pull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Criteria</a:t>
            </a:r>
          </a:p>
        </p:txBody>
      </p:sp>
      <p:sp>
        <p:nvSpPr>
          <p:cNvPr id="3" name="Content Placeholder 2"/>
          <p:cNvSpPr>
            <a:spLocks noGrp="1"/>
          </p:cNvSpPr>
          <p:nvPr>
            <p:ph idx="1"/>
          </p:nvPr>
        </p:nvSpPr>
        <p:spPr/>
        <p:txBody>
          <a:bodyPr/>
          <a:lstStyle/>
          <a:p>
            <a:r>
              <a:rPr lang="en-US" sz="2800" b="1" dirty="0">
                <a:solidFill>
                  <a:schemeClr val="tx2"/>
                </a:solidFill>
              </a:rPr>
              <a:t>Flow time </a:t>
            </a:r>
            <a:r>
              <a:rPr lang="en-US" sz="2800" dirty="0"/>
              <a:t>– the time between the release of a job to a work center until the job is finished</a:t>
            </a:r>
          </a:p>
        </p:txBody>
      </p:sp>
      <p:grpSp>
        <p:nvGrpSpPr>
          <p:cNvPr id="4" name="Group 68"/>
          <p:cNvGrpSpPr>
            <a:grpSpLocks/>
          </p:cNvGrpSpPr>
          <p:nvPr/>
        </p:nvGrpSpPr>
        <p:grpSpPr bwMode="auto">
          <a:xfrm>
            <a:off x="311945" y="2516187"/>
            <a:ext cx="6910389" cy="898524"/>
            <a:chOff x="315" y="1607"/>
            <a:chExt cx="4353" cy="566"/>
          </a:xfrm>
        </p:grpSpPr>
        <p:sp>
          <p:nvSpPr>
            <p:cNvPr id="5" name="Rectangle 69"/>
            <p:cNvSpPr>
              <a:spLocks noChangeArrowheads="1"/>
            </p:cNvSpPr>
            <p:nvPr/>
          </p:nvSpPr>
          <p:spPr bwMode="auto">
            <a:xfrm>
              <a:off x="315" y="1756"/>
              <a:ext cx="24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Average completion time =</a:t>
              </a:r>
            </a:p>
          </p:txBody>
        </p:sp>
        <p:grpSp>
          <p:nvGrpSpPr>
            <p:cNvPr id="6" name="Group 70"/>
            <p:cNvGrpSpPr>
              <a:grpSpLocks/>
            </p:cNvGrpSpPr>
            <p:nvPr/>
          </p:nvGrpSpPr>
          <p:grpSpPr bwMode="auto">
            <a:xfrm>
              <a:off x="2698" y="1607"/>
              <a:ext cx="1970" cy="566"/>
              <a:chOff x="2698" y="1607"/>
              <a:chExt cx="1970" cy="566"/>
            </a:xfrm>
          </p:grpSpPr>
          <p:sp>
            <p:nvSpPr>
              <p:cNvPr id="7" name="Rectangle 71"/>
              <p:cNvSpPr>
                <a:spLocks noChangeArrowheads="1"/>
              </p:cNvSpPr>
              <p:nvPr/>
            </p:nvSpPr>
            <p:spPr bwMode="auto">
              <a:xfrm>
                <a:off x="2698" y="1607"/>
                <a:ext cx="197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sz="2400" dirty="0"/>
                  <a:t>Sum of total flow time</a:t>
                </a:r>
              </a:p>
              <a:p>
                <a:pPr algn="ctr">
                  <a:lnSpc>
                    <a:spcPct val="110000"/>
                  </a:lnSpc>
                </a:pPr>
                <a:r>
                  <a:rPr lang="en-US" sz="2400" dirty="0"/>
                  <a:t>Number of jobs</a:t>
                </a:r>
              </a:p>
            </p:txBody>
          </p:sp>
          <p:sp>
            <p:nvSpPr>
              <p:cNvPr id="8" name="Line 72"/>
              <p:cNvSpPr>
                <a:spLocks noChangeShapeType="1"/>
              </p:cNvSpPr>
              <p:nvPr/>
            </p:nvSpPr>
            <p:spPr bwMode="auto">
              <a:xfrm flipH="1">
                <a:off x="2717" y="1909"/>
                <a:ext cx="195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grpSp>
      </p:grpSp>
      <p:grpSp>
        <p:nvGrpSpPr>
          <p:cNvPr id="9" name="Group 89"/>
          <p:cNvGrpSpPr>
            <a:grpSpLocks/>
          </p:cNvGrpSpPr>
          <p:nvPr/>
        </p:nvGrpSpPr>
        <p:grpSpPr bwMode="auto">
          <a:xfrm>
            <a:off x="1424782" y="3430586"/>
            <a:ext cx="7173913" cy="898524"/>
            <a:chOff x="455" y="2113"/>
            <a:chExt cx="4519" cy="566"/>
          </a:xfrm>
        </p:grpSpPr>
        <p:sp>
          <p:nvSpPr>
            <p:cNvPr id="10" name="Rectangle 74"/>
            <p:cNvSpPr>
              <a:spLocks noChangeArrowheads="1"/>
            </p:cNvSpPr>
            <p:nvPr/>
          </p:nvSpPr>
          <p:spPr bwMode="auto">
            <a:xfrm>
              <a:off x="455" y="2278"/>
              <a:ext cx="17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Utilization metric =</a:t>
              </a:r>
            </a:p>
          </p:txBody>
        </p:sp>
        <p:grpSp>
          <p:nvGrpSpPr>
            <p:cNvPr id="11" name="Group 75"/>
            <p:cNvGrpSpPr>
              <a:grpSpLocks/>
            </p:cNvGrpSpPr>
            <p:nvPr/>
          </p:nvGrpSpPr>
          <p:grpSpPr bwMode="auto">
            <a:xfrm>
              <a:off x="2132" y="2113"/>
              <a:ext cx="2842" cy="566"/>
              <a:chOff x="2132" y="2113"/>
              <a:chExt cx="2842" cy="566"/>
            </a:xfrm>
          </p:grpSpPr>
          <p:sp>
            <p:nvSpPr>
              <p:cNvPr id="12" name="Rectangle 76"/>
              <p:cNvSpPr>
                <a:spLocks noChangeArrowheads="1"/>
              </p:cNvSpPr>
              <p:nvPr/>
            </p:nvSpPr>
            <p:spPr bwMode="auto">
              <a:xfrm>
                <a:off x="2132" y="2113"/>
                <a:ext cx="2842"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sz="2400" dirty="0"/>
                  <a:t>Total job work (processing) time</a:t>
                </a:r>
              </a:p>
              <a:p>
                <a:pPr algn="ctr">
                  <a:lnSpc>
                    <a:spcPct val="110000"/>
                  </a:lnSpc>
                </a:pPr>
                <a:r>
                  <a:rPr lang="en-US" sz="2400" dirty="0"/>
                  <a:t>Sum of total flow time</a:t>
                </a:r>
              </a:p>
            </p:txBody>
          </p:sp>
          <p:sp>
            <p:nvSpPr>
              <p:cNvPr id="13" name="Line 77"/>
              <p:cNvSpPr>
                <a:spLocks noChangeShapeType="1"/>
              </p:cNvSpPr>
              <p:nvPr/>
            </p:nvSpPr>
            <p:spPr bwMode="auto">
              <a:xfrm>
                <a:off x="2167" y="2431"/>
                <a:ext cx="280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grpSp>
      </p:grpSp>
      <p:grpSp>
        <p:nvGrpSpPr>
          <p:cNvPr id="14" name="Group 78"/>
          <p:cNvGrpSpPr>
            <a:grpSpLocks/>
          </p:cNvGrpSpPr>
          <p:nvPr/>
        </p:nvGrpSpPr>
        <p:grpSpPr bwMode="auto">
          <a:xfrm>
            <a:off x="736601" y="4344985"/>
            <a:ext cx="7859715" cy="898525"/>
            <a:chOff x="108" y="2628"/>
            <a:chExt cx="4951" cy="566"/>
          </a:xfrm>
        </p:grpSpPr>
        <p:sp>
          <p:nvSpPr>
            <p:cNvPr id="15" name="Rectangle 79"/>
            <p:cNvSpPr>
              <a:spLocks noChangeArrowheads="1"/>
            </p:cNvSpPr>
            <p:nvPr/>
          </p:nvSpPr>
          <p:spPr bwMode="auto">
            <a:xfrm>
              <a:off x="108" y="2698"/>
              <a:ext cx="1949"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85000"/>
                </a:lnSpc>
              </a:pPr>
              <a:r>
                <a:rPr lang="en-US" sz="2400" dirty="0"/>
                <a:t>Average number of </a:t>
              </a:r>
            </a:p>
            <a:p>
              <a:pPr algn="r">
                <a:lnSpc>
                  <a:spcPct val="85000"/>
                </a:lnSpc>
              </a:pPr>
              <a:r>
                <a:rPr lang="en-US" sz="2400" dirty="0"/>
                <a:t>jobs in the system</a:t>
              </a:r>
            </a:p>
          </p:txBody>
        </p:sp>
        <p:sp>
          <p:nvSpPr>
            <p:cNvPr id="16" name="Rectangle 80"/>
            <p:cNvSpPr>
              <a:spLocks noChangeArrowheads="1"/>
            </p:cNvSpPr>
            <p:nvPr/>
          </p:nvSpPr>
          <p:spPr bwMode="auto">
            <a:xfrm>
              <a:off x="2010" y="2765"/>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a:t>
              </a:r>
            </a:p>
          </p:txBody>
        </p:sp>
        <p:grpSp>
          <p:nvGrpSpPr>
            <p:cNvPr id="17" name="Group 81"/>
            <p:cNvGrpSpPr>
              <a:grpSpLocks/>
            </p:cNvGrpSpPr>
            <p:nvPr/>
          </p:nvGrpSpPr>
          <p:grpSpPr bwMode="auto">
            <a:xfrm>
              <a:off x="2217" y="2628"/>
              <a:ext cx="2842" cy="566"/>
              <a:chOff x="2217" y="2628"/>
              <a:chExt cx="2842" cy="566"/>
            </a:xfrm>
          </p:grpSpPr>
          <p:sp>
            <p:nvSpPr>
              <p:cNvPr id="18" name="Rectangle 82"/>
              <p:cNvSpPr>
                <a:spLocks noChangeArrowheads="1"/>
              </p:cNvSpPr>
              <p:nvPr/>
            </p:nvSpPr>
            <p:spPr bwMode="auto">
              <a:xfrm>
                <a:off x="2217" y="2628"/>
                <a:ext cx="2842"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sz="2400" dirty="0"/>
                  <a:t>Sum of total flow time</a:t>
                </a:r>
              </a:p>
              <a:p>
                <a:pPr algn="ctr">
                  <a:lnSpc>
                    <a:spcPct val="110000"/>
                  </a:lnSpc>
                </a:pPr>
                <a:r>
                  <a:rPr lang="en-US" sz="2400" dirty="0"/>
                  <a:t>Total job work (processing) time</a:t>
                </a:r>
              </a:p>
            </p:txBody>
          </p:sp>
          <p:sp>
            <p:nvSpPr>
              <p:cNvPr id="19" name="Line 83"/>
              <p:cNvSpPr>
                <a:spLocks noChangeShapeType="1"/>
              </p:cNvSpPr>
              <p:nvPr/>
            </p:nvSpPr>
            <p:spPr bwMode="auto">
              <a:xfrm>
                <a:off x="2260" y="2922"/>
                <a:ext cx="279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grpSp>
      </p:grpSp>
      <p:grpSp>
        <p:nvGrpSpPr>
          <p:cNvPr id="20" name="Group 84"/>
          <p:cNvGrpSpPr>
            <a:grpSpLocks/>
          </p:cNvGrpSpPr>
          <p:nvPr/>
        </p:nvGrpSpPr>
        <p:grpSpPr bwMode="auto">
          <a:xfrm>
            <a:off x="828676" y="5259386"/>
            <a:ext cx="5538788" cy="898524"/>
            <a:chOff x="672" y="3127"/>
            <a:chExt cx="3489" cy="566"/>
          </a:xfrm>
        </p:grpSpPr>
        <p:sp>
          <p:nvSpPr>
            <p:cNvPr id="21" name="Rectangle 85"/>
            <p:cNvSpPr>
              <a:spLocks noChangeArrowheads="1"/>
            </p:cNvSpPr>
            <p:nvPr/>
          </p:nvSpPr>
          <p:spPr bwMode="auto">
            <a:xfrm>
              <a:off x="672" y="3292"/>
              <a:ext cx="20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Average job lateness =</a:t>
              </a:r>
            </a:p>
          </p:txBody>
        </p:sp>
        <p:grpSp>
          <p:nvGrpSpPr>
            <p:cNvPr id="22" name="Group 86"/>
            <p:cNvGrpSpPr>
              <a:grpSpLocks/>
            </p:cNvGrpSpPr>
            <p:nvPr/>
          </p:nvGrpSpPr>
          <p:grpSpPr bwMode="auto">
            <a:xfrm>
              <a:off x="2730" y="3127"/>
              <a:ext cx="1431" cy="566"/>
              <a:chOff x="2730" y="3127"/>
              <a:chExt cx="1431" cy="566"/>
            </a:xfrm>
          </p:grpSpPr>
          <p:sp>
            <p:nvSpPr>
              <p:cNvPr id="23" name="Rectangle 87"/>
              <p:cNvSpPr>
                <a:spLocks noChangeArrowheads="1"/>
              </p:cNvSpPr>
              <p:nvPr/>
            </p:nvSpPr>
            <p:spPr bwMode="auto">
              <a:xfrm>
                <a:off x="2730" y="3127"/>
                <a:ext cx="1431"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sz="2400" dirty="0"/>
                  <a:t>Total late days</a:t>
                </a:r>
              </a:p>
              <a:p>
                <a:pPr algn="ctr">
                  <a:lnSpc>
                    <a:spcPct val="110000"/>
                  </a:lnSpc>
                </a:pPr>
                <a:r>
                  <a:rPr lang="en-US" sz="2400" dirty="0"/>
                  <a:t>Number of jobs</a:t>
                </a:r>
              </a:p>
            </p:txBody>
          </p:sp>
          <p:sp>
            <p:nvSpPr>
              <p:cNvPr id="24" name="Line 88"/>
              <p:cNvSpPr>
                <a:spLocks noChangeShapeType="1"/>
              </p:cNvSpPr>
              <p:nvPr/>
            </p:nvSpPr>
            <p:spPr bwMode="auto">
              <a:xfrm>
                <a:off x="2756" y="3445"/>
                <a:ext cx="140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grpSp>
      </p:grpSp>
    </p:spTree>
    <p:extLst>
      <p:ext uri="{BB962C8B-B14F-4D97-AF65-F5344CB8AC3E}">
        <p14:creationId xmlns:p14="http://schemas.microsoft.com/office/powerpoint/2010/main" val="250405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1000"/>
                                        <p:tgtEl>
                                          <p:spTgt spid="14"/>
                                        </p:tgtEl>
                                      </p:cBhvr>
                                    </p:animEffect>
                                  </p:childTnLst>
                                </p:cTn>
                              </p:par>
                            </p:childTnLst>
                          </p:cTn>
                        </p:par>
                        <p:par>
                          <p:cTn id="16" fill="hold">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57200" y="1600200"/>
            <a:ext cx="8102599" cy="875111"/>
          </a:xfrm>
          <a:prstGeom prst="rect">
            <a:avLst/>
          </a:prstGeom>
          <a:noFill/>
        </p:spPr>
        <p:txBody>
          <a:bodyPr wrap="square" rtlCol="0">
            <a:spAutoFit/>
          </a:bodyPr>
          <a:lstStyle/>
          <a:p>
            <a:pPr marL="342900" lvl="0" indent="-342900">
              <a:lnSpc>
                <a:spcPct val="90000"/>
              </a:lnSpc>
              <a:spcAft>
                <a:spcPts val="1200"/>
              </a:spcAft>
              <a:buClr>
                <a:srgbClr val="D33320"/>
              </a:buClr>
              <a:buFont typeface="Arial Unicode MS"/>
              <a:buChar char="▶"/>
            </a:pPr>
            <a:r>
              <a:rPr lang="en-US" sz="2800" b="1" dirty="0">
                <a:solidFill>
                  <a:srgbClr val="255898"/>
                </a:solidFill>
                <a:latin typeface="Arial"/>
                <a:cs typeface="Arial"/>
              </a:rPr>
              <a:t>Flow time </a:t>
            </a:r>
            <a:r>
              <a:rPr lang="en-US" sz="2800" dirty="0">
                <a:solidFill>
                  <a:srgbClr val="000000"/>
                </a:solidFill>
                <a:latin typeface="Arial"/>
                <a:cs typeface="Arial"/>
              </a:rPr>
              <a:t>– the time between the release of a job to a work center until the job is finished</a:t>
            </a:r>
          </a:p>
        </p:txBody>
      </p:sp>
      <p:sp>
        <p:nvSpPr>
          <p:cNvPr id="2" name="Title 1"/>
          <p:cNvSpPr>
            <a:spLocks noGrp="1"/>
          </p:cNvSpPr>
          <p:nvPr>
            <p:ph type="title"/>
          </p:nvPr>
        </p:nvSpPr>
        <p:spPr/>
        <p:txBody>
          <a:bodyPr/>
          <a:lstStyle/>
          <a:p>
            <a:r>
              <a:rPr lang="en-US" dirty="0"/>
              <a:t>Performance Criteria</a:t>
            </a:r>
          </a:p>
        </p:txBody>
      </p:sp>
      <p:grpSp>
        <p:nvGrpSpPr>
          <p:cNvPr id="4" name="Group 68"/>
          <p:cNvGrpSpPr>
            <a:grpSpLocks/>
          </p:cNvGrpSpPr>
          <p:nvPr/>
        </p:nvGrpSpPr>
        <p:grpSpPr bwMode="auto">
          <a:xfrm>
            <a:off x="311945" y="2516187"/>
            <a:ext cx="6910389" cy="898524"/>
            <a:chOff x="315" y="1607"/>
            <a:chExt cx="4353" cy="566"/>
          </a:xfrm>
        </p:grpSpPr>
        <p:sp>
          <p:nvSpPr>
            <p:cNvPr id="5" name="Rectangle 69"/>
            <p:cNvSpPr>
              <a:spLocks noChangeArrowheads="1"/>
            </p:cNvSpPr>
            <p:nvPr/>
          </p:nvSpPr>
          <p:spPr bwMode="auto">
            <a:xfrm>
              <a:off x="315" y="1756"/>
              <a:ext cx="24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Average completion time =</a:t>
              </a:r>
            </a:p>
          </p:txBody>
        </p:sp>
        <p:grpSp>
          <p:nvGrpSpPr>
            <p:cNvPr id="6" name="Group 70"/>
            <p:cNvGrpSpPr>
              <a:grpSpLocks/>
            </p:cNvGrpSpPr>
            <p:nvPr/>
          </p:nvGrpSpPr>
          <p:grpSpPr bwMode="auto">
            <a:xfrm>
              <a:off x="2698" y="1607"/>
              <a:ext cx="1970" cy="566"/>
              <a:chOff x="2698" y="1607"/>
              <a:chExt cx="1970" cy="566"/>
            </a:xfrm>
          </p:grpSpPr>
          <p:sp>
            <p:nvSpPr>
              <p:cNvPr id="7" name="Rectangle 71"/>
              <p:cNvSpPr>
                <a:spLocks noChangeArrowheads="1"/>
              </p:cNvSpPr>
              <p:nvPr/>
            </p:nvSpPr>
            <p:spPr bwMode="auto">
              <a:xfrm>
                <a:off x="2698" y="1607"/>
                <a:ext cx="1970"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sz="2400" dirty="0"/>
                  <a:t>Sum of total flow time</a:t>
                </a:r>
              </a:p>
              <a:p>
                <a:pPr algn="ctr">
                  <a:lnSpc>
                    <a:spcPct val="110000"/>
                  </a:lnSpc>
                </a:pPr>
                <a:r>
                  <a:rPr lang="en-US" sz="2400" dirty="0"/>
                  <a:t>Number of jobs</a:t>
                </a:r>
              </a:p>
            </p:txBody>
          </p:sp>
          <p:sp>
            <p:nvSpPr>
              <p:cNvPr id="8" name="Line 72"/>
              <p:cNvSpPr>
                <a:spLocks noChangeShapeType="1"/>
              </p:cNvSpPr>
              <p:nvPr/>
            </p:nvSpPr>
            <p:spPr bwMode="auto">
              <a:xfrm flipH="1">
                <a:off x="2717" y="1909"/>
                <a:ext cx="195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grpSp>
      </p:grpSp>
      <p:grpSp>
        <p:nvGrpSpPr>
          <p:cNvPr id="9" name="Group 89"/>
          <p:cNvGrpSpPr>
            <a:grpSpLocks/>
          </p:cNvGrpSpPr>
          <p:nvPr/>
        </p:nvGrpSpPr>
        <p:grpSpPr bwMode="auto">
          <a:xfrm>
            <a:off x="1424782" y="3430586"/>
            <a:ext cx="7173913" cy="898524"/>
            <a:chOff x="455" y="2113"/>
            <a:chExt cx="4519" cy="566"/>
          </a:xfrm>
        </p:grpSpPr>
        <p:sp>
          <p:nvSpPr>
            <p:cNvPr id="10" name="Rectangle 74"/>
            <p:cNvSpPr>
              <a:spLocks noChangeArrowheads="1"/>
            </p:cNvSpPr>
            <p:nvPr/>
          </p:nvSpPr>
          <p:spPr bwMode="auto">
            <a:xfrm>
              <a:off x="455" y="2278"/>
              <a:ext cx="17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Utilization metric =</a:t>
              </a:r>
            </a:p>
          </p:txBody>
        </p:sp>
        <p:grpSp>
          <p:nvGrpSpPr>
            <p:cNvPr id="11" name="Group 75"/>
            <p:cNvGrpSpPr>
              <a:grpSpLocks/>
            </p:cNvGrpSpPr>
            <p:nvPr/>
          </p:nvGrpSpPr>
          <p:grpSpPr bwMode="auto">
            <a:xfrm>
              <a:off x="2132" y="2113"/>
              <a:ext cx="2842" cy="566"/>
              <a:chOff x="2132" y="2113"/>
              <a:chExt cx="2842" cy="566"/>
            </a:xfrm>
          </p:grpSpPr>
          <p:sp>
            <p:nvSpPr>
              <p:cNvPr id="12" name="Rectangle 76"/>
              <p:cNvSpPr>
                <a:spLocks noChangeArrowheads="1"/>
              </p:cNvSpPr>
              <p:nvPr/>
            </p:nvSpPr>
            <p:spPr bwMode="auto">
              <a:xfrm>
                <a:off x="2132" y="2113"/>
                <a:ext cx="2842"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sz="2400" dirty="0"/>
                  <a:t>Total job work (processing) time</a:t>
                </a:r>
              </a:p>
              <a:p>
                <a:pPr algn="ctr">
                  <a:lnSpc>
                    <a:spcPct val="110000"/>
                  </a:lnSpc>
                </a:pPr>
                <a:r>
                  <a:rPr lang="en-US" sz="2400" dirty="0"/>
                  <a:t>Sum of total flow time</a:t>
                </a:r>
              </a:p>
            </p:txBody>
          </p:sp>
          <p:sp>
            <p:nvSpPr>
              <p:cNvPr id="13" name="Line 77"/>
              <p:cNvSpPr>
                <a:spLocks noChangeShapeType="1"/>
              </p:cNvSpPr>
              <p:nvPr/>
            </p:nvSpPr>
            <p:spPr bwMode="auto">
              <a:xfrm>
                <a:off x="2167" y="2431"/>
                <a:ext cx="280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grpSp>
      </p:grpSp>
      <p:grpSp>
        <p:nvGrpSpPr>
          <p:cNvPr id="14" name="Group 78"/>
          <p:cNvGrpSpPr>
            <a:grpSpLocks/>
          </p:cNvGrpSpPr>
          <p:nvPr/>
        </p:nvGrpSpPr>
        <p:grpSpPr bwMode="auto">
          <a:xfrm>
            <a:off x="736601" y="4344985"/>
            <a:ext cx="7859715" cy="898525"/>
            <a:chOff x="108" y="2628"/>
            <a:chExt cx="4951" cy="566"/>
          </a:xfrm>
        </p:grpSpPr>
        <p:sp>
          <p:nvSpPr>
            <p:cNvPr id="15" name="Rectangle 79"/>
            <p:cNvSpPr>
              <a:spLocks noChangeArrowheads="1"/>
            </p:cNvSpPr>
            <p:nvPr/>
          </p:nvSpPr>
          <p:spPr bwMode="auto">
            <a:xfrm>
              <a:off x="108" y="2698"/>
              <a:ext cx="1949"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85000"/>
                </a:lnSpc>
              </a:pPr>
              <a:r>
                <a:rPr lang="en-US" sz="2400" dirty="0"/>
                <a:t>Average number of </a:t>
              </a:r>
            </a:p>
            <a:p>
              <a:pPr algn="r">
                <a:lnSpc>
                  <a:spcPct val="85000"/>
                </a:lnSpc>
              </a:pPr>
              <a:r>
                <a:rPr lang="en-US" sz="2400" dirty="0"/>
                <a:t>jobs in the system</a:t>
              </a:r>
            </a:p>
          </p:txBody>
        </p:sp>
        <p:sp>
          <p:nvSpPr>
            <p:cNvPr id="16" name="Rectangle 80"/>
            <p:cNvSpPr>
              <a:spLocks noChangeArrowheads="1"/>
            </p:cNvSpPr>
            <p:nvPr/>
          </p:nvSpPr>
          <p:spPr bwMode="auto">
            <a:xfrm>
              <a:off x="2010" y="2765"/>
              <a:ext cx="23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a:t>
              </a:r>
            </a:p>
          </p:txBody>
        </p:sp>
        <p:grpSp>
          <p:nvGrpSpPr>
            <p:cNvPr id="17" name="Group 81"/>
            <p:cNvGrpSpPr>
              <a:grpSpLocks/>
            </p:cNvGrpSpPr>
            <p:nvPr/>
          </p:nvGrpSpPr>
          <p:grpSpPr bwMode="auto">
            <a:xfrm>
              <a:off x="2217" y="2628"/>
              <a:ext cx="2842" cy="566"/>
              <a:chOff x="2217" y="2628"/>
              <a:chExt cx="2842" cy="566"/>
            </a:xfrm>
          </p:grpSpPr>
          <p:sp>
            <p:nvSpPr>
              <p:cNvPr id="18" name="Rectangle 82"/>
              <p:cNvSpPr>
                <a:spLocks noChangeArrowheads="1"/>
              </p:cNvSpPr>
              <p:nvPr/>
            </p:nvSpPr>
            <p:spPr bwMode="auto">
              <a:xfrm>
                <a:off x="2217" y="2628"/>
                <a:ext cx="2842"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sz="2400" dirty="0"/>
                  <a:t>Sum of total flow time</a:t>
                </a:r>
              </a:p>
              <a:p>
                <a:pPr algn="ctr">
                  <a:lnSpc>
                    <a:spcPct val="110000"/>
                  </a:lnSpc>
                </a:pPr>
                <a:r>
                  <a:rPr lang="en-US" sz="2400" dirty="0"/>
                  <a:t>Total job work (processing) time</a:t>
                </a:r>
              </a:p>
            </p:txBody>
          </p:sp>
          <p:sp>
            <p:nvSpPr>
              <p:cNvPr id="19" name="Line 83"/>
              <p:cNvSpPr>
                <a:spLocks noChangeShapeType="1"/>
              </p:cNvSpPr>
              <p:nvPr/>
            </p:nvSpPr>
            <p:spPr bwMode="auto">
              <a:xfrm>
                <a:off x="2260" y="2922"/>
                <a:ext cx="279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grpSp>
      </p:grpSp>
      <p:grpSp>
        <p:nvGrpSpPr>
          <p:cNvPr id="20" name="Group 84"/>
          <p:cNvGrpSpPr>
            <a:grpSpLocks/>
          </p:cNvGrpSpPr>
          <p:nvPr/>
        </p:nvGrpSpPr>
        <p:grpSpPr bwMode="auto">
          <a:xfrm>
            <a:off x="828676" y="5259386"/>
            <a:ext cx="5538788" cy="898524"/>
            <a:chOff x="672" y="3127"/>
            <a:chExt cx="3489" cy="566"/>
          </a:xfrm>
        </p:grpSpPr>
        <p:sp>
          <p:nvSpPr>
            <p:cNvPr id="21" name="Rectangle 85"/>
            <p:cNvSpPr>
              <a:spLocks noChangeArrowheads="1"/>
            </p:cNvSpPr>
            <p:nvPr/>
          </p:nvSpPr>
          <p:spPr bwMode="auto">
            <a:xfrm>
              <a:off x="672" y="3292"/>
              <a:ext cx="20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t>Average job lateness =</a:t>
              </a:r>
            </a:p>
          </p:txBody>
        </p:sp>
        <p:grpSp>
          <p:nvGrpSpPr>
            <p:cNvPr id="22" name="Group 86"/>
            <p:cNvGrpSpPr>
              <a:grpSpLocks/>
            </p:cNvGrpSpPr>
            <p:nvPr/>
          </p:nvGrpSpPr>
          <p:grpSpPr bwMode="auto">
            <a:xfrm>
              <a:off x="2730" y="3127"/>
              <a:ext cx="1431" cy="566"/>
              <a:chOff x="2730" y="3127"/>
              <a:chExt cx="1431" cy="566"/>
            </a:xfrm>
          </p:grpSpPr>
          <p:sp>
            <p:nvSpPr>
              <p:cNvPr id="23" name="Rectangle 87"/>
              <p:cNvSpPr>
                <a:spLocks noChangeArrowheads="1"/>
              </p:cNvSpPr>
              <p:nvPr/>
            </p:nvSpPr>
            <p:spPr bwMode="auto">
              <a:xfrm>
                <a:off x="2730" y="3127"/>
                <a:ext cx="1431"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sz="2400" dirty="0"/>
                  <a:t>Total late days</a:t>
                </a:r>
              </a:p>
              <a:p>
                <a:pPr algn="ctr">
                  <a:lnSpc>
                    <a:spcPct val="110000"/>
                  </a:lnSpc>
                </a:pPr>
                <a:r>
                  <a:rPr lang="en-US" sz="2400" dirty="0"/>
                  <a:t>Number of jobs</a:t>
                </a:r>
              </a:p>
            </p:txBody>
          </p:sp>
          <p:sp>
            <p:nvSpPr>
              <p:cNvPr id="24" name="Line 88"/>
              <p:cNvSpPr>
                <a:spLocks noChangeShapeType="1"/>
              </p:cNvSpPr>
              <p:nvPr/>
            </p:nvSpPr>
            <p:spPr bwMode="auto">
              <a:xfrm>
                <a:off x="2756" y="3445"/>
                <a:ext cx="140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p>
            </p:txBody>
          </p:sp>
        </p:grpSp>
      </p:grpSp>
      <p:grpSp>
        <p:nvGrpSpPr>
          <p:cNvPr id="29" name="Group 28"/>
          <p:cNvGrpSpPr/>
          <p:nvPr/>
        </p:nvGrpSpPr>
        <p:grpSpPr>
          <a:xfrm>
            <a:off x="342900" y="2665411"/>
            <a:ext cx="8458200" cy="1426864"/>
            <a:chOff x="342900" y="2995611"/>
            <a:chExt cx="8458200" cy="1426864"/>
          </a:xfrm>
        </p:grpSpPr>
        <p:sp>
          <p:nvSpPr>
            <p:cNvPr id="27" name="Rectangle 67"/>
            <p:cNvSpPr>
              <a:spLocks noChangeArrowheads="1"/>
            </p:cNvSpPr>
            <p:nvPr/>
          </p:nvSpPr>
          <p:spPr bwMode="auto">
            <a:xfrm>
              <a:off x="342900" y="2995611"/>
              <a:ext cx="8458200" cy="1426864"/>
            </a:xfrm>
            <a:prstGeom prst="rect">
              <a:avLst/>
            </a:prstGeom>
            <a:solidFill>
              <a:schemeClr val="accent4"/>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28" name="TextBox 27"/>
            <p:cNvSpPr txBox="1"/>
            <p:nvPr/>
          </p:nvSpPr>
          <p:spPr>
            <a:xfrm>
              <a:off x="655829" y="3478211"/>
              <a:ext cx="7832342" cy="461665"/>
            </a:xfrm>
            <a:prstGeom prst="rect">
              <a:avLst/>
            </a:prstGeom>
            <a:noFill/>
          </p:spPr>
          <p:txBody>
            <a:bodyPr wrap="none" rtlCol="0">
              <a:spAutoFit/>
            </a:bodyPr>
            <a:lstStyle/>
            <a:p>
              <a:r>
                <a:rPr lang="en-US" sz="2400" dirty="0"/>
                <a:t>Job lateness = Max{0, yesterday + flow time – due date}</a:t>
              </a:r>
              <a:r>
                <a:rPr lang="en-NZ" sz="2400" dirty="0"/>
                <a:t> </a:t>
              </a:r>
              <a:endParaRPr lang="en-US" sz="2400" dirty="0"/>
            </a:p>
          </p:txBody>
        </p:sp>
      </p:grpSp>
    </p:spTree>
    <p:extLst>
      <p:ext uri="{BB962C8B-B14F-4D97-AF65-F5344CB8AC3E}">
        <p14:creationId xmlns:p14="http://schemas.microsoft.com/office/powerpoint/2010/main" val="1965750975"/>
      </p:ext>
    </p:extLst>
  </p:cSld>
  <p:clrMapOvr>
    <a:masterClrMapping/>
  </p:clrMapOvr>
  <p:transition spd="slow">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8"/>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graphicFrame>
        <p:nvGraphicFramePr>
          <p:cNvPr id="88116" name="Group 52"/>
          <p:cNvGraphicFramePr>
            <a:graphicFrameLocks noGrp="1"/>
          </p:cNvGraphicFramePr>
          <p:nvPr>
            <p:extLst>
              <p:ext uri="{D42A27DB-BD31-4B8C-83A1-F6EECF244321}">
                <p14:modId xmlns:p14="http://schemas.microsoft.com/office/powerpoint/2010/main" val="4141807523"/>
              </p:ext>
            </p:extLst>
          </p:nvPr>
        </p:nvGraphicFramePr>
        <p:xfrm>
          <a:off x="1143000" y="2832100"/>
          <a:ext cx="6858000" cy="3232150"/>
        </p:xfrm>
        <a:graphic>
          <a:graphicData uri="http://schemas.openxmlformats.org/drawingml/2006/table">
            <a:tbl>
              <a:tblPr/>
              <a:tblGrid>
                <a:gridCol w="1536700">
                  <a:extLst>
                    <a:ext uri="{9D8B030D-6E8A-4147-A177-3AD203B41FA5}">
                      <a16:colId xmlns:a16="http://schemas.microsoft.com/office/drawing/2014/main" val="20000"/>
                    </a:ext>
                  </a:extLst>
                </a:gridCol>
                <a:gridCol w="3365500">
                  <a:extLst>
                    <a:ext uri="{9D8B030D-6E8A-4147-A177-3AD203B41FA5}">
                      <a16:colId xmlns:a16="http://schemas.microsoft.com/office/drawing/2014/main" val="20001"/>
                    </a:ext>
                  </a:extLst>
                </a:gridCol>
                <a:gridCol w="1955800">
                  <a:extLst>
                    <a:ext uri="{9D8B030D-6E8A-4147-A177-3AD203B41FA5}">
                      <a16:colId xmlns:a16="http://schemas.microsoft.com/office/drawing/2014/main" val="20002"/>
                    </a:ext>
                  </a:extLst>
                </a:gridCol>
              </a:tblGrid>
              <a:tr h="1079204">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Job</a:t>
                      </a:r>
                    </a:p>
                  </a:txBody>
                  <a:tcPr marT="45729" marB="45729" anchor="b"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Job Work (Processing) Time</a:t>
                      </a:r>
                      <a:b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(Days)</a:t>
                      </a:r>
                    </a:p>
                  </a:txBody>
                  <a:tcPr marT="45729" marB="45729" anchor="b" horzOverflow="overflow">
                    <a:lnL>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Job Due Date</a:t>
                      </a:r>
                      <a:b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b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(Days)</a:t>
                      </a:r>
                    </a:p>
                  </a:txBody>
                  <a:tcPr marT="45729" marB="45729" anchor="b"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235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A</a:t>
                      </a:r>
                    </a:p>
                  </a:txBody>
                  <a:tcPr marT="45729" marB="45729" horzOverflow="overflow">
                    <a:lnL cap="flat">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6</a:t>
                      </a:r>
                    </a:p>
                  </a:txBody>
                  <a:tcPr marT="45729" marB="45729"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8</a:t>
                      </a:r>
                    </a:p>
                  </a:txBody>
                  <a:tcPr marT="45729" marB="45729"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extLst>
                  <a:ext uri="{0D108BD9-81ED-4DB2-BD59-A6C34878D82A}">
                    <a16:rowId xmlns:a16="http://schemas.microsoft.com/office/drawing/2014/main" val="10001"/>
                  </a:ext>
                </a:extLst>
              </a:tr>
              <a:tr h="420707">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B</a:t>
                      </a:r>
                    </a:p>
                  </a:txBody>
                  <a:tcPr marT="45729" marB="45729" horzOverflow="overflow">
                    <a:lnL cap="flat">
                      <a:noFill/>
                    </a:lnL>
                    <a:lnR>
                      <a:noFill/>
                    </a:lnR>
                    <a:lnT>
                      <a:noFill/>
                    </a:lnT>
                    <a:lnB>
                      <a:noFill/>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2</a:t>
                      </a:r>
                    </a:p>
                  </a:txBody>
                  <a:tcPr marT="45729" marB="45729"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6</a:t>
                      </a:r>
                    </a:p>
                  </a:txBody>
                  <a:tcPr marT="45729" marB="45729" horzOverflow="overflow">
                    <a:lnL>
                      <a:noFill/>
                    </a:lnL>
                    <a:lnR cap="flat">
                      <a:noFill/>
                    </a:lnR>
                    <a:lnT>
                      <a:noFill/>
                    </a:lnT>
                    <a:lnB>
                      <a:noFill/>
                    </a:lnB>
                    <a:lnTlToBr>
                      <a:noFill/>
                    </a:lnTlToBr>
                    <a:lnBlToTr>
                      <a:noFill/>
                    </a:lnBlToTr>
                    <a:solidFill>
                      <a:schemeClr val="accent6">
                        <a:lumMod val="75000"/>
                      </a:schemeClr>
                    </a:solidFill>
                  </a:tcPr>
                </a:tc>
                <a:extLst>
                  <a:ext uri="{0D108BD9-81ED-4DB2-BD59-A6C34878D82A}">
                    <a16:rowId xmlns:a16="http://schemas.microsoft.com/office/drawing/2014/main" val="10002"/>
                  </a:ext>
                </a:extLst>
              </a:tr>
              <a:tr h="420707">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C</a:t>
                      </a:r>
                    </a:p>
                  </a:txBody>
                  <a:tcPr marT="45729" marB="45729" horzOverflow="overflow">
                    <a:lnL cap="flat">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8</a:t>
                      </a:r>
                    </a:p>
                  </a:txBody>
                  <a:tcPr marT="45729" marB="45729"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18</a:t>
                      </a:r>
                    </a:p>
                  </a:txBody>
                  <a:tcPr marT="45729" marB="45729" horzOverflow="overflow">
                    <a:lnL>
                      <a:noFill/>
                    </a:lnL>
                    <a:lnR cap="flat">
                      <a:noFill/>
                    </a:lnR>
                    <a:lnT>
                      <a:noFill/>
                    </a:lnT>
                    <a:lnB>
                      <a:noFill/>
                    </a:lnB>
                    <a:lnTlToBr>
                      <a:noFill/>
                    </a:lnTlToBr>
                    <a:lnBlToTr>
                      <a:noFill/>
                    </a:lnBlToTr>
                    <a:solidFill>
                      <a:schemeClr val="accent2"/>
                    </a:solidFill>
                  </a:tcPr>
                </a:tc>
                <a:extLst>
                  <a:ext uri="{0D108BD9-81ED-4DB2-BD59-A6C34878D82A}">
                    <a16:rowId xmlns:a16="http://schemas.microsoft.com/office/drawing/2014/main" val="10003"/>
                  </a:ext>
                </a:extLst>
              </a:tr>
              <a:tr h="444587">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D</a:t>
                      </a:r>
                    </a:p>
                  </a:txBody>
                  <a:tcPr marT="45729" marB="45729" horzOverflow="overflow">
                    <a:lnL cap="flat">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3</a:t>
                      </a:r>
                    </a:p>
                  </a:txBody>
                  <a:tcPr marT="45729" marB="45729"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15</a:t>
                      </a:r>
                    </a:p>
                  </a:txBody>
                  <a:tcPr marT="45729" marB="45729" horzOverflow="overflow">
                    <a:lnL>
                      <a:noFill/>
                    </a:lnL>
                    <a:lnR cap="flat">
                      <a:noFill/>
                    </a:lnR>
                    <a:lnT>
                      <a:noFill/>
                    </a:lnT>
                    <a:lnB>
                      <a:noFill/>
                    </a:lnB>
                    <a:lnTlToBr>
                      <a:noFill/>
                    </a:lnTlToBr>
                    <a:lnBlToTr>
                      <a:noFill/>
                    </a:lnBlToTr>
                    <a:solidFill>
                      <a:schemeClr val="accent3"/>
                    </a:solidFill>
                  </a:tcPr>
                </a:tc>
                <a:extLst>
                  <a:ext uri="{0D108BD9-81ED-4DB2-BD59-A6C34878D82A}">
                    <a16:rowId xmlns:a16="http://schemas.microsoft.com/office/drawing/2014/main" val="10004"/>
                  </a:ext>
                </a:extLst>
              </a:tr>
              <a:tr h="444587">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E</a:t>
                      </a:r>
                    </a:p>
                  </a:txBody>
                  <a:tcPr marT="45729" marB="45729" horzOverflow="overflow">
                    <a:lnL cap="flat">
                      <a:noFill/>
                    </a:lnL>
                    <a:lnR>
                      <a:noFill/>
                    </a:lnR>
                    <a:lnT>
                      <a:noFill/>
                    </a:lnT>
                    <a:lnB cap="flat">
                      <a:noFill/>
                    </a:lnB>
                    <a:lnTlToBr>
                      <a:noFill/>
                    </a:lnTlToBr>
                    <a:lnBlToTr>
                      <a:noFill/>
                    </a:lnBlToTr>
                    <a:solidFill>
                      <a:schemeClr val="accent4">
                        <a:lumMod val="75000"/>
                      </a:schemeClr>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9</a:t>
                      </a:r>
                    </a:p>
                  </a:txBody>
                  <a:tcPr marT="45729" marB="45729" horzOverflow="overflow">
                    <a:lnL>
                      <a:noFill/>
                    </a:lnL>
                    <a:lnR>
                      <a:noFill/>
                    </a:lnR>
                    <a:lnT>
                      <a:noFill/>
                    </a:lnT>
                    <a:lnB cap="flat">
                      <a:noFill/>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2400" b="0" i="0" u="none" strike="noStrike" cap="none" normalizeH="0" baseline="0" dirty="0">
                          <a:ln>
                            <a:noFill/>
                          </a:ln>
                          <a:solidFill>
                            <a:schemeClr val="tx1"/>
                          </a:solidFill>
                          <a:effectLst/>
                          <a:latin typeface="Arial" charset="0"/>
                          <a:ea typeface="ＭＳ Ｐゴシック" charset="0"/>
                          <a:cs typeface="ＭＳ Ｐゴシック" charset="0"/>
                        </a:rPr>
                        <a:t>	23</a:t>
                      </a:r>
                    </a:p>
                  </a:txBody>
                  <a:tcPr marT="45729" marB="45729" horzOverflow="overflow">
                    <a:lnL>
                      <a:noFill/>
                    </a:lnL>
                    <a:lnR cap="flat">
                      <a:noFill/>
                    </a:lnR>
                    <a:lnT>
                      <a:noFill/>
                    </a:lnT>
                    <a:lnB cap="flat">
                      <a:noFill/>
                    </a:lnB>
                    <a:lnTlToBr>
                      <a:noFill/>
                    </a:lnTlToBr>
                    <a:lnBlToTr>
                      <a:noFill/>
                    </a:lnBlToTr>
                    <a:solidFill>
                      <a:schemeClr val="accent4">
                        <a:lumMod val="75000"/>
                      </a:schemeClr>
                    </a:solidFill>
                  </a:tcPr>
                </a:tc>
                <a:extLst>
                  <a:ext uri="{0D108BD9-81ED-4DB2-BD59-A6C34878D82A}">
                    <a16:rowId xmlns:a16="http://schemas.microsoft.com/office/drawing/2014/main" val="10005"/>
                  </a:ext>
                </a:extLst>
              </a:tr>
            </a:tbl>
          </a:graphicData>
        </a:graphic>
      </p:graphicFrame>
      <p:sp>
        <p:nvSpPr>
          <p:cNvPr id="88111" name="Rectangle 47"/>
          <p:cNvSpPr>
            <a:spLocks noChangeArrowheads="1"/>
          </p:cNvSpPr>
          <p:nvPr/>
        </p:nvSpPr>
        <p:spPr bwMode="auto">
          <a:xfrm>
            <a:off x="984250" y="1703388"/>
            <a:ext cx="717550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800" dirty="0"/>
              <a:t>Apply the four popular sequencing rules to these five jobs</a:t>
            </a:r>
          </a:p>
        </p:txBody>
      </p:sp>
    </p:spTree>
    <p:extLst>
      <p:ext uri="{BB962C8B-B14F-4D97-AF65-F5344CB8AC3E}">
        <p14:creationId xmlns:p14="http://schemas.microsoft.com/office/powerpoint/2010/main" val="171168599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88111"/>
                                        </p:tgtEl>
                                        <p:attrNameLst>
                                          <p:attrName>style.visibility</p:attrName>
                                        </p:attrNameLst>
                                      </p:cBhvr>
                                      <p:to>
                                        <p:strVal val="visible"/>
                                      </p:to>
                                    </p:set>
                                    <p:animEffect transition="in" filter="strips(downRight)">
                                      <p:cBhvr>
                                        <p:cTn id="7" dur="1000"/>
                                        <p:tgtEl>
                                          <p:spTgt spid="88111"/>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88116"/>
                                        </p:tgtEl>
                                        <p:attrNameLst>
                                          <p:attrName>style.visibility</p:attrName>
                                        </p:attrNameLst>
                                      </p:cBhvr>
                                      <p:to>
                                        <p:strVal val="visible"/>
                                      </p:to>
                                    </p:set>
                                    <p:animEffect transition="in" filter="strips(downRight)">
                                      <p:cBhvr>
                                        <p:cTn id="11" dur="1000"/>
                                        <p:tgtEl>
                                          <p:spTgt spid="88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11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8"/>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graphicFrame>
        <p:nvGraphicFramePr>
          <p:cNvPr id="90595" name="Group 483"/>
          <p:cNvGraphicFramePr>
            <a:graphicFrameLocks noGrp="1"/>
          </p:cNvGraphicFramePr>
          <p:nvPr>
            <p:extLst>
              <p:ext uri="{D42A27DB-BD31-4B8C-83A1-F6EECF244321}">
                <p14:modId xmlns:p14="http://schemas.microsoft.com/office/powerpoint/2010/main" val="737949924"/>
              </p:ext>
            </p:extLst>
          </p:nvPr>
        </p:nvGraphicFramePr>
        <p:xfrm>
          <a:off x="685800" y="2400300"/>
          <a:ext cx="7753350" cy="3292472"/>
        </p:xfrm>
        <a:graphic>
          <a:graphicData uri="http://schemas.openxmlformats.org/drawingml/2006/table">
            <a:tbl>
              <a:tblPr/>
              <a:tblGrid>
                <a:gridCol w="160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520700">
                  <a:extLst>
                    <a:ext uri="{9D8B030D-6E8A-4147-A177-3AD203B41FA5}">
                      <a16:colId xmlns:a16="http://schemas.microsoft.com/office/drawing/2014/main" val="20002"/>
                    </a:ext>
                  </a:extLst>
                </a:gridCol>
                <a:gridCol w="836613">
                  <a:extLst>
                    <a:ext uri="{9D8B030D-6E8A-4147-A177-3AD203B41FA5}">
                      <a16:colId xmlns:a16="http://schemas.microsoft.com/office/drawing/2014/main" val="20003"/>
                    </a:ext>
                  </a:extLst>
                </a:gridCol>
                <a:gridCol w="242887">
                  <a:extLst>
                    <a:ext uri="{9D8B030D-6E8A-4147-A177-3AD203B41FA5}">
                      <a16:colId xmlns:a16="http://schemas.microsoft.com/office/drawing/2014/main" val="20004"/>
                    </a:ext>
                  </a:extLst>
                </a:gridCol>
                <a:gridCol w="558800">
                  <a:extLst>
                    <a:ext uri="{9D8B030D-6E8A-4147-A177-3AD203B41FA5}">
                      <a16:colId xmlns:a16="http://schemas.microsoft.com/office/drawing/2014/main" val="20005"/>
                    </a:ext>
                  </a:extLst>
                </a:gridCol>
                <a:gridCol w="236538">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gridCol w="490537">
                  <a:extLst>
                    <a:ext uri="{9D8B030D-6E8A-4147-A177-3AD203B41FA5}">
                      <a16:colId xmlns:a16="http://schemas.microsoft.com/office/drawing/2014/main" val="20008"/>
                    </a:ext>
                  </a:extLst>
                </a:gridCol>
                <a:gridCol w="490538">
                  <a:extLst>
                    <a:ext uri="{9D8B030D-6E8A-4147-A177-3AD203B41FA5}">
                      <a16:colId xmlns:a16="http://schemas.microsoft.com/office/drawing/2014/main" val="20009"/>
                    </a:ext>
                  </a:extLst>
                </a:gridCol>
                <a:gridCol w="490537">
                  <a:extLst>
                    <a:ext uri="{9D8B030D-6E8A-4147-A177-3AD203B41FA5}">
                      <a16:colId xmlns:a16="http://schemas.microsoft.com/office/drawing/2014/main" val="20010"/>
                    </a:ext>
                  </a:extLst>
                </a:gridCol>
              </a:tblGrid>
              <a:tr h="914576">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Sequence</a:t>
                      </a:r>
                    </a:p>
                  </a:txBody>
                  <a:tcPr marT="45729" marB="45729" anchor="b"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Work (Processing) Time</a:t>
                      </a:r>
                    </a:p>
                  </a:txBody>
                  <a:tcPr marT="45729" marB="45729"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Flow Time</a:t>
                      </a:r>
                    </a:p>
                  </a:txBody>
                  <a:tcPr marT="45729" marB="45729"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Due Date</a:t>
                      </a:r>
                    </a:p>
                  </a:txBody>
                  <a:tcPr marT="45729" marB="45729"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Lateness</a:t>
                      </a:r>
                    </a:p>
                  </a:txBody>
                  <a:tcPr marT="45729" marB="45729" anchor="b"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6316">
                <a:tc>
                  <a:txBody>
                    <a:bodyPr/>
                    <a:lstStyle/>
                    <a:p>
                      <a:pPr marL="0" marR="0" lvl="0" indent="0" algn="ctr" defTabSz="914400" rtl="0" eaLnBrk="1" fontAlgn="base" latinLnBrk="0" hangingPunct="1">
                        <a:lnSpc>
                          <a:spcPct val="100000"/>
                        </a:lnSpc>
                        <a:spcBef>
                          <a:spcPct val="0"/>
                        </a:spcBef>
                        <a:spcAft>
                          <a:spcPts val="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a:t>
                      </a:r>
                    </a:p>
                  </a:txBody>
                  <a:tcPr marT="45729" marB="45729"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a:t>
                      </a:r>
                    </a:p>
                  </a:txBody>
                  <a:tcPr marT="45729" marB="45729"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a:t>
                      </a:r>
                    </a:p>
                  </a:txBody>
                  <a:tcPr marT="45729" marB="45729"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8</a:t>
                      </a:r>
                    </a:p>
                  </a:txBody>
                  <a:tcPr marT="45729" marB="45729"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marT="45729" marB="45729"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4"/>
                    </a:solidFill>
                  </a:tcPr>
                </a:tc>
                <a:extLst>
                  <a:ext uri="{0D108BD9-81ED-4DB2-BD59-A6C34878D82A}">
                    <a16:rowId xmlns:a16="http://schemas.microsoft.com/office/drawing/2014/main" val="10001"/>
                  </a:ext>
                </a:extLst>
              </a:tr>
              <a:tr h="396316">
                <a:tc>
                  <a:txBody>
                    <a:bodyPr/>
                    <a:lstStyle/>
                    <a:p>
                      <a:pPr marL="0" marR="0" lvl="0" indent="0" algn="ctr" defTabSz="914400" rtl="0" eaLnBrk="1" fontAlgn="base" latinLnBrk="0" hangingPunct="1">
                        <a:lnSpc>
                          <a:spcPct val="100000"/>
                        </a:lnSpc>
                        <a:spcBef>
                          <a:spcPct val="0"/>
                        </a:spcBef>
                        <a:spcAft>
                          <a:spcPts val="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B</a:t>
                      </a:r>
                    </a:p>
                  </a:txBody>
                  <a:tcPr marT="45729" marB="45729" anchor="ctr" horzOverflow="overflow">
                    <a:lnL cap="flat">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a:t>
                      </a:r>
                    </a:p>
                  </a:txBody>
                  <a:tcPr marT="45729" marB="45729"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8</a:t>
                      </a:r>
                    </a:p>
                  </a:txBody>
                  <a:tcPr marT="45729" marB="45729"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6</a:t>
                      </a:r>
                    </a:p>
                  </a:txBody>
                  <a:tcPr marT="45729" marB="45729"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a:t>
                      </a:r>
                    </a:p>
                  </a:txBody>
                  <a:tcPr marT="45729" marB="45729"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cap="flat">
                      <a:noFill/>
                    </a:lnR>
                    <a:lnT>
                      <a:noFill/>
                    </a:lnT>
                    <a:lnB>
                      <a:noFill/>
                    </a:lnB>
                    <a:lnTlToBr>
                      <a:noFill/>
                    </a:lnTlToBr>
                    <a:lnBlToTr>
                      <a:noFill/>
                    </a:lnBlToTr>
                    <a:solidFill>
                      <a:schemeClr val="accent6">
                        <a:lumMod val="75000"/>
                      </a:schemeClr>
                    </a:solidFill>
                  </a:tcPr>
                </a:tc>
                <a:extLst>
                  <a:ext uri="{0D108BD9-81ED-4DB2-BD59-A6C34878D82A}">
                    <a16:rowId xmlns:a16="http://schemas.microsoft.com/office/drawing/2014/main" val="10002"/>
                  </a:ext>
                </a:extLst>
              </a:tr>
              <a:tr h="396316">
                <a:tc>
                  <a:txBody>
                    <a:bodyPr/>
                    <a:lstStyle/>
                    <a:p>
                      <a:pPr marL="0" marR="0" lvl="0" indent="0" algn="ctr" defTabSz="914400" rtl="0" eaLnBrk="1" fontAlgn="base" latinLnBrk="0" hangingPunct="1">
                        <a:lnSpc>
                          <a:spcPct val="100000"/>
                        </a:lnSpc>
                        <a:spcBef>
                          <a:spcPct val="0"/>
                        </a:spcBef>
                        <a:spcAft>
                          <a:spcPts val="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C</a:t>
                      </a:r>
                    </a:p>
                  </a:txBody>
                  <a:tcPr marT="45729" marB="45729" anchor="ctr" horzOverflow="overflow">
                    <a:lnL cap="flat">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8</a:t>
                      </a:r>
                    </a:p>
                  </a:txBody>
                  <a:tcPr marT="45729" marB="45729"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16</a:t>
                      </a:r>
                    </a:p>
                  </a:txBody>
                  <a:tcPr marT="45729" marB="45729"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18</a:t>
                      </a:r>
                    </a:p>
                  </a:txBody>
                  <a:tcPr marT="45729" marB="45729"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marT="45729" marB="45729"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cap="flat">
                      <a:noFill/>
                    </a:lnR>
                    <a:lnT>
                      <a:noFill/>
                    </a:lnT>
                    <a:lnB>
                      <a:noFill/>
                    </a:lnB>
                    <a:lnTlToBr>
                      <a:noFill/>
                    </a:lnTlToBr>
                    <a:lnBlToTr>
                      <a:noFill/>
                    </a:lnBlToTr>
                    <a:solidFill>
                      <a:schemeClr val="accent2"/>
                    </a:solidFill>
                  </a:tcPr>
                </a:tc>
                <a:extLst>
                  <a:ext uri="{0D108BD9-81ED-4DB2-BD59-A6C34878D82A}">
                    <a16:rowId xmlns:a16="http://schemas.microsoft.com/office/drawing/2014/main" val="10003"/>
                  </a:ext>
                </a:extLst>
              </a:tr>
              <a:tr h="396316">
                <a:tc>
                  <a:txBody>
                    <a:bodyPr/>
                    <a:lstStyle/>
                    <a:p>
                      <a:pPr marL="0" marR="0" lvl="0" indent="0" algn="ctr" defTabSz="914400" rtl="0" eaLnBrk="1" fontAlgn="base" latinLnBrk="0" hangingPunct="1">
                        <a:lnSpc>
                          <a:spcPct val="100000"/>
                        </a:lnSpc>
                        <a:spcBef>
                          <a:spcPct val="0"/>
                        </a:spcBef>
                        <a:spcAft>
                          <a:spcPts val="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D</a:t>
                      </a:r>
                    </a:p>
                  </a:txBody>
                  <a:tcPr marT="45729" marB="45729" anchor="ctr" horzOverflow="overflow">
                    <a:lnL cap="flat">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3</a:t>
                      </a:r>
                    </a:p>
                  </a:txBody>
                  <a:tcPr marT="45729" marB="45729"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19</a:t>
                      </a:r>
                    </a:p>
                  </a:txBody>
                  <a:tcPr marT="45729" marB="45729"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15</a:t>
                      </a:r>
                    </a:p>
                  </a:txBody>
                  <a:tcPr marT="45729" marB="45729"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4</a:t>
                      </a:r>
                    </a:p>
                  </a:txBody>
                  <a:tcPr marT="45729" marB="45729"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cap="flat">
                      <a:noFill/>
                    </a:lnR>
                    <a:lnT>
                      <a:noFill/>
                    </a:lnT>
                    <a:lnB>
                      <a:noFill/>
                    </a:lnB>
                    <a:lnTlToBr>
                      <a:noFill/>
                    </a:lnTlToBr>
                    <a:lnBlToTr>
                      <a:noFill/>
                    </a:lnBlToTr>
                    <a:solidFill>
                      <a:schemeClr val="accent3"/>
                    </a:solidFill>
                  </a:tcPr>
                </a:tc>
                <a:extLst>
                  <a:ext uri="{0D108BD9-81ED-4DB2-BD59-A6C34878D82A}">
                    <a16:rowId xmlns:a16="http://schemas.microsoft.com/office/drawing/2014/main" val="10004"/>
                  </a:ext>
                </a:extLst>
              </a:tr>
              <a:tr h="396316">
                <a:tc>
                  <a:txBody>
                    <a:bodyPr/>
                    <a:lstStyle/>
                    <a:p>
                      <a:pPr marL="0" marR="0" lvl="0" indent="0" algn="ctr" defTabSz="914400" rtl="0" eaLnBrk="1" fontAlgn="base" latinLnBrk="0" hangingPunct="1">
                        <a:lnSpc>
                          <a:spcPct val="100000"/>
                        </a:lnSpc>
                        <a:spcBef>
                          <a:spcPct val="0"/>
                        </a:spcBef>
                        <a:spcAft>
                          <a:spcPts val="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E</a:t>
                      </a:r>
                    </a:p>
                  </a:txBody>
                  <a:tcPr marT="45729" marB="45729" anchor="ctr" horzOverflow="overflow">
                    <a:lnL cap="flat">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9</a:t>
                      </a:r>
                    </a:p>
                  </a:txBody>
                  <a:tcPr marT="45729" marB="45729"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9B56E"/>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28</a:t>
                      </a:r>
                    </a:p>
                  </a:txBody>
                  <a:tcPr marT="45729" marB="45729"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9B56E"/>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23</a:t>
                      </a:r>
                    </a:p>
                  </a:txBody>
                  <a:tcPr marT="45729" marB="45729" anchor="ctr" horzOverflow="overflow">
                    <a:lnL>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5</a:t>
                      </a:r>
                    </a:p>
                  </a:txBody>
                  <a:tcPr marT="45729" marB="45729"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9B56E"/>
                    </a:solid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cap="flat">
                      <a:noFill/>
                    </a:lnR>
                    <a:lnT>
                      <a:noFill/>
                    </a:lnT>
                    <a:lnB>
                      <a:noFill/>
                    </a:lnB>
                    <a:lnTlToBr>
                      <a:noFill/>
                    </a:lnTlToBr>
                    <a:lnBlToTr>
                      <a:noFill/>
                    </a:lnBlToTr>
                    <a:solidFill>
                      <a:srgbClr val="89B56E"/>
                    </a:solidFill>
                  </a:tcPr>
                </a:tc>
                <a:extLst>
                  <a:ext uri="{0D108BD9-81ED-4DB2-BD59-A6C34878D82A}">
                    <a16:rowId xmlns:a16="http://schemas.microsoft.com/office/drawing/2014/main" val="10005"/>
                  </a:ext>
                </a:extLst>
              </a:tr>
              <a:tr h="396316">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28</a:t>
                      </a:r>
                    </a:p>
                  </a:txBody>
                  <a:tcPr marT="45729" marB="45729"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77</a:t>
                      </a:r>
                    </a:p>
                  </a:txBody>
                  <a:tcPr marT="45729" marB="45729"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11</a:t>
                      </a:r>
                    </a:p>
                  </a:txBody>
                  <a:tcPr marT="45729" marB="45729"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T="45729" marB="45729"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0184" name="Rectangle 72"/>
          <p:cNvSpPr>
            <a:spLocks noChangeArrowheads="1"/>
          </p:cNvSpPr>
          <p:nvPr/>
        </p:nvSpPr>
        <p:spPr bwMode="auto">
          <a:xfrm>
            <a:off x="657225" y="1589088"/>
            <a:ext cx="4846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FCFS: Sequence A-B-C-D-E</a:t>
            </a:r>
          </a:p>
        </p:txBody>
      </p:sp>
    </p:spTree>
    <p:extLst>
      <p:ext uri="{BB962C8B-B14F-4D97-AF65-F5344CB8AC3E}">
        <p14:creationId xmlns:p14="http://schemas.microsoft.com/office/powerpoint/2010/main" val="396338406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0184"/>
                                        </p:tgtEl>
                                        <p:attrNameLst>
                                          <p:attrName>style.visibility</p:attrName>
                                        </p:attrNameLst>
                                      </p:cBhvr>
                                      <p:to>
                                        <p:strVal val="visible"/>
                                      </p:to>
                                    </p:set>
                                    <p:animEffect transition="in" filter="strips(downRight)">
                                      <p:cBhvr>
                                        <p:cTn id="7" dur="1000"/>
                                        <p:tgtEl>
                                          <p:spTgt spid="90184"/>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90595"/>
                                        </p:tgtEl>
                                        <p:attrNameLst>
                                          <p:attrName>style.visibility</p:attrName>
                                        </p:attrNameLst>
                                      </p:cBhvr>
                                      <p:to>
                                        <p:strVal val="visible"/>
                                      </p:to>
                                    </p:set>
                                    <p:animEffect transition="in" filter="strips(downRight)">
                                      <p:cBhvr>
                                        <p:cTn id="11" dur="1000"/>
                                        <p:tgtEl>
                                          <p:spTgt spid="9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8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sp>
        <p:nvSpPr>
          <p:cNvPr id="91138" name="Rectangle 66"/>
          <p:cNvSpPr>
            <a:spLocks noChangeArrowheads="1"/>
          </p:cNvSpPr>
          <p:nvPr/>
        </p:nvSpPr>
        <p:spPr bwMode="auto">
          <a:xfrm>
            <a:off x="657225" y="1589088"/>
            <a:ext cx="4846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FCFS: Sequence A-B-C-D-E</a:t>
            </a:r>
          </a:p>
        </p:txBody>
      </p:sp>
      <p:sp>
        <p:nvSpPr>
          <p:cNvPr id="92227" name="Rectangle 67"/>
          <p:cNvSpPr>
            <a:spLocks noChangeArrowheads="1"/>
          </p:cNvSpPr>
          <p:nvPr/>
        </p:nvSpPr>
        <p:spPr bwMode="auto">
          <a:xfrm>
            <a:off x="342900" y="2474278"/>
            <a:ext cx="8458200" cy="3429000"/>
          </a:xfrm>
          <a:prstGeom prst="rect">
            <a:avLst/>
          </a:prstGeom>
          <a:solidFill>
            <a:schemeClr val="accent4"/>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92228" name="Group 68"/>
          <p:cNvGrpSpPr>
            <a:grpSpLocks/>
          </p:cNvGrpSpPr>
          <p:nvPr/>
        </p:nvGrpSpPr>
        <p:grpSpPr bwMode="auto">
          <a:xfrm>
            <a:off x="500063" y="2627313"/>
            <a:ext cx="8181975" cy="696912"/>
            <a:chOff x="315" y="1655"/>
            <a:chExt cx="5154" cy="439"/>
          </a:xfrm>
        </p:grpSpPr>
        <p:sp>
          <p:nvSpPr>
            <p:cNvPr id="91157" name="Rectangle 69"/>
            <p:cNvSpPr>
              <a:spLocks noChangeArrowheads="1"/>
            </p:cNvSpPr>
            <p:nvPr/>
          </p:nvSpPr>
          <p:spPr bwMode="auto">
            <a:xfrm>
              <a:off x="315" y="1756"/>
              <a:ext cx="51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Average completion time =                                     = 77/5 = 15.4 days</a:t>
              </a:r>
            </a:p>
          </p:txBody>
        </p:sp>
        <p:grpSp>
          <p:nvGrpSpPr>
            <p:cNvPr id="91158" name="Group 70"/>
            <p:cNvGrpSpPr>
              <a:grpSpLocks/>
            </p:cNvGrpSpPr>
            <p:nvPr/>
          </p:nvGrpSpPr>
          <p:grpSpPr bwMode="auto">
            <a:xfrm>
              <a:off x="2321" y="1655"/>
              <a:ext cx="1518" cy="439"/>
              <a:chOff x="2321" y="1655"/>
              <a:chExt cx="1518" cy="439"/>
            </a:xfrm>
          </p:grpSpPr>
          <p:sp>
            <p:nvSpPr>
              <p:cNvPr id="91159" name="Rectangle 71"/>
              <p:cNvSpPr>
                <a:spLocks noChangeArrowheads="1"/>
              </p:cNvSpPr>
              <p:nvPr/>
            </p:nvSpPr>
            <p:spPr bwMode="auto">
              <a:xfrm>
                <a:off x="2321" y="1655"/>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Sum of total flow time</a:t>
                </a:r>
              </a:p>
              <a:p>
                <a:pPr algn="ctr">
                  <a:lnSpc>
                    <a:spcPct val="110000"/>
                  </a:lnSpc>
                </a:pPr>
                <a:r>
                  <a:rPr lang="en-US" dirty="0"/>
                  <a:t>Number of jobs</a:t>
                </a:r>
              </a:p>
            </p:txBody>
          </p:sp>
          <p:sp>
            <p:nvSpPr>
              <p:cNvPr id="91160" name="Line 72"/>
              <p:cNvSpPr>
                <a:spLocks noChangeShapeType="1"/>
              </p:cNvSpPr>
              <p:nvPr/>
            </p:nvSpPr>
            <p:spPr bwMode="auto">
              <a:xfrm flipH="1">
                <a:off x="2333" y="1885"/>
                <a:ext cx="15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92249" name="Group 89"/>
          <p:cNvGrpSpPr>
            <a:grpSpLocks/>
          </p:cNvGrpSpPr>
          <p:nvPr/>
        </p:nvGrpSpPr>
        <p:grpSpPr bwMode="auto">
          <a:xfrm>
            <a:off x="760413" y="3430588"/>
            <a:ext cx="7661277" cy="696912"/>
            <a:chOff x="455" y="2161"/>
            <a:chExt cx="4826" cy="439"/>
          </a:xfrm>
        </p:grpSpPr>
        <p:sp>
          <p:nvSpPr>
            <p:cNvPr id="91153" name="Rectangle 74"/>
            <p:cNvSpPr>
              <a:spLocks noChangeArrowheads="1"/>
            </p:cNvSpPr>
            <p:nvPr/>
          </p:nvSpPr>
          <p:spPr bwMode="auto">
            <a:xfrm>
              <a:off x="455" y="2278"/>
              <a:ext cx="482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Utilization metric =                                                 = 28/77 = 36.4%</a:t>
              </a:r>
            </a:p>
          </p:txBody>
        </p:sp>
        <p:grpSp>
          <p:nvGrpSpPr>
            <p:cNvPr id="91154" name="Group 75"/>
            <p:cNvGrpSpPr>
              <a:grpSpLocks/>
            </p:cNvGrpSpPr>
            <p:nvPr/>
          </p:nvGrpSpPr>
          <p:grpSpPr bwMode="auto">
            <a:xfrm>
              <a:off x="1840" y="2161"/>
              <a:ext cx="2161" cy="439"/>
              <a:chOff x="1840" y="2161"/>
              <a:chExt cx="2161" cy="439"/>
            </a:xfrm>
          </p:grpSpPr>
          <p:sp>
            <p:nvSpPr>
              <p:cNvPr id="91155" name="Rectangle 76"/>
              <p:cNvSpPr>
                <a:spLocks noChangeArrowheads="1"/>
              </p:cNvSpPr>
              <p:nvPr/>
            </p:nvSpPr>
            <p:spPr bwMode="auto">
              <a:xfrm>
                <a:off x="1840" y="2161"/>
                <a:ext cx="2161"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Total job work (processing) time</a:t>
                </a:r>
              </a:p>
              <a:p>
                <a:pPr algn="ctr">
                  <a:lnSpc>
                    <a:spcPct val="110000"/>
                  </a:lnSpc>
                </a:pPr>
                <a:r>
                  <a:rPr lang="en-US" dirty="0"/>
                  <a:t>Sum of total flow time</a:t>
                </a:r>
              </a:p>
            </p:txBody>
          </p:sp>
          <p:sp>
            <p:nvSpPr>
              <p:cNvPr id="91156" name="Line 77"/>
              <p:cNvSpPr>
                <a:spLocks noChangeShapeType="1"/>
              </p:cNvSpPr>
              <p:nvPr/>
            </p:nvSpPr>
            <p:spPr bwMode="auto">
              <a:xfrm>
                <a:off x="1887" y="2399"/>
                <a:ext cx="204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92238" name="Group 78"/>
          <p:cNvGrpSpPr>
            <a:grpSpLocks/>
          </p:cNvGrpSpPr>
          <p:nvPr/>
        </p:nvGrpSpPr>
        <p:grpSpPr bwMode="auto">
          <a:xfrm>
            <a:off x="676275" y="4235450"/>
            <a:ext cx="7689850" cy="696913"/>
            <a:chOff x="426" y="2668"/>
            <a:chExt cx="4844" cy="439"/>
          </a:xfrm>
        </p:grpSpPr>
        <p:sp>
          <p:nvSpPr>
            <p:cNvPr id="91148" name="Rectangle 79"/>
            <p:cNvSpPr>
              <a:spLocks noChangeArrowheads="1"/>
            </p:cNvSpPr>
            <p:nvPr/>
          </p:nvSpPr>
          <p:spPr bwMode="auto">
            <a:xfrm>
              <a:off x="426" y="2698"/>
              <a:ext cx="163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lnSpc>
                  <a:spcPct val="85000"/>
                </a:lnSpc>
              </a:pPr>
              <a:r>
                <a:rPr lang="en-US" sz="2000" dirty="0"/>
                <a:t>Average number of jobs in the system</a:t>
              </a:r>
            </a:p>
          </p:txBody>
        </p:sp>
        <p:sp>
          <p:nvSpPr>
            <p:cNvPr id="91149" name="Rectangle 80"/>
            <p:cNvSpPr>
              <a:spLocks noChangeArrowheads="1"/>
            </p:cNvSpPr>
            <p:nvPr/>
          </p:nvSpPr>
          <p:spPr bwMode="auto">
            <a:xfrm>
              <a:off x="2010" y="2765"/>
              <a:ext cx="32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                                     = 77/28 = 2.75 jobs</a:t>
              </a:r>
            </a:p>
          </p:txBody>
        </p:sp>
        <p:grpSp>
          <p:nvGrpSpPr>
            <p:cNvPr id="91150" name="Group 81"/>
            <p:cNvGrpSpPr>
              <a:grpSpLocks/>
            </p:cNvGrpSpPr>
            <p:nvPr/>
          </p:nvGrpSpPr>
          <p:grpSpPr bwMode="auto">
            <a:xfrm>
              <a:off x="2220" y="2668"/>
              <a:ext cx="1523" cy="439"/>
              <a:chOff x="2220" y="2668"/>
              <a:chExt cx="1523" cy="439"/>
            </a:xfrm>
          </p:grpSpPr>
          <p:sp>
            <p:nvSpPr>
              <p:cNvPr id="91151" name="Rectangle 82"/>
              <p:cNvSpPr>
                <a:spLocks noChangeArrowheads="1"/>
              </p:cNvSpPr>
              <p:nvPr/>
            </p:nvSpPr>
            <p:spPr bwMode="auto">
              <a:xfrm>
                <a:off x="2237" y="2668"/>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Sum of total flow time</a:t>
                </a:r>
              </a:p>
              <a:p>
                <a:pPr algn="ctr">
                  <a:lnSpc>
                    <a:spcPct val="110000"/>
                  </a:lnSpc>
                </a:pPr>
                <a:r>
                  <a:rPr lang="en-US" dirty="0"/>
                  <a:t>Total job work time</a:t>
                </a:r>
              </a:p>
            </p:txBody>
          </p:sp>
          <p:sp>
            <p:nvSpPr>
              <p:cNvPr id="91152" name="Line 83"/>
              <p:cNvSpPr>
                <a:spLocks noChangeShapeType="1"/>
              </p:cNvSpPr>
              <p:nvPr/>
            </p:nvSpPr>
            <p:spPr bwMode="auto">
              <a:xfrm>
                <a:off x="2220" y="2890"/>
                <a:ext cx="15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92244" name="Group 84"/>
          <p:cNvGrpSpPr>
            <a:grpSpLocks/>
          </p:cNvGrpSpPr>
          <p:nvPr/>
        </p:nvGrpSpPr>
        <p:grpSpPr bwMode="auto">
          <a:xfrm>
            <a:off x="1066800" y="5040313"/>
            <a:ext cx="6996113" cy="696912"/>
            <a:chOff x="672" y="3175"/>
            <a:chExt cx="4407" cy="439"/>
          </a:xfrm>
        </p:grpSpPr>
        <p:sp>
          <p:nvSpPr>
            <p:cNvPr id="91144" name="Rectangle 85"/>
            <p:cNvSpPr>
              <a:spLocks noChangeArrowheads="1"/>
            </p:cNvSpPr>
            <p:nvPr/>
          </p:nvSpPr>
          <p:spPr bwMode="auto">
            <a:xfrm>
              <a:off x="672" y="3292"/>
              <a:ext cx="44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Average job lateness =                             = 11/5 = 2.2 days</a:t>
              </a:r>
            </a:p>
          </p:txBody>
        </p:sp>
        <p:grpSp>
          <p:nvGrpSpPr>
            <p:cNvPr id="91145" name="Group 86"/>
            <p:cNvGrpSpPr>
              <a:grpSpLocks/>
            </p:cNvGrpSpPr>
            <p:nvPr/>
          </p:nvGrpSpPr>
          <p:grpSpPr bwMode="auto">
            <a:xfrm>
              <a:off x="2436" y="3175"/>
              <a:ext cx="1139" cy="439"/>
              <a:chOff x="2436" y="3175"/>
              <a:chExt cx="1139" cy="439"/>
            </a:xfrm>
          </p:grpSpPr>
          <p:sp>
            <p:nvSpPr>
              <p:cNvPr id="91146" name="Rectangle 87"/>
              <p:cNvSpPr>
                <a:spLocks noChangeArrowheads="1"/>
              </p:cNvSpPr>
              <p:nvPr/>
            </p:nvSpPr>
            <p:spPr bwMode="auto">
              <a:xfrm>
                <a:off x="2454" y="3175"/>
                <a:ext cx="110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Total late days</a:t>
                </a:r>
              </a:p>
              <a:p>
                <a:pPr algn="ctr">
                  <a:lnSpc>
                    <a:spcPct val="110000"/>
                  </a:lnSpc>
                </a:pPr>
                <a:r>
                  <a:rPr lang="en-US" dirty="0"/>
                  <a:t>Number of jobs</a:t>
                </a:r>
              </a:p>
            </p:txBody>
          </p:sp>
          <p:sp>
            <p:nvSpPr>
              <p:cNvPr id="91147" name="Line 88"/>
              <p:cNvSpPr>
                <a:spLocks noChangeShapeType="1"/>
              </p:cNvSpPr>
              <p:nvPr/>
            </p:nvSpPr>
            <p:spPr bwMode="auto">
              <a:xfrm>
                <a:off x="2436" y="3413"/>
                <a:ext cx="11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spTree>
    <p:extLst>
      <p:ext uri="{BB962C8B-B14F-4D97-AF65-F5344CB8AC3E}">
        <p14:creationId xmlns:p14="http://schemas.microsoft.com/office/powerpoint/2010/main" val="337440354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92228"/>
                                        </p:tgtEl>
                                        <p:attrNameLst>
                                          <p:attrName>style.visibility</p:attrName>
                                        </p:attrNameLst>
                                      </p:cBhvr>
                                      <p:to>
                                        <p:strVal val="visible"/>
                                      </p:to>
                                    </p:set>
                                    <p:animEffect transition="in" filter="wipe(left)">
                                      <p:cBhvr>
                                        <p:cTn id="7" dur="1000"/>
                                        <p:tgtEl>
                                          <p:spTgt spid="92228"/>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92249"/>
                                        </p:tgtEl>
                                        <p:attrNameLst>
                                          <p:attrName>style.visibility</p:attrName>
                                        </p:attrNameLst>
                                      </p:cBhvr>
                                      <p:to>
                                        <p:strVal val="visible"/>
                                      </p:to>
                                    </p:set>
                                    <p:animEffect transition="in" filter="wipe(left)">
                                      <p:cBhvr>
                                        <p:cTn id="11" dur="1000"/>
                                        <p:tgtEl>
                                          <p:spTgt spid="92249"/>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92238"/>
                                        </p:tgtEl>
                                        <p:attrNameLst>
                                          <p:attrName>style.visibility</p:attrName>
                                        </p:attrNameLst>
                                      </p:cBhvr>
                                      <p:to>
                                        <p:strVal val="visible"/>
                                      </p:to>
                                    </p:set>
                                    <p:animEffect transition="in" filter="wipe(left)">
                                      <p:cBhvr>
                                        <p:cTn id="15" dur="1000"/>
                                        <p:tgtEl>
                                          <p:spTgt spid="92238"/>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92244"/>
                                        </p:tgtEl>
                                        <p:attrNameLst>
                                          <p:attrName>style.visibility</p:attrName>
                                        </p:attrNameLst>
                                      </p:cBhvr>
                                      <p:to>
                                        <p:strVal val="visible"/>
                                      </p:to>
                                    </p:set>
                                    <p:animEffect transition="in" filter="wipe(left)">
                                      <p:cBhvr>
                                        <p:cTn id="19" dur="1000"/>
                                        <p:tgtEl>
                                          <p:spTgt spid="92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8"/>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sp>
        <p:nvSpPr>
          <p:cNvPr id="94280" name="Rectangle 72"/>
          <p:cNvSpPr>
            <a:spLocks noChangeArrowheads="1"/>
          </p:cNvSpPr>
          <p:nvPr/>
        </p:nvSpPr>
        <p:spPr bwMode="auto">
          <a:xfrm>
            <a:off x="657225" y="1589088"/>
            <a:ext cx="4610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SPT: Sequence B-D-A-C-E</a:t>
            </a:r>
          </a:p>
        </p:txBody>
      </p:sp>
      <p:graphicFrame>
        <p:nvGraphicFramePr>
          <p:cNvPr id="94287" name="Group 79"/>
          <p:cNvGraphicFramePr>
            <a:graphicFrameLocks noGrp="1"/>
          </p:cNvGraphicFramePr>
          <p:nvPr>
            <p:extLst>
              <p:ext uri="{D42A27DB-BD31-4B8C-83A1-F6EECF244321}">
                <p14:modId xmlns:p14="http://schemas.microsoft.com/office/powerpoint/2010/main" val="2387762118"/>
              </p:ext>
            </p:extLst>
          </p:nvPr>
        </p:nvGraphicFramePr>
        <p:xfrm>
          <a:off x="685800" y="2400300"/>
          <a:ext cx="7753350" cy="3581400"/>
        </p:xfrm>
        <a:graphic>
          <a:graphicData uri="http://schemas.openxmlformats.org/drawingml/2006/table">
            <a:tbl>
              <a:tblPr/>
              <a:tblGrid>
                <a:gridCol w="160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520700">
                  <a:extLst>
                    <a:ext uri="{9D8B030D-6E8A-4147-A177-3AD203B41FA5}">
                      <a16:colId xmlns:a16="http://schemas.microsoft.com/office/drawing/2014/main" val="20002"/>
                    </a:ext>
                  </a:extLst>
                </a:gridCol>
                <a:gridCol w="836613">
                  <a:extLst>
                    <a:ext uri="{9D8B030D-6E8A-4147-A177-3AD203B41FA5}">
                      <a16:colId xmlns:a16="http://schemas.microsoft.com/office/drawing/2014/main" val="20003"/>
                    </a:ext>
                  </a:extLst>
                </a:gridCol>
                <a:gridCol w="242887">
                  <a:extLst>
                    <a:ext uri="{9D8B030D-6E8A-4147-A177-3AD203B41FA5}">
                      <a16:colId xmlns:a16="http://schemas.microsoft.com/office/drawing/2014/main" val="20004"/>
                    </a:ext>
                  </a:extLst>
                </a:gridCol>
                <a:gridCol w="558800">
                  <a:extLst>
                    <a:ext uri="{9D8B030D-6E8A-4147-A177-3AD203B41FA5}">
                      <a16:colId xmlns:a16="http://schemas.microsoft.com/office/drawing/2014/main" val="20005"/>
                    </a:ext>
                  </a:extLst>
                </a:gridCol>
                <a:gridCol w="236538">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gridCol w="490537">
                  <a:extLst>
                    <a:ext uri="{9D8B030D-6E8A-4147-A177-3AD203B41FA5}">
                      <a16:colId xmlns:a16="http://schemas.microsoft.com/office/drawing/2014/main" val="20008"/>
                    </a:ext>
                  </a:extLst>
                </a:gridCol>
                <a:gridCol w="490538">
                  <a:extLst>
                    <a:ext uri="{9D8B030D-6E8A-4147-A177-3AD203B41FA5}">
                      <a16:colId xmlns:a16="http://schemas.microsoft.com/office/drawing/2014/main" val="20009"/>
                    </a:ext>
                  </a:extLst>
                </a:gridCol>
                <a:gridCol w="490537">
                  <a:extLst>
                    <a:ext uri="{9D8B030D-6E8A-4147-A177-3AD203B41FA5}">
                      <a16:colId xmlns:a16="http://schemas.microsoft.com/office/drawing/2014/main" val="20010"/>
                    </a:ext>
                  </a:extLst>
                </a:gridCol>
              </a:tblGrid>
              <a:tr h="9144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Sequence</a:t>
                      </a:r>
                    </a:p>
                  </a:txBody>
                  <a:tcPr anchor="b"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Work (Processing) Time</a:t>
                      </a:r>
                    </a:p>
                  </a:txBody>
                  <a:tcPr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Flow Time</a:t>
                      </a:r>
                    </a:p>
                  </a:txBody>
                  <a:tcPr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Due Date</a:t>
                      </a:r>
                    </a:p>
                  </a:txBody>
                  <a:tcPr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Lateness</a:t>
                      </a:r>
                    </a:p>
                  </a:txBody>
                  <a:tcPr anchor="b"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B</a:t>
                      </a:r>
                    </a:p>
                  </a:txBody>
                  <a:tcPr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6</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extLst>
                  <a:ext uri="{0D108BD9-81ED-4DB2-BD59-A6C34878D82A}">
                    <a16:rowId xmlns:a16="http://schemas.microsoft.com/office/drawing/2014/main" val="10001"/>
                  </a:ext>
                </a:extLst>
              </a:tr>
              <a:tr h="4445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D</a:t>
                      </a:r>
                    </a:p>
                  </a:txBody>
                  <a:tcPr anchor="ctr" horzOverflow="overflow">
                    <a:lnL cap="flat">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3</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5</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15</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a:noFill/>
                    </a:lnB>
                    <a:lnTlToBr>
                      <a:noFill/>
                    </a:lnTlToBr>
                    <a:lnBlToTr>
                      <a:noFill/>
                    </a:lnBlToTr>
                    <a:solidFill>
                      <a:schemeClr val="accent3"/>
                    </a:solidFill>
                  </a:tcPr>
                </a:tc>
                <a:extLst>
                  <a:ext uri="{0D108BD9-81ED-4DB2-BD59-A6C34878D82A}">
                    <a16:rowId xmlns:a16="http://schemas.microsoft.com/office/drawing/2014/main" val="10002"/>
                  </a:ext>
                </a:extLst>
              </a:tr>
              <a:tr h="4445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a:t>
                      </a:r>
                    </a:p>
                  </a:txBody>
                  <a:tcPr anchor="ctr" horzOverflow="overflow">
                    <a:lnL cap="flat">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a:t>
                      </a: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11</a:t>
                      </a: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8</a:t>
                      </a: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3</a:t>
                      </a: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a:noFill/>
                    </a:lnB>
                    <a:lnTlToBr>
                      <a:noFill/>
                    </a:lnTlToBr>
                    <a:lnBlToTr>
                      <a:noFill/>
                    </a:lnBlToTr>
                    <a:solidFill>
                      <a:schemeClr val="accent4"/>
                    </a:solidFill>
                  </a:tcPr>
                </a:tc>
                <a:extLst>
                  <a:ext uri="{0D108BD9-81ED-4DB2-BD59-A6C34878D82A}">
                    <a16:rowId xmlns:a16="http://schemas.microsoft.com/office/drawing/2014/main" val="10003"/>
                  </a:ext>
                </a:extLst>
              </a:tr>
              <a:tr h="4191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C</a:t>
                      </a:r>
                    </a:p>
                  </a:txBody>
                  <a:tcPr anchor="ctr" horzOverflow="overflow">
                    <a:lnL cap="flat">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8</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19</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18</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a:noFill/>
                    </a:lnB>
                    <a:lnTlToBr>
                      <a:noFill/>
                    </a:lnTlToBr>
                    <a:lnBlToTr>
                      <a:noFill/>
                    </a:lnBlToTr>
                    <a:solidFill>
                      <a:schemeClr val="accent2"/>
                    </a:solidFill>
                  </a:tcPr>
                </a:tc>
                <a:extLst>
                  <a:ext uri="{0D108BD9-81ED-4DB2-BD59-A6C34878D82A}">
                    <a16:rowId xmlns:a16="http://schemas.microsoft.com/office/drawing/2014/main" val="10004"/>
                  </a:ext>
                </a:extLst>
              </a:tr>
              <a:tr h="4572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E</a:t>
                      </a:r>
                    </a:p>
                  </a:txBody>
                  <a:tcPr anchor="ctr" horzOverflow="overflow">
                    <a:lnL cap="flat">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9</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28</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23</a:t>
                      </a: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5</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a:noFill/>
                    </a:lnB>
                    <a:lnTlToBr>
                      <a:noFill/>
                    </a:lnTlToBr>
                    <a:lnBlToTr>
                      <a:noFill/>
                    </a:lnBlToTr>
                    <a:solidFill>
                      <a:srgbClr val="89B56E"/>
                    </a:solidFill>
                  </a:tcPr>
                </a:tc>
                <a:extLst>
                  <a:ext uri="{0D108BD9-81ED-4DB2-BD59-A6C34878D82A}">
                    <a16:rowId xmlns:a16="http://schemas.microsoft.com/office/drawing/2014/main" val="10005"/>
                  </a:ext>
                </a:extLst>
              </a:tr>
              <a:tr h="4445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28</a:t>
                      </a:r>
                    </a:p>
                  </a:txBody>
                  <a:tcPr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65</a:t>
                      </a:r>
                    </a:p>
                  </a:txBody>
                  <a:tcPr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9</a:t>
                      </a:r>
                    </a:p>
                  </a:txBody>
                  <a:tcPr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97437084"/>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4280"/>
                                        </p:tgtEl>
                                        <p:attrNameLst>
                                          <p:attrName>style.visibility</p:attrName>
                                        </p:attrNameLst>
                                      </p:cBhvr>
                                      <p:to>
                                        <p:strVal val="visible"/>
                                      </p:to>
                                    </p:set>
                                    <p:animEffect transition="in" filter="strips(downRight)">
                                      <p:cBhvr>
                                        <p:cTn id="7" dur="1000"/>
                                        <p:tgtEl>
                                          <p:spTgt spid="94280"/>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94287"/>
                                        </p:tgtEl>
                                        <p:attrNameLst>
                                          <p:attrName>style.visibility</p:attrName>
                                        </p:attrNameLst>
                                      </p:cBhvr>
                                      <p:to>
                                        <p:strVal val="visible"/>
                                      </p:to>
                                    </p:set>
                                    <p:animEffect transition="in" filter="strips(downRight)">
                                      <p:cBhvr>
                                        <p:cTn id="11" dur="1000"/>
                                        <p:tgtEl>
                                          <p:spTgt spid="9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8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dirty="0">
                <a:latin typeface="Arial" charset="0"/>
                <a:cs typeface="Arial" charset="0"/>
              </a:rPr>
              <a:t>Short-Term Scheduling</a:t>
            </a:r>
          </a:p>
        </p:txBody>
      </p:sp>
      <p:sp>
        <p:nvSpPr>
          <p:cNvPr id="25602" name="Rectangle 3"/>
          <p:cNvSpPr>
            <a:spLocks noGrp="1" noChangeArrowheads="1"/>
          </p:cNvSpPr>
          <p:nvPr>
            <p:ph type="body" idx="1"/>
          </p:nvPr>
        </p:nvSpPr>
        <p:spPr>
          <a:xfrm>
            <a:off x="1028700" y="1866900"/>
            <a:ext cx="6997700" cy="4114800"/>
          </a:xfrm>
        </p:spPr>
        <p:txBody>
          <a:bodyPr/>
          <a:lstStyle/>
          <a:p>
            <a:pPr marL="0" indent="0" algn="ctr">
              <a:buFont typeface="Wingdings" charset="0"/>
              <a:buNone/>
            </a:pPr>
            <a:r>
              <a:rPr lang="en-US" b="1" i="1" dirty="0">
                <a:solidFill>
                  <a:srgbClr val="255898"/>
                </a:solidFill>
                <a:latin typeface="Arial" charset="0"/>
                <a:cs typeface="Arial" charset="0"/>
              </a:rPr>
              <a:t>The objective of scheduling is to allocate and prioritize demand (generated by either forecasts or customer orders) to available facilities</a:t>
            </a:r>
          </a:p>
        </p:txBody>
      </p:sp>
    </p:spTree>
    <p:extLst>
      <p:ext uri="{BB962C8B-B14F-4D97-AF65-F5344CB8AC3E}">
        <p14:creationId xmlns:p14="http://schemas.microsoft.com/office/powerpoint/2010/main" val="2081528023"/>
      </p:ext>
    </p:extLst>
  </p:cSld>
  <p:clrMapOvr>
    <a:masterClrMapping/>
  </p:clrMapOvr>
  <p:transition>
    <p:pull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sp>
        <p:nvSpPr>
          <p:cNvPr id="95234" name="Rectangle 66"/>
          <p:cNvSpPr>
            <a:spLocks noChangeArrowheads="1"/>
          </p:cNvSpPr>
          <p:nvPr/>
        </p:nvSpPr>
        <p:spPr bwMode="auto">
          <a:xfrm>
            <a:off x="657225" y="1589088"/>
            <a:ext cx="4610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SPT: Sequence B-D-A-C-E</a:t>
            </a:r>
          </a:p>
        </p:txBody>
      </p:sp>
      <p:sp>
        <p:nvSpPr>
          <p:cNvPr id="96323" name="Rectangle 67"/>
          <p:cNvSpPr>
            <a:spLocks noChangeArrowheads="1"/>
          </p:cNvSpPr>
          <p:nvPr/>
        </p:nvSpPr>
        <p:spPr bwMode="auto">
          <a:xfrm>
            <a:off x="342900" y="2459038"/>
            <a:ext cx="8458200" cy="3429000"/>
          </a:xfrm>
          <a:prstGeom prst="rect">
            <a:avLst/>
          </a:prstGeom>
          <a:solidFill>
            <a:schemeClr val="accent4"/>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96324" name="Group 68"/>
          <p:cNvGrpSpPr>
            <a:grpSpLocks/>
          </p:cNvGrpSpPr>
          <p:nvPr/>
        </p:nvGrpSpPr>
        <p:grpSpPr bwMode="auto">
          <a:xfrm>
            <a:off x="585788" y="2627313"/>
            <a:ext cx="7969250" cy="696912"/>
            <a:chOff x="315" y="1655"/>
            <a:chExt cx="5020" cy="439"/>
          </a:xfrm>
        </p:grpSpPr>
        <p:sp>
          <p:nvSpPr>
            <p:cNvPr id="95253" name="Rectangle 69"/>
            <p:cNvSpPr>
              <a:spLocks noChangeArrowheads="1"/>
            </p:cNvSpPr>
            <p:nvPr/>
          </p:nvSpPr>
          <p:spPr bwMode="auto">
            <a:xfrm>
              <a:off x="315" y="1756"/>
              <a:ext cx="50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Average completion time =                                     = 65/5 = 13 days</a:t>
              </a:r>
            </a:p>
          </p:txBody>
        </p:sp>
        <p:grpSp>
          <p:nvGrpSpPr>
            <p:cNvPr id="95254" name="Group 70"/>
            <p:cNvGrpSpPr>
              <a:grpSpLocks/>
            </p:cNvGrpSpPr>
            <p:nvPr/>
          </p:nvGrpSpPr>
          <p:grpSpPr bwMode="auto">
            <a:xfrm>
              <a:off x="2329" y="1655"/>
              <a:ext cx="1510" cy="439"/>
              <a:chOff x="2329" y="1655"/>
              <a:chExt cx="1510" cy="439"/>
            </a:xfrm>
          </p:grpSpPr>
          <p:sp>
            <p:nvSpPr>
              <p:cNvPr id="95255" name="Rectangle 71"/>
              <p:cNvSpPr>
                <a:spLocks noChangeArrowheads="1"/>
              </p:cNvSpPr>
              <p:nvPr/>
            </p:nvSpPr>
            <p:spPr bwMode="auto">
              <a:xfrm>
                <a:off x="2329" y="1655"/>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Sum of total flow time</a:t>
                </a:r>
              </a:p>
              <a:p>
                <a:pPr algn="ctr">
                  <a:lnSpc>
                    <a:spcPct val="110000"/>
                  </a:lnSpc>
                </a:pPr>
                <a:r>
                  <a:rPr lang="en-US" dirty="0"/>
                  <a:t>Number of jobs</a:t>
                </a:r>
              </a:p>
            </p:txBody>
          </p:sp>
          <p:sp>
            <p:nvSpPr>
              <p:cNvPr id="95256" name="Line 72"/>
              <p:cNvSpPr>
                <a:spLocks noChangeShapeType="1"/>
              </p:cNvSpPr>
              <p:nvPr/>
            </p:nvSpPr>
            <p:spPr bwMode="auto">
              <a:xfrm flipH="1">
                <a:off x="2333" y="1885"/>
                <a:ext cx="15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96345" name="Group 89"/>
          <p:cNvGrpSpPr>
            <a:grpSpLocks/>
          </p:cNvGrpSpPr>
          <p:nvPr/>
        </p:nvGrpSpPr>
        <p:grpSpPr bwMode="auto">
          <a:xfrm>
            <a:off x="1077913" y="3430588"/>
            <a:ext cx="6924675" cy="696912"/>
            <a:chOff x="463" y="2161"/>
            <a:chExt cx="4362" cy="439"/>
          </a:xfrm>
        </p:grpSpPr>
        <p:sp>
          <p:nvSpPr>
            <p:cNvPr id="95249" name="Rectangle 74"/>
            <p:cNvSpPr>
              <a:spLocks noChangeArrowheads="1"/>
            </p:cNvSpPr>
            <p:nvPr/>
          </p:nvSpPr>
          <p:spPr bwMode="auto">
            <a:xfrm>
              <a:off x="463" y="2278"/>
              <a:ext cx="43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Utilization metric =                                     = 28/65 = 43.1%</a:t>
              </a:r>
            </a:p>
          </p:txBody>
        </p:sp>
        <p:grpSp>
          <p:nvGrpSpPr>
            <p:cNvPr id="95250" name="Group 75"/>
            <p:cNvGrpSpPr>
              <a:grpSpLocks/>
            </p:cNvGrpSpPr>
            <p:nvPr/>
          </p:nvGrpSpPr>
          <p:grpSpPr bwMode="auto">
            <a:xfrm>
              <a:off x="1895" y="2161"/>
              <a:ext cx="1512" cy="439"/>
              <a:chOff x="1895" y="2161"/>
              <a:chExt cx="1512" cy="439"/>
            </a:xfrm>
          </p:grpSpPr>
          <p:sp>
            <p:nvSpPr>
              <p:cNvPr id="95251" name="Rectangle 76"/>
              <p:cNvSpPr>
                <a:spLocks noChangeArrowheads="1"/>
              </p:cNvSpPr>
              <p:nvPr/>
            </p:nvSpPr>
            <p:spPr bwMode="auto">
              <a:xfrm>
                <a:off x="1901" y="2161"/>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Total job work time</a:t>
                </a:r>
              </a:p>
              <a:p>
                <a:pPr algn="ctr">
                  <a:lnSpc>
                    <a:spcPct val="110000"/>
                  </a:lnSpc>
                </a:pPr>
                <a:r>
                  <a:rPr lang="en-US" dirty="0"/>
                  <a:t>Sum of total flow time</a:t>
                </a:r>
              </a:p>
            </p:txBody>
          </p:sp>
          <p:sp>
            <p:nvSpPr>
              <p:cNvPr id="95252" name="Line 77"/>
              <p:cNvSpPr>
                <a:spLocks noChangeShapeType="1"/>
              </p:cNvSpPr>
              <p:nvPr/>
            </p:nvSpPr>
            <p:spPr bwMode="auto">
              <a:xfrm>
                <a:off x="1895" y="2399"/>
                <a:ext cx="151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96334" name="Group 78"/>
          <p:cNvGrpSpPr>
            <a:grpSpLocks/>
          </p:cNvGrpSpPr>
          <p:nvPr/>
        </p:nvGrpSpPr>
        <p:grpSpPr bwMode="auto">
          <a:xfrm>
            <a:off x="777875" y="4235450"/>
            <a:ext cx="7588250" cy="696913"/>
            <a:chOff x="490" y="2668"/>
            <a:chExt cx="4780" cy="439"/>
          </a:xfrm>
        </p:grpSpPr>
        <p:sp>
          <p:nvSpPr>
            <p:cNvPr id="95244" name="Rectangle 79"/>
            <p:cNvSpPr>
              <a:spLocks noChangeArrowheads="1"/>
            </p:cNvSpPr>
            <p:nvPr/>
          </p:nvSpPr>
          <p:spPr bwMode="auto">
            <a:xfrm>
              <a:off x="490" y="2698"/>
              <a:ext cx="163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en-US" sz="2000" dirty="0"/>
                <a:t>Average number of jobs in the system</a:t>
              </a:r>
            </a:p>
          </p:txBody>
        </p:sp>
        <p:sp>
          <p:nvSpPr>
            <p:cNvPr id="95245" name="Rectangle 80"/>
            <p:cNvSpPr>
              <a:spLocks noChangeArrowheads="1"/>
            </p:cNvSpPr>
            <p:nvPr/>
          </p:nvSpPr>
          <p:spPr bwMode="auto">
            <a:xfrm>
              <a:off x="2010" y="2765"/>
              <a:ext cx="32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                                     = 65/28 = 2.32 jobs</a:t>
              </a:r>
            </a:p>
          </p:txBody>
        </p:sp>
        <p:grpSp>
          <p:nvGrpSpPr>
            <p:cNvPr id="95246" name="Group 81"/>
            <p:cNvGrpSpPr>
              <a:grpSpLocks/>
            </p:cNvGrpSpPr>
            <p:nvPr/>
          </p:nvGrpSpPr>
          <p:grpSpPr bwMode="auto">
            <a:xfrm>
              <a:off x="2212" y="2668"/>
              <a:ext cx="1523" cy="439"/>
              <a:chOff x="2212" y="2668"/>
              <a:chExt cx="1523" cy="439"/>
            </a:xfrm>
          </p:grpSpPr>
          <p:sp>
            <p:nvSpPr>
              <p:cNvPr id="95247" name="Rectangle 82"/>
              <p:cNvSpPr>
                <a:spLocks noChangeArrowheads="1"/>
              </p:cNvSpPr>
              <p:nvPr/>
            </p:nvSpPr>
            <p:spPr bwMode="auto">
              <a:xfrm>
                <a:off x="2229" y="2668"/>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Sum of total flow time</a:t>
                </a:r>
              </a:p>
              <a:p>
                <a:pPr algn="ctr">
                  <a:lnSpc>
                    <a:spcPct val="110000"/>
                  </a:lnSpc>
                </a:pPr>
                <a:r>
                  <a:rPr lang="en-US" dirty="0"/>
                  <a:t>Total job work time</a:t>
                </a:r>
              </a:p>
            </p:txBody>
          </p:sp>
          <p:sp>
            <p:nvSpPr>
              <p:cNvPr id="95248" name="Line 83"/>
              <p:cNvSpPr>
                <a:spLocks noChangeShapeType="1"/>
              </p:cNvSpPr>
              <p:nvPr/>
            </p:nvSpPr>
            <p:spPr bwMode="auto">
              <a:xfrm>
                <a:off x="2212" y="2890"/>
                <a:ext cx="15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96340" name="Group 84"/>
          <p:cNvGrpSpPr>
            <a:grpSpLocks/>
          </p:cNvGrpSpPr>
          <p:nvPr/>
        </p:nvGrpSpPr>
        <p:grpSpPr bwMode="auto">
          <a:xfrm>
            <a:off x="1138238" y="5040313"/>
            <a:ext cx="6854825" cy="696912"/>
            <a:chOff x="672" y="3175"/>
            <a:chExt cx="4318" cy="439"/>
          </a:xfrm>
        </p:grpSpPr>
        <p:sp>
          <p:nvSpPr>
            <p:cNvPr id="95240" name="Rectangle 85"/>
            <p:cNvSpPr>
              <a:spLocks noChangeArrowheads="1"/>
            </p:cNvSpPr>
            <p:nvPr/>
          </p:nvSpPr>
          <p:spPr bwMode="auto">
            <a:xfrm>
              <a:off x="672" y="3292"/>
              <a:ext cx="43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Average job lateness =                             = 9/5 = 1.8 days</a:t>
              </a:r>
            </a:p>
          </p:txBody>
        </p:sp>
        <p:grpSp>
          <p:nvGrpSpPr>
            <p:cNvPr id="95241" name="Group 86"/>
            <p:cNvGrpSpPr>
              <a:grpSpLocks/>
            </p:cNvGrpSpPr>
            <p:nvPr/>
          </p:nvGrpSpPr>
          <p:grpSpPr bwMode="auto">
            <a:xfrm>
              <a:off x="2428" y="3175"/>
              <a:ext cx="1139" cy="439"/>
              <a:chOff x="2428" y="3175"/>
              <a:chExt cx="1139" cy="439"/>
            </a:xfrm>
          </p:grpSpPr>
          <p:sp>
            <p:nvSpPr>
              <p:cNvPr id="95242" name="Rectangle 87"/>
              <p:cNvSpPr>
                <a:spLocks noChangeArrowheads="1"/>
              </p:cNvSpPr>
              <p:nvPr/>
            </p:nvSpPr>
            <p:spPr bwMode="auto">
              <a:xfrm>
                <a:off x="2446" y="3175"/>
                <a:ext cx="110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Total late days</a:t>
                </a:r>
              </a:p>
              <a:p>
                <a:pPr algn="ctr">
                  <a:lnSpc>
                    <a:spcPct val="110000"/>
                  </a:lnSpc>
                </a:pPr>
                <a:r>
                  <a:rPr lang="en-US" dirty="0"/>
                  <a:t>Number of jobs</a:t>
                </a:r>
              </a:p>
            </p:txBody>
          </p:sp>
          <p:sp>
            <p:nvSpPr>
              <p:cNvPr id="95243" name="Line 88"/>
              <p:cNvSpPr>
                <a:spLocks noChangeShapeType="1"/>
              </p:cNvSpPr>
              <p:nvPr/>
            </p:nvSpPr>
            <p:spPr bwMode="auto">
              <a:xfrm>
                <a:off x="2428" y="3413"/>
                <a:ext cx="11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spTree>
    <p:extLst>
      <p:ext uri="{BB962C8B-B14F-4D97-AF65-F5344CB8AC3E}">
        <p14:creationId xmlns:p14="http://schemas.microsoft.com/office/powerpoint/2010/main" val="1627863393"/>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96324"/>
                                        </p:tgtEl>
                                        <p:attrNameLst>
                                          <p:attrName>style.visibility</p:attrName>
                                        </p:attrNameLst>
                                      </p:cBhvr>
                                      <p:to>
                                        <p:strVal val="visible"/>
                                      </p:to>
                                    </p:set>
                                    <p:animEffect transition="in" filter="wipe(left)">
                                      <p:cBhvr>
                                        <p:cTn id="7" dur="1000"/>
                                        <p:tgtEl>
                                          <p:spTgt spid="96324"/>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96345"/>
                                        </p:tgtEl>
                                        <p:attrNameLst>
                                          <p:attrName>style.visibility</p:attrName>
                                        </p:attrNameLst>
                                      </p:cBhvr>
                                      <p:to>
                                        <p:strVal val="visible"/>
                                      </p:to>
                                    </p:set>
                                    <p:animEffect transition="in" filter="wipe(left)">
                                      <p:cBhvr>
                                        <p:cTn id="11" dur="1000"/>
                                        <p:tgtEl>
                                          <p:spTgt spid="96345"/>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96334"/>
                                        </p:tgtEl>
                                        <p:attrNameLst>
                                          <p:attrName>style.visibility</p:attrName>
                                        </p:attrNameLst>
                                      </p:cBhvr>
                                      <p:to>
                                        <p:strVal val="visible"/>
                                      </p:to>
                                    </p:set>
                                    <p:animEffect transition="in" filter="wipe(left)">
                                      <p:cBhvr>
                                        <p:cTn id="15" dur="1000"/>
                                        <p:tgtEl>
                                          <p:spTgt spid="96334"/>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96340"/>
                                        </p:tgtEl>
                                        <p:attrNameLst>
                                          <p:attrName>style.visibility</p:attrName>
                                        </p:attrNameLst>
                                      </p:cBhvr>
                                      <p:to>
                                        <p:strVal val="visible"/>
                                      </p:to>
                                    </p:set>
                                    <p:animEffect transition="in" filter="wipe(left)">
                                      <p:cBhvr>
                                        <p:cTn id="19" dur="1000"/>
                                        <p:tgtEl>
                                          <p:spTgt spid="96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83" name="Group 79"/>
          <p:cNvGraphicFramePr>
            <a:graphicFrameLocks noGrp="1"/>
          </p:cNvGraphicFramePr>
          <p:nvPr>
            <p:extLst>
              <p:ext uri="{D42A27DB-BD31-4B8C-83A1-F6EECF244321}">
                <p14:modId xmlns:p14="http://schemas.microsoft.com/office/powerpoint/2010/main" val="4174804957"/>
              </p:ext>
            </p:extLst>
          </p:nvPr>
        </p:nvGraphicFramePr>
        <p:xfrm>
          <a:off x="685800" y="2400300"/>
          <a:ext cx="7753350" cy="3581400"/>
        </p:xfrm>
        <a:graphic>
          <a:graphicData uri="http://schemas.openxmlformats.org/drawingml/2006/table">
            <a:tbl>
              <a:tblPr/>
              <a:tblGrid>
                <a:gridCol w="160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520700">
                  <a:extLst>
                    <a:ext uri="{9D8B030D-6E8A-4147-A177-3AD203B41FA5}">
                      <a16:colId xmlns:a16="http://schemas.microsoft.com/office/drawing/2014/main" val="20002"/>
                    </a:ext>
                  </a:extLst>
                </a:gridCol>
                <a:gridCol w="836613">
                  <a:extLst>
                    <a:ext uri="{9D8B030D-6E8A-4147-A177-3AD203B41FA5}">
                      <a16:colId xmlns:a16="http://schemas.microsoft.com/office/drawing/2014/main" val="20003"/>
                    </a:ext>
                  </a:extLst>
                </a:gridCol>
                <a:gridCol w="242887">
                  <a:extLst>
                    <a:ext uri="{9D8B030D-6E8A-4147-A177-3AD203B41FA5}">
                      <a16:colId xmlns:a16="http://schemas.microsoft.com/office/drawing/2014/main" val="20004"/>
                    </a:ext>
                  </a:extLst>
                </a:gridCol>
                <a:gridCol w="558800">
                  <a:extLst>
                    <a:ext uri="{9D8B030D-6E8A-4147-A177-3AD203B41FA5}">
                      <a16:colId xmlns:a16="http://schemas.microsoft.com/office/drawing/2014/main" val="20005"/>
                    </a:ext>
                  </a:extLst>
                </a:gridCol>
                <a:gridCol w="236538">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gridCol w="490537">
                  <a:extLst>
                    <a:ext uri="{9D8B030D-6E8A-4147-A177-3AD203B41FA5}">
                      <a16:colId xmlns:a16="http://schemas.microsoft.com/office/drawing/2014/main" val="20008"/>
                    </a:ext>
                  </a:extLst>
                </a:gridCol>
                <a:gridCol w="490538">
                  <a:extLst>
                    <a:ext uri="{9D8B030D-6E8A-4147-A177-3AD203B41FA5}">
                      <a16:colId xmlns:a16="http://schemas.microsoft.com/office/drawing/2014/main" val="20009"/>
                    </a:ext>
                  </a:extLst>
                </a:gridCol>
                <a:gridCol w="490537">
                  <a:extLst>
                    <a:ext uri="{9D8B030D-6E8A-4147-A177-3AD203B41FA5}">
                      <a16:colId xmlns:a16="http://schemas.microsoft.com/office/drawing/2014/main" val="20010"/>
                    </a:ext>
                  </a:extLst>
                </a:gridCol>
              </a:tblGrid>
              <a:tr h="9144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Sequence</a:t>
                      </a:r>
                    </a:p>
                  </a:txBody>
                  <a:tcPr anchor="b"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Work (Processing) Time</a:t>
                      </a:r>
                    </a:p>
                  </a:txBody>
                  <a:tcPr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Flow Time</a:t>
                      </a:r>
                    </a:p>
                  </a:txBody>
                  <a:tcPr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Due Date</a:t>
                      </a:r>
                    </a:p>
                  </a:txBody>
                  <a:tcPr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Lateness</a:t>
                      </a:r>
                    </a:p>
                  </a:txBody>
                  <a:tcPr anchor="b"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B</a:t>
                      </a:r>
                    </a:p>
                  </a:txBody>
                  <a:tcPr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6</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extLst>
                  <a:ext uri="{0D108BD9-81ED-4DB2-BD59-A6C34878D82A}">
                    <a16:rowId xmlns:a16="http://schemas.microsoft.com/office/drawing/2014/main" val="10001"/>
                  </a:ext>
                </a:extLst>
              </a:tr>
              <a:tr h="4445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a:t>
                      </a:r>
                    </a:p>
                  </a:txBody>
                  <a:tcPr anchor="ctr" horzOverflow="overflow">
                    <a:lnL cap="flat">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a:t>
                      </a: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8</a:t>
                      </a: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8</a:t>
                      </a: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a:noFill/>
                    </a:lnB>
                    <a:lnTlToBr>
                      <a:noFill/>
                    </a:lnTlToBr>
                    <a:lnBlToTr>
                      <a:noFill/>
                    </a:lnBlToTr>
                    <a:solidFill>
                      <a:schemeClr val="accent4"/>
                    </a:solidFill>
                  </a:tcPr>
                </a:tc>
                <a:extLst>
                  <a:ext uri="{0D108BD9-81ED-4DB2-BD59-A6C34878D82A}">
                    <a16:rowId xmlns:a16="http://schemas.microsoft.com/office/drawing/2014/main" val="10002"/>
                  </a:ext>
                </a:extLst>
              </a:tr>
              <a:tr h="4445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D</a:t>
                      </a:r>
                    </a:p>
                  </a:txBody>
                  <a:tcPr anchor="ctr" horzOverflow="overflow">
                    <a:lnL cap="flat">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3</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11</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15</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a:noFill/>
                    </a:lnB>
                    <a:lnTlToBr>
                      <a:noFill/>
                    </a:lnTlToBr>
                    <a:lnBlToTr>
                      <a:noFill/>
                    </a:lnBlToTr>
                    <a:solidFill>
                      <a:schemeClr val="accent3"/>
                    </a:solidFill>
                  </a:tcPr>
                </a:tc>
                <a:extLst>
                  <a:ext uri="{0D108BD9-81ED-4DB2-BD59-A6C34878D82A}">
                    <a16:rowId xmlns:a16="http://schemas.microsoft.com/office/drawing/2014/main" val="10003"/>
                  </a:ext>
                </a:extLst>
              </a:tr>
              <a:tr h="4191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C</a:t>
                      </a:r>
                    </a:p>
                  </a:txBody>
                  <a:tcPr anchor="ctr" horzOverflow="overflow">
                    <a:lnL cap="flat">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8</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19</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18</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a:noFill/>
                    </a:lnB>
                    <a:lnTlToBr>
                      <a:noFill/>
                    </a:lnTlToBr>
                    <a:lnBlToTr>
                      <a:noFill/>
                    </a:lnBlToTr>
                    <a:solidFill>
                      <a:schemeClr val="accent2"/>
                    </a:solidFill>
                  </a:tcPr>
                </a:tc>
                <a:extLst>
                  <a:ext uri="{0D108BD9-81ED-4DB2-BD59-A6C34878D82A}">
                    <a16:rowId xmlns:a16="http://schemas.microsoft.com/office/drawing/2014/main" val="10004"/>
                  </a:ext>
                </a:extLst>
              </a:tr>
              <a:tr h="4572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E</a:t>
                      </a:r>
                    </a:p>
                  </a:txBody>
                  <a:tcPr anchor="ctr" horzOverflow="overflow">
                    <a:lnL cap="flat">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9</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28</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23</a:t>
                      </a: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5</a:t>
                      </a:r>
                    </a:p>
                  </a:txBody>
                  <a:tcPr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a:noFill/>
                    </a:lnB>
                    <a:lnTlToBr>
                      <a:noFill/>
                    </a:lnTlToBr>
                    <a:lnBlToTr>
                      <a:noFill/>
                    </a:lnBlToTr>
                    <a:solidFill>
                      <a:srgbClr val="89B56E"/>
                    </a:solidFill>
                  </a:tcPr>
                </a:tc>
                <a:extLst>
                  <a:ext uri="{0D108BD9-81ED-4DB2-BD59-A6C34878D82A}">
                    <a16:rowId xmlns:a16="http://schemas.microsoft.com/office/drawing/2014/main" val="10005"/>
                  </a:ext>
                </a:extLst>
              </a:tr>
              <a:tr h="4445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28</a:t>
                      </a:r>
                    </a:p>
                  </a:txBody>
                  <a:tcPr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68</a:t>
                      </a:r>
                    </a:p>
                  </a:txBody>
                  <a:tcPr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a:t>
                      </a:r>
                    </a:p>
                  </a:txBody>
                  <a:tcPr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97357" name="Rectangle 8"/>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sp>
        <p:nvSpPr>
          <p:cNvPr id="98376" name="Rectangle 72"/>
          <p:cNvSpPr>
            <a:spLocks noChangeArrowheads="1"/>
          </p:cNvSpPr>
          <p:nvPr/>
        </p:nvSpPr>
        <p:spPr bwMode="auto">
          <a:xfrm>
            <a:off x="657225" y="1589088"/>
            <a:ext cx="466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EDD: Sequence B-A-D-C-E</a:t>
            </a:r>
          </a:p>
        </p:txBody>
      </p:sp>
    </p:spTree>
    <p:extLst>
      <p:ext uri="{BB962C8B-B14F-4D97-AF65-F5344CB8AC3E}">
        <p14:creationId xmlns:p14="http://schemas.microsoft.com/office/powerpoint/2010/main" val="2440500183"/>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98376"/>
                                        </p:tgtEl>
                                        <p:attrNameLst>
                                          <p:attrName>style.visibility</p:attrName>
                                        </p:attrNameLst>
                                      </p:cBhvr>
                                      <p:to>
                                        <p:strVal val="visible"/>
                                      </p:to>
                                    </p:set>
                                    <p:animEffect transition="in" filter="strips(downRight)">
                                      <p:cBhvr>
                                        <p:cTn id="7" dur="1000"/>
                                        <p:tgtEl>
                                          <p:spTgt spid="98376"/>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98383"/>
                                        </p:tgtEl>
                                        <p:attrNameLst>
                                          <p:attrName>style.visibility</p:attrName>
                                        </p:attrNameLst>
                                      </p:cBhvr>
                                      <p:to>
                                        <p:strVal val="visible"/>
                                      </p:to>
                                    </p:set>
                                    <p:animEffect transition="in" filter="strips(downRight)">
                                      <p:cBhvr>
                                        <p:cTn id="11" dur="1000"/>
                                        <p:tgtEl>
                                          <p:spTgt spid="98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7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sp>
        <p:nvSpPr>
          <p:cNvPr id="99330" name="Rectangle 66"/>
          <p:cNvSpPr>
            <a:spLocks noChangeArrowheads="1"/>
          </p:cNvSpPr>
          <p:nvPr/>
        </p:nvSpPr>
        <p:spPr bwMode="auto">
          <a:xfrm>
            <a:off x="657225" y="1589088"/>
            <a:ext cx="46688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EDD: Sequence B-A-D-C-E</a:t>
            </a:r>
          </a:p>
        </p:txBody>
      </p:sp>
      <p:sp>
        <p:nvSpPr>
          <p:cNvPr id="100419" name="Rectangle 67"/>
          <p:cNvSpPr>
            <a:spLocks noChangeArrowheads="1"/>
          </p:cNvSpPr>
          <p:nvPr/>
        </p:nvSpPr>
        <p:spPr bwMode="auto">
          <a:xfrm>
            <a:off x="342900" y="2459038"/>
            <a:ext cx="8458200" cy="3429000"/>
          </a:xfrm>
          <a:prstGeom prst="rect">
            <a:avLst/>
          </a:prstGeom>
          <a:solidFill>
            <a:schemeClr val="accent4"/>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00420" name="Group 68"/>
          <p:cNvGrpSpPr>
            <a:grpSpLocks/>
          </p:cNvGrpSpPr>
          <p:nvPr/>
        </p:nvGrpSpPr>
        <p:grpSpPr bwMode="auto">
          <a:xfrm>
            <a:off x="500063" y="2627313"/>
            <a:ext cx="8181975" cy="696912"/>
            <a:chOff x="315" y="1655"/>
            <a:chExt cx="5154" cy="439"/>
          </a:xfrm>
        </p:grpSpPr>
        <p:sp>
          <p:nvSpPr>
            <p:cNvPr id="99349" name="Rectangle 69"/>
            <p:cNvSpPr>
              <a:spLocks noChangeArrowheads="1"/>
            </p:cNvSpPr>
            <p:nvPr/>
          </p:nvSpPr>
          <p:spPr bwMode="auto">
            <a:xfrm>
              <a:off x="315" y="1756"/>
              <a:ext cx="51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Average completion time =                                     = 68/5 = 13.6 days</a:t>
              </a:r>
            </a:p>
          </p:txBody>
        </p:sp>
        <p:grpSp>
          <p:nvGrpSpPr>
            <p:cNvPr id="99350" name="Group 70"/>
            <p:cNvGrpSpPr>
              <a:grpSpLocks/>
            </p:cNvGrpSpPr>
            <p:nvPr/>
          </p:nvGrpSpPr>
          <p:grpSpPr bwMode="auto">
            <a:xfrm>
              <a:off x="2337" y="1655"/>
              <a:ext cx="1510" cy="439"/>
              <a:chOff x="2337" y="1655"/>
              <a:chExt cx="1510" cy="439"/>
            </a:xfrm>
          </p:grpSpPr>
          <p:sp>
            <p:nvSpPr>
              <p:cNvPr id="99351" name="Rectangle 71"/>
              <p:cNvSpPr>
                <a:spLocks noChangeArrowheads="1"/>
              </p:cNvSpPr>
              <p:nvPr/>
            </p:nvSpPr>
            <p:spPr bwMode="auto">
              <a:xfrm>
                <a:off x="2337" y="1655"/>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Sum of total flow time</a:t>
                </a:r>
              </a:p>
              <a:p>
                <a:pPr algn="ctr">
                  <a:lnSpc>
                    <a:spcPct val="110000"/>
                  </a:lnSpc>
                </a:pPr>
                <a:r>
                  <a:rPr lang="en-US" dirty="0"/>
                  <a:t>Number of jobs</a:t>
                </a:r>
              </a:p>
            </p:txBody>
          </p:sp>
          <p:sp>
            <p:nvSpPr>
              <p:cNvPr id="99352" name="Line 72"/>
              <p:cNvSpPr>
                <a:spLocks noChangeShapeType="1"/>
              </p:cNvSpPr>
              <p:nvPr/>
            </p:nvSpPr>
            <p:spPr bwMode="auto">
              <a:xfrm flipH="1">
                <a:off x="2341" y="1885"/>
                <a:ext cx="15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100441" name="Group 89"/>
          <p:cNvGrpSpPr>
            <a:grpSpLocks/>
          </p:cNvGrpSpPr>
          <p:nvPr/>
        </p:nvGrpSpPr>
        <p:grpSpPr bwMode="auto">
          <a:xfrm>
            <a:off x="1128713" y="3430588"/>
            <a:ext cx="6924675" cy="696912"/>
            <a:chOff x="463" y="2161"/>
            <a:chExt cx="4362" cy="439"/>
          </a:xfrm>
        </p:grpSpPr>
        <p:sp>
          <p:nvSpPr>
            <p:cNvPr id="99345" name="Rectangle 74"/>
            <p:cNvSpPr>
              <a:spLocks noChangeArrowheads="1"/>
            </p:cNvSpPr>
            <p:nvPr/>
          </p:nvSpPr>
          <p:spPr bwMode="auto">
            <a:xfrm>
              <a:off x="463" y="2278"/>
              <a:ext cx="436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Utilization metric =                                     = 28/68 = 41.2%</a:t>
              </a:r>
            </a:p>
          </p:txBody>
        </p:sp>
        <p:grpSp>
          <p:nvGrpSpPr>
            <p:cNvPr id="99346" name="Group 75"/>
            <p:cNvGrpSpPr>
              <a:grpSpLocks/>
            </p:cNvGrpSpPr>
            <p:nvPr/>
          </p:nvGrpSpPr>
          <p:grpSpPr bwMode="auto">
            <a:xfrm>
              <a:off x="1903" y="2161"/>
              <a:ext cx="1512" cy="439"/>
              <a:chOff x="1903" y="2161"/>
              <a:chExt cx="1512" cy="439"/>
            </a:xfrm>
          </p:grpSpPr>
          <p:sp>
            <p:nvSpPr>
              <p:cNvPr id="99347" name="Rectangle 76"/>
              <p:cNvSpPr>
                <a:spLocks noChangeArrowheads="1"/>
              </p:cNvSpPr>
              <p:nvPr/>
            </p:nvSpPr>
            <p:spPr bwMode="auto">
              <a:xfrm>
                <a:off x="1909" y="2161"/>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Total job work time</a:t>
                </a:r>
              </a:p>
              <a:p>
                <a:pPr algn="ctr">
                  <a:lnSpc>
                    <a:spcPct val="110000"/>
                  </a:lnSpc>
                </a:pPr>
                <a:r>
                  <a:rPr lang="en-US" dirty="0"/>
                  <a:t>Sum of total flow time</a:t>
                </a:r>
              </a:p>
            </p:txBody>
          </p:sp>
          <p:sp>
            <p:nvSpPr>
              <p:cNvPr id="99348" name="Line 77"/>
              <p:cNvSpPr>
                <a:spLocks noChangeShapeType="1"/>
              </p:cNvSpPr>
              <p:nvPr/>
            </p:nvSpPr>
            <p:spPr bwMode="auto">
              <a:xfrm>
                <a:off x="1903" y="2399"/>
                <a:ext cx="151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100430" name="Group 78"/>
          <p:cNvGrpSpPr>
            <a:grpSpLocks/>
          </p:cNvGrpSpPr>
          <p:nvPr/>
        </p:nvGrpSpPr>
        <p:grpSpPr bwMode="auto">
          <a:xfrm>
            <a:off x="777875" y="4235450"/>
            <a:ext cx="7588250" cy="696913"/>
            <a:chOff x="490" y="2668"/>
            <a:chExt cx="4780" cy="439"/>
          </a:xfrm>
        </p:grpSpPr>
        <p:sp>
          <p:nvSpPr>
            <p:cNvPr id="99340" name="Rectangle 79"/>
            <p:cNvSpPr>
              <a:spLocks noChangeArrowheads="1"/>
            </p:cNvSpPr>
            <p:nvPr/>
          </p:nvSpPr>
          <p:spPr bwMode="auto">
            <a:xfrm>
              <a:off x="490" y="2698"/>
              <a:ext cx="163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en-US" sz="2000" dirty="0"/>
                <a:t>Average number of jobs in the system</a:t>
              </a:r>
            </a:p>
          </p:txBody>
        </p:sp>
        <p:sp>
          <p:nvSpPr>
            <p:cNvPr id="99341" name="Rectangle 80"/>
            <p:cNvSpPr>
              <a:spLocks noChangeArrowheads="1"/>
            </p:cNvSpPr>
            <p:nvPr/>
          </p:nvSpPr>
          <p:spPr bwMode="auto">
            <a:xfrm>
              <a:off x="2010" y="2765"/>
              <a:ext cx="32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                                     = 68/28 = 2.43 jobs</a:t>
              </a:r>
            </a:p>
          </p:txBody>
        </p:sp>
        <p:grpSp>
          <p:nvGrpSpPr>
            <p:cNvPr id="99342" name="Group 81"/>
            <p:cNvGrpSpPr>
              <a:grpSpLocks/>
            </p:cNvGrpSpPr>
            <p:nvPr/>
          </p:nvGrpSpPr>
          <p:grpSpPr bwMode="auto">
            <a:xfrm>
              <a:off x="2212" y="2668"/>
              <a:ext cx="1523" cy="439"/>
              <a:chOff x="2212" y="2668"/>
              <a:chExt cx="1523" cy="439"/>
            </a:xfrm>
          </p:grpSpPr>
          <p:sp>
            <p:nvSpPr>
              <p:cNvPr id="99343" name="Rectangle 82"/>
              <p:cNvSpPr>
                <a:spLocks noChangeArrowheads="1"/>
              </p:cNvSpPr>
              <p:nvPr/>
            </p:nvSpPr>
            <p:spPr bwMode="auto">
              <a:xfrm>
                <a:off x="2229" y="2668"/>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Sum of total flow time</a:t>
                </a:r>
              </a:p>
              <a:p>
                <a:pPr algn="ctr">
                  <a:lnSpc>
                    <a:spcPct val="110000"/>
                  </a:lnSpc>
                </a:pPr>
                <a:r>
                  <a:rPr lang="en-US" dirty="0"/>
                  <a:t>Total job work time</a:t>
                </a:r>
              </a:p>
            </p:txBody>
          </p:sp>
          <p:sp>
            <p:nvSpPr>
              <p:cNvPr id="99344" name="Line 83"/>
              <p:cNvSpPr>
                <a:spLocks noChangeShapeType="1"/>
              </p:cNvSpPr>
              <p:nvPr/>
            </p:nvSpPr>
            <p:spPr bwMode="auto">
              <a:xfrm>
                <a:off x="2212" y="2890"/>
                <a:ext cx="15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100436" name="Group 84"/>
          <p:cNvGrpSpPr>
            <a:grpSpLocks/>
          </p:cNvGrpSpPr>
          <p:nvPr/>
        </p:nvGrpSpPr>
        <p:grpSpPr bwMode="auto">
          <a:xfrm>
            <a:off x="1138238" y="5053013"/>
            <a:ext cx="6854825" cy="696912"/>
            <a:chOff x="672" y="3183"/>
            <a:chExt cx="4318" cy="439"/>
          </a:xfrm>
        </p:grpSpPr>
        <p:sp>
          <p:nvSpPr>
            <p:cNvPr id="99336" name="Rectangle 85"/>
            <p:cNvSpPr>
              <a:spLocks noChangeArrowheads="1"/>
            </p:cNvSpPr>
            <p:nvPr/>
          </p:nvSpPr>
          <p:spPr bwMode="auto">
            <a:xfrm>
              <a:off x="672" y="3292"/>
              <a:ext cx="43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Average job lateness =                             = 6/5 = 1.2 days</a:t>
              </a:r>
            </a:p>
          </p:txBody>
        </p:sp>
        <p:grpSp>
          <p:nvGrpSpPr>
            <p:cNvPr id="99337" name="Group 86"/>
            <p:cNvGrpSpPr>
              <a:grpSpLocks/>
            </p:cNvGrpSpPr>
            <p:nvPr/>
          </p:nvGrpSpPr>
          <p:grpSpPr bwMode="auto">
            <a:xfrm>
              <a:off x="2436" y="3183"/>
              <a:ext cx="1139" cy="439"/>
              <a:chOff x="2436" y="3183"/>
              <a:chExt cx="1139" cy="439"/>
            </a:xfrm>
          </p:grpSpPr>
          <p:sp>
            <p:nvSpPr>
              <p:cNvPr id="99338" name="Rectangle 87"/>
              <p:cNvSpPr>
                <a:spLocks noChangeArrowheads="1"/>
              </p:cNvSpPr>
              <p:nvPr/>
            </p:nvSpPr>
            <p:spPr bwMode="auto">
              <a:xfrm>
                <a:off x="2454" y="3183"/>
                <a:ext cx="110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Total late days</a:t>
                </a:r>
              </a:p>
              <a:p>
                <a:pPr algn="ctr">
                  <a:lnSpc>
                    <a:spcPct val="110000"/>
                  </a:lnSpc>
                </a:pPr>
                <a:r>
                  <a:rPr lang="en-US" dirty="0"/>
                  <a:t>Number of jobs</a:t>
                </a:r>
              </a:p>
            </p:txBody>
          </p:sp>
          <p:sp>
            <p:nvSpPr>
              <p:cNvPr id="99339" name="Line 88"/>
              <p:cNvSpPr>
                <a:spLocks noChangeShapeType="1"/>
              </p:cNvSpPr>
              <p:nvPr/>
            </p:nvSpPr>
            <p:spPr bwMode="auto">
              <a:xfrm>
                <a:off x="2436" y="3421"/>
                <a:ext cx="11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spTree>
    <p:extLst>
      <p:ext uri="{BB962C8B-B14F-4D97-AF65-F5344CB8AC3E}">
        <p14:creationId xmlns:p14="http://schemas.microsoft.com/office/powerpoint/2010/main" val="3322591742"/>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0420"/>
                                        </p:tgtEl>
                                        <p:attrNameLst>
                                          <p:attrName>style.visibility</p:attrName>
                                        </p:attrNameLst>
                                      </p:cBhvr>
                                      <p:to>
                                        <p:strVal val="visible"/>
                                      </p:to>
                                    </p:set>
                                    <p:animEffect transition="in" filter="wipe(left)">
                                      <p:cBhvr>
                                        <p:cTn id="7" dur="1000"/>
                                        <p:tgtEl>
                                          <p:spTgt spid="100420"/>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00441"/>
                                        </p:tgtEl>
                                        <p:attrNameLst>
                                          <p:attrName>style.visibility</p:attrName>
                                        </p:attrNameLst>
                                      </p:cBhvr>
                                      <p:to>
                                        <p:strVal val="visible"/>
                                      </p:to>
                                    </p:set>
                                    <p:animEffect transition="in" filter="wipe(left)">
                                      <p:cBhvr>
                                        <p:cTn id="11" dur="1000"/>
                                        <p:tgtEl>
                                          <p:spTgt spid="100441"/>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00430"/>
                                        </p:tgtEl>
                                        <p:attrNameLst>
                                          <p:attrName>style.visibility</p:attrName>
                                        </p:attrNameLst>
                                      </p:cBhvr>
                                      <p:to>
                                        <p:strVal val="visible"/>
                                      </p:to>
                                    </p:set>
                                    <p:animEffect transition="in" filter="wipe(left)">
                                      <p:cBhvr>
                                        <p:cTn id="15" dur="1000"/>
                                        <p:tgtEl>
                                          <p:spTgt spid="100430"/>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100436"/>
                                        </p:tgtEl>
                                        <p:attrNameLst>
                                          <p:attrName>style.visibility</p:attrName>
                                        </p:attrNameLst>
                                      </p:cBhvr>
                                      <p:to>
                                        <p:strVal val="visible"/>
                                      </p:to>
                                    </p:set>
                                    <p:animEffect transition="in" filter="wipe(left)">
                                      <p:cBhvr>
                                        <p:cTn id="19" dur="1000"/>
                                        <p:tgtEl>
                                          <p:spTgt spid="100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82" name="Group 182"/>
          <p:cNvGraphicFramePr>
            <a:graphicFrameLocks noGrp="1"/>
          </p:cNvGraphicFramePr>
          <p:nvPr>
            <p:extLst>
              <p:ext uri="{D42A27DB-BD31-4B8C-83A1-F6EECF244321}">
                <p14:modId xmlns:p14="http://schemas.microsoft.com/office/powerpoint/2010/main" val="2472812559"/>
              </p:ext>
            </p:extLst>
          </p:nvPr>
        </p:nvGraphicFramePr>
        <p:xfrm>
          <a:off x="685800" y="2400300"/>
          <a:ext cx="7804157" cy="3581400"/>
        </p:xfrm>
        <a:graphic>
          <a:graphicData uri="http://schemas.openxmlformats.org/drawingml/2006/table">
            <a:tbl>
              <a:tblPr/>
              <a:tblGrid>
                <a:gridCol w="1600070">
                  <a:extLst>
                    <a:ext uri="{9D8B030D-6E8A-4147-A177-3AD203B41FA5}">
                      <a16:colId xmlns:a16="http://schemas.microsoft.com/office/drawing/2014/main" val="20000"/>
                    </a:ext>
                  </a:extLst>
                </a:gridCol>
                <a:gridCol w="838132">
                  <a:extLst>
                    <a:ext uri="{9D8B030D-6E8A-4147-A177-3AD203B41FA5}">
                      <a16:colId xmlns:a16="http://schemas.microsoft.com/office/drawing/2014/main" val="20001"/>
                    </a:ext>
                  </a:extLst>
                </a:gridCol>
                <a:gridCol w="520658">
                  <a:extLst>
                    <a:ext uri="{9D8B030D-6E8A-4147-A177-3AD203B41FA5}">
                      <a16:colId xmlns:a16="http://schemas.microsoft.com/office/drawing/2014/main" val="20002"/>
                    </a:ext>
                  </a:extLst>
                </a:gridCol>
                <a:gridCol w="836545">
                  <a:extLst>
                    <a:ext uri="{9D8B030D-6E8A-4147-A177-3AD203B41FA5}">
                      <a16:colId xmlns:a16="http://schemas.microsoft.com/office/drawing/2014/main" val="20003"/>
                    </a:ext>
                  </a:extLst>
                </a:gridCol>
                <a:gridCol w="208266">
                  <a:extLst>
                    <a:ext uri="{9D8B030D-6E8A-4147-A177-3AD203B41FA5}">
                      <a16:colId xmlns:a16="http://schemas.microsoft.com/office/drawing/2014/main" val="20004"/>
                    </a:ext>
                  </a:extLst>
                </a:gridCol>
                <a:gridCol w="674633">
                  <a:extLst>
                    <a:ext uri="{9D8B030D-6E8A-4147-A177-3AD203B41FA5}">
                      <a16:colId xmlns:a16="http://schemas.microsoft.com/office/drawing/2014/main" val="20005"/>
                    </a:ext>
                  </a:extLst>
                </a:gridCol>
                <a:gridCol w="208266">
                  <a:extLst>
                    <a:ext uri="{9D8B030D-6E8A-4147-A177-3AD203B41FA5}">
                      <a16:colId xmlns:a16="http://schemas.microsoft.com/office/drawing/2014/main" val="20006"/>
                    </a:ext>
                  </a:extLst>
                </a:gridCol>
                <a:gridCol w="1446095">
                  <a:extLst>
                    <a:ext uri="{9D8B030D-6E8A-4147-A177-3AD203B41FA5}">
                      <a16:colId xmlns:a16="http://schemas.microsoft.com/office/drawing/2014/main" val="20007"/>
                    </a:ext>
                  </a:extLst>
                </a:gridCol>
                <a:gridCol w="490497">
                  <a:extLst>
                    <a:ext uri="{9D8B030D-6E8A-4147-A177-3AD203B41FA5}">
                      <a16:colId xmlns:a16="http://schemas.microsoft.com/office/drawing/2014/main" val="20008"/>
                    </a:ext>
                  </a:extLst>
                </a:gridCol>
                <a:gridCol w="490498">
                  <a:extLst>
                    <a:ext uri="{9D8B030D-6E8A-4147-A177-3AD203B41FA5}">
                      <a16:colId xmlns:a16="http://schemas.microsoft.com/office/drawing/2014/main" val="20009"/>
                    </a:ext>
                  </a:extLst>
                </a:gridCol>
                <a:gridCol w="490497">
                  <a:extLst>
                    <a:ext uri="{9D8B030D-6E8A-4147-A177-3AD203B41FA5}">
                      <a16:colId xmlns:a16="http://schemas.microsoft.com/office/drawing/2014/main" val="20010"/>
                    </a:ext>
                  </a:extLst>
                </a:gridCol>
              </a:tblGrid>
              <a:tr h="9144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Sequence</a:t>
                      </a:r>
                    </a:p>
                  </a:txBody>
                  <a:tcPr marL="91433" marR="91433" anchor="b"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Work (Processing) Time</a:t>
                      </a:r>
                    </a:p>
                  </a:txBody>
                  <a:tcPr marL="91433" marR="91433"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Flow Time</a:t>
                      </a:r>
                    </a:p>
                  </a:txBody>
                  <a:tcPr marL="91433" marR="91433"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Due Date</a:t>
                      </a:r>
                    </a:p>
                  </a:txBody>
                  <a:tcPr marL="91433" marR="91433" anchor="b"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Job Lateness</a:t>
                      </a:r>
                    </a:p>
                  </a:txBody>
                  <a:tcPr marL="91433" marR="91433" anchor="b"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E</a:t>
                      </a:r>
                    </a:p>
                  </a:txBody>
                  <a:tcPr marL="91433" marR="91433"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9</a:t>
                      </a:r>
                    </a:p>
                  </a:txBody>
                  <a:tcPr marL="91433" marR="9143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9</a:t>
                      </a:r>
                    </a:p>
                  </a:txBody>
                  <a:tcPr marL="91433" marR="9143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23</a:t>
                      </a:r>
                    </a:p>
                  </a:txBody>
                  <a:tcPr marL="91433" marR="9143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marL="91433" marR="9143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solidFill>
                      <a:srgbClr val="89B56E"/>
                    </a:solidFill>
                  </a:tcPr>
                </a:tc>
                <a:extLst>
                  <a:ext uri="{0D108BD9-81ED-4DB2-BD59-A6C34878D82A}">
                    <a16:rowId xmlns:a16="http://schemas.microsoft.com/office/drawing/2014/main" val="10001"/>
                  </a:ext>
                </a:extLst>
              </a:tr>
              <a:tr h="4445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C</a:t>
                      </a:r>
                    </a:p>
                  </a:txBody>
                  <a:tcPr marL="91433" marR="91433" anchor="ctr" horzOverflow="overflow">
                    <a:lnL cap="flat">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8</a:t>
                      </a:r>
                    </a:p>
                  </a:txBody>
                  <a:tcPr marL="91433" marR="91433"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17</a:t>
                      </a:r>
                    </a:p>
                  </a:txBody>
                  <a:tcPr marL="91433" marR="91433"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18</a:t>
                      </a:r>
                    </a:p>
                  </a:txBody>
                  <a:tcPr marL="91433" marR="91433"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0</a:t>
                      </a:r>
                    </a:p>
                  </a:txBody>
                  <a:tcPr marL="91433" marR="91433"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cap="flat">
                      <a:noFill/>
                    </a:lnR>
                    <a:lnT>
                      <a:noFill/>
                    </a:lnT>
                    <a:lnB>
                      <a:noFill/>
                    </a:lnB>
                    <a:lnTlToBr>
                      <a:noFill/>
                    </a:lnTlToBr>
                    <a:lnBlToTr>
                      <a:noFill/>
                    </a:lnBlToTr>
                    <a:solidFill>
                      <a:schemeClr val="accent2"/>
                    </a:solidFill>
                  </a:tcPr>
                </a:tc>
                <a:extLst>
                  <a:ext uri="{0D108BD9-81ED-4DB2-BD59-A6C34878D82A}">
                    <a16:rowId xmlns:a16="http://schemas.microsoft.com/office/drawing/2014/main" val="10002"/>
                  </a:ext>
                </a:extLst>
              </a:tr>
              <a:tr h="4445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a:t>
                      </a:r>
                    </a:p>
                  </a:txBody>
                  <a:tcPr marL="91433" marR="91433" anchor="ctr" horzOverflow="overflow">
                    <a:lnL cap="flat">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6</a:t>
                      </a:r>
                    </a:p>
                  </a:txBody>
                  <a:tcPr marL="91433" marR="91433"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23</a:t>
                      </a:r>
                    </a:p>
                  </a:txBody>
                  <a:tcPr marL="91433" marR="91433"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8</a:t>
                      </a:r>
                    </a:p>
                  </a:txBody>
                  <a:tcPr marL="91433" marR="91433"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15</a:t>
                      </a:r>
                    </a:p>
                  </a:txBody>
                  <a:tcPr marL="91433" marR="91433" anchor="ctr" horzOverflow="overflow">
                    <a:lnL>
                      <a:noFill/>
                    </a:lnL>
                    <a:lnR>
                      <a:noFill/>
                    </a:lnR>
                    <a:lnT>
                      <a:noFill/>
                    </a:lnT>
                    <a:lnB>
                      <a:noFill/>
                    </a:lnB>
                    <a:lnTlToBr>
                      <a:noFill/>
                    </a:lnTlToBr>
                    <a:lnBlToTr>
                      <a:noFill/>
                    </a:lnBlToTr>
                    <a:solidFill>
                      <a:schemeClr val="accent4"/>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cap="flat">
                      <a:noFill/>
                    </a:lnR>
                    <a:lnT>
                      <a:noFill/>
                    </a:lnT>
                    <a:lnB>
                      <a:noFill/>
                    </a:lnB>
                    <a:lnTlToBr>
                      <a:noFill/>
                    </a:lnTlToBr>
                    <a:lnBlToTr>
                      <a:noFill/>
                    </a:lnBlToTr>
                    <a:solidFill>
                      <a:schemeClr val="accent4"/>
                    </a:solidFill>
                  </a:tcPr>
                </a:tc>
                <a:extLst>
                  <a:ext uri="{0D108BD9-81ED-4DB2-BD59-A6C34878D82A}">
                    <a16:rowId xmlns:a16="http://schemas.microsoft.com/office/drawing/2014/main" val="10003"/>
                  </a:ext>
                </a:extLst>
              </a:tr>
              <a:tr h="4191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D</a:t>
                      </a:r>
                    </a:p>
                  </a:txBody>
                  <a:tcPr marL="91433" marR="91433" anchor="ctr" horzOverflow="overflow">
                    <a:lnL cap="flat">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3</a:t>
                      </a:r>
                    </a:p>
                  </a:txBody>
                  <a:tcPr marL="91433" marR="91433"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26</a:t>
                      </a:r>
                    </a:p>
                  </a:txBody>
                  <a:tcPr marL="91433" marR="91433"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15</a:t>
                      </a:r>
                    </a:p>
                  </a:txBody>
                  <a:tcPr marL="91433" marR="91433"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11</a:t>
                      </a:r>
                    </a:p>
                  </a:txBody>
                  <a:tcPr marL="91433" marR="91433"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cap="flat">
                      <a:noFill/>
                    </a:lnR>
                    <a:lnT>
                      <a:noFill/>
                    </a:lnT>
                    <a:lnB>
                      <a:noFill/>
                    </a:lnB>
                    <a:lnTlToBr>
                      <a:noFill/>
                    </a:lnTlToBr>
                    <a:lnBlToTr>
                      <a:noFill/>
                    </a:lnBlToTr>
                    <a:solidFill>
                      <a:schemeClr val="accent3"/>
                    </a:solidFill>
                  </a:tcPr>
                </a:tc>
                <a:extLst>
                  <a:ext uri="{0D108BD9-81ED-4DB2-BD59-A6C34878D82A}">
                    <a16:rowId xmlns:a16="http://schemas.microsoft.com/office/drawing/2014/main" val="10004"/>
                  </a:ext>
                </a:extLst>
              </a:tr>
              <a:tr h="4572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B</a:t>
                      </a:r>
                    </a:p>
                  </a:txBody>
                  <a:tcPr marL="91433" marR="91433" anchor="ctr" horzOverflow="overflow">
                    <a:lnL cap="flat">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a:t>
                      </a:r>
                    </a:p>
                  </a:txBody>
                  <a:tcPr marL="91433" marR="91433"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28</a:t>
                      </a:r>
                    </a:p>
                  </a:txBody>
                  <a:tcPr marL="91433" marR="91433"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762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	6</a:t>
                      </a:r>
                    </a:p>
                  </a:txBody>
                  <a:tcPr marL="91433" marR="91433"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a:noFill/>
                    </a:lnB>
                    <a:lnTlToBr>
                      <a:noFill/>
                    </a:lnTlToBr>
                    <a:lnBlToTr>
                      <a:noFill/>
                    </a:lnBlToTr>
                    <a:solidFill>
                      <a:schemeClr val="accent6">
                        <a:lumMod val="75000"/>
                      </a:schemeClr>
                    </a:solid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22</a:t>
                      </a:r>
                    </a:p>
                  </a:txBody>
                  <a:tcPr marL="91433" marR="91433"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6">
                        <a:lumMod val="75000"/>
                      </a:schemeClr>
                    </a:solid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cap="flat">
                      <a:noFill/>
                    </a:lnR>
                    <a:lnT>
                      <a:noFill/>
                    </a:lnT>
                    <a:lnB>
                      <a:noFill/>
                    </a:lnB>
                    <a:lnTlToBr>
                      <a:noFill/>
                    </a:lnTlToBr>
                    <a:lnBlToTr>
                      <a:noFill/>
                    </a:lnBlToTr>
                    <a:solidFill>
                      <a:schemeClr val="accent6">
                        <a:lumMod val="75000"/>
                      </a:schemeClr>
                    </a:solidFill>
                  </a:tcPr>
                </a:tc>
                <a:extLst>
                  <a:ext uri="{0D108BD9-81ED-4DB2-BD59-A6C34878D82A}">
                    <a16:rowId xmlns:a16="http://schemas.microsoft.com/office/drawing/2014/main" val="10005"/>
                  </a:ext>
                </a:extLst>
              </a:tr>
              <a:tr h="4445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28</a:t>
                      </a:r>
                    </a:p>
                  </a:txBody>
                  <a:tcPr marL="91433" marR="91433"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1430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103</a:t>
                      </a:r>
                    </a:p>
                  </a:txBody>
                  <a:tcPr marL="91433" marR="91433"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5715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48</a:t>
                      </a:r>
                    </a:p>
                  </a:txBody>
                  <a:tcPr marL="91433" marR="91433" anchor="ctr" horzOverflow="overflow">
                    <a:lnL>
                      <a:noFill/>
                    </a:lnL>
                    <a:lnR>
                      <a:noFill/>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863600" algn="r"/>
                        </a:tabLst>
                      </a:pPr>
                      <a:endPar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endParaRPr>
                    </a:p>
                  </a:txBody>
                  <a:tcPr marL="91433" marR="91433"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01453" name="Rectangle 8"/>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sp>
        <p:nvSpPr>
          <p:cNvPr id="102472" name="Rectangle 72"/>
          <p:cNvSpPr>
            <a:spLocks noChangeArrowheads="1"/>
          </p:cNvSpPr>
          <p:nvPr/>
        </p:nvSpPr>
        <p:spPr bwMode="auto">
          <a:xfrm>
            <a:off x="657225" y="1589088"/>
            <a:ext cx="4589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LPT: Sequence E-C-A-D-B</a:t>
            </a:r>
          </a:p>
        </p:txBody>
      </p:sp>
    </p:spTree>
    <p:extLst>
      <p:ext uri="{BB962C8B-B14F-4D97-AF65-F5344CB8AC3E}">
        <p14:creationId xmlns:p14="http://schemas.microsoft.com/office/powerpoint/2010/main" val="146319287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02472"/>
                                        </p:tgtEl>
                                        <p:attrNameLst>
                                          <p:attrName>style.visibility</p:attrName>
                                        </p:attrNameLst>
                                      </p:cBhvr>
                                      <p:to>
                                        <p:strVal val="visible"/>
                                      </p:to>
                                    </p:set>
                                    <p:animEffect transition="in" filter="strips(downRight)">
                                      <p:cBhvr>
                                        <p:cTn id="7" dur="1000"/>
                                        <p:tgtEl>
                                          <p:spTgt spid="102472"/>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2582"/>
                                        </p:tgtEl>
                                        <p:attrNameLst>
                                          <p:attrName>style.visibility</p:attrName>
                                        </p:attrNameLst>
                                      </p:cBhvr>
                                      <p:to>
                                        <p:strVal val="visible"/>
                                      </p:to>
                                    </p:set>
                                    <p:animEffect transition="in" filter="strips(downRight)">
                                      <p:cBhvr>
                                        <p:cTn id="11" dur="1000"/>
                                        <p:tgtEl>
                                          <p:spTgt spid="102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2"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sp>
        <p:nvSpPr>
          <p:cNvPr id="103426" name="Rectangle 66"/>
          <p:cNvSpPr>
            <a:spLocks noChangeArrowheads="1"/>
          </p:cNvSpPr>
          <p:nvPr/>
        </p:nvSpPr>
        <p:spPr bwMode="auto">
          <a:xfrm>
            <a:off x="657225" y="1589088"/>
            <a:ext cx="45894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LPT: Sequence E-C-A-D-B</a:t>
            </a:r>
          </a:p>
        </p:txBody>
      </p:sp>
      <p:sp>
        <p:nvSpPr>
          <p:cNvPr id="104515" name="Rectangle 67"/>
          <p:cNvSpPr>
            <a:spLocks noChangeArrowheads="1"/>
          </p:cNvSpPr>
          <p:nvPr/>
        </p:nvSpPr>
        <p:spPr bwMode="auto">
          <a:xfrm>
            <a:off x="342900" y="2459038"/>
            <a:ext cx="8458200" cy="3429000"/>
          </a:xfrm>
          <a:prstGeom prst="rect">
            <a:avLst/>
          </a:prstGeom>
          <a:solidFill>
            <a:schemeClr val="accent4"/>
          </a:solidFill>
          <a:ln w="9525">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grpSp>
        <p:nvGrpSpPr>
          <p:cNvPr id="104516" name="Group 68"/>
          <p:cNvGrpSpPr>
            <a:grpSpLocks/>
          </p:cNvGrpSpPr>
          <p:nvPr/>
        </p:nvGrpSpPr>
        <p:grpSpPr bwMode="auto">
          <a:xfrm>
            <a:off x="414338" y="2627313"/>
            <a:ext cx="8323262" cy="696912"/>
            <a:chOff x="315" y="1655"/>
            <a:chExt cx="5243" cy="439"/>
          </a:xfrm>
        </p:grpSpPr>
        <p:sp>
          <p:nvSpPr>
            <p:cNvPr id="103445" name="Rectangle 69"/>
            <p:cNvSpPr>
              <a:spLocks noChangeArrowheads="1"/>
            </p:cNvSpPr>
            <p:nvPr/>
          </p:nvSpPr>
          <p:spPr bwMode="auto">
            <a:xfrm>
              <a:off x="315" y="1756"/>
              <a:ext cx="524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Average completion time =                                     = 103/5 = 20.6 days</a:t>
              </a:r>
            </a:p>
          </p:txBody>
        </p:sp>
        <p:grpSp>
          <p:nvGrpSpPr>
            <p:cNvPr id="103446" name="Group 70"/>
            <p:cNvGrpSpPr>
              <a:grpSpLocks/>
            </p:cNvGrpSpPr>
            <p:nvPr/>
          </p:nvGrpSpPr>
          <p:grpSpPr bwMode="auto">
            <a:xfrm>
              <a:off x="2329" y="1655"/>
              <a:ext cx="1510" cy="439"/>
              <a:chOff x="2329" y="1655"/>
              <a:chExt cx="1510" cy="439"/>
            </a:xfrm>
          </p:grpSpPr>
          <p:sp>
            <p:nvSpPr>
              <p:cNvPr id="103447" name="Rectangle 71"/>
              <p:cNvSpPr>
                <a:spLocks noChangeArrowheads="1"/>
              </p:cNvSpPr>
              <p:nvPr/>
            </p:nvSpPr>
            <p:spPr bwMode="auto">
              <a:xfrm>
                <a:off x="2329" y="1655"/>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Sum of total flow time</a:t>
                </a:r>
              </a:p>
              <a:p>
                <a:pPr algn="ctr">
                  <a:lnSpc>
                    <a:spcPct val="110000"/>
                  </a:lnSpc>
                </a:pPr>
                <a:r>
                  <a:rPr lang="en-US" dirty="0"/>
                  <a:t>Number of jobs</a:t>
                </a:r>
              </a:p>
            </p:txBody>
          </p:sp>
          <p:sp>
            <p:nvSpPr>
              <p:cNvPr id="103448" name="Line 72"/>
              <p:cNvSpPr>
                <a:spLocks noChangeShapeType="1"/>
              </p:cNvSpPr>
              <p:nvPr/>
            </p:nvSpPr>
            <p:spPr bwMode="auto">
              <a:xfrm flipH="1">
                <a:off x="2333" y="1885"/>
                <a:ext cx="150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104537" name="Group 89"/>
          <p:cNvGrpSpPr>
            <a:grpSpLocks/>
          </p:cNvGrpSpPr>
          <p:nvPr/>
        </p:nvGrpSpPr>
        <p:grpSpPr bwMode="auto">
          <a:xfrm>
            <a:off x="1068388" y="3430588"/>
            <a:ext cx="7065962" cy="696912"/>
            <a:chOff x="401" y="2161"/>
            <a:chExt cx="4451" cy="439"/>
          </a:xfrm>
        </p:grpSpPr>
        <p:sp>
          <p:nvSpPr>
            <p:cNvPr id="103441" name="Rectangle 74"/>
            <p:cNvSpPr>
              <a:spLocks noChangeArrowheads="1"/>
            </p:cNvSpPr>
            <p:nvPr/>
          </p:nvSpPr>
          <p:spPr bwMode="auto">
            <a:xfrm>
              <a:off x="401" y="2278"/>
              <a:ext cx="44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Utilization metric =                                     = 28/103 = 27.2%</a:t>
              </a:r>
            </a:p>
          </p:txBody>
        </p:sp>
        <p:grpSp>
          <p:nvGrpSpPr>
            <p:cNvPr id="103442" name="Group 75"/>
            <p:cNvGrpSpPr>
              <a:grpSpLocks/>
            </p:cNvGrpSpPr>
            <p:nvPr/>
          </p:nvGrpSpPr>
          <p:grpSpPr bwMode="auto">
            <a:xfrm>
              <a:off x="1825" y="2161"/>
              <a:ext cx="1512" cy="439"/>
              <a:chOff x="1879" y="2161"/>
              <a:chExt cx="1512" cy="439"/>
            </a:xfrm>
          </p:grpSpPr>
          <p:sp>
            <p:nvSpPr>
              <p:cNvPr id="103443" name="Rectangle 76"/>
              <p:cNvSpPr>
                <a:spLocks noChangeArrowheads="1"/>
              </p:cNvSpPr>
              <p:nvPr/>
            </p:nvSpPr>
            <p:spPr bwMode="auto">
              <a:xfrm>
                <a:off x="1885" y="2161"/>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Total job work time</a:t>
                </a:r>
              </a:p>
              <a:p>
                <a:pPr algn="ctr">
                  <a:lnSpc>
                    <a:spcPct val="110000"/>
                  </a:lnSpc>
                </a:pPr>
                <a:r>
                  <a:rPr lang="en-US" dirty="0"/>
                  <a:t>Sum of total flow time</a:t>
                </a:r>
              </a:p>
            </p:txBody>
          </p:sp>
          <p:sp>
            <p:nvSpPr>
              <p:cNvPr id="103444" name="Line 77"/>
              <p:cNvSpPr>
                <a:spLocks noChangeShapeType="1"/>
              </p:cNvSpPr>
              <p:nvPr/>
            </p:nvSpPr>
            <p:spPr bwMode="auto">
              <a:xfrm>
                <a:off x="1879" y="2399"/>
                <a:ext cx="151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104526" name="Group 78"/>
          <p:cNvGrpSpPr>
            <a:grpSpLocks/>
          </p:cNvGrpSpPr>
          <p:nvPr/>
        </p:nvGrpSpPr>
        <p:grpSpPr bwMode="auto">
          <a:xfrm>
            <a:off x="706438" y="4235450"/>
            <a:ext cx="7729537" cy="696913"/>
            <a:chOff x="490" y="2668"/>
            <a:chExt cx="4869" cy="439"/>
          </a:xfrm>
        </p:grpSpPr>
        <p:sp>
          <p:nvSpPr>
            <p:cNvPr id="103436" name="Rectangle 79"/>
            <p:cNvSpPr>
              <a:spLocks noChangeArrowheads="1"/>
            </p:cNvSpPr>
            <p:nvPr/>
          </p:nvSpPr>
          <p:spPr bwMode="auto">
            <a:xfrm>
              <a:off x="490" y="2698"/>
              <a:ext cx="163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en-US" sz="2000" dirty="0"/>
                <a:t>Average number of jobs in the system</a:t>
              </a:r>
            </a:p>
          </p:txBody>
        </p:sp>
        <p:sp>
          <p:nvSpPr>
            <p:cNvPr id="103437" name="Rectangle 80"/>
            <p:cNvSpPr>
              <a:spLocks noChangeArrowheads="1"/>
            </p:cNvSpPr>
            <p:nvPr/>
          </p:nvSpPr>
          <p:spPr bwMode="auto">
            <a:xfrm>
              <a:off x="2010" y="2765"/>
              <a:ext cx="334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                                     = 103/28 = 3.68 jobs</a:t>
              </a:r>
            </a:p>
          </p:txBody>
        </p:sp>
        <p:grpSp>
          <p:nvGrpSpPr>
            <p:cNvPr id="103438" name="Group 81"/>
            <p:cNvGrpSpPr>
              <a:grpSpLocks/>
            </p:cNvGrpSpPr>
            <p:nvPr/>
          </p:nvGrpSpPr>
          <p:grpSpPr bwMode="auto">
            <a:xfrm>
              <a:off x="2212" y="2668"/>
              <a:ext cx="1523" cy="439"/>
              <a:chOff x="2212" y="2668"/>
              <a:chExt cx="1523" cy="439"/>
            </a:xfrm>
          </p:grpSpPr>
          <p:sp>
            <p:nvSpPr>
              <p:cNvPr id="103439" name="Rectangle 82"/>
              <p:cNvSpPr>
                <a:spLocks noChangeArrowheads="1"/>
              </p:cNvSpPr>
              <p:nvPr/>
            </p:nvSpPr>
            <p:spPr bwMode="auto">
              <a:xfrm>
                <a:off x="2229" y="2668"/>
                <a:ext cx="1506"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Sum of total flow time</a:t>
                </a:r>
              </a:p>
              <a:p>
                <a:pPr algn="ctr">
                  <a:lnSpc>
                    <a:spcPct val="110000"/>
                  </a:lnSpc>
                </a:pPr>
                <a:r>
                  <a:rPr lang="en-US" dirty="0"/>
                  <a:t>Total job work time</a:t>
                </a:r>
              </a:p>
            </p:txBody>
          </p:sp>
          <p:sp>
            <p:nvSpPr>
              <p:cNvPr id="103440" name="Line 83"/>
              <p:cNvSpPr>
                <a:spLocks noChangeShapeType="1"/>
              </p:cNvSpPr>
              <p:nvPr/>
            </p:nvSpPr>
            <p:spPr bwMode="auto">
              <a:xfrm>
                <a:off x="2212" y="2890"/>
                <a:ext cx="15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pSp>
        <p:nvGrpSpPr>
          <p:cNvPr id="104532" name="Group 84"/>
          <p:cNvGrpSpPr>
            <a:grpSpLocks/>
          </p:cNvGrpSpPr>
          <p:nvPr/>
        </p:nvGrpSpPr>
        <p:grpSpPr bwMode="auto">
          <a:xfrm>
            <a:off x="1066800" y="5040313"/>
            <a:ext cx="6996113" cy="696912"/>
            <a:chOff x="672" y="3175"/>
            <a:chExt cx="4407" cy="439"/>
          </a:xfrm>
        </p:grpSpPr>
        <p:sp>
          <p:nvSpPr>
            <p:cNvPr id="103432" name="Rectangle 85"/>
            <p:cNvSpPr>
              <a:spLocks noChangeArrowheads="1"/>
            </p:cNvSpPr>
            <p:nvPr/>
          </p:nvSpPr>
          <p:spPr bwMode="auto">
            <a:xfrm>
              <a:off x="672" y="3292"/>
              <a:ext cx="440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Average job lateness =                             = 48/5 = 9.6 days</a:t>
              </a:r>
            </a:p>
          </p:txBody>
        </p:sp>
        <p:grpSp>
          <p:nvGrpSpPr>
            <p:cNvPr id="103433" name="Group 86"/>
            <p:cNvGrpSpPr>
              <a:grpSpLocks/>
            </p:cNvGrpSpPr>
            <p:nvPr/>
          </p:nvGrpSpPr>
          <p:grpSpPr bwMode="auto">
            <a:xfrm>
              <a:off x="2444" y="3175"/>
              <a:ext cx="1139" cy="439"/>
              <a:chOff x="2444" y="3175"/>
              <a:chExt cx="1139" cy="439"/>
            </a:xfrm>
          </p:grpSpPr>
          <p:sp>
            <p:nvSpPr>
              <p:cNvPr id="103434" name="Rectangle 87"/>
              <p:cNvSpPr>
                <a:spLocks noChangeArrowheads="1"/>
              </p:cNvSpPr>
              <p:nvPr/>
            </p:nvSpPr>
            <p:spPr bwMode="auto">
              <a:xfrm>
                <a:off x="2462" y="3175"/>
                <a:ext cx="1102"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10000"/>
                  </a:lnSpc>
                </a:pPr>
                <a:r>
                  <a:rPr lang="en-US" dirty="0"/>
                  <a:t>Total late days</a:t>
                </a:r>
              </a:p>
              <a:p>
                <a:pPr algn="ctr">
                  <a:lnSpc>
                    <a:spcPct val="110000"/>
                  </a:lnSpc>
                </a:pPr>
                <a:r>
                  <a:rPr lang="en-US" dirty="0"/>
                  <a:t>Number of jobs</a:t>
                </a:r>
              </a:p>
            </p:txBody>
          </p:sp>
          <p:sp>
            <p:nvSpPr>
              <p:cNvPr id="103435" name="Line 88"/>
              <p:cNvSpPr>
                <a:spLocks noChangeShapeType="1"/>
              </p:cNvSpPr>
              <p:nvPr/>
            </p:nvSpPr>
            <p:spPr bwMode="auto">
              <a:xfrm>
                <a:off x="2444" y="3413"/>
                <a:ext cx="11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spTree>
    <p:extLst>
      <p:ext uri="{BB962C8B-B14F-4D97-AF65-F5344CB8AC3E}">
        <p14:creationId xmlns:p14="http://schemas.microsoft.com/office/powerpoint/2010/main" val="392584753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04516"/>
                                        </p:tgtEl>
                                        <p:attrNameLst>
                                          <p:attrName>style.visibility</p:attrName>
                                        </p:attrNameLst>
                                      </p:cBhvr>
                                      <p:to>
                                        <p:strVal val="visible"/>
                                      </p:to>
                                    </p:set>
                                    <p:animEffect transition="in" filter="wipe(left)">
                                      <p:cBhvr>
                                        <p:cTn id="7" dur="1000"/>
                                        <p:tgtEl>
                                          <p:spTgt spid="104516"/>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104537"/>
                                        </p:tgtEl>
                                        <p:attrNameLst>
                                          <p:attrName>style.visibility</p:attrName>
                                        </p:attrNameLst>
                                      </p:cBhvr>
                                      <p:to>
                                        <p:strVal val="visible"/>
                                      </p:to>
                                    </p:set>
                                    <p:animEffect transition="in" filter="wipe(left)">
                                      <p:cBhvr>
                                        <p:cTn id="11" dur="1000"/>
                                        <p:tgtEl>
                                          <p:spTgt spid="104537"/>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04526"/>
                                        </p:tgtEl>
                                        <p:attrNameLst>
                                          <p:attrName>style.visibility</p:attrName>
                                        </p:attrNameLst>
                                      </p:cBhvr>
                                      <p:to>
                                        <p:strVal val="visible"/>
                                      </p:to>
                                    </p:set>
                                    <p:animEffect transition="in" filter="wipe(left)">
                                      <p:cBhvr>
                                        <p:cTn id="15" dur="1000"/>
                                        <p:tgtEl>
                                          <p:spTgt spid="104526"/>
                                        </p:tgtEl>
                                      </p:cBhvr>
                                    </p:animEffect>
                                  </p:childTnLst>
                                </p:cTn>
                              </p:par>
                            </p:childTnLst>
                          </p:cTn>
                        </p:par>
                        <p:par>
                          <p:cTn id="16" fill="hold" nodeType="afterGroup">
                            <p:stCondLst>
                              <p:cond delay="6000"/>
                            </p:stCondLst>
                            <p:childTnLst>
                              <p:par>
                                <p:cTn id="17" presetID="22" presetClass="entr" presetSubtype="8" fill="hold" nodeType="afterEffect">
                                  <p:stCondLst>
                                    <p:cond delay="1000"/>
                                  </p:stCondLst>
                                  <p:childTnLst>
                                    <p:set>
                                      <p:cBhvr>
                                        <p:cTn id="18" dur="1" fill="hold">
                                          <p:stCondLst>
                                            <p:cond delay="0"/>
                                          </p:stCondLst>
                                        </p:cTn>
                                        <p:tgtEl>
                                          <p:spTgt spid="104532"/>
                                        </p:tgtEl>
                                        <p:attrNameLst>
                                          <p:attrName>style.visibility</p:attrName>
                                        </p:attrNameLst>
                                      </p:cBhvr>
                                      <p:to>
                                        <p:strVal val="visible"/>
                                      </p:to>
                                    </p:set>
                                    <p:animEffect transition="in" filter="wipe(left)">
                                      <p:cBhvr>
                                        <p:cTn id="19" dur="1000"/>
                                        <p:tgtEl>
                                          <p:spTgt spid="104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a:lnSpc>
                <a:spcPct val="80000"/>
              </a:lnSpc>
            </a:pPr>
            <a:r>
              <a:rPr lang="en-US" dirty="0">
                <a:latin typeface="Arial" charset="0"/>
                <a:cs typeface="Arial" charset="0"/>
              </a:rPr>
              <a:t>Sequencing Example</a:t>
            </a:r>
          </a:p>
        </p:txBody>
      </p:sp>
      <p:graphicFrame>
        <p:nvGraphicFramePr>
          <p:cNvPr id="106499" name="Group 3"/>
          <p:cNvGraphicFramePr>
            <a:graphicFrameLocks noGrp="1"/>
          </p:cNvGraphicFramePr>
          <p:nvPr/>
        </p:nvGraphicFramePr>
        <p:xfrm>
          <a:off x="685800" y="2368550"/>
          <a:ext cx="7772400" cy="3386137"/>
        </p:xfrm>
        <a:graphic>
          <a:graphicData uri="http://schemas.openxmlformats.org/drawingml/2006/table">
            <a:tbl>
              <a:tblPr/>
              <a:tblGrid>
                <a:gridCol w="990600">
                  <a:extLst>
                    <a:ext uri="{9D8B030D-6E8A-4147-A177-3AD203B41FA5}">
                      <a16:colId xmlns:a16="http://schemas.microsoft.com/office/drawing/2014/main" val="20000"/>
                    </a:ext>
                  </a:extLst>
                </a:gridCol>
                <a:gridCol w="1841500">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816100">
                  <a:extLst>
                    <a:ext uri="{9D8B030D-6E8A-4147-A177-3AD203B41FA5}">
                      <a16:colId xmlns:a16="http://schemas.microsoft.com/office/drawing/2014/main" val="20003"/>
                    </a:ext>
                  </a:extLst>
                </a:gridCol>
                <a:gridCol w="1485900">
                  <a:extLst>
                    <a:ext uri="{9D8B030D-6E8A-4147-A177-3AD203B41FA5}">
                      <a16:colId xmlns:a16="http://schemas.microsoft.com/office/drawing/2014/main" val="20004"/>
                    </a:ext>
                  </a:extLst>
                </a:gridCol>
              </a:tblGrid>
              <a:tr h="1188832">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Rule</a:t>
                      </a:r>
                    </a:p>
                  </a:txBody>
                  <a:tcPr marT="45724" marB="45724" anchor="b" horzOverflow="overflow">
                    <a:lnL cap="flat">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Average Completion Time (Days)</a:t>
                      </a:r>
                    </a:p>
                  </a:txBody>
                  <a:tcPr marT="45724" marB="45724" anchor="b" horzOverflow="overflow">
                    <a:lnL>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Utilization Metric (%)</a:t>
                      </a:r>
                    </a:p>
                  </a:txBody>
                  <a:tcPr marT="45724" marB="45724" anchor="b" horzOverflow="overflow">
                    <a:lnL>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Average Number of Jobs in System</a:t>
                      </a:r>
                    </a:p>
                  </a:txBody>
                  <a:tcPr marT="45724" marB="45724" anchor="b" horzOverflow="overflow">
                    <a:lnL>
                      <a:noFill/>
                    </a:lnL>
                    <a:lnR>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Average Lateness (Days)</a:t>
                      </a:r>
                    </a:p>
                  </a:txBody>
                  <a:tcPr marT="45724" marB="45724" anchor="b"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58852">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FCFS</a:t>
                      </a:r>
                    </a:p>
                  </a:txBody>
                  <a:tcPr marT="45724" marB="45724" anchor="ctr" horzOverflow="overflow">
                    <a:lnL cap="flat">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15.4</a:t>
                      </a:r>
                    </a:p>
                  </a:txBody>
                  <a:tcPr marT="45724" marB="4572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36.4</a:t>
                      </a:r>
                    </a:p>
                  </a:txBody>
                  <a:tcPr marT="45724" marB="4572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2.75</a:t>
                      </a:r>
                    </a:p>
                  </a:txBody>
                  <a:tcPr marT="45724" marB="45724" anchor="ctr"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2.2</a:t>
                      </a:r>
                    </a:p>
                  </a:txBody>
                  <a:tcPr marT="45724" marB="45724" anchor="ctr"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solidFill>
                      <a:schemeClr val="accent6">
                        <a:lumMod val="75000"/>
                      </a:schemeClr>
                    </a:solidFill>
                  </a:tcPr>
                </a:tc>
                <a:extLst>
                  <a:ext uri="{0D108BD9-81ED-4DB2-BD59-A6C34878D82A}">
                    <a16:rowId xmlns:a16="http://schemas.microsoft.com/office/drawing/2014/main" val="10001"/>
                  </a:ext>
                </a:extLst>
              </a:tr>
              <a:tr h="558852">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SPT</a:t>
                      </a:r>
                    </a:p>
                  </a:txBody>
                  <a:tcPr marT="45724" marB="45724" anchor="ctr" horzOverflow="overflow">
                    <a:lnL cap="flat">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13.0</a:t>
                      </a:r>
                    </a:p>
                  </a:txBody>
                  <a:tcPr marT="45724" marB="4572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43.1</a:t>
                      </a:r>
                    </a:p>
                  </a:txBody>
                  <a:tcPr marT="45724" marB="4572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2.32</a:t>
                      </a:r>
                    </a:p>
                  </a:txBody>
                  <a:tcPr marT="45724" marB="4572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1.8</a:t>
                      </a:r>
                    </a:p>
                  </a:txBody>
                  <a:tcPr marT="45724" marB="45724" anchor="ctr" horzOverflow="overflow">
                    <a:lnL>
                      <a:noFill/>
                    </a:lnL>
                    <a:lnR cap="flat">
                      <a:noFill/>
                    </a:lnR>
                    <a:lnT>
                      <a:noFill/>
                    </a:lnT>
                    <a:lnB>
                      <a:noFill/>
                    </a:lnB>
                    <a:lnTlToBr>
                      <a:noFill/>
                    </a:lnTlToBr>
                    <a:lnBlToTr>
                      <a:noFill/>
                    </a:lnBlToTr>
                    <a:solidFill>
                      <a:schemeClr val="accent2"/>
                    </a:solidFill>
                  </a:tcPr>
                </a:tc>
                <a:extLst>
                  <a:ext uri="{0D108BD9-81ED-4DB2-BD59-A6C34878D82A}">
                    <a16:rowId xmlns:a16="http://schemas.microsoft.com/office/drawing/2014/main" val="10002"/>
                  </a:ext>
                </a:extLst>
              </a:tr>
              <a:tr h="546151">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EDD</a:t>
                      </a:r>
                    </a:p>
                  </a:txBody>
                  <a:tcPr marT="45724" marB="45724" anchor="ctr" horzOverflow="overflow">
                    <a:lnL cap="flat">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13.6</a:t>
                      </a:r>
                    </a:p>
                  </a:txBody>
                  <a:tcPr marT="45724" marB="45724"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41.2</a:t>
                      </a:r>
                    </a:p>
                  </a:txBody>
                  <a:tcPr marT="45724" marB="45724"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2.43</a:t>
                      </a:r>
                    </a:p>
                  </a:txBody>
                  <a:tcPr marT="45724" marB="45724" anchor="ctr" horzOverflow="overflow">
                    <a:lnL>
                      <a:noFill/>
                    </a:lnL>
                    <a:lnR>
                      <a:noFill/>
                    </a:lnR>
                    <a:lnT>
                      <a:noFill/>
                    </a:lnT>
                    <a:lnB>
                      <a:noFill/>
                    </a:lnB>
                    <a:lnTlToBr>
                      <a:noFill/>
                    </a:lnTlToBr>
                    <a:lnBlToTr>
                      <a:noFill/>
                    </a:lnBlToTr>
                    <a:solidFill>
                      <a:schemeClr val="accent3"/>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1.2</a:t>
                      </a:r>
                    </a:p>
                  </a:txBody>
                  <a:tcPr marT="45724" marB="45724" anchor="ctr" horzOverflow="overflow">
                    <a:lnL>
                      <a:noFill/>
                    </a:lnL>
                    <a:lnR cap="flat">
                      <a:noFill/>
                    </a:lnR>
                    <a:lnT>
                      <a:noFill/>
                    </a:lnT>
                    <a:lnB>
                      <a:noFill/>
                    </a:lnB>
                    <a:lnTlToBr>
                      <a:noFill/>
                    </a:lnTlToBr>
                    <a:lnBlToTr>
                      <a:noFill/>
                    </a:lnBlToTr>
                    <a:solidFill>
                      <a:schemeClr val="accent3"/>
                    </a:solidFill>
                  </a:tcPr>
                </a:tc>
                <a:extLst>
                  <a:ext uri="{0D108BD9-81ED-4DB2-BD59-A6C34878D82A}">
                    <a16:rowId xmlns:a16="http://schemas.microsoft.com/office/drawing/2014/main" val="10003"/>
                  </a:ext>
                </a:extLst>
              </a:tr>
              <a:tr h="53345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LPT</a:t>
                      </a:r>
                    </a:p>
                  </a:txBody>
                  <a:tcPr marT="45724" marB="45724" anchor="ctr" horzOverflow="overflow">
                    <a:lnL cap="flat">
                      <a:noFill/>
                    </a:lnL>
                    <a:lnR>
                      <a:noFill/>
                    </a:lnR>
                    <a:lnT>
                      <a:noFill/>
                    </a:lnT>
                    <a:lnB cap="flat">
                      <a:noFill/>
                    </a:lnB>
                    <a:lnTlToBr>
                      <a:noFill/>
                    </a:lnTlToBr>
                    <a:lnBlToTr>
                      <a:noFill/>
                    </a:lnBlToTr>
                    <a:solidFill>
                      <a:schemeClr val="accent4"/>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20.6</a:t>
                      </a:r>
                    </a:p>
                  </a:txBody>
                  <a:tcPr marT="45724" marB="45724" anchor="ctr" horzOverflow="overflow">
                    <a:lnL>
                      <a:noFill/>
                    </a:lnL>
                    <a:lnR>
                      <a:noFill/>
                    </a:lnR>
                    <a:lnT>
                      <a:noFill/>
                    </a:lnT>
                    <a:lnB cap="flat">
                      <a:noFill/>
                    </a:lnB>
                    <a:lnTlToBr>
                      <a:noFill/>
                    </a:lnTlToBr>
                    <a:lnBlToTr>
                      <a:noFill/>
                    </a:lnBlToTr>
                    <a:solidFill>
                      <a:schemeClr val="accent4"/>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27.2</a:t>
                      </a:r>
                    </a:p>
                  </a:txBody>
                  <a:tcPr marT="45724" marB="45724" anchor="ctr" horzOverflow="overflow">
                    <a:lnL>
                      <a:noFill/>
                    </a:lnL>
                    <a:lnR>
                      <a:noFill/>
                    </a:lnR>
                    <a:lnT>
                      <a:noFill/>
                    </a:lnT>
                    <a:lnB cap="flat">
                      <a:noFill/>
                    </a:lnB>
                    <a:lnTlToBr>
                      <a:noFill/>
                    </a:lnTlToBr>
                    <a:lnBlToTr>
                      <a:noFill/>
                    </a:lnBlToTr>
                    <a:solidFill>
                      <a:schemeClr val="accent4"/>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3.68</a:t>
                      </a:r>
                    </a:p>
                  </a:txBody>
                  <a:tcPr marT="45724" marB="45724" anchor="ctr" horzOverflow="overflow">
                    <a:lnL>
                      <a:noFill/>
                    </a:lnL>
                    <a:lnR>
                      <a:noFill/>
                    </a:lnR>
                    <a:lnT>
                      <a:noFill/>
                    </a:lnT>
                    <a:lnB cap="flat">
                      <a:noFill/>
                    </a:lnB>
                    <a:lnTlToBr>
                      <a:noFill/>
                    </a:lnTlToBr>
                    <a:lnBlToTr>
                      <a:noFill/>
                    </a:lnBlToTr>
                    <a:solidFill>
                      <a:schemeClr val="accent4"/>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0" i="0" u="none" strike="noStrike" cap="none" normalizeH="0" baseline="0" dirty="0">
                          <a:ln>
                            <a:noFill/>
                          </a:ln>
                          <a:solidFill>
                            <a:schemeClr val="tx1"/>
                          </a:solidFill>
                          <a:effectLst/>
                          <a:latin typeface="Arial" charset="0"/>
                          <a:ea typeface="ＭＳ Ｐゴシック" charset="0"/>
                          <a:cs typeface="ＭＳ Ｐゴシック" charset="0"/>
                        </a:rPr>
                        <a:t>9.6</a:t>
                      </a:r>
                    </a:p>
                  </a:txBody>
                  <a:tcPr marT="45724" marB="45724" anchor="ctr" horzOverflow="overflow">
                    <a:lnL>
                      <a:noFill/>
                    </a:lnL>
                    <a:lnR cap="flat">
                      <a:noFill/>
                    </a:lnR>
                    <a:lnT>
                      <a:noFill/>
                    </a:lnT>
                    <a:lnB cap="flat">
                      <a:noFill/>
                    </a:lnB>
                    <a:lnTlToBr>
                      <a:noFill/>
                    </a:lnTlToBr>
                    <a:lnBlToTr>
                      <a:noFill/>
                    </a:lnBlToTr>
                    <a:solidFill>
                      <a:schemeClr val="accent4"/>
                    </a:solidFill>
                  </a:tcPr>
                </a:tc>
                <a:extLst>
                  <a:ext uri="{0D108BD9-81ED-4DB2-BD59-A6C34878D82A}">
                    <a16:rowId xmlns:a16="http://schemas.microsoft.com/office/drawing/2014/main" val="10004"/>
                  </a:ext>
                </a:extLst>
              </a:tr>
            </a:tbl>
          </a:graphicData>
        </a:graphic>
      </p:graphicFrame>
      <p:sp>
        <p:nvSpPr>
          <p:cNvPr id="106546" name="Rectangle 50"/>
          <p:cNvSpPr>
            <a:spLocks noChangeArrowheads="1"/>
          </p:cNvSpPr>
          <p:nvPr/>
        </p:nvSpPr>
        <p:spPr bwMode="auto">
          <a:xfrm>
            <a:off x="746125" y="1728788"/>
            <a:ext cx="3138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t>Summary of Rules</a:t>
            </a:r>
          </a:p>
        </p:txBody>
      </p:sp>
    </p:spTree>
    <p:extLst>
      <p:ext uri="{BB962C8B-B14F-4D97-AF65-F5344CB8AC3E}">
        <p14:creationId xmlns:p14="http://schemas.microsoft.com/office/powerpoint/2010/main" val="3334561827"/>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6546"/>
                                        </p:tgtEl>
                                        <p:attrNameLst>
                                          <p:attrName>style.visibility</p:attrName>
                                        </p:attrNameLst>
                                      </p:cBhvr>
                                      <p:to>
                                        <p:strVal val="visible"/>
                                      </p:to>
                                    </p:set>
                                    <p:animEffect transition="in" filter="wipe(left)">
                                      <p:cBhvr>
                                        <p:cTn id="7" dur="1000"/>
                                        <p:tgtEl>
                                          <p:spTgt spid="106546"/>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06499"/>
                                        </p:tgtEl>
                                        <p:attrNameLst>
                                          <p:attrName>style.visibility</p:attrName>
                                        </p:attrNameLst>
                                      </p:cBhvr>
                                      <p:to>
                                        <p:strVal val="visible"/>
                                      </p:to>
                                    </p:set>
                                    <p:animEffect transition="in" filter="strips(downRight)">
                                      <p:cBhvr>
                                        <p:cTn id="11" dur="1000"/>
                                        <p:tgtEl>
                                          <p:spTgt spid="106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4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rtlCol="0">
            <a:normAutofit fontScale="90000"/>
          </a:bodyPr>
          <a:lstStyle/>
          <a:p>
            <a:pPr fontAlgn="auto">
              <a:lnSpc>
                <a:spcPct val="80000"/>
              </a:lnSpc>
              <a:spcAft>
                <a:spcPts val="0"/>
              </a:spcAft>
              <a:defRPr/>
            </a:pPr>
            <a:r>
              <a:rPr lang="en-US" dirty="0">
                <a:ea typeface="+mj-ea"/>
              </a:rPr>
              <a:t>Comparison of </a:t>
            </a:r>
            <a:br>
              <a:rPr lang="en-US" dirty="0">
                <a:ea typeface="+mj-ea"/>
              </a:rPr>
            </a:br>
            <a:r>
              <a:rPr lang="en-US" dirty="0">
                <a:ea typeface="+mj-ea"/>
              </a:rPr>
              <a:t>Sequencing Rules</a:t>
            </a:r>
          </a:p>
        </p:txBody>
      </p:sp>
      <p:sp>
        <p:nvSpPr>
          <p:cNvPr id="2" name="Content Placeholder 1"/>
          <p:cNvSpPr>
            <a:spLocks noGrp="1"/>
          </p:cNvSpPr>
          <p:nvPr>
            <p:ph idx="1"/>
          </p:nvPr>
        </p:nvSpPr>
        <p:spPr>
          <a:xfrm>
            <a:off x="457200" y="1511300"/>
            <a:ext cx="7886700" cy="5003800"/>
          </a:xfrm>
        </p:spPr>
        <p:txBody>
          <a:bodyPr rtlCol="0">
            <a:noAutofit/>
          </a:bodyPr>
          <a:lstStyle/>
          <a:p>
            <a:pPr fontAlgn="auto">
              <a:spcBef>
                <a:spcPts val="0"/>
              </a:spcBef>
              <a:defRPr/>
            </a:pPr>
            <a:r>
              <a:rPr lang="en-US" sz="2800" dirty="0">
                <a:ea typeface="+mn-ea"/>
              </a:rPr>
              <a:t>No one sequencing rule excels on all criteria</a:t>
            </a:r>
          </a:p>
          <a:p>
            <a:pPr marL="812800" indent="-457200" fontAlgn="auto">
              <a:spcBef>
                <a:spcPts val="0"/>
              </a:spcBef>
              <a:buClr>
                <a:schemeClr val="tx1"/>
              </a:buClr>
              <a:buFont typeface="+mj-lt"/>
              <a:buAutoNum type="arabicPeriod"/>
              <a:defRPr/>
            </a:pPr>
            <a:r>
              <a:rPr lang="en-US" sz="2400" b="1" dirty="0">
                <a:ea typeface="+mn-ea"/>
              </a:rPr>
              <a:t>SPT</a:t>
            </a:r>
            <a:r>
              <a:rPr lang="en-US" sz="2400" dirty="0">
                <a:ea typeface="+mn-ea"/>
              </a:rPr>
              <a:t> does well on minimizing flow time and number of jobs in the system</a:t>
            </a:r>
          </a:p>
          <a:p>
            <a:pPr marL="1168400" lvl="1" indent="-355600" fontAlgn="auto">
              <a:spcBef>
                <a:spcPts val="0"/>
              </a:spcBef>
              <a:buSzPct val="60000"/>
              <a:buFont typeface="Lucida Grande"/>
              <a:buChar char="►"/>
              <a:defRPr/>
            </a:pPr>
            <a:r>
              <a:rPr lang="en-US" sz="2000" dirty="0">
                <a:ea typeface="+mn-ea"/>
              </a:rPr>
              <a:t>But SPT moves long jobs to </a:t>
            </a:r>
            <a:br>
              <a:rPr lang="en-US" sz="2000" dirty="0">
                <a:ea typeface="+mn-ea"/>
              </a:rPr>
            </a:br>
            <a:r>
              <a:rPr lang="en-US" sz="2000" dirty="0">
                <a:ea typeface="+mn-ea"/>
              </a:rPr>
              <a:t>the end which may result </a:t>
            </a:r>
            <a:br>
              <a:rPr lang="en-US" sz="2000" dirty="0">
                <a:ea typeface="+mn-ea"/>
              </a:rPr>
            </a:br>
            <a:r>
              <a:rPr lang="en-US" sz="2000" dirty="0">
                <a:ea typeface="+mn-ea"/>
              </a:rPr>
              <a:t>in dissatisfied customers</a:t>
            </a:r>
          </a:p>
          <a:p>
            <a:pPr marL="812800" indent="-457200" fontAlgn="auto">
              <a:spcBef>
                <a:spcPts val="0"/>
              </a:spcBef>
              <a:buClr>
                <a:schemeClr val="tx1"/>
              </a:buClr>
              <a:buFont typeface="+mj-lt"/>
              <a:buAutoNum type="arabicPeriod"/>
              <a:defRPr/>
            </a:pPr>
            <a:r>
              <a:rPr lang="en-US" sz="2400" b="1" dirty="0">
                <a:ea typeface="+mn-ea"/>
              </a:rPr>
              <a:t>FCFS</a:t>
            </a:r>
            <a:r>
              <a:rPr lang="en-US" sz="2400" dirty="0">
                <a:ea typeface="+mn-ea"/>
              </a:rPr>
              <a:t> does not do especially </a:t>
            </a:r>
            <a:br>
              <a:rPr lang="en-US" sz="2400" dirty="0">
                <a:ea typeface="+mn-ea"/>
              </a:rPr>
            </a:br>
            <a:r>
              <a:rPr lang="en-US" sz="2400" dirty="0">
                <a:ea typeface="+mn-ea"/>
              </a:rPr>
              <a:t>well (or poorly) on any </a:t>
            </a:r>
            <a:br>
              <a:rPr lang="en-US" sz="2400" dirty="0">
                <a:ea typeface="+mn-ea"/>
              </a:rPr>
            </a:br>
            <a:r>
              <a:rPr lang="en-US" sz="2400" dirty="0">
                <a:ea typeface="+mn-ea"/>
              </a:rPr>
              <a:t>criteria but is perceived </a:t>
            </a:r>
            <a:br>
              <a:rPr lang="en-US" sz="2400" dirty="0">
                <a:ea typeface="+mn-ea"/>
              </a:rPr>
            </a:br>
            <a:r>
              <a:rPr lang="en-US" sz="2400" dirty="0">
                <a:ea typeface="+mn-ea"/>
              </a:rPr>
              <a:t>as fair by customers</a:t>
            </a:r>
          </a:p>
          <a:p>
            <a:pPr marL="812800" indent="-457200" fontAlgn="auto">
              <a:spcBef>
                <a:spcPts val="0"/>
              </a:spcBef>
              <a:buClr>
                <a:schemeClr val="tx1"/>
              </a:buClr>
              <a:buFont typeface="+mj-lt"/>
              <a:buAutoNum type="arabicPeriod"/>
              <a:defRPr/>
            </a:pPr>
            <a:r>
              <a:rPr lang="en-US" sz="2400" b="1" dirty="0">
                <a:ea typeface="+mn-ea"/>
              </a:rPr>
              <a:t>EDD</a:t>
            </a:r>
            <a:r>
              <a:rPr lang="en-US" sz="2400" dirty="0">
                <a:ea typeface="+mn-ea"/>
              </a:rPr>
              <a:t> minimizes maximum </a:t>
            </a:r>
            <a:br>
              <a:rPr lang="en-US" sz="2400" dirty="0">
                <a:ea typeface="+mn-ea"/>
              </a:rPr>
            </a:br>
            <a:r>
              <a:rPr lang="en-US" sz="2400" dirty="0">
                <a:ea typeface="+mn-ea"/>
              </a:rPr>
              <a:t>lateness</a:t>
            </a:r>
          </a:p>
        </p:txBody>
      </p:sp>
      <p:pic>
        <p:nvPicPr>
          <p:cNvPr id="4" name="Picture 3" descr="hospital.jpg"/>
          <p:cNvPicPr>
            <a:picLocks noChangeAspect="1"/>
          </p:cNvPicPr>
          <p:nvPr/>
        </p:nvPicPr>
        <p:blipFill rotWithShape="1">
          <a:blip r:embed="rId3">
            <a:extLst>
              <a:ext uri="{28A0092B-C50C-407E-A947-70E740481C1C}">
                <a14:useLocalDpi xmlns:a14="http://schemas.microsoft.com/office/drawing/2010/main" val="0"/>
              </a:ext>
            </a:extLst>
          </a:blip>
          <a:srcRect r="9631"/>
          <a:stretch/>
        </p:blipFill>
        <p:spPr>
          <a:xfrm>
            <a:off x="5591556" y="3054604"/>
            <a:ext cx="3184144" cy="2602992"/>
          </a:xfrm>
          <a:prstGeom prst="rect">
            <a:avLst/>
          </a:prstGeom>
        </p:spPr>
      </p:pic>
    </p:spTree>
    <p:extLst>
      <p:ext uri="{BB962C8B-B14F-4D97-AF65-F5344CB8AC3E}">
        <p14:creationId xmlns:p14="http://schemas.microsoft.com/office/powerpoint/2010/main" val="3798309746"/>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7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2/3*#ppt_w"/>
                                          </p:val>
                                        </p:tav>
                                        <p:tav tm="100000">
                                          <p:val>
                                            <p:strVal val="#ppt_w"/>
                                          </p:val>
                                        </p:tav>
                                      </p:tavLst>
                                    </p:anim>
                                    <p:anim calcmode="lin" valueType="num">
                                      <p:cBhvr>
                                        <p:cTn id="8" dur="1000" fill="hold"/>
                                        <p:tgtEl>
                                          <p:spTgt spid="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a:lnSpc>
                <a:spcPct val="80000"/>
              </a:lnSpc>
            </a:pPr>
            <a:r>
              <a:rPr lang="en-US" dirty="0">
                <a:latin typeface="Arial" charset="0"/>
                <a:cs typeface="Arial" charset="0"/>
              </a:rPr>
              <a:t>Critical Ratio (CR)</a:t>
            </a:r>
          </a:p>
        </p:txBody>
      </p:sp>
      <p:sp>
        <p:nvSpPr>
          <p:cNvPr id="109570" name="Content Placeholder 1"/>
          <p:cNvSpPr>
            <a:spLocks noGrp="1"/>
          </p:cNvSpPr>
          <p:nvPr>
            <p:ph idx="1"/>
          </p:nvPr>
        </p:nvSpPr>
        <p:spPr>
          <a:xfrm>
            <a:off x="584200" y="1600200"/>
            <a:ext cx="7991475" cy="3251200"/>
          </a:xfrm>
        </p:spPr>
        <p:txBody>
          <a:bodyPr/>
          <a:lstStyle/>
          <a:p>
            <a:pPr>
              <a:buFont typeface="Arial Unicode MS" charset="0"/>
              <a:buChar char="▶"/>
            </a:pPr>
            <a:r>
              <a:rPr lang="en-US" sz="2800" dirty="0">
                <a:latin typeface="Arial" charset="0"/>
                <a:cs typeface="Arial" charset="0"/>
              </a:rPr>
              <a:t>An index number found by dividing the time remaining until the due date by the work time remaining on the job</a:t>
            </a:r>
          </a:p>
          <a:p>
            <a:pPr>
              <a:buFont typeface="Arial Unicode MS" charset="0"/>
              <a:buChar char="▶"/>
            </a:pPr>
            <a:r>
              <a:rPr lang="en-US" sz="2800" dirty="0">
                <a:latin typeface="Arial" charset="0"/>
                <a:cs typeface="Arial" charset="0"/>
              </a:rPr>
              <a:t>Jobs with low critical ratios are scheduled ahead of jobs with higher critical ratios</a:t>
            </a:r>
          </a:p>
          <a:p>
            <a:pPr>
              <a:buFont typeface="Arial Unicode MS" charset="0"/>
              <a:buChar char="▶"/>
            </a:pPr>
            <a:r>
              <a:rPr lang="en-US" sz="2800" dirty="0">
                <a:latin typeface="Arial" charset="0"/>
                <a:cs typeface="Arial" charset="0"/>
              </a:rPr>
              <a:t>Performs well on average job lateness criteria</a:t>
            </a:r>
          </a:p>
        </p:txBody>
      </p:sp>
      <p:grpSp>
        <p:nvGrpSpPr>
          <p:cNvPr id="110596" name="Group 4"/>
          <p:cNvGrpSpPr>
            <a:grpSpLocks/>
          </p:cNvGrpSpPr>
          <p:nvPr/>
        </p:nvGrpSpPr>
        <p:grpSpPr bwMode="auto">
          <a:xfrm>
            <a:off x="981075" y="4846638"/>
            <a:ext cx="7135813" cy="833437"/>
            <a:chOff x="270" y="3397"/>
            <a:chExt cx="4495" cy="525"/>
          </a:xfrm>
        </p:grpSpPr>
        <p:sp>
          <p:nvSpPr>
            <p:cNvPr id="109572" name="Rectangle 5"/>
            <p:cNvSpPr>
              <a:spLocks noChangeArrowheads="1"/>
            </p:cNvSpPr>
            <p:nvPr/>
          </p:nvSpPr>
          <p:spPr bwMode="auto">
            <a:xfrm>
              <a:off x="270" y="3555"/>
              <a:ext cx="235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CR =                                        =</a:t>
              </a:r>
            </a:p>
          </p:txBody>
        </p:sp>
        <p:grpSp>
          <p:nvGrpSpPr>
            <p:cNvPr id="109573" name="Group 6"/>
            <p:cNvGrpSpPr>
              <a:grpSpLocks/>
            </p:cNvGrpSpPr>
            <p:nvPr/>
          </p:nvGrpSpPr>
          <p:grpSpPr bwMode="auto">
            <a:xfrm>
              <a:off x="2653" y="3405"/>
              <a:ext cx="2112" cy="517"/>
              <a:chOff x="2909" y="3433"/>
              <a:chExt cx="2112" cy="517"/>
            </a:xfrm>
          </p:grpSpPr>
          <p:sp>
            <p:nvSpPr>
              <p:cNvPr id="109577" name="Rectangle 7"/>
              <p:cNvSpPr>
                <a:spLocks noChangeArrowheads="1"/>
              </p:cNvSpPr>
              <p:nvPr/>
            </p:nvSpPr>
            <p:spPr bwMode="auto">
              <a:xfrm>
                <a:off x="2939" y="3433"/>
                <a:ext cx="2053"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0000"/>
                  </a:lnSpc>
                </a:pPr>
                <a:r>
                  <a:rPr lang="en-US" sz="2000" dirty="0"/>
                  <a:t>Due date – Today</a:t>
                </a:r>
                <a:r>
                  <a:rPr lang="en-AU" sz="2000" dirty="0"/>
                  <a:t>'</a:t>
                </a:r>
                <a:r>
                  <a:rPr lang="en-US" sz="2000" dirty="0"/>
                  <a:t>s date</a:t>
                </a:r>
              </a:p>
              <a:p>
                <a:pPr algn="ctr">
                  <a:lnSpc>
                    <a:spcPct val="120000"/>
                  </a:lnSpc>
                </a:pPr>
                <a:r>
                  <a:rPr lang="en-US" sz="2000" dirty="0"/>
                  <a:t>Work (lead) time remaining</a:t>
                </a:r>
              </a:p>
            </p:txBody>
          </p:sp>
          <p:sp>
            <p:nvSpPr>
              <p:cNvPr id="109578" name="Line 8"/>
              <p:cNvSpPr>
                <a:spLocks noChangeShapeType="1"/>
              </p:cNvSpPr>
              <p:nvPr/>
            </p:nvSpPr>
            <p:spPr bwMode="auto">
              <a:xfrm>
                <a:off x="2909" y="3712"/>
                <a:ext cx="21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109574" name="Group 9"/>
            <p:cNvGrpSpPr>
              <a:grpSpLocks/>
            </p:cNvGrpSpPr>
            <p:nvPr/>
          </p:nvGrpSpPr>
          <p:grpSpPr bwMode="auto">
            <a:xfrm>
              <a:off x="803" y="3397"/>
              <a:ext cx="1600" cy="517"/>
              <a:chOff x="827" y="3409"/>
              <a:chExt cx="1600" cy="517"/>
            </a:xfrm>
          </p:grpSpPr>
          <p:sp>
            <p:nvSpPr>
              <p:cNvPr id="109575" name="Rectangle 10"/>
              <p:cNvSpPr>
                <a:spLocks noChangeArrowheads="1"/>
              </p:cNvSpPr>
              <p:nvPr/>
            </p:nvSpPr>
            <p:spPr bwMode="auto">
              <a:xfrm>
                <a:off x="834" y="3409"/>
                <a:ext cx="1586"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lnSpc>
                    <a:spcPct val="120000"/>
                  </a:lnSpc>
                </a:pPr>
                <a:r>
                  <a:rPr lang="en-US" sz="2000" dirty="0"/>
                  <a:t>Time remaining</a:t>
                </a:r>
              </a:p>
              <a:p>
                <a:pPr algn="ctr">
                  <a:lnSpc>
                    <a:spcPct val="120000"/>
                  </a:lnSpc>
                </a:pPr>
                <a:r>
                  <a:rPr lang="en-US" sz="2000" dirty="0"/>
                  <a:t>Workdays remaining</a:t>
                </a:r>
              </a:p>
            </p:txBody>
          </p:sp>
          <p:sp>
            <p:nvSpPr>
              <p:cNvPr id="109576" name="Line 11"/>
              <p:cNvSpPr>
                <a:spLocks noChangeShapeType="1"/>
              </p:cNvSpPr>
              <p:nvPr/>
            </p:nvSpPr>
            <p:spPr bwMode="auto">
              <a:xfrm>
                <a:off x="827" y="3696"/>
                <a:ext cx="1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spTree>
    <p:extLst>
      <p:ext uri="{BB962C8B-B14F-4D97-AF65-F5344CB8AC3E}">
        <p14:creationId xmlns:p14="http://schemas.microsoft.com/office/powerpoint/2010/main" val="325112229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110596"/>
                                        </p:tgtEl>
                                        <p:attrNameLst>
                                          <p:attrName>style.visibility</p:attrName>
                                        </p:attrNameLst>
                                      </p:cBhvr>
                                      <p:to>
                                        <p:strVal val="visible"/>
                                      </p:to>
                                    </p:set>
                                    <p:animEffect transition="in" filter="wipe(left)">
                                      <p:cBhvr>
                                        <p:cTn id="7" dur="10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r>
              <a:rPr lang="en-US" dirty="0">
                <a:latin typeface="Arial" charset="0"/>
                <a:cs typeface="Arial" charset="0"/>
              </a:rPr>
              <a:t>Critical Ratio Example</a:t>
            </a:r>
          </a:p>
        </p:txBody>
      </p:sp>
      <p:graphicFrame>
        <p:nvGraphicFramePr>
          <p:cNvPr id="112691" name="Group 51"/>
          <p:cNvGraphicFramePr>
            <a:graphicFrameLocks noGrp="1"/>
          </p:cNvGraphicFramePr>
          <p:nvPr>
            <p:extLst>
              <p:ext uri="{D42A27DB-BD31-4B8C-83A1-F6EECF244321}">
                <p14:modId xmlns:p14="http://schemas.microsoft.com/office/powerpoint/2010/main" val="3921827467"/>
              </p:ext>
            </p:extLst>
          </p:nvPr>
        </p:nvGraphicFramePr>
        <p:xfrm>
          <a:off x="782638" y="2133600"/>
          <a:ext cx="7658100" cy="1353104"/>
        </p:xfrm>
        <a:graphic>
          <a:graphicData uri="http://schemas.openxmlformats.org/drawingml/2006/table">
            <a:tbl>
              <a:tblPr>
                <a:tableStyleId>{2D5ABB26-0587-4C30-8999-92F81FD0307C}</a:tableStyleId>
              </a:tblPr>
              <a:tblGrid>
                <a:gridCol w="1747095">
                  <a:extLst>
                    <a:ext uri="{9D8B030D-6E8A-4147-A177-3AD203B41FA5}">
                      <a16:colId xmlns:a16="http://schemas.microsoft.com/office/drawing/2014/main" val="20000"/>
                    </a:ext>
                  </a:extLst>
                </a:gridCol>
                <a:gridCol w="2183869">
                  <a:extLst>
                    <a:ext uri="{9D8B030D-6E8A-4147-A177-3AD203B41FA5}">
                      <a16:colId xmlns:a16="http://schemas.microsoft.com/office/drawing/2014/main" val="20001"/>
                    </a:ext>
                  </a:extLst>
                </a:gridCol>
                <a:gridCol w="3727136">
                  <a:extLst>
                    <a:ext uri="{9D8B030D-6E8A-4147-A177-3AD203B41FA5}">
                      <a16:colId xmlns:a16="http://schemas.microsoft.com/office/drawing/2014/main" val="20002"/>
                    </a:ext>
                  </a:extLst>
                </a:gridCol>
              </a:tblGrid>
              <a:tr h="33813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chemeClr val="bg1"/>
                          </a:solidFill>
                          <a:effectLst/>
                          <a:latin typeface="Arial"/>
                          <a:cs typeface="Arial"/>
                        </a:rPr>
                        <a:t>JOB</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T="45694" marB="45694"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chemeClr val="bg1"/>
                          </a:solidFill>
                          <a:effectLst/>
                          <a:latin typeface="Arial"/>
                          <a:cs typeface="Arial"/>
                        </a:rPr>
                        <a:t>DUE DATE</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T="45694" marB="45694"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chemeClr val="bg1"/>
                          </a:solidFill>
                          <a:effectLst/>
                          <a:latin typeface="Arial"/>
                          <a:cs typeface="Arial"/>
                        </a:rPr>
                        <a:t>WORKDAYS REMAINING</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T="45694" marB="45694"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813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A</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3813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B</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28</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3813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12683" name="Rectangle 43"/>
          <p:cNvSpPr>
            <a:spLocks noChangeArrowheads="1"/>
          </p:cNvSpPr>
          <p:nvPr/>
        </p:nvSpPr>
        <p:spPr bwMode="auto">
          <a:xfrm>
            <a:off x="593725" y="1547813"/>
            <a:ext cx="2109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t>Currently Day 25</a:t>
            </a:r>
          </a:p>
        </p:txBody>
      </p:sp>
      <p:sp>
        <p:nvSpPr>
          <p:cNvPr id="112684" name="Rectangle 44"/>
          <p:cNvSpPr>
            <a:spLocks noChangeArrowheads="1"/>
          </p:cNvSpPr>
          <p:nvPr/>
        </p:nvSpPr>
        <p:spPr bwMode="auto">
          <a:xfrm>
            <a:off x="650875" y="5437188"/>
            <a:ext cx="784066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5000"/>
              </a:lnSpc>
            </a:pPr>
            <a:r>
              <a:rPr lang="en-US" sz="2400" dirty="0"/>
              <a:t>With CR &lt; 1, Job B is late. Job C is just on schedule and Job A has some slack time.</a:t>
            </a:r>
          </a:p>
        </p:txBody>
      </p:sp>
      <p:graphicFrame>
        <p:nvGraphicFramePr>
          <p:cNvPr id="7" name="Group 51"/>
          <p:cNvGraphicFramePr>
            <a:graphicFrameLocks noGrp="1"/>
          </p:cNvGraphicFramePr>
          <p:nvPr>
            <p:extLst>
              <p:ext uri="{D42A27DB-BD31-4B8C-83A1-F6EECF244321}">
                <p14:modId xmlns:p14="http://schemas.microsoft.com/office/powerpoint/2010/main" val="2639487008"/>
              </p:ext>
            </p:extLst>
          </p:nvPr>
        </p:nvGraphicFramePr>
        <p:xfrm>
          <a:off x="782638" y="3754438"/>
          <a:ext cx="7658100" cy="1353104"/>
        </p:xfrm>
        <a:graphic>
          <a:graphicData uri="http://schemas.openxmlformats.org/drawingml/2006/table">
            <a:tbl>
              <a:tblPr>
                <a:tableStyleId>{2D5ABB26-0587-4C30-8999-92F81FD0307C}</a:tableStyleId>
              </a:tblPr>
              <a:tblGrid>
                <a:gridCol w="1123438">
                  <a:extLst>
                    <a:ext uri="{9D8B030D-6E8A-4147-A177-3AD203B41FA5}">
                      <a16:colId xmlns:a16="http://schemas.microsoft.com/office/drawing/2014/main" val="20000"/>
                    </a:ext>
                  </a:extLst>
                </a:gridCol>
                <a:gridCol w="3440624">
                  <a:extLst>
                    <a:ext uri="{9D8B030D-6E8A-4147-A177-3AD203B41FA5}">
                      <a16:colId xmlns:a16="http://schemas.microsoft.com/office/drawing/2014/main" val="20001"/>
                    </a:ext>
                  </a:extLst>
                </a:gridCol>
                <a:gridCol w="3094038">
                  <a:extLst>
                    <a:ext uri="{9D8B030D-6E8A-4147-A177-3AD203B41FA5}">
                      <a16:colId xmlns:a16="http://schemas.microsoft.com/office/drawing/2014/main" val="20002"/>
                    </a:ext>
                  </a:extLst>
                </a:gridCol>
              </a:tblGrid>
              <a:tr h="33813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chemeClr val="bg1"/>
                          </a:solidFill>
                          <a:effectLst/>
                          <a:latin typeface="Arial"/>
                          <a:cs typeface="Arial"/>
                        </a:rPr>
                        <a:t>JOB</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T="45694" marB="45694"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chemeClr val="bg1"/>
                          </a:solidFill>
                          <a:effectLst/>
                          <a:latin typeface="Arial"/>
                          <a:cs typeface="Arial"/>
                        </a:rPr>
                        <a:t>CRITICAL RATIO</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T="45694" marB="45694"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chemeClr val="bg1"/>
                          </a:solidFill>
                          <a:effectLst/>
                          <a:latin typeface="Arial"/>
                          <a:cs typeface="Arial"/>
                        </a:rPr>
                        <a:t>PRIORITY ORDER</a:t>
                      </a:r>
                      <a:endParaRPr kumimoji="0" lang="en-US" sz="1800" b="1" i="0" u="none" strike="noStrike" cap="none" normalizeH="0" baseline="0" dirty="0">
                        <a:ln>
                          <a:noFill/>
                        </a:ln>
                        <a:solidFill>
                          <a:schemeClr val="bg1"/>
                        </a:solidFill>
                        <a:effectLst/>
                        <a:latin typeface="Arial"/>
                        <a:ea typeface="ＭＳ Ｐゴシック" charset="0"/>
                        <a:cs typeface="Arial"/>
                      </a:endParaRPr>
                    </a:p>
                  </a:txBody>
                  <a:tcPr marT="45694" marB="45694"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813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A</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(30 - 25)/4 = 1.25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3813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B</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(28 - 25)/5 =   .60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3813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(27 - 25)/2 = 1.00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694" marB="45694" anchor="ct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6074088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12683"/>
                                        </p:tgtEl>
                                        <p:attrNameLst>
                                          <p:attrName>style.visibility</p:attrName>
                                        </p:attrNameLst>
                                      </p:cBhvr>
                                      <p:to>
                                        <p:strVal val="visible"/>
                                      </p:to>
                                    </p:set>
                                    <p:animEffect transition="in" filter="wipe(left)">
                                      <p:cBhvr>
                                        <p:cTn id="7" dur="1000"/>
                                        <p:tgtEl>
                                          <p:spTgt spid="112683"/>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12691"/>
                                        </p:tgtEl>
                                        <p:attrNameLst>
                                          <p:attrName>style.visibility</p:attrName>
                                        </p:attrNameLst>
                                      </p:cBhvr>
                                      <p:to>
                                        <p:strVal val="visible"/>
                                      </p:to>
                                    </p:set>
                                    <p:animEffect transition="in" filter="strips(downRight)">
                                      <p:cBhvr>
                                        <p:cTn id="11" dur="1000"/>
                                        <p:tgtEl>
                                          <p:spTgt spid="1126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1000"/>
                                        <p:tgtEl>
                                          <p:spTgt spid="7"/>
                                        </p:tgtEl>
                                      </p:cBhvr>
                                    </p:animEffect>
                                  </p:childTnLst>
                                </p:cTn>
                              </p:par>
                            </p:childTnLst>
                          </p:cTn>
                        </p:par>
                        <p:par>
                          <p:cTn id="17" fill="hold" nodeType="afterGroup">
                            <p:stCondLst>
                              <p:cond delay="1000"/>
                            </p:stCondLst>
                            <p:childTnLst>
                              <p:par>
                                <p:cTn id="18" presetID="22" presetClass="entr" presetSubtype="8" fill="hold" grpId="0" nodeType="afterEffect">
                                  <p:stCondLst>
                                    <p:cond delay="1000"/>
                                  </p:stCondLst>
                                  <p:childTnLst>
                                    <p:set>
                                      <p:cBhvr>
                                        <p:cTn id="19" dur="1" fill="hold">
                                          <p:stCondLst>
                                            <p:cond delay="0"/>
                                          </p:stCondLst>
                                        </p:cTn>
                                        <p:tgtEl>
                                          <p:spTgt spid="112684"/>
                                        </p:tgtEl>
                                        <p:attrNameLst>
                                          <p:attrName>style.visibility</p:attrName>
                                        </p:attrNameLst>
                                      </p:cBhvr>
                                      <p:to>
                                        <p:strVal val="visible"/>
                                      </p:to>
                                    </p:set>
                                    <p:animEffect transition="in" filter="wipe(left)">
                                      <p:cBhvr>
                                        <p:cTn id="20" dur="1000"/>
                                        <p:tgtEl>
                                          <p:spTgt spid="112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3" grpId="0" autoUpdateAnimBg="0"/>
      <p:bldP spid="11268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a:lnSpc>
                <a:spcPct val="80000"/>
              </a:lnSpc>
            </a:pPr>
            <a:r>
              <a:rPr lang="en-US" dirty="0">
                <a:latin typeface="Arial" charset="0"/>
                <a:cs typeface="Arial" charset="0"/>
              </a:rPr>
              <a:t>Critical Ratio Technique</a:t>
            </a:r>
          </a:p>
        </p:txBody>
      </p:sp>
      <p:sp>
        <p:nvSpPr>
          <p:cNvPr id="113666" name="Content Placeholder 1"/>
          <p:cNvSpPr>
            <a:spLocks noGrp="1"/>
          </p:cNvSpPr>
          <p:nvPr>
            <p:ph idx="1"/>
          </p:nvPr>
        </p:nvSpPr>
        <p:spPr>
          <a:xfrm>
            <a:off x="546100" y="1562100"/>
            <a:ext cx="8039100" cy="4525963"/>
          </a:xfrm>
        </p:spPr>
        <p:txBody>
          <a:bodyPr/>
          <a:lstStyle/>
          <a:p>
            <a:pPr marL="514350" indent="-514350">
              <a:buClr>
                <a:schemeClr val="tx1"/>
              </a:buClr>
              <a:buFont typeface="Arial" charset="0"/>
              <a:buAutoNum type="arabicPeriod"/>
            </a:pPr>
            <a:r>
              <a:rPr lang="en-US" dirty="0">
                <a:latin typeface="Arial" charset="0"/>
                <a:cs typeface="Arial" charset="0"/>
              </a:rPr>
              <a:t>Determine the status of a specific job</a:t>
            </a:r>
          </a:p>
          <a:p>
            <a:pPr marL="514350" indent="-514350">
              <a:buClr>
                <a:schemeClr val="tx1"/>
              </a:buClr>
              <a:buFont typeface="Arial" charset="0"/>
              <a:buAutoNum type="arabicPeriod"/>
            </a:pPr>
            <a:r>
              <a:rPr lang="en-US" dirty="0">
                <a:latin typeface="Arial" charset="0"/>
                <a:cs typeface="Arial" charset="0"/>
              </a:rPr>
              <a:t>Establish relative priorities among jobs on a common basis</a:t>
            </a:r>
          </a:p>
          <a:p>
            <a:pPr marL="514350" indent="-514350">
              <a:buClr>
                <a:schemeClr val="tx1"/>
              </a:buClr>
              <a:buFont typeface="Arial" charset="0"/>
              <a:buAutoNum type="arabicPeriod"/>
            </a:pPr>
            <a:r>
              <a:rPr lang="en-US" dirty="0">
                <a:latin typeface="Arial" charset="0"/>
                <a:cs typeface="Arial" charset="0"/>
              </a:rPr>
              <a:t>Adjust priorities automatically for changes in both demand and job progress</a:t>
            </a:r>
          </a:p>
          <a:p>
            <a:pPr marL="514350" indent="-514350">
              <a:buClr>
                <a:schemeClr val="tx1"/>
              </a:buClr>
              <a:buFont typeface="Arial" charset="0"/>
              <a:buAutoNum type="arabicPeriod"/>
            </a:pPr>
            <a:r>
              <a:rPr lang="en-US" dirty="0">
                <a:latin typeface="Arial" charset="0"/>
                <a:cs typeface="Arial" charset="0"/>
              </a:rPr>
              <a:t>Dynamically track job progress</a:t>
            </a:r>
          </a:p>
        </p:txBody>
      </p:sp>
    </p:spTree>
    <p:extLst>
      <p:ext uri="{BB962C8B-B14F-4D97-AF65-F5344CB8AC3E}">
        <p14:creationId xmlns:p14="http://schemas.microsoft.com/office/powerpoint/2010/main" val="1033776495"/>
      </p:ext>
    </p:extLst>
  </p:cSld>
  <p:clrMapOvr>
    <a:masterClrMapping/>
  </p:clrMapOvr>
  <p:transition>
    <p:pull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rtlCol="0">
            <a:normAutofit fontScale="90000"/>
          </a:bodyPr>
          <a:lstStyle/>
          <a:p>
            <a:pPr fontAlgn="auto">
              <a:spcAft>
                <a:spcPts val="0"/>
              </a:spcAft>
              <a:defRPr/>
            </a:pPr>
            <a:r>
              <a:rPr lang="en-US" dirty="0">
                <a:ea typeface="+mj-ea"/>
              </a:rPr>
              <a:t>Importance of Short-Term Scheduling</a:t>
            </a:r>
          </a:p>
        </p:txBody>
      </p:sp>
      <p:sp>
        <p:nvSpPr>
          <p:cNvPr id="26626" name="Content Placeholder 1"/>
          <p:cNvSpPr>
            <a:spLocks noGrp="1"/>
          </p:cNvSpPr>
          <p:nvPr>
            <p:ph idx="1"/>
          </p:nvPr>
        </p:nvSpPr>
        <p:spPr>
          <a:xfrm>
            <a:off x="457200" y="1816100"/>
            <a:ext cx="8229600" cy="4749800"/>
          </a:xfrm>
        </p:spPr>
        <p:txBody>
          <a:bodyPr/>
          <a:lstStyle/>
          <a:p>
            <a:pPr>
              <a:buFont typeface="Arial Unicode MS" charset="0"/>
              <a:buChar char="▶"/>
            </a:pPr>
            <a:r>
              <a:rPr lang="en-US" dirty="0">
                <a:latin typeface="Arial" charset="0"/>
                <a:cs typeface="Arial" charset="0"/>
              </a:rPr>
              <a:t>Effective and efficient scheduling can be a competitive advantage</a:t>
            </a:r>
          </a:p>
          <a:p>
            <a:pPr lvl="1">
              <a:buFont typeface="Arial Unicode MS" charset="0"/>
              <a:buChar char="▶"/>
            </a:pPr>
            <a:r>
              <a:rPr lang="en-US" dirty="0">
                <a:latin typeface="Arial" charset="0"/>
                <a:cs typeface="Arial" charset="0"/>
              </a:rPr>
              <a:t>Faster movement of goods through a facility means better use of assets and lower costs</a:t>
            </a:r>
          </a:p>
          <a:p>
            <a:pPr lvl="1">
              <a:buFont typeface="Arial Unicode MS" charset="0"/>
              <a:buChar char="▶"/>
            </a:pPr>
            <a:r>
              <a:rPr lang="en-US" dirty="0">
                <a:latin typeface="Arial" charset="0"/>
                <a:cs typeface="Arial" charset="0"/>
              </a:rPr>
              <a:t>Additional capacity resulting from faster throughput improves customer service through faster delivery</a:t>
            </a:r>
          </a:p>
          <a:p>
            <a:pPr lvl="1">
              <a:buFont typeface="Arial Unicode MS" charset="0"/>
              <a:buChar char="▶"/>
            </a:pPr>
            <a:r>
              <a:rPr lang="en-US" dirty="0">
                <a:latin typeface="Arial" charset="0"/>
                <a:cs typeface="Arial" charset="0"/>
              </a:rPr>
              <a:t>Good schedules result in more dependable deliveries</a:t>
            </a:r>
          </a:p>
          <a:p>
            <a:pPr>
              <a:buFont typeface="Arial Unicode MS" charset="0"/>
              <a:buChar char="▶"/>
            </a:pPr>
            <a:endParaRPr lang="en-US" dirty="0">
              <a:latin typeface="Arial" charset="0"/>
              <a:cs typeface="Arial" charset="0"/>
            </a:endParaRPr>
          </a:p>
        </p:txBody>
      </p:sp>
    </p:spTree>
    <p:extLst>
      <p:ext uri="{BB962C8B-B14F-4D97-AF65-F5344CB8AC3E}">
        <p14:creationId xmlns:p14="http://schemas.microsoft.com/office/powerpoint/2010/main" val="3432663690"/>
      </p:ext>
    </p:extLst>
  </p:cSld>
  <p:clrMapOvr>
    <a:masterClrMapping/>
  </p:clrMapOvr>
  <p:transition>
    <p:pull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566738"/>
            <a:ext cx="8229600" cy="1143000"/>
          </a:xfrm>
        </p:spPr>
        <p:txBody>
          <a:bodyPr>
            <a:normAutofit fontScale="90000"/>
          </a:bodyPr>
          <a:lstStyle/>
          <a:p>
            <a:r>
              <a:rPr lang="en-US" sz="4000" dirty="0">
                <a:latin typeface="Arial" charset="0"/>
                <a:cs typeface="Arial" charset="0"/>
              </a:rPr>
              <a:t>Sequencing </a:t>
            </a:r>
            <a:r>
              <a:rPr lang="en-US" sz="4000" i="1" dirty="0">
                <a:latin typeface="Times New Roman" charset="0"/>
                <a:cs typeface="Times New Roman" charset="0"/>
              </a:rPr>
              <a:t>N</a:t>
            </a:r>
            <a:r>
              <a:rPr lang="en-US" sz="4000" dirty="0">
                <a:latin typeface="Arial" charset="0"/>
                <a:cs typeface="Arial" charset="0"/>
              </a:rPr>
              <a:t> Jobs on Two Machines: Johnson</a:t>
            </a:r>
            <a:r>
              <a:rPr lang="en-AU" sz="4000" dirty="0">
                <a:latin typeface="Arial" charset="0"/>
                <a:cs typeface="Arial" charset="0"/>
              </a:rPr>
              <a:t>'</a:t>
            </a:r>
            <a:r>
              <a:rPr lang="en-US" sz="4000" dirty="0">
                <a:latin typeface="Arial" charset="0"/>
                <a:cs typeface="Arial" charset="0"/>
              </a:rPr>
              <a:t>s Rule</a:t>
            </a:r>
          </a:p>
        </p:txBody>
      </p:sp>
      <p:sp>
        <p:nvSpPr>
          <p:cNvPr id="115714" name="Content Placeholder 1"/>
          <p:cNvSpPr>
            <a:spLocks noGrp="1"/>
          </p:cNvSpPr>
          <p:nvPr>
            <p:ph idx="1"/>
          </p:nvPr>
        </p:nvSpPr>
        <p:spPr>
          <a:xfrm>
            <a:off x="965200" y="2070100"/>
            <a:ext cx="7213600" cy="4064000"/>
          </a:xfrm>
        </p:spPr>
        <p:txBody>
          <a:bodyPr/>
          <a:lstStyle/>
          <a:p>
            <a:pPr>
              <a:buFont typeface="Arial Unicode MS" charset="0"/>
              <a:buChar char="▶"/>
            </a:pPr>
            <a:r>
              <a:rPr lang="en-US" dirty="0">
                <a:latin typeface="Arial" charset="0"/>
                <a:cs typeface="Arial" charset="0"/>
              </a:rPr>
              <a:t>Works with two or more jobs that pass through the same two machines or work centers</a:t>
            </a:r>
          </a:p>
          <a:p>
            <a:pPr>
              <a:buFont typeface="Arial Unicode MS" charset="0"/>
              <a:buChar char="▶"/>
            </a:pPr>
            <a:r>
              <a:rPr lang="en-US" dirty="0">
                <a:latin typeface="Arial" charset="0"/>
                <a:cs typeface="Arial" charset="0"/>
              </a:rPr>
              <a:t>Minimizes total production time and idle time</a:t>
            </a:r>
          </a:p>
          <a:p>
            <a:pPr>
              <a:buFont typeface="Arial Unicode MS" charset="0"/>
              <a:buChar char="▶"/>
            </a:pPr>
            <a:r>
              <a:rPr lang="en-US" dirty="0">
                <a:latin typeface="Arial" charset="0"/>
                <a:cs typeface="Arial" charset="0"/>
              </a:rPr>
              <a:t>An </a:t>
            </a:r>
            <a:r>
              <a:rPr lang="en-US" i="1" dirty="0">
                <a:latin typeface="Times New Roman" charset="0"/>
                <a:cs typeface="Times New Roman" charset="0"/>
              </a:rPr>
              <a:t>N</a:t>
            </a:r>
            <a:r>
              <a:rPr lang="en-US" dirty="0">
                <a:latin typeface="Arial" charset="0"/>
                <a:cs typeface="Arial" charset="0"/>
              </a:rPr>
              <a:t>/2 problem, </a:t>
            </a:r>
            <a:r>
              <a:rPr lang="en-US" i="1" dirty="0">
                <a:latin typeface="Times New Roman" charset="0"/>
                <a:cs typeface="Times New Roman" charset="0"/>
              </a:rPr>
              <a:t>N</a:t>
            </a:r>
            <a:r>
              <a:rPr lang="en-US" dirty="0">
                <a:latin typeface="Arial" charset="0"/>
                <a:cs typeface="Arial" charset="0"/>
              </a:rPr>
              <a:t> number of jobs through 2 workstations</a:t>
            </a:r>
          </a:p>
        </p:txBody>
      </p:sp>
    </p:spTree>
    <p:extLst>
      <p:ext uri="{BB962C8B-B14F-4D97-AF65-F5344CB8AC3E}">
        <p14:creationId xmlns:p14="http://schemas.microsoft.com/office/powerpoint/2010/main" val="1913920524"/>
      </p:ext>
    </p:extLst>
  </p:cSld>
  <p:clrMapOvr>
    <a:masterClrMapping/>
  </p:clrMapOvr>
  <p:transition>
    <p:pull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r>
              <a:rPr lang="en-US" dirty="0">
                <a:latin typeface="Arial" charset="0"/>
                <a:cs typeface="Arial" charset="0"/>
              </a:rPr>
              <a:t>Johnson’s Rule</a:t>
            </a:r>
          </a:p>
        </p:txBody>
      </p:sp>
      <p:sp>
        <p:nvSpPr>
          <p:cNvPr id="117762" name="Content Placeholder 1"/>
          <p:cNvSpPr>
            <a:spLocks noGrp="1"/>
          </p:cNvSpPr>
          <p:nvPr>
            <p:ph idx="1"/>
          </p:nvPr>
        </p:nvSpPr>
        <p:spPr>
          <a:xfrm>
            <a:off x="636588" y="1600200"/>
            <a:ext cx="7772400" cy="4525963"/>
          </a:xfrm>
        </p:spPr>
        <p:txBody>
          <a:bodyPr/>
          <a:lstStyle/>
          <a:p>
            <a:pPr marL="514350" indent="-514350">
              <a:buClr>
                <a:schemeClr val="tx1"/>
              </a:buClr>
              <a:buFont typeface="Arial" charset="0"/>
              <a:buAutoNum type="arabicPeriod"/>
            </a:pPr>
            <a:r>
              <a:rPr lang="en-US" sz="2800" dirty="0">
                <a:latin typeface="Arial" charset="0"/>
                <a:cs typeface="Arial" charset="0"/>
              </a:rPr>
              <a:t>List all jobs and times for each work center</a:t>
            </a:r>
          </a:p>
          <a:p>
            <a:pPr marL="514350" indent="-514350">
              <a:buClr>
                <a:schemeClr val="tx1"/>
              </a:buClr>
              <a:buFont typeface="Arial" charset="0"/>
              <a:buAutoNum type="arabicPeriod"/>
            </a:pPr>
            <a:r>
              <a:rPr lang="en-US" sz="2800" dirty="0">
                <a:latin typeface="Arial" charset="0"/>
                <a:cs typeface="Arial" charset="0"/>
              </a:rPr>
              <a:t>Select the job with the shortest activity time. If that time is in the first work center, schedule the job first. If it is in the second work center, schedule the job last. Break ties arbitrarily.</a:t>
            </a:r>
          </a:p>
          <a:p>
            <a:pPr marL="514350" indent="-514350">
              <a:buClr>
                <a:schemeClr val="tx1"/>
              </a:buClr>
              <a:buFont typeface="Arial" charset="0"/>
              <a:buAutoNum type="arabicPeriod"/>
            </a:pPr>
            <a:r>
              <a:rPr lang="en-US" sz="2800" dirty="0">
                <a:latin typeface="Arial" charset="0"/>
                <a:cs typeface="Arial" charset="0"/>
              </a:rPr>
              <a:t>Once a job is scheduled, it is eliminated from the list </a:t>
            </a:r>
          </a:p>
          <a:p>
            <a:pPr marL="514350" indent="-514350">
              <a:buClr>
                <a:schemeClr val="tx1"/>
              </a:buClr>
              <a:buFont typeface="Arial" charset="0"/>
              <a:buAutoNum type="arabicPeriod"/>
            </a:pPr>
            <a:r>
              <a:rPr lang="en-US" sz="2800" dirty="0">
                <a:latin typeface="Arial" charset="0"/>
                <a:cs typeface="Arial" charset="0"/>
              </a:rPr>
              <a:t>Repeat steps 2 and 3 working toward the center of the sequence</a:t>
            </a:r>
          </a:p>
        </p:txBody>
      </p:sp>
    </p:spTree>
    <p:extLst>
      <p:ext uri="{BB962C8B-B14F-4D97-AF65-F5344CB8AC3E}">
        <p14:creationId xmlns:p14="http://schemas.microsoft.com/office/powerpoint/2010/main" val="2697413715"/>
      </p:ext>
    </p:extLst>
  </p:cSld>
  <p:clrMapOvr>
    <a:masterClrMapping/>
  </p:clrMapOvr>
  <p:transition>
    <p:pull dir="l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685800" y="317500"/>
            <a:ext cx="7772400" cy="901700"/>
          </a:xfrm>
        </p:spPr>
        <p:txBody>
          <a:bodyPr/>
          <a:lstStyle/>
          <a:p>
            <a:r>
              <a:rPr lang="en-US" dirty="0">
                <a:latin typeface="Arial" charset="0"/>
                <a:cs typeface="Arial" charset="0"/>
              </a:rPr>
              <a:t>Johnson’s Rule Example</a:t>
            </a:r>
          </a:p>
        </p:txBody>
      </p:sp>
      <p:grpSp>
        <p:nvGrpSpPr>
          <p:cNvPr id="127080" name="Group 104"/>
          <p:cNvGrpSpPr>
            <a:grpSpLocks/>
          </p:cNvGrpSpPr>
          <p:nvPr/>
        </p:nvGrpSpPr>
        <p:grpSpPr bwMode="auto">
          <a:xfrm>
            <a:off x="6132513" y="2505075"/>
            <a:ext cx="2397125" cy="754063"/>
            <a:chOff x="3799" y="1634"/>
            <a:chExt cx="1510" cy="475"/>
          </a:xfrm>
        </p:grpSpPr>
        <p:sp>
          <p:nvSpPr>
            <p:cNvPr id="119841" name="Rectangle 105"/>
            <p:cNvSpPr>
              <a:spLocks noChangeArrowheads="1"/>
            </p:cNvSpPr>
            <p:nvPr/>
          </p:nvSpPr>
          <p:spPr bwMode="auto">
            <a:xfrm>
              <a:off x="3799" y="1634"/>
              <a:ext cx="1510" cy="47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9842" name="Line 106"/>
            <p:cNvSpPr>
              <a:spLocks noChangeShapeType="1"/>
            </p:cNvSpPr>
            <p:nvPr/>
          </p:nvSpPr>
          <p:spPr bwMode="auto">
            <a:xfrm>
              <a:off x="4096"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9843" name="Line 107"/>
            <p:cNvSpPr>
              <a:spLocks noChangeShapeType="1"/>
            </p:cNvSpPr>
            <p:nvPr/>
          </p:nvSpPr>
          <p:spPr bwMode="auto">
            <a:xfrm>
              <a:off x="4408"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9844" name="Line 108"/>
            <p:cNvSpPr>
              <a:spLocks noChangeShapeType="1"/>
            </p:cNvSpPr>
            <p:nvPr/>
          </p:nvSpPr>
          <p:spPr bwMode="auto">
            <a:xfrm>
              <a:off x="4717"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9845" name="Line 109"/>
            <p:cNvSpPr>
              <a:spLocks noChangeShapeType="1"/>
            </p:cNvSpPr>
            <p:nvPr/>
          </p:nvSpPr>
          <p:spPr bwMode="auto">
            <a:xfrm>
              <a:off x="5024"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aphicFrame>
        <p:nvGraphicFramePr>
          <p:cNvPr id="127086" name="Group 110"/>
          <p:cNvGraphicFramePr>
            <a:graphicFrameLocks noGrp="1"/>
          </p:cNvGraphicFramePr>
          <p:nvPr>
            <p:extLst>
              <p:ext uri="{D42A27DB-BD31-4B8C-83A1-F6EECF244321}">
                <p14:modId xmlns:p14="http://schemas.microsoft.com/office/powerpoint/2010/main" val="3448205907"/>
              </p:ext>
            </p:extLst>
          </p:nvPr>
        </p:nvGraphicFramePr>
        <p:xfrm>
          <a:off x="661988" y="1447800"/>
          <a:ext cx="5143500" cy="2276760"/>
        </p:xfrm>
        <a:graphic>
          <a:graphicData uri="http://schemas.openxmlformats.org/drawingml/2006/table">
            <a:tbl>
              <a:tblPr>
                <a:tableStyleId>{2D5ABB26-0587-4C30-8999-92F81FD0307C}</a:tableStyleId>
              </a:tblPr>
              <a:tblGrid>
                <a:gridCol w="831850">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58511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JOB</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WORK CENTER 1 (DRILL PRESS)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WORK CENTER 2 (LATHE)</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A</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B</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8</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10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12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35341530"/>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1000"/>
                                  </p:stCondLst>
                                  <p:childTnLst>
                                    <p:set>
                                      <p:cBhvr>
                                        <p:cTn id="6" dur="1" fill="hold">
                                          <p:stCondLst>
                                            <p:cond delay="0"/>
                                          </p:stCondLst>
                                        </p:cTn>
                                        <p:tgtEl>
                                          <p:spTgt spid="127086"/>
                                        </p:tgtEl>
                                        <p:attrNameLst>
                                          <p:attrName>style.visibility</p:attrName>
                                        </p:attrNameLst>
                                      </p:cBhvr>
                                      <p:to>
                                        <p:strVal val="visible"/>
                                      </p:to>
                                    </p:set>
                                    <p:animEffect transition="in" filter="strips(downRight)">
                                      <p:cBhvr>
                                        <p:cTn id="7" dur="1000"/>
                                        <p:tgtEl>
                                          <p:spTgt spid="127086"/>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27080"/>
                                        </p:tgtEl>
                                        <p:attrNameLst>
                                          <p:attrName>style.visibility</p:attrName>
                                        </p:attrNameLst>
                                      </p:cBhvr>
                                      <p:to>
                                        <p:strVal val="visible"/>
                                      </p:to>
                                    </p:set>
                                    <p:animEffect transition="in" filter="strips(downRight)">
                                      <p:cBhvr>
                                        <p:cTn id="11" dur="1000"/>
                                        <p:tgtEl>
                                          <p:spTgt spid="127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8089900" y="2506663"/>
            <a:ext cx="457200" cy="746125"/>
            <a:chOff x="8089901" y="2505869"/>
            <a:chExt cx="457200" cy="747712"/>
          </a:xfrm>
        </p:grpSpPr>
        <p:sp>
          <p:nvSpPr>
            <p:cNvPr id="121922" name="Rectangle 3"/>
            <p:cNvSpPr>
              <a:spLocks noChangeArrowheads="1"/>
            </p:cNvSpPr>
            <p:nvPr/>
          </p:nvSpPr>
          <p:spPr bwMode="auto">
            <a:xfrm>
              <a:off x="8089901" y="2505869"/>
              <a:ext cx="457200" cy="747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1923" name="Rectangle 100"/>
            <p:cNvSpPr>
              <a:spLocks noChangeArrowheads="1"/>
            </p:cNvSpPr>
            <p:nvPr/>
          </p:nvSpPr>
          <p:spPr bwMode="auto">
            <a:xfrm>
              <a:off x="8099426" y="2649538"/>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a:t>
              </a:r>
            </a:p>
          </p:txBody>
        </p:sp>
      </p:grpSp>
      <p:sp>
        <p:nvSpPr>
          <p:cNvPr id="121858" name="Line 109"/>
          <p:cNvSpPr>
            <a:spLocks noChangeShapeType="1"/>
          </p:cNvSpPr>
          <p:nvPr/>
        </p:nvSpPr>
        <p:spPr bwMode="auto">
          <a:xfrm>
            <a:off x="8077200" y="2505075"/>
            <a:ext cx="0" cy="754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nvGrpSpPr>
          <p:cNvPr id="5" name="Group 4"/>
          <p:cNvGrpSpPr>
            <a:grpSpLocks/>
          </p:cNvGrpSpPr>
          <p:nvPr/>
        </p:nvGrpSpPr>
        <p:grpSpPr bwMode="auto">
          <a:xfrm>
            <a:off x="7599363" y="2506663"/>
            <a:ext cx="457200" cy="746125"/>
            <a:chOff x="7599364" y="2505869"/>
            <a:chExt cx="457200" cy="747712"/>
          </a:xfrm>
        </p:grpSpPr>
        <p:sp>
          <p:nvSpPr>
            <p:cNvPr id="121920" name="Rectangle 3"/>
            <p:cNvSpPr>
              <a:spLocks noChangeArrowheads="1"/>
            </p:cNvSpPr>
            <p:nvPr/>
          </p:nvSpPr>
          <p:spPr bwMode="auto">
            <a:xfrm>
              <a:off x="7599364" y="2505869"/>
              <a:ext cx="457200" cy="747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1921" name="Rectangle 101"/>
            <p:cNvSpPr>
              <a:spLocks noChangeArrowheads="1"/>
            </p:cNvSpPr>
            <p:nvPr/>
          </p:nvSpPr>
          <p:spPr bwMode="auto">
            <a:xfrm>
              <a:off x="7608888" y="2649538"/>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C</a:t>
              </a:r>
            </a:p>
          </p:txBody>
        </p:sp>
      </p:grpSp>
      <p:sp>
        <p:nvSpPr>
          <p:cNvPr id="121860" name="Line 108"/>
          <p:cNvSpPr>
            <a:spLocks noChangeShapeType="1"/>
          </p:cNvSpPr>
          <p:nvPr/>
        </p:nvSpPr>
        <p:spPr bwMode="auto">
          <a:xfrm>
            <a:off x="7589838" y="2505075"/>
            <a:ext cx="0" cy="754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1861" name="Rectangle 2"/>
          <p:cNvSpPr>
            <a:spLocks noGrp="1" noChangeArrowheads="1"/>
          </p:cNvSpPr>
          <p:nvPr>
            <p:ph type="title"/>
          </p:nvPr>
        </p:nvSpPr>
        <p:spPr>
          <a:xfrm>
            <a:off x="685800" y="317500"/>
            <a:ext cx="7772400" cy="901700"/>
          </a:xfrm>
        </p:spPr>
        <p:txBody>
          <a:bodyPr/>
          <a:lstStyle/>
          <a:p>
            <a:r>
              <a:rPr lang="en-US" dirty="0">
                <a:latin typeface="Arial" charset="0"/>
                <a:cs typeface="Arial" charset="0"/>
              </a:rPr>
              <a:t>Johnson’s Rule Example</a:t>
            </a:r>
          </a:p>
        </p:txBody>
      </p:sp>
      <p:grpSp>
        <p:nvGrpSpPr>
          <p:cNvPr id="8" name="Group 7"/>
          <p:cNvGrpSpPr>
            <a:grpSpLocks/>
          </p:cNvGrpSpPr>
          <p:nvPr/>
        </p:nvGrpSpPr>
        <p:grpSpPr bwMode="auto">
          <a:xfrm>
            <a:off x="6127750" y="2506663"/>
            <a:ext cx="457200" cy="746125"/>
            <a:chOff x="6127750" y="2505869"/>
            <a:chExt cx="457200" cy="747712"/>
          </a:xfrm>
        </p:grpSpPr>
        <p:sp>
          <p:nvSpPr>
            <p:cNvPr id="121918" name="Rectangle 3"/>
            <p:cNvSpPr>
              <a:spLocks noChangeArrowheads="1"/>
            </p:cNvSpPr>
            <p:nvPr/>
          </p:nvSpPr>
          <p:spPr bwMode="auto">
            <a:xfrm>
              <a:off x="6127750" y="2505869"/>
              <a:ext cx="457200" cy="747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1919" name="Rectangle 99"/>
            <p:cNvSpPr>
              <a:spLocks noChangeArrowheads="1"/>
            </p:cNvSpPr>
            <p:nvPr/>
          </p:nvSpPr>
          <p:spPr bwMode="auto">
            <a:xfrm>
              <a:off x="6156326" y="2649538"/>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B</a:t>
              </a:r>
            </a:p>
          </p:txBody>
        </p:sp>
      </p:grpSp>
      <p:grpSp>
        <p:nvGrpSpPr>
          <p:cNvPr id="6" name="Group 5"/>
          <p:cNvGrpSpPr>
            <a:grpSpLocks/>
          </p:cNvGrpSpPr>
          <p:nvPr/>
        </p:nvGrpSpPr>
        <p:grpSpPr bwMode="auto">
          <a:xfrm>
            <a:off x="7115175" y="2506663"/>
            <a:ext cx="457200" cy="746125"/>
            <a:chOff x="7108826" y="2505869"/>
            <a:chExt cx="457200" cy="747712"/>
          </a:xfrm>
        </p:grpSpPr>
        <p:sp>
          <p:nvSpPr>
            <p:cNvPr id="121916" name="Rectangle 3"/>
            <p:cNvSpPr>
              <a:spLocks noChangeArrowheads="1"/>
            </p:cNvSpPr>
            <p:nvPr/>
          </p:nvSpPr>
          <p:spPr bwMode="auto">
            <a:xfrm>
              <a:off x="7108826" y="2505869"/>
              <a:ext cx="457200" cy="747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1917" name="Rectangle 102"/>
            <p:cNvSpPr>
              <a:spLocks noChangeArrowheads="1"/>
            </p:cNvSpPr>
            <p:nvPr/>
          </p:nvSpPr>
          <p:spPr bwMode="auto">
            <a:xfrm>
              <a:off x="7118351" y="2649538"/>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D</a:t>
              </a:r>
            </a:p>
          </p:txBody>
        </p:sp>
      </p:grpSp>
      <p:grpSp>
        <p:nvGrpSpPr>
          <p:cNvPr id="7" name="Group 6"/>
          <p:cNvGrpSpPr>
            <a:grpSpLocks/>
          </p:cNvGrpSpPr>
          <p:nvPr/>
        </p:nvGrpSpPr>
        <p:grpSpPr bwMode="auto">
          <a:xfrm>
            <a:off x="6621463" y="2506663"/>
            <a:ext cx="457200" cy="746125"/>
            <a:chOff x="6618288" y="2505869"/>
            <a:chExt cx="457200" cy="747712"/>
          </a:xfrm>
        </p:grpSpPr>
        <p:sp>
          <p:nvSpPr>
            <p:cNvPr id="121914" name="Rectangle 3"/>
            <p:cNvSpPr>
              <a:spLocks noChangeArrowheads="1"/>
            </p:cNvSpPr>
            <p:nvPr/>
          </p:nvSpPr>
          <p:spPr bwMode="auto">
            <a:xfrm>
              <a:off x="6618288" y="2505869"/>
              <a:ext cx="457200" cy="74771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1915" name="Rectangle 103"/>
            <p:cNvSpPr>
              <a:spLocks noChangeArrowheads="1"/>
            </p:cNvSpPr>
            <p:nvPr/>
          </p:nvSpPr>
          <p:spPr bwMode="auto">
            <a:xfrm>
              <a:off x="6645276" y="2649538"/>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E</a:t>
              </a:r>
            </a:p>
          </p:txBody>
        </p:sp>
      </p:grpSp>
      <p:sp>
        <p:nvSpPr>
          <p:cNvPr id="121865" name="Rectangle 105"/>
          <p:cNvSpPr>
            <a:spLocks noChangeArrowheads="1"/>
          </p:cNvSpPr>
          <p:nvPr/>
        </p:nvSpPr>
        <p:spPr bwMode="auto">
          <a:xfrm>
            <a:off x="6132513" y="2505075"/>
            <a:ext cx="2397125" cy="7493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1866" name="Line 106"/>
          <p:cNvSpPr>
            <a:spLocks noChangeShapeType="1"/>
          </p:cNvSpPr>
          <p:nvPr/>
        </p:nvSpPr>
        <p:spPr bwMode="auto">
          <a:xfrm>
            <a:off x="6604000" y="2505075"/>
            <a:ext cx="0" cy="754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1867" name="Line 107"/>
          <p:cNvSpPr>
            <a:spLocks noChangeShapeType="1"/>
          </p:cNvSpPr>
          <p:nvPr/>
        </p:nvSpPr>
        <p:spPr bwMode="auto">
          <a:xfrm>
            <a:off x="7099300" y="2505075"/>
            <a:ext cx="0" cy="7540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aphicFrame>
        <p:nvGraphicFramePr>
          <p:cNvPr id="127086" name="Group 110"/>
          <p:cNvGraphicFramePr>
            <a:graphicFrameLocks noGrp="1"/>
          </p:cNvGraphicFramePr>
          <p:nvPr>
            <p:extLst>
              <p:ext uri="{D42A27DB-BD31-4B8C-83A1-F6EECF244321}">
                <p14:modId xmlns:p14="http://schemas.microsoft.com/office/powerpoint/2010/main" val="3749650435"/>
              </p:ext>
            </p:extLst>
          </p:nvPr>
        </p:nvGraphicFramePr>
        <p:xfrm>
          <a:off x="661988" y="1447800"/>
          <a:ext cx="5143500" cy="2276760"/>
        </p:xfrm>
        <a:graphic>
          <a:graphicData uri="http://schemas.openxmlformats.org/drawingml/2006/table">
            <a:tbl>
              <a:tblPr>
                <a:tableStyleId>{2D5ABB26-0587-4C30-8999-92F81FD0307C}</a:tableStyleId>
              </a:tblPr>
              <a:tblGrid>
                <a:gridCol w="831850">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58511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JOB</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WORK CENTER 1 (DRILL PRESS)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WORK CENTER 2 (LATHE)</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A</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B</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8</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10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12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73" name="Group 62"/>
          <p:cNvGrpSpPr>
            <a:grpSpLocks/>
          </p:cNvGrpSpPr>
          <p:nvPr/>
        </p:nvGrpSpPr>
        <p:grpSpPr bwMode="auto">
          <a:xfrm>
            <a:off x="4584700" y="1981200"/>
            <a:ext cx="3721100" cy="787400"/>
            <a:chOff x="2904" y="1272"/>
            <a:chExt cx="2272" cy="496"/>
          </a:xfrm>
        </p:grpSpPr>
        <p:sp>
          <p:nvSpPr>
            <p:cNvPr id="121912" name="Oval 63"/>
            <p:cNvSpPr>
              <a:spLocks noChangeArrowheads="1"/>
            </p:cNvSpPr>
            <p:nvPr/>
          </p:nvSpPr>
          <p:spPr bwMode="auto">
            <a:xfrm>
              <a:off x="2904" y="1272"/>
              <a:ext cx="288" cy="288"/>
            </a:xfrm>
            <a:prstGeom prst="ellipse">
              <a:avLst/>
            </a:prstGeom>
            <a:noFill/>
            <a:ln w="571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1913" name="Freeform 64"/>
            <p:cNvSpPr>
              <a:spLocks/>
            </p:cNvSpPr>
            <p:nvPr/>
          </p:nvSpPr>
          <p:spPr bwMode="auto">
            <a:xfrm>
              <a:off x="3288" y="1329"/>
              <a:ext cx="1888" cy="439"/>
            </a:xfrm>
            <a:custGeom>
              <a:avLst/>
              <a:gdLst>
                <a:gd name="T0" fmla="*/ 0 w 1888"/>
                <a:gd name="T1" fmla="*/ 63 h 439"/>
                <a:gd name="T2" fmla="*/ 1128 w 1888"/>
                <a:gd name="T3" fmla="*/ 15 h 439"/>
                <a:gd name="T4" fmla="*/ 1664 w 1888"/>
                <a:gd name="T5" fmla="*/ 151 h 439"/>
                <a:gd name="T6" fmla="*/ 1888 w 1888"/>
                <a:gd name="T7" fmla="*/ 439 h 439"/>
                <a:gd name="T8" fmla="*/ 0 60000 65536"/>
                <a:gd name="T9" fmla="*/ 0 60000 65536"/>
                <a:gd name="T10" fmla="*/ 0 60000 65536"/>
                <a:gd name="T11" fmla="*/ 0 60000 65536"/>
                <a:gd name="T12" fmla="*/ 0 w 1888"/>
                <a:gd name="T13" fmla="*/ 0 h 439"/>
                <a:gd name="T14" fmla="*/ 1888 w 1888"/>
                <a:gd name="T15" fmla="*/ 439 h 439"/>
              </a:gdLst>
              <a:ahLst/>
              <a:cxnLst>
                <a:cxn ang="T8">
                  <a:pos x="T0" y="T1"/>
                </a:cxn>
                <a:cxn ang="T9">
                  <a:pos x="T2" y="T3"/>
                </a:cxn>
                <a:cxn ang="T10">
                  <a:pos x="T4" y="T5"/>
                </a:cxn>
                <a:cxn ang="T11">
                  <a:pos x="T6" y="T7"/>
                </a:cxn>
              </a:cxnLst>
              <a:rect l="T12" t="T13" r="T14" b="T15"/>
              <a:pathLst>
                <a:path w="1888" h="439">
                  <a:moveTo>
                    <a:pt x="0" y="63"/>
                  </a:moveTo>
                  <a:cubicBezTo>
                    <a:pt x="188" y="55"/>
                    <a:pt x="851" y="0"/>
                    <a:pt x="1128" y="15"/>
                  </a:cubicBezTo>
                  <a:cubicBezTo>
                    <a:pt x="1405" y="30"/>
                    <a:pt x="1537" y="80"/>
                    <a:pt x="1664" y="151"/>
                  </a:cubicBezTo>
                  <a:cubicBezTo>
                    <a:pt x="1791" y="222"/>
                    <a:pt x="1841" y="379"/>
                    <a:pt x="1888" y="439"/>
                  </a:cubicBezTo>
                </a:path>
              </a:pathLst>
            </a:custGeom>
            <a:noFill/>
            <a:ln w="57150" cmpd="sng">
              <a:solidFill>
                <a:schemeClr val="tx2"/>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76" name="Group 65"/>
          <p:cNvGrpSpPr>
            <a:grpSpLocks/>
          </p:cNvGrpSpPr>
          <p:nvPr/>
        </p:nvGrpSpPr>
        <p:grpSpPr bwMode="auto">
          <a:xfrm>
            <a:off x="2362200" y="2336800"/>
            <a:ext cx="3886200" cy="546100"/>
            <a:chOff x="1560" y="1512"/>
            <a:chExt cx="2280" cy="344"/>
          </a:xfrm>
        </p:grpSpPr>
        <p:sp>
          <p:nvSpPr>
            <p:cNvPr id="121910" name="Oval 66"/>
            <p:cNvSpPr>
              <a:spLocks noChangeArrowheads="1"/>
            </p:cNvSpPr>
            <p:nvPr/>
          </p:nvSpPr>
          <p:spPr bwMode="auto">
            <a:xfrm>
              <a:off x="1560" y="1512"/>
              <a:ext cx="288" cy="288"/>
            </a:xfrm>
            <a:prstGeom prst="ellipse">
              <a:avLst/>
            </a:prstGeom>
            <a:noFill/>
            <a:ln w="57150">
              <a:solidFill>
                <a:srgbClr val="25589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1911" name="Freeform 67"/>
            <p:cNvSpPr>
              <a:spLocks/>
            </p:cNvSpPr>
            <p:nvPr/>
          </p:nvSpPr>
          <p:spPr bwMode="auto">
            <a:xfrm>
              <a:off x="1896" y="1637"/>
              <a:ext cx="1944" cy="219"/>
            </a:xfrm>
            <a:custGeom>
              <a:avLst/>
              <a:gdLst>
                <a:gd name="T0" fmla="*/ 0 w 1944"/>
                <a:gd name="T1" fmla="*/ 11 h 219"/>
                <a:gd name="T2" fmla="*/ 1456 w 1944"/>
                <a:gd name="T3" fmla="*/ 35 h 219"/>
                <a:gd name="T4" fmla="*/ 1944 w 1944"/>
                <a:gd name="T5" fmla="*/ 219 h 219"/>
                <a:gd name="T6" fmla="*/ 0 60000 65536"/>
                <a:gd name="T7" fmla="*/ 0 60000 65536"/>
                <a:gd name="T8" fmla="*/ 0 60000 65536"/>
                <a:gd name="T9" fmla="*/ 0 w 1944"/>
                <a:gd name="T10" fmla="*/ 0 h 219"/>
                <a:gd name="T11" fmla="*/ 1944 w 1944"/>
                <a:gd name="T12" fmla="*/ 219 h 219"/>
              </a:gdLst>
              <a:ahLst/>
              <a:cxnLst>
                <a:cxn ang="T6">
                  <a:pos x="T0" y="T1"/>
                </a:cxn>
                <a:cxn ang="T7">
                  <a:pos x="T2" y="T3"/>
                </a:cxn>
                <a:cxn ang="T8">
                  <a:pos x="T4" y="T5"/>
                </a:cxn>
              </a:cxnLst>
              <a:rect l="T9" t="T10" r="T11" b="T12"/>
              <a:pathLst>
                <a:path w="1944" h="219">
                  <a:moveTo>
                    <a:pt x="0" y="11"/>
                  </a:moveTo>
                  <a:cubicBezTo>
                    <a:pt x="241" y="15"/>
                    <a:pt x="1132" y="0"/>
                    <a:pt x="1456" y="35"/>
                  </a:cubicBezTo>
                  <a:cubicBezTo>
                    <a:pt x="1780" y="70"/>
                    <a:pt x="1842" y="181"/>
                    <a:pt x="1944" y="219"/>
                  </a:cubicBezTo>
                </a:path>
              </a:pathLst>
            </a:custGeom>
            <a:noFill/>
            <a:ln w="57150" cmpd="sng">
              <a:solidFill>
                <a:srgbClr val="255898"/>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79" name="Group 68"/>
          <p:cNvGrpSpPr>
            <a:grpSpLocks/>
          </p:cNvGrpSpPr>
          <p:nvPr/>
        </p:nvGrpSpPr>
        <p:grpSpPr bwMode="auto">
          <a:xfrm>
            <a:off x="4572000" y="2654300"/>
            <a:ext cx="3175000" cy="852488"/>
            <a:chOff x="2904" y="1760"/>
            <a:chExt cx="2000" cy="537"/>
          </a:xfrm>
        </p:grpSpPr>
        <p:sp>
          <p:nvSpPr>
            <p:cNvPr id="121908" name="Oval 69"/>
            <p:cNvSpPr>
              <a:spLocks noChangeArrowheads="1"/>
            </p:cNvSpPr>
            <p:nvPr/>
          </p:nvSpPr>
          <p:spPr bwMode="auto">
            <a:xfrm>
              <a:off x="2904" y="1760"/>
              <a:ext cx="288" cy="288"/>
            </a:xfrm>
            <a:prstGeom prst="ellipse">
              <a:avLst/>
            </a:prstGeom>
            <a:noFill/>
            <a:ln w="57150">
              <a:solidFill>
                <a:srgbClr val="25589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1909" name="Freeform 70"/>
            <p:cNvSpPr>
              <a:spLocks/>
            </p:cNvSpPr>
            <p:nvPr/>
          </p:nvSpPr>
          <p:spPr bwMode="auto">
            <a:xfrm>
              <a:off x="3192" y="1968"/>
              <a:ext cx="1712" cy="329"/>
            </a:xfrm>
            <a:custGeom>
              <a:avLst/>
              <a:gdLst>
                <a:gd name="T0" fmla="*/ 0 w 1616"/>
                <a:gd name="T1" fmla="*/ 8 h 329"/>
                <a:gd name="T2" fmla="*/ 703 w 1616"/>
                <a:gd name="T3" fmla="*/ 288 h 329"/>
                <a:gd name="T4" fmla="*/ 1314 w 1616"/>
                <a:gd name="T5" fmla="*/ 256 h 329"/>
                <a:gd name="T6" fmla="*/ 1712 w 1616"/>
                <a:gd name="T7" fmla="*/ 0 h 329"/>
                <a:gd name="T8" fmla="*/ 0 60000 65536"/>
                <a:gd name="T9" fmla="*/ 0 60000 65536"/>
                <a:gd name="T10" fmla="*/ 0 60000 65536"/>
                <a:gd name="T11" fmla="*/ 0 60000 65536"/>
                <a:gd name="T12" fmla="*/ 0 w 1616"/>
                <a:gd name="T13" fmla="*/ 0 h 329"/>
                <a:gd name="T14" fmla="*/ 1616 w 1616"/>
                <a:gd name="T15" fmla="*/ 329 h 329"/>
              </a:gdLst>
              <a:ahLst/>
              <a:cxnLst>
                <a:cxn ang="T8">
                  <a:pos x="T0" y="T1"/>
                </a:cxn>
                <a:cxn ang="T9">
                  <a:pos x="T2" y="T3"/>
                </a:cxn>
                <a:cxn ang="T10">
                  <a:pos x="T4" y="T5"/>
                </a:cxn>
                <a:cxn ang="T11">
                  <a:pos x="T6" y="T7"/>
                </a:cxn>
              </a:cxnLst>
              <a:rect l="T12" t="T13" r="T14" b="T15"/>
              <a:pathLst>
                <a:path w="1616" h="329">
                  <a:moveTo>
                    <a:pt x="0" y="8"/>
                  </a:moveTo>
                  <a:cubicBezTo>
                    <a:pt x="111" y="55"/>
                    <a:pt x="457" y="247"/>
                    <a:pt x="664" y="288"/>
                  </a:cubicBezTo>
                  <a:cubicBezTo>
                    <a:pt x="871" y="329"/>
                    <a:pt x="1081" y="304"/>
                    <a:pt x="1240" y="256"/>
                  </a:cubicBezTo>
                  <a:cubicBezTo>
                    <a:pt x="1399" y="208"/>
                    <a:pt x="1538" y="53"/>
                    <a:pt x="1616" y="0"/>
                  </a:cubicBezTo>
                </a:path>
              </a:pathLst>
            </a:custGeom>
            <a:noFill/>
            <a:ln w="57150" cmpd="sng">
              <a:solidFill>
                <a:srgbClr val="255898"/>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82" name="Group 71"/>
          <p:cNvGrpSpPr>
            <a:grpSpLocks/>
          </p:cNvGrpSpPr>
          <p:nvPr/>
        </p:nvGrpSpPr>
        <p:grpSpPr bwMode="auto">
          <a:xfrm>
            <a:off x="2268538" y="2960688"/>
            <a:ext cx="4470400" cy="982662"/>
            <a:chOff x="1511" y="1984"/>
            <a:chExt cx="2664" cy="667"/>
          </a:xfrm>
        </p:grpSpPr>
        <p:sp>
          <p:nvSpPr>
            <p:cNvPr id="121906" name="Oval 72"/>
            <p:cNvSpPr>
              <a:spLocks noChangeArrowheads="1"/>
            </p:cNvSpPr>
            <p:nvPr/>
          </p:nvSpPr>
          <p:spPr bwMode="auto">
            <a:xfrm flipV="1">
              <a:off x="1511" y="2253"/>
              <a:ext cx="288" cy="288"/>
            </a:xfrm>
            <a:prstGeom prst="ellipse">
              <a:avLst/>
            </a:prstGeom>
            <a:noFill/>
            <a:ln w="57150">
              <a:solidFill>
                <a:srgbClr val="25589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1907" name="Freeform 73"/>
            <p:cNvSpPr>
              <a:spLocks/>
            </p:cNvSpPr>
            <p:nvPr/>
          </p:nvSpPr>
          <p:spPr bwMode="auto">
            <a:xfrm>
              <a:off x="1807" y="1984"/>
              <a:ext cx="2368" cy="667"/>
            </a:xfrm>
            <a:custGeom>
              <a:avLst/>
              <a:gdLst>
                <a:gd name="T0" fmla="*/ 0 w 2368"/>
                <a:gd name="T1" fmla="*/ 528 h 667"/>
                <a:gd name="T2" fmla="*/ 1016 w 2368"/>
                <a:gd name="T3" fmla="*/ 656 h 667"/>
                <a:gd name="T4" fmla="*/ 1888 w 2368"/>
                <a:gd name="T5" fmla="*/ 464 h 667"/>
                <a:gd name="T6" fmla="*/ 2368 w 2368"/>
                <a:gd name="T7" fmla="*/ 0 h 667"/>
                <a:gd name="T8" fmla="*/ 0 60000 65536"/>
                <a:gd name="T9" fmla="*/ 0 60000 65536"/>
                <a:gd name="T10" fmla="*/ 0 60000 65536"/>
                <a:gd name="T11" fmla="*/ 0 60000 65536"/>
                <a:gd name="T12" fmla="*/ 0 w 2368"/>
                <a:gd name="T13" fmla="*/ 0 h 667"/>
                <a:gd name="T14" fmla="*/ 2368 w 2368"/>
                <a:gd name="T15" fmla="*/ 667 h 667"/>
              </a:gdLst>
              <a:ahLst/>
              <a:cxnLst>
                <a:cxn ang="T8">
                  <a:pos x="T0" y="T1"/>
                </a:cxn>
                <a:cxn ang="T9">
                  <a:pos x="T2" y="T3"/>
                </a:cxn>
                <a:cxn ang="T10">
                  <a:pos x="T4" y="T5"/>
                </a:cxn>
                <a:cxn ang="T11">
                  <a:pos x="T6" y="T7"/>
                </a:cxn>
              </a:cxnLst>
              <a:rect l="T12" t="T13" r="T14" b="T15"/>
              <a:pathLst>
                <a:path w="2368" h="667">
                  <a:moveTo>
                    <a:pt x="0" y="528"/>
                  </a:moveTo>
                  <a:cubicBezTo>
                    <a:pt x="169" y="549"/>
                    <a:pt x="701" y="667"/>
                    <a:pt x="1016" y="656"/>
                  </a:cubicBezTo>
                  <a:cubicBezTo>
                    <a:pt x="1331" y="645"/>
                    <a:pt x="1663" y="573"/>
                    <a:pt x="1888" y="464"/>
                  </a:cubicBezTo>
                  <a:cubicBezTo>
                    <a:pt x="2113" y="355"/>
                    <a:pt x="2268" y="97"/>
                    <a:pt x="2368" y="0"/>
                  </a:cubicBezTo>
                </a:path>
              </a:pathLst>
            </a:custGeom>
            <a:noFill/>
            <a:ln w="57150" cmpd="sng">
              <a:solidFill>
                <a:srgbClr val="255898"/>
              </a:solidFill>
              <a:round/>
              <a:headEnd/>
              <a:tailEnd type="triangle" w="sm" len="sm"/>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sp>
        <p:nvSpPr>
          <p:cNvPr id="85" name="Line 74"/>
          <p:cNvSpPr>
            <a:spLocks noChangeShapeType="1"/>
          </p:cNvSpPr>
          <p:nvPr/>
        </p:nvSpPr>
        <p:spPr bwMode="auto">
          <a:xfrm>
            <a:off x="914400" y="2222500"/>
            <a:ext cx="4445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6" name="Line 75"/>
          <p:cNvSpPr>
            <a:spLocks noChangeShapeType="1"/>
          </p:cNvSpPr>
          <p:nvPr/>
        </p:nvSpPr>
        <p:spPr bwMode="auto">
          <a:xfrm>
            <a:off x="914400" y="2552700"/>
            <a:ext cx="4445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7" name="Line 76"/>
          <p:cNvSpPr>
            <a:spLocks noChangeShapeType="1"/>
          </p:cNvSpPr>
          <p:nvPr/>
        </p:nvSpPr>
        <p:spPr bwMode="auto">
          <a:xfrm>
            <a:off x="914400" y="2857500"/>
            <a:ext cx="4445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88" name="Line 77"/>
          <p:cNvSpPr>
            <a:spLocks noChangeShapeType="1"/>
          </p:cNvSpPr>
          <p:nvPr/>
        </p:nvSpPr>
        <p:spPr bwMode="auto">
          <a:xfrm>
            <a:off x="914400" y="3556000"/>
            <a:ext cx="4445000" cy="0"/>
          </a:xfrm>
          <a:prstGeom prst="line">
            <a:avLst/>
          </a:prstGeom>
          <a:noFill/>
          <a:ln w="571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692391209"/>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1000"/>
                                        <p:tgtEl>
                                          <p:spTgt spid="73"/>
                                        </p:tgtEl>
                                      </p:cBhvr>
                                    </p:animEffect>
                                  </p:childTnLst>
                                </p:cTn>
                              </p:par>
                            </p:childTnLst>
                          </p:cTn>
                        </p:par>
                        <p:par>
                          <p:cTn id="8" fill="hold" nodeType="afterGroup">
                            <p:stCondLst>
                              <p:cond delay="20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wipe(left)">
                                      <p:cBhvr>
                                        <p:cTn id="16" dur="1000"/>
                                        <p:tgtEl>
                                          <p:spTgt spid="85"/>
                                        </p:tgtEl>
                                      </p:cBhvr>
                                    </p:animEffect>
                                  </p:childTnLst>
                                </p:cTn>
                              </p:par>
                            </p:childTnLst>
                          </p:cTn>
                        </p:par>
                        <p:par>
                          <p:cTn id="17" fill="hold" nodeType="afterGroup">
                            <p:stCondLst>
                              <p:cond delay="1000"/>
                            </p:stCondLst>
                            <p:childTnLst>
                              <p:par>
                                <p:cTn id="18" presetID="22" presetClass="entr" presetSubtype="8" fill="hold" nodeType="afterEffect">
                                  <p:stCondLst>
                                    <p:cond delay="1000"/>
                                  </p:stCondLst>
                                  <p:childTnLst>
                                    <p:set>
                                      <p:cBhvr>
                                        <p:cTn id="19" dur="1" fill="hold">
                                          <p:stCondLst>
                                            <p:cond delay="0"/>
                                          </p:stCondLst>
                                        </p:cTn>
                                        <p:tgtEl>
                                          <p:spTgt spid="76"/>
                                        </p:tgtEl>
                                        <p:attrNameLst>
                                          <p:attrName>style.visibility</p:attrName>
                                        </p:attrNameLst>
                                      </p:cBhvr>
                                      <p:to>
                                        <p:strVal val="visible"/>
                                      </p:to>
                                    </p:set>
                                    <p:animEffect transition="in" filter="wipe(left)">
                                      <p:cBhvr>
                                        <p:cTn id="20" dur="1000"/>
                                        <p:tgtEl>
                                          <p:spTgt spid="76"/>
                                        </p:tgtEl>
                                      </p:cBhvr>
                                    </p:animEffect>
                                  </p:childTnLst>
                                </p:cTn>
                              </p:par>
                            </p:childTnLst>
                          </p:cTn>
                        </p:par>
                        <p:par>
                          <p:cTn id="21" fill="hold" nodeType="afterGroup">
                            <p:stCondLst>
                              <p:cond delay="3000"/>
                            </p:stCondLst>
                            <p:childTnLst>
                              <p:par>
                                <p:cTn id="22" presetID="9"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10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ipe(left)">
                                      <p:cBhvr>
                                        <p:cTn id="29" dur="1000"/>
                                        <p:tgtEl>
                                          <p:spTgt spid="86"/>
                                        </p:tgtEl>
                                      </p:cBhvr>
                                    </p:animEffect>
                                  </p:childTnLst>
                                </p:cTn>
                              </p:par>
                            </p:childTnLst>
                          </p:cTn>
                        </p:par>
                        <p:par>
                          <p:cTn id="30" fill="hold" nodeType="afterGroup">
                            <p:stCondLst>
                              <p:cond delay="1000"/>
                            </p:stCondLst>
                            <p:childTnLst>
                              <p:par>
                                <p:cTn id="31" presetID="22" presetClass="entr" presetSubtype="8" fill="hold" nodeType="afterEffect">
                                  <p:stCondLst>
                                    <p:cond delay="1000"/>
                                  </p:stCondLst>
                                  <p:childTnLst>
                                    <p:set>
                                      <p:cBhvr>
                                        <p:cTn id="32" dur="1" fill="hold">
                                          <p:stCondLst>
                                            <p:cond delay="0"/>
                                          </p:stCondLst>
                                        </p:cTn>
                                        <p:tgtEl>
                                          <p:spTgt spid="79"/>
                                        </p:tgtEl>
                                        <p:attrNameLst>
                                          <p:attrName>style.visibility</p:attrName>
                                        </p:attrNameLst>
                                      </p:cBhvr>
                                      <p:to>
                                        <p:strVal val="visible"/>
                                      </p:to>
                                    </p:set>
                                    <p:animEffect transition="in" filter="wipe(left)">
                                      <p:cBhvr>
                                        <p:cTn id="33" dur="1000"/>
                                        <p:tgtEl>
                                          <p:spTgt spid="79"/>
                                        </p:tgtEl>
                                      </p:cBhvr>
                                    </p:animEffect>
                                  </p:childTnLst>
                                </p:cTn>
                              </p:par>
                            </p:childTnLst>
                          </p:cTn>
                        </p:par>
                        <p:par>
                          <p:cTn id="34" fill="hold" nodeType="afterGroup">
                            <p:stCondLst>
                              <p:cond delay="3000"/>
                            </p:stCondLst>
                            <p:childTnLst>
                              <p:par>
                                <p:cTn id="35" presetID="9"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10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left)">
                                      <p:cBhvr>
                                        <p:cTn id="42" dur="1000"/>
                                        <p:tgtEl>
                                          <p:spTgt spid="87"/>
                                        </p:tgtEl>
                                      </p:cBhvr>
                                    </p:animEffect>
                                  </p:childTnLst>
                                </p:cTn>
                              </p:par>
                            </p:childTnLst>
                          </p:cTn>
                        </p:par>
                        <p:par>
                          <p:cTn id="43" fill="hold" nodeType="afterGroup">
                            <p:stCondLst>
                              <p:cond delay="1000"/>
                            </p:stCondLst>
                            <p:childTnLst>
                              <p:par>
                                <p:cTn id="44" presetID="22" presetClass="entr" presetSubtype="8" fill="hold" nodeType="afterEffect">
                                  <p:stCondLst>
                                    <p:cond delay="1000"/>
                                  </p:stCondLst>
                                  <p:childTnLst>
                                    <p:set>
                                      <p:cBhvr>
                                        <p:cTn id="45" dur="1" fill="hold">
                                          <p:stCondLst>
                                            <p:cond delay="0"/>
                                          </p:stCondLst>
                                        </p:cTn>
                                        <p:tgtEl>
                                          <p:spTgt spid="82"/>
                                        </p:tgtEl>
                                        <p:attrNameLst>
                                          <p:attrName>style.visibility</p:attrName>
                                        </p:attrNameLst>
                                      </p:cBhvr>
                                      <p:to>
                                        <p:strVal val="visible"/>
                                      </p:to>
                                    </p:set>
                                    <p:animEffect transition="in" filter="wipe(left)">
                                      <p:cBhvr>
                                        <p:cTn id="46" dur="1000"/>
                                        <p:tgtEl>
                                          <p:spTgt spid="82"/>
                                        </p:tgtEl>
                                      </p:cBhvr>
                                    </p:animEffect>
                                  </p:childTnLst>
                                </p:cTn>
                              </p:par>
                            </p:childTnLst>
                          </p:cTn>
                        </p:par>
                        <p:par>
                          <p:cTn id="47" fill="hold" nodeType="afterGroup">
                            <p:stCondLst>
                              <p:cond delay="3000"/>
                            </p:stCondLst>
                            <p:childTnLst>
                              <p:par>
                                <p:cTn id="48" presetID="9" presetClass="entr" presetSubtype="0"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dissolve">
                                      <p:cBhvr>
                                        <p:cTn id="50" dur="1000"/>
                                        <p:tgtEl>
                                          <p:spTgt spid="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wipe(left)">
                                      <p:cBhvr>
                                        <p:cTn id="55" dur="1000"/>
                                        <p:tgtEl>
                                          <p:spTgt spid="88"/>
                                        </p:tgtEl>
                                      </p:cBhvr>
                                    </p:animEffect>
                                  </p:childTnLst>
                                </p:cTn>
                              </p:par>
                            </p:childTnLst>
                          </p:cTn>
                        </p:par>
                        <p:par>
                          <p:cTn id="56" fill="hold" nodeType="afterGroup">
                            <p:stCondLst>
                              <p:cond delay="1000"/>
                            </p:stCondLst>
                            <p:childTnLst>
                              <p:par>
                                <p:cTn id="57" presetID="9"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dissolve">
                                      <p:cBhvr>
                                        <p:cTn id="5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7" grpId="0" animBg="1"/>
      <p:bldP spid="8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85800" y="317500"/>
            <a:ext cx="7772400" cy="901700"/>
          </a:xfrm>
        </p:spPr>
        <p:txBody>
          <a:bodyPr/>
          <a:lstStyle/>
          <a:p>
            <a:r>
              <a:rPr lang="en-US" dirty="0">
                <a:latin typeface="Arial" charset="0"/>
                <a:cs typeface="Arial" charset="0"/>
              </a:rPr>
              <a:t>Johnson’s Rule Example</a:t>
            </a:r>
          </a:p>
        </p:txBody>
      </p:sp>
      <p:grpSp>
        <p:nvGrpSpPr>
          <p:cNvPr id="2" name="Group 1"/>
          <p:cNvGrpSpPr>
            <a:grpSpLocks/>
          </p:cNvGrpSpPr>
          <p:nvPr/>
        </p:nvGrpSpPr>
        <p:grpSpPr bwMode="auto">
          <a:xfrm>
            <a:off x="822325" y="3908425"/>
            <a:ext cx="7375525" cy="1662113"/>
            <a:chOff x="822325" y="3908425"/>
            <a:chExt cx="7375525" cy="1662113"/>
          </a:xfrm>
        </p:grpSpPr>
        <p:sp>
          <p:nvSpPr>
            <p:cNvPr id="127018" name="Rectangle 42"/>
            <p:cNvSpPr>
              <a:spLocks noChangeArrowheads="1"/>
            </p:cNvSpPr>
            <p:nvPr/>
          </p:nvSpPr>
          <p:spPr bwMode="auto">
            <a:xfrm>
              <a:off x="7653338" y="4206875"/>
              <a:ext cx="544512" cy="682625"/>
            </a:xfrm>
            <a:prstGeom prst="rect">
              <a:avLst/>
            </a:prstGeom>
            <a:solidFill>
              <a:schemeClr val="accent6">
                <a:lumMod val="75000"/>
              </a:schemeClr>
            </a:solidFill>
            <a:ln w="38100">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3957" name="Rectangle 45"/>
            <p:cNvSpPr>
              <a:spLocks noChangeArrowheads="1"/>
            </p:cNvSpPr>
            <p:nvPr/>
          </p:nvSpPr>
          <p:spPr bwMode="auto">
            <a:xfrm>
              <a:off x="822325" y="3908425"/>
              <a:ext cx="713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762000" algn="r"/>
                  <a:tab pos="1333500" algn="r"/>
                  <a:tab pos="2578100" algn="r"/>
                  <a:tab pos="4381500" algn="r"/>
                  <a:tab pos="5905500" algn="r"/>
                  <a:tab pos="6858000" algn="r"/>
                </a:tabLst>
              </a:pPr>
              <a:r>
                <a:rPr lang="en-US" sz="1400" dirty="0"/>
                <a:t>Time	0	3	10	20	28	33</a:t>
              </a:r>
            </a:p>
          </p:txBody>
        </p:sp>
        <p:grpSp>
          <p:nvGrpSpPr>
            <p:cNvPr id="123958" name="Group 47"/>
            <p:cNvGrpSpPr>
              <a:grpSpLocks/>
            </p:cNvGrpSpPr>
            <p:nvPr/>
          </p:nvGrpSpPr>
          <p:grpSpPr bwMode="auto">
            <a:xfrm>
              <a:off x="1592263" y="4206875"/>
              <a:ext cx="539750" cy="682625"/>
              <a:chOff x="1003" y="2826"/>
              <a:chExt cx="340" cy="430"/>
            </a:xfrm>
          </p:grpSpPr>
          <p:sp>
            <p:nvSpPr>
              <p:cNvPr id="123976" name="Rectangle 48"/>
              <p:cNvSpPr>
                <a:spLocks noChangeArrowheads="1"/>
              </p:cNvSpPr>
              <p:nvPr/>
            </p:nvSpPr>
            <p:spPr bwMode="auto">
              <a:xfrm>
                <a:off x="1003" y="2826"/>
                <a:ext cx="340"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3977" name="Rectangle 49"/>
              <p:cNvSpPr>
                <a:spLocks noChangeArrowheads="1"/>
              </p:cNvSpPr>
              <p:nvPr/>
            </p:nvSpPr>
            <p:spPr bwMode="auto">
              <a:xfrm>
                <a:off x="1054" y="29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B</a:t>
                </a:r>
              </a:p>
            </p:txBody>
          </p:sp>
        </p:grpSp>
        <p:grpSp>
          <p:nvGrpSpPr>
            <p:cNvPr id="123959" name="Group 50"/>
            <p:cNvGrpSpPr>
              <a:grpSpLocks/>
            </p:cNvGrpSpPr>
            <p:nvPr/>
          </p:nvGrpSpPr>
          <p:grpSpPr bwMode="auto">
            <a:xfrm>
              <a:off x="6718300" y="4202113"/>
              <a:ext cx="933450" cy="682625"/>
              <a:chOff x="4232" y="2823"/>
              <a:chExt cx="588" cy="430"/>
            </a:xfrm>
          </p:grpSpPr>
          <p:sp>
            <p:nvSpPr>
              <p:cNvPr id="123974" name="Rectangle 51"/>
              <p:cNvSpPr>
                <a:spLocks noChangeArrowheads="1"/>
              </p:cNvSpPr>
              <p:nvPr/>
            </p:nvSpPr>
            <p:spPr bwMode="auto">
              <a:xfrm>
                <a:off x="4232" y="2823"/>
                <a:ext cx="588"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3975" name="Rectangle 52"/>
              <p:cNvSpPr>
                <a:spLocks noChangeArrowheads="1"/>
              </p:cNvSpPr>
              <p:nvPr/>
            </p:nvSpPr>
            <p:spPr bwMode="auto">
              <a:xfrm>
                <a:off x="4406" y="29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a:t>
                </a:r>
              </a:p>
            </p:txBody>
          </p:sp>
        </p:grpSp>
        <p:grpSp>
          <p:nvGrpSpPr>
            <p:cNvPr id="123960" name="Group 53"/>
            <p:cNvGrpSpPr>
              <a:grpSpLocks/>
            </p:cNvGrpSpPr>
            <p:nvPr/>
          </p:nvGrpSpPr>
          <p:grpSpPr bwMode="auto">
            <a:xfrm>
              <a:off x="5233988" y="4206875"/>
              <a:ext cx="1484312" cy="682625"/>
              <a:chOff x="3297" y="2826"/>
              <a:chExt cx="935" cy="430"/>
            </a:xfrm>
          </p:grpSpPr>
          <p:sp>
            <p:nvSpPr>
              <p:cNvPr id="123972" name="Rectangle 54"/>
              <p:cNvSpPr>
                <a:spLocks noChangeArrowheads="1"/>
              </p:cNvSpPr>
              <p:nvPr/>
            </p:nvSpPr>
            <p:spPr bwMode="auto">
              <a:xfrm>
                <a:off x="3297" y="2826"/>
                <a:ext cx="935"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3973" name="Rectangle 55"/>
              <p:cNvSpPr>
                <a:spLocks noChangeArrowheads="1"/>
              </p:cNvSpPr>
              <p:nvPr/>
            </p:nvSpPr>
            <p:spPr bwMode="auto">
              <a:xfrm>
                <a:off x="3657" y="29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C</a:t>
                </a:r>
              </a:p>
            </p:txBody>
          </p:sp>
        </p:grpSp>
        <p:grpSp>
          <p:nvGrpSpPr>
            <p:cNvPr id="123961" name="Group 56"/>
            <p:cNvGrpSpPr>
              <a:grpSpLocks/>
            </p:cNvGrpSpPr>
            <p:nvPr/>
          </p:nvGrpSpPr>
          <p:grpSpPr bwMode="auto">
            <a:xfrm>
              <a:off x="3400425" y="4206875"/>
              <a:ext cx="1835150" cy="682625"/>
              <a:chOff x="2142" y="2826"/>
              <a:chExt cx="1156" cy="430"/>
            </a:xfrm>
          </p:grpSpPr>
          <p:sp>
            <p:nvSpPr>
              <p:cNvPr id="123970" name="Rectangle 57"/>
              <p:cNvSpPr>
                <a:spLocks noChangeArrowheads="1"/>
              </p:cNvSpPr>
              <p:nvPr/>
            </p:nvSpPr>
            <p:spPr bwMode="auto">
              <a:xfrm>
                <a:off x="2142" y="2826"/>
                <a:ext cx="1156"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3971" name="Rectangle 58"/>
              <p:cNvSpPr>
                <a:spLocks noChangeArrowheads="1"/>
              </p:cNvSpPr>
              <p:nvPr/>
            </p:nvSpPr>
            <p:spPr bwMode="auto">
              <a:xfrm>
                <a:off x="2636" y="29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D</a:t>
                </a:r>
              </a:p>
            </p:txBody>
          </p:sp>
        </p:grpSp>
        <p:grpSp>
          <p:nvGrpSpPr>
            <p:cNvPr id="123962" name="Group 59"/>
            <p:cNvGrpSpPr>
              <a:grpSpLocks/>
            </p:cNvGrpSpPr>
            <p:nvPr/>
          </p:nvGrpSpPr>
          <p:grpSpPr bwMode="auto">
            <a:xfrm>
              <a:off x="2132013" y="4206875"/>
              <a:ext cx="1265237" cy="682625"/>
              <a:chOff x="1343" y="2826"/>
              <a:chExt cx="797" cy="430"/>
            </a:xfrm>
          </p:grpSpPr>
          <p:sp>
            <p:nvSpPr>
              <p:cNvPr id="123968" name="Rectangle 60"/>
              <p:cNvSpPr>
                <a:spLocks noChangeArrowheads="1"/>
              </p:cNvSpPr>
              <p:nvPr/>
            </p:nvSpPr>
            <p:spPr bwMode="auto">
              <a:xfrm>
                <a:off x="1343" y="2826"/>
                <a:ext cx="797"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3969" name="Rectangle 61"/>
              <p:cNvSpPr>
                <a:spLocks noChangeArrowheads="1"/>
              </p:cNvSpPr>
              <p:nvPr/>
            </p:nvSpPr>
            <p:spPr bwMode="auto">
              <a:xfrm>
                <a:off x="1626" y="2918"/>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E</a:t>
                </a:r>
              </a:p>
            </p:txBody>
          </p:sp>
        </p:grpSp>
        <p:grpSp>
          <p:nvGrpSpPr>
            <p:cNvPr id="123963" name="Group 77"/>
            <p:cNvGrpSpPr>
              <a:grpSpLocks/>
            </p:cNvGrpSpPr>
            <p:nvPr/>
          </p:nvGrpSpPr>
          <p:grpSpPr bwMode="auto">
            <a:xfrm>
              <a:off x="944563" y="4206875"/>
              <a:ext cx="646112" cy="1363663"/>
              <a:chOff x="595" y="2826"/>
              <a:chExt cx="407" cy="859"/>
            </a:xfrm>
          </p:grpSpPr>
          <p:sp>
            <p:nvSpPr>
              <p:cNvPr id="123964" name="Rectangle 78"/>
              <p:cNvSpPr>
                <a:spLocks noChangeArrowheads="1"/>
              </p:cNvSpPr>
              <p:nvPr/>
            </p:nvSpPr>
            <p:spPr bwMode="auto">
              <a:xfrm>
                <a:off x="595" y="2826"/>
                <a:ext cx="407"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3965" name="Rectangle 79"/>
              <p:cNvSpPr>
                <a:spLocks noChangeArrowheads="1"/>
              </p:cNvSpPr>
              <p:nvPr/>
            </p:nvSpPr>
            <p:spPr bwMode="auto">
              <a:xfrm>
                <a:off x="595" y="3255"/>
                <a:ext cx="407"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3966" name="Rectangle 80"/>
              <p:cNvSpPr>
                <a:spLocks noChangeArrowheads="1"/>
              </p:cNvSpPr>
              <p:nvPr/>
            </p:nvSpPr>
            <p:spPr bwMode="auto">
              <a:xfrm>
                <a:off x="614" y="2881"/>
                <a:ext cx="34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600" dirty="0"/>
                  <a:t>WC 1</a:t>
                </a:r>
              </a:p>
            </p:txBody>
          </p:sp>
          <p:sp>
            <p:nvSpPr>
              <p:cNvPr id="123967" name="Rectangle 81"/>
              <p:cNvSpPr>
                <a:spLocks noChangeArrowheads="1"/>
              </p:cNvSpPr>
              <p:nvPr/>
            </p:nvSpPr>
            <p:spPr bwMode="auto">
              <a:xfrm>
                <a:off x="618" y="3313"/>
                <a:ext cx="34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600" dirty="0"/>
                  <a:t>WC 2</a:t>
                </a:r>
              </a:p>
            </p:txBody>
          </p:sp>
        </p:grpSp>
      </p:grpSp>
      <p:grpSp>
        <p:nvGrpSpPr>
          <p:cNvPr id="123907" name="Group 97"/>
          <p:cNvGrpSpPr>
            <a:grpSpLocks/>
          </p:cNvGrpSpPr>
          <p:nvPr/>
        </p:nvGrpSpPr>
        <p:grpSpPr bwMode="auto">
          <a:xfrm>
            <a:off x="6132513" y="2498725"/>
            <a:ext cx="2406650" cy="760413"/>
            <a:chOff x="3799" y="1630"/>
            <a:chExt cx="1516" cy="479"/>
          </a:xfrm>
        </p:grpSpPr>
        <p:sp>
          <p:nvSpPr>
            <p:cNvPr id="123944" name="Rectangle 98"/>
            <p:cNvSpPr>
              <a:spLocks noChangeArrowheads="1"/>
            </p:cNvSpPr>
            <p:nvPr/>
          </p:nvSpPr>
          <p:spPr bwMode="auto">
            <a:xfrm>
              <a:off x="3803" y="1630"/>
              <a:ext cx="1512" cy="47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3945" name="Rectangle 99"/>
            <p:cNvSpPr>
              <a:spLocks noChangeArrowheads="1"/>
            </p:cNvSpPr>
            <p:nvPr/>
          </p:nvSpPr>
          <p:spPr bwMode="auto">
            <a:xfrm>
              <a:off x="3814" y="1725"/>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B</a:t>
              </a:r>
            </a:p>
          </p:txBody>
        </p:sp>
        <p:sp>
          <p:nvSpPr>
            <p:cNvPr id="123946" name="Rectangle 100"/>
            <p:cNvSpPr>
              <a:spLocks noChangeArrowheads="1"/>
            </p:cNvSpPr>
            <p:nvPr/>
          </p:nvSpPr>
          <p:spPr bwMode="auto">
            <a:xfrm>
              <a:off x="5038" y="1725"/>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a:t>
              </a:r>
            </a:p>
          </p:txBody>
        </p:sp>
        <p:sp>
          <p:nvSpPr>
            <p:cNvPr id="123947" name="Rectangle 101"/>
            <p:cNvSpPr>
              <a:spLocks noChangeArrowheads="1"/>
            </p:cNvSpPr>
            <p:nvPr/>
          </p:nvSpPr>
          <p:spPr bwMode="auto">
            <a:xfrm>
              <a:off x="4729" y="1725"/>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C</a:t>
              </a:r>
            </a:p>
          </p:txBody>
        </p:sp>
        <p:sp>
          <p:nvSpPr>
            <p:cNvPr id="123948" name="Rectangle 102"/>
            <p:cNvSpPr>
              <a:spLocks noChangeArrowheads="1"/>
            </p:cNvSpPr>
            <p:nvPr/>
          </p:nvSpPr>
          <p:spPr bwMode="auto">
            <a:xfrm>
              <a:off x="4420" y="1725"/>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D</a:t>
              </a:r>
            </a:p>
          </p:txBody>
        </p:sp>
        <p:sp>
          <p:nvSpPr>
            <p:cNvPr id="123949" name="Rectangle 103"/>
            <p:cNvSpPr>
              <a:spLocks noChangeArrowheads="1"/>
            </p:cNvSpPr>
            <p:nvPr/>
          </p:nvSpPr>
          <p:spPr bwMode="auto">
            <a:xfrm>
              <a:off x="4122" y="1725"/>
              <a:ext cx="2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E</a:t>
              </a:r>
            </a:p>
          </p:txBody>
        </p:sp>
        <p:grpSp>
          <p:nvGrpSpPr>
            <p:cNvPr id="123950" name="Group 104"/>
            <p:cNvGrpSpPr>
              <a:grpSpLocks/>
            </p:cNvGrpSpPr>
            <p:nvPr/>
          </p:nvGrpSpPr>
          <p:grpSpPr bwMode="auto">
            <a:xfrm>
              <a:off x="3799" y="1634"/>
              <a:ext cx="1510" cy="475"/>
              <a:chOff x="3799" y="1634"/>
              <a:chExt cx="1510" cy="475"/>
            </a:xfrm>
          </p:grpSpPr>
          <p:sp>
            <p:nvSpPr>
              <p:cNvPr id="123951" name="Rectangle 105"/>
              <p:cNvSpPr>
                <a:spLocks noChangeArrowheads="1"/>
              </p:cNvSpPr>
              <p:nvPr/>
            </p:nvSpPr>
            <p:spPr bwMode="auto">
              <a:xfrm>
                <a:off x="3799" y="1634"/>
                <a:ext cx="1510" cy="47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3952" name="Line 106"/>
              <p:cNvSpPr>
                <a:spLocks noChangeShapeType="1"/>
              </p:cNvSpPr>
              <p:nvPr/>
            </p:nvSpPr>
            <p:spPr bwMode="auto">
              <a:xfrm>
                <a:off x="4096"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3953" name="Line 107"/>
              <p:cNvSpPr>
                <a:spLocks noChangeShapeType="1"/>
              </p:cNvSpPr>
              <p:nvPr/>
            </p:nvSpPr>
            <p:spPr bwMode="auto">
              <a:xfrm>
                <a:off x="4408"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3954" name="Line 108"/>
              <p:cNvSpPr>
                <a:spLocks noChangeShapeType="1"/>
              </p:cNvSpPr>
              <p:nvPr/>
            </p:nvSpPr>
            <p:spPr bwMode="auto">
              <a:xfrm>
                <a:off x="4717"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3955" name="Line 109"/>
              <p:cNvSpPr>
                <a:spLocks noChangeShapeType="1"/>
              </p:cNvSpPr>
              <p:nvPr/>
            </p:nvSpPr>
            <p:spPr bwMode="auto">
              <a:xfrm>
                <a:off x="5024"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aphicFrame>
        <p:nvGraphicFramePr>
          <p:cNvPr id="127086" name="Group 110"/>
          <p:cNvGraphicFramePr>
            <a:graphicFrameLocks noGrp="1"/>
          </p:cNvGraphicFramePr>
          <p:nvPr>
            <p:extLst>
              <p:ext uri="{D42A27DB-BD31-4B8C-83A1-F6EECF244321}">
                <p14:modId xmlns:p14="http://schemas.microsoft.com/office/powerpoint/2010/main" val="2950685700"/>
              </p:ext>
            </p:extLst>
          </p:nvPr>
        </p:nvGraphicFramePr>
        <p:xfrm>
          <a:off x="661988" y="1447800"/>
          <a:ext cx="5143500" cy="2276760"/>
        </p:xfrm>
        <a:graphic>
          <a:graphicData uri="http://schemas.openxmlformats.org/drawingml/2006/table">
            <a:tbl>
              <a:tblPr>
                <a:tableStyleId>{2D5ABB26-0587-4C30-8999-92F81FD0307C}</a:tableStyleId>
              </a:tblPr>
              <a:tblGrid>
                <a:gridCol w="831850">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58511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JOB</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WORK CENTER 1 (DRILL PRESS)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WORK CENTER 2 (LATHE)</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A</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B</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8</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10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12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8" name="Group 7"/>
          <p:cNvGrpSpPr>
            <a:grpSpLocks/>
          </p:cNvGrpSpPr>
          <p:nvPr/>
        </p:nvGrpSpPr>
        <p:grpSpPr bwMode="auto">
          <a:xfrm>
            <a:off x="8140700" y="4378325"/>
            <a:ext cx="977900" cy="1560513"/>
            <a:chOff x="8394701" y="3908425"/>
            <a:chExt cx="977900" cy="1561284"/>
          </a:xfrm>
        </p:grpSpPr>
        <p:sp>
          <p:nvSpPr>
            <p:cNvPr id="3" name="Rectangle 2"/>
            <p:cNvSpPr/>
            <p:nvPr/>
          </p:nvSpPr>
          <p:spPr>
            <a:xfrm>
              <a:off x="8748714" y="3908425"/>
              <a:ext cx="269875" cy="293833"/>
            </a:xfrm>
            <a:prstGeom prst="rect">
              <a:avLst/>
            </a:prstGeom>
            <a:solidFill>
              <a:srgbClr val="E46C0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3940" name="TextBox 4"/>
            <p:cNvSpPr txBox="1">
              <a:spLocks noChangeArrowheads="1"/>
            </p:cNvSpPr>
            <p:nvPr/>
          </p:nvSpPr>
          <p:spPr bwMode="auto">
            <a:xfrm>
              <a:off x="8667261" y="4229100"/>
              <a:ext cx="432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200" dirty="0"/>
                <a:t>Idle</a:t>
              </a:r>
            </a:p>
          </p:txBody>
        </p:sp>
        <p:grpSp>
          <p:nvGrpSpPr>
            <p:cNvPr id="123941" name="Group 6"/>
            <p:cNvGrpSpPr>
              <a:grpSpLocks/>
            </p:cNvGrpSpPr>
            <p:nvPr/>
          </p:nvGrpSpPr>
          <p:grpSpPr bwMode="auto">
            <a:xfrm>
              <a:off x="8394701" y="4776788"/>
              <a:ext cx="977900" cy="692921"/>
              <a:chOff x="8394701" y="4979988"/>
              <a:chExt cx="977900" cy="692921"/>
            </a:xfrm>
          </p:grpSpPr>
          <p:sp>
            <p:nvSpPr>
              <p:cNvPr id="123942" name="Line 87"/>
              <p:cNvSpPr>
                <a:spLocks noChangeShapeType="1"/>
              </p:cNvSpPr>
              <p:nvPr/>
            </p:nvSpPr>
            <p:spPr bwMode="auto">
              <a:xfrm flipV="1">
                <a:off x="8883651" y="4979988"/>
                <a:ext cx="0" cy="246063"/>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23943" name="TextBox 5"/>
              <p:cNvSpPr txBox="1">
                <a:spLocks noChangeArrowheads="1"/>
              </p:cNvSpPr>
              <p:nvPr/>
            </p:nvSpPr>
            <p:spPr bwMode="auto">
              <a:xfrm>
                <a:off x="8394701" y="5245100"/>
                <a:ext cx="977900" cy="4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lnSpc>
                    <a:spcPct val="90000"/>
                  </a:lnSpc>
                </a:pPr>
                <a:r>
                  <a:rPr lang="en-US" sz="1200" dirty="0"/>
                  <a:t>Job completed</a:t>
                </a:r>
              </a:p>
            </p:txBody>
          </p:sp>
        </p:grpSp>
      </p:grpSp>
    </p:spTree>
    <p:extLst>
      <p:ext uri="{BB962C8B-B14F-4D97-AF65-F5344CB8AC3E}">
        <p14:creationId xmlns:p14="http://schemas.microsoft.com/office/powerpoint/2010/main" val="2944810644"/>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2000"/>
                            </p:stCondLst>
                            <p:childTnLst>
                              <p:par>
                                <p:cTn id="9" presetID="23" presetClass="entr" presetSubtype="272"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strVal val="2/3*#ppt_w"/>
                                          </p:val>
                                        </p:tav>
                                        <p:tav tm="100000">
                                          <p:val>
                                            <p:strVal val="#ppt_w"/>
                                          </p:val>
                                        </p:tav>
                                      </p:tavLst>
                                    </p:anim>
                                    <p:anim calcmode="lin" valueType="num">
                                      <p:cBhvr>
                                        <p:cTn id="12" dur="1000" fill="hold"/>
                                        <p:tgtEl>
                                          <p:spTgt spid="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685800" y="317500"/>
            <a:ext cx="7772400" cy="901700"/>
          </a:xfrm>
        </p:spPr>
        <p:txBody>
          <a:bodyPr/>
          <a:lstStyle/>
          <a:p>
            <a:r>
              <a:rPr lang="en-US" dirty="0">
                <a:latin typeface="Arial" charset="0"/>
                <a:cs typeface="Arial" charset="0"/>
              </a:rPr>
              <a:t>Johnson’s Rule Example</a:t>
            </a:r>
          </a:p>
        </p:txBody>
      </p:sp>
      <p:sp>
        <p:nvSpPr>
          <p:cNvPr id="127017" name="Rectangle 41"/>
          <p:cNvSpPr>
            <a:spLocks noChangeArrowheads="1"/>
          </p:cNvSpPr>
          <p:nvPr/>
        </p:nvSpPr>
        <p:spPr bwMode="auto">
          <a:xfrm>
            <a:off x="8010525" y="4887913"/>
            <a:ext cx="187325" cy="682625"/>
          </a:xfrm>
          <a:prstGeom prst="rect">
            <a:avLst/>
          </a:prstGeom>
          <a:solidFill>
            <a:schemeClr val="accent6">
              <a:lumMod val="75000"/>
            </a:schemeClr>
          </a:solidFill>
          <a:ln w="38100">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7018" name="Rectangle 42"/>
          <p:cNvSpPr>
            <a:spLocks noChangeArrowheads="1"/>
          </p:cNvSpPr>
          <p:nvPr/>
        </p:nvSpPr>
        <p:spPr bwMode="auto">
          <a:xfrm>
            <a:off x="7653338" y="4206875"/>
            <a:ext cx="544512" cy="682625"/>
          </a:xfrm>
          <a:prstGeom prst="rect">
            <a:avLst/>
          </a:prstGeom>
          <a:solidFill>
            <a:schemeClr val="accent6">
              <a:lumMod val="75000"/>
            </a:schemeClr>
          </a:solidFill>
          <a:ln w="38100">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7019" name="Rectangle 43"/>
          <p:cNvSpPr>
            <a:spLocks noChangeArrowheads="1"/>
          </p:cNvSpPr>
          <p:nvPr/>
        </p:nvSpPr>
        <p:spPr bwMode="auto">
          <a:xfrm>
            <a:off x="3214688" y="4887913"/>
            <a:ext cx="185737" cy="682625"/>
          </a:xfrm>
          <a:prstGeom prst="rect">
            <a:avLst/>
          </a:prstGeom>
          <a:solidFill>
            <a:schemeClr val="accent6">
              <a:lumMod val="75000"/>
            </a:schemeClr>
          </a:solidFill>
          <a:ln w="38100">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7020" name="Rectangle 44"/>
          <p:cNvSpPr>
            <a:spLocks noChangeArrowheads="1"/>
          </p:cNvSpPr>
          <p:nvPr/>
        </p:nvSpPr>
        <p:spPr bwMode="auto">
          <a:xfrm>
            <a:off x="1592263" y="4887913"/>
            <a:ext cx="541337" cy="682625"/>
          </a:xfrm>
          <a:prstGeom prst="rect">
            <a:avLst/>
          </a:prstGeom>
          <a:solidFill>
            <a:schemeClr val="accent6">
              <a:lumMod val="75000"/>
            </a:schemeClr>
          </a:solidFill>
          <a:ln w="38100">
            <a:solidFill>
              <a:schemeClr val="tx1"/>
            </a:solidFill>
            <a:miter lim="800000"/>
            <a:headEnd/>
            <a:tailEnd/>
          </a:ln>
          <a:effectLst/>
        </p:spPr>
        <p:txBody>
          <a:bodyPr wrap="none" anchor="ctr"/>
          <a:lstStyle/>
          <a:p>
            <a:pPr fontAlgn="auto">
              <a:spcBef>
                <a:spcPts val="0"/>
              </a:spcBef>
              <a:spcAft>
                <a:spcPts val="0"/>
              </a:spcAft>
              <a:defRPr/>
            </a:pPr>
            <a:endParaRPr lang="en-US" dirty="0">
              <a:latin typeface="+mn-lt"/>
              <a:ea typeface="+mn-ea"/>
              <a:cs typeface="+mn-cs"/>
            </a:endParaRPr>
          </a:p>
        </p:txBody>
      </p:sp>
      <p:sp>
        <p:nvSpPr>
          <p:cNvPr id="125958" name="Rectangle 45"/>
          <p:cNvSpPr>
            <a:spLocks noChangeArrowheads="1"/>
          </p:cNvSpPr>
          <p:nvPr/>
        </p:nvSpPr>
        <p:spPr bwMode="auto">
          <a:xfrm>
            <a:off x="822325" y="3908425"/>
            <a:ext cx="713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762000" algn="r"/>
                <a:tab pos="1333500" algn="r"/>
                <a:tab pos="2578100" algn="r"/>
                <a:tab pos="4381500" algn="r"/>
                <a:tab pos="5905500" algn="r"/>
                <a:tab pos="6858000" algn="r"/>
              </a:tabLst>
            </a:pPr>
            <a:r>
              <a:rPr lang="en-US" sz="1400" dirty="0"/>
              <a:t>Time	0	3	10	20	28	33</a:t>
            </a:r>
          </a:p>
        </p:txBody>
      </p:sp>
      <p:sp>
        <p:nvSpPr>
          <p:cNvPr id="127022" name="Rectangle 46"/>
          <p:cNvSpPr>
            <a:spLocks noChangeArrowheads="1"/>
          </p:cNvSpPr>
          <p:nvPr/>
        </p:nvSpPr>
        <p:spPr bwMode="auto">
          <a:xfrm>
            <a:off x="822325" y="5573713"/>
            <a:ext cx="74183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952500" algn="ctr"/>
                <a:tab pos="1244600" algn="ctr"/>
                <a:tab pos="1625600" algn="ctr"/>
                <a:tab pos="2006600" algn="ctr"/>
                <a:tab pos="2286000" algn="ctr"/>
                <a:tab pos="2476500" algn="ctr"/>
                <a:tab pos="2768600" algn="ctr"/>
                <a:tab pos="3048000" algn="ctr"/>
                <a:tab pos="3340100" algn="ctr"/>
                <a:tab pos="3810000" algn="ctr"/>
                <a:tab pos="4102100" algn="ctr"/>
                <a:tab pos="4673600" algn="ctr"/>
                <a:tab pos="5108575" algn="ctr"/>
                <a:tab pos="5559425" algn="ctr"/>
                <a:tab pos="5715000" algn="ctr"/>
                <a:tab pos="6007100" algn="ctr"/>
                <a:tab pos="6388100" algn="ctr"/>
                <a:tab pos="6769100" algn="ctr"/>
                <a:tab pos="7150100" algn="ctr"/>
              </a:tabLst>
            </a:pPr>
            <a:r>
              <a:rPr lang="en-US" sz="1400" dirty="0"/>
              <a:t>Time</a:t>
            </a:r>
            <a:r>
              <a:rPr lang="en-US" sz="1400" dirty="0">
                <a:sym typeface="Wingdings" charset="0"/>
              </a:rPr>
              <a:t> 0	1	3	5	7	9	10	11	12	13	17	19	21 22 23	25	27		29	31	33	35</a:t>
            </a:r>
            <a:endParaRPr lang="en-US" sz="1400" dirty="0"/>
          </a:p>
        </p:txBody>
      </p:sp>
      <p:grpSp>
        <p:nvGrpSpPr>
          <p:cNvPr id="125960" name="Group 47"/>
          <p:cNvGrpSpPr>
            <a:grpSpLocks/>
          </p:cNvGrpSpPr>
          <p:nvPr/>
        </p:nvGrpSpPr>
        <p:grpSpPr bwMode="auto">
          <a:xfrm>
            <a:off x="1592263" y="4206875"/>
            <a:ext cx="539750" cy="682625"/>
            <a:chOff x="1003" y="2826"/>
            <a:chExt cx="340" cy="430"/>
          </a:xfrm>
        </p:grpSpPr>
        <p:sp>
          <p:nvSpPr>
            <p:cNvPr id="126057" name="Rectangle 48"/>
            <p:cNvSpPr>
              <a:spLocks noChangeArrowheads="1"/>
            </p:cNvSpPr>
            <p:nvPr/>
          </p:nvSpPr>
          <p:spPr bwMode="auto">
            <a:xfrm>
              <a:off x="1003" y="2826"/>
              <a:ext cx="340"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58" name="Rectangle 49"/>
            <p:cNvSpPr>
              <a:spLocks noChangeArrowheads="1"/>
            </p:cNvSpPr>
            <p:nvPr/>
          </p:nvSpPr>
          <p:spPr bwMode="auto">
            <a:xfrm>
              <a:off x="1054" y="29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B</a:t>
              </a:r>
            </a:p>
          </p:txBody>
        </p:sp>
      </p:grpSp>
      <p:grpSp>
        <p:nvGrpSpPr>
          <p:cNvPr id="125961" name="Group 50"/>
          <p:cNvGrpSpPr>
            <a:grpSpLocks/>
          </p:cNvGrpSpPr>
          <p:nvPr/>
        </p:nvGrpSpPr>
        <p:grpSpPr bwMode="auto">
          <a:xfrm>
            <a:off x="6718300" y="4202113"/>
            <a:ext cx="933450" cy="682625"/>
            <a:chOff x="4232" y="2823"/>
            <a:chExt cx="588" cy="430"/>
          </a:xfrm>
        </p:grpSpPr>
        <p:sp>
          <p:nvSpPr>
            <p:cNvPr id="126055" name="Rectangle 51"/>
            <p:cNvSpPr>
              <a:spLocks noChangeArrowheads="1"/>
            </p:cNvSpPr>
            <p:nvPr/>
          </p:nvSpPr>
          <p:spPr bwMode="auto">
            <a:xfrm>
              <a:off x="4232" y="2823"/>
              <a:ext cx="588"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56" name="Rectangle 52"/>
            <p:cNvSpPr>
              <a:spLocks noChangeArrowheads="1"/>
            </p:cNvSpPr>
            <p:nvPr/>
          </p:nvSpPr>
          <p:spPr bwMode="auto">
            <a:xfrm>
              <a:off x="4406" y="29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a:t>
              </a:r>
            </a:p>
          </p:txBody>
        </p:sp>
      </p:grpSp>
      <p:grpSp>
        <p:nvGrpSpPr>
          <p:cNvPr id="125962" name="Group 53"/>
          <p:cNvGrpSpPr>
            <a:grpSpLocks/>
          </p:cNvGrpSpPr>
          <p:nvPr/>
        </p:nvGrpSpPr>
        <p:grpSpPr bwMode="auto">
          <a:xfrm>
            <a:off x="5233988" y="4206875"/>
            <a:ext cx="1484312" cy="682625"/>
            <a:chOff x="3297" y="2826"/>
            <a:chExt cx="935" cy="430"/>
          </a:xfrm>
        </p:grpSpPr>
        <p:sp>
          <p:nvSpPr>
            <p:cNvPr id="126053" name="Rectangle 54"/>
            <p:cNvSpPr>
              <a:spLocks noChangeArrowheads="1"/>
            </p:cNvSpPr>
            <p:nvPr/>
          </p:nvSpPr>
          <p:spPr bwMode="auto">
            <a:xfrm>
              <a:off x="3297" y="2826"/>
              <a:ext cx="935"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54" name="Rectangle 55"/>
            <p:cNvSpPr>
              <a:spLocks noChangeArrowheads="1"/>
            </p:cNvSpPr>
            <p:nvPr/>
          </p:nvSpPr>
          <p:spPr bwMode="auto">
            <a:xfrm>
              <a:off x="3657" y="29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C</a:t>
              </a:r>
            </a:p>
          </p:txBody>
        </p:sp>
      </p:grpSp>
      <p:grpSp>
        <p:nvGrpSpPr>
          <p:cNvPr id="125963" name="Group 56"/>
          <p:cNvGrpSpPr>
            <a:grpSpLocks/>
          </p:cNvGrpSpPr>
          <p:nvPr/>
        </p:nvGrpSpPr>
        <p:grpSpPr bwMode="auto">
          <a:xfrm>
            <a:off x="3400425" y="4206875"/>
            <a:ext cx="1835150" cy="682625"/>
            <a:chOff x="2142" y="2826"/>
            <a:chExt cx="1156" cy="430"/>
          </a:xfrm>
        </p:grpSpPr>
        <p:sp>
          <p:nvSpPr>
            <p:cNvPr id="126051" name="Rectangle 57"/>
            <p:cNvSpPr>
              <a:spLocks noChangeArrowheads="1"/>
            </p:cNvSpPr>
            <p:nvPr/>
          </p:nvSpPr>
          <p:spPr bwMode="auto">
            <a:xfrm>
              <a:off x="2142" y="2826"/>
              <a:ext cx="1156"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52" name="Rectangle 58"/>
            <p:cNvSpPr>
              <a:spLocks noChangeArrowheads="1"/>
            </p:cNvSpPr>
            <p:nvPr/>
          </p:nvSpPr>
          <p:spPr bwMode="auto">
            <a:xfrm>
              <a:off x="2636" y="2918"/>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D</a:t>
              </a:r>
            </a:p>
          </p:txBody>
        </p:sp>
      </p:grpSp>
      <p:grpSp>
        <p:nvGrpSpPr>
          <p:cNvPr id="125964" name="Group 59"/>
          <p:cNvGrpSpPr>
            <a:grpSpLocks/>
          </p:cNvGrpSpPr>
          <p:nvPr/>
        </p:nvGrpSpPr>
        <p:grpSpPr bwMode="auto">
          <a:xfrm>
            <a:off x="2132013" y="4206875"/>
            <a:ext cx="1265237" cy="682625"/>
            <a:chOff x="1343" y="2826"/>
            <a:chExt cx="797" cy="430"/>
          </a:xfrm>
        </p:grpSpPr>
        <p:sp>
          <p:nvSpPr>
            <p:cNvPr id="126049" name="Rectangle 60"/>
            <p:cNvSpPr>
              <a:spLocks noChangeArrowheads="1"/>
            </p:cNvSpPr>
            <p:nvPr/>
          </p:nvSpPr>
          <p:spPr bwMode="auto">
            <a:xfrm>
              <a:off x="1343" y="2826"/>
              <a:ext cx="797"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50" name="Rectangle 61"/>
            <p:cNvSpPr>
              <a:spLocks noChangeArrowheads="1"/>
            </p:cNvSpPr>
            <p:nvPr/>
          </p:nvSpPr>
          <p:spPr bwMode="auto">
            <a:xfrm>
              <a:off x="1626" y="2918"/>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E</a:t>
              </a:r>
            </a:p>
          </p:txBody>
        </p:sp>
      </p:grpSp>
      <p:grpSp>
        <p:nvGrpSpPr>
          <p:cNvPr id="127038" name="Group 62"/>
          <p:cNvGrpSpPr>
            <a:grpSpLocks/>
          </p:cNvGrpSpPr>
          <p:nvPr/>
        </p:nvGrpSpPr>
        <p:grpSpPr bwMode="auto">
          <a:xfrm>
            <a:off x="2135188" y="4887913"/>
            <a:ext cx="1076325" cy="682625"/>
            <a:chOff x="1345" y="3255"/>
            <a:chExt cx="678" cy="430"/>
          </a:xfrm>
        </p:grpSpPr>
        <p:sp>
          <p:nvSpPr>
            <p:cNvPr id="126047" name="Rectangle 63"/>
            <p:cNvSpPr>
              <a:spLocks noChangeArrowheads="1"/>
            </p:cNvSpPr>
            <p:nvPr/>
          </p:nvSpPr>
          <p:spPr bwMode="auto">
            <a:xfrm>
              <a:off x="1345" y="3255"/>
              <a:ext cx="678"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48" name="Rectangle 64"/>
            <p:cNvSpPr>
              <a:spLocks noChangeArrowheads="1"/>
            </p:cNvSpPr>
            <p:nvPr/>
          </p:nvSpPr>
          <p:spPr bwMode="auto">
            <a:xfrm>
              <a:off x="1566" y="335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B</a:t>
              </a:r>
            </a:p>
          </p:txBody>
        </p:sp>
      </p:grpSp>
      <p:grpSp>
        <p:nvGrpSpPr>
          <p:cNvPr id="127041" name="Group 65"/>
          <p:cNvGrpSpPr>
            <a:grpSpLocks/>
          </p:cNvGrpSpPr>
          <p:nvPr/>
        </p:nvGrpSpPr>
        <p:grpSpPr bwMode="auto">
          <a:xfrm>
            <a:off x="7642225" y="4887913"/>
            <a:ext cx="368300" cy="682625"/>
            <a:chOff x="4814" y="3255"/>
            <a:chExt cx="232" cy="430"/>
          </a:xfrm>
        </p:grpSpPr>
        <p:sp>
          <p:nvSpPr>
            <p:cNvPr id="126045" name="Rectangle 66"/>
            <p:cNvSpPr>
              <a:spLocks noChangeArrowheads="1"/>
            </p:cNvSpPr>
            <p:nvPr/>
          </p:nvSpPr>
          <p:spPr bwMode="auto">
            <a:xfrm>
              <a:off x="4820" y="3255"/>
              <a:ext cx="226"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46" name="Rectangle 67"/>
            <p:cNvSpPr>
              <a:spLocks noChangeArrowheads="1"/>
            </p:cNvSpPr>
            <p:nvPr/>
          </p:nvSpPr>
          <p:spPr bwMode="auto">
            <a:xfrm>
              <a:off x="4814" y="335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a:t>
              </a:r>
            </a:p>
          </p:txBody>
        </p:sp>
      </p:grpSp>
      <p:grpSp>
        <p:nvGrpSpPr>
          <p:cNvPr id="127044" name="Group 68"/>
          <p:cNvGrpSpPr>
            <a:grpSpLocks/>
          </p:cNvGrpSpPr>
          <p:nvPr/>
        </p:nvGrpSpPr>
        <p:grpSpPr bwMode="auto">
          <a:xfrm>
            <a:off x="6896100" y="4887913"/>
            <a:ext cx="757238" cy="682625"/>
            <a:chOff x="4344" y="3255"/>
            <a:chExt cx="477" cy="430"/>
          </a:xfrm>
        </p:grpSpPr>
        <p:sp>
          <p:nvSpPr>
            <p:cNvPr id="126043" name="Rectangle 69"/>
            <p:cNvSpPr>
              <a:spLocks noChangeArrowheads="1"/>
            </p:cNvSpPr>
            <p:nvPr/>
          </p:nvSpPr>
          <p:spPr bwMode="auto">
            <a:xfrm>
              <a:off x="4344" y="3255"/>
              <a:ext cx="477"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44" name="Rectangle 70"/>
            <p:cNvSpPr>
              <a:spLocks noChangeArrowheads="1"/>
            </p:cNvSpPr>
            <p:nvPr/>
          </p:nvSpPr>
          <p:spPr bwMode="auto">
            <a:xfrm>
              <a:off x="4473" y="335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C</a:t>
              </a:r>
            </a:p>
          </p:txBody>
        </p:sp>
      </p:grpSp>
      <p:grpSp>
        <p:nvGrpSpPr>
          <p:cNvPr id="127047" name="Group 71"/>
          <p:cNvGrpSpPr>
            <a:grpSpLocks/>
          </p:cNvGrpSpPr>
          <p:nvPr/>
        </p:nvGrpSpPr>
        <p:grpSpPr bwMode="auto">
          <a:xfrm>
            <a:off x="5594350" y="4887913"/>
            <a:ext cx="1303338" cy="682625"/>
            <a:chOff x="3524" y="3255"/>
            <a:chExt cx="821" cy="430"/>
          </a:xfrm>
        </p:grpSpPr>
        <p:sp>
          <p:nvSpPr>
            <p:cNvPr id="126041" name="Rectangle 72"/>
            <p:cNvSpPr>
              <a:spLocks noChangeArrowheads="1"/>
            </p:cNvSpPr>
            <p:nvPr/>
          </p:nvSpPr>
          <p:spPr bwMode="auto">
            <a:xfrm>
              <a:off x="3524" y="3255"/>
              <a:ext cx="821"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42" name="Rectangle 73"/>
            <p:cNvSpPr>
              <a:spLocks noChangeArrowheads="1"/>
            </p:cNvSpPr>
            <p:nvPr/>
          </p:nvSpPr>
          <p:spPr bwMode="auto">
            <a:xfrm>
              <a:off x="3828" y="3350"/>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D</a:t>
              </a:r>
            </a:p>
          </p:txBody>
        </p:sp>
      </p:grpSp>
      <p:grpSp>
        <p:nvGrpSpPr>
          <p:cNvPr id="127050" name="Group 74"/>
          <p:cNvGrpSpPr>
            <a:grpSpLocks/>
          </p:cNvGrpSpPr>
          <p:nvPr/>
        </p:nvGrpSpPr>
        <p:grpSpPr bwMode="auto">
          <a:xfrm>
            <a:off x="3400425" y="4887913"/>
            <a:ext cx="2195513" cy="682625"/>
            <a:chOff x="2142" y="3255"/>
            <a:chExt cx="1383" cy="430"/>
          </a:xfrm>
        </p:grpSpPr>
        <p:sp>
          <p:nvSpPr>
            <p:cNvPr id="126039" name="Rectangle 75"/>
            <p:cNvSpPr>
              <a:spLocks noChangeArrowheads="1"/>
            </p:cNvSpPr>
            <p:nvPr/>
          </p:nvSpPr>
          <p:spPr bwMode="auto">
            <a:xfrm>
              <a:off x="2142" y="3255"/>
              <a:ext cx="1383"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40" name="Rectangle 76"/>
            <p:cNvSpPr>
              <a:spLocks noChangeArrowheads="1"/>
            </p:cNvSpPr>
            <p:nvPr/>
          </p:nvSpPr>
          <p:spPr bwMode="auto">
            <a:xfrm>
              <a:off x="2758" y="3350"/>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E</a:t>
              </a:r>
            </a:p>
          </p:txBody>
        </p:sp>
      </p:grpSp>
      <p:grpSp>
        <p:nvGrpSpPr>
          <p:cNvPr id="125970" name="Group 77"/>
          <p:cNvGrpSpPr>
            <a:grpSpLocks/>
          </p:cNvGrpSpPr>
          <p:nvPr/>
        </p:nvGrpSpPr>
        <p:grpSpPr bwMode="auto">
          <a:xfrm>
            <a:off x="944563" y="4206875"/>
            <a:ext cx="646112" cy="1363663"/>
            <a:chOff x="595" y="2826"/>
            <a:chExt cx="407" cy="859"/>
          </a:xfrm>
        </p:grpSpPr>
        <p:sp>
          <p:nvSpPr>
            <p:cNvPr id="126035" name="Rectangle 78"/>
            <p:cNvSpPr>
              <a:spLocks noChangeArrowheads="1"/>
            </p:cNvSpPr>
            <p:nvPr/>
          </p:nvSpPr>
          <p:spPr bwMode="auto">
            <a:xfrm>
              <a:off x="595" y="2826"/>
              <a:ext cx="407"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36" name="Rectangle 79"/>
            <p:cNvSpPr>
              <a:spLocks noChangeArrowheads="1"/>
            </p:cNvSpPr>
            <p:nvPr/>
          </p:nvSpPr>
          <p:spPr bwMode="auto">
            <a:xfrm>
              <a:off x="595" y="3255"/>
              <a:ext cx="407" cy="430"/>
            </a:xfrm>
            <a:prstGeom prst="rect">
              <a:avLst/>
            </a:prstGeom>
            <a:solidFill>
              <a:schemeClr val="accent2"/>
            </a:solidFill>
            <a:ln w="38100">
              <a:solidFill>
                <a:schemeClr val="tx1"/>
              </a:solidFill>
              <a:miter lim="800000"/>
              <a:headEnd/>
              <a:tailEnd/>
            </a:ln>
          </p:spPr>
          <p:txBody>
            <a:bodyPr wrap="none" anchor="ctr"/>
            <a:lstStyle/>
            <a:p>
              <a:endParaRPr lang="en-US" dirty="0"/>
            </a:p>
          </p:txBody>
        </p:sp>
        <p:sp>
          <p:nvSpPr>
            <p:cNvPr id="126037" name="Rectangle 80"/>
            <p:cNvSpPr>
              <a:spLocks noChangeArrowheads="1"/>
            </p:cNvSpPr>
            <p:nvPr/>
          </p:nvSpPr>
          <p:spPr bwMode="auto">
            <a:xfrm>
              <a:off x="614" y="2881"/>
              <a:ext cx="34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600" dirty="0"/>
                <a:t>WC 1</a:t>
              </a:r>
            </a:p>
          </p:txBody>
        </p:sp>
        <p:sp>
          <p:nvSpPr>
            <p:cNvPr id="126038" name="Rectangle 81"/>
            <p:cNvSpPr>
              <a:spLocks noChangeArrowheads="1"/>
            </p:cNvSpPr>
            <p:nvPr/>
          </p:nvSpPr>
          <p:spPr bwMode="auto">
            <a:xfrm>
              <a:off x="618" y="3313"/>
              <a:ext cx="340"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600" dirty="0"/>
                <a:t>WC 2</a:t>
              </a:r>
            </a:p>
          </p:txBody>
        </p:sp>
      </p:grpSp>
      <p:grpSp>
        <p:nvGrpSpPr>
          <p:cNvPr id="127058" name="Group 82"/>
          <p:cNvGrpSpPr>
            <a:grpSpLocks/>
          </p:cNvGrpSpPr>
          <p:nvPr/>
        </p:nvGrpSpPr>
        <p:grpSpPr bwMode="auto">
          <a:xfrm>
            <a:off x="3006725" y="5826125"/>
            <a:ext cx="349250" cy="552450"/>
            <a:chOff x="1894" y="3846"/>
            <a:chExt cx="220" cy="348"/>
          </a:xfrm>
        </p:grpSpPr>
        <p:sp>
          <p:nvSpPr>
            <p:cNvPr id="126033" name="Rectangle 83"/>
            <p:cNvSpPr>
              <a:spLocks noChangeArrowheads="1"/>
            </p:cNvSpPr>
            <p:nvPr/>
          </p:nvSpPr>
          <p:spPr bwMode="auto">
            <a:xfrm>
              <a:off x="1894" y="396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B</a:t>
              </a:r>
            </a:p>
          </p:txBody>
        </p:sp>
        <p:sp>
          <p:nvSpPr>
            <p:cNvPr id="126034" name="Line 84"/>
            <p:cNvSpPr>
              <a:spLocks noChangeShapeType="1"/>
            </p:cNvSpPr>
            <p:nvPr/>
          </p:nvSpPr>
          <p:spPr bwMode="auto">
            <a:xfrm flipV="1">
              <a:off x="2016" y="3846"/>
              <a:ext cx="0" cy="155"/>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127061" name="Group 85"/>
          <p:cNvGrpSpPr>
            <a:grpSpLocks/>
          </p:cNvGrpSpPr>
          <p:nvPr/>
        </p:nvGrpSpPr>
        <p:grpSpPr bwMode="auto">
          <a:xfrm>
            <a:off x="5375275" y="5826125"/>
            <a:ext cx="336550" cy="552450"/>
            <a:chOff x="3386" y="3846"/>
            <a:chExt cx="212" cy="348"/>
          </a:xfrm>
        </p:grpSpPr>
        <p:sp>
          <p:nvSpPr>
            <p:cNvPr id="126031" name="Rectangle 86"/>
            <p:cNvSpPr>
              <a:spLocks noChangeArrowheads="1"/>
            </p:cNvSpPr>
            <p:nvPr/>
          </p:nvSpPr>
          <p:spPr bwMode="auto">
            <a:xfrm>
              <a:off x="3386" y="3963"/>
              <a:ext cx="2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charset="0"/>
                <a:buNone/>
              </a:pPr>
              <a:r>
                <a:rPr lang="en-US" dirty="0"/>
                <a:t>E</a:t>
              </a:r>
            </a:p>
          </p:txBody>
        </p:sp>
        <p:sp>
          <p:nvSpPr>
            <p:cNvPr id="126032" name="Line 87"/>
            <p:cNvSpPr>
              <a:spLocks noChangeShapeType="1"/>
            </p:cNvSpPr>
            <p:nvPr/>
          </p:nvSpPr>
          <p:spPr bwMode="auto">
            <a:xfrm flipV="1">
              <a:off x="3509" y="3846"/>
              <a:ext cx="0" cy="155"/>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127064" name="Group 88"/>
          <p:cNvGrpSpPr>
            <a:grpSpLocks/>
          </p:cNvGrpSpPr>
          <p:nvPr/>
        </p:nvGrpSpPr>
        <p:grpSpPr bwMode="auto">
          <a:xfrm>
            <a:off x="6711950" y="5826125"/>
            <a:ext cx="349250" cy="552450"/>
            <a:chOff x="4228" y="3846"/>
            <a:chExt cx="220" cy="348"/>
          </a:xfrm>
        </p:grpSpPr>
        <p:sp>
          <p:nvSpPr>
            <p:cNvPr id="126029" name="Rectangle 89"/>
            <p:cNvSpPr>
              <a:spLocks noChangeArrowheads="1"/>
            </p:cNvSpPr>
            <p:nvPr/>
          </p:nvSpPr>
          <p:spPr bwMode="auto">
            <a:xfrm>
              <a:off x="4228" y="3963"/>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charset="0"/>
                <a:buNone/>
              </a:pPr>
              <a:r>
                <a:rPr lang="en-US" dirty="0"/>
                <a:t>D</a:t>
              </a:r>
            </a:p>
          </p:txBody>
        </p:sp>
        <p:sp>
          <p:nvSpPr>
            <p:cNvPr id="126030" name="Line 90"/>
            <p:cNvSpPr>
              <a:spLocks noChangeShapeType="1"/>
            </p:cNvSpPr>
            <p:nvPr/>
          </p:nvSpPr>
          <p:spPr bwMode="auto">
            <a:xfrm flipV="1">
              <a:off x="4344" y="3846"/>
              <a:ext cx="0" cy="155"/>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127067" name="Group 91"/>
          <p:cNvGrpSpPr>
            <a:grpSpLocks/>
          </p:cNvGrpSpPr>
          <p:nvPr/>
        </p:nvGrpSpPr>
        <p:grpSpPr bwMode="auto">
          <a:xfrm>
            <a:off x="7392988" y="5826125"/>
            <a:ext cx="412750" cy="552450"/>
            <a:chOff x="4657" y="3846"/>
            <a:chExt cx="260" cy="348"/>
          </a:xfrm>
        </p:grpSpPr>
        <p:sp>
          <p:nvSpPr>
            <p:cNvPr id="126027" name="Rectangle 92"/>
            <p:cNvSpPr>
              <a:spLocks noChangeArrowheads="1"/>
            </p:cNvSpPr>
            <p:nvPr/>
          </p:nvSpPr>
          <p:spPr bwMode="auto">
            <a:xfrm>
              <a:off x="4657" y="396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Wingdings" charset="0"/>
                <a:buNone/>
              </a:pPr>
              <a:r>
                <a:rPr lang="en-US" dirty="0"/>
                <a:t> C</a:t>
              </a:r>
            </a:p>
          </p:txBody>
        </p:sp>
        <p:sp>
          <p:nvSpPr>
            <p:cNvPr id="126028" name="Line 93"/>
            <p:cNvSpPr>
              <a:spLocks noChangeShapeType="1"/>
            </p:cNvSpPr>
            <p:nvPr/>
          </p:nvSpPr>
          <p:spPr bwMode="auto">
            <a:xfrm flipV="1">
              <a:off x="4819" y="3846"/>
              <a:ext cx="0" cy="155"/>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127070" name="Group 94"/>
          <p:cNvGrpSpPr>
            <a:grpSpLocks/>
          </p:cNvGrpSpPr>
          <p:nvPr/>
        </p:nvGrpSpPr>
        <p:grpSpPr bwMode="auto">
          <a:xfrm>
            <a:off x="7820025" y="5826125"/>
            <a:ext cx="349250" cy="539750"/>
            <a:chOff x="4926" y="3846"/>
            <a:chExt cx="220" cy="340"/>
          </a:xfrm>
        </p:grpSpPr>
        <p:sp>
          <p:nvSpPr>
            <p:cNvPr id="126025" name="Rectangle 95"/>
            <p:cNvSpPr>
              <a:spLocks noChangeArrowheads="1"/>
            </p:cNvSpPr>
            <p:nvPr/>
          </p:nvSpPr>
          <p:spPr bwMode="auto">
            <a:xfrm>
              <a:off x="4926" y="3955"/>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a:t>
              </a:r>
            </a:p>
          </p:txBody>
        </p:sp>
        <p:sp>
          <p:nvSpPr>
            <p:cNvPr id="126026" name="Line 96"/>
            <p:cNvSpPr>
              <a:spLocks noChangeShapeType="1"/>
            </p:cNvSpPr>
            <p:nvPr/>
          </p:nvSpPr>
          <p:spPr bwMode="auto">
            <a:xfrm flipV="1">
              <a:off x="5040" y="3846"/>
              <a:ext cx="0" cy="155"/>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grpSp>
      <p:grpSp>
        <p:nvGrpSpPr>
          <p:cNvPr id="125976" name="Group 97"/>
          <p:cNvGrpSpPr>
            <a:grpSpLocks/>
          </p:cNvGrpSpPr>
          <p:nvPr/>
        </p:nvGrpSpPr>
        <p:grpSpPr bwMode="auto">
          <a:xfrm>
            <a:off x="6132513" y="2498725"/>
            <a:ext cx="2406650" cy="760413"/>
            <a:chOff x="3799" y="1630"/>
            <a:chExt cx="1516" cy="479"/>
          </a:xfrm>
        </p:grpSpPr>
        <p:sp>
          <p:nvSpPr>
            <p:cNvPr id="126013" name="Rectangle 98"/>
            <p:cNvSpPr>
              <a:spLocks noChangeArrowheads="1"/>
            </p:cNvSpPr>
            <p:nvPr/>
          </p:nvSpPr>
          <p:spPr bwMode="auto">
            <a:xfrm>
              <a:off x="3803" y="1630"/>
              <a:ext cx="1512" cy="47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26014" name="Rectangle 99"/>
            <p:cNvSpPr>
              <a:spLocks noChangeArrowheads="1"/>
            </p:cNvSpPr>
            <p:nvPr/>
          </p:nvSpPr>
          <p:spPr bwMode="auto">
            <a:xfrm>
              <a:off x="3814" y="1725"/>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B</a:t>
              </a:r>
            </a:p>
          </p:txBody>
        </p:sp>
        <p:sp>
          <p:nvSpPr>
            <p:cNvPr id="126015" name="Rectangle 100"/>
            <p:cNvSpPr>
              <a:spLocks noChangeArrowheads="1"/>
            </p:cNvSpPr>
            <p:nvPr/>
          </p:nvSpPr>
          <p:spPr bwMode="auto">
            <a:xfrm>
              <a:off x="5038" y="1725"/>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a:t>
              </a:r>
            </a:p>
          </p:txBody>
        </p:sp>
        <p:sp>
          <p:nvSpPr>
            <p:cNvPr id="126016" name="Rectangle 101"/>
            <p:cNvSpPr>
              <a:spLocks noChangeArrowheads="1"/>
            </p:cNvSpPr>
            <p:nvPr/>
          </p:nvSpPr>
          <p:spPr bwMode="auto">
            <a:xfrm>
              <a:off x="4729" y="1725"/>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C</a:t>
              </a:r>
            </a:p>
          </p:txBody>
        </p:sp>
        <p:sp>
          <p:nvSpPr>
            <p:cNvPr id="126017" name="Rectangle 102"/>
            <p:cNvSpPr>
              <a:spLocks noChangeArrowheads="1"/>
            </p:cNvSpPr>
            <p:nvPr/>
          </p:nvSpPr>
          <p:spPr bwMode="auto">
            <a:xfrm>
              <a:off x="4420" y="1725"/>
              <a:ext cx="2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D</a:t>
              </a:r>
            </a:p>
          </p:txBody>
        </p:sp>
        <p:sp>
          <p:nvSpPr>
            <p:cNvPr id="126018" name="Rectangle 103"/>
            <p:cNvSpPr>
              <a:spLocks noChangeArrowheads="1"/>
            </p:cNvSpPr>
            <p:nvPr/>
          </p:nvSpPr>
          <p:spPr bwMode="auto">
            <a:xfrm>
              <a:off x="4122" y="1725"/>
              <a:ext cx="21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E</a:t>
              </a:r>
            </a:p>
          </p:txBody>
        </p:sp>
        <p:grpSp>
          <p:nvGrpSpPr>
            <p:cNvPr id="126019" name="Group 104"/>
            <p:cNvGrpSpPr>
              <a:grpSpLocks/>
            </p:cNvGrpSpPr>
            <p:nvPr/>
          </p:nvGrpSpPr>
          <p:grpSpPr bwMode="auto">
            <a:xfrm>
              <a:off x="3799" y="1634"/>
              <a:ext cx="1510" cy="475"/>
              <a:chOff x="3799" y="1634"/>
              <a:chExt cx="1510" cy="475"/>
            </a:xfrm>
          </p:grpSpPr>
          <p:sp>
            <p:nvSpPr>
              <p:cNvPr id="126020" name="Rectangle 105"/>
              <p:cNvSpPr>
                <a:spLocks noChangeArrowheads="1"/>
              </p:cNvSpPr>
              <p:nvPr/>
            </p:nvSpPr>
            <p:spPr bwMode="auto">
              <a:xfrm>
                <a:off x="3799" y="1634"/>
                <a:ext cx="1510" cy="47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26021" name="Line 106"/>
              <p:cNvSpPr>
                <a:spLocks noChangeShapeType="1"/>
              </p:cNvSpPr>
              <p:nvPr/>
            </p:nvSpPr>
            <p:spPr bwMode="auto">
              <a:xfrm>
                <a:off x="4096"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6022" name="Line 107"/>
              <p:cNvSpPr>
                <a:spLocks noChangeShapeType="1"/>
              </p:cNvSpPr>
              <p:nvPr/>
            </p:nvSpPr>
            <p:spPr bwMode="auto">
              <a:xfrm>
                <a:off x="4408"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6023" name="Line 108"/>
              <p:cNvSpPr>
                <a:spLocks noChangeShapeType="1"/>
              </p:cNvSpPr>
              <p:nvPr/>
            </p:nvSpPr>
            <p:spPr bwMode="auto">
              <a:xfrm>
                <a:off x="4717"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6024" name="Line 109"/>
              <p:cNvSpPr>
                <a:spLocks noChangeShapeType="1"/>
              </p:cNvSpPr>
              <p:nvPr/>
            </p:nvSpPr>
            <p:spPr bwMode="auto">
              <a:xfrm>
                <a:off x="5024" y="1634"/>
                <a:ext cx="0" cy="4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grpSp>
      <p:graphicFrame>
        <p:nvGraphicFramePr>
          <p:cNvPr id="127086" name="Group 110"/>
          <p:cNvGraphicFramePr>
            <a:graphicFrameLocks noGrp="1"/>
          </p:cNvGraphicFramePr>
          <p:nvPr>
            <p:extLst>
              <p:ext uri="{D42A27DB-BD31-4B8C-83A1-F6EECF244321}">
                <p14:modId xmlns:p14="http://schemas.microsoft.com/office/powerpoint/2010/main" val="1415875024"/>
              </p:ext>
            </p:extLst>
          </p:nvPr>
        </p:nvGraphicFramePr>
        <p:xfrm>
          <a:off x="661988" y="1447800"/>
          <a:ext cx="5143500" cy="2276760"/>
        </p:xfrm>
        <a:graphic>
          <a:graphicData uri="http://schemas.openxmlformats.org/drawingml/2006/table">
            <a:tbl>
              <a:tblPr>
                <a:tableStyleId>{2D5ABB26-0587-4C30-8999-92F81FD0307C}</a:tableStyleId>
              </a:tblPr>
              <a:tblGrid>
                <a:gridCol w="831850">
                  <a:extLst>
                    <a:ext uri="{9D8B030D-6E8A-4147-A177-3AD203B41FA5}">
                      <a16:colId xmlns:a16="http://schemas.microsoft.com/office/drawing/2014/main" val="20000"/>
                    </a:ext>
                  </a:extLst>
                </a:gridCol>
                <a:gridCol w="2216150">
                  <a:extLst>
                    <a:ext uri="{9D8B030D-6E8A-4147-A177-3AD203B41FA5}">
                      <a16:colId xmlns:a16="http://schemas.microsoft.com/office/drawing/2014/main" val="20001"/>
                    </a:ext>
                  </a:extLst>
                </a:gridCol>
                <a:gridCol w="2095500">
                  <a:extLst>
                    <a:ext uri="{9D8B030D-6E8A-4147-A177-3AD203B41FA5}">
                      <a16:colId xmlns:a16="http://schemas.microsoft.com/office/drawing/2014/main" val="20002"/>
                    </a:ext>
                  </a:extLst>
                </a:gridCol>
              </a:tblGrid>
              <a:tr h="585118">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JOB</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WORK CENTER 1 (DRILL PRESS)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WORK CENTER 2 (LATHE)</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A</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B</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8</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10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338271">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tab pos="1054100" algn="r"/>
                        </a:tabLst>
                      </a:pPr>
                      <a:r>
                        <a:rPr kumimoji="0" lang="en-US" sz="1800" u="none" strike="noStrike" cap="none" normalizeH="0" baseline="0" dirty="0">
                          <a:ln>
                            <a:noFill/>
                          </a:ln>
                          <a:effectLst/>
                          <a:latin typeface="Arial"/>
                          <a:cs typeface="Arial"/>
                        </a:rPr>
                        <a:t>	12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marT="45712" marB="45712" anchor="b"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pSp>
        <p:nvGrpSpPr>
          <p:cNvPr id="126007" name="Group 72"/>
          <p:cNvGrpSpPr>
            <a:grpSpLocks/>
          </p:cNvGrpSpPr>
          <p:nvPr/>
        </p:nvGrpSpPr>
        <p:grpSpPr bwMode="auto">
          <a:xfrm>
            <a:off x="8140700" y="4378325"/>
            <a:ext cx="977900" cy="1560513"/>
            <a:chOff x="8394701" y="3908425"/>
            <a:chExt cx="977900" cy="1561284"/>
          </a:xfrm>
        </p:grpSpPr>
        <p:sp>
          <p:nvSpPr>
            <p:cNvPr id="74" name="Rectangle 73"/>
            <p:cNvSpPr/>
            <p:nvPr/>
          </p:nvSpPr>
          <p:spPr>
            <a:xfrm>
              <a:off x="8748714" y="3908425"/>
              <a:ext cx="269875" cy="293833"/>
            </a:xfrm>
            <a:prstGeom prst="rect">
              <a:avLst/>
            </a:prstGeom>
            <a:solidFill>
              <a:srgbClr val="E46C0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6009" name="TextBox 74"/>
            <p:cNvSpPr txBox="1">
              <a:spLocks noChangeArrowheads="1"/>
            </p:cNvSpPr>
            <p:nvPr/>
          </p:nvSpPr>
          <p:spPr bwMode="auto">
            <a:xfrm>
              <a:off x="8667261" y="4229100"/>
              <a:ext cx="432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US" sz="1200" dirty="0"/>
                <a:t>Idle</a:t>
              </a:r>
            </a:p>
          </p:txBody>
        </p:sp>
        <p:grpSp>
          <p:nvGrpSpPr>
            <p:cNvPr id="126010" name="Group 75"/>
            <p:cNvGrpSpPr>
              <a:grpSpLocks/>
            </p:cNvGrpSpPr>
            <p:nvPr/>
          </p:nvGrpSpPr>
          <p:grpSpPr bwMode="auto">
            <a:xfrm>
              <a:off x="8394701" y="4776788"/>
              <a:ext cx="977900" cy="692921"/>
              <a:chOff x="8394701" y="4979988"/>
              <a:chExt cx="977900" cy="692921"/>
            </a:xfrm>
          </p:grpSpPr>
          <p:sp>
            <p:nvSpPr>
              <p:cNvPr id="126011" name="Line 87"/>
              <p:cNvSpPr>
                <a:spLocks noChangeShapeType="1"/>
              </p:cNvSpPr>
              <p:nvPr/>
            </p:nvSpPr>
            <p:spPr bwMode="auto">
              <a:xfrm flipV="1">
                <a:off x="8883651" y="4979988"/>
                <a:ext cx="0" cy="246063"/>
              </a:xfrm>
              <a:prstGeom prst="line">
                <a:avLst/>
              </a:prstGeom>
              <a:noFill/>
              <a:ln w="38100">
                <a:solidFill>
                  <a:schemeClr val="tx1"/>
                </a:solidFill>
                <a:round/>
                <a:headEnd/>
                <a:tailEnd type="triangl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26012" name="TextBox 77"/>
              <p:cNvSpPr txBox="1">
                <a:spLocks noChangeArrowheads="1"/>
              </p:cNvSpPr>
              <p:nvPr/>
            </p:nvSpPr>
            <p:spPr bwMode="auto">
              <a:xfrm>
                <a:off x="8394701" y="5245100"/>
                <a:ext cx="977900" cy="42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lnSpc>
                    <a:spcPct val="90000"/>
                  </a:lnSpc>
                </a:pPr>
                <a:r>
                  <a:rPr lang="en-US" sz="1200" dirty="0"/>
                  <a:t>Job completed</a:t>
                </a:r>
              </a:p>
            </p:txBody>
          </p:sp>
        </p:grpSp>
      </p:grpSp>
    </p:spTree>
    <p:extLst>
      <p:ext uri="{BB962C8B-B14F-4D97-AF65-F5344CB8AC3E}">
        <p14:creationId xmlns:p14="http://schemas.microsoft.com/office/powerpoint/2010/main" val="3830873045"/>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7022"/>
                                        </p:tgtEl>
                                        <p:attrNameLst>
                                          <p:attrName>style.visibility</p:attrName>
                                        </p:attrNameLst>
                                      </p:cBhvr>
                                      <p:to>
                                        <p:strVal val="visible"/>
                                      </p:to>
                                    </p:set>
                                    <p:animEffect transition="in" filter="wipe(left)">
                                      <p:cBhvr>
                                        <p:cTn id="7" dur="1000"/>
                                        <p:tgtEl>
                                          <p:spTgt spid="127022"/>
                                        </p:tgtEl>
                                      </p:cBhvr>
                                    </p:animEffect>
                                  </p:childTnLst>
                                </p:cTn>
                              </p:par>
                            </p:childTnLst>
                          </p:cTn>
                        </p:par>
                        <p:par>
                          <p:cTn id="8" fill="hold" nodeType="afterGroup">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127020"/>
                                        </p:tgtEl>
                                        <p:attrNameLst>
                                          <p:attrName>style.visibility</p:attrName>
                                        </p:attrNameLst>
                                      </p:cBhvr>
                                      <p:to>
                                        <p:strVal val="visible"/>
                                      </p:to>
                                    </p:set>
                                    <p:animEffect transition="in" filter="wipe(left)">
                                      <p:cBhvr>
                                        <p:cTn id="11" dur="1000"/>
                                        <p:tgtEl>
                                          <p:spTgt spid="127020"/>
                                        </p:tgtEl>
                                      </p:cBhvr>
                                    </p:animEffect>
                                  </p:childTnLst>
                                </p:cTn>
                              </p:par>
                            </p:childTnLst>
                          </p:cTn>
                        </p:par>
                        <p:par>
                          <p:cTn id="12" fill="hold" nodeType="afterGroup">
                            <p:stCondLst>
                              <p:cond delay="4000"/>
                            </p:stCondLst>
                            <p:childTnLst>
                              <p:par>
                                <p:cTn id="13" presetID="22" presetClass="entr" presetSubtype="8" fill="hold" nodeType="afterEffect">
                                  <p:stCondLst>
                                    <p:cond delay="1000"/>
                                  </p:stCondLst>
                                  <p:childTnLst>
                                    <p:set>
                                      <p:cBhvr>
                                        <p:cTn id="14" dur="1" fill="hold">
                                          <p:stCondLst>
                                            <p:cond delay="0"/>
                                          </p:stCondLst>
                                        </p:cTn>
                                        <p:tgtEl>
                                          <p:spTgt spid="127038"/>
                                        </p:tgtEl>
                                        <p:attrNameLst>
                                          <p:attrName>style.visibility</p:attrName>
                                        </p:attrNameLst>
                                      </p:cBhvr>
                                      <p:to>
                                        <p:strVal val="visible"/>
                                      </p:to>
                                    </p:set>
                                    <p:animEffect transition="in" filter="wipe(left)">
                                      <p:cBhvr>
                                        <p:cTn id="15" dur="1000"/>
                                        <p:tgtEl>
                                          <p:spTgt spid="127038"/>
                                        </p:tgtEl>
                                      </p:cBhvr>
                                    </p:animEffect>
                                  </p:childTnLst>
                                </p:cTn>
                              </p:par>
                            </p:childTnLst>
                          </p:cTn>
                        </p:par>
                        <p:par>
                          <p:cTn id="16" fill="hold" nodeType="afterGroup">
                            <p:stCondLst>
                              <p:cond delay="6000"/>
                            </p:stCondLst>
                            <p:childTnLst>
                              <p:par>
                                <p:cTn id="17" presetID="22" presetClass="entr" presetSubtype="4" fill="hold" nodeType="afterEffect">
                                  <p:stCondLst>
                                    <p:cond delay="1000"/>
                                  </p:stCondLst>
                                  <p:childTnLst>
                                    <p:set>
                                      <p:cBhvr>
                                        <p:cTn id="18" dur="1" fill="hold">
                                          <p:stCondLst>
                                            <p:cond delay="0"/>
                                          </p:stCondLst>
                                        </p:cTn>
                                        <p:tgtEl>
                                          <p:spTgt spid="127058"/>
                                        </p:tgtEl>
                                        <p:attrNameLst>
                                          <p:attrName>style.visibility</p:attrName>
                                        </p:attrNameLst>
                                      </p:cBhvr>
                                      <p:to>
                                        <p:strVal val="visible"/>
                                      </p:to>
                                    </p:set>
                                    <p:animEffect transition="in" filter="wipe(down)">
                                      <p:cBhvr>
                                        <p:cTn id="19" dur="1000"/>
                                        <p:tgtEl>
                                          <p:spTgt spid="12705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7019"/>
                                        </p:tgtEl>
                                        <p:attrNameLst>
                                          <p:attrName>style.visibility</p:attrName>
                                        </p:attrNameLst>
                                      </p:cBhvr>
                                      <p:to>
                                        <p:strVal val="visible"/>
                                      </p:to>
                                    </p:set>
                                    <p:animEffect transition="in" filter="wipe(left)">
                                      <p:cBhvr>
                                        <p:cTn id="24" dur="1000"/>
                                        <p:tgtEl>
                                          <p:spTgt spid="127019"/>
                                        </p:tgtEl>
                                      </p:cBhvr>
                                    </p:animEffect>
                                  </p:childTnLst>
                                </p:cTn>
                              </p:par>
                            </p:childTnLst>
                          </p:cTn>
                        </p:par>
                        <p:par>
                          <p:cTn id="25" fill="hold" nodeType="afterGroup">
                            <p:stCondLst>
                              <p:cond delay="1000"/>
                            </p:stCondLst>
                            <p:childTnLst>
                              <p:par>
                                <p:cTn id="26" presetID="22" presetClass="entr" presetSubtype="8" fill="hold" nodeType="afterEffect">
                                  <p:stCondLst>
                                    <p:cond delay="1000"/>
                                  </p:stCondLst>
                                  <p:childTnLst>
                                    <p:set>
                                      <p:cBhvr>
                                        <p:cTn id="27" dur="1" fill="hold">
                                          <p:stCondLst>
                                            <p:cond delay="0"/>
                                          </p:stCondLst>
                                        </p:cTn>
                                        <p:tgtEl>
                                          <p:spTgt spid="127050"/>
                                        </p:tgtEl>
                                        <p:attrNameLst>
                                          <p:attrName>style.visibility</p:attrName>
                                        </p:attrNameLst>
                                      </p:cBhvr>
                                      <p:to>
                                        <p:strVal val="visible"/>
                                      </p:to>
                                    </p:set>
                                    <p:animEffect transition="in" filter="wipe(left)">
                                      <p:cBhvr>
                                        <p:cTn id="28" dur="1000"/>
                                        <p:tgtEl>
                                          <p:spTgt spid="127050"/>
                                        </p:tgtEl>
                                      </p:cBhvr>
                                    </p:animEffect>
                                  </p:childTnLst>
                                </p:cTn>
                              </p:par>
                            </p:childTnLst>
                          </p:cTn>
                        </p:par>
                        <p:par>
                          <p:cTn id="29" fill="hold" nodeType="afterGroup">
                            <p:stCondLst>
                              <p:cond delay="3000"/>
                            </p:stCondLst>
                            <p:childTnLst>
                              <p:par>
                                <p:cTn id="30" presetID="22" presetClass="entr" presetSubtype="4" fill="hold" nodeType="afterEffect">
                                  <p:stCondLst>
                                    <p:cond delay="1000"/>
                                  </p:stCondLst>
                                  <p:childTnLst>
                                    <p:set>
                                      <p:cBhvr>
                                        <p:cTn id="31" dur="1" fill="hold">
                                          <p:stCondLst>
                                            <p:cond delay="0"/>
                                          </p:stCondLst>
                                        </p:cTn>
                                        <p:tgtEl>
                                          <p:spTgt spid="127061"/>
                                        </p:tgtEl>
                                        <p:attrNameLst>
                                          <p:attrName>style.visibility</p:attrName>
                                        </p:attrNameLst>
                                      </p:cBhvr>
                                      <p:to>
                                        <p:strVal val="visible"/>
                                      </p:to>
                                    </p:set>
                                    <p:animEffect transition="in" filter="wipe(down)">
                                      <p:cBhvr>
                                        <p:cTn id="32" dur="1000"/>
                                        <p:tgtEl>
                                          <p:spTgt spid="12706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7047"/>
                                        </p:tgtEl>
                                        <p:attrNameLst>
                                          <p:attrName>style.visibility</p:attrName>
                                        </p:attrNameLst>
                                      </p:cBhvr>
                                      <p:to>
                                        <p:strVal val="visible"/>
                                      </p:to>
                                    </p:set>
                                    <p:animEffect transition="in" filter="wipe(left)">
                                      <p:cBhvr>
                                        <p:cTn id="37" dur="1000"/>
                                        <p:tgtEl>
                                          <p:spTgt spid="127047"/>
                                        </p:tgtEl>
                                      </p:cBhvr>
                                    </p:animEffect>
                                  </p:childTnLst>
                                </p:cTn>
                              </p:par>
                            </p:childTnLst>
                          </p:cTn>
                        </p:par>
                        <p:par>
                          <p:cTn id="38" fill="hold" nodeType="afterGroup">
                            <p:stCondLst>
                              <p:cond delay="1000"/>
                            </p:stCondLst>
                            <p:childTnLst>
                              <p:par>
                                <p:cTn id="39" presetID="22" presetClass="entr" presetSubtype="4" fill="hold" nodeType="afterEffect">
                                  <p:stCondLst>
                                    <p:cond delay="1000"/>
                                  </p:stCondLst>
                                  <p:childTnLst>
                                    <p:set>
                                      <p:cBhvr>
                                        <p:cTn id="40" dur="1" fill="hold">
                                          <p:stCondLst>
                                            <p:cond delay="0"/>
                                          </p:stCondLst>
                                        </p:cTn>
                                        <p:tgtEl>
                                          <p:spTgt spid="127064"/>
                                        </p:tgtEl>
                                        <p:attrNameLst>
                                          <p:attrName>style.visibility</p:attrName>
                                        </p:attrNameLst>
                                      </p:cBhvr>
                                      <p:to>
                                        <p:strVal val="visible"/>
                                      </p:to>
                                    </p:set>
                                    <p:animEffect transition="in" filter="wipe(down)">
                                      <p:cBhvr>
                                        <p:cTn id="41" dur="1000"/>
                                        <p:tgtEl>
                                          <p:spTgt spid="12706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127044"/>
                                        </p:tgtEl>
                                        <p:attrNameLst>
                                          <p:attrName>style.visibility</p:attrName>
                                        </p:attrNameLst>
                                      </p:cBhvr>
                                      <p:to>
                                        <p:strVal val="visible"/>
                                      </p:to>
                                    </p:set>
                                    <p:animEffect transition="in" filter="wipe(left)">
                                      <p:cBhvr>
                                        <p:cTn id="46" dur="1000"/>
                                        <p:tgtEl>
                                          <p:spTgt spid="127044"/>
                                        </p:tgtEl>
                                      </p:cBhvr>
                                    </p:animEffect>
                                  </p:childTnLst>
                                </p:cTn>
                              </p:par>
                            </p:childTnLst>
                          </p:cTn>
                        </p:par>
                        <p:par>
                          <p:cTn id="47" fill="hold" nodeType="afterGroup">
                            <p:stCondLst>
                              <p:cond delay="1000"/>
                            </p:stCondLst>
                            <p:childTnLst>
                              <p:par>
                                <p:cTn id="48" presetID="22" presetClass="entr" presetSubtype="4" fill="hold" nodeType="afterEffect">
                                  <p:stCondLst>
                                    <p:cond delay="1000"/>
                                  </p:stCondLst>
                                  <p:childTnLst>
                                    <p:set>
                                      <p:cBhvr>
                                        <p:cTn id="49" dur="1" fill="hold">
                                          <p:stCondLst>
                                            <p:cond delay="0"/>
                                          </p:stCondLst>
                                        </p:cTn>
                                        <p:tgtEl>
                                          <p:spTgt spid="127067"/>
                                        </p:tgtEl>
                                        <p:attrNameLst>
                                          <p:attrName>style.visibility</p:attrName>
                                        </p:attrNameLst>
                                      </p:cBhvr>
                                      <p:to>
                                        <p:strVal val="visible"/>
                                      </p:to>
                                    </p:set>
                                    <p:animEffect transition="in" filter="wipe(down)">
                                      <p:cBhvr>
                                        <p:cTn id="50" dur="1000"/>
                                        <p:tgtEl>
                                          <p:spTgt spid="12706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127041"/>
                                        </p:tgtEl>
                                        <p:attrNameLst>
                                          <p:attrName>style.visibility</p:attrName>
                                        </p:attrNameLst>
                                      </p:cBhvr>
                                      <p:to>
                                        <p:strVal val="visible"/>
                                      </p:to>
                                    </p:set>
                                    <p:animEffect transition="in" filter="wipe(left)">
                                      <p:cBhvr>
                                        <p:cTn id="55" dur="1000"/>
                                        <p:tgtEl>
                                          <p:spTgt spid="127041"/>
                                        </p:tgtEl>
                                      </p:cBhvr>
                                    </p:animEffect>
                                  </p:childTnLst>
                                </p:cTn>
                              </p:par>
                            </p:childTnLst>
                          </p:cTn>
                        </p:par>
                        <p:par>
                          <p:cTn id="56" fill="hold" nodeType="afterGroup">
                            <p:stCondLst>
                              <p:cond delay="1000"/>
                            </p:stCondLst>
                            <p:childTnLst>
                              <p:par>
                                <p:cTn id="57" presetID="22" presetClass="entr" presetSubtype="4" fill="hold" nodeType="afterEffect">
                                  <p:stCondLst>
                                    <p:cond delay="1000"/>
                                  </p:stCondLst>
                                  <p:childTnLst>
                                    <p:set>
                                      <p:cBhvr>
                                        <p:cTn id="58" dur="1" fill="hold">
                                          <p:stCondLst>
                                            <p:cond delay="0"/>
                                          </p:stCondLst>
                                        </p:cTn>
                                        <p:tgtEl>
                                          <p:spTgt spid="127070"/>
                                        </p:tgtEl>
                                        <p:attrNameLst>
                                          <p:attrName>style.visibility</p:attrName>
                                        </p:attrNameLst>
                                      </p:cBhvr>
                                      <p:to>
                                        <p:strVal val="visible"/>
                                      </p:to>
                                    </p:set>
                                    <p:animEffect transition="in" filter="wipe(down)">
                                      <p:cBhvr>
                                        <p:cTn id="59" dur="1000"/>
                                        <p:tgtEl>
                                          <p:spTgt spid="127070"/>
                                        </p:tgtEl>
                                      </p:cBhvr>
                                    </p:animEffect>
                                  </p:childTnLst>
                                </p:cTn>
                              </p:par>
                            </p:childTnLst>
                          </p:cTn>
                        </p:par>
                        <p:par>
                          <p:cTn id="60" fill="hold" nodeType="afterGroup">
                            <p:stCondLst>
                              <p:cond delay="3000"/>
                            </p:stCondLst>
                            <p:childTnLst>
                              <p:par>
                                <p:cTn id="61" presetID="22" presetClass="entr" presetSubtype="8" fill="hold" grpId="0" nodeType="afterEffect">
                                  <p:stCondLst>
                                    <p:cond delay="2000"/>
                                  </p:stCondLst>
                                  <p:childTnLst>
                                    <p:set>
                                      <p:cBhvr>
                                        <p:cTn id="62" dur="1" fill="hold">
                                          <p:stCondLst>
                                            <p:cond delay="0"/>
                                          </p:stCondLst>
                                        </p:cTn>
                                        <p:tgtEl>
                                          <p:spTgt spid="127017"/>
                                        </p:tgtEl>
                                        <p:attrNameLst>
                                          <p:attrName>style.visibility</p:attrName>
                                        </p:attrNameLst>
                                      </p:cBhvr>
                                      <p:to>
                                        <p:strVal val="visible"/>
                                      </p:to>
                                    </p:set>
                                    <p:animEffect transition="in" filter="wipe(left)">
                                      <p:cBhvr>
                                        <p:cTn id="63" dur="1000"/>
                                        <p:tgtEl>
                                          <p:spTgt spid="127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17" grpId="0" animBg="1"/>
      <p:bldP spid="127019" grpId="0" animBg="1"/>
      <p:bldP spid="127020" grpId="0" animBg="1"/>
      <p:bldP spid="12702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a:lstStyle/>
          <a:p>
            <a:r>
              <a:rPr lang="en-US" dirty="0">
                <a:latin typeface="Arial" charset="0"/>
                <a:cs typeface="Arial" charset="0"/>
              </a:rPr>
              <a:t>Scheduling Services</a:t>
            </a:r>
          </a:p>
        </p:txBody>
      </p:sp>
      <p:sp>
        <p:nvSpPr>
          <p:cNvPr id="147459" name="Rectangle 3"/>
          <p:cNvSpPr>
            <a:spLocks noChangeArrowheads="1"/>
          </p:cNvSpPr>
          <p:nvPr/>
        </p:nvSpPr>
        <p:spPr bwMode="auto">
          <a:xfrm>
            <a:off x="695325" y="1323975"/>
            <a:ext cx="771842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en-US" sz="2800" dirty="0"/>
              <a:t>Service systems differ from manufacturing</a:t>
            </a:r>
          </a:p>
        </p:txBody>
      </p:sp>
      <p:graphicFrame>
        <p:nvGraphicFramePr>
          <p:cNvPr id="147460" name="Group 4"/>
          <p:cNvGraphicFramePr>
            <a:graphicFrameLocks noGrp="1"/>
          </p:cNvGraphicFramePr>
          <p:nvPr>
            <p:extLst>
              <p:ext uri="{D42A27DB-BD31-4B8C-83A1-F6EECF244321}">
                <p14:modId xmlns:p14="http://schemas.microsoft.com/office/powerpoint/2010/main" val="2105548426"/>
              </p:ext>
            </p:extLst>
          </p:nvPr>
        </p:nvGraphicFramePr>
        <p:xfrm>
          <a:off x="558800" y="2149475"/>
          <a:ext cx="8007350" cy="3771902"/>
        </p:xfrm>
        <a:graphic>
          <a:graphicData uri="http://schemas.openxmlformats.org/drawingml/2006/table">
            <a:tbl>
              <a:tblPr>
                <a:tableStyleId>{2D5ABB26-0587-4C30-8999-92F81FD0307C}</a:tableStyleId>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385763">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1" u="none" strike="noStrike" cap="none" normalizeH="0" baseline="0" dirty="0">
                          <a:ln>
                            <a:noFill/>
                          </a:ln>
                          <a:solidFill>
                            <a:schemeClr val="bg1"/>
                          </a:solidFill>
                          <a:effectLst/>
                          <a:latin typeface="Arial"/>
                          <a:cs typeface="Arial"/>
                        </a:rPr>
                        <a:t>MANUFACTURING</a:t>
                      </a:r>
                      <a:endParaRPr kumimoji="0" lang="en-US" sz="2000" b="1" i="0" u="none" strike="noStrike" cap="none" normalizeH="0" baseline="0" dirty="0">
                        <a:ln>
                          <a:noFill/>
                        </a:ln>
                        <a:solidFill>
                          <a:schemeClr val="bg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b="1" u="none" strike="noStrike" cap="none" normalizeH="0" baseline="0" dirty="0">
                          <a:ln>
                            <a:noFill/>
                          </a:ln>
                          <a:solidFill>
                            <a:schemeClr val="bg1"/>
                          </a:solidFill>
                          <a:effectLst/>
                          <a:latin typeface="Arial"/>
                          <a:cs typeface="Arial"/>
                        </a:rPr>
                        <a:t>SERVICES</a:t>
                      </a:r>
                      <a:endParaRPr kumimoji="0" lang="en-US" sz="2000" b="1" i="0" u="none" strike="noStrike" cap="none" normalizeH="0" baseline="0" dirty="0">
                        <a:ln>
                          <a:noFill/>
                        </a:ln>
                        <a:solidFill>
                          <a:schemeClr val="bg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676275">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Schedules machines </a:t>
                      </a:r>
                      <a:br>
                        <a:rPr kumimoji="0" lang="en-US" sz="2000" u="none" strike="noStrike" cap="none" normalizeH="0" baseline="0" dirty="0">
                          <a:ln>
                            <a:noFill/>
                          </a:ln>
                          <a:effectLst/>
                          <a:latin typeface="Arial"/>
                          <a:cs typeface="Arial"/>
                        </a:rPr>
                      </a:br>
                      <a:r>
                        <a:rPr kumimoji="0" lang="en-US" sz="2000" u="none" strike="noStrike" cap="none" normalizeH="0" baseline="0" dirty="0">
                          <a:ln>
                            <a:noFill/>
                          </a:ln>
                          <a:effectLst/>
                          <a:latin typeface="Arial"/>
                          <a:cs typeface="Arial"/>
                        </a:rPr>
                        <a:t>and materials</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Schedule staff</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Inventories used to </a:t>
                      </a:r>
                      <a:br>
                        <a:rPr kumimoji="0" lang="en-US" sz="2000" u="none" strike="noStrike" cap="none" normalizeH="0" baseline="0" dirty="0">
                          <a:ln>
                            <a:noFill/>
                          </a:ln>
                          <a:effectLst/>
                          <a:latin typeface="Arial"/>
                          <a:cs typeface="Arial"/>
                        </a:rPr>
                      </a:br>
                      <a:r>
                        <a:rPr kumimoji="0" lang="en-US" sz="2000" u="none" strike="noStrike" cap="none" normalizeH="0" baseline="0" dirty="0">
                          <a:ln>
                            <a:noFill/>
                          </a:ln>
                          <a:effectLst/>
                          <a:latin typeface="Arial"/>
                          <a:cs typeface="Arial"/>
                        </a:rPr>
                        <a:t>smooth demand</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Seldom maintain inventories</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2"/>
                  </a:ext>
                </a:extLst>
              </a:tr>
              <a:tr h="677863">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Machine-intensive and demand may be smooth</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Labor-intensive and demand may be variable</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Scheduling may be bound by union contracts</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Legal issues may constrain flexible scheduling</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4"/>
                  </a:ext>
                </a:extLst>
              </a:tr>
              <a:tr h="677863">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Few social or behavioral issues</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2000" u="none" strike="noStrike" cap="none" normalizeH="0" baseline="0" dirty="0">
                          <a:ln>
                            <a:noFill/>
                          </a:ln>
                          <a:effectLst/>
                          <a:latin typeface="Arial"/>
                          <a:cs typeface="Arial"/>
                        </a:rPr>
                        <a:t>Social and behavioral issues may be quite important</a:t>
                      </a:r>
                      <a:endParaRPr kumimoji="0" lang="en-US" sz="2000" b="0" i="0" u="none" strike="noStrike" cap="none" normalizeH="0" baseline="0" dirty="0">
                        <a:ln>
                          <a:noFill/>
                        </a:ln>
                        <a:solidFill>
                          <a:schemeClr val="tx1"/>
                        </a:solidFill>
                        <a:effectLst/>
                        <a:latin typeface="Arial"/>
                        <a:ea typeface="ＭＳ Ｐゴシック" charset="0"/>
                        <a:cs typeface="Arial"/>
                      </a:endParaRPr>
                    </a:p>
                  </a:txBody>
                  <a:tcPr horzOverflow="overflow">
                    <a:lnL w="19050" cap="flat" cmpd="sng" algn="ctr">
                      <a:solidFill>
                        <a:srgbClr val="FFFFFF">
                          <a:lumMod val="75000"/>
                        </a:srgbClr>
                      </a:solidFill>
                      <a:prstDash val="solid"/>
                      <a:round/>
                      <a:headEnd type="none" w="med" len="med"/>
                      <a:tailEnd type="none" w="med" len="med"/>
                    </a:lnL>
                    <a:lnR w="19050" cap="flat" cmpd="sng" algn="ctr">
                      <a:solidFill>
                        <a:srgbClr val="FFFFFF">
                          <a:lumMod val="75000"/>
                        </a:srgbClr>
                      </a:solidFill>
                      <a:prstDash val="solid"/>
                      <a:round/>
                      <a:headEnd type="none" w="med" len="med"/>
                      <a:tailEnd type="none" w="med" len="med"/>
                    </a:lnR>
                    <a:lnT w="19050" cap="flat" cmpd="sng" algn="ctr">
                      <a:solidFill>
                        <a:srgbClr val="FFFFFF">
                          <a:lumMod val="75000"/>
                        </a:srgbClr>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65192901"/>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7459"/>
                                        </p:tgtEl>
                                        <p:attrNameLst>
                                          <p:attrName>style.visibility</p:attrName>
                                        </p:attrNameLst>
                                      </p:cBhvr>
                                      <p:to>
                                        <p:strVal val="visible"/>
                                      </p:to>
                                    </p:set>
                                    <p:animEffect transition="in" filter="wipe(left)">
                                      <p:cBhvr>
                                        <p:cTn id="7" dur="1000"/>
                                        <p:tgtEl>
                                          <p:spTgt spid="147459"/>
                                        </p:tgtEl>
                                      </p:cBhvr>
                                    </p:animEffect>
                                  </p:childTnLst>
                                </p:cTn>
                              </p:par>
                            </p:childTnLst>
                          </p:cTn>
                        </p:par>
                        <p:par>
                          <p:cTn id="8" fill="hold" nodeType="afterGroup">
                            <p:stCondLst>
                              <p:cond delay="2000"/>
                            </p:stCondLst>
                            <p:childTnLst>
                              <p:par>
                                <p:cTn id="9" presetID="18" presetClass="entr" presetSubtype="6" fill="hold" nodeType="afterEffect">
                                  <p:stCondLst>
                                    <p:cond delay="1000"/>
                                  </p:stCondLst>
                                  <p:childTnLst>
                                    <p:set>
                                      <p:cBhvr>
                                        <p:cTn id="10" dur="1" fill="hold">
                                          <p:stCondLst>
                                            <p:cond delay="0"/>
                                          </p:stCondLst>
                                        </p:cTn>
                                        <p:tgtEl>
                                          <p:spTgt spid="147460"/>
                                        </p:tgtEl>
                                        <p:attrNameLst>
                                          <p:attrName>style.visibility</p:attrName>
                                        </p:attrNameLst>
                                      </p:cBhvr>
                                      <p:to>
                                        <p:strVal val="visible"/>
                                      </p:to>
                                    </p:set>
                                    <p:animEffect transition="in" filter="strips(downRight)">
                                      <p:cBhvr>
                                        <p:cTn id="11" dur="10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a:lstStyle/>
          <a:p>
            <a:r>
              <a:rPr lang="en-US" dirty="0">
                <a:latin typeface="Arial" charset="0"/>
                <a:cs typeface="Arial" charset="0"/>
              </a:rPr>
              <a:t>Scheduling Services</a:t>
            </a:r>
          </a:p>
        </p:txBody>
      </p:sp>
      <p:sp>
        <p:nvSpPr>
          <p:cNvPr id="138242" name="Content Placeholder 1"/>
          <p:cNvSpPr>
            <a:spLocks noGrp="1"/>
          </p:cNvSpPr>
          <p:nvPr>
            <p:ph idx="1"/>
          </p:nvPr>
        </p:nvSpPr>
        <p:spPr>
          <a:xfrm>
            <a:off x="749300" y="1443038"/>
            <a:ext cx="7505700" cy="4525962"/>
          </a:xfrm>
        </p:spPr>
        <p:txBody>
          <a:bodyPr/>
          <a:lstStyle/>
          <a:p>
            <a:pPr>
              <a:buFont typeface="Arial Unicode MS" charset="0"/>
              <a:buChar char="▶"/>
            </a:pPr>
            <a:r>
              <a:rPr lang="en-US" sz="2800" b="1" dirty="0">
                <a:latin typeface="Arial" charset="0"/>
                <a:cs typeface="Arial" charset="0"/>
              </a:rPr>
              <a:t>Hospitals</a:t>
            </a:r>
            <a:r>
              <a:rPr lang="en-US" sz="2800" dirty="0">
                <a:latin typeface="Arial" charset="0"/>
                <a:cs typeface="Arial" charset="0"/>
              </a:rPr>
              <a:t> have complex scheduling systems to handle complex processes and material requirements</a:t>
            </a:r>
          </a:p>
          <a:p>
            <a:pPr>
              <a:buFont typeface="Arial Unicode MS" charset="0"/>
              <a:buChar char="▶"/>
            </a:pPr>
            <a:r>
              <a:rPr lang="en-US" sz="2800" b="1" dirty="0">
                <a:latin typeface="Arial" charset="0"/>
                <a:cs typeface="Arial" charset="0"/>
              </a:rPr>
              <a:t>Banks</a:t>
            </a:r>
            <a:r>
              <a:rPr lang="en-US" sz="2800" dirty="0">
                <a:latin typeface="Arial" charset="0"/>
                <a:cs typeface="Arial" charset="0"/>
              </a:rPr>
              <a:t> use a cross-trained and flexible workforce and part-time workers</a:t>
            </a:r>
          </a:p>
          <a:p>
            <a:pPr>
              <a:buFont typeface="Arial Unicode MS" charset="0"/>
              <a:buChar char="▶"/>
            </a:pPr>
            <a:r>
              <a:rPr lang="en-US" sz="2800" b="1" dirty="0">
                <a:latin typeface="Arial" charset="0"/>
                <a:cs typeface="Arial" charset="0"/>
              </a:rPr>
              <a:t>Retail stores </a:t>
            </a:r>
            <a:r>
              <a:rPr lang="en-US" sz="2800" dirty="0">
                <a:latin typeface="Arial" charset="0"/>
                <a:cs typeface="Arial" charset="0"/>
              </a:rPr>
              <a:t>use scheduling optimization systems that track sales, transactions, and customer traffic to create work schedules in less time and with improved customer satisfaction</a:t>
            </a:r>
          </a:p>
        </p:txBody>
      </p:sp>
    </p:spTree>
    <p:extLst>
      <p:ext uri="{BB962C8B-B14F-4D97-AF65-F5344CB8AC3E}">
        <p14:creationId xmlns:p14="http://schemas.microsoft.com/office/powerpoint/2010/main" val="3404473434"/>
      </p:ext>
    </p:extLst>
  </p:cSld>
  <p:clrMapOvr>
    <a:masterClrMapping/>
  </p:clrMapOvr>
  <p:transition>
    <p:strips/>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a:lstStyle/>
          <a:p>
            <a:r>
              <a:rPr lang="en-US" dirty="0">
                <a:latin typeface="Arial" charset="0"/>
                <a:cs typeface="Arial" charset="0"/>
              </a:rPr>
              <a:t>Scheduling Services</a:t>
            </a:r>
          </a:p>
        </p:txBody>
      </p:sp>
      <p:sp>
        <p:nvSpPr>
          <p:cNvPr id="140290" name="Content Placeholder 1"/>
          <p:cNvSpPr>
            <a:spLocks noGrp="1"/>
          </p:cNvSpPr>
          <p:nvPr>
            <p:ph idx="1"/>
          </p:nvPr>
        </p:nvSpPr>
        <p:spPr>
          <a:xfrm>
            <a:off x="641350" y="1600200"/>
            <a:ext cx="7721600" cy="4525963"/>
          </a:xfrm>
        </p:spPr>
        <p:txBody>
          <a:bodyPr/>
          <a:lstStyle/>
          <a:p>
            <a:pPr>
              <a:buFont typeface="Arial Unicode MS" charset="0"/>
              <a:buChar char="▶"/>
            </a:pPr>
            <a:r>
              <a:rPr lang="en-US" sz="2800" b="1" dirty="0">
                <a:latin typeface="Arial" charset="0"/>
                <a:cs typeface="Arial" charset="0"/>
              </a:rPr>
              <a:t>Airlines</a:t>
            </a:r>
            <a:r>
              <a:rPr lang="en-US" sz="2800" dirty="0">
                <a:latin typeface="Arial" charset="0"/>
                <a:cs typeface="Arial" charset="0"/>
              </a:rPr>
              <a:t> must meet complex FAA and union regulations and often use linear programming to develop optimal schedules</a:t>
            </a:r>
          </a:p>
          <a:p>
            <a:pPr>
              <a:buFont typeface="Arial Unicode MS" charset="0"/>
              <a:buChar char="▶"/>
            </a:pPr>
            <a:r>
              <a:rPr lang="en-US" sz="2800" b="1" dirty="0">
                <a:latin typeface="Arial" charset="0"/>
                <a:cs typeface="Arial" charset="0"/>
              </a:rPr>
              <a:t>24/7 operations </a:t>
            </a:r>
            <a:r>
              <a:rPr lang="en-US" sz="2800" dirty="0">
                <a:latin typeface="Arial" charset="0"/>
                <a:cs typeface="Arial" charset="0"/>
              </a:rPr>
              <a:t>like police/fire departments, emergency hot lines, and mail order businesses use flexible workers and variable schedules, often created using computerized systems</a:t>
            </a:r>
          </a:p>
        </p:txBody>
      </p:sp>
    </p:spTree>
    <p:extLst>
      <p:ext uri="{BB962C8B-B14F-4D97-AF65-F5344CB8AC3E}">
        <p14:creationId xmlns:p14="http://schemas.microsoft.com/office/powerpoint/2010/main" val="528966316"/>
      </p:ext>
    </p:extLst>
  </p:cSld>
  <p:clrMapOvr>
    <a:masterClrMapping/>
  </p:clrMapOvr>
  <p:transition>
    <p:strips/>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rtlCol="0">
            <a:normAutofit fontScale="90000"/>
          </a:bodyPr>
          <a:lstStyle/>
          <a:p>
            <a:pPr fontAlgn="auto">
              <a:spcAft>
                <a:spcPts val="0"/>
              </a:spcAft>
              <a:defRPr/>
            </a:pPr>
            <a:r>
              <a:rPr lang="en-US" sz="4000" dirty="0">
                <a:ea typeface="+mj-ea"/>
              </a:rPr>
              <a:t>Scheduling Service Employees With Cyclical Scheduling</a:t>
            </a:r>
          </a:p>
        </p:txBody>
      </p:sp>
      <p:sp>
        <p:nvSpPr>
          <p:cNvPr id="142338" name="Content Placeholder 1"/>
          <p:cNvSpPr>
            <a:spLocks noGrp="1"/>
          </p:cNvSpPr>
          <p:nvPr>
            <p:ph idx="1"/>
          </p:nvPr>
        </p:nvSpPr>
        <p:spPr>
          <a:xfrm>
            <a:off x="768350" y="1778000"/>
            <a:ext cx="7747000" cy="4525963"/>
          </a:xfrm>
        </p:spPr>
        <p:txBody>
          <a:bodyPr/>
          <a:lstStyle/>
          <a:p>
            <a:pPr>
              <a:buFont typeface="Arial Unicode MS" charset="0"/>
              <a:buChar char="▶"/>
            </a:pPr>
            <a:r>
              <a:rPr lang="en-US" dirty="0">
                <a:latin typeface="Arial" charset="0"/>
                <a:cs typeface="Arial" charset="0"/>
              </a:rPr>
              <a:t>Objective is to meet staffing requirements with the minimum number of workers</a:t>
            </a:r>
          </a:p>
          <a:p>
            <a:pPr>
              <a:buFont typeface="Arial Unicode MS" charset="0"/>
              <a:buChar char="▶"/>
            </a:pPr>
            <a:r>
              <a:rPr lang="en-US" dirty="0">
                <a:latin typeface="Arial" charset="0"/>
                <a:cs typeface="Arial" charset="0"/>
              </a:rPr>
              <a:t>Schedules need to be smooth and keep personnel happy</a:t>
            </a:r>
          </a:p>
          <a:p>
            <a:pPr>
              <a:buFont typeface="Arial Unicode MS" charset="0"/>
              <a:buChar char="▶"/>
            </a:pPr>
            <a:r>
              <a:rPr lang="en-US" dirty="0">
                <a:latin typeface="Arial" charset="0"/>
                <a:cs typeface="Arial" charset="0"/>
              </a:rPr>
              <a:t>Many techniques exist from simple algorithms to complex linear programming solutions</a:t>
            </a:r>
          </a:p>
        </p:txBody>
      </p:sp>
    </p:spTree>
    <p:extLst>
      <p:ext uri="{BB962C8B-B14F-4D97-AF65-F5344CB8AC3E}">
        <p14:creationId xmlns:p14="http://schemas.microsoft.com/office/powerpoint/2010/main" val="4195096246"/>
      </p:ext>
    </p:extLst>
  </p:cSld>
  <p:clrMapOvr>
    <a:masterClrMapping/>
  </p:clrMapOvr>
  <p:transition>
    <p:pull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latin typeface="Arial" charset="0"/>
                <a:cs typeface="Arial" charset="0"/>
              </a:rPr>
              <a:t>Scheduling Issues</a:t>
            </a:r>
          </a:p>
        </p:txBody>
      </p:sp>
      <p:sp>
        <p:nvSpPr>
          <p:cNvPr id="28674" name="Content Placeholder 1"/>
          <p:cNvSpPr>
            <a:spLocks noGrp="1"/>
          </p:cNvSpPr>
          <p:nvPr>
            <p:ph idx="1"/>
          </p:nvPr>
        </p:nvSpPr>
        <p:spPr/>
        <p:txBody>
          <a:bodyPr/>
          <a:lstStyle/>
          <a:p>
            <a:pPr>
              <a:buFont typeface="Arial Unicode MS" charset="0"/>
              <a:buChar char="▶"/>
            </a:pPr>
            <a:r>
              <a:rPr lang="en-US" dirty="0">
                <a:latin typeface="Arial" charset="0"/>
                <a:cs typeface="Arial" charset="0"/>
              </a:rPr>
              <a:t>Scheduling deals with the timing of operations</a:t>
            </a:r>
          </a:p>
          <a:p>
            <a:pPr>
              <a:buFont typeface="Arial Unicode MS" charset="0"/>
              <a:buChar char="▶"/>
            </a:pPr>
            <a:r>
              <a:rPr lang="en-US" dirty="0">
                <a:latin typeface="Arial" charset="0"/>
                <a:cs typeface="Arial" charset="0"/>
              </a:rPr>
              <a:t>The task is the allocation and prioritization of demand</a:t>
            </a:r>
          </a:p>
          <a:p>
            <a:pPr>
              <a:buFont typeface="Arial Unicode MS" charset="0"/>
              <a:buChar char="▶"/>
            </a:pPr>
            <a:r>
              <a:rPr lang="en-US" dirty="0">
                <a:latin typeface="Arial" charset="0"/>
                <a:cs typeface="Arial" charset="0"/>
              </a:rPr>
              <a:t>Significant factors are</a:t>
            </a:r>
          </a:p>
          <a:p>
            <a:pPr marL="971550" lvl="1" indent="-514350">
              <a:buClr>
                <a:schemeClr val="tx1"/>
              </a:buClr>
              <a:buFont typeface="+mj-lt"/>
              <a:buAutoNum type="arabicParenR"/>
            </a:pPr>
            <a:r>
              <a:rPr lang="en-US" dirty="0">
                <a:latin typeface="Arial" charset="0"/>
                <a:cs typeface="Arial" charset="0"/>
              </a:rPr>
              <a:t>Forward or backward scheduling</a:t>
            </a:r>
          </a:p>
          <a:p>
            <a:pPr marL="971550" lvl="1" indent="-514350">
              <a:buClr>
                <a:schemeClr val="tx1"/>
              </a:buClr>
              <a:buFont typeface="+mj-lt"/>
              <a:buAutoNum type="arabicParenR"/>
            </a:pPr>
            <a:r>
              <a:rPr lang="en-US" dirty="0">
                <a:latin typeface="Arial" charset="0"/>
                <a:cs typeface="Arial" charset="0"/>
              </a:rPr>
              <a:t>Finite or infinite loading</a:t>
            </a:r>
          </a:p>
          <a:p>
            <a:pPr marL="971550" lvl="1" indent="-514350">
              <a:buClr>
                <a:schemeClr val="tx1"/>
              </a:buClr>
              <a:buFont typeface="+mj-lt"/>
              <a:buAutoNum type="arabicParenR"/>
            </a:pPr>
            <a:r>
              <a:rPr lang="en-US" dirty="0">
                <a:latin typeface="Arial" charset="0"/>
                <a:cs typeface="Arial" charset="0"/>
              </a:rPr>
              <a:t>The criteria for sequencing jobs</a:t>
            </a:r>
          </a:p>
        </p:txBody>
      </p:sp>
    </p:spTree>
    <p:extLst>
      <p:ext uri="{BB962C8B-B14F-4D97-AF65-F5344CB8AC3E}">
        <p14:creationId xmlns:p14="http://schemas.microsoft.com/office/powerpoint/2010/main" val="224108147"/>
      </p:ext>
    </p:extLst>
  </p:cSld>
  <p:clrMapOvr>
    <a:masterClrMapping/>
  </p:clrMapOvr>
  <p:transition>
    <p:pull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444500" y="287338"/>
            <a:ext cx="8229600" cy="1143000"/>
          </a:xfrm>
        </p:spPr>
        <p:txBody>
          <a:bodyPr/>
          <a:lstStyle/>
          <a:p>
            <a:r>
              <a:rPr lang="en-US" dirty="0">
                <a:latin typeface="Arial" charset="0"/>
                <a:cs typeface="Arial" charset="0"/>
              </a:rPr>
              <a:t>Cyclical Scheduling Example</a:t>
            </a:r>
          </a:p>
        </p:txBody>
      </p:sp>
      <p:sp>
        <p:nvSpPr>
          <p:cNvPr id="157699" name="Rectangle 3"/>
          <p:cNvSpPr>
            <a:spLocks noChangeArrowheads="1"/>
          </p:cNvSpPr>
          <p:nvPr/>
        </p:nvSpPr>
        <p:spPr bwMode="auto">
          <a:xfrm>
            <a:off x="808038" y="1538288"/>
            <a:ext cx="7577137"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82600" indent="-482600">
              <a:lnSpc>
                <a:spcPct val="90000"/>
              </a:lnSpc>
              <a:spcAft>
                <a:spcPct val="40000"/>
              </a:spcAft>
              <a:buClr>
                <a:schemeClr val="tx1"/>
              </a:buClr>
              <a:buFont typeface="Times" charset="0"/>
              <a:buAutoNum type="arabicPeriod"/>
            </a:pPr>
            <a:r>
              <a:rPr lang="en-US" sz="2800" dirty="0"/>
              <a:t>Determine the staffing requirements</a:t>
            </a:r>
          </a:p>
          <a:p>
            <a:pPr marL="482600" indent="-482600">
              <a:lnSpc>
                <a:spcPct val="90000"/>
              </a:lnSpc>
              <a:spcAft>
                <a:spcPct val="40000"/>
              </a:spcAft>
              <a:buClr>
                <a:schemeClr val="tx1"/>
              </a:buClr>
              <a:buFont typeface="Times" charset="0"/>
              <a:buAutoNum type="arabicPeriod"/>
            </a:pPr>
            <a:r>
              <a:rPr lang="en-US" sz="2800" dirty="0"/>
              <a:t>Identify two consecutive days with the lowest total requirements and assign these as days off</a:t>
            </a:r>
          </a:p>
          <a:p>
            <a:pPr marL="482600" indent="-482600">
              <a:lnSpc>
                <a:spcPct val="90000"/>
              </a:lnSpc>
              <a:spcAft>
                <a:spcPct val="40000"/>
              </a:spcAft>
              <a:buClr>
                <a:schemeClr val="tx1"/>
              </a:buClr>
              <a:buFont typeface="Times" charset="0"/>
              <a:buAutoNum type="arabicPeriod"/>
            </a:pPr>
            <a:r>
              <a:rPr lang="en-US" sz="2800" dirty="0"/>
              <a:t>Make a new set of requirements subtracting the days worked by the first employee</a:t>
            </a:r>
          </a:p>
          <a:p>
            <a:pPr marL="482600" indent="-482600">
              <a:lnSpc>
                <a:spcPct val="90000"/>
              </a:lnSpc>
              <a:spcAft>
                <a:spcPct val="40000"/>
              </a:spcAft>
              <a:buClr>
                <a:schemeClr val="tx1"/>
              </a:buClr>
              <a:buFont typeface="Times" charset="0"/>
              <a:buAutoNum type="arabicPeriod"/>
            </a:pPr>
            <a:r>
              <a:rPr lang="en-US" sz="2800" dirty="0"/>
              <a:t>Apply step 2 to the new row </a:t>
            </a:r>
          </a:p>
          <a:p>
            <a:pPr marL="482600" indent="-482600">
              <a:lnSpc>
                <a:spcPct val="90000"/>
              </a:lnSpc>
              <a:spcAft>
                <a:spcPct val="40000"/>
              </a:spcAft>
              <a:buClr>
                <a:schemeClr val="tx1"/>
              </a:buClr>
              <a:buFont typeface="Times" charset="0"/>
              <a:buAutoNum type="arabicPeriod"/>
            </a:pPr>
            <a:r>
              <a:rPr lang="en-US" sz="2800" dirty="0"/>
              <a:t>Repeat steps 3 and 4 until all requirements have been met</a:t>
            </a:r>
            <a:endParaRPr lang="en-US" dirty="0"/>
          </a:p>
        </p:txBody>
      </p:sp>
    </p:spTree>
    <p:extLst>
      <p:ext uri="{BB962C8B-B14F-4D97-AF65-F5344CB8AC3E}">
        <p14:creationId xmlns:p14="http://schemas.microsoft.com/office/powerpoint/2010/main" val="310126458"/>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157699"/>
                                        </p:tgtEl>
                                        <p:attrNameLst>
                                          <p:attrName>style.visibility</p:attrName>
                                        </p:attrNameLst>
                                      </p:cBhvr>
                                      <p:to>
                                        <p:strVal val="visible"/>
                                      </p:to>
                                    </p:set>
                                    <p:animEffect transition="in" filter="strips(downRight)">
                                      <p:cBhvr>
                                        <p:cTn id="7" dur="1000"/>
                                        <p:tgtEl>
                                          <p:spTgt spid="157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571500" y="431800"/>
            <a:ext cx="7962900" cy="850900"/>
          </a:xfrm>
        </p:spPr>
        <p:txBody>
          <a:bodyPr/>
          <a:lstStyle/>
          <a:p>
            <a:r>
              <a:rPr lang="en-US" dirty="0">
                <a:latin typeface="Arial" charset="0"/>
                <a:cs typeface="Arial" charset="0"/>
              </a:rPr>
              <a:t>Cyclical Scheduling Example</a:t>
            </a:r>
          </a:p>
        </p:txBody>
      </p:sp>
      <p:graphicFrame>
        <p:nvGraphicFramePr>
          <p:cNvPr id="174083" name="Group 3"/>
          <p:cNvGraphicFramePr>
            <a:graphicFrameLocks noGrp="1"/>
          </p:cNvGraphicFramePr>
          <p:nvPr>
            <p:extLst>
              <p:ext uri="{D42A27DB-BD31-4B8C-83A1-F6EECF244321}">
                <p14:modId xmlns:p14="http://schemas.microsoft.com/office/powerpoint/2010/main" val="100631960"/>
              </p:ext>
            </p:extLst>
          </p:nvPr>
        </p:nvGraphicFramePr>
        <p:xfrm>
          <a:off x="685800" y="2273300"/>
          <a:ext cx="7772400" cy="4064004"/>
        </p:xfrm>
        <a:graphic>
          <a:graphicData uri="http://schemas.openxmlformats.org/drawingml/2006/table">
            <a:tbl>
              <a:tblPr>
                <a:tableStyleId>{2D5ABB26-0587-4C30-8999-92F81FD0307C}</a:tableStyleId>
              </a:tblPr>
              <a:tblGrid>
                <a:gridCol w="259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M</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W</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F</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Capacity (Employees)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9"/>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Excess Capacity</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10"/>
                  </a:ext>
                </a:extLst>
              </a:tr>
            </a:tbl>
          </a:graphicData>
        </a:graphic>
      </p:graphicFrame>
      <p:grpSp>
        <p:nvGrpSpPr>
          <p:cNvPr id="2" name="Group 1"/>
          <p:cNvGrpSpPr>
            <a:grpSpLocks/>
          </p:cNvGrpSpPr>
          <p:nvPr/>
        </p:nvGrpSpPr>
        <p:grpSpPr bwMode="auto">
          <a:xfrm>
            <a:off x="7099300" y="2603500"/>
            <a:ext cx="1168400" cy="419100"/>
            <a:chOff x="7099300" y="2603500"/>
            <a:chExt cx="1168400" cy="419100"/>
          </a:xfrm>
        </p:grpSpPr>
        <p:sp>
          <p:nvSpPr>
            <p:cNvPr id="146555" name="Oval 150"/>
            <p:cNvSpPr>
              <a:spLocks noChangeArrowheads="1"/>
            </p:cNvSpPr>
            <p:nvPr/>
          </p:nvSpPr>
          <p:spPr bwMode="auto">
            <a:xfrm>
              <a:off x="7099300" y="2603500"/>
              <a:ext cx="419100" cy="419100"/>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6556" name="Oval 151"/>
            <p:cNvSpPr>
              <a:spLocks noChangeArrowheads="1"/>
            </p:cNvSpPr>
            <p:nvPr/>
          </p:nvSpPr>
          <p:spPr bwMode="auto">
            <a:xfrm>
              <a:off x="7848600" y="2603500"/>
              <a:ext cx="419100" cy="419100"/>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aphicFrame>
        <p:nvGraphicFramePr>
          <p:cNvPr id="174233" name="Group 153"/>
          <p:cNvGraphicFramePr>
            <a:graphicFrameLocks noGrp="1"/>
          </p:cNvGraphicFramePr>
          <p:nvPr>
            <p:extLst>
              <p:ext uri="{D42A27DB-BD31-4B8C-83A1-F6EECF244321}">
                <p14:modId xmlns:p14="http://schemas.microsoft.com/office/powerpoint/2010/main" val="2311335069"/>
              </p:ext>
            </p:extLst>
          </p:nvPr>
        </p:nvGraphicFramePr>
        <p:xfrm>
          <a:off x="685800" y="1346200"/>
          <a:ext cx="7772400" cy="762000"/>
        </p:xfrm>
        <a:graphic>
          <a:graphicData uri="http://schemas.openxmlformats.org/drawingml/2006/table">
            <a:tbl>
              <a:tblPr>
                <a:tableStyleId>{2D5ABB26-0587-4C30-8999-92F81FD0307C}</a:tableStyleId>
              </a:tblPr>
              <a:tblGrid>
                <a:gridCol w="25781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DAY</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M</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F</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Staff required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667714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afterEffect">
                                  <p:stCondLst>
                                    <p:cond delay="0"/>
                                  </p:stCondLst>
                                  <p:childTnLst>
                                    <p:set>
                                      <p:cBhvr>
                                        <p:cTn id="6" dur="1" fill="hold">
                                          <p:stCondLst>
                                            <p:cond delay="0"/>
                                          </p:stCondLst>
                                        </p:cTn>
                                        <p:tgtEl>
                                          <p:spTgt spid="174233"/>
                                        </p:tgtEl>
                                        <p:attrNameLst>
                                          <p:attrName>style.visibility</p:attrName>
                                        </p:attrNameLst>
                                      </p:cBhvr>
                                      <p:to>
                                        <p:strVal val="visible"/>
                                      </p:to>
                                    </p:set>
                                    <p:animEffect transition="in" filter="strips(downRight)">
                                      <p:cBhvr>
                                        <p:cTn id="7" dur="1000"/>
                                        <p:tgtEl>
                                          <p:spTgt spid="174233"/>
                                        </p:tgtEl>
                                      </p:cBhvr>
                                    </p:animEffect>
                                  </p:childTnLst>
                                </p:cTn>
                              </p:par>
                            </p:childTnLst>
                          </p:cTn>
                        </p:par>
                        <p:par>
                          <p:cTn id="8" fill="hold" nodeType="afterGroup">
                            <p:stCondLst>
                              <p:cond delay="1000"/>
                            </p:stCondLst>
                            <p:childTnLst>
                              <p:par>
                                <p:cTn id="9" presetID="18" presetClass="entr" presetSubtype="6" fill="hold" nodeType="afterEffect">
                                  <p:stCondLst>
                                    <p:cond delay="0"/>
                                  </p:stCondLst>
                                  <p:childTnLst>
                                    <p:set>
                                      <p:cBhvr>
                                        <p:cTn id="10" dur="1" fill="hold">
                                          <p:stCondLst>
                                            <p:cond delay="0"/>
                                          </p:stCondLst>
                                        </p:cTn>
                                        <p:tgtEl>
                                          <p:spTgt spid="174083"/>
                                        </p:tgtEl>
                                        <p:attrNameLst>
                                          <p:attrName>style.visibility</p:attrName>
                                        </p:attrNameLst>
                                      </p:cBhvr>
                                      <p:to>
                                        <p:strVal val="visible"/>
                                      </p:to>
                                    </p:set>
                                    <p:animEffect transition="in" filter="strips(downRight)">
                                      <p:cBhvr>
                                        <p:cTn id="11" dur="1000"/>
                                        <p:tgtEl>
                                          <p:spTgt spid="1740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a:xfrm>
            <a:off x="571500" y="431800"/>
            <a:ext cx="7962900" cy="850900"/>
          </a:xfrm>
        </p:spPr>
        <p:txBody>
          <a:bodyPr/>
          <a:lstStyle/>
          <a:p>
            <a:r>
              <a:rPr lang="en-US" dirty="0">
                <a:latin typeface="Arial" charset="0"/>
                <a:cs typeface="Arial" charset="0"/>
              </a:rPr>
              <a:t>Cyclical Scheduling Example</a:t>
            </a:r>
          </a:p>
        </p:txBody>
      </p:sp>
      <p:graphicFrame>
        <p:nvGraphicFramePr>
          <p:cNvPr id="174083" name="Group 3"/>
          <p:cNvGraphicFramePr>
            <a:graphicFrameLocks noGrp="1"/>
          </p:cNvGraphicFramePr>
          <p:nvPr>
            <p:extLst>
              <p:ext uri="{D42A27DB-BD31-4B8C-83A1-F6EECF244321}">
                <p14:modId xmlns:p14="http://schemas.microsoft.com/office/powerpoint/2010/main" val="190982541"/>
              </p:ext>
            </p:extLst>
          </p:nvPr>
        </p:nvGraphicFramePr>
        <p:xfrm>
          <a:off x="685800" y="2273300"/>
          <a:ext cx="7772400" cy="4064004"/>
        </p:xfrm>
        <a:graphic>
          <a:graphicData uri="http://schemas.openxmlformats.org/drawingml/2006/table">
            <a:tbl>
              <a:tblPr>
                <a:tableStyleId>{2D5ABB26-0587-4C30-8999-92F81FD0307C}</a:tableStyleId>
              </a:tblPr>
              <a:tblGrid>
                <a:gridCol w="259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M</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W</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F</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Capacity (Employees)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extLst>
                  <a:ext uri="{0D108BD9-81ED-4DB2-BD59-A6C34878D82A}">
                    <a16:rowId xmlns:a16="http://schemas.microsoft.com/office/drawing/2014/main" val="10009"/>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Excess Capacity</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extLst>
                  <a:ext uri="{0D108BD9-81ED-4DB2-BD59-A6C34878D82A}">
                    <a16:rowId xmlns:a16="http://schemas.microsoft.com/office/drawing/2014/main" val="10010"/>
                  </a:ext>
                </a:extLst>
              </a:tr>
            </a:tbl>
          </a:graphicData>
        </a:graphic>
      </p:graphicFrame>
      <p:grpSp>
        <p:nvGrpSpPr>
          <p:cNvPr id="174226" name="Group 146"/>
          <p:cNvGrpSpPr>
            <a:grpSpLocks/>
          </p:cNvGrpSpPr>
          <p:nvPr/>
        </p:nvGrpSpPr>
        <p:grpSpPr bwMode="auto">
          <a:xfrm>
            <a:off x="7099300" y="2971800"/>
            <a:ext cx="1168400" cy="419100"/>
            <a:chOff x="4472" y="1320"/>
            <a:chExt cx="736" cy="264"/>
          </a:xfrm>
        </p:grpSpPr>
        <p:sp>
          <p:nvSpPr>
            <p:cNvPr id="148606" name="Oval 147"/>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8607" name="Oval 148"/>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48574" name="Group 149"/>
          <p:cNvGrpSpPr>
            <a:grpSpLocks/>
          </p:cNvGrpSpPr>
          <p:nvPr/>
        </p:nvGrpSpPr>
        <p:grpSpPr bwMode="auto">
          <a:xfrm>
            <a:off x="7099300" y="2603500"/>
            <a:ext cx="1168400" cy="419100"/>
            <a:chOff x="4472" y="1320"/>
            <a:chExt cx="736" cy="264"/>
          </a:xfrm>
        </p:grpSpPr>
        <p:sp>
          <p:nvSpPr>
            <p:cNvPr id="148604" name="Oval 150"/>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48605" name="Oval 151"/>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aphicFrame>
        <p:nvGraphicFramePr>
          <p:cNvPr id="174233" name="Group 153"/>
          <p:cNvGraphicFramePr>
            <a:graphicFrameLocks noGrp="1"/>
          </p:cNvGraphicFramePr>
          <p:nvPr>
            <p:extLst>
              <p:ext uri="{D42A27DB-BD31-4B8C-83A1-F6EECF244321}">
                <p14:modId xmlns:p14="http://schemas.microsoft.com/office/powerpoint/2010/main" val="527997485"/>
              </p:ext>
            </p:extLst>
          </p:nvPr>
        </p:nvGraphicFramePr>
        <p:xfrm>
          <a:off x="685800" y="1346200"/>
          <a:ext cx="7772400" cy="762000"/>
        </p:xfrm>
        <a:graphic>
          <a:graphicData uri="http://schemas.openxmlformats.org/drawingml/2006/table">
            <a:tbl>
              <a:tblPr>
                <a:tableStyleId>{2D5ABB26-0587-4C30-8999-92F81FD0307C}</a:tableStyleId>
              </a:tblPr>
              <a:tblGrid>
                <a:gridCol w="25781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DAY</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M</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F</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Staff required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18402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74226"/>
                                        </p:tgtEl>
                                        <p:attrNameLst>
                                          <p:attrName>style.visibility</p:attrName>
                                        </p:attrNameLst>
                                      </p:cBhvr>
                                      <p:to>
                                        <p:strVal val="visible"/>
                                      </p:to>
                                    </p:set>
                                    <p:animEffect transition="in" filter="dissolve">
                                      <p:cBhvr>
                                        <p:cTn id="7" dur="1000"/>
                                        <p:tgtEl>
                                          <p:spTgt spid="174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a:xfrm>
            <a:off x="571500" y="431800"/>
            <a:ext cx="7962900" cy="850900"/>
          </a:xfrm>
        </p:spPr>
        <p:txBody>
          <a:bodyPr/>
          <a:lstStyle/>
          <a:p>
            <a:r>
              <a:rPr lang="en-US" dirty="0">
                <a:latin typeface="Arial" charset="0"/>
                <a:cs typeface="Arial" charset="0"/>
              </a:rPr>
              <a:t>Cyclical Scheduling Example</a:t>
            </a:r>
          </a:p>
        </p:txBody>
      </p:sp>
      <p:graphicFrame>
        <p:nvGraphicFramePr>
          <p:cNvPr id="174083" name="Group 3"/>
          <p:cNvGraphicFramePr>
            <a:graphicFrameLocks noGrp="1"/>
          </p:cNvGraphicFramePr>
          <p:nvPr>
            <p:extLst>
              <p:ext uri="{D42A27DB-BD31-4B8C-83A1-F6EECF244321}">
                <p14:modId xmlns:p14="http://schemas.microsoft.com/office/powerpoint/2010/main" val="119526889"/>
              </p:ext>
            </p:extLst>
          </p:nvPr>
        </p:nvGraphicFramePr>
        <p:xfrm>
          <a:off x="685800" y="2273300"/>
          <a:ext cx="7772400" cy="4064004"/>
        </p:xfrm>
        <a:graphic>
          <a:graphicData uri="http://schemas.openxmlformats.org/drawingml/2006/table">
            <a:tbl>
              <a:tblPr>
                <a:tableStyleId>{2D5ABB26-0587-4C30-8999-92F81FD0307C}</a:tableStyleId>
              </a:tblPr>
              <a:tblGrid>
                <a:gridCol w="259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M</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W</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F</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Capacity (Employees)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extLst>
                  <a:ext uri="{0D108BD9-81ED-4DB2-BD59-A6C34878D82A}">
                    <a16:rowId xmlns:a16="http://schemas.microsoft.com/office/drawing/2014/main" val="10009"/>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Excess Capacity</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extLst>
                  <a:ext uri="{0D108BD9-81ED-4DB2-BD59-A6C34878D82A}">
                    <a16:rowId xmlns:a16="http://schemas.microsoft.com/office/drawing/2014/main" val="10010"/>
                  </a:ext>
                </a:extLst>
              </a:tr>
            </a:tbl>
          </a:graphicData>
        </a:graphic>
      </p:graphicFrame>
      <p:grpSp>
        <p:nvGrpSpPr>
          <p:cNvPr id="174223" name="Group 143"/>
          <p:cNvGrpSpPr>
            <a:grpSpLocks/>
          </p:cNvGrpSpPr>
          <p:nvPr/>
        </p:nvGrpSpPr>
        <p:grpSpPr bwMode="auto">
          <a:xfrm>
            <a:off x="6350000" y="3340100"/>
            <a:ext cx="1168400" cy="419100"/>
            <a:chOff x="4472" y="1320"/>
            <a:chExt cx="736" cy="264"/>
          </a:xfrm>
        </p:grpSpPr>
        <p:sp>
          <p:nvSpPr>
            <p:cNvPr id="150657" name="Oval 144"/>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0658" name="Oval 145"/>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0622" name="Group 146"/>
          <p:cNvGrpSpPr>
            <a:grpSpLocks/>
          </p:cNvGrpSpPr>
          <p:nvPr/>
        </p:nvGrpSpPr>
        <p:grpSpPr bwMode="auto">
          <a:xfrm>
            <a:off x="7099300" y="2971800"/>
            <a:ext cx="1168400" cy="419100"/>
            <a:chOff x="4472" y="1320"/>
            <a:chExt cx="736" cy="264"/>
          </a:xfrm>
        </p:grpSpPr>
        <p:sp>
          <p:nvSpPr>
            <p:cNvPr id="150655" name="Oval 147"/>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0656" name="Oval 148"/>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0623" name="Group 149"/>
          <p:cNvGrpSpPr>
            <a:grpSpLocks/>
          </p:cNvGrpSpPr>
          <p:nvPr/>
        </p:nvGrpSpPr>
        <p:grpSpPr bwMode="auto">
          <a:xfrm>
            <a:off x="7099300" y="2603500"/>
            <a:ext cx="1168400" cy="419100"/>
            <a:chOff x="4472" y="1320"/>
            <a:chExt cx="736" cy="264"/>
          </a:xfrm>
        </p:grpSpPr>
        <p:sp>
          <p:nvSpPr>
            <p:cNvPr id="150653" name="Oval 150"/>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0654" name="Oval 151"/>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aphicFrame>
        <p:nvGraphicFramePr>
          <p:cNvPr id="174233" name="Group 153"/>
          <p:cNvGraphicFramePr>
            <a:graphicFrameLocks noGrp="1"/>
          </p:cNvGraphicFramePr>
          <p:nvPr>
            <p:extLst>
              <p:ext uri="{D42A27DB-BD31-4B8C-83A1-F6EECF244321}">
                <p14:modId xmlns:p14="http://schemas.microsoft.com/office/powerpoint/2010/main" val="1536615306"/>
              </p:ext>
            </p:extLst>
          </p:nvPr>
        </p:nvGraphicFramePr>
        <p:xfrm>
          <a:off x="685800" y="1346200"/>
          <a:ext cx="7772400" cy="762000"/>
        </p:xfrm>
        <a:graphic>
          <a:graphicData uri="http://schemas.openxmlformats.org/drawingml/2006/table">
            <a:tbl>
              <a:tblPr>
                <a:tableStyleId>{2D5ABB26-0587-4C30-8999-92F81FD0307C}</a:tableStyleId>
              </a:tblPr>
              <a:tblGrid>
                <a:gridCol w="25781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DAY</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M</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F</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Staff required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5979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74223"/>
                                        </p:tgtEl>
                                        <p:attrNameLst>
                                          <p:attrName>style.visibility</p:attrName>
                                        </p:attrNameLst>
                                      </p:cBhvr>
                                      <p:to>
                                        <p:strVal val="visible"/>
                                      </p:to>
                                    </p:set>
                                    <p:animEffect transition="in" filter="dissolve">
                                      <p:cBhvr>
                                        <p:cTn id="7" dur="1000"/>
                                        <p:tgtEl>
                                          <p:spTgt spid="174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a:xfrm>
            <a:off x="571500" y="431800"/>
            <a:ext cx="7962900" cy="850900"/>
          </a:xfrm>
        </p:spPr>
        <p:txBody>
          <a:bodyPr/>
          <a:lstStyle/>
          <a:p>
            <a:r>
              <a:rPr lang="en-US" dirty="0">
                <a:latin typeface="Arial" charset="0"/>
                <a:cs typeface="Arial" charset="0"/>
              </a:rPr>
              <a:t>Cyclical Scheduling Example</a:t>
            </a:r>
          </a:p>
        </p:txBody>
      </p:sp>
      <p:graphicFrame>
        <p:nvGraphicFramePr>
          <p:cNvPr id="174083" name="Group 3"/>
          <p:cNvGraphicFramePr>
            <a:graphicFrameLocks noGrp="1"/>
          </p:cNvGraphicFramePr>
          <p:nvPr>
            <p:extLst>
              <p:ext uri="{D42A27DB-BD31-4B8C-83A1-F6EECF244321}">
                <p14:modId xmlns:p14="http://schemas.microsoft.com/office/powerpoint/2010/main" val="3343528562"/>
              </p:ext>
            </p:extLst>
          </p:nvPr>
        </p:nvGraphicFramePr>
        <p:xfrm>
          <a:off x="685800" y="2273300"/>
          <a:ext cx="7772400" cy="4064004"/>
        </p:xfrm>
        <a:graphic>
          <a:graphicData uri="http://schemas.openxmlformats.org/drawingml/2006/table">
            <a:tbl>
              <a:tblPr>
                <a:tableStyleId>{2D5ABB26-0587-4C30-8999-92F81FD0307C}</a:tableStyleId>
              </a:tblPr>
              <a:tblGrid>
                <a:gridCol w="259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M</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W</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F</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Capacity (Employees)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extLst>
                  <a:ext uri="{0D108BD9-81ED-4DB2-BD59-A6C34878D82A}">
                    <a16:rowId xmlns:a16="http://schemas.microsoft.com/office/drawing/2014/main" val="10009"/>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Excess Capacity</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extLst>
                  <a:ext uri="{0D108BD9-81ED-4DB2-BD59-A6C34878D82A}">
                    <a16:rowId xmlns:a16="http://schemas.microsoft.com/office/drawing/2014/main" val="10010"/>
                  </a:ext>
                </a:extLst>
              </a:tr>
            </a:tbl>
          </a:graphicData>
        </a:graphic>
      </p:graphicFrame>
      <p:grpSp>
        <p:nvGrpSpPr>
          <p:cNvPr id="174220" name="Group 140"/>
          <p:cNvGrpSpPr>
            <a:grpSpLocks/>
          </p:cNvGrpSpPr>
          <p:nvPr/>
        </p:nvGrpSpPr>
        <p:grpSpPr bwMode="auto">
          <a:xfrm>
            <a:off x="5600700" y="3714750"/>
            <a:ext cx="1168400" cy="419100"/>
            <a:chOff x="4472" y="1320"/>
            <a:chExt cx="736" cy="264"/>
          </a:xfrm>
        </p:grpSpPr>
        <p:sp>
          <p:nvSpPr>
            <p:cNvPr id="152708" name="Oval 141"/>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2709" name="Oval 142"/>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2670" name="Group 143"/>
          <p:cNvGrpSpPr>
            <a:grpSpLocks/>
          </p:cNvGrpSpPr>
          <p:nvPr/>
        </p:nvGrpSpPr>
        <p:grpSpPr bwMode="auto">
          <a:xfrm>
            <a:off x="6350000" y="3340100"/>
            <a:ext cx="1168400" cy="419100"/>
            <a:chOff x="4472" y="1320"/>
            <a:chExt cx="736" cy="264"/>
          </a:xfrm>
        </p:grpSpPr>
        <p:sp>
          <p:nvSpPr>
            <p:cNvPr id="152706" name="Oval 144"/>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2707" name="Oval 145"/>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2671" name="Group 146"/>
          <p:cNvGrpSpPr>
            <a:grpSpLocks/>
          </p:cNvGrpSpPr>
          <p:nvPr/>
        </p:nvGrpSpPr>
        <p:grpSpPr bwMode="auto">
          <a:xfrm>
            <a:off x="7099300" y="2971800"/>
            <a:ext cx="1168400" cy="419100"/>
            <a:chOff x="4472" y="1320"/>
            <a:chExt cx="736" cy="264"/>
          </a:xfrm>
        </p:grpSpPr>
        <p:sp>
          <p:nvSpPr>
            <p:cNvPr id="152704" name="Oval 147"/>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2705" name="Oval 148"/>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2672" name="Group 149"/>
          <p:cNvGrpSpPr>
            <a:grpSpLocks/>
          </p:cNvGrpSpPr>
          <p:nvPr/>
        </p:nvGrpSpPr>
        <p:grpSpPr bwMode="auto">
          <a:xfrm>
            <a:off x="7099300" y="2603500"/>
            <a:ext cx="1168400" cy="419100"/>
            <a:chOff x="4472" y="1320"/>
            <a:chExt cx="736" cy="264"/>
          </a:xfrm>
        </p:grpSpPr>
        <p:sp>
          <p:nvSpPr>
            <p:cNvPr id="152702" name="Oval 150"/>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2703" name="Oval 151"/>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aphicFrame>
        <p:nvGraphicFramePr>
          <p:cNvPr id="174233" name="Group 153"/>
          <p:cNvGraphicFramePr>
            <a:graphicFrameLocks noGrp="1"/>
          </p:cNvGraphicFramePr>
          <p:nvPr>
            <p:extLst>
              <p:ext uri="{D42A27DB-BD31-4B8C-83A1-F6EECF244321}">
                <p14:modId xmlns:p14="http://schemas.microsoft.com/office/powerpoint/2010/main" val="1584939044"/>
              </p:ext>
            </p:extLst>
          </p:nvPr>
        </p:nvGraphicFramePr>
        <p:xfrm>
          <a:off x="685800" y="1346200"/>
          <a:ext cx="7772400" cy="762000"/>
        </p:xfrm>
        <a:graphic>
          <a:graphicData uri="http://schemas.openxmlformats.org/drawingml/2006/table">
            <a:tbl>
              <a:tblPr>
                <a:tableStyleId>{2D5ABB26-0587-4C30-8999-92F81FD0307C}</a:tableStyleId>
              </a:tblPr>
              <a:tblGrid>
                <a:gridCol w="25781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DAY</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M</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F</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Staff required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72547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74220"/>
                                        </p:tgtEl>
                                        <p:attrNameLst>
                                          <p:attrName>style.visibility</p:attrName>
                                        </p:attrNameLst>
                                      </p:cBhvr>
                                      <p:to>
                                        <p:strVal val="visible"/>
                                      </p:to>
                                    </p:set>
                                    <p:animEffect transition="in" filter="dissolve">
                                      <p:cBhvr>
                                        <p:cTn id="7" dur="1000"/>
                                        <p:tgtEl>
                                          <p:spTgt spid="174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571500" y="431800"/>
            <a:ext cx="7962900" cy="850900"/>
          </a:xfrm>
        </p:spPr>
        <p:txBody>
          <a:bodyPr/>
          <a:lstStyle/>
          <a:p>
            <a:r>
              <a:rPr lang="en-US" dirty="0">
                <a:latin typeface="Arial" charset="0"/>
                <a:cs typeface="Arial" charset="0"/>
              </a:rPr>
              <a:t>Cyclical Scheduling Example</a:t>
            </a:r>
          </a:p>
        </p:txBody>
      </p:sp>
      <p:graphicFrame>
        <p:nvGraphicFramePr>
          <p:cNvPr id="174083" name="Group 3"/>
          <p:cNvGraphicFramePr>
            <a:graphicFrameLocks noGrp="1"/>
          </p:cNvGraphicFramePr>
          <p:nvPr>
            <p:extLst>
              <p:ext uri="{D42A27DB-BD31-4B8C-83A1-F6EECF244321}">
                <p14:modId xmlns:p14="http://schemas.microsoft.com/office/powerpoint/2010/main" val="942550222"/>
              </p:ext>
            </p:extLst>
          </p:nvPr>
        </p:nvGraphicFramePr>
        <p:xfrm>
          <a:off x="685800" y="2273300"/>
          <a:ext cx="7772400" cy="4064004"/>
        </p:xfrm>
        <a:graphic>
          <a:graphicData uri="http://schemas.openxmlformats.org/drawingml/2006/table">
            <a:tbl>
              <a:tblPr>
                <a:tableStyleId>{2D5ABB26-0587-4C30-8999-92F81FD0307C}</a:tableStyleId>
              </a:tblPr>
              <a:tblGrid>
                <a:gridCol w="259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M</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W</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F</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Capacity (Employees)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extLst>
                  <a:ext uri="{0D108BD9-81ED-4DB2-BD59-A6C34878D82A}">
                    <a16:rowId xmlns:a16="http://schemas.microsoft.com/office/drawing/2014/main" val="10009"/>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Excess Capacity</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tc>
                  <a:txBody>
                    <a:bodyPr/>
                    <a:lstStyle/>
                    <a:p>
                      <a:endParaRPr lang="en-US" sz="1800" dirty="0">
                        <a:latin typeface="Arial"/>
                        <a:cs typeface="Arial"/>
                      </a:endParaRPr>
                    </a:p>
                  </a:txBody>
                  <a:tcPr horzOverflow="overflow"/>
                </a:tc>
                <a:extLst>
                  <a:ext uri="{0D108BD9-81ED-4DB2-BD59-A6C34878D82A}">
                    <a16:rowId xmlns:a16="http://schemas.microsoft.com/office/drawing/2014/main" val="10010"/>
                  </a:ext>
                </a:extLst>
              </a:tr>
            </a:tbl>
          </a:graphicData>
        </a:graphic>
      </p:graphicFrame>
      <p:grpSp>
        <p:nvGrpSpPr>
          <p:cNvPr id="174217" name="Group 137"/>
          <p:cNvGrpSpPr>
            <a:grpSpLocks/>
          </p:cNvGrpSpPr>
          <p:nvPr/>
        </p:nvGrpSpPr>
        <p:grpSpPr bwMode="auto">
          <a:xfrm>
            <a:off x="3352800" y="4076700"/>
            <a:ext cx="1168400" cy="419100"/>
            <a:chOff x="4472" y="1320"/>
            <a:chExt cx="736" cy="264"/>
          </a:xfrm>
        </p:grpSpPr>
        <p:sp>
          <p:nvSpPr>
            <p:cNvPr id="154759" name="Oval 138"/>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760" name="Oval 139"/>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4718" name="Group 140"/>
          <p:cNvGrpSpPr>
            <a:grpSpLocks/>
          </p:cNvGrpSpPr>
          <p:nvPr/>
        </p:nvGrpSpPr>
        <p:grpSpPr bwMode="auto">
          <a:xfrm>
            <a:off x="5600700" y="3714750"/>
            <a:ext cx="1168400" cy="419100"/>
            <a:chOff x="4472" y="1320"/>
            <a:chExt cx="736" cy="264"/>
          </a:xfrm>
        </p:grpSpPr>
        <p:sp>
          <p:nvSpPr>
            <p:cNvPr id="154757" name="Oval 141"/>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758" name="Oval 142"/>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4719" name="Group 143"/>
          <p:cNvGrpSpPr>
            <a:grpSpLocks/>
          </p:cNvGrpSpPr>
          <p:nvPr/>
        </p:nvGrpSpPr>
        <p:grpSpPr bwMode="auto">
          <a:xfrm>
            <a:off x="6350000" y="3340100"/>
            <a:ext cx="1168400" cy="419100"/>
            <a:chOff x="4472" y="1320"/>
            <a:chExt cx="736" cy="264"/>
          </a:xfrm>
        </p:grpSpPr>
        <p:sp>
          <p:nvSpPr>
            <p:cNvPr id="154755" name="Oval 144"/>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756" name="Oval 145"/>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4720" name="Group 146"/>
          <p:cNvGrpSpPr>
            <a:grpSpLocks/>
          </p:cNvGrpSpPr>
          <p:nvPr/>
        </p:nvGrpSpPr>
        <p:grpSpPr bwMode="auto">
          <a:xfrm>
            <a:off x="7099300" y="2971800"/>
            <a:ext cx="1168400" cy="419100"/>
            <a:chOff x="4472" y="1320"/>
            <a:chExt cx="736" cy="264"/>
          </a:xfrm>
        </p:grpSpPr>
        <p:sp>
          <p:nvSpPr>
            <p:cNvPr id="154753" name="Oval 147"/>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754" name="Oval 148"/>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4721" name="Group 149"/>
          <p:cNvGrpSpPr>
            <a:grpSpLocks/>
          </p:cNvGrpSpPr>
          <p:nvPr/>
        </p:nvGrpSpPr>
        <p:grpSpPr bwMode="auto">
          <a:xfrm>
            <a:off x="7099300" y="2603500"/>
            <a:ext cx="1168400" cy="419100"/>
            <a:chOff x="4472" y="1320"/>
            <a:chExt cx="736" cy="264"/>
          </a:xfrm>
        </p:grpSpPr>
        <p:sp>
          <p:nvSpPr>
            <p:cNvPr id="154751" name="Oval 150"/>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4752" name="Oval 151"/>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aphicFrame>
        <p:nvGraphicFramePr>
          <p:cNvPr id="174233" name="Group 153"/>
          <p:cNvGraphicFramePr>
            <a:graphicFrameLocks noGrp="1"/>
          </p:cNvGraphicFramePr>
          <p:nvPr>
            <p:extLst>
              <p:ext uri="{D42A27DB-BD31-4B8C-83A1-F6EECF244321}">
                <p14:modId xmlns:p14="http://schemas.microsoft.com/office/powerpoint/2010/main" val="536746034"/>
              </p:ext>
            </p:extLst>
          </p:nvPr>
        </p:nvGraphicFramePr>
        <p:xfrm>
          <a:off x="685800" y="1346200"/>
          <a:ext cx="7772400" cy="762000"/>
        </p:xfrm>
        <a:graphic>
          <a:graphicData uri="http://schemas.openxmlformats.org/drawingml/2006/table">
            <a:tbl>
              <a:tblPr>
                <a:tableStyleId>{2D5ABB26-0587-4C30-8999-92F81FD0307C}</a:tableStyleId>
              </a:tblPr>
              <a:tblGrid>
                <a:gridCol w="25781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DAY</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M</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F</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Staff required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330226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74217"/>
                                        </p:tgtEl>
                                        <p:attrNameLst>
                                          <p:attrName>style.visibility</p:attrName>
                                        </p:attrNameLst>
                                      </p:cBhvr>
                                      <p:to>
                                        <p:strVal val="visible"/>
                                      </p:to>
                                    </p:set>
                                    <p:animEffect transition="in" filter="dissolve">
                                      <p:cBhvr>
                                        <p:cTn id="7" dur="1000"/>
                                        <p:tgtEl>
                                          <p:spTgt spid="174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571500" y="431800"/>
            <a:ext cx="7962900" cy="850900"/>
          </a:xfrm>
        </p:spPr>
        <p:txBody>
          <a:bodyPr/>
          <a:lstStyle/>
          <a:p>
            <a:r>
              <a:rPr lang="en-US" dirty="0"/>
              <a:t>Cyclical Scheduling Example</a:t>
            </a:r>
          </a:p>
        </p:txBody>
      </p:sp>
      <p:graphicFrame>
        <p:nvGraphicFramePr>
          <p:cNvPr id="174083" name="Group 3"/>
          <p:cNvGraphicFramePr>
            <a:graphicFrameLocks noGrp="1"/>
          </p:cNvGraphicFramePr>
          <p:nvPr>
            <p:extLst>
              <p:ext uri="{D42A27DB-BD31-4B8C-83A1-F6EECF244321}">
                <p14:modId xmlns:p14="http://schemas.microsoft.com/office/powerpoint/2010/main" val="391173439"/>
              </p:ext>
            </p:extLst>
          </p:nvPr>
        </p:nvGraphicFramePr>
        <p:xfrm>
          <a:off x="685800" y="2273300"/>
          <a:ext cx="7772400" cy="4064004"/>
        </p:xfrm>
        <a:graphic>
          <a:graphicData uri="http://schemas.openxmlformats.org/drawingml/2006/table">
            <a:tbl>
              <a:tblPr>
                <a:tableStyleId>{2D5ABB26-0587-4C30-8999-92F81FD0307C}</a:tableStyleId>
              </a:tblPr>
              <a:tblGrid>
                <a:gridCol w="259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M</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W</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F</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Capacity (Employees)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9"/>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Excess Capacity</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10"/>
                  </a:ext>
                </a:extLst>
              </a:tr>
            </a:tbl>
          </a:graphicData>
        </a:graphic>
      </p:graphicFrame>
      <p:grpSp>
        <p:nvGrpSpPr>
          <p:cNvPr id="174214" name="Group 134"/>
          <p:cNvGrpSpPr>
            <a:grpSpLocks/>
          </p:cNvGrpSpPr>
          <p:nvPr/>
        </p:nvGrpSpPr>
        <p:grpSpPr bwMode="auto">
          <a:xfrm>
            <a:off x="7099300" y="4445000"/>
            <a:ext cx="1168400" cy="419100"/>
            <a:chOff x="4472" y="1320"/>
            <a:chExt cx="736" cy="264"/>
          </a:xfrm>
        </p:grpSpPr>
        <p:sp>
          <p:nvSpPr>
            <p:cNvPr id="156810" name="Oval 135"/>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sp>
          <p:nvSpPr>
            <p:cNvPr id="156811" name="Oval 136"/>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grpSp>
      <p:grpSp>
        <p:nvGrpSpPr>
          <p:cNvPr id="156766" name="Group 137"/>
          <p:cNvGrpSpPr>
            <a:grpSpLocks/>
          </p:cNvGrpSpPr>
          <p:nvPr/>
        </p:nvGrpSpPr>
        <p:grpSpPr bwMode="auto">
          <a:xfrm>
            <a:off x="3352800" y="4076700"/>
            <a:ext cx="1168400" cy="419100"/>
            <a:chOff x="4472" y="1320"/>
            <a:chExt cx="736" cy="264"/>
          </a:xfrm>
        </p:grpSpPr>
        <p:sp>
          <p:nvSpPr>
            <p:cNvPr id="156808" name="Oval 138"/>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sp>
          <p:nvSpPr>
            <p:cNvPr id="156809" name="Oval 139"/>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grpSp>
      <p:grpSp>
        <p:nvGrpSpPr>
          <p:cNvPr id="156767" name="Group 140"/>
          <p:cNvGrpSpPr>
            <a:grpSpLocks/>
          </p:cNvGrpSpPr>
          <p:nvPr/>
        </p:nvGrpSpPr>
        <p:grpSpPr bwMode="auto">
          <a:xfrm>
            <a:off x="5600700" y="3714750"/>
            <a:ext cx="1168400" cy="419100"/>
            <a:chOff x="4472" y="1320"/>
            <a:chExt cx="736" cy="264"/>
          </a:xfrm>
        </p:grpSpPr>
        <p:sp>
          <p:nvSpPr>
            <p:cNvPr id="156806" name="Oval 141"/>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sp>
          <p:nvSpPr>
            <p:cNvPr id="156807" name="Oval 142"/>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grpSp>
      <p:grpSp>
        <p:nvGrpSpPr>
          <p:cNvPr id="156768" name="Group 143"/>
          <p:cNvGrpSpPr>
            <a:grpSpLocks/>
          </p:cNvGrpSpPr>
          <p:nvPr/>
        </p:nvGrpSpPr>
        <p:grpSpPr bwMode="auto">
          <a:xfrm>
            <a:off x="6350000" y="3340100"/>
            <a:ext cx="1168400" cy="419100"/>
            <a:chOff x="4472" y="1320"/>
            <a:chExt cx="736" cy="264"/>
          </a:xfrm>
        </p:grpSpPr>
        <p:sp>
          <p:nvSpPr>
            <p:cNvPr id="156804" name="Oval 144"/>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sp>
          <p:nvSpPr>
            <p:cNvPr id="156805" name="Oval 145"/>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grpSp>
      <p:grpSp>
        <p:nvGrpSpPr>
          <p:cNvPr id="156769" name="Group 146"/>
          <p:cNvGrpSpPr>
            <a:grpSpLocks/>
          </p:cNvGrpSpPr>
          <p:nvPr/>
        </p:nvGrpSpPr>
        <p:grpSpPr bwMode="auto">
          <a:xfrm>
            <a:off x="7099300" y="2971800"/>
            <a:ext cx="1168400" cy="419100"/>
            <a:chOff x="4472" y="1320"/>
            <a:chExt cx="736" cy="264"/>
          </a:xfrm>
        </p:grpSpPr>
        <p:sp>
          <p:nvSpPr>
            <p:cNvPr id="156802" name="Oval 147"/>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sp>
          <p:nvSpPr>
            <p:cNvPr id="156803" name="Oval 148"/>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grpSp>
      <p:grpSp>
        <p:nvGrpSpPr>
          <p:cNvPr id="156770" name="Group 149"/>
          <p:cNvGrpSpPr>
            <a:grpSpLocks/>
          </p:cNvGrpSpPr>
          <p:nvPr/>
        </p:nvGrpSpPr>
        <p:grpSpPr bwMode="auto">
          <a:xfrm>
            <a:off x="7099300" y="2603500"/>
            <a:ext cx="1168400" cy="419100"/>
            <a:chOff x="4472" y="1320"/>
            <a:chExt cx="736" cy="264"/>
          </a:xfrm>
        </p:grpSpPr>
        <p:sp>
          <p:nvSpPr>
            <p:cNvPr id="156800" name="Oval 150"/>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sp>
          <p:nvSpPr>
            <p:cNvPr id="156801" name="Oval 151"/>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latin typeface="Arial"/>
                <a:cs typeface="Arial"/>
              </a:endParaRPr>
            </a:p>
          </p:txBody>
        </p:sp>
      </p:grpSp>
      <p:graphicFrame>
        <p:nvGraphicFramePr>
          <p:cNvPr id="174233" name="Group 153"/>
          <p:cNvGraphicFramePr>
            <a:graphicFrameLocks noGrp="1"/>
          </p:cNvGraphicFramePr>
          <p:nvPr>
            <p:extLst>
              <p:ext uri="{D42A27DB-BD31-4B8C-83A1-F6EECF244321}">
                <p14:modId xmlns:p14="http://schemas.microsoft.com/office/powerpoint/2010/main" val="3565318918"/>
              </p:ext>
            </p:extLst>
          </p:nvPr>
        </p:nvGraphicFramePr>
        <p:xfrm>
          <a:off x="685800" y="1346200"/>
          <a:ext cx="7772400" cy="762000"/>
        </p:xfrm>
        <a:graphic>
          <a:graphicData uri="http://schemas.openxmlformats.org/drawingml/2006/table">
            <a:tbl>
              <a:tblPr>
                <a:tableStyleId>{2D5ABB26-0587-4C30-8999-92F81FD0307C}</a:tableStyleId>
              </a:tblPr>
              <a:tblGrid>
                <a:gridCol w="25781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DAY</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M</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F</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Staff required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3009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74214"/>
                                        </p:tgtEl>
                                        <p:attrNameLst>
                                          <p:attrName>style.visibility</p:attrName>
                                        </p:attrNameLst>
                                      </p:cBhvr>
                                      <p:to>
                                        <p:strVal val="visible"/>
                                      </p:to>
                                    </p:set>
                                    <p:animEffect transition="in" filter="dissolve">
                                      <p:cBhvr>
                                        <p:cTn id="7" dur="1000"/>
                                        <p:tgtEl>
                                          <p:spTgt spid="174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a:xfrm>
            <a:off x="571500" y="431800"/>
            <a:ext cx="7962900" cy="850900"/>
          </a:xfrm>
        </p:spPr>
        <p:txBody>
          <a:bodyPr/>
          <a:lstStyle/>
          <a:p>
            <a:r>
              <a:rPr lang="en-US" dirty="0">
                <a:latin typeface="Arial" charset="0"/>
                <a:cs typeface="Arial" charset="0"/>
              </a:rPr>
              <a:t>Cyclical Scheduling Example</a:t>
            </a:r>
          </a:p>
        </p:txBody>
      </p:sp>
      <p:graphicFrame>
        <p:nvGraphicFramePr>
          <p:cNvPr id="174083" name="Group 3"/>
          <p:cNvGraphicFramePr>
            <a:graphicFrameLocks noGrp="1"/>
          </p:cNvGraphicFramePr>
          <p:nvPr>
            <p:extLst>
              <p:ext uri="{D42A27DB-BD31-4B8C-83A1-F6EECF244321}">
                <p14:modId xmlns:p14="http://schemas.microsoft.com/office/powerpoint/2010/main" val="3822433608"/>
              </p:ext>
            </p:extLst>
          </p:nvPr>
        </p:nvGraphicFramePr>
        <p:xfrm>
          <a:off x="685800" y="2273300"/>
          <a:ext cx="7772400" cy="4064004"/>
        </p:xfrm>
        <a:graphic>
          <a:graphicData uri="http://schemas.openxmlformats.org/drawingml/2006/table">
            <a:tbl>
              <a:tblPr>
                <a:tableStyleId>{2D5ABB26-0587-4C30-8999-92F81FD0307C}</a:tableStyleId>
              </a:tblPr>
              <a:tblGrid>
                <a:gridCol w="25908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no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M</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W</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T</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F</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no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2</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Employee 7</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lnT w="1905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Capacity (Employees)</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09"/>
                  </a:ext>
                </a:extLst>
              </a:tr>
              <a:tr h="369888">
                <a:tc>
                  <a:txBody>
                    <a:bodyPr/>
                    <a:lstStyle/>
                    <a:p>
                      <a:pPr marL="0" marR="0" lvl="0" indent="0" algn="l"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Excess Capacity</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1</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0</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horzOverflow="overflow"/>
                </a:tc>
                <a:extLst>
                  <a:ext uri="{0D108BD9-81ED-4DB2-BD59-A6C34878D82A}">
                    <a16:rowId xmlns:a16="http://schemas.microsoft.com/office/drawing/2014/main" val="10010"/>
                  </a:ext>
                </a:extLst>
              </a:tr>
            </a:tbl>
          </a:graphicData>
        </a:graphic>
      </p:graphicFrame>
      <p:grpSp>
        <p:nvGrpSpPr>
          <p:cNvPr id="158813" name="Group 152"/>
          <p:cNvGrpSpPr>
            <a:grpSpLocks/>
          </p:cNvGrpSpPr>
          <p:nvPr/>
        </p:nvGrpSpPr>
        <p:grpSpPr bwMode="auto">
          <a:xfrm>
            <a:off x="3352800" y="2603500"/>
            <a:ext cx="4914900" cy="2260600"/>
            <a:chOff x="2112" y="1320"/>
            <a:chExt cx="3096" cy="1424"/>
          </a:xfrm>
        </p:grpSpPr>
        <p:grpSp>
          <p:nvGrpSpPr>
            <p:cNvPr id="158843" name="Group 134"/>
            <p:cNvGrpSpPr>
              <a:grpSpLocks/>
            </p:cNvGrpSpPr>
            <p:nvPr/>
          </p:nvGrpSpPr>
          <p:grpSpPr bwMode="auto">
            <a:xfrm>
              <a:off x="4472" y="2480"/>
              <a:ext cx="736" cy="264"/>
              <a:chOff x="4472" y="1320"/>
              <a:chExt cx="736" cy="264"/>
            </a:xfrm>
          </p:grpSpPr>
          <p:sp>
            <p:nvSpPr>
              <p:cNvPr id="158859" name="Oval 135"/>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8860" name="Oval 136"/>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8844" name="Group 137"/>
            <p:cNvGrpSpPr>
              <a:grpSpLocks/>
            </p:cNvGrpSpPr>
            <p:nvPr/>
          </p:nvGrpSpPr>
          <p:grpSpPr bwMode="auto">
            <a:xfrm>
              <a:off x="2112" y="2248"/>
              <a:ext cx="736" cy="264"/>
              <a:chOff x="4472" y="1320"/>
              <a:chExt cx="736" cy="264"/>
            </a:xfrm>
          </p:grpSpPr>
          <p:sp>
            <p:nvSpPr>
              <p:cNvPr id="158857" name="Oval 138"/>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8858" name="Oval 139"/>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8845" name="Group 140"/>
            <p:cNvGrpSpPr>
              <a:grpSpLocks/>
            </p:cNvGrpSpPr>
            <p:nvPr/>
          </p:nvGrpSpPr>
          <p:grpSpPr bwMode="auto">
            <a:xfrm>
              <a:off x="3528" y="2020"/>
              <a:ext cx="736" cy="264"/>
              <a:chOff x="4472" y="1320"/>
              <a:chExt cx="736" cy="264"/>
            </a:xfrm>
          </p:grpSpPr>
          <p:sp>
            <p:nvSpPr>
              <p:cNvPr id="158855" name="Oval 141"/>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8856" name="Oval 142"/>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8846" name="Group 143"/>
            <p:cNvGrpSpPr>
              <a:grpSpLocks/>
            </p:cNvGrpSpPr>
            <p:nvPr/>
          </p:nvGrpSpPr>
          <p:grpSpPr bwMode="auto">
            <a:xfrm>
              <a:off x="4000" y="1784"/>
              <a:ext cx="736" cy="264"/>
              <a:chOff x="4472" y="1320"/>
              <a:chExt cx="736" cy="264"/>
            </a:xfrm>
          </p:grpSpPr>
          <p:sp>
            <p:nvSpPr>
              <p:cNvPr id="158853" name="Oval 144"/>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8854" name="Oval 145"/>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8847" name="Group 146"/>
            <p:cNvGrpSpPr>
              <a:grpSpLocks/>
            </p:cNvGrpSpPr>
            <p:nvPr/>
          </p:nvGrpSpPr>
          <p:grpSpPr bwMode="auto">
            <a:xfrm>
              <a:off x="4472" y="1552"/>
              <a:ext cx="736" cy="264"/>
              <a:chOff x="4472" y="1320"/>
              <a:chExt cx="736" cy="264"/>
            </a:xfrm>
          </p:grpSpPr>
          <p:sp>
            <p:nvSpPr>
              <p:cNvPr id="158851" name="Oval 147"/>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8852" name="Oval 148"/>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158848" name="Group 149"/>
            <p:cNvGrpSpPr>
              <a:grpSpLocks/>
            </p:cNvGrpSpPr>
            <p:nvPr/>
          </p:nvGrpSpPr>
          <p:grpSpPr bwMode="auto">
            <a:xfrm>
              <a:off x="4472" y="1320"/>
              <a:ext cx="736" cy="264"/>
              <a:chOff x="4472" y="1320"/>
              <a:chExt cx="736" cy="264"/>
            </a:xfrm>
          </p:grpSpPr>
          <p:sp>
            <p:nvSpPr>
              <p:cNvPr id="158849" name="Oval 150"/>
              <p:cNvSpPr>
                <a:spLocks noChangeArrowheads="1"/>
              </p:cNvSpPr>
              <p:nvPr/>
            </p:nvSpPr>
            <p:spPr bwMode="auto">
              <a:xfrm>
                <a:off x="4472"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58850" name="Oval 151"/>
              <p:cNvSpPr>
                <a:spLocks noChangeArrowheads="1"/>
              </p:cNvSpPr>
              <p:nvPr/>
            </p:nvSpPr>
            <p:spPr bwMode="auto">
              <a:xfrm>
                <a:off x="4944" y="1320"/>
                <a:ext cx="264" cy="264"/>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graphicFrame>
        <p:nvGraphicFramePr>
          <p:cNvPr id="174233" name="Group 153"/>
          <p:cNvGraphicFramePr>
            <a:graphicFrameLocks noGrp="1"/>
          </p:cNvGraphicFramePr>
          <p:nvPr>
            <p:extLst>
              <p:ext uri="{D42A27DB-BD31-4B8C-83A1-F6EECF244321}">
                <p14:modId xmlns:p14="http://schemas.microsoft.com/office/powerpoint/2010/main" val="3914337161"/>
              </p:ext>
            </p:extLst>
          </p:nvPr>
        </p:nvGraphicFramePr>
        <p:xfrm>
          <a:off x="685800" y="1346200"/>
          <a:ext cx="7772400" cy="762000"/>
        </p:xfrm>
        <a:graphic>
          <a:graphicData uri="http://schemas.openxmlformats.org/drawingml/2006/table">
            <a:tbl>
              <a:tblPr>
                <a:tableStyleId>{2D5ABB26-0587-4C30-8999-92F81FD0307C}</a:tableStyleId>
              </a:tblPr>
              <a:tblGrid>
                <a:gridCol w="25781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49300">
                  <a:extLst>
                    <a:ext uri="{9D8B030D-6E8A-4147-A177-3AD203B41FA5}">
                      <a16:colId xmlns:a16="http://schemas.microsoft.com/office/drawing/2014/main" val="20004"/>
                    </a:ext>
                  </a:extLst>
                </a:gridCol>
                <a:gridCol w="749300">
                  <a:extLst>
                    <a:ext uri="{9D8B030D-6E8A-4147-A177-3AD203B41FA5}">
                      <a16:colId xmlns:a16="http://schemas.microsoft.com/office/drawing/2014/main" val="20005"/>
                    </a:ext>
                  </a:extLst>
                </a:gridCol>
                <a:gridCol w="7493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DAY</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M</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W</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T</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F</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b="1" u="none" strike="noStrike" cap="none" normalizeH="0" baseline="0" dirty="0">
                          <a:ln>
                            <a:noFill/>
                          </a:ln>
                          <a:solidFill>
                            <a:srgbClr val="FFFFFF"/>
                          </a:solidFill>
                          <a:effectLst/>
                          <a:latin typeface="Arial"/>
                          <a:cs typeface="Arial"/>
                        </a:rPr>
                        <a:t>S</a:t>
                      </a:r>
                      <a:endParaRPr kumimoji="0" lang="en-US" sz="1800" b="1" i="0" u="none" strike="noStrike" cap="none" normalizeH="0" baseline="0" dirty="0">
                        <a:ln>
                          <a:noFill/>
                        </a:ln>
                        <a:solidFill>
                          <a:srgbClr val="FFFFFF"/>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Staff required</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6</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5</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4</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tc>
                  <a:txBody>
                    <a:bodyPr/>
                    <a:lstStyle/>
                    <a:p>
                      <a:pPr marL="0" marR="0" lvl="0" indent="0" algn="ctr" defTabSz="914400" rtl="0" eaLnBrk="1" fontAlgn="base" latinLnBrk="0" hangingPunct="1">
                        <a:lnSpc>
                          <a:spcPct val="90000"/>
                        </a:lnSpc>
                        <a:spcBef>
                          <a:spcPct val="0"/>
                        </a:spcBef>
                        <a:spcAft>
                          <a:spcPct val="40000"/>
                        </a:spcAft>
                        <a:buClr>
                          <a:srgbClr val="BF0922"/>
                        </a:buClr>
                        <a:buSzTx/>
                        <a:buFont typeface="Wingdings" charset="0"/>
                        <a:buNone/>
                        <a:tabLst/>
                      </a:pPr>
                      <a:r>
                        <a:rPr kumimoji="0" lang="en-US" sz="1800" u="none" strike="noStrike" cap="none" normalizeH="0" baseline="0" dirty="0">
                          <a:ln>
                            <a:noFill/>
                          </a:ln>
                          <a:effectLst/>
                          <a:latin typeface="Arial"/>
                          <a:cs typeface="Arial"/>
                        </a:rPr>
                        <a:t>3</a:t>
                      </a:r>
                      <a:endParaRPr kumimoji="0" lang="en-US" sz="1800" b="0" i="0" u="none" strike="noStrike" cap="none" normalizeH="0" baseline="0" dirty="0">
                        <a:ln>
                          <a:noFill/>
                        </a:ln>
                        <a:solidFill>
                          <a:schemeClr val="tx1"/>
                        </a:solidFill>
                        <a:effectLst/>
                        <a:latin typeface="Arial"/>
                        <a:ea typeface="ＭＳ Ｐゴシック" charset="0"/>
                        <a:cs typeface="Arial"/>
                      </a:endParaRPr>
                    </a:p>
                  </a:txBody>
                  <a:tcPr anchor="ctr" horzOverflow="overflow">
                    <a:lnL w="12700" cap="flat" cmpd="sng" algn="ctr">
                      <a:solidFill>
                        <a:srgbClr val="FFFFFF">
                          <a:lumMod val="75000"/>
                        </a:srgbClr>
                      </a:solidFill>
                      <a:prstDash val="solid"/>
                      <a:round/>
                      <a:headEnd type="none" w="med" len="med"/>
                      <a:tailEnd type="none" w="med" len="med"/>
                    </a:lnL>
                    <a:lnR w="12700" cap="flat" cmpd="sng" algn="ctr">
                      <a:solidFill>
                        <a:srgbClr val="FFFFFF">
                          <a:lumMod val="75000"/>
                        </a:srgbClr>
                      </a:solidFill>
                      <a:prstDash val="solid"/>
                      <a:round/>
                      <a:headEnd type="none" w="med" len="med"/>
                      <a:tailEnd type="none" w="med" len="med"/>
                    </a:lnR>
                    <a:lnT w="12700" cap="flat" cmpd="sng" algn="ctr">
                      <a:solidFill>
                        <a:srgbClr val="FFFFFF">
                          <a:lumMod val="75000"/>
                        </a:srgbClr>
                      </a:solidFill>
                      <a:prstDash val="solid"/>
                      <a:round/>
                      <a:headEnd type="none" w="med" len="med"/>
                      <a:tailEnd type="none" w="med" len="med"/>
                    </a:lnT>
                    <a:lnB w="12700" cap="flat" cmpd="sng" algn="ctr">
                      <a:solidFill>
                        <a:srgbClr val="FFFFFF">
                          <a:lumMod val="7500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7491111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500938" y="1687513"/>
            <a:ext cx="1257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Figure </a:t>
            </a:r>
            <a:r>
              <a:rPr lang="en-US" sz="1600" dirty="0">
                <a:solidFill>
                  <a:schemeClr val="tx2"/>
                </a:solidFill>
              </a:rPr>
              <a:t>15.1</a:t>
            </a:r>
          </a:p>
        </p:txBody>
      </p:sp>
      <p:sp>
        <p:nvSpPr>
          <p:cNvPr id="36867" name="Rectangle 3"/>
          <p:cNvSpPr>
            <a:spLocks noGrp="1" noChangeArrowheads="1"/>
          </p:cNvSpPr>
          <p:nvPr>
            <p:ph type="title"/>
          </p:nvPr>
        </p:nvSpPr>
        <p:spPr>
          <a:xfrm>
            <a:off x="5435600" y="347663"/>
            <a:ext cx="3441700" cy="1282700"/>
          </a:xfrm>
        </p:spPr>
        <p:txBody>
          <a:bodyPr rtlCol="0">
            <a:normAutofit fontScale="90000"/>
          </a:bodyPr>
          <a:lstStyle/>
          <a:p>
            <a:pPr marL="190500" algn="l" fontAlgn="auto">
              <a:spcAft>
                <a:spcPts val="0"/>
              </a:spcAft>
              <a:defRPr/>
            </a:pPr>
            <a:r>
              <a:rPr lang="en-US" dirty="0">
                <a:ea typeface="+mj-ea"/>
              </a:rPr>
              <a:t>Scheduling Flow</a:t>
            </a:r>
          </a:p>
        </p:txBody>
      </p:sp>
      <p:pic>
        <p:nvPicPr>
          <p:cNvPr id="36868" name="Picture 4" descr="F 15-1"/>
          <p:cNvPicPr>
            <a:picLocks noChangeAspect="1" noChangeArrowheads="1"/>
          </p:cNvPicPr>
          <p:nvPr/>
        </p:nvPicPr>
        <p:blipFill>
          <a:blip r:embed="rId3">
            <a:extLst>
              <a:ext uri="{28A0092B-C50C-407E-A947-70E740481C1C}">
                <a14:useLocalDpi xmlns:a14="http://schemas.microsoft.com/office/drawing/2010/main" val="0"/>
              </a:ext>
            </a:extLst>
          </a:blip>
          <a:srcRect t="25642" b="33220"/>
          <a:stretch>
            <a:fillRect/>
          </a:stretch>
        </p:blipFill>
        <p:spPr bwMode="auto">
          <a:xfrm>
            <a:off x="801688" y="2024063"/>
            <a:ext cx="6149975" cy="251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34988" y="390712"/>
            <a:ext cx="4964112" cy="1623826"/>
            <a:chOff x="534988" y="390712"/>
            <a:chExt cx="4964112" cy="1623826"/>
          </a:xfrm>
        </p:grpSpPr>
        <p:pic>
          <p:nvPicPr>
            <p:cNvPr id="2" name="Picture 1" descr="F 15-1 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724" y="390712"/>
              <a:ext cx="3262376" cy="1476188"/>
            </a:xfrm>
            <a:prstGeom prst="rect">
              <a:avLst/>
            </a:prstGeom>
          </p:spPr>
        </p:pic>
        <p:pic>
          <p:nvPicPr>
            <p:cNvPr id="32774" name="Picture 6" descr="F 15-1"/>
            <p:cNvPicPr>
              <a:picLocks noChangeAspect="1" noChangeArrowheads="1"/>
            </p:cNvPicPr>
            <p:nvPr/>
          </p:nvPicPr>
          <p:blipFill>
            <a:blip r:embed="rId3">
              <a:extLst>
                <a:ext uri="{28A0092B-C50C-407E-A947-70E740481C1C}">
                  <a14:useLocalDpi xmlns:a14="http://schemas.microsoft.com/office/drawing/2010/main" val="0"/>
                </a:ext>
              </a:extLst>
            </a:blip>
            <a:srcRect r="67734" b="73813"/>
            <a:stretch>
              <a:fillRect/>
            </a:stretch>
          </p:blipFill>
          <p:spPr bwMode="auto">
            <a:xfrm>
              <a:off x="534988" y="412750"/>
              <a:ext cx="1984375" cy="160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72" name="Picture 8" descr="F 15-1"/>
          <p:cNvPicPr>
            <a:picLocks noChangeAspect="1" noChangeArrowheads="1"/>
          </p:cNvPicPr>
          <p:nvPr/>
        </p:nvPicPr>
        <p:blipFill>
          <a:blip r:embed="rId3">
            <a:extLst>
              <a:ext uri="{28A0092B-C50C-407E-A947-70E740481C1C}">
                <a14:useLocalDpi xmlns:a14="http://schemas.microsoft.com/office/drawing/2010/main" val="0"/>
              </a:ext>
            </a:extLst>
          </a:blip>
          <a:srcRect t="66441"/>
          <a:stretch>
            <a:fillRect/>
          </a:stretch>
        </p:blipFill>
        <p:spPr bwMode="auto">
          <a:xfrm>
            <a:off x="1219200" y="4529138"/>
            <a:ext cx="614997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321890"/>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6868"/>
                                        </p:tgtEl>
                                        <p:attrNameLst>
                                          <p:attrName>style.visibility</p:attrName>
                                        </p:attrNameLst>
                                      </p:cBhvr>
                                      <p:to>
                                        <p:strVal val="visible"/>
                                      </p:to>
                                    </p:set>
                                    <p:animEffect transition="in" filter="wipe(up)">
                                      <p:cBhvr>
                                        <p:cTn id="12" dur="1000"/>
                                        <p:tgtEl>
                                          <p:spTgt spid="368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6872"/>
                                        </p:tgtEl>
                                        <p:attrNameLst>
                                          <p:attrName>style.visibility</p:attrName>
                                        </p:attrNameLst>
                                      </p:cBhvr>
                                      <p:to>
                                        <p:strVal val="visible"/>
                                      </p:to>
                                    </p:set>
                                    <p:animEffect transition="in" filter="wipe(up)">
                                      <p:cBhvr>
                                        <p:cTn id="17" dur="1000"/>
                                        <p:tgtEl>
                                          <p:spTgt spid="3687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6866"/>
                                        </p:tgtEl>
                                        <p:attrNameLst>
                                          <p:attrName>style.visibility</p:attrName>
                                        </p:attrNameLst>
                                      </p:cBhvr>
                                      <p:to>
                                        <p:strVal val="visible"/>
                                      </p:to>
                                    </p:set>
                                    <p:animEffect transition="in" filter="wipe(left)">
                                      <p:cBhvr>
                                        <p:cTn id="21" dur="1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rtlCol="0">
            <a:normAutofit fontScale="90000"/>
          </a:bodyPr>
          <a:lstStyle/>
          <a:p>
            <a:pPr fontAlgn="auto">
              <a:spcAft>
                <a:spcPts val="0"/>
              </a:spcAft>
              <a:defRPr/>
            </a:pPr>
            <a:r>
              <a:rPr lang="en-US" dirty="0">
                <a:ea typeface="+mj-ea"/>
              </a:rPr>
              <a:t>Forward and Backward Scheduling</a:t>
            </a:r>
          </a:p>
        </p:txBody>
      </p:sp>
      <p:sp>
        <p:nvSpPr>
          <p:cNvPr id="34818" name="Content Placeholder 1"/>
          <p:cNvSpPr>
            <a:spLocks noGrp="1"/>
          </p:cNvSpPr>
          <p:nvPr>
            <p:ph idx="1"/>
          </p:nvPr>
        </p:nvSpPr>
        <p:spPr>
          <a:xfrm>
            <a:off x="457200" y="1816100"/>
            <a:ext cx="8229600" cy="3898900"/>
          </a:xfrm>
        </p:spPr>
        <p:txBody>
          <a:bodyPr/>
          <a:lstStyle/>
          <a:p>
            <a:pPr>
              <a:buFont typeface="Arial Unicode MS" charset="0"/>
              <a:buChar char="▶"/>
            </a:pPr>
            <a:r>
              <a:rPr lang="en-US" i="1" dirty="0">
                <a:latin typeface="Arial" charset="0"/>
                <a:cs typeface="Arial" charset="0"/>
              </a:rPr>
              <a:t>Forward scheduling </a:t>
            </a:r>
            <a:r>
              <a:rPr lang="en-US" dirty="0">
                <a:latin typeface="Arial" charset="0"/>
                <a:cs typeface="Arial" charset="0"/>
              </a:rPr>
              <a:t>starts </a:t>
            </a:r>
            <a:r>
              <a:rPr lang="en-US" i="1" dirty="0">
                <a:latin typeface="Arial" charset="0"/>
                <a:cs typeface="Arial" charset="0"/>
              </a:rPr>
              <a:t>as soon as the requirements are known</a:t>
            </a:r>
          </a:p>
          <a:p>
            <a:pPr>
              <a:buFont typeface="Arial Unicode MS" charset="0"/>
              <a:buChar char="▶"/>
            </a:pPr>
            <a:r>
              <a:rPr lang="en-US" dirty="0">
                <a:latin typeface="Arial" charset="0"/>
                <a:cs typeface="Arial" charset="0"/>
              </a:rPr>
              <a:t>Produces a feasible schedule though it may not meet due dates</a:t>
            </a:r>
          </a:p>
          <a:p>
            <a:pPr>
              <a:buFont typeface="Arial Unicode MS" charset="0"/>
              <a:buChar char="▶"/>
            </a:pPr>
            <a:r>
              <a:rPr lang="en-US" dirty="0">
                <a:latin typeface="Arial" charset="0"/>
                <a:cs typeface="Arial" charset="0"/>
              </a:rPr>
              <a:t>Frequently results in </a:t>
            </a:r>
            <a:br>
              <a:rPr lang="en-US" dirty="0">
                <a:latin typeface="Arial" charset="0"/>
                <a:cs typeface="Arial" charset="0"/>
              </a:rPr>
            </a:br>
            <a:r>
              <a:rPr lang="en-US" dirty="0">
                <a:latin typeface="Arial" charset="0"/>
                <a:cs typeface="Arial" charset="0"/>
              </a:rPr>
              <a:t>buildup of work-in-</a:t>
            </a:r>
            <a:br>
              <a:rPr lang="en-US" dirty="0">
                <a:latin typeface="Arial" charset="0"/>
                <a:cs typeface="Arial" charset="0"/>
              </a:rPr>
            </a:br>
            <a:r>
              <a:rPr lang="en-US" dirty="0">
                <a:latin typeface="Arial" charset="0"/>
                <a:cs typeface="Arial" charset="0"/>
              </a:rPr>
              <a:t>process inventory</a:t>
            </a:r>
          </a:p>
        </p:txBody>
      </p:sp>
      <p:sp>
        <p:nvSpPr>
          <p:cNvPr id="38915" name="Rectangle 3"/>
          <p:cNvSpPr>
            <a:spLocks noChangeArrowheads="1"/>
          </p:cNvSpPr>
          <p:nvPr/>
        </p:nvSpPr>
        <p:spPr bwMode="auto">
          <a:xfrm>
            <a:off x="695325" y="2036763"/>
            <a:ext cx="77533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38163" indent="-538163">
              <a:lnSpc>
                <a:spcPct val="90000"/>
              </a:lnSpc>
              <a:spcAft>
                <a:spcPct val="40000"/>
              </a:spcAft>
              <a:buClr>
                <a:srgbClr val="BF0922"/>
              </a:buClr>
              <a:buFont typeface="Wingdings" charset="0"/>
              <a:buChar char="u"/>
            </a:pPr>
            <a:endParaRPr lang="en-US" sz="3200" b="1" dirty="0"/>
          </a:p>
        </p:txBody>
      </p:sp>
      <p:grpSp>
        <p:nvGrpSpPr>
          <p:cNvPr id="38916" name="Group 4"/>
          <p:cNvGrpSpPr>
            <a:grpSpLocks/>
          </p:cNvGrpSpPr>
          <p:nvPr/>
        </p:nvGrpSpPr>
        <p:grpSpPr bwMode="auto">
          <a:xfrm>
            <a:off x="5499100" y="5019675"/>
            <a:ext cx="2755900" cy="760413"/>
            <a:chOff x="3616" y="3688"/>
            <a:chExt cx="1736" cy="479"/>
          </a:xfrm>
        </p:grpSpPr>
        <p:sp>
          <p:nvSpPr>
            <p:cNvPr id="34822" name="Line 5"/>
            <p:cNvSpPr>
              <a:spLocks noChangeShapeType="1"/>
            </p:cNvSpPr>
            <p:nvPr/>
          </p:nvSpPr>
          <p:spPr bwMode="auto">
            <a:xfrm>
              <a:off x="3616" y="3816"/>
              <a:ext cx="1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4823" name="Rectangle 6"/>
            <p:cNvSpPr>
              <a:spLocks noChangeArrowheads="1"/>
            </p:cNvSpPr>
            <p:nvPr/>
          </p:nvSpPr>
          <p:spPr bwMode="auto">
            <a:xfrm>
              <a:off x="4846" y="3841"/>
              <a:ext cx="44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600" dirty="0"/>
                <a:t>Due Date</a:t>
              </a:r>
            </a:p>
          </p:txBody>
        </p:sp>
        <p:sp>
          <p:nvSpPr>
            <p:cNvPr id="34824" name="Rectangle 7"/>
            <p:cNvSpPr>
              <a:spLocks noChangeArrowheads="1"/>
            </p:cNvSpPr>
            <p:nvPr/>
          </p:nvSpPr>
          <p:spPr bwMode="auto">
            <a:xfrm>
              <a:off x="3710" y="3910"/>
              <a:ext cx="3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Now</a:t>
              </a:r>
            </a:p>
          </p:txBody>
        </p:sp>
        <p:sp>
          <p:nvSpPr>
            <p:cNvPr id="34825" name="Line 8"/>
            <p:cNvSpPr>
              <a:spLocks noChangeShapeType="1"/>
            </p:cNvSpPr>
            <p:nvPr/>
          </p:nvSpPr>
          <p:spPr bwMode="auto">
            <a:xfrm>
              <a:off x="3903" y="3688"/>
              <a:ext cx="0" cy="1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4826" name="Line 9"/>
            <p:cNvSpPr>
              <a:spLocks noChangeShapeType="1"/>
            </p:cNvSpPr>
            <p:nvPr/>
          </p:nvSpPr>
          <p:spPr bwMode="auto">
            <a:xfrm>
              <a:off x="5068" y="3688"/>
              <a:ext cx="0" cy="1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38922" name="AutoShape 10"/>
          <p:cNvSpPr>
            <a:spLocks noChangeArrowheads="1"/>
          </p:cNvSpPr>
          <p:nvPr/>
        </p:nvSpPr>
        <p:spPr bwMode="auto">
          <a:xfrm>
            <a:off x="5969000" y="4054475"/>
            <a:ext cx="1409700" cy="1117600"/>
          </a:xfrm>
          <a:custGeom>
            <a:avLst/>
            <a:gdLst>
              <a:gd name="T0" fmla="*/ 1057275 w 21600"/>
              <a:gd name="T1" fmla="*/ 0 h 21600"/>
              <a:gd name="T2" fmla="*/ 0 w 21600"/>
              <a:gd name="T3" fmla="*/ 558800 h 21600"/>
              <a:gd name="T4" fmla="*/ 1057275 w 21600"/>
              <a:gd name="T5" fmla="*/ 1117600 h 21600"/>
              <a:gd name="T6" fmla="*/ 1409700 w 21600"/>
              <a:gd name="T7" fmla="*/ 558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2683635379"/>
      </p:ext>
    </p:extLst>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afterEffect" nodePh="1">
                                  <p:stCondLst>
                                    <p:cond delay="1000"/>
                                  </p:stCondLst>
                                  <p:endCondLst>
                                    <p:cond evt="begin" delay="0">
                                      <p:tn val="5"/>
                                    </p:cond>
                                  </p:endCondLst>
                                  <p:childTnLst>
                                    <p:set>
                                      <p:cBhvr>
                                        <p:cTn id="6" dur="1" fill="hold">
                                          <p:stCondLst>
                                            <p:cond delay="0"/>
                                          </p:stCondLst>
                                        </p:cTn>
                                        <p:tgtEl>
                                          <p:spTgt spid="38915"/>
                                        </p:tgtEl>
                                        <p:attrNameLst>
                                          <p:attrName>style.visibility</p:attrName>
                                        </p:attrNameLst>
                                      </p:cBhvr>
                                      <p:to>
                                        <p:strVal val="visible"/>
                                      </p:to>
                                    </p:set>
                                    <p:animEffect transition="in" filter="strips(downRight)">
                                      <p:cBhvr>
                                        <p:cTn id="7" dur="1000"/>
                                        <p:tgtEl>
                                          <p:spTgt spid="38915"/>
                                        </p:tgtEl>
                                      </p:cBhvr>
                                    </p:animEffect>
                                  </p:childTnLst>
                                </p:cTn>
                              </p:par>
                            </p:childTnLst>
                          </p:cTn>
                        </p:par>
                        <p:par>
                          <p:cTn id="8" fill="hold" nodeType="afterGroup">
                            <p:stCondLst>
                              <p:cond delay="2000"/>
                            </p:stCondLst>
                            <p:childTnLst>
                              <p:par>
                                <p:cTn id="9" presetID="22" presetClass="entr" presetSubtype="8" fill="hold" nodeType="afterEffect">
                                  <p:stCondLst>
                                    <p:cond delay="1000"/>
                                  </p:stCondLst>
                                  <p:childTnLst>
                                    <p:set>
                                      <p:cBhvr>
                                        <p:cTn id="10" dur="1" fill="hold">
                                          <p:stCondLst>
                                            <p:cond delay="0"/>
                                          </p:stCondLst>
                                        </p:cTn>
                                        <p:tgtEl>
                                          <p:spTgt spid="38916"/>
                                        </p:tgtEl>
                                        <p:attrNameLst>
                                          <p:attrName>style.visibility</p:attrName>
                                        </p:attrNameLst>
                                      </p:cBhvr>
                                      <p:to>
                                        <p:strVal val="visible"/>
                                      </p:to>
                                    </p:set>
                                    <p:animEffect transition="in" filter="wipe(left)">
                                      <p:cBhvr>
                                        <p:cTn id="11" dur="1000"/>
                                        <p:tgtEl>
                                          <p:spTgt spid="38916"/>
                                        </p:tgtEl>
                                      </p:cBhvr>
                                    </p:animEffect>
                                  </p:childTnLst>
                                </p:cTn>
                              </p:par>
                            </p:childTnLst>
                          </p:cTn>
                        </p:par>
                        <p:par>
                          <p:cTn id="12" fill="hold" nodeType="afterGroup">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38922"/>
                                        </p:tgtEl>
                                        <p:attrNameLst>
                                          <p:attrName>style.visibility</p:attrName>
                                        </p:attrNameLst>
                                      </p:cBhvr>
                                      <p:to>
                                        <p:strVal val="visible"/>
                                      </p:to>
                                    </p:set>
                                    <p:animEffect transition="in" filter="wipe(left)">
                                      <p:cBhvr>
                                        <p:cTn id="15" dur="1000"/>
                                        <p:tgtEl>
                                          <p:spTgt spid="38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P spid="389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rtlCol="0">
            <a:normAutofit fontScale="90000"/>
          </a:bodyPr>
          <a:lstStyle/>
          <a:p>
            <a:pPr fontAlgn="auto">
              <a:spcAft>
                <a:spcPts val="0"/>
              </a:spcAft>
              <a:defRPr/>
            </a:pPr>
            <a:r>
              <a:rPr lang="en-US" dirty="0">
                <a:ea typeface="+mj-ea"/>
              </a:rPr>
              <a:t>Forward and Backward Scheduling</a:t>
            </a:r>
          </a:p>
        </p:txBody>
      </p:sp>
      <p:sp>
        <p:nvSpPr>
          <p:cNvPr id="36866" name="Content Placeholder 1"/>
          <p:cNvSpPr>
            <a:spLocks noGrp="1"/>
          </p:cNvSpPr>
          <p:nvPr>
            <p:ph idx="1"/>
          </p:nvPr>
        </p:nvSpPr>
        <p:spPr>
          <a:xfrm>
            <a:off x="457200" y="1790700"/>
            <a:ext cx="8229600" cy="4525963"/>
          </a:xfrm>
        </p:spPr>
        <p:txBody>
          <a:bodyPr/>
          <a:lstStyle/>
          <a:p>
            <a:pPr>
              <a:buFont typeface="Arial Unicode MS" charset="0"/>
              <a:buChar char="▶"/>
            </a:pPr>
            <a:r>
              <a:rPr lang="en-US" i="1" dirty="0">
                <a:latin typeface="Arial" charset="0"/>
                <a:cs typeface="Arial" charset="0"/>
              </a:rPr>
              <a:t>Backward scheduling </a:t>
            </a:r>
            <a:r>
              <a:rPr lang="en-US" dirty="0">
                <a:latin typeface="Arial" charset="0"/>
                <a:cs typeface="Arial" charset="0"/>
              </a:rPr>
              <a:t>begins with the due date and schedules the </a:t>
            </a:r>
            <a:r>
              <a:rPr lang="en-US" i="1" dirty="0">
                <a:latin typeface="Arial" charset="0"/>
                <a:cs typeface="Arial" charset="0"/>
              </a:rPr>
              <a:t>final</a:t>
            </a:r>
            <a:r>
              <a:rPr lang="en-US" dirty="0">
                <a:latin typeface="Arial" charset="0"/>
                <a:cs typeface="Arial" charset="0"/>
              </a:rPr>
              <a:t> operation first</a:t>
            </a:r>
          </a:p>
          <a:p>
            <a:pPr>
              <a:buFont typeface="Arial Unicode MS" charset="0"/>
              <a:buChar char="▶"/>
            </a:pPr>
            <a:r>
              <a:rPr lang="en-US" dirty="0">
                <a:latin typeface="Arial" charset="0"/>
                <a:cs typeface="Arial" charset="0"/>
              </a:rPr>
              <a:t>Schedule is produced by working backwards though the processes</a:t>
            </a:r>
          </a:p>
          <a:p>
            <a:pPr>
              <a:buFont typeface="Arial Unicode MS" charset="0"/>
              <a:buChar char="▶"/>
            </a:pPr>
            <a:r>
              <a:rPr lang="en-US" dirty="0">
                <a:latin typeface="Arial" charset="0"/>
                <a:cs typeface="Arial" charset="0"/>
              </a:rPr>
              <a:t>Resources may not </a:t>
            </a:r>
            <a:br>
              <a:rPr lang="en-US" dirty="0">
                <a:latin typeface="Arial" charset="0"/>
                <a:cs typeface="Arial" charset="0"/>
              </a:rPr>
            </a:br>
            <a:r>
              <a:rPr lang="en-US" dirty="0">
                <a:latin typeface="Arial" charset="0"/>
                <a:cs typeface="Arial" charset="0"/>
              </a:rPr>
              <a:t>be available to </a:t>
            </a:r>
            <a:br>
              <a:rPr lang="en-US" dirty="0">
                <a:latin typeface="Arial" charset="0"/>
                <a:cs typeface="Arial" charset="0"/>
              </a:rPr>
            </a:br>
            <a:r>
              <a:rPr lang="en-US" dirty="0">
                <a:latin typeface="Arial" charset="0"/>
                <a:cs typeface="Arial" charset="0"/>
              </a:rPr>
              <a:t>accomplish the </a:t>
            </a:r>
            <a:br>
              <a:rPr lang="en-US" dirty="0">
                <a:latin typeface="Arial" charset="0"/>
                <a:cs typeface="Arial" charset="0"/>
              </a:rPr>
            </a:br>
            <a:r>
              <a:rPr lang="en-US" dirty="0">
                <a:latin typeface="Arial" charset="0"/>
                <a:cs typeface="Arial" charset="0"/>
              </a:rPr>
              <a:t>schedule</a:t>
            </a:r>
          </a:p>
        </p:txBody>
      </p:sp>
      <p:grpSp>
        <p:nvGrpSpPr>
          <p:cNvPr id="40964" name="Group 4"/>
          <p:cNvGrpSpPr>
            <a:grpSpLocks/>
          </p:cNvGrpSpPr>
          <p:nvPr/>
        </p:nvGrpSpPr>
        <p:grpSpPr bwMode="auto">
          <a:xfrm>
            <a:off x="5381625" y="5002213"/>
            <a:ext cx="2755900" cy="760412"/>
            <a:chOff x="3616" y="3688"/>
            <a:chExt cx="1736" cy="479"/>
          </a:xfrm>
        </p:grpSpPr>
        <p:sp>
          <p:nvSpPr>
            <p:cNvPr id="36869" name="Line 5"/>
            <p:cNvSpPr>
              <a:spLocks noChangeShapeType="1"/>
            </p:cNvSpPr>
            <p:nvPr/>
          </p:nvSpPr>
          <p:spPr bwMode="auto">
            <a:xfrm>
              <a:off x="3616" y="3816"/>
              <a:ext cx="1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6870" name="Rectangle 6"/>
            <p:cNvSpPr>
              <a:spLocks noChangeArrowheads="1"/>
            </p:cNvSpPr>
            <p:nvPr/>
          </p:nvSpPr>
          <p:spPr bwMode="auto">
            <a:xfrm>
              <a:off x="4846" y="3841"/>
              <a:ext cx="44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600" dirty="0"/>
                <a:t>Due Date</a:t>
              </a:r>
            </a:p>
          </p:txBody>
        </p:sp>
        <p:sp>
          <p:nvSpPr>
            <p:cNvPr id="36871" name="Rectangle 7"/>
            <p:cNvSpPr>
              <a:spLocks noChangeArrowheads="1"/>
            </p:cNvSpPr>
            <p:nvPr/>
          </p:nvSpPr>
          <p:spPr bwMode="auto">
            <a:xfrm>
              <a:off x="3710" y="3910"/>
              <a:ext cx="3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Now</a:t>
              </a:r>
            </a:p>
          </p:txBody>
        </p:sp>
        <p:sp>
          <p:nvSpPr>
            <p:cNvPr id="36872" name="Line 8"/>
            <p:cNvSpPr>
              <a:spLocks noChangeShapeType="1"/>
            </p:cNvSpPr>
            <p:nvPr/>
          </p:nvSpPr>
          <p:spPr bwMode="auto">
            <a:xfrm>
              <a:off x="3903" y="3688"/>
              <a:ext cx="0" cy="1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6873" name="Line 9"/>
            <p:cNvSpPr>
              <a:spLocks noChangeShapeType="1"/>
            </p:cNvSpPr>
            <p:nvPr/>
          </p:nvSpPr>
          <p:spPr bwMode="auto">
            <a:xfrm>
              <a:off x="5068" y="3688"/>
              <a:ext cx="0" cy="1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40970" name="AutoShape 10"/>
          <p:cNvSpPr>
            <a:spLocks noChangeArrowheads="1"/>
          </p:cNvSpPr>
          <p:nvPr/>
        </p:nvSpPr>
        <p:spPr bwMode="auto">
          <a:xfrm flipH="1">
            <a:off x="6296025" y="4037013"/>
            <a:ext cx="1409700" cy="1117600"/>
          </a:xfrm>
          <a:custGeom>
            <a:avLst/>
            <a:gdLst>
              <a:gd name="T0" fmla="*/ 1057275 w 21600"/>
              <a:gd name="T1" fmla="*/ 0 h 21600"/>
              <a:gd name="T2" fmla="*/ 0 w 21600"/>
              <a:gd name="T3" fmla="*/ 558800 h 21600"/>
              <a:gd name="T4" fmla="*/ 1057275 w 21600"/>
              <a:gd name="T5" fmla="*/ 1117600 h 21600"/>
              <a:gd name="T6" fmla="*/ 1409700 w 21600"/>
              <a:gd name="T7" fmla="*/ 558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dirty="0"/>
          </a:p>
        </p:txBody>
      </p:sp>
    </p:spTree>
    <p:extLst>
      <p:ext uri="{BB962C8B-B14F-4D97-AF65-F5344CB8AC3E}">
        <p14:creationId xmlns:p14="http://schemas.microsoft.com/office/powerpoint/2010/main" val="4222755211"/>
      </p:ext>
    </p:extLst>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40964"/>
                                        </p:tgtEl>
                                        <p:attrNameLst>
                                          <p:attrName>style.visibility</p:attrName>
                                        </p:attrNameLst>
                                      </p:cBhvr>
                                      <p:to>
                                        <p:strVal val="visible"/>
                                      </p:to>
                                    </p:set>
                                    <p:animEffect transition="in" filter="wipe(left)">
                                      <p:cBhvr>
                                        <p:cTn id="7" dur="1000"/>
                                        <p:tgtEl>
                                          <p:spTgt spid="40964"/>
                                        </p:tgtEl>
                                      </p:cBhvr>
                                    </p:animEffect>
                                  </p:childTnLst>
                                </p:cTn>
                              </p:par>
                            </p:childTnLst>
                          </p:cTn>
                        </p:par>
                        <p:par>
                          <p:cTn id="8" fill="hold" nodeType="afterGroup">
                            <p:stCondLst>
                              <p:cond delay="2000"/>
                            </p:stCondLst>
                            <p:childTnLst>
                              <p:par>
                                <p:cTn id="9" presetID="22" presetClass="entr" presetSubtype="2" fill="hold" grpId="0" nodeType="afterEffect">
                                  <p:stCondLst>
                                    <p:cond delay="1000"/>
                                  </p:stCondLst>
                                  <p:childTnLst>
                                    <p:set>
                                      <p:cBhvr>
                                        <p:cTn id="10" dur="1" fill="hold">
                                          <p:stCondLst>
                                            <p:cond delay="0"/>
                                          </p:stCondLst>
                                        </p:cTn>
                                        <p:tgtEl>
                                          <p:spTgt spid="40970"/>
                                        </p:tgtEl>
                                        <p:attrNameLst>
                                          <p:attrName>style.visibility</p:attrName>
                                        </p:attrNameLst>
                                      </p:cBhvr>
                                      <p:to>
                                        <p:strVal val="visible"/>
                                      </p:to>
                                    </p:set>
                                    <p:animEffect transition="in" filter="wipe(right)">
                                      <p:cBhvr>
                                        <p:cTn id="11" dur="1000"/>
                                        <p:tgtEl>
                                          <p:spTgt spid="40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790700"/>
            <a:ext cx="8356600" cy="4376738"/>
          </a:xfrm>
          <a:prstGeom prst="rect">
            <a:avLst/>
          </a:prstGeom>
          <a:noFill/>
        </p:spPr>
        <p:txBody>
          <a:bodyPr>
            <a:spAutoFit/>
          </a:bodyPr>
          <a:lstStyle/>
          <a:p>
            <a:pPr marL="342900" indent="-342900" fontAlgn="auto">
              <a:lnSpc>
                <a:spcPct val="90000"/>
              </a:lnSpc>
              <a:spcBef>
                <a:spcPts val="0"/>
              </a:spcBef>
              <a:spcAft>
                <a:spcPts val="1200"/>
              </a:spcAft>
              <a:buClr>
                <a:srgbClr val="D33320"/>
              </a:buClr>
              <a:buFont typeface="Arial Unicode MS"/>
              <a:buChar char="▶"/>
              <a:defRPr/>
            </a:pPr>
            <a:r>
              <a:rPr lang="en-US" sz="3200" i="1" dirty="0">
                <a:solidFill>
                  <a:srgbClr val="000000"/>
                </a:solidFill>
                <a:latin typeface="Arial"/>
                <a:ea typeface="+mn-ea"/>
                <a:cs typeface="Arial"/>
              </a:rPr>
              <a:t>Backward scheduling </a:t>
            </a:r>
            <a:r>
              <a:rPr lang="en-US" sz="3200" dirty="0">
                <a:solidFill>
                  <a:srgbClr val="000000"/>
                </a:solidFill>
                <a:latin typeface="Arial"/>
                <a:ea typeface="+mn-ea"/>
                <a:cs typeface="Arial"/>
              </a:rPr>
              <a:t>begins with the due date and schedules the </a:t>
            </a:r>
            <a:r>
              <a:rPr lang="en-US" sz="3200" i="1" dirty="0">
                <a:solidFill>
                  <a:srgbClr val="000000"/>
                </a:solidFill>
                <a:latin typeface="Arial"/>
                <a:ea typeface="+mn-ea"/>
                <a:cs typeface="Arial"/>
              </a:rPr>
              <a:t>final</a:t>
            </a:r>
            <a:r>
              <a:rPr lang="en-US" sz="3200" dirty="0">
                <a:solidFill>
                  <a:srgbClr val="000000"/>
                </a:solidFill>
                <a:latin typeface="Arial"/>
                <a:ea typeface="+mn-ea"/>
                <a:cs typeface="Arial"/>
              </a:rPr>
              <a:t> operation first</a:t>
            </a:r>
          </a:p>
          <a:p>
            <a:pPr marL="342900" indent="-342900" fontAlgn="auto">
              <a:lnSpc>
                <a:spcPct val="90000"/>
              </a:lnSpc>
              <a:spcBef>
                <a:spcPts val="0"/>
              </a:spcBef>
              <a:spcAft>
                <a:spcPts val="1200"/>
              </a:spcAft>
              <a:buClr>
                <a:srgbClr val="D33320"/>
              </a:buClr>
              <a:buFont typeface="Arial Unicode MS"/>
              <a:buChar char="▶"/>
              <a:defRPr/>
            </a:pPr>
            <a:r>
              <a:rPr lang="en-US" sz="3200" dirty="0">
                <a:solidFill>
                  <a:srgbClr val="000000"/>
                </a:solidFill>
                <a:latin typeface="Arial"/>
                <a:ea typeface="+mn-ea"/>
                <a:cs typeface="Arial"/>
              </a:rPr>
              <a:t>Schedule is produced by working backwards though the processes</a:t>
            </a:r>
          </a:p>
          <a:p>
            <a:pPr marL="342900" indent="-342900" fontAlgn="auto">
              <a:lnSpc>
                <a:spcPct val="90000"/>
              </a:lnSpc>
              <a:spcBef>
                <a:spcPts val="0"/>
              </a:spcBef>
              <a:spcAft>
                <a:spcPts val="1200"/>
              </a:spcAft>
              <a:buClr>
                <a:srgbClr val="D33320"/>
              </a:buClr>
              <a:buFont typeface="Arial Unicode MS"/>
              <a:buChar char="▶"/>
              <a:defRPr/>
            </a:pPr>
            <a:r>
              <a:rPr lang="en-US" sz="3200" dirty="0">
                <a:solidFill>
                  <a:srgbClr val="000000"/>
                </a:solidFill>
                <a:latin typeface="Arial"/>
                <a:ea typeface="+mn-ea"/>
                <a:cs typeface="Arial"/>
              </a:rPr>
              <a:t>Resources may not </a:t>
            </a:r>
            <a:br>
              <a:rPr lang="en-US" sz="3200" dirty="0">
                <a:solidFill>
                  <a:srgbClr val="000000"/>
                </a:solidFill>
                <a:latin typeface="Arial"/>
                <a:ea typeface="+mn-ea"/>
                <a:cs typeface="Arial"/>
              </a:rPr>
            </a:br>
            <a:r>
              <a:rPr lang="en-US" sz="3200" dirty="0">
                <a:solidFill>
                  <a:srgbClr val="000000"/>
                </a:solidFill>
                <a:latin typeface="Arial"/>
                <a:ea typeface="+mn-ea"/>
                <a:cs typeface="Arial"/>
              </a:rPr>
              <a:t>be available to </a:t>
            </a:r>
            <a:br>
              <a:rPr lang="en-US" sz="3200" dirty="0">
                <a:solidFill>
                  <a:srgbClr val="000000"/>
                </a:solidFill>
                <a:latin typeface="Arial"/>
                <a:ea typeface="+mn-ea"/>
                <a:cs typeface="Arial"/>
              </a:rPr>
            </a:br>
            <a:r>
              <a:rPr lang="en-US" sz="3200" dirty="0">
                <a:solidFill>
                  <a:srgbClr val="000000"/>
                </a:solidFill>
                <a:latin typeface="Arial"/>
                <a:ea typeface="+mn-ea"/>
                <a:cs typeface="Arial"/>
              </a:rPr>
              <a:t>accomplish the </a:t>
            </a:r>
            <a:br>
              <a:rPr lang="en-US" sz="3200" dirty="0">
                <a:solidFill>
                  <a:srgbClr val="000000"/>
                </a:solidFill>
                <a:latin typeface="Arial"/>
                <a:ea typeface="+mn-ea"/>
                <a:cs typeface="Arial"/>
              </a:rPr>
            </a:br>
            <a:r>
              <a:rPr lang="en-US" sz="3200" dirty="0">
                <a:solidFill>
                  <a:srgbClr val="000000"/>
                </a:solidFill>
                <a:latin typeface="Arial"/>
                <a:ea typeface="+mn-ea"/>
                <a:cs typeface="Arial"/>
              </a:rPr>
              <a:t>schedule</a:t>
            </a:r>
          </a:p>
          <a:p>
            <a:pPr fontAlgn="auto">
              <a:spcBef>
                <a:spcPts val="0"/>
              </a:spcBef>
              <a:spcAft>
                <a:spcPts val="0"/>
              </a:spcAft>
              <a:defRPr/>
            </a:pPr>
            <a:endParaRPr lang="en-US" dirty="0">
              <a:latin typeface="Arial"/>
              <a:ea typeface="+mn-ea"/>
              <a:cs typeface="Arial"/>
            </a:endParaRPr>
          </a:p>
        </p:txBody>
      </p:sp>
      <p:sp>
        <p:nvSpPr>
          <p:cNvPr id="40962" name="Rectangle 2"/>
          <p:cNvSpPr>
            <a:spLocks noGrp="1" noChangeArrowheads="1"/>
          </p:cNvSpPr>
          <p:nvPr>
            <p:ph type="title"/>
          </p:nvPr>
        </p:nvSpPr>
        <p:spPr/>
        <p:txBody>
          <a:bodyPr rtlCol="0">
            <a:normAutofit fontScale="90000"/>
          </a:bodyPr>
          <a:lstStyle/>
          <a:p>
            <a:pPr fontAlgn="auto">
              <a:spcAft>
                <a:spcPts val="0"/>
              </a:spcAft>
              <a:defRPr/>
            </a:pPr>
            <a:r>
              <a:rPr lang="en-US" dirty="0">
                <a:ea typeface="+mj-ea"/>
              </a:rPr>
              <a:t>Forward and Backward Scheduling</a:t>
            </a:r>
          </a:p>
        </p:txBody>
      </p:sp>
      <p:grpSp>
        <p:nvGrpSpPr>
          <p:cNvPr id="38915" name="Group 4"/>
          <p:cNvGrpSpPr>
            <a:grpSpLocks/>
          </p:cNvGrpSpPr>
          <p:nvPr/>
        </p:nvGrpSpPr>
        <p:grpSpPr bwMode="auto">
          <a:xfrm>
            <a:off x="5381625" y="5002213"/>
            <a:ext cx="2755900" cy="760412"/>
            <a:chOff x="3616" y="3688"/>
            <a:chExt cx="1736" cy="479"/>
          </a:xfrm>
        </p:grpSpPr>
        <p:sp>
          <p:nvSpPr>
            <p:cNvPr id="38918" name="Line 5"/>
            <p:cNvSpPr>
              <a:spLocks noChangeShapeType="1"/>
            </p:cNvSpPr>
            <p:nvPr/>
          </p:nvSpPr>
          <p:spPr bwMode="auto">
            <a:xfrm>
              <a:off x="3616" y="3816"/>
              <a:ext cx="1736"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8919" name="Rectangle 6"/>
            <p:cNvSpPr>
              <a:spLocks noChangeArrowheads="1"/>
            </p:cNvSpPr>
            <p:nvPr/>
          </p:nvSpPr>
          <p:spPr bwMode="auto">
            <a:xfrm>
              <a:off x="4846" y="3841"/>
              <a:ext cx="44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85000"/>
                </a:lnSpc>
              </a:pPr>
              <a:r>
                <a:rPr lang="en-US" sz="1600" dirty="0"/>
                <a:t>Due Date</a:t>
              </a:r>
            </a:p>
          </p:txBody>
        </p:sp>
        <p:sp>
          <p:nvSpPr>
            <p:cNvPr id="38920" name="Rectangle 7"/>
            <p:cNvSpPr>
              <a:spLocks noChangeArrowheads="1"/>
            </p:cNvSpPr>
            <p:nvPr/>
          </p:nvSpPr>
          <p:spPr bwMode="auto">
            <a:xfrm>
              <a:off x="3710" y="3910"/>
              <a:ext cx="37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dirty="0"/>
                <a:t>Now</a:t>
              </a:r>
            </a:p>
          </p:txBody>
        </p:sp>
        <p:sp>
          <p:nvSpPr>
            <p:cNvPr id="38921" name="Line 8"/>
            <p:cNvSpPr>
              <a:spLocks noChangeShapeType="1"/>
            </p:cNvSpPr>
            <p:nvPr/>
          </p:nvSpPr>
          <p:spPr bwMode="auto">
            <a:xfrm>
              <a:off x="3903" y="3688"/>
              <a:ext cx="0" cy="1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8922" name="Line 9"/>
            <p:cNvSpPr>
              <a:spLocks noChangeShapeType="1"/>
            </p:cNvSpPr>
            <p:nvPr/>
          </p:nvSpPr>
          <p:spPr bwMode="auto">
            <a:xfrm>
              <a:off x="5068" y="3688"/>
              <a:ext cx="0" cy="12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38916" name="AutoShape 10"/>
          <p:cNvSpPr>
            <a:spLocks noChangeArrowheads="1"/>
          </p:cNvSpPr>
          <p:nvPr/>
        </p:nvSpPr>
        <p:spPr bwMode="auto">
          <a:xfrm flipH="1">
            <a:off x="6296025" y="4037013"/>
            <a:ext cx="1409700" cy="1117600"/>
          </a:xfrm>
          <a:custGeom>
            <a:avLst/>
            <a:gdLst>
              <a:gd name="T0" fmla="*/ 1057275 w 21600"/>
              <a:gd name="T1" fmla="*/ 0 h 21600"/>
              <a:gd name="T2" fmla="*/ 0 w 21600"/>
              <a:gd name="T3" fmla="*/ 558800 h 21600"/>
              <a:gd name="T4" fmla="*/ 1057275 w 21600"/>
              <a:gd name="T5" fmla="*/ 1117600 h 21600"/>
              <a:gd name="T6" fmla="*/ 1409700 w 21600"/>
              <a:gd name="T7" fmla="*/ 558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9525">
            <a:solidFill>
              <a:schemeClr val="tx1"/>
            </a:solidFill>
            <a:miter lim="800000"/>
            <a:headEnd/>
            <a:tailEnd/>
          </a:ln>
        </p:spPr>
        <p:txBody>
          <a:bodyPr wrap="none" anchor="ctr"/>
          <a:lstStyle/>
          <a:p>
            <a:endParaRPr lang="en-US" dirty="0"/>
          </a:p>
        </p:txBody>
      </p:sp>
      <p:sp>
        <p:nvSpPr>
          <p:cNvPr id="11" name="Text Box 11"/>
          <p:cNvSpPr txBox="1">
            <a:spLocks noChangeArrowheads="1"/>
          </p:cNvSpPr>
          <p:nvPr/>
        </p:nvSpPr>
        <p:spPr bwMode="auto">
          <a:xfrm rot="20838777">
            <a:off x="1033463" y="2446338"/>
            <a:ext cx="5549900" cy="2622550"/>
          </a:xfrm>
          <a:prstGeom prst="rect">
            <a:avLst/>
          </a:prstGeom>
          <a:solidFill>
            <a:schemeClr val="accent4"/>
          </a:solidFill>
          <a:ln w="9525">
            <a:solidFill>
              <a:schemeClr val="tx1"/>
            </a:solidFill>
            <a:miter lim="800000"/>
            <a:headEnd/>
            <a:tailEnd/>
          </a:ln>
          <a:effectLst/>
        </p:spPr>
        <p:txBody>
          <a:bodyPr lIns="342000" tIns="334800" rIns="342000" bIns="334800">
            <a:spAutoFit/>
          </a:bodyPr>
          <a:lstStyle/>
          <a:p>
            <a:pPr algn="ctr" fontAlgn="auto">
              <a:lnSpc>
                <a:spcPct val="90000"/>
              </a:lnSpc>
              <a:spcBef>
                <a:spcPts val="0"/>
              </a:spcBef>
              <a:spcAft>
                <a:spcPts val="0"/>
              </a:spcAft>
              <a:defRPr/>
            </a:pPr>
            <a:r>
              <a:rPr lang="en-US" sz="2800" dirty="0">
                <a:latin typeface="Arial"/>
                <a:ea typeface="+mn-ea"/>
                <a:cs typeface="Arial"/>
              </a:rPr>
              <a:t>Often these approaches are combined to develop a trade-off between capacity constraints and customer expectations</a:t>
            </a:r>
          </a:p>
        </p:txBody>
      </p:sp>
    </p:spTree>
    <p:extLst>
      <p:ext uri="{BB962C8B-B14F-4D97-AF65-F5344CB8AC3E}">
        <p14:creationId xmlns:p14="http://schemas.microsoft.com/office/powerpoint/2010/main" val="1712026254"/>
      </p:ext>
    </p:extLst>
  </p:cSld>
  <p:clrMapOvr>
    <a:masterClrMapping/>
  </p:clrMapOvr>
  <p:transition>
    <p:strips/>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HR11">
      <a:dk1>
        <a:srgbClr val="000000"/>
      </a:dk1>
      <a:lt1>
        <a:srgbClr val="FFFFFF"/>
      </a:lt1>
      <a:dk2>
        <a:srgbClr val="255898"/>
      </a:dk2>
      <a:lt2>
        <a:srgbClr val="FFFCF2"/>
      </a:lt2>
      <a:accent1>
        <a:srgbClr val="D33320"/>
      </a:accent1>
      <a:accent2>
        <a:srgbClr val="9FACC7"/>
      </a:accent2>
      <a:accent3>
        <a:srgbClr val="F7D7AC"/>
      </a:accent3>
      <a:accent4>
        <a:srgbClr val="BDD6A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themeOverride>
</file>

<file path=ppt/theme/themeOverride2.xml><?xml version="1.0" encoding="utf-8"?>
<a:themeOverride xmlns:a="http://schemas.openxmlformats.org/drawingml/2006/main">
  <a:clrScheme name="Cascade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themeOverride>
</file>

<file path=docProps/app.xml><?xml version="1.0" encoding="utf-8"?>
<Properties xmlns="http://schemas.openxmlformats.org/officeDocument/2006/extended-properties" xmlns:vt="http://schemas.openxmlformats.org/officeDocument/2006/docPropsVTypes">
  <TotalTime>1681</TotalTime>
  <Words>3582</Words>
  <Application>Microsoft Office PowerPoint</Application>
  <PresentationFormat>On-screen Show (4:3)</PresentationFormat>
  <Paragraphs>1268</Paragraphs>
  <Slides>57</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Arial Unicode MS</vt:lpstr>
      <vt:lpstr>Calibri</vt:lpstr>
      <vt:lpstr>Helvetica Neue</vt:lpstr>
      <vt:lpstr>Lucida Grande</vt:lpstr>
      <vt:lpstr>Roboto</vt:lpstr>
      <vt:lpstr>Times</vt:lpstr>
      <vt:lpstr>Times New Roman</vt:lpstr>
      <vt:lpstr>Wingdings</vt:lpstr>
      <vt:lpstr>Office Theme</vt:lpstr>
      <vt:lpstr>PowerPoint Presentation</vt:lpstr>
      <vt:lpstr>Learning Objectives</vt:lpstr>
      <vt:lpstr>Short-Term Scheduling</vt:lpstr>
      <vt:lpstr>Importance of Short-Term Scheduling</vt:lpstr>
      <vt:lpstr>Scheduling Issues</vt:lpstr>
      <vt:lpstr>Scheduling Flow</vt:lpstr>
      <vt:lpstr>Forward and Backward Scheduling</vt:lpstr>
      <vt:lpstr>Forward and Backward Scheduling</vt:lpstr>
      <vt:lpstr>Forward and Backward Scheduling</vt:lpstr>
      <vt:lpstr>Finite and Infinite Loading</vt:lpstr>
      <vt:lpstr>Assignment Method</vt:lpstr>
      <vt:lpstr>Assignment Method</vt:lpstr>
      <vt:lpstr>Assignment Method</vt:lpstr>
      <vt:lpstr>Assignment Method</vt:lpstr>
      <vt:lpstr>Assignment Example</vt:lpstr>
      <vt:lpstr>Assignment Example</vt:lpstr>
      <vt:lpstr>Assignment Example</vt:lpstr>
      <vt:lpstr>Assignment Example</vt:lpstr>
      <vt:lpstr>PowerPoint Presentation</vt:lpstr>
      <vt:lpstr>PowerPoint Presentation</vt:lpstr>
      <vt:lpstr>PowerPoint Presentation</vt:lpstr>
      <vt:lpstr>PowerPoint Presentation</vt:lpstr>
      <vt:lpstr>Sequencing Jobs</vt:lpstr>
      <vt:lpstr>Performance Criteria</vt:lpstr>
      <vt:lpstr>Performance Criteria</vt:lpstr>
      <vt:lpstr>Sequencing Example</vt:lpstr>
      <vt:lpstr>Sequencing Example</vt:lpstr>
      <vt:lpstr>Sequencing Example</vt:lpstr>
      <vt:lpstr>Sequencing Example</vt:lpstr>
      <vt:lpstr>Sequencing Example</vt:lpstr>
      <vt:lpstr>Sequencing Example</vt:lpstr>
      <vt:lpstr>Sequencing Example</vt:lpstr>
      <vt:lpstr>Sequencing Example</vt:lpstr>
      <vt:lpstr>Sequencing Example</vt:lpstr>
      <vt:lpstr>Sequencing Example</vt:lpstr>
      <vt:lpstr>Comparison of  Sequencing Rules</vt:lpstr>
      <vt:lpstr>Critical Ratio (CR)</vt:lpstr>
      <vt:lpstr>Critical Ratio Example</vt:lpstr>
      <vt:lpstr>Critical Ratio Technique</vt:lpstr>
      <vt:lpstr>Sequencing N Jobs on Two Machines: Johnson's Rule</vt:lpstr>
      <vt:lpstr>Johnson’s Rule</vt:lpstr>
      <vt:lpstr>Johnson’s Rule Example</vt:lpstr>
      <vt:lpstr>Johnson’s Rule Example</vt:lpstr>
      <vt:lpstr>Johnson’s Rule Example</vt:lpstr>
      <vt:lpstr>Johnson’s Rule Example</vt:lpstr>
      <vt:lpstr>Scheduling Services</vt:lpstr>
      <vt:lpstr>Scheduling Services</vt:lpstr>
      <vt:lpstr>Scheduling Services</vt:lpstr>
      <vt:lpstr>Scheduling Service Employees With Cyclical Scheduling</vt:lpstr>
      <vt:lpstr>Cyclical Scheduling Example</vt:lpstr>
      <vt:lpstr>Cyclical Scheduling Example</vt:lpstr>
      <vt:lpstr>Cyclical Scheduling Example</vt:lpstr>
      <vt:lpstr>Cyclical Scheduling Example</vt:lpstr>
      <vt:lpstr>Cyclical Scheduling Example</vt:lpstr>
      <vt:lpstr>Cyclical Scheduling Example</vt:lpstr>
      <vt:lpstr>Cyclical Scheduling Example</vt:lpstr>
      <vt:lpstr>Cyclical Scheduling Example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Heizer/Render 12e</dc:title>
  <dc:subject>Chapter 15 - Short-Term Scheduling</dc:subject>
  <dc:creator>Jeff Heyl</dc:creator>
  <cp:keywords/>
  <dc:description/>
  <cp:lastModifiedBy>deni</cp:lastModifiedBy>
  <cp:revision>264</cp:revision>
  <dcterms:created xsi:type="dcterms:W3CDTF">2012-09-28T10:33:31Z</dcterms:created>
  <dcterms:modified xsi:type="dcterms:W3CDTF">2021-03-05T03:10:27Z</dcterms:modified>
  <cp:category/>
</cp:coreProperties>
</file>