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257" r:id="rId2"/>
    <p:sldId id="340" r:id="rId3"/>
    <p:sldId id="342"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40" r:id="rId67"/>
    <p:sldId id="408" r:id="rId68"/>
    <p:sldId id="409" r:id="rId69"/>
    <p:sldId id="410" r:id="rId70"/>
    <p:sldId id="411" r:id="rId71"/>
    <p:sldId id="412" r:id="rId72"/>
    <p:sldId id="413" r:id="rId73"/>
    <p:sldId id="414" r:id="rId74"/>
    <p:sldId id="415" r:id="rId75"/>
    <p:sldId id="416" r:id="rId76"/>
    <p:sldId id="417" r:id="rId77"/>
    <p:sldId id="418" r:id="rId78"/>
    <p:sldId id="419" r:id="rId79"/>
    <p:sldId id="420" r:id="rId80"/>
    <p:sldId id="421" r:id="rId81"/>
    <p:sldId id="422" r:id="rId82"/>
    <p:sldId id="423" r:id="rId83"/>
    <p:sldId id="434" r:id="rId84"/>
    <p:sldId id="435" r:id="rId85"/>
    <p:sldId id="436" r:id="rId86"/>
    <p:sldId id="441" r:id="rId87"/>
    <p:sldId id="442" r:id="rId88"/>
  </p:sldIdLst>
  <p:sldSz cx="9144000" cy="6858000" type="screen4x3"/>
  <p:notesSz cx="6858000" cy="9144000"/>
  <p:custDataLst>
    <p:tags r:id="rId9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4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B" initials="JLB" lastIdx="29" clrIdx="0"/>
  <p:cmAuthor id="2" name="Owner" initials="O"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7907" autoAdjust="0"/>
  </p:normalViewPr>
  <p:slideViewPr>
    <p:cSldViewPr snapToGrid="0" snapToObjects="1">
      <p:cViewPr varScale="1">
        <p:scale>
          <a:sx n="111" d="100"/>
          <a:sy n="111" d="100"/>
        </p:scale>
        <p:origin x="1824" y="102"/>
      </p:cViewPr>
      <p:guideLst>
        <p:guide orient="horz" pos="2144"/>
        <p:guide pos="288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E0611E1-B028-2443-BED6-15B43C61F054}" type="datetimeFigureOut">
              <a:rPr lang="en-US"/>
              <a:pPr/>
              <a:t>2/7/2021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5570E3B-8CB0-CD44-872C-98256F01E610}" type="slidenum">
              <a:rPr lang="en-US"/>
              <a:pPr/>
              <a:t>‹#›</a:t>
            </a:fld>
            <a:endParaRPr lang="en-US" dirty="0"/>
          </a:p>
        </p:txBody>
      </p:sp>
    </p:spTree>
    <p:extLst>
      <p:ext uri="{BB962C8B-B14F-4D97-AF65-F5344CB8AC3E}">
        <p14:creationId xmlns:p14="http://schemas.microsoft.com/office/powerpoint/2010/main" val="28302128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3E12B95-DC54-0B4E-926B-AF573571D870}" type="slidenum">
              <a:rPr lang="en-AU">
                <a:latin typeface="Arial" charset="0"/>
                <a:ea typeface="MS PGothic" charset="0"/>
                <a:cs typeface="MS PGothic" charset="0"/>
              </a:rPr>
              <a:pPr/>
              <a:t>2</a:t>
            </a:fld>
            <a:endParaRPr lang="en-AU" dirty="0">
              <a:latin typeface="Arial" charset="0"/>
              <a:ea typeface="MS PGothic" charset="0"/>
              <a:cs typeface="MS PGothic"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2849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1635817-CA7F-E442-82D7-E06520305811}" type="slidenum">
              <a:rPr lang="en-AU">
                <a:latin typeface="Arial" charset="0"/>
                <a:ea typeface="MS PGothic" charset="0"/>
                <a:cs typeface="MS PGothic" charset="0"/>
              </a:rPr>
              <a:pPr/>
              <a:t>11</a:t>
            </a:fld>
            <a:endParaRPr lang="en-AU" dirty="0">
              <a:latin typeface="Arial" charset="0"/>
              <a:ea typeface="MS PGothic" charset="0"/>
              <a:cs typeface="MS PGothic"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32426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5C0D634-5F83-CF48-B2D9-03E4C695F9F0}" type="slidenum">
              <a:rPr lang="en-AU">
                <a:latin typeface="Arial" charset="0"/>
                <a:ea typeface="MS PGothic" charset="0"/>
                <a:cs typeface="MS PGothic" charset="0"/>
              </a:rPr>
              <a:pPr/>
              <a:t>12</a:t>
            </a:fld>
            <a:endParaRPr lang="en-AU" dirty="0">
              <a:latin typeface="Arial" charset="0"/>
              <a:ea typeface="MS PGothic" charset="0"/>
              <a:cs typeface="MS PGothic"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997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C6F518D-6B6A-6246-BD6A-57272A58C622}" type="slidenum">
              <a:rPr lang="en-AU">
                <a:latin typeface="Arial" charset="0"/>
                <a:ea typeface="MS PGothic" charset="0"/>
                <a:cs typeface="MS PGothic" charset="0"/>
              </a:rPr>
              <a:pPr/>
              <a:t>13</a:t>
            </a:fld>
            <a:endParaRPr lang="en-AU" dirty="0">
              <a:latin typeface="Arial" charset="0"/>
              <a:ea typeface="MS PGothic" charset="0"/>
              <a:cs typeface="MS PGothic"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38265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3424104-CADF-C046-BE90-CA6145B5A694}" type="slidenum">
              <a:rPr lang="en-AU">
                <a:latin typeface="Arial" charset="0"/>
                <a:ea typeface="MS PGothic" charset="0"/>
                <a:cs typeface="MS PGothic" charset="0"/>
              </a:rPr>
              <a:pPr/>
              <a:t>14</a:t>
            </a:fld>
            <a:endParaRPr lang="en-AU" dirty="0">
              <a:latin typeface="Arial" charset="0"/>
              <a:ea typeface="MS PGothic" charset="0"/>
              <a:cs typeface="MS PGothic"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1087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061A575-E520-CE48-88F8-D4F5C528EDC3}" type="slidenum">
              <a:rPr lang="en-AU">
                <a:latin typeface="Arial" charset="0"/>
                <a:ea typeface="MS PGothic" charset="0"/>
                <a:cs typeface="MS PGothic" charset="0"/>
              </a:rPr>
              <a:pPr/>
              <a:t>15</a:t>
            </a:fld>
            <a:endParaRPr lang="en-AU" dirty="0">
              <a:latin typeface="Arial" charset="0"/>
              <a:ea typeface="MS PGothic" charset="0"/>
              <a:cs typeface="MS PGothic"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48666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079D066-537D-FE4E-B1A3-7F06B613ECE3}" type="slidenum">
              <a:rPr lang="en-AU">
                <a:latin typeface="Arial" charset="0"/>
                <a:ea typeface="MS PGothic" charset="0"/>
                <a:cs typeface="MS PGothic" charset="0"/>
              </a:rPr>
              <a:pPr/>
              <a:t>16</a:t>
            </a:fld>
            <a:endParaRPr lang="en-AU" dirty="0">
              <a:latin typeface="Arial" charset="0"/>
              <a:ea typeface="MS PGothic" charset="0"/>
              <a:cs typeface="MS PGothic"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82194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B69254B-A45E-ED4A-A2A4-47A80124B41D}" type="slidenum">
              <a:rPr lang="en-AU">
                <a:latin typeface="Arial" charset="0"/>
                <a:ea typeface="MS PGothic" charset="0"/>
                <a:cs typeface="MS PGothic" charset="0"/>
              </a:rPr>
              <a:pPr/>
              <a:t>17</a:t>
            </a:fld>
            <a:endParaRPr lang="en-AU" dirty="0">
              <a:latin typeface="Arial" charset="0"/>
              <a:ea typeface="MS PGothic" charset="0"/>
              <a:cs typeface="MS PGothic"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8744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6E09EE2-A7DF-1C41-B8A7-14C843AA893A}" type="slidenum">
              <a:rPr lang="en-AU">
                <a:latin typeface="Arial" charset="0"/>
                <a:ea typeface="MS PGothic" charset="0"/>
                <a:cs typeface="MS PGothic" charset="0"/>
              </a:rPr>
              <a:pPr/>
              <a:t>18</a:t>
            </a:fld>
            <a:endParaRPr lang="en-AU" dirty="0">
              <a:latin typeface="Arial" charset="0"/>
              <a:ea typeface="MS PGothic" charset="0"/>
              <a:cs typeface="MS PGothic"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022869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50355A8-4707-F04D-806F-BF29110BB634}" type="slidenum">
              <a:rPr lang="en-AU">
                <a:latin typeface="Arial" charset="0"/>
                <a:ea typeface="MS PGothic" charset="0"/>
                <a:cs typeface="MS PGothic" charset="0"/>
              </a:rPr>
              <a:pPr/>
              <a:t>19</a:t>
            </a:fld>
            <a:endParaRPr lang="en-AU" dirty="0">
              <a:latin typeface="Arial" charset="0"/>
              <a:ea typeface="MS PGothic" charset="0"/>
              <a:cs typeface="MS PGothic"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39227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E6A0502-E072-034E-8AAA-125F4A14FE29}" type="slidenum">
              <a:rPr lang="en-AU">
                <a:latin typeface="Arial" charset="0"/>
                <a:ea typeface="MS PGothic" charset="0"/>
                <a:cs typeface="MS PGothic" charset="0"/>
              </a:rPr>
              <a:pPr/>
              <a:t>20</a:t>
            </a:fld>
            <a:endParaRPr lang="en-AU" dirty="0">
              <a:latin typeface="Arial" charset="0"/>
              <a:ea typeface="MS PGothic" charset="0"/>
              <a:cs typeface="MS PGothic"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40615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6E26615-C209-3A42-92BC-D34D91BA1A8F}" type="slidenum">
              <a:rPr lang="en-AU">
                <a:latin typeface="Arial" charset="0"/>
                <a:ea typeface="MS PGothic" charset="0"/>
                <a:cs typeface="MS PGothic" charset="0"/>
              </a:rPr>
              <a:pPr/>
              <a:t>3</a:t>
            </a:fld>
            <a:endParaRPr lang="en-AU" dirty="0">
              <a:latin typeface="Arial" charset="0"/>
              <a:ea typeface="MS PGothic" charset="0"/>
              <a:cs typeface="MS PGothic"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96592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79AF123-6292-8E4A-8B7E-23717298B8B9}" type="slidenum">
              <a:rPr lang="en-AU">
                <a:latin typeface="Arial" charset="0"/>
                <a:ea typeface="MS PGothic" charset="0"/>
                <a:cs typeface="MS PGothic" charset="0"/>
              </a:rPr>
              <a:pPr/>
              <a:t>21</a:t>
            </a:fld>
            <a:endParaRPr lang="en-AU" dirty="0">
              <a:latin typeface="Arial" charset="0"/>
              <a:ea typeface="MS PGothic" charset="0"/>
              <a:cs typeface="MS PGothic"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71135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0B5454A-9AA0-8F48-82CD-D62B346F9885}" type="slidenum">
              <a:rPr lang="en-AU">
                <a:latin typeface="Arial" charset="0"/>
                <a:ea typeface="MS PGothic" charset="0"/>
                <a:cs typeface="MS PGothic" charset="0"/>
              </a:rPr>
              <a:pPr/>
              <a:t>22</a:t>
            </a:fld>
            <a:endParaRPr lang="en-AU" dirty="0">
              <a:latin typeface="Arial" charset="0"/>
              <a:ea typeface="MS PGothic" charset="0"/>
              <a:cs typeface="MS PGothic"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482118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DE84856-5BC1-1A42-BD9C-0FB9E1014874}" type="slidenum">
              <a:rPr lang="en-AU">
                <a:latin typeface="Arial" charset="0"/>
                <a:ea typeface="MS PGothic" charset="0"/>
                <a:cs typeface="MS PGothic" charset="0"/>
              </a:rPr>
              <a:pPr/>
              <a:t>23</a:t>
            </a:fld>
            <a:endParaRPr lang="en-AU" dirty="0">
              <a:latin typeface="Arial" charset="0"/>
              <a:ea typeface="MS PGothic" charset="0"/>
              <a:cs typeface="MS PGothic"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52393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447246D-2E20-6F44-B2DF-C212803FC541}" type="slidenum">
              <a:rPr lang="en-AU">
                <a:latin typeface="Arial" charset="0"/>
                <a:ea typeface="MS PGothic" charset="0"/>
                <a:cs typeface="MS PGothic" charset="0"/>
              </a:rPr>
              <a:pPr/>
              <a:t>25</a:t>
            </a:fld>
            <a:endParaRPr lang="en-AU" dirty="0">
              <a:latin typeface="Arial" charset="0"/>
              <a:ea typeface="MS PGothic" charset="0"/>
              <a:cs typeface="MS PGothic" charset="0"/>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612184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23D51D-EC7A-B647-A52D-573AEF93F0A0}" type="slidenum">
              <a:rPr lang="en-AU">
                <a:latin typeface="Arial" charset="0"/>
                <a:ea typeface="MS PGothic" charset="0"/>
                <a:cs typeface="MS PGothic" charset="0"/>
              </a:rPr>
              <a:pPr/>
              <a:t>26</a:t>
            </a:fld>
            <a:endParaRPr lang="en-AU" dirty="0">
              <a:latin typeface="Arial" charset="0"/>
              <a:ea typeface="MS PGothic" charset="0"/>
              <a:cs typeface="MS PGothic"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50441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2C7B021-89B9-BA4F-8E7C-7EA01F76D6A8}" type="slidenum">
              <a:rPr lang="en-AU">
                <a:latin typeface="Arial" charset="0"/>
                <a:ea typeface="MS PGothic" charset="0"/>
                <a:cs typeface="MS PGothic" charset="0"/>
              </a:rPr>
              <a:pPr/>
              <a:t>27</a:t>
            </a:fld>
            <a:endParaRPr lang="en-AU" dirty="0">
              <a:latin typeface="Arial" charset="0"/>
              <a:ea typeface="MS PGothic" charset="0"/>
              <a:cs typeface="MS PGothic"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85485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50FB9EB-92C3-5F47-B90F-D09050E43795}" type="slidenum">
              <a:rPr lang="en-AU">
                <a:latin typeface="Arial" charset="0"/>
                <a:ea typeface="MS PGothic" charset="0"/>
                <a:cs typeface="MS PGothic" charset="0"/>
              </a:rPr>
              <a:pPr/>
              <a:t>28</a:t>
            </a:fld>
            <a:endParaRPr lang="en-AU" dirty="0">
              <a:latin typeface="Arial" charset="0"/>
              <a:ea typeface="MS PGothic" charset="0"/>
              <a:cs typeface="MS PGothic" charset="0"/>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60486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31DE032-C055-5649-A940-4B9E0643BF11}" type="slidenum">
              <a:rPr lang="en-AU">
                <a:latin typeface="Arial" charset="0"/>
                <a:ea typeface="MS PGothic" charset="0"/>
                <a:cs typeface="MS PGothic" charset="0"/>
              </a:rPr>
              <a:pPr/>
              <a:t>29</a:t>
            </a:fld>
            <a:endParaRPr lang="en-AU" dirty="0">
              <a:latin typeface="Arial" charset="0"/>
              <a:ea typeface="MS PGothic" charset="0"/>
              <a:cs typeface="MS PGothic"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08730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4BDD965-4B1A-5144-9CBB-D34BAA20800B}" type="slidenum">
              <a:rPr lang="en-AU">
                <a:latin typeface="Arial" charset="0"/>
                <a:ea typeface="MS PGothic" charset="0"/>
                <a:cs typeface="MS PGothic" charset="0"/>
              </a:rPr>
              <a:pPr/>
              <a:t>31</a:t>
            </a:fld>
            <a:endParaRPr lang="en-AU" dirty="0">
              <a:latin typeface="Arial" charset="0"/>
              <a:ea typeface="MS PGothic" charset="0"/>
              <a:cs typeface="MS PGothic"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67473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A3F663D-E9A3-4440-B556-770A9DFAA061}" type="slidenum">
              <a:rPr lang="en-AU">
                <a:latin typeface="Arial" charset="0"/>
                <a:ea typeface="MS PGothic" charset="0"/>
                <a:cs typeface="MS PGothic" charset="0"/>
              </a:rPr>
              <a:pPr/>
              <a:t>32</a:t>
            </a:fld>
            <a:endParaRPr lang="en-AU" dirty="0">
              <a:latin typeface="Arial" charset="0"/>
              <a:ea typeface="MS PGothic" charset="0"/>
              <a:cs typeface="MS PGothic"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44287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EE8066E-A85A-D242-9B6B-039C4EA915A0}" type="slidenum">
              <a:rPr lang="en-AU">
                <a:latin typeface="Arial" charset="0"/>
                <a:ea typeface="MS PGothic" charset="0"/>
                <a:cs typeface="MS PGothic" charset="0"/>
              </a:rPr>
              <a:pPr/>
              <a:t>4</a:t>
            </a:fld>
            <a:endParaRPr lang="en-AU" dirty="0">
              <a:latin typeface="Arial" charset="0"/>
              <a:ea typeface="MS PGothic" charset="0"/>
              <a:cs typeface="MS PGothic"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00813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FEBAFC6-9D0D-8E4B-A109-E9169B5B28BA}" type="slidenum">
              <a:rPr lang="en-AU">
                <a:latin typeface="Arial" charset="0"/>
                <a:ea typeface="MS PGothic" charset="0"/>
                <a:cs typeface="MS PGothic" charset="0"/>
              </a:rPr>
              <a:pPr/>
              <a:t>33</a:t>
            </a:fld>
            <a:endParaRPr lang="en-AU" dirty="0">
              <a:latin typeface="Arial" charset="0"/>
              <a:ea typeface="MS PGothic" charset="0"/>
              <a:cs typeface="MS PGothic"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990903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478373A-CA1B-9A4D-A033-CBBD4C77BC26}" type="slidenum">
              <a:rPr lang="en-AU">
                <a:latin typeface="Arial" charset="0"/>
                <a:ea typeface="MS PGothic" charset="0"/>
                <a:cs typeface="MS PGothic" charset="0"/>
              </a:rPr>
              <a:pPr/>
              <a:t>34</a:t>
            </a:fld>
            <a:endParaRPr lang="en-AU" dirty="0">
              <a:latin typeface="Arial" charset="0"/>
              <a:ea typeface="MS PGothic" charset="0"/>
              <a:cs typeface="MS PGothic"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19869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708FEBB-4871-4343-B748-D164B610DDC3}" type="slidenum">
              <a:rPr lang="en-AU">
                <a:latin typeface="Arial" charset="0"/>
                <a:ea typeface="MS PGothic" charset="0"/>
                <a:cs typeface="MS PGothic" charset="0"/>
              </a:rPr>
              <a:pPr/>
              <a:t>35</a:t>
            </a:fld>
            <a:endParaRPr lang="en-AU" dirty="0">
              <a:latin typeface="Arial" charset="0"/>
              <a:ea typeface="MS PGothic" charset="0"/>
              <a:cs typeface="MS PGothic"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49306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AA951F4-BDA5-8E49-88FC-3F7B8B639050}" type="slidenum">
              <a:rPr lang="en-AU">
                <a:latin typeface="Arial" charset="0"/>
                <a:ea typeface="MS PGothic" charset="0"/>
                <a:cs typeface="MS PGothic" charset="0"/>
              </a:rPr>
              <a:pPr/>
              <a:t>36</a:t>
            </a:fld>
            <a:endParaRPr lang="en-AU" dirty="0">
              <a:latin typeface="Arial" charset="0"/>
              <a:ea typeface="MS PGothic" charset="0"/>
              <a:cs typeface="MS PGothic"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173309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6FDEB65-64E2-0C47-BDBF-31037BFA0D48}" type="slidenum">
              <a:rPr lang="en-AU">
                <a:latin typeface="Arial" charset="0"/>
                <a:ea typeface="MS PGothic" charset="0"/>
                <a:cs typeface="MS PGothic" charset="0"/>
              </a:rPr>
              <a:pPr/>
              <a:t>37</a:t>
            </a:fld>
            <a:endParaRPr lang="en-AU" dirty="0">
              <a:latin typeface="Arial" charset="0"/>
              <a:ea typeface="MS PGothic" charset="0"/>
              <a:cs typeface="MS PGothic"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015398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F175A0A-C19D-0745-82FB-F4EA3103B632}" type="slidenum">
              <a:rPr lang="en-AU">
                <a:latin typeface="Arial" charset="0"/>
                <a:ea typeface="MS PGothic" charset="0"/>
                <a:cs typeface="MS PGothic" charset="0"/>
              </a:rPr>
              <a:pPr/>
              <a:t>38</a:t>
            </a:fld>
            <a:endParaRPr lang="en-AU" dirty="0">
              <a:latin typeface="Arial" charset="0"/>
              <a:ea typeface="MS PGothic" charset="0"/>
              <a:cs typeface="MS PGothic"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926096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A8D7EEF-8E00-6045-A14D-2C1F2B6B729E}" type="slidenum">
              <a:rPr lang="en-AU">
                <a:latin typeface="Arial" charset="0"/>
                <a:ea typeface="MS PGothic" charset="0"/>
                <a:cs typeface="MS PGothic" charset="0"/>
              </a:rPr>
              <a:pPr/>
              <a:t>39</a:t>
            </a:fld>
            <a:endParaRPr lang="en-AU" dirty="0">
              <a:latin typeface="Arial" charset="0"/>
              <a:ea typeface="MS PGothic" charset="0"/>
              <a:cs typeface="MS PGothic"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85235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99F5EAF-75DD-D046-9925-3B19B6777D44}" type="slidenum">
              <a:rPr lang="en-AU">
                <a:latin typeface="Arial" charset="0"/>
                <a:ea typeface="MS PGothic" charset="0"/>
                <a:cs typeface="MS PGothic" charset="0"/>
              </a:rPr>
              <a:pPr/>
              <a:t>40</a:t>
            </a:fld>
            <a:endParaRPr lang="en-AU" dirty="0">
              <a:latin typeface="Arial" charset="0"/>
              <a:ea typeface="MS PGothic" charset="0"/>
              <a:cs typeface="MS PGothic"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432377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949FFB7-325D-F241-9C1C-250E2B77BDFF}" type="slidenum">
              <a:rPr lang="en-AU">
                <a:latin typeface="Arial" charset="0"/>
                <a:ea typeface="MS PGothic" charset="0"/>
                <a:cs typeface="MS PGothic" charset="0"/>
              </a:rPr>
              <a:pPr/>
              <a:t>41</a:t>
            </a:fld>
            <a:endParaRPr lang="en-AU" dirty="0">
              <a:latin typeface="Arial" charset="0"/>
              <a:ea typeface="MS PGothic" charset="0"/>
              <a:cs typeface="MS PGothic"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77938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5E87ED8-DE82-EA4E-8368-90FDD6203253}" type="slidenum">
              <a:rPr lang="en-AU">
                <a:latin typeface="Arial" charset="0"/>
                <a:ea typeface="MS PGothic" charset="0"/>
                <a:cs typeface="MS PGothic" charset="0"/>
              </a:rPr>
              <a:pPr/>
              <a:t>42</a:t>
            </a:fld>
            <a:endParaRPr lang="en-AU" dirty="0">
              <a:latin typeface="Arial" charset="0"/>
              <a:ea typeface="MS PGothic" charset="0"/>
              <a:cs typeface="MS PGothic"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0789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7D02814-679D-5F48-B45B-AE12FFA8E4A4}" type="slidenum">
              <a:rPr lang="en-AU">
                <a:latin typeface="Arial" charset="0"/>
                <a:ea typeface="MS PGothic" charset="0"/>
                <a:cs typeface="MS PGothic" charset="0"/>
              </a:rPr>
              <a:pPr/>
              <a:t>5</a:t>
            </a:fld>
            <a:endParaRPr lang="en-AU" dirty="0">
              <a:latin typeface="Arial" charset="0"/>
              <a:ea typeface="MS PGothic" charset="0"/>
              <a:cs typeface="MS PGothic"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261940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B993625-B390-1345-B61A-69E392E8441E}" type="slidenum">
              <a:rPr lang="en-AU">
                <a:latin typeface="Arial" charset="0"/>
                <a:ea typeface="MS PGothic" charset="0"/>
                <a:cs typeface="MS PGothic" charset="0"/>
              </a:rPr>
              <a:pPr/>
              <a:t>43</a:t>
            </a:fld>
            <a:endParaRPr lang="en-AU" dirty="0">
              <a:latin typeface="Arial" charset="0"/>
              <a:ea typeface="MS PGothic" charset="0"/>
              <a:cs typeface="MS PGothic" charset="0"/>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202070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CAF81CE-1C50-6048-94F2-183D24037AF5}" type="slidenum">
              <a:rPr lang="en-AU">
                <a:latin typeface="Arial" charset="0"/>
                <a:ea typeface="MS PGothic" charset="0"/>
                <a:cs typeface="MS PGothic" charset="0"/>
              </a:rPr>
              <a:pPr/>
              <a:t>44</a:t>
            </a:fld>
            <a:endParaRPr lang="en-AU" dirty="0">
              <a:latin typeface="Arial" charset="0"/>
              <a:ea typeface="MS PGothic" charset="0"/>
              <a:cs typeface="MS PGothic"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26702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2B107C4-09A1-2E4C-8180-200AE97F50DD}" type="slidenum">
              <a:rPr lang="en-AU">
                <a:latin typeface="Arial" charset="0"/>
                <a:ea typeface="MS PGothic" charset="0"/>
                <a:cs typeface="MS PGothic" charset="0"/>
              </a:rPr>
              <a:pPr/>
              <a:t>45</a:t>
            </a:fld>
            <a:endParaRPr lang="en-AU" dirty="0">
              <a:latin typeface="Arial" charset="0"/>
              <a:ea typeface="MS PGothic" charset="0"/>
              <a:cs typeface="MS PGothic"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05875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C5707F3-185A-024E-80C8-01740D8E6120}" type="slidenum">
              <a:rPr lang="en-AU">
                <a:latin typeface="Arial" charset="0"/>
                <a:ea typeface="MS PGothic" charset="0"/>
                <a:cs typeface="MS PGothic" charset="0"/>
              </a:rPr>
              <a:pPr/>
              <a:t>46</a:t>
            </a:fld>
            <a:endParaRPr lang="en-AU" dirty="0">
              <a:latin typeface="Arial" charset="0"/>
              <a:ea typeface="MS PGothic" charset="0"/>
              <a:cs typeface="MS PGothic"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784797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6A24218-9BBE-B641-803A-FFD2E059225F}" type="slidenum">
              <a:rPr lang="en-AU">
                <a:latin typeface="Arial" charset="0"/>
                <a:ea typeface="MS PGothic" charset="0"/>
                <a:cs typeface="MS PGothic" charset="0"/>
              </a:rPr>
              <a:pPr/>
              <a:t>47</a:t>
            </a:fld>
            <a:endParaRPr lang="en-AU" dirty="0">
              <a:latin typeface="Arial" charset="0"/>
              <a:ea typeface="MS PGothic" charset="0"/>
              <a:cs typeface="MS PGothic" charset="0"/>
            </a:endParaRPr>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28201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28927B2-4DC6-B44D-98B8-31704D5EACD3}" type="slidenum">
              <a:rPr lang="en-AU">
                <a:latin typeface="Arial" charset="0"/>
                <a:ea typeface="MS PGothic" charset="0"/>
                <a:cs typeface="MS PGothic" charset="0"/>
              </a:rPr>
              <a:pPr/>
              <a:t>48</a:t>
            </a:fld>
            <a:endParaRPr lang="en-AU" dirty="0">
              <a:latin typeface="Arial" charset="0"/>
              <a:ea typeface="MS PGothic" charset="0"/>
              <a:cs typeface="MS PGothic"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57855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84C6A95-2677-BF4F-91E5-6BBD19619008}" type="slidenum">
              <a:rPr lang="en-AU">
                <a:latin typeface="Arial" charset="0"/>
                <a:ea typeface="MS PGothic" charset="0"/>
                <a:cs typeface="MS PGothic" charset="0"/>
              </a:rPr>
              <a:pPr/>
              <a:t>49</a:t>
            </a:fld>
            <a:endParaRPr lang="en-AU" dirty="0">
              <a:latin typeface="Arial" charset="0"/>
              <a:ea typeface="MS PGothic" charset="0"/>
              <a:cs typeface="MS PGothic"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051327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CF93E33-E191-E643-BA26-24FABAEBB0C7}" type="slidenum">
              <a:rPr lang="en-AU">
                <a:latin typeface="Arial" charset="0"/>
                <a:ea typeface="MS PGothic" charset="0"/>
                <a:cs typeface="MS PGothic" charset="0"/>
              </a:rPr>
              <a:pPr/>
              <a:t>50</a:t>
            </a:fld>
            <a:endParaRPr lang="en-AU" dirty="0">
              <a:latin typeface="Arial" charset="0"/>
              <a:ea typeface="MS PGothic" charset="0"/>
              <a:cs typeface="MS PGothic"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201886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7E52BAF-806B-C047-8AA6-31AA53E4A8C1}" type="slidenum">
              <a:rPr lang="en-AU">
                <a:latin typeface="Arial" charset="0"/>
                <a:ea typeface="MS PGothic" charset="0"/>
                <a:cs typeface="MS PGothic" charset="0"/>
              </a:rPr>
              <a:pPr/>
              <a:t>51</a:t>
            </a:fld>
            <a:endParaRPr lang="en-AU" dirty="0">
              <a:latin typeface="Arial" charset="0"/>
              <a:ea typeface="MS PGothic" charset="0"/>
              <a:cs typeface="MS PGothic"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65601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5812F9A-2267-E84D-A9B2-5C358E66C112}" type="slidenum">
              <a:rPr lang="en-AU">
                <a:latin typeface="Arial" charset="0"/>
                <a:ea typeface="MS PGothic" charset="0"/>
                <a:cs typeface="MS PGothic" charset="0"/>
              </a:rPr>
              <a:pPr/>
              <a:t>52</a:t>
            </a:fld>
            <a:endParaRPr lang="en-AU" dirty="0">
              <a:latin typeface="Arial" charset="0"/>
              <a:ea typeface="MS PGothic" charset="0"/>
              <a:cs typeface="MS PGothic"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23100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C1FDD12-EFB0-8040-B377-F3F42EAF3542}" type="slidenum">
              <a:rPr lang="en-AU">
                <a:latin typeface="Arial" charset="0"/>
                <a:ea typeface="MS PGothic" charset="0"/>
                <a:cs typeface="MS PGothic" charset="0"/>
              </a:rPr>
              <a:pPr/>
              <a:t>6</a:t>
            </a:fld>
            <a:endParaRPr lang="en-AU" dirty="0">
              <a:latin typeface="Arial" charset="0"/>
              <a:ea typeface="MS PGothic" charset="0"/>
              <a:cs typeface="MS PGothic"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75552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173933E-DEB1-7042-89BB-5DC6F9433480}" type="slidenum">
              <a:rPr lang="en-AU">
                <a:latin typeface="Arial" charset="0"/>
                <a:ea typeface="MS PGothic" charset="0"/>
                <a:cs typeface="MS PGothic" charset="0"/>
              </a:rPr>
              <a:pPr/>
              <a:t>53</a:t>
            </a:fld>
            <a:endParaRPr lang="en-AU" dirty="0">
              <a:latin typeface="Arial" charset="0"/>
              <a:ea typeface="MS PGothic" charset="0"/>
              <a:cs typeface="MS PGothic" charset="0"/>
            </a:endParaRPr>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3244555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87B03E8-8BE5-8149-A743-2C02DAF92B8A}" type="slidenum">
              <a:rPr lang="en-AU">
                <a:latin typeface="Arial" charset="0"/>
                <a:ea typeface="MS PGothic" charset="0"/>
                <a:cs typeface="MS PGothic" charset="0"/>
              </a:rPr>
              <a:pPr/>
              <a:t>54</a:t>
            </a:fld>
            <a:endParaRPr lang="en-AU" dirty="0">
              <a:latin typeface="Arial" charset="0"/>
              <a:ea typeface="MS PGothic" charset="0"/>
              <a:cs typeface="MS PGothic" charset="0"/>
            </a:endParaRP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899389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D2AFBA0-011B-3B4D-B951-D5598EB8BAF6}" type="slidenum">
              <a:rPr lang="en-AU">
                <a:latin typeface="Arial" charset="0"/>
                <a:ea typeface="MS PGothic" charset="0"/>
                <a:cs typeface="MS PGothic" charset="0"/>
              </a:rPr>
              <a:pPr/>
              <a:t>55</a:t>
            </a:fld>
            <a:endParaRPr lang="en-AU" dirty="0">
              <a:latin typeface="Arial" charset="0"/>
              <a:ea typeface="MS PGothic" charset="0"/>
              <a:cs typeface="MS PGothic" charset="0"/>
            </a:endParaRPr>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967200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E865828-EB6D-E546-B58F-6EB6B0E403A5}" type="slidenum">
              <a:rPr lang="en-AU">
                <a:latin typeface="Arial" charset="0"/>
                <a:ea typeface="MS PGothic" charset="0"/>
                <a:cs typeface="MS PGothic" charset="0"/>
              </a:rPr>
              <a:pPr/>
              <a:t>56</a:t>
            </a:fld>
            <a:endParaRPr lang="en-AU" dirty="0">
              <a:latin typeface="Arial" charset="0"/>
              <a:ea typeface="MS PGothic" charset="0"/>
              <a:cs typeface="MS PGothic"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84973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ED4F206-8AFD-0E49-AD3C-C4C4BF3DE27B}" type="slidenum">
              <a:rPr lang="en-AU">
                <a:latin typeface="Arial" charset="0"/>
                <a:ea typeface="MS PGothic" charset="0"/>
                <a:cs typeface="MS PGothic" charset="0"/>
              </a:rPr>
              <a:pPr/>
              <a:t>57</a:t>
            </a:fld>
            <a:endParaRPr lang="en-AU" dirty="0">
              <a:latin typeface="Arial" charset="0"/>
              <a:ea typeface="MS PGothic" charset="0"/>
              <a:cs typeface="MS PGothic"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34256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F7F7DF8-B682-D747-8D51-3851BAC307A5}" type="slidenum">
              <a:rPr lang="en-AU">
                <a:latin typeface="Arial" charset="0"/>
                <a:ea typeface="MS PGothic" charset="0"/>
                <a:cs typeface="MS PGothic" charset="0"/>
              </a:rPr>
              <a:pPr/>
              <a:t>58</a:t>
            </a:fld>
            <a:endParaRPr lang="en-AU" dirty="0">
              <a:latin typeface="Arial" charset="0"/>
              <a:ea typeface="MS PGothic" charset="0"/>
              <a:cs typeface="MS PGothic"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68994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07A92AE-F6E5-E440-8AA6-7E44FB391786}" type="slidenum">
              <a:rPr lang="en-AU">
                <a:latin typeface="Arial" charset="0"/>
                <a:ea typeface="MS PGothic" charset="0"/>
                <a:cs typeface="MS PGothic" charset="0"/>
              </a:rPr>
              <a:pPr/>
              <a:t>59</a:t>
            </a:fld>
            <a:endParaRPr lang="en-AU" dirty="0">
              <a:latin typeface="Arial" charset="0"/>
              <a:ea typeface="MS PGothic" charset="0"/>
              <a:cs typeface="MS PGothic" charset="0"/>
            </a:endParaRPr>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787961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0A455E3-2710-664C-B9E3-E11ADDE084EF}" type="slidenum">
              <a:rPr lang="en-AU">
                <a:latin typeface="Arial" charset="0"/>
                <a:ea typeface="MS PGothic" charset="0"/>
                <a:cs typeface="MS PGothic" charset="0"/>
              </a:rPr>
              <a:pPr/>
              <a:t>60</a:t>
            </a:fld>
            <a:endParaRPr lang="en-AU" dirty="0">
              <a:latin typeface="Arial" charset="0"/>
              <a:ea typeface="MS PGothic" charset="0"/>
              <a:cs typeface="MS PGothic" charset="0"/>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314599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ED565B3-7794-6C44-8541-EC49FB58673D}" type="slidenum">
              <a:rPr lang="en-AU">
                <a:latin typeface="Arial" charset="0"/>
                <a:ea typeface="MS PGothic" charset="0"/>
                <a:cs typeface="MS PGothic" charset="0"/>
              </a:rPr>
              <a:pPr/>
              <a:t>61</a:t>
            </a:fld>
            <a:endParaRPr lang="en-AU" dirty="0">
              <a:latin typeface="Arial" charset="0"/>
              <a:ea typeface="MS PGothic" charset="0"/>
              <a:cs typeface="MS PGothic" charset="0"/>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7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63100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F99C4B9-FC5A-084F-A97D-8862023A015B}" type="slidenum">
              <a:rPr lang="en-AU">
                <a:latin typeface="Arial" charset="0"/>
                <a:ea typeface="MS PGothic" charset="0"/>
                <a:cs typeface="MS PGothic" charset="0"/>
              </a:rPr>
              <a:pPr/>
              <a:t>62</a:t>
            </a:fld>
            <a:endParaRPr lang="en-AU" dirty="0">
              <a:latin typeface="Arial" charset="0"/>
              <a:ea typeface="MS PGothic" charset="0"/>
              <a:cs typeface="MS PGothic" charset="0"/>
            </a:endParaRPr>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74534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7284BDD-EEB7-D34B-B2F6-0B396D3D652F}" type="slidenum">
              <a:rPr lang="en-AU">
                <a:latin typeface="Arial" charset="0"/>
                <a:ea typeface="MS PGothic" charset="0"/>
                <a:cs typeface="MS PGothic" charset="0"/>
              </a:rPr>
              <a:pPr/>
              <a:t>7</a:t>
            </a:fld>
            <a:endParaRPr lang="en-AU" dirty="0">
              <a:latin typeface="Arial" charset="0"/>
              <a:ea typeface="MS PGothic" charset="0"/>
              <a:cs typeface="MS PGothic"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90274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40AF31B-A585-B745-B472-E67B4956E578}" type="slidenum">
              <a:rPr lang="en-AU">
                <a:latin typeface="Arial" charset="0"/>
                <a:ea typeface="MS PGothic" charset="0"/>
                <a:cs typeface="MS PGothic" charset="0"/>
              </a:rPr>
              <a:pPr/>
              <a:t>63</a:t>
            </a:fld>
            <a:endParaRPr lang="en-AU" dirty="0">
              <a:latin typeface="Arial" charset="0"/>
              <a:ea typeface="MS PGothic" charset="0"/>
              <a:cs typeface="MS PGothic" charset="0"/>
            </a:endParaRPr>
          </a:p>
        </p:txBody>
      </p:sp>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1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1560841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1F23C19-62CF-844C-938C-1140EA7E8426}" type="slidenum">
              <a:rPr lang="en-AU">
                <a:latin typeface="Arial" charset="0"/>
                <a:ea typeface="MS PGothic" charset="0"/>
                <a:cs typeface="MS PGothic" charset="0"/>
              </a:rPr>
              <a:pPr/>
              <a:t>64</a:t>
            </a:fld>
            <a:endParaRPr lang="en-AU" dirty="0">
              <a:latin typeface="Arial" charset="0"/>
              <a:ea typeface="MS PGothic" charset="0"/>
              <a:cs typeface="MS PGothic" charset="0"/>
            </a:endParaRPr>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11104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508A7D4-E958-8F48-9333-644DFCF89D89}" type="slidenum">
              <a:rPr lang="en-AU">
                <a:latin typeface="Arial" charset="0"/>
                <a:ea typeface="MS PGothic" charset="0"/>
                <a:cs typeface="MS PGothic" charset="0"/>
              </a:rPr>
              <a:pPr/>
              <a:t>65</a:t>
            </a:fld>
            <a:endParaRPr lang="en-AU" dirty="0">
              <a:latin typeface="Arial" charset="0"/>
              <a:ea typeface="MS PGothic" charset="0"/>
              <a:cs typeface="MS PGothic"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08882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508A7D4-E958-8F48-9333-644DFCF89D89}" type="slidenum">
              <a:rPr lang="en-AU">
                <a:latin typeface="Arial" charset="0"/>
                <a:ea typeface="MS PGothic" charset="0"/>
                <a:cs typeface="MS PGothic" charset="0"/>
              </a:rPr>
              <a:pPr/>
              <a:t>66</a:t>
            </a:fld>
            <a:endParaRPr lang="en-AU" dirty="0">
              <a:latin typeface="Arial" charset="0"/>
              <a:ea typeface="MS PGothic" charset="0"/>
              <a:cs typeface="MS PGothic"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968599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583D975-149F-D74F-9F54-CCFF2C154008}" type="slidenum">
              <a:rPr lang="en-AU">
                <a:latin typeface="Arial" charset="0"/>
                <a:ea typeface="MS PGothic" charset="0"/>
                <a:cs typeface="MS PGothic" charset="0"/>
              </a:rPr>
              <a:pPr/>
              <a:t>67</a:t>
            </a:fld>
            <a:endParaRPr lang="en-AU" dirty="0">
              <a:latin typeface="Arial" charset="0"/>
              <a:ea typeface="MS PGothic" charset="0"/>
              <a:cs typeface="MS PGothic" charset="0"/>
            </a:endParaRPr>
          </a:p>
        </p:txBody>
      </p:sp>
      <p:sp>
        <p:nvSpPr>
          <p:cNvPr id="157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7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059628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589C4F4-5C27-2343-A213-91602E7BAA97}" type="slidenum">
              <a:rPr lang="en-AU">
                <a:latin typeface="Arial" charset="0"/>
                <a:ea typeface="MS PGothic" charset="0"/>
                <a:cs typeface="MS PGothic" charset="0"/>
              </a:rPr>
              <a:pPr/>
              <a:t>68</a:t>
            </a:fld>
            <a:endParaRPr lang="en-AU" dirty="0">
              <a:latin typeface="Arial" charset="0"/>
              <a:ea typeface="MS PGothic" charset="0"/>
              <a:cs typeface="MS PGothic" charset="0"/>
            </a:endParaRPr>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198428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5435EE8-04DD-5B4E-A561-70E55E6CD171}" type="slidenum">
              <a:rPr lang="en-AU">
                <a:latin typeface="Arial" charset="0"/>
                <a:ea typeface="MS PGothic" charset="0"/>
                <a:cs typeface="MS PGothic" charset="0"/>
              </a:rPr>
              <a:pPr/>
              <a:t>69</a:t>
            </a:fld>
            <a:endParaRPr lang="en-AU" dirty="0">
              <a:latin typeface="Arial" charset="0"/>
              <a:ea typeface="MS PGothic" charset="0"/>
              <a:cs typeface="MS PGothic" charset="0"/>
            </a:endParaRPr>
          </a:p>
        </p:txBody>
      </p:sp>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0239010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C561F66-91EE-3E4D-AE9E-331D20FEAFE0}" type="slidenum">
              <a:rPr lang="en-AU">
                <a:latin typeface="Arial" charset="0"/>
                <a:ea typeface="MS PGothic" charset="0"/>
                <a:cs typeface="MS PGothic" charset="0"/>
              </a:rPr>
              <a:pPr/>
              <a:t>70</a:t>
            </a:fld>
            <a:endParaRPr lang="en-AU" dirty="0">
              <a:latin typeface="Arial" charset="0"/>
              <a:ea typeface="MS PGothic" charset="0"/>
              <a:cs typeface="MS PGothic" charset="0"/>
            </a:endParaRPr>
          </a:p>
        </p:txBody>
      </p:sp>
      <p:sp>
        <p:nvSpPr>
          <p:cNvPr id="163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572755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A13D85B-B138-B443-8257-CE3296B80B85}" type="slidenum">
              <a:rPr lang="en-AU">
                <a:latin typeface="Arial" charset="0"/>
                <a:ea typeface="MS PGothic" charset="0"/>
                <a:cs typeface="MS PGothic" charset="0"/>
              </a:rPr>
              <a:pPr/>
              <a:t>71</a:t>
            </a:fld>
            <a:endParaRPr lang="en-AU" dirty="0">
              <a:latin typeface="Arial" charset="0"/>
              <a:ea typeface="MS PGothic" charset="0"/>
              <a:cs typeface="MS PGothic" charset="0"/>
            </a:endParaRPr>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751750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1094CBC-7AE7-954F-9D9D-EA2E0B3CD54F}" type="slidenum">
              <a:rPr lang="en-AU">
                <a:latin typeface="Arial" charset="0"/>
                <a:ea typeface="MS PGothic" charset="0"/>
                <a:cs typeface="MS PGothic" charset="0"/>
              </a:rPr>
              <a:pPr/>
              <a:t>72</a:t>
            </a:fld>
            <a:endParaRPr lang="en-AU" dirty="0">
              <a:latin typeface="Arial" charset="0"/>
              <a:ea typeface="MS PGothic" charset="0"/>
              <a:cs typeface="MS PGothic" charset="0"/>
            </a:endParaRPr>
          </a:p>
        </p:txBody>
      </p:sp>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7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5995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58AF123-CF14-8D4C-B258-083452227D3C}" type="slidenum">
              <a:rPr lang="en-AU">
                <a:latin typeface="Arial" charset="0"/>
                <a:ea typeface="MS PGothic" charset="0"/>
                <a:cs typeface="MS PGothic" charset="0"/>
              </a:rPr>
              <a:pPr/>
              <a:t>8</a:t>
            </a:fld>
            <a:endParaRPr lang="en-AU" dirty="0">
              <a:latin typeface="Arial" charset="0"/>
              <a:ea typeface="MS PGothic" charset="0"/>
              <a:cs typeface="MS PGothic"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0846670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238ABAA-9CF3-B641-B832-63B7ECAA9A8D}" type="slidenum">
              <a:rPr lang="en-AU">
                <a:latin typeface="Arial" charset="0"/>
                <a:ea typeface="MS PGothic" charset="0"/>
                <a:cs typeface="MS PGothic" charset="0"/>
              </a:rPr>
              <a:pPr/>
              <a:t>73</a:t>
            </a:fld>
            <a:endParaRPr lang="en-AU" dirty="0">
              <a:latin typeface="Arial" charset="0"/>
              <a:ea typeface="MS PGothic" charset="0"/>
              <a:cs typeface="MS PGothic" charset="0"/>
            </a:endParaRPr>
          </a:p>
        </p:txBody>
      </p:sp>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9635009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E481D09-8902-FC44-B824-D0EA593DDBFC}" type="slidenum">
              <a:rPr lang="en-AU">
                <a:latin typeface="Arial" charset="0"/>
                <a:ea typeface="MS PGothic" charset="0"/>
                <a:cs typeface="MS PGothic" charset="0"/>
              </a:rPr>
              <a:pPr/>
              <a:t>74</a:t>
            </a:fld>
            <a:endParaRPr lang="en-AU" dirty="0">
              <a:latin typeface="Arial" charset="0"/>
              <a:ea typeface="MS PGothic" charset="0"/>
              <a:cs typeface="MS PGothic" charset="0"/>
            </a:endParaRPr>
          </a:p>
        </p:txBody>
      </p:sp>
      <p:sp>
        <p:nvSpPr>
          <p:cNvPr id="172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2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735871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A6F8209-9A05-E045-A538-BFD6ECDCA55C}" type="slidenum">
              <a:rPr lang="en-AU">
                <a:latin typeface="Arial" charset="0"/>
                <a:ea typeface="MS PGothic" charset="0"/>
                <a:cs typeface="MS PGothic" charset="0"/>
              </a:rPr>
              <a:pPr/>
              <a:t>75</a:t>
            </a:fld>
            <a:endParaRPr lang="en-AU" dirty="0">
              <a:latin typeface="Arial" charset="0"/>
              <a:ea typeface="MS PGothic" charset="0"/>
              <a:cs typeface="MS PGothic" charset="0"/>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916251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838ABE4-E8DD-8247-9CAD-1B1982E4CC51}" type="slidenum">
              <a:rPr lang="en-AU">
                <a:latin typeface="Arial" charset="0"/>
                <a:ea typeface="MS PGothic" charset="0"/>
                <a:cs typeface="MS PGothic" charset="0"/>
              </a:rPr>
              <a:pPr/>
              <a:t>76</a:t>
            </a:fld>
            <a:endParaRPr lang="en-AU" dirty="0">
              <a:latin typeface="Arial" charset="0"/>
              <a:ea typeface="MS PGothic" charset="0"/>
              <a:cs typeface="MS PGothic" charset="0"/>
            </a:endParaRPr>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6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827150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E0E8DAB-0A6E-8843-BB33-F088662887AD}" type="slidenum">
              <a:rPr lang="en-AU">
                <a:latin typeface="Arial" charset="0"/>
                <a:ea typeface="MS PGothic" charset="0"/>
                <a:cs typeface="MS PGothic" charset="0"/>
              </a:rPr>
              <a:pPr/>
              <a:t>77</a:t>
            </a:fld>
            <a:endParaRPr lang="en-AU" dirty="0">
              <a:latin typeface="Arial" charset="0"/>
              <a:ea typeface="MS PGothic" charset="0"/>
              <a:cs typeface="MS PGothic" charset="0"/>
            </a:endParaRPr>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667833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59C5B29-8FEA-9843-8EF8-9CE37D7A4D2A}" type="slidenum">
              <a:rPr lang="en-AU">
                <a:latin typeface="Arial" charset="0"/>
                <a:ea typeface="MS PGothic" charset="0"/>
                <a:cs typeface="MS PGothic" charset="0"/>
              </a:rPr>
              <a:pPr/>
              <a:t>78</a:t>
            </a:fld>
            <a:endParaRPr lang="en-AU" dirty="0">
              <a:latin typeface="Arial" charset="0"/>
              <a:ea typeface="MS PGothic" charset="0"/>
              <a:cs typeface="MS PGothic" charset="0"/>
            </a:endParaRPr>
          </a:p>
        </p:txBody>
      </p:sp>
      <p:sp>
        <p:nvSpPr>
          <p:cNvPr id="180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0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7529067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08ECEFD-ED33-3641-8B46-DD8506378EF4}" type="slidenum">
              <a:rPr lang="en-AU">
                <a:latin typeface="Arial" charset="0"/>
                <a:ea typeface="MS PGothic" charset="0"/>
                <a:cs typeface="MS PGothic" charset="0"/>
              </a:rPr>
              <a:pPr/>
              <a:t>79</a:t>
            </a:fld>
            <a:endParaRPr lang="en-AU" dirty="0">
              <a:latin typeface="Arial" charset="0"/>
              <a:ea typeface="MS PGothic" charset="0"/>
              <a:cs typeface="MS PGothic" charset="0"/>
            </a:endParaRPr>
          </a:p>
        </p:txBody>
      </p:sp>
      <p:sp>
        <p:nvSpPr>
          <p:cNvPr id="182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2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00623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56B302F-2FE0-0342-830B-D734B9A5B904}" type="slidenum">
              <a:rPr lang="en-AU">
                <a:latin typeface="Arial" charset="0"/>
                <a:ea typeface="MS PGothic" charset="0"/>
                <a:cs typeface="MS PGothic" charset="0"/>
              </a:rPr>
              <a:pPr/>
              <a:t>80</a:t>
            </a:fld>
            <a:endParaRPr lang="en-AU" dirty="0">
              <a:latin typeface="Arial" charset="0"/>
              <a:ea typeface="MS PGothic" charset="0"/>
              <a:cs typeface="MS PGothic" charset="0"/>
            </a:endParaRPr>
          </a:p>
        </p:txBody>
      </p:sp>
      <p:sp>
        <p:nvSpPr>
          <p:cNvPr id="184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793534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003A8AD-6328-5741-845F-FB2CA5DE6259}" type="slidenum">
              <a:rPr lang="en-AU">
                <a:latin typeface="Arial" charset="0"/>
                <a:ea typeface="MS PGothic" charset="0"/>
                <a:cs typeface="MS PGothic" charset="0"/>
              </a:rPr>
              <a:pPr/>
              <a:t>81</a:t>
            </a:fld>
            <a:endParaRPr lang="en-AU" dirty="0">
              <a:latin typeface="Arial" charset="0"/>
              <a:ea typeface="MS PGothic" charset="0"/>
              <a:cs typeface="MS PGothic" charset="0"/>
            </a:endParaRPr>
          </a:p>
        </p:txBody>
      </p:sp>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026369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0E78F93-0B27-0E48-89FC-79CC73F7D31E}" type="slidenum">
              <a:rPr lang="en-AU">
                <a:latin typeface="Arial" charset="0"/>
                <a:ea typeface="MS PGothic" charset="0"/>
                <a:cs typeface="MS PGothic" charset="0"/>
              </a:rPr>
              <a:pPr/>
              <a:t>82</a:t>
            </a:fld>
            <a:endParaRPr lang="en-AU" dirty="0">
              <a:latin typeface="Arial" charset="0"/>
              <a:ea typeface="MS PGothic" charset="0"/>
              <a:cs typeface="MS PGothic" charset="0"/>
            </a:endParaRPr>
          </a:p>
        </p:txBody>
      </p:sp>
      <p:sp>
        <p:nvSpPr>
          <p:cNvPr id="188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8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95712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2AFE6BC-B428-8B49-9E8C-932B60D598C6}" type="slidenum">
              <a:rPr lang="en-AU">
                <a:latin typeface="Arial" charset="0"/>
                <a:ea typeface="MS PGothic" charset="0"/>
                <a:cs typeface="MS PGothic" charset="0"/>
              </a:rPr>
              <a:pPr/>
              <a:t>9</a:t>
            </a:fld>
            <a:endParaRPr lang="en-AU" dirty="0">
              <a:latin typeface="Arial" charset="0"/>
              <a:ea typeface="MS PGothic" charset="0"/>
              <a:cs typeface="MS PGothic"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5471426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990EC31-FD8C-1744-8013-F6BED645AE72}" type="slidenum">
              <a:rPr lang="en-AU">
                <a:latin typeface="Arial" charset="0"/>
                <a:ea typeface="MS PGothic" charset="0"/>
                <a:cs typeface="MS PGothic" charset="0"/>
              </a:rPr>
              <a:pPr/>
              <a:t>83</a:t>
            </a:fld>
            <a:endParaRPr lang="en-AU" dirty="0">
              <a:latin typeface="Arial" charset="0"/>
              <a:ea typeface="MS PGothic" charset="0"/>
              <a:cs typeface="MS PGothic" charset="0"/>
            </a:endParaRPr>
          </a:p>
        </p:txBody>
      </p:sp>
      <p:sp>
        <p:nvSpPr>
          <p:cNvPr id="210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0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159505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134302B-90DA-3E47-BE4F-C8BB6D3639FA}" type="slidenum">
              <a:rPr lang="en-AU">
                <a:latin typeface="Arial" charset="0"/>
                <a:ea typeface="MS PGothic" charset="0"/>
                <a:cs typeface="MS PGothic" charset="0"/>
              </a:rPr>
              <a:pPr/>
              <a:t>84</a:t>
            </a:fld>
            <a:endParaRPr lang="en-AU" dirty="0">
              <a:latin typeface="Arial" charset="0"/>
              <a:ea typeface="MS PGothic" charset="0"/>
              <a:cs typeface="MS PGothic" charset="0"/>
            </a:endParaRPr>
          </a:p>
        </p:txBody>
      </p:sp>
      <p:sp>
        <p:nvSpPr>
          <p:cNvPr id="212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2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4014450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F57B37-B9F6-804B-9F8D-C05917C8C034}" type="slidenum">
              <a:rPr lang="en-AU">
                <a:latin typeface="Arial" charset="0"/>
                <a:ea typeface="MS PGothic" charset="0"/>
                <a:cs typeface="MS PGothic" charset="0"/>
              </a:rPr>
              <a:pPr/>
              <a:t>85</a:t>
            </a:fld>
            <a:endParaRPr lang="en-AU" dirty="0">
              <a:latin typeface="Arial" charset="0"/>
              <a:ea typeface="MS PGothic" charset="0"/>
              <a:cs typeface="MS PGothic" charset="0"/>
            </a:endParaRPr>
          </a:p>
        </p:txBody>
      </p:sp>
      <p:sp>
        <p:nvSpPr>
          <p:cNvPr id="215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02403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939753F-9741-F146-B093-B8A1D515E181}" type="slidenum">
              <a:rPr lang="en-AU">
                <a:latin typeface="Arial" charset="0"/>
                <a:ea typeface="MS PGothic" charset="0"/>
                <a:cs typeface="MS PGothic" charset="0"/>
              </a:rPr>
              <a:pPr/>
              <a:t>10</a:t>
            </a:fld>
            <a:endParaRPr lang="en-AU" dirty="0">
              <a:latin typeface="Arial" charset="0"/>
              <a:ea typeface="MS PGothic" charset="0"/>
              <a:cs typeface="MS PGothic"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87615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DF9C12CE-0FD8-364D-9768-5447276E87B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1C210C-3266-EB43-B07B-7145F34F04D9}" type="slidenum">
              <a:rPr lang="en-US"/>
              <a:pPr/>
              <a:t>‹#›</a:t>
            </a:fld>
            <a:endParaRPr lang="en-US" dirty="0"/>
          </a:p>
        </p:txBody>
      </p:sp>
    </p:spTree>
    <p:extLst>
      <p:ext uri="{BB962C8B-B14F-4D97-AF65-F5344CB8AC3E}">
        <p14:creationId xmlns:p14="http://schemas.microsoft.com/office/powerpoint/2010/main" val="2469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B110BCBE-1438-7F48-BB47-BA1F78811996}"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BB896C-46A8-5B41-A66E-6C0763BACC42}" type="slidenum">
              <a:rPr lang="en-US"/>
              <a:pPr/>
              <a:t>‹#›</a:t>
            </a:fld>
            <a:endParaRPr lang="en-US" dirty="0"/>
          </a:p>
        </p:txBody>
      </p:sp>
    </p:spTree>
    <p:extLst>
      <p:ext uri="{BB962C8B-B14F-4D97-AF65-F5344CB8AC3E}">
        <p14:creationId xmlns:p14="http://schemas.microsoft.com/office/powerpoint/2010/main" val="21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BB3FB61-C215-E543-8FD1-8989B0E7D7CA}" type="slidenum">
              <a:rPr lang="en-US"/>
              <a:pPr/>
              <a:t>‹#›</a:t>
            </a:fld>
            <a:endParaRPr lang="en-US" dirty="0"/>
          </a:p>
        </p:txBody>
      </p:sp>
    </p:spTree>
    <p:extLst>
      <p:ext uri="{BB962C8B-B14F-4D97-AF65-F5344CB8AC3E}">
        <p14:creationId xmlns:p14="http://schemas.microsoft.com/office/powerpoint/2010/main" val="2343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ClipArt">
  <p:cSld name="Title, Text and Clip Art">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B576D14D-7443-0A4D-A1F5-25DD9EB9E649}"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 2014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17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4648200" y="1917700"/>
            <a:ext cx="3810000" cy="4114800"/>
          </a:xfrm>
        </p:spPr>
        <p:txBody>
          <a:bodyPr rtlCol="0">
            <a:normAutofit/>
          </a:bodyPr>
          <a:lstStyle/>
          <a:p>
            <a:pPr lvl="0"/>
            <a:endParaRPr lang="en-NZ" noProof="0" dirty="0"/>
          </a:p>
        </p:txBody>
      </p:sp>
    </p:spTree>
    <p:extLst>
      <p:ext uri="{BB962C8B-B14F-4D97-AF65-F5344CB8AC3E}">
        <p14:creationId xmlns:p14="http://schemas.microsoft.com/office/powerpoint/2010/main" val="42827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nodePh="1">
                                  <p:stCondLst>
                                    <p:cond delay="100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bl">
  <p:cSld name="Title and Tabl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47251AE1-2A8F-FC4B-922D-58499E5C7514}"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 2014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AU"/>
              <a:t>Click to edit Master title style</a:t>
            </a:r>
            <a:endParaRPr lang="en-US"/>
          </a:p>
        </p:txBody>
      </p:sp>
      <p:sp>
        <p:nvSpPr>
          <p:cNvPr id="3" name="Table Placeholder 2"/>
          <p:cNvSpPr>
            <a:spLocks noGrp="1"/>
          </p:cNvSpPr>
          <p:nvPr>
            <p:ph type="tbl" idx="1"/>
          </p:nvPr>
        </p:nvSpPr>
        <p:spPr>
          <a:xfrm>
            <a:off x="685800" y="1917700"/>
            <a:ext cx="7772400" cy="4114800"/>
          </a:xfrm>
        </p:spPr>
        <p:txBody>
          <a:bodyPr rtlCol="0">
            <a:normAutofit/>
          </a:bodyPr>
          <a:lstStyle/>
          <a:p>
            <a:pPr lvl="0"/>
            <a:endParaRPr lang="en-US" noProof="0" dirty="0"/>
          </a:p>
        </p:txBody>
      </p:sp>
    </p:spTree>
    <p:extLst>
      <p:ext uri="{BB962C8B-B14F-4D97-AF65-F5344CB8AC3E}">
        <p14:creationId xmlns:p14="http://schemas.microsoft.com/office/powerpoint/2010/main" val="30975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40851343-75B4-5B41-BA15-A1E5D1AFA31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19C0A48-53B8-C64F-AFE6-ECE23F11299D}" type="slidenum">
              <a:rPr lang="en-US"/>
              <a:pPr/>
              <a:t>‹#›</a:t>
            </a:fld>
            <a:endParaRPr lang="en-US" dirty="0"/>
          </a:p>
        </p:txBody>
      </p:sp>
    </p:spTree>
    <p:extLst>
      <p:ext uri="{BB962C8B-B14F-4D97-AF65-F5344CB8AC3E}">
        <p14:creationId xmlns:p14="http://schemas.microsoft.com/office/powerpoint/2010/main" val="20233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BA5193B0-0154-3645-AAC6-F847D834F72F}"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A2929A9-CBCF-F84E-AF43-5F98BE338A13}" type="slidenum">
              <a:rPr lang="en-US"/>
              <a:pPr/>
              <a:t>‹#›</a:t>
            </a:fld>
            <a:endParaRPr lang="en-US" dirty="0"/>
          </a:p>
        </p:txBody>
      </p:sp>
    </p:spTree>
    <p:extLst>
      <p:ext uri="{BB962C8B-B14F-4D97-AF65-F5344CB8AC3E}">
        <p14:creationId xmlns:p14="http://schemas.microsoft.com/office/powerpoint/2010/main" val="18338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3062501F-5EAC-7245-8D34-C03DAAD42E71}"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90C4066-B959-7048-993A-1D66F247A476}" type="slidenum">
              <a:rPr lang="en-US"/>
              <a:pPr/>
              <a:t>‹#›</a:t>
            </a:fld>
            <a:endParaRPr lang="en-US" dirty="0"/>
          </a:p>
        </p:txBody>
      </p:sp>
    </p:spTree>
    <p:extLst>
      <p:ext uri="{BB962C8B-B14F-4D97-AF65-F5344CB8AC3E}">
        <p14:creationId xmlns:p14="http://schemas.microsoft.com/office/powerpoint/2010/main" val="2156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636BEDF9-1A21-6B43-B875-962A05A1E8E2}"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C6EFCD-90AA-5148-8ABC-1BA59F88CEFF}" type="slidenum">
              <a:rPr lang="en-US"/>
              <a:pPr/>
              <a:t>‹#›</a:t>
            </a:fld>
            <a:endParaRPr lang="en-US" dirty="0"/>
          </a:p>
        </p:txBody>
      </p:sp>
    </p:spTree>
    <p:extLst>
      <p:ext uri="{BB962C8B-B14F-4D97-AF65-F5344CB8AC3E}">
        <p14:creationId xmlns:p14="http://schemas.microsoft.com/office/powerpoint/2010/main" val="3829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60EE7452-E89F-B44F-8EC6-5E7B2C87EB8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4" name="TextBox 3"/>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6" name="Slide Number Placeholder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35D4EDD-6E24-774D-A8B8-BDDB611A773D}" type="slidenum">
              <a:rPr lang="en-US"/>
              <a:pPr/>
              <a:t>‹#›</a:t>
            </a:fld>
            <a:endParaRPr lang="en-US" dirty="0"/>
          </a:p>
        </p:txBody>
      </p:sp>
    </p:spTree>
    <p:extLst>
      <p:ext uri="{BB962C8B-B14F-4D97-AF65-F5344CB8AC3E}">
        <p14:creationId xmlns:p14="http://schemas.microsoft.com/office/powerpoint/2010/main" val="74772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1BEF13AA-8851-2444-B9D7-768558950ADA}"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3" name="TextBox 2"/>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5"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462699-1AF8-664B-ADB3-A01A0E32F0C8}" type="slidenum">
              <a:rPr lang="en-US"/>
              <a:pPr/>
              <a:t>‹#›</a:t>
            </a:fld>
            <a:endParaRPr lang="en-US" dirty="0"/>
          </a:p>
        </p:txBody>
      </p:sp>
    </p:spTree>
    <p:extLst>
      <p:ext uri="{BB962C8B-B14F-4D97-AF65-F5344CB8AC3E}">
        <p14:creationId xmlns:p14="http://schemas.microsoft.com/office/powerpoint/2010/main" val="36146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32A51939-0030-0A4E-A79E-17F611277B5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8157194-97EA-E94B-9726-A838644DB756}" type="slidenum">
              <a:rPr lang="en-US"/>
              <a:pPr/>
              <a:t>‹#›</a:t>
            </a:fld>
            <a:endParaRPr lang="en-US" dirty="0"/>
          </a:p>
        </p:txBody>
      </p:sp>
    </p:spTree>
    <p:extLst>
      <p:ext uri="{BB962C8B-B14F-4D97-AF65-F5344CB8AC3E}">
        <p14:creationId xmlns:p14="http://schemas.microsoft.com/office/powerpoint/2010/main" val="38220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B408A058-3B46-274D-97D4-88B83F07514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096DE74-CAF8-1D48-A916-7FE4B71AAB36}" type="slidenum">
              <a:rPr lang="en-US"/>
              <a:pPr/>
              <a:t>‹#›</a:t>
            </a:fld>
            <a:endParaRPr lang="en-US" dirty="0"/>
          </a:p>
        </p:txBody>
      </p:sp>
    </p:spTree>
    <p:extLst>
      <p:ext uri="{BB962C8B-B14F-4D97-AF65-F5344CB8AC3E}">
        <p14:creationId xmlns:p14="http://schemas.microsoft.com/office/powerpoint/2010/main" val="34428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9" name="TextBox 8"/>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DD5F6244-AF47-634E-8DBF-AF0C536FC874}" type="slidenum">
              <a:rPr lang="en-US" sz="1200">
                <a:solidFill>
                  <a:srgbClr val="A6A6A6"/>
                </a:solidFill>
                <a:latin typeface="Arial" charset="0"/>
              </a:rPr>
              <a:pPr/>
              <a:t>‹#›</a:t>
            </a:fld>
            <a:endParaRPr lang="en-US" sz="1200" dirty="0">
              <a:solidFill>
                <a:srgbClr val="A6A6A6"/>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ＭＳ Ｐゴシック" charset="0"/>
          <a:cs typeface="Arial"/>
        </a:defRPr>
      </a:lvl1pPr>
      <a:lvl2pPr algn="ctr" defTabSz="457200" rtl="0" fontAlgn="base">
        <a:spcBef>
          <a:spcPct val="0"/>
        </a:spcBef>
        <a:spcAft>
          <a:spcPct val="0"/>
        </a:spcAft>
        <a:defRPr sz="4400" b="1">
          <a:solidFill>
            <a:schemeClr val="tx1"/>
          </a:solidFill>
          <a:latin typeface="Arial" charset="0"/>
          <a:ea typeface="ＭＳ Ｐゴシック" charset="0"/>
          <a:cs typeface="Arial" charset="0"/>
        </a:defRPr>
      </a:lvl2pPr>
      <a:lvl3pPr algn="ctr" defTabSz="457200" rtl="0" fontAlgn="base">
        <a:spcBef>
          <a:spcPct val="0"/>
        </a:spcBef>
        <a:spcAft>
          <a:spcPct val="0"/>
        </a:spcAft>
        <a:defRPr sz="4400" b="1">
          <a:solidFill>
            <a:schemeClr val="tx1"/>
          </a:solidFill>
          <a:latin typeface="Arial" charset="0"/>
          <a:ea typeface="ＭＳ Ｐゴシック" charset="0"/>
          <a:cs typeface="Arial" charset="0"/>
        </a:defRPr>
      </a:lvl3pPr>
      <a:lvl4pPr algn="ctr" defTabSz="457200" rtl="0" fontAlgn="base">
        <a:spcBef>
          <a:spcPct val="0"/>
        </a:spcBef>
        <a:spcAft>
          <a:spcPct val="0"/>
        </a:spcAft>
        <a:defRPr sz="4400" b="1">
          <a:solidFill>
            <a:schemeClr val="tx1"/>
          </a:solidFill>
          <a:latin typeface="Arial" charset="0"/>
          <a:ea typeface="ＭＳ Ｐゴシック" charset="0"/>
          <a:cs typeface="Arial" charset="0"/>
        </a:defRPr>
      </a:lvl4pPr>
      <a:lvl5pPr algn="ctr" defTabSz="457200" rtl="0" fontAlgn="base">
        <a:spcBef>
          <a:spcPct val="0"/>
        </a:spcBef>
        <a:spcAft>
          <a:spcPct val="0"/>
        </a:spcAft>
        <a:defRPr sz="4400" b="1">
          <a:solidFill>
            <a:schemeClr val="tx1"/>
          </a:solidFill>
          <a:latin typeface="Arial" charset="0"/>
          <a:ea typeface="ＭＳ Ｐゴシック" charset="0"/>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0"/>
          <a:cs typeface="Arial" charset="0"/>
        </a:defRPr>
      </a:lvl6pPr>
      <a:lvl7pPr marL="914400" algn="ctr" defTabSz="457200" rtl="0" fontAlgn="base">
        <a:spcBef>
          <a:spcPct val="0"/>
        </a:spcBef>
        <a:spcAft>
          <a:spcPct val="0"/>
        </a:spcAft>
        <a:defRPr sz="4400" b="1">
          <a:solidFill>
            <a:schemeClr val="tx1"/>
          </a:solidFill>
          <a:latin typeface="Arial" charset="0"/>
          <a:ea typeface="ＭＳ Ｐゴシック" charset="0"/>
          <a:cs typeface="Arial" charset="0"/>
        </a:defRPr>
      </a:lvl7pPr>
      <a:lvl8pPr marL="1371600" algn="ctr" defTabSz="457200" rtl="0" fontAlgn="base">
        <a:spcBef>
          <a:spcPct val="0"/>
        </a:spcBef>
        <a:spcAft>
          <a:spcPct val="0"/>
        </a:spcAft>
        <a:defRPr sz="4400" b="1">
          <a:solidFill>
            <a:schemeClr val="tx1"/>
          </a:solidFill>
          <a:latin typeface="Arial" charset="0"/>
          <a:ea typeface="ＭＳ Ｐゴシック" charset="0"/>
          <a:cs typeface="Arial" charset="0"/>
        </a:defRPr>
      </a:lvl8pPr>
      <a:lvl9pPr marL="1828800" algn="ctr" defTabSz="457200" rtl="0" fontAlgn="base">
        <a:spcBef>
          <a:spcPct val="0"/>
        </a:spcBef>
        <a:spcAft>
          <a:spcPct val="0"/>
        </a:spcAft>
        <a:defRPr sz="4400" b="1">
          <a:solidFill>
            <a:schemeClr val="tx1"/>
          </a:solidFill>
          <a:latin typeface="Arial" charset="0"/>
          <a:ea typeface="ＭＳ Ｐゴシック" charset="0"/>
          <a:cs typeface="Arial"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charset="0"/>
        <a:buChar char="▶"/>
        <a:defRPr sz="3200" kern="1200">
          <a:solidFill>
            <a:schemeClr val="tx1"/>
          </a:solidFill>
          <a:latin typeface="Arial"/>
          <a:ea typeface="ＭＳ Ｐゴシック" charset="0"/>
          <a:cs typeface="Arial"/>
        </a:defRPr>
      </a:lvl1pPr>
      <a:lvl2pPr marL="742950" indent="-285750" algn="l" defTabSz="457200" rtl="0" fontAlgn="base">
        <a:lnSpc>
          <a:spcPct val="90000"/>
        </a:lnSpc>
        <a:spcBef>
          <a:spcPct val="0"/>
        </a:spcBef>
        <a:spcAft>
          <a:spcPts val="1200"/>
        </a:spcAft>
        <a:buClr>
          <a:schemeClr val="accent1"/>
        </a:buClr>
        <a:buFont typeface="Arial Unicode MS" charset="0"/>
        <a:buChar char="▶"/>
        <a:defRPr sz="2800" kern="1200">
          <a:solidFill>
            <a:schemeClr val="tx1"/>
          </a:solidFill>
          <a:latin typeface="Arial"/>
          <a:ea typeface="Arial" charset="0"/>
          <a:cs typeface="Arial"/>
        </a:defRPr>
      </a:lvl2pPr>
      <a:lvl3pPr marL="1143000" indent="-228600" algn="l" defTabSz="457200" rtl="0" fontAlgn="base">
        <a:lnSpc>
          <a:spcPct val="90000"/>
        </a:lnSpc>
        <a:spcBef>
          <a:spcPct val="0"/>
        </a:spcBef>
        <a:spcAft>
          <a:spcPts val="1200"/>
        </a:spcAft>
        <a:buClr>
          <a:schemeClr val="accent1"/>
        </a:buClr>
        <a:buFont typeface="Arial Unicode MS" charset="0"/>
        <a:buChar char="▶"/>
        <a:defRPr sz="2400" kern="1200">
          <a:solidFill>
            <a:schemeClr val="tx1"/>
          </a:solidFill>
          <a:latin typeface="Arial"/>
          <a:ea typeface="Arial" charset="0"/>
          <a:cs typeface="Arial"/>
        </a:defRPr>
      </a:lvl3pPr>
      <a:lvl4pPr marL="16002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4pPr>
      <a:lvl5pPr marL="20574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ska tails 2.pdf"/>
          <p:cNvPicPr>
            <a:picLocks noChangeAspect="1"/>
          </p:cNvPicPr>
          <p:nvPr/>
        </p:nvPicPr>
        <p:blipFill rotWithShape="1">
          <a:blip r:embed="rId2">
            <a:extLst>
              <a:ext uri="{28A0092B-C50C-407E-A947-70E740481C1C}">
                <a14:useLocalDpi xmlns:a14="http://schemas.microsoft.com/office/drawing/2010/main" val="0"/>
              </a:ext>
            </a:extLst>
          </a:blip>
          <a:srcRect b="9167"/>
          <a:stretch/>
        </p:blipFill>
        <p:spPr>
          <a:xfrm>
            <a:off x="0" y="0"/>
            <a:ext cx="9144000" cy="6858000"/>
          </a:xfrm>
          <a:prstGeom prst="rect">
            <a:avLst/>
          </a:prstGeom>
        </p:spPr>
      </p:pic>
      <p:sp>
        <p:nvSpPr>
          <p:cNvPr id="32" name="Rectangle 31"/>
          <p:cNvSpPr>
            <a:spLocks noChangeArrowheads="1"/>
          </p:cNvSpPr>
          <p:nvPr/>
        </p:nvSpPr>
        <p:spPr bwMode="auto">
          <a:xfrm>
            <a:off x="7302500" y="1109663"/>
            <a:ext cx="1244600" cy="1666875"/>
          </a:xfrm>
          <a:prstGeom prst="rect">
            <a:avLst/>
          </a:prstGeom>
          <a:solidFill>
            <a:srgbClr val="BFBFB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nvGrpSpPr>
          <p:cNvPr id="16388" name="Group 32"/>
          <p:cNvGrpSpPr>
            <a:grpSpLocks/>
          </p:cNvGrpSpPr>
          <p:nvPr/>
        </p:nvGrpSpPr>
        <p:grpSpPr bwMode="auto">
          <a:xfrm>
            <a:off x="368300" y="638175"/>
            <a:ext cx="7158038" cy="2363788"/>
            <a:chOff x="0" y="1417638"/>
            <a:chExt cx="7500407" cy="1305983"/>
          </a:xfrm>
        </p:grpSpPr>
        <p:sp>
          <p:nvSpPr>
            <p:cNvPr id="34" name="Rectangle 4"/>
            <p:cNvSpPr/>
            <p:nvPr/>
          </p:nvSpPr>
          <p:spPr>
            <a:xfrm>
              <a:off x="7056271" y="1564112"/>
              <a:ext cx="444136" cy="1159509"/>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5" name="Rectangle 34"/>
            <p:cNvSpPr/>
            <p:nvPr/>
          </p:nvSpPr>
          <p:spPr>
            <a:xfrm>
              <a:off x="0" y="1417638"/>
              <a:ext cx="7207643" cy="1159509"/>
            </a:xfrm>
            <a:prstGeom prst="rect">
              <a:avLst/>
            </a:pr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6" name="Freeform 35"/>
            <p:cNvSpPr>
              <a:spLocks/>
            </p:cNvSpPr>
            <p:nvPr/>
          </p:nvSpPr>
          <p:spPr bwMode="auto">
            <a:xfrm>
              <a:off x="7054850" y="2574925"/>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dirty="0"/>
            </a:p>
          </p:txBody>
        </p:sp>
      </p:grpSp>
      <p:sp>
        <p:nvSpPr>
          <p:cNvPr id="16389" name="Title 1"/>
          <p:cNvSpPr txBox="1">
            <a:spLocks/>
          </p:cNvSpPr>
          <p:nvPr/>
        </p:nvSpPr>
        <p:spPr bwMode="auto">
          <a:xfrm>
            <a:off x="368300" y="574675"/>
            <a:ext cx="6875232"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4400" b="1" dirty="0">
                <a:solidFill>
                  <a:schemeClr val="bg1"/>
                </a:solidFill>
                <a:latin typeface="Arial" charset="0"/>
              </a:rPr>
              <a:t>Project Management</a:t>
            </a:r>
          </a:p>
        </p:txBody>
      </p:sp>
      <p:sp>
        <p:nvSpPr>
          <p:cNvPr id="38" name="Rectangle 6"/>
          <p:cNvSpPr txBox="1">
            <a:spLocks noChangeArrowheads="1"/>
          </p:cNvSpPr>
          <p:nvPr/>
        </p:nvSpPr>
        <p:spPr>
          <a:xfrm>
            <a:off x="706438" y="3944938"/>
            <a:ext cx="8437562" cy="189706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fontAlgn="auto" hangingPunct="0">
              <a:spcBef>
                <a:spcPts val="0"/>
              </a:spcBef>
              <a:buFontTx/>
              <a:buNone/>
              <a:defRPr/>
            </a:pPr>
            <a:r>
              <a:rPr lang="en-US" sz="2000" b="1" dirty="0">
                <a:solidFill>
                  <a:srgbClr val="333333"/>
                </a:solidFill>
                <a:latin typeface="Arial"/>
                <a:cs typeface="Arial"/>
              </a:rPr>
              <a:t>PowerPoint presentation to accompany </a:t>
            </a:r>
          </a:p>
          <a:p>
            <a:pPr eaLnBrk="0" fontAlgn="auto" hangingPunct="0">
              <a:spcBef>
                <a:spcPts val="0"/>
              </a:spcBef>
              <a:buFontTx/>
              <a:buNone/>
              <a:defRPr/>
            </a:pPr>
            <a:r>
              <a:rPr lang="en-US" sz="2000" b="1" dirty="0">
                <a:solidFill>
                  <a:srgbClr val="333333"/>
                </a:solidFill>
                <a:latin typeface="Arial"/>
                <a:cs typeface="Arial"/>
              </a:rPr>
              <a:t>Heizer, Render, Munson </a:t>
            </a:r>
          </a:p>
          <a:p>
            <a:pPr eaLnBrk="0" fontAlgn="auto" hangingPunct="0">
              <a:spcBef>
                <a:spcPts val="0"/>
              </a:spcBef>
              <a:buFontTx/>
              <a:buNone/>
              <a:defRPr/>
            </a:pPr>
            <a:r>
              <a:rPr lang="en-US" sz="2000" b="1" dirty="0">
                <a:solidFill>
                  <a:srgbClr val="333333"/>
                </a:solidFill>
                <a:latin typeface="Arial"/>
                <a:cs typeface="Arial"/>
              </a:rPr>
              <a:t>Operations Management, Twelfth Edition, Global Edition</a:t>
            </a:r>
          </a:p>
          <a:p>
            <a:pPr eaLnBrk="0" fontAlgn="auto" hangingPunct="0">
              <a:spcBef>
                <a:spcPts val="0"/>
              </a:spcBef>
              <a:buFontTx/>
              <a:buNone/>
              <a:defRPr/>
            </a:pPr>
            <a:r>
              <a:rPr lang="en-US" sz="2000" b="1" dirty="0">
                <a:solidFill>
                  <a:srgbClr val="333333"/>
                </a:solidFill>
                <a:latin typeface="Arial"/>
                <a:cs typeface="Arial"/>
              </a:rPr>
              <a:t>Principles of Operations Management, Tenth Edition, Global Edition</a:t>
            </a:r>
          </a:p>
          <a:p>
            <a:pPr eaLnBrk="0" fontAlgn="auto" hangingPunct="0">
              <a:spcBef>
                <a:spcPts val="0"/>
              </a:spcBef>
              <a:buFontTx/>
              <a:buNone/>
              <a:defRPr/>
            </a:pPr>
            <a:endParaRPr lang="en-US" sz="2000" b="1" dirty="0">
              <a:solidFill>
                <a:srgbClr val="333333"/>
              </a:solidFill>
              <a:latin typeface="Arial"/>
              <a:cs typeface="Arial"/>
            </a:endParaRPr>
          </a:p>
          <a:p>
            <a:pPr marL="0" indent="0" fontAlgn="auto">
              <a:spcBef>
                <a:spcPts val="0"/>
              </a:spcBef>
              <a:buFont typeface="Arial"/>
              <a:buNone/>
              <a:defRPr/>
            </a:pPr>
            <a:r>
              <a:rPr lang="en-US" sz="2000" b="1" dirty="0">
                <a:solidFill>
                  <a:schemeClr val="bg1">
                    <a:lumMod val="50000"/>
                  </a:schemeClr>
                </a:solidFill>
                <a:latin typeface="Arial"/>
                <a:cs typeface="Arial"/>
              </a:rPr>
              <a:t>PowerPoint slides by Jeff Heyl</a:t>
            </a:r>
          </a:p>
        </p:txBody>
      </p:sp>
      <p:sp>
        <p:nvSpPr>
          <p:cNvPr id="39" name="TextBox 38"/>
          <p:cNvSpPr txBox="1"/>
          <p:nvPr/>
        </p:nvSpPr>
        <p:spPr>
          <a:xfrm>
            <a:off x="7391400" y="874713"/>
            <a:ext cx="1069048" cy="200054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400" dirty="0">
                <a:solidFill>
                  <a:schemeClr val="bg1"/>
                </a:solidFill>
                <a:effectLst>
                  <a:outerShdw blurRad="38100" dist="38100" dir="2700000" algn="tl">
                    <a:srgbClr val="DDDDDD"/>
                  </a:outerShdw>
                </a:effectLst>
                <a:latin typeface="Arial" charset="0"/>
              </a:rPr>
              <a:t>3</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4035"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4" name="Picture 3"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 y="3175000"/>
            <a:ext cx="8261350" cy="20970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18552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6083"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46084" name="Picture 1"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590800"/>
            <a:ext cx="6503988" cy="1651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663" y="3249613"/>
            <a:ext cx="8448675" cy="2289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280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0"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8131"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48132" name="Picture 2"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3205163"/>
            <a:ext cx="6683375" cy="1697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1"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4521200"/>
            <a:ext cx="5826125" cy="15779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903075"/>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78"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50179"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50180" name="Picture 2"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3205163"/>
            <a:ext cx="6683375" cy="1697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1"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4521200"/>
            <a:ext cx="5826125" cy="15779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12"/>
          <p:cNvGrpSpPr>
            <a:grpSpLocks/>
          </p:cNvGrpSpPr>
          <p:nvPr/>
        </p:nvGrpSpPr>
        <p:grpSpPr bwMode="auto">
          <a:xfrm>
            <a:off x="5537200" y="3298825"/>
            <a:ext cx="3292475" cy="1627188"/>
            <a:chOff x="3520" y="1959"/>
            <a:chExt cx="2074" cy="1025"/>
          </a:xfrm>
        </p:grpSpPr>
        <p:sp>
          <p:nvSpPr>
            <p:cNvPr id="50189" name="Line 13"/>
            <p:cNvSpPr>
              <a:spLocks noChangeShapeType="1"/>
            </p:cNvSpPr>
            <p:nvPr/>
          </p:nvSpPr>
          <p:spPr bwMode="auto">
            <a:xfrm flipV="1">
              <a:off x="4144" y="2424"/>
              <a:ext cx="368" cy="56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190" name="Text Box 14"/>
            <p:cNvSpPr txBox="1">
              <a:spLocks noChangeArrowheads="1"/>
            </p:cNvSpPr>
            <p:nvPr/>
          </p:nvSpPr>
          <p:spPr bwMode="auto">
            <a:xfrm>
              <a:off x="3520" y="1959"/>
              <a:ext cx="2074" cy="801"/>
            </a:xfrm>
            <a:prstGeom prst="rect">
              <a:avLst/>
            </a:prstGeom>
            <a:solidFill>
              <a:srgbClr val="D33320"/>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20000"/>
                </a:spcAft>
              </a:pPr>
              <a:r>
                <a:rPr lang="en-US" sz="2000" b="1" dirty="0">
                  <a:latin typeface="Arial" charset="0"/>
                  <a:ea typeface="MS PGothic" charset="0"/>
                  <a:cs typeface="MS PGothic" charset="0"/>
                </a:rPr>
                <a:t>Budgets</a:t>
              </a:r>
            </a:p>
            <a:p>
              <a:pPr>
                <a:lnSpc>
                  <a:spcPct val="90000"/>
                </a:lnSpc>
                <a:spcAft>
                  <a:spcPct val="20000"/>
                </a:spcAft>
              </a:pPr>
              <a:r>
                <a:rPr lang="en-US" sz="2000" b="1" dirty="0">
                  <a:latin typeface="Arial" charset="0"/>
                  <a:ea typeface="MS PGothic" charset="0"/>
                  <a:cs typeface="MS PGothic" charset="0"/>
                </a:rPr>
                <a:t>Delayed activities report</a:t>
              </a:r>
            </a:p>
            <a:p>
              <a:pPr>
                <a:lnSpc>
                  <a:spcPct val="90000"/>
                </a:lnSpc>
                <a:spcAft>
                  <a:spcPct val="20000"/>
                </a:spcAft>
              </a:pPr>
              <a:r>
                <a:rPr lang="en-US" sz="2000" b="1" dirty="0">
                  <a:latin typeface="Arial" charset="0"/>
                  <a:ea typeface="MS PGothic" charset="0"/>
                  <a:cs typeface="MS PGothic" charset="0"/>
                </a:rPr>
                <a:t>Slack activities report</a:t>
              </a:r>
              <a:endParaRPr lang="en-AU" sz="2000" b="1" dirty="0">
                <a:latin typeface="Arial" charset="0"/>
                <a:ea typeface="MS PGothic" charset="0"/>
                <a:cs typeface="MS PGothic" charset="0"/>
              </a:endParaRPr>
            </a:p>
          </p:txBody>
        </p:sp>
      </p:grpSp>
      <p:grpSp>
        <p:nvGrpSpPr>
          <p:cNvPr id="10" name="Group 15"/>
          <p:cNvGrpSpPr>
            <a:grpSpLocks/>
          </p:cNvGrpSpPr>
          <p:nvPr/>
        </p:nvGrpSpPr>
        <p:grpSpPr bwMode="auto">
          <a:xfrm>
            <a:off x="3238500" y="506413"/>
            <a:ext cx="4376738" cy="1995487"/>
            <a:chOff x="2072" y="255"/>
            <a:chExt cx="2757" cy="1257"/>
          </a:xfrm>
        </p:grpSpPr>
        <p:sp>
          <p:nvSpPr>
            <p:cNvPr id="50187" name="Line 16"/>
            <p:cNvSpPr>
              <a:spLocks noChangeShapeType="1"/>
            </p:cNvSpPr>
            <p:nvPr/>
          </p:nvSpPr>
          <p:spPr bwMode="auto">
            <a:xfrm flipV="1">
              <a:off x="2072" y="888"/>
              <a:ext cx="584" cy="36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188" name="Text Box 17"/>
            <p:cNvSpPr txBox="1">
              <a:spLocks noChangeArrowheads="1"/>
            </p:cNvSpPr>
            <p:nvPr/>
          </p:nvSpPr>
          <p:spPr bwMode="auto">
            <a:xfrm>
              <a:off x="2600" y="255"/>
              <a:ext cx="2229" cy="1257"/>
            </a:xfrm>
            <a:prstGeom prst="rect">
              <a:avLst/>
            </a:prstGeom>
            <a:solidFill>
              <a:schemeClr val="accent1"/>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20000"/>
                </a:spcAft>
              </a:pPr>
              <a:r>
                <a:rPr lang="en-US" sz="2000" b="1" dirty="0">
                  <a:latin typeface="Arial" charset="0"/>
                  <a:ea typeface="MS PGothic" charset="0"/>
                  <a:cs typeface="MS PGothic" charset="0"/>
                </a:rPr>
                <a:t>Time/cost estimates</a:t>
              </a:r>
            </a:p>
            <a:p>
              <a:pPr>
                <a:lnSpc>
                  <a:spcPct val="90000"/>
                </a:lnSpc>
                <a:spcAft>
                  <a:spcPct val="20000"/>
                </a:spcAft>
              </a:pPr>
              <a:r>
                <a:rPr lang="en-US" sz="2000" b="1" dirty="0">
                  <a:latin typeface="Arial" charset="0"/>
                  <a:ea typeface="MS PGothic" charset="0"/>
                  <a:cs typeface="MS PGothic" charset="0"/>
                </a:rPr>
                <a:t>Budgets</a:t>
              </a:r>
            </a:p>
            <a:p>
              <a:pPr>
                <a:lnSpc>
                  <a:spcPct val="90000"/>
                </a:lnSpc>
                <a:spcAft>
                  <a:spcPct val="20000"/>
                </a:spcAft>
              </a:pPr>
              <a:r>
                <a:rPr lang="en-US" sz="2000" b="1" dirty="0">
                  <a:latin typeface="Arial" charset="0"/>
                  <a:ea typeface="MS PGothic" charset="0"/>
                  <a:cs typeface="MS PGothic" charset="0"/>
                </a:rPr>
                <a:t>Engineering diagrams</a:t>
              </a:r>
            </a:p>
            <a:p>
              <a:pPr>
                <a:lnSpc>
                  <a:spcPct val="90000"/>
                </a:lnSpc>
                <a:spcAft>
                  <a:spcPct val="20000"/>
                </a:spcAft>
              </a:pPr>
              <a:r>
                <a:rPr lang="en-US" sz="2000" b="1" dirty="0">
                  <a:latin typeface="Arial" charset="0"/>
                  <a:ea typeface="MS PGothic" charset="0"/>
                  <a:cs typeface="MS PGothic" charset="0"/>
                </a:rPr>
                <a:t>Cash flow charts</a:t>
              </a:r>
            </a:p>
            <a:p>
              <a:pPr>
                <a:lnSpc>
                  <a:spcPct val="90000"/>
                </a:lnSpc>
                <a:spcAft>
                  <a:spcPct val="20000"/>
                </a:spcAft>
              </a:pPr>
              <a:r>
                <a:rPr lang="en-US" sz="2000" b="1" dirty="0">
                  <a:latin typeface="Arial" charset="0"/>
                  <a:ea typeface="MS PGothic" charset="0"/>
                  <a:cs typeface="MS PGothic" charset="0"/>
                </a:rPr>
                <a:t>Material availability details</a:t>
              </a:r>
              <a:endParaRPr lang="en-AU" sz="2000" b="1" dirty="0">
                <a:latin typeface="Arial" charset="0"/>
                <a:ea typeface="MS PGothic" charset="0"/>
                <a:cs typeface="MS PGothic" charset="0"/>
              </a:endParaRPr>
            </a:p>
          </p:txBody>
        </p:sp>
      </p:grpSp>
      <p:grpSp>
        <p:nvGrpSpPr>
          <p:cNvPr id="13" name="Group 18"/>
          <p:cNvGrpSpPr>
            <a:grpSpLocks/>
          </p:cNvGrpSpPr>
          <p:nvPr/>
        </p:nvGrpSpPr>
        <p:grpSpPr bwMode="auto">
          <a:xfrm>
            <a:off x="392113" y="4037013"/>
            <a:ext cx="2846387" cy="2195512"/>
            <a:chOff x="136" y="2086"/>
            <a:chExt cx="1793" cy="1383"/>
          </a:xfrm>
        </p:grpSpPr>
        <p:sp>
          <p:nvSpPr>
            <p:cNvPr id="50185" name="Line 19"/>
            <p:cNvSpPr>
              <a:spLocks noChangeShapeType="1"/>
            </p:cNvSpPr>
            <p:nvPr/>
          </p:nvSpPr>
          <p:spPr bwMode="auto">
            <a:xfrm flipV="1">
              <a:off x="1345" y="2086"/>
              <a:ext cx="215" cy="41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186" name="Text Box 20"/>
            <p:cNvSpPr txBox="1">
              <a:spLocks noChangeArrowheads="1"/>
            </p:cNvSpPr>
            <p:nvPr/>
          </p:nvSpPr>
          <p:spPr bwMode="auto">
            <a:xfrm>
              <a:off x="136" y="2423"/>
              <a:ext cx="1793" cy="1046"/>
            </a:xfrm>
            <a:prstGeom prst="rect">
              <a:avLst/>
            </a:prstGeom>
            <a:solidFill>
              <a:srgbClr val="D33320"/>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20000"/>
                </a:spcAft>
              </a:pPr>
              <a:r>
                <a:rPr lang="en-US" sz="2000" b="1" dirty="0">
                  <a:latin typeface="Arial" charset="0"/>
                  <a:ea typeface="MS PGothic" charset="0"/>
                  <a:cs typeface="MS PGothic" charset="0"/>
                </a:rPr>
                <a:t>CPM/PERT</a:t>
              </a:r>
            </a:p>
            <a:p>
              <a:pPr>
                <a:lnSpc>
                  <a:spcPct val="90000"/>
                </a:lnSpc>
                <a:spcAft>
                  <a:spcPct val="20000"/>
                </a:spcAft>
              </a:pPr>
              <a:r>
                <a:rPr lang="en-US" sz="2000" b="1" dirty="0">
                  <a:latin typeface="Arial" charset="0"/>
                  <a:ea typeface="MS PGothic" charset="0"/>
                  <a:cs typeface="MS PGothic" charset="0"/>
                </a:rPr>
                <a:t>Gantt charts</a:t>
              </a:r>
            </a:p>
            <a:p>
              <a:pPr>
                <a:lnSpc>
                  <a:spcPct val="90000"/>
                </a:lnSpc>
                <a:spcAft>
                  <a:spcPct val="20000"/>
                </a:spcAft>
              </a:pPr>
              <a:r>
                <a:rPr lang="en-US" sz="2000" b="1" dirty="0">
                  <a:latin typeface="Arial" charset="0"/>
                  <a:ea typeface="MS PGothic" charset="0"/>
                  <a:cs typeface="MS PGothic" charset="0"/>
                </a:rPr>
                <a:t>Milestone charts</a:t>
              </a:r>
            </a:p>
            <a:p>
              <a:pPr>
                <a:lnSpc>
                  <a:spcPct val="90000"/>
                </a:lnSpc>
                <a:spcAft>
                  <a:spcPct val="20000"/>
                </a:spcAft>
              </a:pPr>
              <a:r>
                <a:rPr lang="en-US" sz="2000" b="1" dirty="0">
                  <a:latin typeface="Arial" charset="0"/>
                  <a:ea typeface="MS PGothic" charset="0"/>
                  <a:cs typeface="MS PGothic" charset="0"/>
                </a:rPr>
                <a:t>Cash flow schedules</a:t>
              </a:r>
              <a:endParaRPr lang="en-AU" sz="2000" b="1" dirty="0">
                <a:latin typeface="Arial" charset="0"/>
                <a:ea typeface="MS PGothic" charset="0"/>
                <a:cs typeface="MS PGothic" charset="0"/>
              </a:endParaRPr>
            </a:p>
          </p:txBody>
        </p:sp>
      </p:grpSp>
    </p:spTree>
    <p:extLst>
      <p:ext uri="{BB962C8B-B14F-4D97-AF65-F5344CB8AC3E}">
        <p14:creationId xmlns:p14="http://schemas.microsoft.com/office/powerpoint/2010/main" val="31703259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000"/>
                                        <p:tgtEl>
                                          <p:spTgt spid="13"/>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nodeType="afterGroup">
                            <p:stCondLst>
                              <p:cond delay="4000"/>
                            </p:stCondLst>
                            <p:childTnLst>
                              <p:par>
                                <p:cTn id="13" presetID="22" presetClass="entr" presetSubtype="4"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9850"/>
            <a:ext cx="413226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type="body" sz="half" idx="1"/>
          </p:nvPr>
        </p:nvSpPr>
        <p:spPr>
          <a:xfrm>
            <a:off x="349250" y="1787525"/>
            <a:ext cx="4413250" cy="3883025"/>
          </a:xfrm>
        </p:spPr>
        <p:txBody>
          <a:bodyPr lIns="90475" tIns="44444" rIns="90475" bIns="44444"/>
          <a:lstStyle/>
          <a:p>
            <a:pPr>
              <a:buClr>
                <a:srgbClr val="BF0922"/>
              </a:buClr>
              <a:buSzPct val="60000"/>
              <a:buFont typeface="Lucida Grande" charset="0"/>
              <a:buChar char="►"/>
            </a:pPr>
            <a:r>
              <a:rPr lang="en-US" sz="2800" dirty="0">
                <a:latin typeface="Arial" charset="0"/>
                <a:ea typeface="MS PGothic" charset="0"/>
                <a:cs typeface="MS PGothic" charset="0"/>
              </a:rPr>
              <a:t>Establishing objectives</a:t>
            </a:r>
          </a:p>
          <a:p>
            <a:pPr>
              <a:buClr>
                <a:srgbClr val="BF0922"/>
              </a:buClr>
              <a:buSzPct val="60000"/>
              <a:buFont typeface="Lucida Grande" charset="0"/>
              <a:buChar char="►"/>
            </a:pPr>
            <a:r>
              <a:rPr lang="en-US" sz="2800" dirty="0">
                <a:latin typeface="Arial" charset="0"/>
                <a:ea typeface="MS PGothic" charset="0"/>
                <a:cs typeface="MS PGothic" charset="0"/>
              </a:rPr>
              <a:t>Defining project</a:t>
            </a:r>
          </a:p>
          <a:p>
            <a:pPr>
              <a:buClr>
                <a:srgbClr val="BF0922"/>
              </a:buClr>
              <a:buSzPct val="60000"/>
              <a:buFont typeface="Lucida Grande" charset="0"/>
              <a:buChar char="►"/>
            </a:pPr>
            <a:r>
              <a:rPr lang="en-US" sz="2800" dirty="0">
                <a:latin typeface="Arial" charset="0"/>
                <a:ea typeface="MS PGothic" charset="0"/>
                <a:cs typeface="MS PGothic" charset="0"/>
              </a:rPr>
              <a:t>Creating work breakdown structure </a:t>
            </a:r>
          </a:p>
          <a:p>
            <a:pPr>
              <a:buClr>
                <a:srgbClr val="BF0922"/>
              </a:buClr>
              <a:buSzPct val="60000"/>
              <a:buFont typeface="Lucida Grande" charset="0"/>
              <a:buChar char="►"/>
            </a:pPr>
            <a:r>
              <a:rPr lang="en-US" sz="2800" dirty="0">
                <a:latin typeface="Arial" charset="0"/>
                <a:ea typeface="MS PGothic" charset="0"/>
                <a:cs typeface="MS PGothic" charset="0"/>
              </a:rPr>
              <a:t>Determining </a:t>
            </a:r>
            <a:br>
              <a:rPr lang="en-US" sz="2800" dirty="0">
                <a:latin typeface="Arial" charset="0"/>
                <a:ea typeface="MS PGothic" charset="0"/>
                <a:cs typeface="MS PGothic" charset="0"/>
              </a:rPr>
            </a:br>
            <a:r>
              <a:rPr lang="en-US" sz="2800" dirty="0">
                <a:latin typeface="Arial" charset="0"/>
                <a:ea typeface="MS PGothic" charset="0"/>
                <a:cs typeface="MS PGothic" charset="0"/>
              </a:rPr>
              <a:t>resources</a:t>
            </a:r>
          </a:p>
          <a:p>
            <a:pPr>
              <a:buClr>
                <a:srgbClr val="BF0922"/>
              </a:buClr>
              <a:buSzPct val="60000"/>
              <a:buFont typeface="Lucida Grande" charset="0"/>
              <a:buChar char="►"/>
            </a:pPr>
            <a:r>
              <a:rPr lang="en-US" sz="2800" dirty="0">
                <a:latin typeface="Arial" charset="0"/>
                <a:ea typeface="MS PGothic" charset="0"/>
                <a:cs typeface="MS PGothic" charset="0"/>
              </a:rPr>
              <a:t>Forming organization</a:t>
            </a:r>
          </a:p>
        </p:txBody>
      </p:sp>
      <p:sp>
        <p:nvSpPr>
          <p:cNvPr id="52227" name="Rectangle 4"/>
          <p:cNvSpPr>
            <a:spLocks noGrp="1" noChangeArrowheads="1"/>
          </p:cNvSpPr>
          <p:nvPr>
            <p:ph type="title"/>
          </p:nvPr>
        </p:nvSpPr>
        <p:spPr>
          <a:xfrm>
            <a:off x="685800" y="434975"/>
            <a:ext cx="7772400" cy="925513"/>
          </a:xfrm>
        </p:spPr>
        <p:txBody>
          <a:bodyPr/>
          <a:lstStyle/>
          <a:p>
            <a:r>
              <a:rPr lang="en-US" dirty="0">
                <a:latin typeface="Arial" charset="0"/>
                <a:ea typeface="MS PGothic" charset="0"/>
                <a:cs typeface="MS PGothic" charset="0"/>
              </a:rPr>
              <a:t>Project Planning</a:t>
            </a:r>
          </a:p>
        </p:txBody>
      </p:sp>
    </p:spTree>
    <p:extLst>
      <p:ext uri="{BB962C8B-B14F-4D97-AF65-F5344CB8AC3E}">
        <p14:creationId xmlns:p14="http://schemas.microsoft.com/office/powerpoint/2010/main" val="255327994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52226"/>
                                        </p:tgtEl>
                                        <p:attrNameLst>
                                          <p:attrName>style.visibility</p:attrName>
                                        </p:attrNameLst>
                                      </p:cBhvr>
                                      <p:to>
                                        <p:strVal val="visible"/>
                                      </p:to>
                                    </p:set>
                                    <p:animEffect transition="in" filter="dissolve">
                                      <p:cBhvr>
                                        <p:cTn id="7" dur="1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body" sz="half" idx="1"/>
          </p:nvPr>
        </p:nvSpPr>
        <p:spPr>
          <a:xfrm>
            <a:off x="571500" y="1668463"/>
            <a:ext cx="7097713" cy="4395787"/>
          </a:xfrm>
        </p:spPr>
        <p:txBody>
          <a:bodyPr lIns="90475" tIns="44444" rIns="90475" bIns="44444"/>
          <a:lstStyle/>
          <a:p>
            <a:pPr>
              <a:buClr>
                <a:srgbClr val="BF0922"/>
              </a:buClr>
              <a:buSzPct val="60000"/>
              <a:buFont typeface="Lucida Grande" charset="0"/>
              <a:buChar char="►"/>
            </a:pPr>
            <a:r>
              <a:rPr lang="en-US" sz="2800" dirty="0">
                <a:ea typeface="MS PGothic" charset="0"/>
              </a:rPr>
              <a:t>Often temporary structure</a:t>
            </a:r>
          </a:p>
          <a:p>
            <a:pPr>
              <a:buClr>
                <a:srgbClr val="BF0922"/>
              </a:buClr>
              <a:buSzPct val="60000"/>
              <a:buFont typeface="Lucida Grande" charset="0"/>
              <a:buChar char="►"/>
            </a:pPr>
            <a:r>
              <a:rPr lang="en-US" sz="2800" dirty="0">
                <a:ea typeface="MS PGothic" charset="0"/>
              </a:rPr>
              <a:t>Uses specialists from entire company</a:t>
            </a:r>
          </a:p>
          <a:p>
            <a:pPr>
              <a:buClr>
                <a:srgbClr val="BF0922"/>
              </a:buClr>
              <a:buSzPct val="60000"/>
              <a:buFont typeface="Lucida Grande" charset="0"/>
              <a:buChar char="►"/>
            </a:pPr>
            <a:r>
              <a:rPr lang="en-US" sz="2800" dirty="0">
                <a:ea typeface="MS PGothic" charset="0"/>
              </a:rPr>
              <a:t>Headed by project manager</a:t>
            </a:r>
          </a:p>
          <a:p>
            <a:pPr marL="987425" lvl="1" indent="-358775">
              <a:buClr>
                <a:srgbClr val="BF0922"/>
              </a:buClr>
              <a:buSzPct val="60000"/>
              <a:buFont typeface="Lucida Grande" charset="0"/>
              <a:buChar char="►"/>
            </a:pPr>
            <a:r>
              <a:rPr lang="en-US" sz="2400" dirty="0">
                <a:ea typeface="MS PGothic" charset="0"/>
              </a:rPr>
              <a:t>Coordinates activities </a:t>
            </a:r>
          </a:p>
          <a:p>
            <a:pPr marL="987425" lvl="1" indent="-358775">
              <a:buClr>
                <a:srgbClr val="BF0922"/>
              </a:buClr>
              <a:buSzPct val="60000"/>
              <a:buFont typeface="Lucida Grande" charset="0"/>
              <a:buChar char="►"/>
            </a:pPr>
            <a:r>
              <a:rPr lang="en-US" sz="2400" dirty="0">
                <a:ea typeface="MS PGothic" charset="0"/>
              </a:rPr>
              <a:t>Monitors schedule</a:t>
            </a:r>
            <a:br>
              <a:rPr lang="en-US" sz="2400" dirty="0">
                <a:ea typeface="MS PGothic" charset="0"/>
              </a:rPr>
            </a:br>
            <a:r>
              <a:rPr lang="en-US" sz="2400" dirty="0">
                <a:ea typeface="MS PGothic" charset="0"/>
              </a:rPr>
              <a:t> and costs</a:t>
            </a:r>
          </a:p>
          <a:p>
            <a:pPr>
              <a:buClr>
                <a:srgbClr val="BF0922"/>
              </a:buClr>
              <a:buSzPct val="60000"/>
              <a:buFont typeface="Lucida Grande" charset="0"/>
              <a:buChar char="►"/>
            </a:pPr>
            <a:r>
              <a:rPr lang="en-US" sz="2800" dirty="0">
                <a:ea typeface="MS PGothic" charset="0"/>
              </a:rPr>
              <a:t>Permanent </a:t>
            </a:r>
            <a:br>
              <a:rPr lang="en-US" sz="2800" dirty="0">
                <a:ea typeface="MS PGothic" charset="0"/>
              </a:rPr>
            </a:br>
            <a:r>
              <a:rPr lang="en-US" sz="2800" dirty="0">
                <a:ea typeface="MS PGothic" charset="0"/>
              </a:rPr>
              <a:t>structure called </a:t>
            </a:r>
            <a:br>
              <a:rPr lang="en-US" sz="2800" dirty="0">
                <a:ea typeface="MS PGothic" charset="0"/>
              </a:rPr>
            </a:br>
            <a:r>
              <a:rPr lang="en-NZ" sz="2800" dirty="0">
                <a:ea typeface="MS PGothic" charset="0"/>
              </a:rPr>
              <a:t>‘</a:t>
            </a:r>
            <a:r>
              <a:rPr lang="en-US" sz="2800" dirty="0">
                <a:ea typeface="MS PGothic" charset="0"/>
              </a:rPr>
              <a:t>matrix organization</a:t>
            </a:r>
            <a:r>
              <a:rPr lang="en-NZ" sz="2800" dirty="0">
                <a:ea typeface="MS PGothic" charset="0"/>
              </a:rPr>
              <a:t>’</a:t>
            </a:r>
            <a:endParaRPr lang="en-US" sz="2800" dirty="0">
              <a:ea typeface="MS PGothic" charset="0"/>
            </a:endParaRPr>
          </a:p>
        </p:txBody>
      </p:sp>
      <p:sp>
        <p:nvSpPr>
          <p:cNvPr id="54274" name="Rectangle 3"/>
          <p:cNvSpPr>
            <a:spLocks noGrp="1" noChangeArrowheads="1"/>
          </p:cNvSpPr>
          <p:nvPr>
            <p:ph type="title"/>
          </p:nvPr>
        </p:nvSpPr>
        <p:spPr>
          <a:xfrm>
            <a:off x="685800" y="434975"/>
            <a:ext cx="7772400" cy="968375"/>
          </a:xfrm>
        </p:spPr>
        <p:txBody>
          <a:bodyPr/>
          <a:lstStyle/>
          <a:p>
            <a:r>
              <a:rPr lang="en-US" dirty="0">
                <a:latin typeface="Arial" charset="0"/>
                <a:ea typeface="MS PGothic" charset="0"/>
                <a:cs typeface="MS PGothic" charset="0"/>
              </a:rPr>
              <a:t>Project Organization</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50" y="3287713"/>
            <a:ext cx="362585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6083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000"/>
                                  </p:stCondLst>
                                  <p:childTnLst>
                                    <p:set>
                                      <p:cBhvr>
                                        <p:cTn id="6" dur="1" fill="hold">
                                          <p:stCondLst>
                                            <p:cond delay="0"/>
                                          </p:stCondLst>
                                        </p:cTn>
                                        <p:tgtEl>
                                          <p:spTgt spid="54276"/>
                                        </p:tgtEl>
                                        <p:attrNameLst>
                                          <p:attrName>style.visibility</p:attrName>
                                        </p:attrNameLst>
                                      </p:cBhvr>
                                      <p:to>
                                        <p:strVal val="visible"/>
                                      </p:to>
                                    </p:set>
                                    <p:animEffect transition="in" filter="dissolve">
                                      <p:cBhvr>
                                        <p:cTn id="7" dur="1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77863" y="200024"/>
            <a:ext cx="7770812" cy="1476375"/>
          </a:xfrm>
        </p:spPr>
        <p:txBody>
          <a:bodyPr/>
          <a:lstStyle/>
          <a:p>
            <a:r>
              <a:rPr lang="en-US" dirty="0">
                <a:latin typeface="Arial" charset="0"/>
                <a:ea typeface="MS PGothic" charset="0"/>
                <a:cs typeface="MS PGothic" charset="0"/>
              </a:rPr>
              <a:t>Project Organization</a:t>
            </a:r>
            <a:br>
              <a:rPr lang="en-US" dirty="0">
                <a:latin typeface="Arial" charset="0"/>
                <a:ea typeface="MS PGothic" charset="0"/>
                <a:cs typeface="MS PGothic" charset="0"/>
              </a:rPr>
            </a:br>
            <a:r>
              <a:rPr lang="en-US" dirty="0">
                <a:latin typeface="Arial" charset="0"/>
                <a:ea typeface="MS PGothic" charset="0"/>
                <a:cs typeface="MS PGothic" charset="0"/>
              </a:rPr>
              <a:t>Most Helpful When:</a:t>
            </a:r>
          </a:p>
        </p:txBody>
      </p:sp>
      <p:sp>
        <p:nvSpPr>
          <p:cNvPr id="56322" name="Rectangle 3"/>
          <p:cNvSpPr>
            <a:spLocks noGrp="1" noChangeArrowheads="1"/>
          </p:cNvSpPr>
          <p:nvPr>
            <p:ph type="body" idx="1"/>
          </p:nvPr>
        </p:nvSpPr>
        <p:spPr>
          <a:xfrm>
            <a:off x="863600" y="1738313"/>
            <a:ext cx="7391400" cy="4821237"/>
          </a:xfrm>
        </p:spPr>
        <p:txBody>
          <a:bodyPr/>
          <a:lstStyle/>
          <a:p>
            <a:pPr marL="533400" indent="-533400">
              <a:buClr>
                <a:schemeClr val="tx1"/>
              </a:buClr>
              <a:buFontTx/>
              <a:buAutoNum type="arabicPeriod"/>
            </a:pPr>
            <a:r>
              <a:rPr lang="en-US" sz="2800" dirty="0">
                <a:latin typeface="Arial" charset="0"/>
                <a:ea typeface="MS PGothic" charset="0"/>
                <a:cs typeface="MS PGothic" charset="0"/>
              </a:rPr>
              <a:t>Work can be defined with a specific goal and deadline</a:t>
            </a:r>
          </a:p>
          <a:p>
            <a:pPr marL="533400" indent="-533400">
              <a:buClr>
                <a:schemeClr val="tx1"/>
              </a:buClr>
              <a:buFontTx/>
              <a:buAutoNum type="arabicPeriod"/>
            </a:pPr>
            <a:r>
              <a:rPr lang="en-US" sz="2800" dirty="0">
                <a:latin typeface="Arial" charset="0"/>
                <a:ea typeface="MS PGothic" charset="0"/>
                <a:cs typeface="MS PGothic" charset="0"/>
              </a:rPr>
              <a:t>The job is unique or somewhat unfamiliar to the existing organization</a:t>
            </a:r>
          </a:p>
          <a:p>
            <a:pPr marL="533400" indent="-533400">
              <a:buClr>
                <a:schemeClr val="tx1"/>
              </a:buClr>
              <a:buFontTx/>
              <a:buAutoNum type="arabicPeriod"/>
            </a:pPr>
            <a:r>
              <a:rPr lang="en-US" sz="2800" dirty="0">
                <a:latin typeface="Arial" charset="0"/>
                <a:ea typeface="MS PGothic" charset="0"/>
                <a:cs typeface="MS PGothic" charset="0"/>
              </a:rPr>
              <a:t>The work contains complex interrelated tasks requiring specialized skills</a:t>
            </a:r>
          </a:p>
          <a:p>
            <a:pPr marL="533400" indent="-533400">
              <a:buClr>
                <a:schemeClr val="tx1"/>
              </a:buClr>
              <a:buFontTx/>
              <a:buAutoNum type="arabicPeriod"/>
            </a:pPr>
            <a:r>
              <a:rPr lang="en-US" sz="2800" dirty="0">
                <a:latin typeface="Arial" charset="0"/>
                <a:ea typeface="MS PGothic" charset="0"/>
                <a:cs typeface="MS PGothic" charset="0"/>
              </a:rPr>
              <a:t>The project is temporary but critical to the organization</a:t>
            </a:r>
          </a:p>
          <a:p>
            <a:pPr marL="533400" indent="-533400">
              <a:buClr>
                <a:schemeClr val="tx1"/>
              </a:buClr>
              <a:buFontTx/>
              <a:buAutoNum type="arabicPeriod"/>
            </a:pPr>
            <a:r>
              <a:rPr lang="en-US" sz="2800" dirty="0">
                <a:latin typeface="Arial" charset="0"/>
                <a:ea typeface="MS PGothic" charset="0"/>
                <a:cs typeface="MS PGothic" charset="0"/>
              </a:rPr>
              <a:t>The project cuts across organizational lines</a:t>
            </a:r>
          </a:p>
        </p:txBody>
      </p:sp>
    </p:spTree>
    <p:extLst>
      <p:ext uri="{BB962C8B-B14F-4D97-AF65-F5344CB8AC3E}">
        <p14:creationId xmlns:p14="http://schemas.microsoft.com/office/powerpoint/2010/main" val="3558263671"/>
      </p:ext>
    </p:extLst>
  </p:cSld>
  <p:clrMapOvr>
    <a:masterClrMapping/>
  </p:clrMapOvr>
  <p:transition>
    <p:pull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693863" y="4160838"/>
            <a:ext cx="6799262" cy="1422400"/>
            <a:chOff x="1666134" y="4160837"/>
            <a:chExt cx="6798417" cy="1422402"/>
          </a:xfrm>
        </p:grpSpPr>
        <p:cxnSp>
          <p:nvCxnSpPr>
            <p:cNvPr id="59" name="Straight Connector 58"/>
            <p:cNvCxnSpPr/>
            <p:nvPr/>
          </p:nvCxnSpPr>
          <p:spPr>
            <a:xfrm>
              <a:off x="4978834" y="4267199"/>
              <a:ext cx="0" cy="104933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413756" y="4330699"/>
              <a:ext cx="0" cy="98583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5662" y="4267199"/>
              <a:ext cx="0" cy="104933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769310" y="5295901"/>
              <a:ext cx="386508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99" name="Rectangle 23"/>
            <p:cNvSpPr>
              <a:spLocks noChangeArrowheads="1"/>
            </p:cNvSpPr>
            <p:nvPr/>
          </p:nvSpPr>
          <p:spPr bwMode="auto">
            <a:xfrm>
              <a:off x="7258201" y="5053013"/>
              <a:ext cx="1206350" cy="519113"/>
            </a:xfrm>
            <a:prstGeom prst="rect">
              <a:avLst/>
            </a:prstGeom>
            <a:solidFill>
              <a:schemeClr val="accent4"/>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Technician</a:t>
              </a:r>
            </a:p>
          </p:txBody>
        </p:sp>
        <p:sp>
          <p:nvSpPr>
            <p:cNvPr id="58402" name="Freeform 24"/>
            <p:cNvSpPr>
              <a:spLocks/>
            </p:cNvSpPr>
            <p:nvPr/>
          </p:nvSpPr>
          <p:spPr bwMode="auto">
            <a:xfrm flipH="1">
              <a:off x="3062288" y="4160837"/>
              <a:ext cx="230188" cy="1135063"/>
            </a:xfrm>
            <a:custGeom>
              <a:avLst/>
              <a:gdLst>
                <a:gd name="T0" fmla="*/ 0 w 145"/>
                <a:gd name="T1" fmla="*/ 1134368 h 1633"/>
                <a:gd name="T2" fmla="*/ 228600 w 145"/>
                <a:gd name="T3" fmla="*/ 1134368 h 1633"/>
                <a:gd name="T4" fmla="*/ 228600 w 145"/>
                <a:gd name="T5" fmla="*/ 0 h 1633"/>
                <a:gd name="T6" fmla="*/ 0 60000 65536"/>
                <a:gd name="T7" fmla="*/ 0 60000 65536"/>
                <a:gd name="T8" fmla="*/ 0 60000 65536"/>
                <a:gd name="T9" fmla="*/ 0 w 145"/>
                <a:gd name="T10" fmla="*/ 0 h 1633"/>
                <a:gd name="T11" fmla="*/ 145 w 145"/>
                <a:gd name="T12" fmla="*/ 1633 h 1633"/>
              </a:gdLst>
              <a:ahLst/>
              <a:cxnLst>
                <a:cxn ang="T6">
                  <a:pos x="T0" y="T1"/>
                </a:cxn>
                <a:cxn ang="T7">
                  <a:pos x="T2" y="T3"/>
                </a:cxn>
                <a:cxn ang="T8">
                  <a:pos x="T4" y="T5"/>
                </a:cxn>
              </a:cxnLst>
              <a:rect l="T9" t="T10" r="T11" b="T12"/>
              <a:pathLst>
                <a:path w="145" h="1633">
                  <a:moveTo>
                    <a:pt x="0" y="1632"/>
                  </a:moveTo>
                  <a:lnTo>
                    <a:pt x="144" y="1632"/>
                  </a:lnTo>
                  <a:lnTo>
                    <a:pt x="144" y="0"/>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403" name="Rectangle 26"/>
            <p:cNvSpPr>
              <a:spLocks noChangeArrowheads="1"/>
            </p:cNvSpPr>
            <p:nvPr/>
          </p:nvSpPr>
          <p:spPr bwMode="auto">
            <a:xfrm>
              <a:off x="1666134" y="5015660"/>
              <a:ext cx="1102466" cy="56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spAutoFit/>
            </a:bodyPr>
            <a:lstStyle/>
            <a:p>
              <a:pPr algn="ctr">
                <a:lnSpc>
                  <a:spcPct val="85000"/>
                </a:lnSpc>
              </a:pPr>
              <a:r>
                <a:rPr lang="en-US" b="1" dirty="0"/>
                <a:t>Project No. 2</a:t>
              </a:r>
            </a:p>
          </p:txBody>
        </p:sp>
        <p:sp>
          <p:nvSpPr>
            <p:cNvPr id="24605" name="Rectangle 29"/>
            <p:cNvSpPr>
              <a:spLocks noChangeArrowheads="1"/>
            </p:cNvSpPr>
            <p:nvPr/>
          </p:nvSpPr>
          <p:spPr bwMode="auto">
            <a:xfrm>
              <a:off x="3185182" y="5051425"/>
              <a:ext cx="977778" cy="520701"/>
            </a:xfrm>
            <a:prstGeom prst="rect">
              <a:avLst/>
            </a:prstGeom>
            <a:solidFill>
              <a:schemeClr val="accent4"/>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Project</a:t>
              </a:r>
            </a:p>
            <a:p>
              <a:pPr algn="ctr" fontAlgn="auto">
                <a:lnSpc>
                  <a:spcPct val="85000"/>
                </a:lnSpc>
                <a:spcBef>
                  <a:spcPts val="0"/>
                </a:spcBef>
                <a:spcAft>
                  <a:spcPts val="0"/>
                </a:spcAft>
                <a:defRPr/>
              </a:pPr>
              <a:r>
                <a:rPr lang="en-US" sz="1600" b="1" dirty="0">
                  <a:latin typeface="Arial"/>
                  <a:ea typeface="+mn-ea"/>
                  <a:cs typeface="Arial"/>
                </a:rPr>
                <a:t>Manager</a:t>
              </a:r>
            </a:p>
          </p:txBody>
        </p:sp>
        <p:sp>
          <p:nvSpPr>
            <p:cNvPr id="24606" name="Rectangle 30"/>
            <p:cNvSpPr>
              <a:spLocks noChangeArrowheads="1"/>
            </p:cNvSpPr>
            <p:nvPr/>
          </p:nvSpPr>
          <p:spPr bwMode="auto">
            <a:xfrm>
              <a:off x="4362961" y="5053013"/>
              <a:ext cx="1206350" cy="519113"/>
            </a:xfrm>
            <a:prstGeom prst="rect">
              <a:avLst/>
            </a:prstGeom>
            <a:solidFill>
              <a:schemeClr val="accent4"/>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Electrical</a:t>
              </a:r>
            </a:p>
            <a:p>
              <a:pPr algn="ctr" fontAlgn="auto">
                <a:lnSpc>
                  <a:spcPct val="85000"/>
                </a:lnSpc>
                <a:spcBef>
                  <a:spcPts val="0"/>
                </a:spcBef>
                <a:spcAft>
                  <a:spcPts val="0"/>
                </a:spcAft>
                <a:defRPr/>
              </a:pPr>
              <a:r>
                <a:rPr lang="en-US" sz="1600" b="1" dirty="0">
                  <a:latin typeface="Arial"/>
                  <a:ea typeface="+mn-ea"/>
                  <a:cs typeface="Arial"/>
                </a:rPr>
                <a:t>Engineer</a:t>
              </a:r>
            </a:p>
          </p:txBody>
        </p:sp>
        <p:sp>
          <p:nvSpPr>
            <p:cNvPr id="24607" name="Rectangle 31"/>
            <p:cNvSpPr>
              <a:spLocks noChangeArrowheads="1"/>
            </p:cNvSpPr>
            <p:nvPr/>
          </p:nvSpPr>
          <p:spPr bwMode="auto">
            <a:xfrm>
              <a:off x="5810581" y="5053013"/>
              <a:ext cx="1206350" cy="519113"/>
            </a:xfrm>
            <a:prstGeom prst="rect">
              <a:avLst/>
            </a:prstGeom>
            <a:solidFill>
              <a:schemeClr val="accent4"/>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Computer </a:t>
              </a:r>
              <a:br>
                <a:rPr lang="en-US" sz="1600" b="1" dirty="0">
                  <a:latin typeface="Arial"/>
                  <a:ea typeface="+mn-ea"/>
                  <a:cs typeface="Arial"/>
                </a:rPr>
              </a:br>
              <a:r>
                <a:rPr lang="en-US" sz="1600" b="1" dirty="0">
                  <a:latin typeface="Arial"/>
                  <a:ea typeface="+mn-ea"/>
                  <a:cs typeface="Arial"/>
                </a:rPr>
                <a:t>Engineer</a:t>
              </a:r>
            </a:p>
          </p:txBody>
        </p:sp>
      </p:grpSp>
      <p:sp>
        <p:nvSpPr>
          <p:cNvPr id="58370" name="Rectangle 2"/>
          <p:cNvSpPr>
            <a:spLocks noGrp="1" noChangeArrowheads="1"/>
          </p:cNvSpPr>
          <p:nvPr>
            <p:ph type="title"/>
          </p:nvPr>
        </p:nvSpPr>
        <p:spPr>
          <a:xfrm>
            <a:off x="677863" y="327025"/>
            <a:ext cx="7770812" cy="1446213"/>
          </a:xfrm>
        </p:spPr>
        <p:txBody>
          <a:bodyPr lIns="90475" tIns="44444" rIns="90475" bIns="44444"/>
          <a:lstStyle/>
          <a:p>
            <a:r>
              <a:rPr lang="en-US" dirty="0">
                <a:latin typeface="Arial" charset="0"/>
                <a:cs typeface="Arial" charset="0"/>
              </a:rPr>
              <a:t>A Sample Project Organization</a:t>
            </a:r>
            <a:endParaRPr lang="en-US" sz="3200" dirty="0">
              <a:solidFill>
                <a:srgbClr val="33CC33"/>
              </a:solidFill>
              <a:latin typeface="Arial" charset="0"/>
              <a:cs typeface="Arial" charset="0"/>
            </a:endParaRPr>
          </a:p>
        </p:txBody>
      </p:sp>
      <p:grpSp>
        <p:nvGrpSpPr>
          <p:cNvPr id="10" name="Group 9"/>
          <p:cNvGrpSpPr>
            <a:grpSpLocks/>
          </p:cNvGrpSpPr>
          <p:nvPr/>
        </p:nvGrpSpPr>
        <p:grpSpPr bwMode="auto">
          <a:xfrm>
            <a:off x="1697038" y="2614613"/>
            <a:ext cx="6799262" cy="1830387"/>
            <a:chOff x="1666134" y="2614612"/>
            <a:chExt cx="6800004" cy="1830014"/>
          </a:xfrm>
        </p:grpSpPr>
        <p:cxnSp>
          <p:nvCxnSpPr>
            <p:cNvPr id="5" name="Straight Connector 4"/>
            <p:cNvCxnSpPr/>
            <p:nvPr/>
          </p:nvCxnSpPr>
          <p:spPr>
            <a:xfrm>
              <a:off x="4978020" y="3111398"/>
              <a:ext cx="0" cy="1049124"/>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413277" y="3174885"/>
              <a:ext cx="0" cy="985637"/>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875524" y="3111398"/>
              <a:ext cx="0" cy="1049124"/>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a:off x="3822194" y="4160522"/>
              <a:ext cx="3865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15" name="Rectangle 8"/>
            <p:cNvSpPr>
              <a:spLocks noChangeArrowheads="1"/>
            </p:cNvSpPr>
            <p:nvPr/>
          </p:nvSpPr>
          <p:spPr bwMode="auto">
            <a:xfrm>
              <a:off x="5811548" y="3916097"/>
              <a:ext cx="1206632" cy="520594"/>
            </a:xfrm>
            <a:prstGeom prst="rect">
              <a:avLst/>
            </a:prstGeom>
            <a:solidFill>
              <a:schemeClr val="accent3"/>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Test</a:t>
              </a:r>
            </a:p>
            <a:p>
              <a:pPr algn="ctr" fontAlgn="auto">
                <a:lnSpc>
                  <a:spcPct val="85000"/>
                </a:lnSpc>
                <a:spcBef>
                  <a:spcPts val="0"/>
                </a:spcBef>
                <a:spcAft>
                  <a:spcPts val="0"/>
                </a:spcAft>
                <a:defRPr/>
              </a:pPr>
              <a:r>
                <a:rPr lang="en-US" sz="1600" b="1" dirty="0">
                  <a:latin typeface="Arial"/>
                  <a:ea typeface="+mn-ea"/>
                  <a:cs typeface="Arial"/>
                </a:rPr>
                <a:t>Engineer</a:t>
              </a:r>
            </a:p>
          </p:txBody>
        </p:sp>
        <p:sp>
          <p:nvSpPr>
            <p:cNvPr id="24616" name="Rectangle 9"/>
            <p:cNvSpPr>
              <a:spLocks noChangeArrowheads="1"/>
            </p:cNvSpPr>
            <p:nvPr/>
          </p:nvSpPr>
          <p:spPr bwMode="auto">
            <a:xfrm>
              <a:off x="4363590" y="3916097"/>
              <a:ext cx="1206632" cy="520594"/>
            </a:xfrm>
            <a:prstGeom prst="rect">
              <a:avLst/>
            </a:prstGeom>
            <a:solidFill>
              <a:schemeClr val="accent3"/>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Mechanical</a:t>
              </a:r>
            </a:p>
            <a:p>
              <a:pPr algn="ctr" fontAlgn="auto">
                <a:lnSpc>
                  <a:spcPct val="85000"/>
                </a:lnSpc>
                <a:spcBef>
                  <a:spcPts val="0"/>
                </a:spcBef>
                <a:spcAft>
                  <a:spcPts val="0"/>
                </a:spcAft>
                <a:defRPr/>
              </a:pPr>
              <a:r>
                <a:rPr lang="en-US" sz="1600" b="1" dirty="0">
                  <a:latin typeface="Arial"/>
                  <a:ea typeface="+mn-ea"/>
                  <a:cs typeface="Arial"/>
                </a:rPr>
                <a:t>Engineer</a:t>
              </a:r>
            </a:p>
          </p:txBody>
        </p:sp>
        <p:sp>
          <p:nvSpPr>
            <p:cNvPr id="58393" name="Freeform 10"/>
            <p:cNvSpPr>
              <a:spLocks/>
            </p:cNvSpPr>
            <p:nvPr/>
          </p:nvSpPr>
          <p:spPr bwMode="auto">
            <a:xfrm flipH="1">
              <a:off x="3060701" y="2614612"/>
              <a:ext cx="190500" cy="1546225"/>
            </a:xfrm>
            <a:custGeom>
              <a:avLst/>
              <a:gdLst>
                <a:gd name="T0" fmla="*/ 0 w 49"/>
                <a:gd name="T1" fmla="*/ 1544214 h 769"/>
                <a:gd name="T2" fmla="*/ 186612 w 49"/>
                <a:gd name="T3" fmla="*/ 1544214 h 769"/>
                <a:gd name="T4" fmla="*/ 186612 w 49"/>
                <a:gd name="T5" fmla="*/ 0 h 769"/>
                <a:gd name="T6" fmla="*/ 0 60000 65536"/>
                <a:gd name="T7" fmla="*/ 0 60000 65536"/>
                <a:gd name="T8" fmla="*/ 0 60000 65536"/>
                <a:gd name="T9" fmla="*/ 0 w 49"/>
                <a:gd name="T10" fmla="*/ 0 h 769"/>
                <a:gd name="T11" fmla="*/ 49 w 49"/>
                <a:gd name="T12" fmla="*/ 769 h 769"/>
              </a:gdLst>
              <a:ahLst/>
              <a:cxnLst>
                <a:cxn ang="T6">
                  <a:pos x="T0" y="T1"/>
                </a:cxn>
                <a:cxn ang="T7">
                  <a:pos x="T2" y="T3"/>
                </a:cxn>
                <a:cxn ang="T8">
                  <a:pos x="T4" y="T5"/>
                </a:cxn>
              </a:cxnLst>
              <a:rect l="T9" t="T10" r="T11" b="T12"/>
              <a:pathLst>
                <a:path w="49" h="769">
                  <a:moveTo>
                    <a:pt x="0" y="768"/>
                  </a:moveTo>
                  <a:lnTo>
                    <a:pt x="48" y="768"/>
                  </a:lnTo>
                  <a:lnTo>
                    <a:pt x="48" y="0"/>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394" name="Rectangle 12"/>
            <p:cNvSpPr>
              <a:spLocks noChangeArrowheads="1"/>
            </p:cNvSpPr>
            <p:nvPr/>
          </p:nvSpPr>
          <p:spPr bwMode="auto">
            <a:xfrm>
              <a:off x="1666134" y="3877047"/>
              <a:ext cx="1102466" cy="56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spAutoFit/>
            </a:bodyPr>
            <a:lstStyle/>
            <a:p>
              <a:pPr algn="ctr">
                <a:lnSpc>
                  <a:spcPct val="85000"/>
                </a:lnSpc>
              </a:pPr>
              <a:r>
                <a:rPr lang="en-US" b="1" dirty="0"/>
                <a:t>Project No. 1</a:t>
              </a:r>
            </a:p>
          </p:txBody>
        </p:sp>
        <p:sp>
          <p:nvSpPr>
            <p:cNvPr id="24620" name="Rectangle 13"/>
            <p:cNvSpPr>
              <a:spLocks noChangeArrowheads="1"/>
            </p:cNvSpPr>
            <p:nvPr/>
          </p:nvSpPr>
          <p:spPr bwMode="auto">
            <a:xfrm>
              <a:off x="3183950" y="3916097"/>
              <a:ext cx="976419" cy="520594"/>
            </a:xfrm>
            <a:prstGeom prst="rect">
              <a:avLst/>
            </a:prstGeom>
            <a:solidFill>
              <a:schemeClr val="accent3"/>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Project</a:t>
              </a:r>
            </a:p>
            <a:p>
              <a:pPr algn="ctr" fontAlgn="auto">
                <a:lnSpc>
                  <a:spcPct val="85000"/>
                </a:lnSpc>
                <a:spcBef>
                  <a:spcPts val="0"/>
                </a:spcBef>
                <a:spcAft>
                  <a:spcPts val="0"/>
                </a:spcAft>
                <a:defRPr/>
              </a:pPr>
              <a:r>
                <a:rPr lang="en-US" sz="1600" b="1" dirty="0">
                  <a:latin typeface="Arial"/>
                  <a:ea typeface="+mn-ea"/>
                  <a:cs typeface="Arial"/>
                </a:rPr>
                <a:t>Manager</a:t>
              </a:r>
            </a:p>
          </p:txBody>
        </p:sp>
        <p:sp>
          <p:nvSpPr>
            <p:cNvPr id="24621" name="Rectangle 14"/>
            <p:cNvSpPr>
              <a:spLocks noChangeArrowheads="1"/>
            </p:cNvSpPr>
            <p:nvPr/>
          </p:nvSpPr>
          <p:spPr bwMode="auto">
            <a:xfrm>
              <a:off x="7259506" y="3916097"/>
              <a:ext cx="1206632" cy="520594"/>
            </a:xfrm>
            <a:prstGeom prst="rect">
              <a:avLst/>
            </a:prstGeom>
            <a:solidFill>
              <a:schemeClr val="accent3"/>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Technician</a:t>
              </a:r>
            </a:p>
          </p:txBody>
        </p:sp>
      </p:grpSp>
      <p:grpSp>
        <p:nvGrpSpPr>
          <p:cNvPr id="56352" name="Group 32"/>
          <p:cNvGrpSpPr>
            <a:grpSpLocks/>
          </p:cNvGrpSpPr>
          <p:nvPr/>
        </p:nvGrpSpPr>
        <p:grpSpPr bwMode="auto">
          <a:xfrm>
            <a:off x="490538" y="2087563"/>
            <a:ext cx="8016875" cy="1206500"/>
            <a:chOff x="309" y="1315"/>
            <a:chExt cx="5050" cy="760"/>
          </a:xfrm>
        </p:grpSpPr>
        <p:sp>
          <p:nvSpPr>
            <p:cNvPr id="58374" name="Rectangle 33"/>
            <p:cNvSpPr>
              <a:spLocks noChangeArrowheads="1"/>
            </p:cNvSpPr>
            <p:nvPr/>
          </p:nvSpPr>
          <p:spPr bwMode="auto">
            <a:xfrm>
              <a:off x="1144" y="1747"/>
              <a:ext cx="736"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Marketing</a:t>
              </a:r>
            </a:p>
          </p:txBody>
        </p:sp>
        <p:sp>
          <p:nvSpPr>
            <p:cNvPr id="58375" name="Rectangle 34"/>
            <p:cNvSpPr>
              <a:spLocks noChangeArrowheads="1"/>
            </p:cNvSpPr>
            <p:nvPr/>
          </p:nvSpPr>
          <p:spPr bwMode="auto">
            <a:xfrm>
              <a:off x="2013" y="1746"/>
              <a:ext cx="616"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Finance</a:t>
              </a:r>
            </a:p>
          </p:txBody>
        </p:sp>
        <p:sp>
          <p:nvSpPr>
            <p:cNvPr id="58376" name="Rectangle 35"/>
            <p:cNvSpPr>
              <a:spLocks noChangeArrowheads="1"/>
            </p:cNvSpPr>
            <p:nvPr/>
          </p:nvSpPr>
          <p:spPr bwMode="auto">
            <a:xfrm>
              <a:off x="309" y="1740"/>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Human</a:t>
              </a:r>
            </a:p>
            <a:p>
              <a:pPr algn="ctr">
                <a:lnSpc>
                  <a:spcPct val="85000"/>
                </a:lnSpc>
              </a:pPr>
              <a:r>
                <a:rPr lang="en-US" sz="1600" b="1" dirty="0"/>
                <a:t>Resources</a:t>
              </a:r>
            </a:p>
          </p:txBody>
        </p:sp>
        <p:sp>
          <p:nvSpPr>
            <p:cNvPr id="58377" name="Rectangle 36"/>
            <p:cNvSpPr>
              <a:spLocks noChangeArrowheads="1"/>
            </p:cNvSpPr>
            <p:nvPr/>
          </p:nvSpPr>
          <p:spPr bwMode="auto">
            <a:xfrm>
              <a:off x="2775" y="1747"/>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Design</a:t>
              </a:r>
            </a:p>
          </p:txBody>
        </p:sp>
        <p:sp>
          <p:nvSpPr>
            <p:cNvPr id="58378" name="Rectangle 37"/>
            <p:cNvSpPr>
              <a:spLocks noChangeArrowheads="1"/>
            </p:cNvSpPr>
            <p:nvPr/>
          </p:nvSpPr>
          <p:spPr bwMode="auto">
            <a:xfrm>
              <a:off x="3678" y="1747"/>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Quality</a:t>
              </a:r>
            </a:p>
            <a:p>
              <a:pPr algn="ctr">
                <a:lnSpc>
                  <a:spcPct val="85000"/>
                </a:lnSpc>
              </a:pPr>
              <a:r>
                <a:rPr lang="en-US" sz="1600" b="1" dirty="0"/>
                <a:t>Mgt</a:t>
              </a:r>
            </a:p>
          </p:txBody>
        </p:sp>
        <p:sp>
          <p:nvSpPr>
            <p:cNvPr id="58379" name="Rectangle 38"/>
            <p:cNvSpPr>
              <a:spLocks noChangeArrowheads="1"/>
            </p:cNvSpPr>
            <p:nvPr/>
          </p:nvSpPr>
          <p:spPr bwMode="auto">
            <a:xfrm>
              <a:off x="4599" y="1747"/>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Production</a:t>
              </a:r>
            </a:p>
          </p:txBody>
        </p:sp>
        <p:sp>
          <p:nvSpPr>
            <p:cNvPr id="58380" name="Freeform 39"/>
            <p:cNvSpPr>
              <a:spLocks/>
            </p:cNvSpPr>
            <p:nvPr/>
          </p:nvSpPr>
          <p:spPr bwMode="auto">
            <a:xfrm>
              <a:off x="683" y="1647"/>
              <a:ext cx="4296" cy="97"/>
            </a:xfrm>
            <a:custGeom>
              <a:avLst/>
              <a:gdLst>
                <a:gd name="T0" fmla="*/ 0 w 4417"/>
                <a:gd name="T1" fmla="*/ 96 h 97"/>
                <a:gd name="T2" fmla="*/ 0 w 4417"/>
                <a:gd name="T3" fmla="*/ 0 h 97"/>
                <a:gd name="T4" fmla="*/ 4100 w 4417"/>
                <a:gd name="T5" fmla="*/ 0 h 97"/>
                <a:gd name="T6" fmla="*/ 4100 w 4417"/>
                <a:gd name="T7" fmla="*/ 96 h 97"/>
                <a:gd name="T8" fmla="*/ 0 60000 65536"/>
                <a:gd name="T9" fmla="*/ 0 60000 65536"/>
                <a:gd name="T10" fmla="*/ 0 60000 65536"/>
                <a:gd name="T11" fmla="*/ 0 60000 65536"/>
                <a:gd name="T12" fmla="*/ 0 w 4417"/>
                <a:gd name="T13" fmla="*/ 0 h 97"/>
                <a:gd name="T14" fmla="*/ 4417 w 4417"/>
                <a:gd name="T15" fmla="*/ 97 h 97"/>
              </a:gdLst>
              <a:ahLst/>
              <a:cxnLst>
                <a:cxn ang="T8">
                  <a:pos x="T0" y="T1"/>
                </a:cxn>
                <a:cxn ang="T9">
                  <a:pos x="T2" y="T3"/>
                </a:cxn>
                <a:cxn ang="T10">
                  <a:pos x="T4" y="T5"/>
                </a:cxn>
                <a:cxn ang="T11">
                  <a:pos x="T6" y="T7"/>
                </a:cxn>
              </a:cxnLst>
              <a:rect l="T12" t="T13" r="T14" b="T15"/>
              <a:pathLst>
                <a:path w="4417" h="97">
                  <a:moveTo>
                    <a:pt x="0" y="96"/>
                  </a:moveTo>
                  <a:lnTo>
                    <a:pt x="0" y="0"/>
                  </a:lnTo>
                  <a:lnTo>
                    <a:pt x="4416" y="0"/>
                  </a:lnTo>
                  <a:lnTo>
                    <a:pt x="4416" y="96"/>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381" name="Line 40"/>
            <p:cNvSpPr>
              <a:spLocks noChangeShapeType="1"/>
            </p:cNvSpPr>
            <p:nvPr/>
          </p:nvSpPr>
          <p:spPr bwMode="auto">
            <a:xfrm flipV="1">
              <a:off x="2328" y="1641"/>
              <a:ext cx="0" cy="1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2" name="Line 41"/>
            <p:cNvSpPr>
              <a:spLocks noChangeShapeType="1"/>
            </p:cNvSpPr>
            <p:nvPr/>
          </p:nvSpPr>
          <p:spPr bwMode="auto">
            <a:xfrm flipV="1">
              <a:off x="1512" y="1647"/>
              <a:ext cx="0" cy="1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3" name="Line 42"/>
            <p:cNvSpPr>
              <a:spLocks noChangeShapeType="1"/>
            </p:cNvSpPr>
            <p:nvPr/>
          </p:nvSpPr>
          <p:spPr bwMode="auto">
            <a:xfrm flipV="1">
              <a:off x="3155" y="1642"/>
              <a:ext cx="0" cy="1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4" name="Line 43"/>
            <p:cNvSpPr>
              <a:spLocks noChangeShapeType="1"/>
            </p:cNvSpPr>
            <p:nvPr/>
          </p:nvSpPr>
          <p:spPr bwMode="auto">
            <a:xfrm flipV="1">
              <a:off x="2701" y="1547"/>
              <a:ext cx="0"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5" name="Line 44"/>
            <p:cNvSpPr>
              <a:spLocks noChangeShapeType="1"/>
            </p:cNvSpPr>
            <p:nvPr/>
          </p:nvSpPr>
          <p:spPr bwMode="auto">
            <a:xfrm flipV="1">
              <a:off x="4058" y="1642"/>
              <a:ext cx="0" cy="1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6" name="Rectangle 45"/>
            <p:cNvSpPr>
              <a:spLocks noChangeArrowheads="1"/>
            </p:cNvSpPr>
            <p:nvPr/>
          </p:nvSpPr>
          <p:spPr bwMode="auto">
            <a:xfrm>
              <a:off x="2348" y="1315"/>
              <a:ext cx="760" cy="232"/>
            </a:xfrm>
            <a:prstGeom prst="rect">
              <a:avLst/>
            </a:prstGeom>
            <a:solidFill>
              <a:schemeClr val="tx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solidFill>
                    <a:schemeClr val="bg1"/>
                  </a:solidFill>
                </a:rPr>
                <a:t>President</a:t>
              </a:r>
            </a:p>
          </p:txBody>
        </p:sp>
      </p:grpSp>
      <p:sp>
        <p:nvSpPr>
          <p:cNvPr id="56366" name="Text Box 46"/>
          <p:cNvSpPr txBox="1">
            <a:spLocks noChangeArrowheads="1"/>
          </p:cNvSpPr>
          <p:nvPr/>
        </p:nvSpPr>
        <p:spPr bwMode="auto">
          <a:xfrm>
            <a:off x="409575" y="5880100"/>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3.2</a:t>
            </a:r>
          </a:p>
        </p:txBody>
      </p:sp>
    </p:spTree>
    <p:extLst>
      <p:ext uri="{BB962C8B-B14F-4D97-AF65-F5344CB8AC3E}">
        <p14:creationId xmlns:p14="http://schemas.microsoft.com/office/powerpoint/2010/main" val="344138495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56352"/>
                                        </p:tgtEl>
                                        <p:attrNameLst>
                                          <p:attrName>style.visibility</p:attrName>
                                        </p:attrNameLst>
                                      </p:cBhvr>
                                      <p:to>
                                        <p:strVal val="visible"/>
                                      </p:to>
                                    </p:set>
                                    <p:animEffect transition="in" filter="wipe(up)">
                                      <p:cBhvr>
                                        <p:cTn id="7" dur="1000"/>
                                        <p:tgtEl>
                                          <p:spTgt spid="56352"/>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6366"/>
                                        </p:tgtEl>
                                        <p:attrNameLst>
                                          <p:attrName>style.visibility</p:attrName>
                                        </p:attrNameLst>
                                      </p:cBhvr>
                                      <p:to>
                                        <p:strVal val="visible"/>
                                      </p:to>
                                    </p:set>
                                    <p:animEffect transition="in" filter="wipe(left)">
                                      <p:cBhvr>
                                        <p:cTn id="20" dur="1000"/>
                                        <p:tgtEl>
                                          <p:spTgt spid="56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6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98500" y="558800"/>
            <a:ext cx="7772400" cy="914400"/>
          </a:xfrm>
        </p:spPr>
        <p:txBody>
          <a:bodyPr/>
          <a:lstStyle/>
          <a:p>
            <a:r>
              <a:rPr lang="en-US" dirty="0">
                <a:latin typeface="Arial" charset="0"/>
                <a:ea typeface="MS PGothic" charset="0"/>
                <a:cs typeface="MS PGothic" charset="0"/>
              </a:rPr>
              <a:t>Matrix Organization</a:t>
            </a:r>
          </a:p>
        </p:txBody>
      </p:sp>
      <p:grpSp>
        <p:nvGrpSpPr>
          <p:cNvPr id="60419" name="Group 3"/>
          <p:cNvGrpSpPr>
            <a:grpSpLocks/>
          </p:cNvGrpSpPr>
          <p:nvPr/>
        </p:nvGrpSpPr>
        <p:grpSpPr bwMode="auto">
          <a:xfrm>
            <a:off x="620713" y="1543050"/>
            <a:ext cx="7862887" cy="4635500"/>
            <a:chOff x="391" y="1104"/>
            <a:chExt cx="4953" cy="2920"/>
          </a:xfrm>
        </p:grpSpPr>
        <p:sp>
          <p:nvSpPr>
            <p:cNvPr id="60449" name="Text Box 4"/>
            <p:cNvSpPr txBox="1">
              <a:spLocks noChangeArrowheads="1"/>
            </p:cNvSpPr>
            <p:nvPr/>
          </p:nvSpPr>
          <p:spPr bwMode="auto">
            <a:xfrm>
              <a:off x="391" y="1120"/>
              <a:ext cx="48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435100" algn="l"/>
                  <a:tab pos="2959100" algn="l"/>
                  <a:tab pos="4660900" algn="l"/>
                  <a:tab pos="6553200" algn="l"/>
                </a:tabLst>
                <a:defRPr>
                  <a:solidFill>
                    <a:schemeClr val="tx1"/>
                  </a:solidFill>
                  <a:latin typeface="Calibri" charset="0"/>
                  <a:ea typeface="ＭＳ Ｐゴシック" charset="0"/>
                  <a:cs typeface="Arial" charset="0"/>
                </a:defRPr>
              </a:lvl1pPr>
              <a:lvl2pPr marL="742950" indent="-285750">
                <a:tabLst>
                  <a:tab pos="1435100" algn="l"/>
                  <a:tab pos="2959100" algn="l"/>
                  <a:tab pos="4660900" algn="l"/>
                  <a:tab pos="6553200" algn="l"/>
                </a:tabLst>
                <a:defRPr>
                  <a:solidFill>
                    <a:schemeClr val="tx1"/>
                  </a:solidFill>
                  <a:latin typeface="Calibri" charset="0"/>
                  <a:ea typeface="Arial" charset="0"/>
                  <a:cs typeface="Arial" charset="0"/>
                </a:defRPr>
              </a:lvl2pPr>
              <a:lvl3pPr marL="1143000" indent="-228600">
                <a:tabLst>
                  <a:tab pos="1435100" algn="l"/>
                  <a:tab pos="2959100" algn="l"/>
                  <a:tab pos="4660900" algn="l"/>
                  <a:tab pos="6553200" algn="l"/>
                </a:tabLst>
                <a:defRPr>
                  <a:solidFill>
                    <a:schemeClr val="tx1"/>
                  </a:solidFill>
                  <a:latin typeface="Calibri" charset="0"/>
                  <a:ea typeface="Arial" charset="0"/>
                  <a:cs typeface="Arial" charset="0"/>
                </a:defRPr>
              </a:lvl3pPr>
              <a:lvl4pPr marL="1600200" indent="-228600">
                <a:tabLst>
                  <a:tab pos="1435100" algn="l"/>
                  <a:tab pos="2959100" algn="l"/>
                  <a:tab pos="4660900" algn="l"/>
                  <a:tab pos="6553200" algn="l"/>
                </a:tabLst>
                <a:defRPr>
                  <a:solidFill>
                    <a:schemeClr val="tx1"/>
                  </a:solidFill>
                  <a:latin typeface="Calibri" charset="0"/>
                  <a:ea typeface="Arial" charset="0"/>
                  <a:cs typeface="Arial" charset="0"/>
                </a:defRPr>
              </a:lvl4pPr>
              <a:lvl5pPr marL="2057400" indent="-228600">
                <a:tabLst>
                  <a:tab pos="1435100" algn="l"/>
                  <a:tab pos="2959100" algn="l"/>
                  <a:tab pos="4660900" algn="l"/>
                  <a:tab pos="65532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9pPr>
            </a:lstStyle>
            <a:p>
              <a:r>
                <a:rPr lang="en-AU" sz="2000" b="1" dirty="0">
                  <a:latin typeface="Arial" charset="0"/>
                  <a:ea typeface="MS PGothic" charset="0"/>
                  <a:cs typeface="MS PGothic" charset="0"/>
                </a:rPr>
                <a:t>	Marketing	Operations	Engineering	Finance</a:t>
              </a:r>
            </a:p>
          </p:txBody>
        </p:sp>
        <p:grpSp>
          <p:nvGrpSpPr>
            <p:cNvPr id="2" name="Group 5"/>
            <p:cNvGrpSpPr>
              <a:grpSpLocks/>
            </p:cNvGrpSpPr>
            <p:nvPr/>
          </p:nvGrpSpPr>
          <p:grpSpPr bwMode="auto">
            <a:xfrm>
              <a:off x="448" y="1104"/>
              <a:ext cx="4896" cy="2920"/>
              <a:chOff x="448" y="1104"/>
              <a:chExt cx="4896" cy="2920"/>
            </a:xfrm>
          </p:grpSpPr>
          <p:sp>
            <p:nvSpPr>
              <p:cNvPr id="60452" name="Line 6"/>
              <p:cNvSpPr>
                <a:spLocks noChangeShapeType="1"/>
              </p:cNvSpPr>
              <p:nvPr/>
            </p:nvSpPr>
            <p:spPr bwMode="auto">
              <a:xfrm>
                <a:off x="448" y="1416"/>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3" name="Line 7"/>
              <p:cNvSpPr>
                <a:spLocks noChangeShapeType="1"/>
              </p:cNvSpPr>
              <p:nvPr/>
            </p:nvSpPr>
            <p:spPr bwMode="auto">
              <a:xfrm>
                <a:off x="448" y="2068"/>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4" name="Line 8"/>
              <p:cNvSpPr>
                <a:spLocks noChangeShapeType="1"/>
              </p:cNvSpPr>
              <p:nvPr/>
            </p:nvSpPr>
            <p:spPr bwMode="auto">
              <a:xfrm>
                <a:off x="448" y="2720"/>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5" name="Line 9"/>
              <p:cNvSpPr>
                <a:spLocks noChangeShapeType="1"/>
              </p:cNvSpPr>
              <p:nvPr/>
            </p:nvSpPr>
            <p:spPr bwMode="auto">
              <a:xfrm>
                <a:off x="448" y="3372"/>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6" name="Line 10"/>
              <p:cNvSpPr>
                <a:spLocks noChangeShapeType="1"/>
              </p:cNvSpPr>
              <p:nvPr/>
            </p:nvSpPr>
            <p:spPr bwMode="auto">
              <a:xfrm>
                <a:off x="448" y="4024"/>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 name="Group 11"/>
              <p:cNvGrpSpPr>
                <a:grpSpLocks/>
              </p:cNvGrpSpPr>
              <p:nvPr/>
            </p:nvGrpSpPr>
            <p:grpSpPr bwMode="auto">
              <a:xfrm>
                <a:off x="1232" y="1104"/>
                <a:ext cx="4105" cy="2912"/>
                <a:chOff x="1232" y="1544"/>
                <a:chExt cx="4105" cy="1664"/>
              </a:xfrm>
            </p:grpSpPr>
            <p:sp>
              <p:nvSpPr>
                <p:cNvPr id="60458" name="Line 12"/>
                <p:cNvSpPr>
                  <a:spLocks noChangeShapeType="1"/>
                </p:cNvSpPr>
                <p:nvPr/>
              </p:nvSpPr>
              <p:spPr bwMode="auto">
                <a:xfrm>
                  <a:off x="1232"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9" name="Line 13"/>
                <p:cNvSpPr>
                  <a:spLocks noChangeShapeType="1"/>
                </p:cNvSpPr>
                <p:nvPr/>
              </p:nvSpPr>
              <p:spPr bwMode="auto">
                <a:xfrm>
                  <a:off x="2242"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60" name="Line 14"/>
                <p:cNvSpPr>
                  <a:spLocks noChangeShapeType="1"/>
                </p:cNvSpPr>
                <p:nvPr/>
              </p:nvSpPr>
              <p:spPr bwMode="auto">
                <a:xfrm>
                  <a:off x="3276"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61" name="Line 15"/>
                <p:cNvSpPr>
                  <a:spLocks noChangeShapeType="1"/>
                </p:cNvSpPr>
                <p:nvPr/>
              </p:nvSpPr>
              <p:spPr bwMode="auto">
                <a:xfrm>
                  <a:off x="4454"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62" name="Line 16"/>
                <p:cNvSpPr>
                  <a:spLocks noChangeShapeType="1"/>
                </p:cNvSpPr>
                <p:nvPr/>
              </p:nvSpPr>
              <p:spPr bwMode="auto">
                <a:xfrm>
                  <a:off x="5337"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60451" name="Text Box 17"/>
            <p:cNvSpPr txBox="1">
              <a:spLocks noChangeArrowheads="1"/>
            </p:cNvSpPr>
            <p:nvPr/>
          </p:nvSpPr>
          <p:spPr bwMode="auto">
            <a:xfrm>
              <a:off x="398" y="1240"/>
              <a:ext cx="792" cy="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335000"/>
                </a:lnSpc>
              </a:pPr>
              <a:r>
                <a:rPr lang="en-AU" sz="2000" b="1" dirty="0">
                  <a:latin typeface="Arial" charset="0"/>
                  <a:ea typeface="MS PGothic" charset="0"/>
                  <a:cs typeface="MS PGothic" charset="0"/>
                </a:rPr>
                <a:t>Project 1</a:t>
              </a:r>
            </a:p>
            <a:p>
              <a:pPr>
                <a:lnSpc>
                  <a:spcPct val="335000"/>
                </a:lnSpc>
              </a:pPr>
              <a:r>
                <a:rPr lang="en-AU" sz="2000" b="1" dirty="0">
                  <a:latin typeface="Arial" charset="0"/>
                  <a:ea typeface="MS PGothic" charset="0"/>
                  <a:cs typeface="MS PGothic" charset="0"/>
                </a:rPr>
                <a:t>Project 2</a:t>
              </a:r>
            </a:p>
            <a:p>
              <a:pPr>
                <a:lnSpc>
                  <a:spcPct val="335000"/>
                </a:lnSpc>
              </a:pPr>
              <a:r>
                <a:rPr lang="en-AU" sz="2000" b="1" dirty="0">
                  <a:latin typeface="Arial" charset="0"/>
                  <a:ea typeface="MS PGothic" charset="0"/>
                  <a:cs typeface="MS PGothic" charset="0"/>
                </a:rPr>
                <a:t>Project 3</a:t>
              </a:r>
            </a:p>
            <a:p>
              <a:pPr>
                <a:lnSpc>
                  <a:spcPct val="335000"/>
                </a:lnSpc>
              </a:pPr>
              <a:r>
                <a:rPr lang="en-AU" sz="2000" b="1" dirty="0">
                  <a:latin typeface="Arial" charset="0"/>
                  <a:ea typeface="MS PGothic" charset="0"/>
                  <a:cs typeface="MS PGothic" charset="0"/>
                </a:rPr>
                <a:t>Project 4</a:t>
              </a:r>
            </a:p>
          </p:txBody>
        </p:sp>
      </p:grpSp>
      <p:grpSp>
        <p:nvGrpSpPr>
          <p:cNvPr id="60434" name="Group 18"/>
          <p:cNvGrpSpPr>
            <a:grpSpLocks/>
          </p:cNvGrpSpPr>
          <p:nvPr/>
        </p:nvGrpSpPr>
        <p:grpSpPr bwMode="auto">
          <a:xfrm>
            <a:off x="2430463" y="2098675"/>
            <a:ext cx="5768975" cy="928688"/>
            <a:chOff x="1531" y="1454"/>
            <a:chExt cx="3634" cy="585"/>
          </a:xfrm>
        </p:grpSpPr>
        <p:pic>
          <p:nvPicPr>
            <p:cNvPr id="604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 y="1524"/>
              <a:ext cx="5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1468"/>
              <a:ext cx="795"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 y="1454"/>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46" name="Group 22"/>
            <p:cNvGrpSpPr>
              <a:grpSpLocks/>
            </p:cNvGrpSpPr>
            <p:nvPr/>
          </p:nvGrpSpPr>
          <p:grpSpPr bwMode="auto">
            <a:xfrm>
              <a:off x="3485" y="1470"/>
              <a:ext cx="790" cy="552"/>
              <a:chOff x="3447" y="1459"/>
              <a:chExt cx="790" cy="552"/>
            </a:xfrm>
          </p:grpSpPr>
          <p:pic>
            <p:nvPicPr>
              <p:cNvPr id="60447"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1" y="1460"/>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8"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7" y="1459"/>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0441" name="Group 25"/>
          <p:cNvGrpSpPr>
            <a:grpSpLocks/>
          </p:cNvGrpSpPr>
          <p:nvPr/>
        </p:nvGrpSpPr>
        <p:grpSpPr bwMode="auto">
          <a:xfrm>
            <a:off x="2430463" y="5156200"/>
            <a:ext cx="5768975" cy="1004888"/>
            <a:chOff x="1531" y="3380"/>
            <a:chExt cx="3634" cy="633"/>
          </a:xfrm>
        </p:grpSpPr>
        <p:pic>
          <p:nvPicPr>
            <p:cNvPr id="6043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 y="3404"/>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36" name="Group 27"/>
            <p:cNvGrpSpPr>
              <a:grpSpLocks/>
            </p:cNvGrpSpPr>
            <p:nvPr/>
          </p:nvGrpSpPr>
          <p:grpSpPr bwMode="auto">
            <a:xfrm>
              <a:off x="3471" y="3421"/>
              <a:ext cx="817" cy="551"/>
              <a:chOff x="3429" y="3416"/>
              <a:chExt cx="817" cy="551"/>
            </a:xfrm>
          </p:grpSpPr>
          <p:pic>
            <p:nvPicPr>
              <p:cNvPr id="4"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 y="3416"/>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2"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0" y="3416"/>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37" name="Group 30"/>
            <p:cNvGrpSpPr>
              <a:grpSpLocks/>
            </p:cNvGrpSpPr>
            <p:nvPr/>
          </p:nvGrpSpPr>
          <p:grpSpPr bwMode="auto">
            <a:xfrm>
              <a:off x="2261" y="3380"/>
              <a:ext cx="994" cy="633"/>
              <a:chOff x="2264" y="3392"/>
              <a:chExt cx="994" cy="633"/>
            </a:xfrm>
          </p:grpSpPr>
          <p:pic>
            <p:nvPicPr>
              <p:cNvPr id="6043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 y="3392"/>
                <a:ext cx="5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 y="3630"/>
                <a:ext cx="5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38"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 y="3473"/>
              <a:ext cx="5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0" name="Group 34"/>
          <p:cNvGrpSpPr>
            <a:grpSpLocks/>
          </p:cNvGrpSpPr>
          <p:nvPr/>
        </p:nvGrpSpPr>
        <p:grpSpPr bwMode="auto">
          <a:xfrm>
            <a:off x="2027238" y="3151188"/>
            <a:ext cx="6172200" cy="874712"/>
            <a:chOff x="1277" y="2141"/>
            <a:chExt cx="3888" cy="551"/>
          </a:xfrm>
        </p:grpSpPr>
        <p:grpSp>
          <p:nvGrpSpPr>
            <p:cNvPr id="60429" name="Group 35"/>
            <p:cNvGrpSpPr>
              <a:grpSpLocks/>
            </p:cNvGrpSpPr>
            <p:nvPr/>
          </p:nvGrpSpPr>
          <p:grpSpPr bwMode="auto">
            <a:xfrm>
              <a:off x="1277" y="2154"/>
              <a:ext cx="925" cy="525"/>
              <a:chOff x="223" y="2159"/>
              <a:chExt cx="998" cy="585"/>
            </a:xfrm>
          </p:grpSpPr>
          <p:pic>
            <p:nvPicPr>
              <p:cNvPr id="60433"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 y="2159"/>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 y="2159"/>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3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 y="2141"/>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 y="2145"/>
              <a:ext cx="775"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 y="2193"/>
              <a:ext cx="5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7" name="Group 41"/>
          <p:cNvGrpSpPr>
            <a:grpSpLocks/>
          </p:cNvGrpSpPr>
          <p:nvPr/>
        </p:nvGrpSpPr>
        <p:grpSpPr bwMode="auto">
          <a:xfrm>
            <a:off x="2430463" y="4121150"/>
            <a:ext cx="5767387" cy="979488"/>
            <a:chOff x="1531" y="2728"/>
            <a:chExt cx="3633" cy="617"/>
          </a:xfrm>
        </p:grpSpPr>
        <p:pic>
          <p:nvPicPr>
            <p:cNvPr id="60423"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 y="2761"/>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 y="2744"/>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 y="2814"/>
              <a:ext cx="5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6" name="Group 45"/>
            <p:cNvGrpSpPr>
              <a:grpSpLocks/>
            </p:cNvGrpSpPr>
            <p:nvPr/>
          </p:nvGrpSpPr>
          <p:grpSpPr bwMode="auto">
            <a:xfrm>
              <a:off x="2259" y="2728"/>
              <a:ext cx="998" cy="617"/>
              <a:chOff x="2260" y="2740"/>
              <a:chExt cx="998" cy="617"/>
            </a:xfrm>
          </p:grpSpPr>
          <p:pic>
            <p:nvPicPr>
              <p:cNvPr id="6042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 y="2740"/>
                <a:ext cx="5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 y="2962"/>
                <a:ext cx="5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71213043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60419"/>
                                        </p:tgtEl>
                                        <p:attrNameLst>
                                          <p:attrName>style.visibility</p:attrName>
                                        </p:attrNameLst>
                                      </p:cBhvr>
                                      <p:to>
                                        <p:strVal val="visible"/>
                                      </p:to>
                                    </p:set>
                                    <p:animEffect transition="in" filter="strips(downRight)">
                                      <p:cBhvr>
                                        <p:cTn id="7" dur="1000"/>
                                        <p:tgtEl>
                                          <p:spTgt spid="60419"/>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60434"/>
                                        </p:tgtEl>
                                        <p:attrNameLst>
                                          <p:attrName>style.visibility</p:attrName>
                                        </p:attrNameLst>
                                      </p:cBhvr>
                                      <p:to>
                                        <p:strVal val="visible"/>
                                      </p:to>
                                    </p:set>
                                    <p:animEffect transition="in" filter="wipe(left)">
                                      <p:cBhvr>
                                        <p:cTn id="11" dur="1000"/>
                                        <p:tgtEl>
                                          <p:spTgt spid="60434"/>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60450"/>
                                        </p:tgtEl>
                                        <p:attrNameLst>
                                          <p:attrName>style.visibility</p:attrName>
                                        </p:attrNameLst>
                                      </p:cBhvr>
                                      <p:to>
                                        <p:strVal val="visible"/>
                                      </p:to>
                                    </p:set>
                                    <p:animEffect transition="in" filter="wipe(left)">
                                      <p:cBhvr>
                                        <p:cTn id="15" dur="1000"/>
                                        <p:tgtEl>
                                          <p:spTgt spid="60450"/>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60457"/>
                                        </p:tgtEl>
                                        <p:attrNameLst>
                                          <p:attrName>style.visibility</p:attrName>
                                        </p:attrNameLst>
                                      </p:cBhvr>
                                      <p:to>
                                        <p:strVal val="visible"/>
                                      </p:to>
                                    </p:set>
                                    <p:animEffect transition="in" filter="wipe(left)">
                                      <p:cBhvr>
                                        <p:cTn id="19" dur="1000"/>
                                        <p:tgtEl>
                                          <p:spTgt spid="60457"/>
                                        </p:tgtEl>
                                      </p:cBhvr>
                                    </p:animEffect>
                                  </p:childTnLst>
                                </p:cTn>
                              </p:par>
                            </p:childTnLst>
                          </p:cTn>
                        </p:par>
                        <p:par>
                          <p:cTn id="20" fill="hold" nodeType="afterGroup">
                            <p:stCondLst>
                              <p:cond delay="8000"/>
                            </p:stCondLst>
                            <p:childTnLst>
                              <p:par>
                                <p:cTn id="21" presetID="22" presetClass="entr" presetSubtype="8" fill="hold" nodeType="afterEffect">
                                  <p:stCondLst>
                                    <p:cond delay="1000"/>
                                  </p:stCondLst>
                                  <p:childTnLst>
                                    <p:set>
                                      <p:cBhvr>
                                        <p:cTn id="22" dur="1" fill="hold">
                                          <p:stCondLst>
                                            <p:cond delay="0"/>
                                          </p:stCondLst>
                                        </p:cTn>
                                        <p:tgtEl>
                                          <p:spTgt spid="60441"/>
                                        </p:tgtEl>
                                        <p:attrNameLst>
                                          <p:attrName>style.visibility</p:attrName>
                                        </p:attrNameLst>
                                      </p:cBhvr>
                                      <p:to>
                                        <p:strVal val="visible"/>
                                      </p:to>
                                    </p:set>
                                    <p:animEffect transition="in" filter="wipe(left)">
                                      <p:cBhvr>
                                        <p:cTn id="23" dur="1000"/>
                                        <p:tgtEl>
                                          <p:spTgt spid="60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492125"/>
            <a:ext cx="7772400" cy="1498600"/>
          </a:xfrm>
        </p:spPr>
        <p:txBody>
          <a:bodyPr lIns="90475" tIns="44444" rIns="90475" bIns="44444"/>
          <a:lstStyle/>
          <a:p>
            <a:pPr>
              <a:lnSpc>
                <a:spcPct val="80000"/>
              </a:lnSpc>
            </a:pPr>
            <a:r>
              <a:rPr lang="en-US" dirty="0">
                <a:latin typeface="Arial" charset="0"/>
                <a:ea typeface="MS PGothic" charset="0"/>
                <a:cs typeface="MS PGothic" charset="0"/>
              </a:rPr>
              <a:t>The Role of</a:t>
            </a:r>
            <a:br>
              <a:rPr lang="en-US" dirty="0">
                <a:latin typeface="Arial" charset="0"/>
                <a:ea typeface="MS PGothic" charset="0"/>
                <a:cs typeface="MS PGothic" charset="0"/>
              </a:rPr>
            </a:br>
            <a:r>
              <a:rPr lang="en-US" dirty="0">
                <a:latin typeface="Arial" charset="0"/>
                <a:ea typeface="MS PGothic" charset="0"/>
                <a:cs typeface="MS PGothic" charset="0"/>
              </a:rPr>
              <a:t> the Project Manager</a:t>
            </a:r>
          </a:p>
        </p:txBody>
      </p:sp>
      <p:sp>
        <p:nvSpPr>
          <p:cNvPr id="62467" name="Text Box 3"/>
          <p:cNvSpPr txBox="1">
            <a:spLocks noChangeArrowheads="1"/>
          </p:cNvSpPr>
          <p:nvPr/>
        </p:nvSpPr>
        <p:spPr bwMode="auto">
          <a:xfrm>
            <a:off x="796925" y="2005013"/>
            <a:ext cx="68199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AU" sz="3200" b="1" dirty="0">
                <a:solidFill>
                  <a:schemeClr val="accent1"/>
                </a:solidFill>
                <a:latin typeface="Arial" charset="0"/>
                <a:ea typeface="MS PGothic" charset="0"/>
                <a:cs typeface="MS PGothic" charset="0"/>
              </a:rPr>
              <a:t>Highly visible</a:t>
            </a:r>
          </a:p>
          <a:p>
            <a:pPr>
              <a:lnSpc>
                <a:spcPct val="90000"/>
              </a:lnSpc>
            </a:pPr>
            <a:r>
              <a:rPr lang="en-AU" sz="3200" b="1" dirty="0">
                <a:solidFill>
                  <a:schemeClr val="accent1"/>
                </a:solidFill>
                <a:latin typeface="Arial" charset="0"/>
                <a:ea typeface="MS PGothic" charset="0"/>
                <a:cs typeface="MS PGothic" charset="0"/>
              </a:rPr>
              <a:t>Responsible for making sure that:</a:t>
            </a:r>
          </a:p>
        </p:txBody>
      </p:sp>
      <p:sp>
        <p:nvSpPr>
          <p:cNvPr id="62468" name="Text Box 4"/>
          <p:cNvSpPr txBox="1">
            <a:spLocks noChangeArrowheads="1"/>
          </p:cNvSpPr>
          <p:nvPr/>
        </p:nvSpPr>
        <p:spPr bwMode="auto">
          <a:xfrm>
            <a:off x="796925" y="3227388"/>
            <a:ext cx="754697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All necessary activities are finished in order and on time</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comes in within budget</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meets quality goals</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people assigned to the project receive motivation, direction, and information</a:t>
            </a:r>
          </a:p>
        </p:txBody>
      </p:sp>
    </p:spTree>
    <p:extLst>
      <p:ext uri="{BB962C8B-B14F-4D97-AF65-F5344CB8AC3E}">
        <p14:creationId xmlns:p14="http://schemas.microsoft.com/office/powerpoint/2010/main" val="13395539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2467"/>
                                        </p:tgtEl>
                                        <p:attrNameLst>
                                          <p:attrName>style.visibility</p:attrName>
                                        </p:attrNameLst>
                                      </p:cBhvr>
                                      <p:to>
                                        <p:strVal val="visible"/>
                                      </p:to>
                                    </p:set>
                                    <p:animEffect transition="in" filter="strips(downRight)">
                                      <p:cBhvr>
                                        <p:cTn id="7" dur="1000"/>
                                        <p:tgtEl>
                                          <p:spTgt spid="6246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2468"/>
                                        </p:tgtEl>
                                        <p:attrNameLst>
                                          <p:attrName>style.visibility</p:attrName>
                                        </p:attrNameLst>
                                      </p:cBhvr>
                                      <p:to>
                                        <p:strVal val="visible"/>
                                      </p:to>
                                    </p:set>
                                    <p:animEffect transition="in" filter="strips(downRight)">
                                      <p:cBhvr>
                                        <p:cTn id="11" dur="1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77863" y="407988"/>
            <a:ext cx="7770812" cy="860425"/>
          </a:xfrm>
        </p:spPr>
        <p:txBody>
          <a:bodyPr/>
          <a:lstStyle/>
          <a:p>
            <a:r>
              <a:rPr lang="en-US" dirty="0">
                <a:latin typeface="Arial" charset="0"/>
                <a:ea typeface="MS PGothic" charset="0"/>
                <a:cs typeface="MS PGothic" charset="0"/>
              </a:rPr>
              <a:t>Outline - Continued</a:t>
            </a:r>
          </a:p>
        </p:txBody>
      </p:sp>
      <p:sp>
        <p:nvSpPr>
          <p:cNvPr id="19458" name="Rectangle 3"/>
          <p:cNvSpPr>
            <a:spLocks noGrp="1" noChangeArrowheads="1"/>
          </p:cNvSpPr>
          <p:nvPr>
            <p:ph type="body" idx="1"/>
          </p:nvPr>
        </p:nvSpPr>
        <p:spPr>
          <a:xfrm>
            <a:off x="938213" y="1635125"/>
            <a:ext cx="6973887" cy="448945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Project Management Techniques: PERT and CPM</a:t>
            </a:r>
          </a:p>
          <a:p>
            <a:pPr>
              <a:buClr>
                <a:srgbClr val="BF0922"/>
              </a:buClr>
              <a:buSzPct val="60000"/>
              <a:buFont typeface="Lucida Grande" charset="0"/>
              <a:buChar char="►"/>
            </a:pPr>
            <a:r>
              <a:rPr lang="en-US" dirty="0">
                <a:latin typeface="Arial" charset="0"/>
                <a:ea typeface="MS PGothic" charset="0"/>
                <a:cs typeface="MS PGothic" charset="0"/>
              </a:rPr>
              <a:t>Determining the Project Schedule</a:t>
            </a:r>
          </a:p>
          <a:p>
            <a:pPr>
              <a:buClr>
                <a:srgbClr val="BF0922"/>
              </a:buClr>
              <a:buSzPct val="60000"/>
              <a:buFont typeface="Lucida Grande" charset="0"/>
              <a:buChar char="►"/>
            </a:pPr>
            <a:r>
              <a:rPr lang="en-US" dirty="0">
                <a:latin typeface="Arial" charset="0"/>
                <a:ea typeface="MS PGothic" charset="0"/>
                <a:cs typeface="MS PGothic" charset="0"/>
              </a:rPr>
              <a:t>Variability in </a:t>
            </a:r>
            <a:r>
              <a:rPr lang="en-US">
                <a:latin typeface="Arial" charset="0"/>
                <a:ea typeface="MS PGothic" charset="0"/>
                <a:cs typeface="MS PGothic" charset="0"/>
              </a:rPr>
              <a:t>Activity Times</a:t>
            </a:r>
          </a:p>
          <a:p>
            <a:pPr>
              <a:buClr>
                <a:srgbClr val="BF0922"/>
              </a:buClr>
              <a:buSzPct val="60000"/>
              <a:buFont typeface="Lucida Grande" charset="0"/>
              <a:buChar char="►"/>
            </a:pPr>
            <a:r>
              <a:rPr lang="en-US">
                <a:latin typeface="Arial" charset="0"/>
                <a:ea typeface="MS PGothic" charset="0"/>
                <a:cs typeface="MS PGothic" charset="0"/>
              </a:rPr>
              <a:t>A Critique of PERT and CPM</a:t>
            </a:r>
          </a:p>
          <a:p>
            <a:pPr>
              <a:buClr>
                <a:srgbClr val="BF0922"/>
              </a:buClr>
              <a:buSzPct val="60000"/>
              <a:buFont typeface="Lucida Grande" charset="0"/>
              <a:buChar char="►"/>
            </a:pPr>
            <a:endParaRPr lang="en-US" dirty="0">
              <a:latin typeface="Arial" charset="0"/>
              <a:ea typeface="MS PGothic" charset="0"/>
              <a:cs typeface="MS PGothic" charset="0"/>
            </a:endParaRPr>
          </a:p>
        </p:txBody>
      </p:sp>
    </p:spTree>
    <p:extLst>
      <p:ext uri="{BB962C8B-B14F-4D97-AF65-F5344CB8AC3E}">
        <p14:creationId xmlns:p14="http://schemas.microsoft.com/office/powerpoint/2010/main" val="3372522426"/>
      </p:ext>
    </p:extLst>
  </p:cSld>
  <p:clrMapOvr>
    <a:masterClrMapping/>
  </p:clrMapOvr>
  <p:transition>
    <p:strip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492125"/>
            <a:ext cx="7772400" cy="1498600"/>
          </a:xfrm>
        </p:spPr>
        <p:txBody>
          <a:bodyPr lIns="90475" tIns="44444" rIns="90475" bIns="44444"/>
          <a:lstStyle/>
          <a:p>
            <a:pPr>
              <a:lnSpc>
                <a:spcPct val="80000"/>
              </a:lnSpc>
            </a:pPr>
            <a:r>
              <a:rPr lang="en-US" dirty="0">
                <a:latin typeface="Arial" charset="0"/>
                <a:ea typeface="MS PGothic" charset="0"/>
                <a:cs typeface="MS PGothic" charset="0"/>
              </a:rPr>
              <a:t>The Role of</a:t>
            </a:r>
            <a:br>
              <a:rPr lang="en-US" dirty="0">
                <a:latin typeface="Arial" charset="0"/>
                <a:ea typeface="MS PGothic" charset="0"/>
                <a:cs typeface="MS PGothic" charset="0"/>
              </a:rPr>
            </a:br>
            <a:r>
              <a:rPr lang="en-US" dirty="0">
                <a:latin typeface="Arial" charset="0"/>
                <a:ea typeface="MS PGothic" charset="0"/>
                <a:cs typeface="MS PGothic" charset="0"/>
              </a:rPr>
              <a:t> the Project Manager</a:t>
            </a:r>
          </a:p>
        </p:txBody>
      </p:sp>
      <p:sp>
        <p:nvSpPr>
          <p:cNvPr id="64514" name="Text Box 3"/>
          <p:cNvSpPr txBox="1">
            <a:spLocks noChangeArrowheads="1"/>
          </p:cNvSpPr>
          <p:nvPr/>
        </p:nvSpPr>
        <p:spPr bwMode="auto">
          <a:xfrm>
            <a:off x="796925" y="2005013"/>
            <a:ext cx="68199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AU" sz="3200" b="1" dirty="0">
                <a:solidFill>
                  <a:schemeClr val="accent1"/>
                </a:solidFill>
                <a:latin typeface="Arial" charset="0"/>
                <a:ea typeface="MS PGothic" charset="0"/>
                <a:cs typeface="MS PGothic" charset="0"/>
              </a:rPr>
              <a:t>Highly visible</a:t>
            </a:r>
          </a:p>
          <a:p>
            <a:pPr>
              <a:lnSpc>
                <a:spcPct val="90000"/>
              </a:lnSpc>
            </a:pPr>
            <a:r>
              <a:rPr lang="en-AU" sz="3200" b="1" dirty="0">
                <a:solidFill>
                  <a:schemeClr val="accent1"/>
                </a:solidFill>
                <a:latin typeface="Arial" charset="0"/>
                <a:ea typeface="MS PGothic" charset="0"/>
                <a:cs typeface="MS PGothic" charset="0"/>
              </a:rPr>
              <a:t>Responsible for making sure that:</a:t>
            </a:r>
          </a:p>
        </p:txBody>
      </p:sp>
      <p:sp>
        <p:nvSpPr>
          <p:cNvPr id="64515" name="Text Box 4"/>
          <p:cNvSpPr txBox="1">
            <a:spLocks noChangeArrowheads="1"/>
          </p:cNvSpPr>
          <p:nvPr/>
        </p:nvSpPr>
        <p:spPr bwMode="auto">
          <a:xfrm>
            <a:off x="796925" y="3227388"/>
            <a:ext cx="754697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All necessary activities are finished in order and on time</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comes in within budget</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meets quality goals</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people assigned to the project receive motivation, direction, and information</a:t>
            </a:r>
          </a:p>
        </p:txBody>
      </p:sp>
      <p:grpSp>
        <p:nvGrpSpPr>
          <p:cNvPr id="64516" name="Group 5"/>
          <p:cNvGrpSpPr>
            <a:grpSpLocks/>
          </p:cNvGrpSpPr>
          <p:nvPr/>
        </p:nvGrpSpPr>
        <p:grpSpPr bwMode="auto">
          <a:xfrm>
            <a:off x="3683000" y="1993900"/>
            <a:ext cx="5105400" cy="2743200"/>
            <a:chOff x="2040" y="2272"/>
            <a:chExt cx="3216" cy="1728"/>
          </a:xfrm>
        </p:grpSpPr>
        <p:sp>
          <p:nvSpPr>
            <p:cNvPr id="64517" name="Rectangle 6"/>
            <p:cNvSpPr>
              <a:spLocks noChangeArrowheads="1"/>
            </p:cNvSpPr>
            <p:nvPr/>
          </p:nvSpPr>
          <p:spPr bwMode="auto">
            <a:xfrm>
              <a:off x="2040" y="2272"/>
              <a:ext cx="3216" cy="1728"/>
            </a:xfrm>
            <a:prstGeom prst="rect">
              <a:avLst/>
            </a:prstGeom>
            <a:solidFill>
              <a:srgbClr val="BDD6AE"/>
            </a:solidFill>
            <a:ln w="9525">
              <a:solidFill>
                <a:schemeClr val="tx1"/>
              </a:solidFill>
              <a:miter lim="800000"/>
              <a:headEnd/>
              <a:tailEnd/>
            </a:ln>
          </p:spPr>
          <p:txBody>
            <a:bodyPr wrap="none" anchor="ctr"/>
            <a:lstStyle/>
            <a:p>
              <a:endParaRPr lang="en-NZ" dirty="0"/>
            </a:p>
          </p:txBody>
        </p:sp>
        <p:sp>
          <p:nvSpPr>
            <p:cNvPr id="64518" name="Text Box 7"/>
            <p:cNvSpPr txBox="1">
              <a:spLocks noChangeArrowheads="1"/>
            </p:cNvSpPr>
            <p:nvPr/>
          </p:nvSpPr>
          <p:spPr bwMode="auto">
            <a:xfrm>
              <a:off x="2273" y="2425"/>
              <a:ext cx="27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dirty="0">
                  <a:latin typeface="Arial" charset="0"/>
                  <a:ea typeface="MS PGothic" charset="0"/>
                  <a:cs typeface="MS PGothic" charset="0"/>
                </a:rPr>
                <a:t>Project managers should be:</a:t>
              </a:r>
            </a:p>
          </p:txBody>
        </p:sp>
        <p:sp>
          <p:nvSpPr>
            <p:cNvPr id="64519" name="Text Box 8"/>
            <p:cNvSpPr txBox="1">
              <a:spLocks noChangeArrowheads="1"/>
            </p:cNvSpPr>
            <p:nvPr/>
          </p:nvSpPr>
          <p:spPr bwMode="auto">
            <a:xfrm>
              <a:off x="2191" y="2801"/>
              <a:ext cx="2994"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SzPct val="60000"/>
                <a:buFont typeface="Lucida Grande" charset="0"/>
                <a:buChar char="►"/>
              </a:pPr>
              <a:r>
                <a:rPr lang="en-AU" sz="2400" b="1" dirty="0">
                  <a:latin typeface="Arial" charset="0"/>
                  <a:ea typeface="MS PGothic" charset="0"/>
                  <a:cs typeface="MS PGothic" charset="0"/>
                </a:rPr>
                <a:t>Good coaches</a:t>
              </a:r>
            </a:p>
            <a:p>
              <a:pPr>
                <a:lnSpc>
                  <a:spcPct val="90000"/>
                </a:lnSpc>
                <a:spcAft>
                  <a:spcPct val="40000"/>
                </a:spcAft>
                <a:buClr>
                  <a:srgbClr val="BF0922"/>
                </a:buClr>
                <a:buSzPct val="60000"/>
                <a:buFont typeface="Lucida Grande" charset="0"/>
                <a:buChar char="►"/>
              </a:pPr>
              <a:r>
                <a:rPr lang="en-AU" sz="2400" b="1" dirty="0">
                  <a:latin typeface="Arial" charset="0"/>
                  <a:ea typeface="MS PGothic" charset="0"/>
                  <a:cs typeface="MS PGothic" charset="0"/>
                </a:rPr>
                <a:t>Good communicators</a:t>
              </a:r>
            </a:p>
            <a:p>
              <a:pPr>
                <a:lnSpc>
                  <a:spcPct val="90000"/>
                </a:lnSpc>
                <a:spcAft>
                  <a:spcPct val="40000"/>
                </a:spcAft>
                <a:buClr>
                  <a:srgbClr val="BF0922"/>
                </a:buClr>
                <a:buSzPct val="60000"/>
                <a:buFont typeface="Lucida Grande" charset="0"/>
                <a:buChar char="►"/>
              </a:pPr>
              <a:r>
                <a:rPr lang="en-AU" sz="2400" b="1" dirty="0">
                  <a:latin typeface="Arial" charset="0"/>
                  <a:ea typeface="MS PGothic" charset="0"/>
                  <a:cs typeface="MS PGothic" charset="0"/>
                </a:rPr>
                <a:t>Able to organize activities from a variety of disciplines</a:t>
              </a:r>
            </a:p>
          </p:txBody>
        </p:sp>
      </p:grpSp>
    </p:spTree>
    <p:extLst>
      <p:ext uri="{BB962C8B-B14F-4D97-AF65-F5344CB8AC3E}">
        <p14:creationId xmlns:p14="http://schemas.microsoft.com/office/powerpoint/2010/main" val="3410040121"/>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533400"/>
            <a:ext cx="7772400" cy="774700"/>
          </a:xfrm>
        </p:spPr>
        <p:txBody>
          <a:bodyPr/>
          <a:lstStyle/>
          <a:p>
            <a:r>
              <a:rPr lang="en-AU" dirty="0">
                <a:latin typeface="Arial" charset="0"/>
                <a:ea typeface="MS PGothic" charset="0"/>
                <a:cs typeface="MS PGothic" charset="0"/>
              </a:rPr>
              <a:t>Ethical Issues</a:t>
            </a:r>
          </a:p>
        </p:txBody>
      </p:sp>
      <p:sp>
        <p:nvSpPr>
          <p:cNvPr id="66563" name="Text Box 3"/>
          <p:cNvSpPr txBox="1">
            <a:spLocks noChangeArrowheads="1"/>
          </p:cNvSpPr>
          <p:nvPr/>
        </p:nvSpPr>
        <p:spPr bwMode="auto">
          <a:xfrm>
            <a:off x="1020763" y="3905250"/>
            <a:ext cx="76485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Offers of gifts from contractors</a:t>
            </a:r>
          </a:p>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Pressure to alter status reports to mask delays</a:t>
            </a:r>
          </a:p>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False reports for charges of time and expenses</a:t>
            </a:r>
          </a:p>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Pressure to compromise quality to meet schedules</a:t>
            </a:r>
          </a:p>
        </p:txBody>
      </p:sp>
      <p:sp>
        <p:nvSpPr>
          <p:cNvPr id="66564" name="Text Box 4"/>
          <p:cNvSpPr txBox="1">
            <a:spLocks noChangeArrowheads="1"/>
          </p:cNvSpPr>
          <p:nvPr/>
        </p:nvSpPr>
        <p:spPr bwMode="auto">
          <a:xfrm>
            <a:off x="695325" y="1484313"/>
            <a:ext cx="7927975"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Project managers face many ethical decisions on a daily basis</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The Project Management Institute has established an ethical code to deal with problems such as:</a:t>
            </a:r>
          </a:p>
        </p:txBody>
      </p:sp>
    </p:spTree>
    <p:extLst>
      <p:ext uri="{BB962C8B-B14F-4D97-AF65-F5344CB8AC3E}">
        <p14:creationId xmlns:p14="http://schemas.microsoft.com/office/powerpoint/2010/main" val="391814947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6564"/>
                                        </p:tgtEl>
                                        <p:attrNameLst>
                                          <p:attrName>style.visibility</p:attrName>
                                        </p:attrNameLst>
                                      </p:cBhvr>
                                      <p:to>
                                        <p:strVal val="visible"/>
                                      </p:to>
                                    </p:set>
                                    <p:animEffect transition="in" filter="strips(downRight)">
                                      <p:cBhvr>
                                        <p:cTn id="7" dur="1000"/>
                                        <p:tgtEl>
                                          <p:spTgt spid="66564"/>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6563"/>
                                        </p:tgtEl>
                                        <p:attrNameLst>
                                          <p:attrName>style.visibility</p:attrName>
                                        </p:attrNameLst>
                                      </p:cBhvr>
                                      <p:to>
                                        <p:strVal val="visible"/>
                                      </p:to>
                                    </p:set>
                                    <p:animEffect transition="in" filter="strips(downRight)">
                                      <p:cBhvr>
                                        <p:cTn id="11" dur="10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00063" y="334963"/>
            <a:ext cx="8113712" cy="912812"/>
          </a:xfrm>
        </p:spPr>
        <p:txBody>
          <a:bodyPr rtlCol="0">
            <a:normAutofit/>
          </a:bodyPr>
          <a:lstStyle/>
          <a:p>
            <a:pPr fontAlgn="auto">
              <a:spcAft>
                <a:spcPts val="0"/>
              </a:spcAft>
              <a:defRPr/>
            </a:pPr>
            <a:r>
              <a:rPr lang="en-US" dirty="0">
                <a:ea typeface="+mj-ea"/>
                <a:cs typeface="+mj-cs"/>
              </a:rPr>
              <a:t>Work Breakdown Structure</a:t>
            </a:r>
            <a:endParaRPr lang="en-US" dirty="0">
              <a:solidFill>
                <a:srgbClr val="33CC33"/>
              </a:solidFill>
              <a:ea typeface="+mj-ea"/>
              <a:cs typeface="+mj-cs"/>
            </a:endParaRPr>
          </a:p>
        </p:txBody>
      </p:sp>
      <p:grpSp>
        <p:nvGrpSpPr>
          <p:cNvPr id="2" name="Group 1"/>
          <p:cNvGrpSpPr>
            <a:grpSpLocks/>
          </p:cNvGrpSpPr>
          <p:nvPr/>
        </p:nvGrpSpPr>
        <p:grpSpPr bwMode="auto">
          <a:xfrm>
            <a:off x="673100" y="1743075"/>
            <a:ext cx="8242300" cy="3465570"/>
            <a:chOff x="673100" y="1743075"/>
            <a:chExt cx="8242632" cy="3465641"/>
          </a:xfrm>
        </p:grpSpPr>
        <p:sp>
          <p:nvSpPr>
            <p:cNvPr id="68611" name="Text Box 4"/>
            <p:cNvSpPr txBox="1">
              <a:spLocks noChangeArrowheads="1"/>
            </p:cNvSpPr>
            <p:nvPr/>
          </p:nvSpPr>
          <p:spPr bwMode="auto">
            <a:xfrm>
              <a:off x="673100" y="1743075"/>
              <a:ext cx="1233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spcAft>
                  <a:spcPts val="1200"/>
                </a:spcAft>
              </a:pPr>
              <a:r>
                <a:rPr lang="en-AU" sz="3200" b="1" dirty="0">
                  <a:solidFill>
                    <a:srgbClr val="255898"/>
                  </a:solidFill>
                  <a:latin typeface="Arial"/>
                  <a:ea typeface="MS PGothic" charset="0"/>
                  <a:cs typeface="Arial"/>
                </a:rPr>
                <a:t>Level</a:t>
              </a:r>
            </a:p>
          </p:txBody>
        </p:sp>
        <p:sp>
          <p:nvSpPr>
            <p:cNvPr id="68612" name="Text Box 5"/>
            <p:cNvSpPr txBox="1">
              <a:spLocks noChangeArrowheads="1"/>
            </p:cNvSpPr>
            <p:nvPr/>
          </p:nvSpPr>
          <p:spPr bwMode="auto">
            <a:xfrm>
              <a:off x="673100" y="2430463"/>
              <a:ext cx="8242632" cy="277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3400" algn="l"/>
                  <a:tab pos="1079500" algn="l"/>
                  <a:tab pos="1612900" algn="l"/>
                  <a:tab pos="2159000" algn="l"/>
                </a:tabLst>
                <a:defRPr>
                  <a:solidFill>
                    <a:schemeClr val="tx1"/>
                  </a:solidFill>
                  <a:latin typeface="Calibri" charset="0"/>
                  <a:ea typeface="ＭＳ Ｐゴシック" charset="0"/>
                  <a:cs typeface="Arial" charset="0"/>
                </a:defRPr>
              </a:lvl1pPr>
              <a:lvl2pPr marL="742950" indent="-285750">
                <a:tabLst>
                  <a:tab pos="533400" algn="l"/>
                  <a:tab pos="1079500" algn="l"/>
                  <a:tab pos="1612900" algn="l"/>
                  <a:tab pos="2159000" algn="l"/>
                </a:tabLst>
                <a:defRPr>
                  <a:solidFill>
                    <a:schemeClr val="tx1"/>
                  </a:solidFill>
                  <a:latin typeface="Calibri" charset="0"/>
                  <a:ea typeface="Arial" charset="0"/>
                  <a:cs typeface="Arial" charset="0"/>
                </a:defRPr>
              </a:lvl2pPr>
              <a:lvl3pPr marL="1143000" indent="-228600">
                <a:tabLst>
                  <a:tab pos="533400" algn="l"/>
                  <a:tab pos="1079500" algn="l"/>
                  <a:tab pos="1612900" algn="l"/>
                  <a:tab pos="2159000" algn="l"/>
                </a:tabLst>
                <a:defRPr>
                  <a:solidFill>
                    <a:schemeClr val="tx1"/>
                  </a:solidFill>
                  <a:latin typeface="Calibri" charset="0"/>
                  <a:ea typeface="Arial" charset="0"/>
                  <a:cs typeface="Arial" charset="0"/>
                </a:defRPr>
              </a:lvl3pPr>
              <a:lvl4pPr marL="1600200" indent="-228600">
                <a:tabLst>
                  <a:tab pos="533400" algn="l"/>
                  <a:tab pos="1079500" algn="l"/>
                  <a:tab pos="1612900" algn="l"/>
                  <a:tab pos="2159000" algn="l"/>
                </a:tabLst>
                <a:defRPr>
                  <a:solidFill>
                    <a:schemeClr val="tx1"/>
                  </a:solidFill>
                  <a:latin typeface="Calibri" charset="0"/>
                  <a:ea typeface="Arial" charset="0"/>
                  <a:cs typeface="Arial" charset="0"/>
                </a:defRPr>
              </a:lvl4pPr>
              <a:lvl5pPr marL="2057400" indent="-228600">
                <a:tabLst>
                  <a:tab pos="533400" algn="l"/>
                  <a:tab pos="1079500" algn="l"/>
                  <a:tab pos="1612900" algn="l"/>
                  <a:tab pos="21590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9pPr>
            </a:lstStyle>
            <a:p>
              <a:pPr>
                <a:lnSpc>
                  <a:spcPct val="90000"/>
                </a:lnSpc>
                <a:spcAft>
                  <a:spcPts val="1200"/>
                </a:spcAft>
              </a:pPr>
              <a:r>
                <a:rPr lang="en-US" sz="3200" b="1" dirty="0">
                  <a:solidFill>
                    <a:srgbClr val="255898"/>
                  </a:solidFill>
                  <a:latin typeface="Arial"/>
                  <a:ea typeface="MS PGothic" charset="0"/>
                  <a:cs typeface="Arial"/>
                </a:rPr>
                <a:t>1.</a:t>
              </a:r>
              <a:r>
                <a:rPr lang="en-US" sz="3200" b="1" dirty="0">
                  <a:latin typeface="Arial"/>
                  <a:ea typeface="MS PGothic" charset="0"/>
                  <a:cs typeface="Arial"/>
                </a:rPr>
                <a:t>	</a:t>
              </a:r>
              <a:r>
                <a:rPr lang="en-US" sz="3200" dirty="0">
                  <a:latin typeface="Arial"/>
                  <a:ea typeface="MS PGothic" charset="0"/>
                  <a:cs typeface="Arial"/>
                </a:rPr>
                <a:t>Project</a:t>
              </a:r>
            </a:p>
            <a:p>
              <a:pPr>
                <a:lnSpc>
                  <a:spcPct val="90000"/>
                </a:lnSpc>
                <a:spcAft>
                  <a:spcPts val="1200"/>
                </a:spcAft>
              </a:pPr>
              <a:r>
                <a:rPr lang="en-US" sz="3200" b="1" dirty="0">
                  <a:solidFill>
                    <a:srgbClr val="255898"/>
                  </a:solidFill>
                  <a:latin typeface="Arial"/>
                  <a:ea typeface="MS PGothic" charset="0"/>
                  <a:cs typeface="Arial"/>
                </a:rPr>
                <a:t>2.		</a:t>
              </a:r>
              <a:r>
                <a:rPr lang="en-US" sz="3200" dirty="0">
                  <a:latin typeface="Arial"/>
                  <a:ea typeface="MS PGothic" charset="0"/>
                  <a:cs typeface="Arial"/>
                </a:rPr>
                <a:t>Major tasks in the project</a:t>
              </a:r>
            </a:p>
            <a:p>
              <a:pPr>
                <a:lnSpc>
                  <a:spcPct val="90000"/>
                </a:lnSpc>
                <a:spcAft>
                  <a:spcPts val="1200"/>
                </a:spcAft>
              </a:pPr>
              <a:r>
                <a:rPr lang="en-US" sz="3200" b="1" dirty="0">
                  <a:solidFill>
                    <a:srgbClr val="255898"/>
                  </a:solidFill>
                  <a:latin typeface="Arial"/>
                  <a:ea typeface="MS PGothic" charset="0"/>
                  <a:cs typeface="Arial"/>
                </a:rPr>
                <a:t>3.			</a:t>
              </a:r>
              <a:r>
                <a:rPr lang="en-US" sz="3200" dirty="0">
                  <a:latin typeface="Arial"/>
                  <a:ea typeface="MS PGothic" charset="0"/>
                  <a:cs typeface="Arial"/>
                </a:rPr>
                <a:t>Subtasks in the major tasks</a:t>
              </a:r>
            </a:p>
            <a:p>
              <a:pPr>
                <a:lnSpc>
                  <a:spcPct val="90000"/>
                </a:lnSpc>
                <a:spcAft>
                  <a:spcPts val="1200"/>
                </a:spcAft>
              </a:pPr>
              <a:r>
                <a:rPr lang="en-US" sz="3200" b="1" dirty="0">
                  <a:solidFill>
                    <a:srgbClr val="255898"/>
                  </a:solidFill>
                  <a:latin typeface="Arial"/>
                  <a:ea typeface="MS PGothic" charset="0"/>
                  <a:cs typeface="Arial"/>
                </a:rPr>
                <a:t>4.			</a:t>
              </a:r>
              <a:r>
                <a:rPr lang="en-US" sz="3200" dirty="0">
                  <a:latin typeface="Arial"/>
                  <a:ea typeface="MS PGothic" charset="0"/>
                  <a:cs typeface="Arial"/>
                </a:rPr>
                <a:t>	Activities (or “work packages”)</a:t>
              </a:r>
              <a:br>
                <a:rPr lang="en-US" sz="3200" dirty="0">
                  <a:latin typeface="Arial"/>
                  <a:ea typeface="MS PGothic" charset="0"/>
                  <a:cs typeface="Arial"/>
                </a:rPr>
              </a:br>
              <a:r>
                <a:rPr lang="en-US" sz="3200" dirty="0">
                  <a:latin typeface="Arial"/>
                  <a:ea typeface="MS PGothic" charset="0"/>
                  <a:cs typeface="Arial"/>
                </a:rPr>
                <a:t>				to be completed</a:t>
              </a:r>
              <a:endParaRPr lang="en-AU" sz="2400" dirty="0">
                <a:latin typeface="Arial"/>
                <a:ea typeface="MS PGothic" charset="0"/>
                <a:cs typeface="Arial"/>
              </a:endParaRPr>
            </a:p>
          </p:txBody>
        </p:sp>
      </p:grpSp>
    </p:spTree>
    <p:extLst>
      <p:ext uri="{BB962C8B-B14F-4D97-AF65-F5344CB8AC3E}">
        <p14:creationId xmlns:p14="http://schemas.microsoft.com/office/powerpoint/2010/main" val="55551599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704" name="Group 48"/>
          <p:cNvGrpSpPr>
            <a:grpSpLocks/>
          </p:cNvGrpSpPr>
          <p:nvPr/>
        </p:nvGrpSpPr>
        <p:grpSpPr bwMode="auto">
          <a:xfrm>
            <a:off x="177800" y="3898900"/>
            <a:ext cx="4406900" cy="2366963"/>
            <a:chOff x="112" y="2456"/>
            <a:chExt cx="2776" cy="1491"/>
          </a:xfrm>
        </p:grpSpPr>
        <p:sp>
          <p:nvSpPr>
            <p:cNvPr id="70691" name="Line 47"/>
            <p:cNvSpPr>
              <a:spLocks noChangeShapeType="1"/>
            </p:cNvSpPr>
            <p:nvPr/>
          </p:nvSpPr>
          <p:spPr bwMode="auto">
            <a:xfrm>
              <a:off x="1776" y="2456"/>
              <a:ext cx="0" cy="12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92" name="Text Box 12"/>
            <p:cNvSpPr txBox="1">
              <a:spLocks noChangeArrowheads="1"/>
            </p:cNvSpPr>
            <p:nvPr/>
          </p:nvSpPr>
          <p:spPr bwMode="auto">
            <a:xfrm>
              <a:off x="336" y="2762"/>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4</a:t>
              </a:r>
            </a:p>
          </p:txBody>
        </p:sp>
        <p:sp>
          <p:nvSpPr>
            <p:cNvPr id="30759" name="Text Box 21"/>
            <p:cNvSpPr txBox="1">
              <a:spLocks noChangeArrowheads="1"/>
            </p:cNvSpPr>
            <p:nvPr/>
          </p:nvSpPr>
          <p:spPr bwMode="auto">
            <a:xfrm>
              <a:off x="1153" y="2702"/>
              <a:ext cx="1282" cy="306"/>
            </a:xfrm>
            <a:prstGeom prst="rect">
              <a:avLst/>
            </a:prstGeom>
            <a:solidFill>
              <a:schemeClr val="accent2">
                <a:lumMod val="40000"/>
                <a:lumOff val="60000"/>
              </a:schemeClr>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Compatible with Windows 7</a:t>
              </a:r>
            </a:p>
          </p:txBody>
        </p:sp>
        <p:sp>
          <p:nvSpPr>
            <p:cNvPr id="30760" name="Text Box 22"/>
            <p:cNvSpPr txBox="1">
              <a:spLocks noChangeArrowheads="1"/>
            </p:cNvSpPr>
            <p:nvPr/>
          </p:nvSpPr>
          <p:spPr bwMode="auto">
            <a:xfrm>
              <a:off x="1150" y="3171"/>
              <a:ext cx="1289" cy="306"/>
            </a:xfrm>
            <a:prstGeom prst="rect">
              <a:avLst/>
            </a:prstGeom>
            <a:solidFill>
              <a:schemeClr val="accent2">
                <a:lumMod val="40000"/>
                <a:lumOff val="60000"/>
              </a:schemeClr>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Compatible with Windows Vista</a:t>
              </a:r>
            </a:p>
          </p:txBody>
        </p:sp>
        <p:sp>
          <p:nvSpPr>
            <p:cNvPr id="30761" name="Text Box 23"/>
            <p:cNvSpPr txBox="1">
              <a:spLocks noChangeArrowheads="1"/>
            </p:cNvSpPr>
            <p:nvPr/>
          </p:nvSpPr>
          <p:spPr bwMode="auto">
            <a:xfrm>
              <a:off x="1151" y="3641"/>
              <a:ext cx="1286" cy="306"/>
            </a:xfrm>
            <a:prstGeom prst="rect">
              <a:avLst/>
            </a:prstGeom>
            <a:solidFill>
              <a:schemeClr val="accent2">
                <a:lumMod val="40000"/>
                <a:lumOff val="60000"/>
              </a:schemeClr>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Compatible with Windows XP</a:t>
              </a:r>
            </a:p>
          </p:txBody>
        </p:sp>
        <p:sp>
          <p:nvSpPr>
            <p:cNvPr id="70696" name="Text Box 34"/>
            <p:cNvSpPr txBox="1">
              <a:spLocks noChangeArrowheads="1"/>
            </p:cNvSpPr>
            <p:nvPr/>
          </p:nvSpPr>
          <p:spPr bwMode="auto">
            <a:xfrm>
              <a:off x="2429" y="3696"/>
              <a:ext cx="4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1.1.2.3</a:t>
              </a:r>
            </a:p>
          </p:txBody>
        </p:sp>
        <p:sp>
          <p:nvSpPr>
            <p:cNvPr id="2" name="Text Box 35"/>
            <p:cNvSpPr txBox="1">
              <a:spLocks noChangeArrowheads="1"/>
            </p:cNvSpPr>
            <p:nvPr/>
          </p:nvSpPr>
          <p:spPr bwMode="auto">
            <a:xfrm>
              <a:off x="2429" y="3216"/>
              <a:ext cx="4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1.1.2.2</a:t>
              </a:r>
            </a:p>
          </p:txBody>
        </p:sp>
        <p:sp>
          <p:nvSpPr>
            <p:cNvPr id="3" name="Text Box 36"/>
            <p:cNvSpPr txBox="1">
              <a:spLocks noChangeArrowheads="1"/>
            </p:cNvSpPr>
            <p:nvPr/>
          </p:nvSpPr>
          <p:spPr bwMode="auto">
            <a:xfrm>
              <a:off x="2429" y="2759"/>
              <a:ext cx="4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1.1.2.1</a:t>
              </a:r>
            </a:p>
          </p:txBody>
        </p:sp>
        <p:sp>
          <p:nvSpPr>
            <p:cNvPr id="70699" name="Text Box 38"/>
            <p:cNvSpPr txBox="1">
              <a:spLocks noChangeArrowheads="1"/>
            </p:cNvSpPr>
            <p:nvPr/>
          </p:nvSpPr>
          <p:spPr bwMode="auto">
            <a:xfrm>
              <a:off x="112" y="2961"/>
              <a:ext cx="10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1400" b="1" dirty="0">
                  <a:latin typeface="Arial" charset="0"/>
                  <a:ea typeface="MS PGothic" charset="0"/>
                  <a:cs typeface="MS PGothic" charset="0"/>
                </a:rPr>
                <a:t>(Work packages)</a:t>
              </a:r>
            </a:p>
          </p:txBody>
        </p:sp>
      </p:grpSp>
      <p:grpSp>
        <p:nvGrpSpPr>
          <p:cNvPr id="70702" name="Group 46"/>
          <p:cNvGrpSpPr>
            <a:grpSpLocks/>
          </p:cNvGrpSpPr>
          <p:nvPr/>
        </p:nvGrpSpPr>
        <p:grpSpPr bwMode="auto">
          <a:xfrm>
            <a:off x="533400" y="2286000"/>
            <a:ext cx="8196263" cy="2003425"/>
            <a:chOff x="336" y="1440"/>
            <a:chExt cx="5163" cy="1262"/>
          </a:xfrm>
        </p:grpSpPr>
        <p:sp>
          <p:nvSpPr>
            <p:cNvPr id="70675" name="Line 43"/>
            <p:cNvSpPr>
              <a:spLocks noChangeShapeType="1"/>
            </p:cNvSpPr>
            <p:nvPr/>
          </p:nvSpPr>
          <p:spPr bwMode="auto">
            <a:xfrm>
              <a:off x="1776" y="1440"/>
              <a:ext cx="0" cy="9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76" name="Line 44"/>
            <p:cNvSpPr>
              <a:spLocks noChangeShapeType="1"/>
            </p:cNvSpPr>
            <p:nvPr/>
          </p:nvSpPr>
          <p:spPr bwMode="auto">
            <a:xfrm>
              <a:off x="3248" y="1440"/>
              <a:ext cx="0" cy="9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77" name="Line 45"/>
            <p:cNvSpPr>
              <a:spLocks noChangeShapeType="1"/>
            </p:cNvSpPr>
            <p:nvPr/>
          </p:nvSpPr>
          <p:spPr bwMode="auto">
            <a:xfrm>
              <a:off x="4720" y="1440"/>
              <a:ext cx="0" cy="9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78" name="Text Box 11"/>
            <p:cNvSpPr txBox="1">
              <a:spLocks noChangeArrowheads="1"/>
            </p:cNvSpPr>
            <p:nvPr/>
          </p:nvSpPr>
          <p:spPr bwMode="auto">
            <a:xfrm>
              <a:off x="336" y="1824"/>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3</a:t>
              </a:r>
            </a:p>
          </p:txBody>
        </p:sp>
        <p:sp>
          <p:nvSpPr>
            <p:cNvPr id="30745" name="Text Box 15"/>
            <p:cNvSpPr txBox="1">
              <a:spLocks noChangeArrowheads="1"/>
            </p:cNvSpPr>
            <p:nvPr/>
          </p:nvSpPr>
          <p:spPr bwMode="auto">
            <a:xfrm>
              <a:off x="1374" y="1764"/>
              <a:ext cx="840" cy="306"/>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Develop GUIs</a:t>
              </a:r>
            </a:p>
          </p:txBody>
        </p:sp>
        <p:sp>
          <p:nvSpPr>
            <p:cNvPr id="30746" name="Text Box 16"/>
            <p:cNvSpPr txBox="1">
              <a:spLocks noChangeArrowheads="1"/>
            </p:cNvSpPr>
            <p:nvPr/>
          </p:nvSpPr>
          <p:spPr bwMode="auto">
            <a:xfrm>
              <a:off x="2670" y="1764"/>
              <a:ext cx="1136" cy="306"/>
            </a:xfrm>
            <a:prstGeom prst="rect">
              <a:avLst/>
            </a:prstGeom>
            <a:solidFill>
              <a:schemeClr val="accent3"/>
            </a:solidFill>
            <a:ln w="9525">
              <a:solidFill>
                <a:schemeClr val="tx1"/>
              </a:solidFill>
              <a:miter lim="800000"/>
              <a:headEnd/>
              <a:tailEnd/>
            </a:ln>
            <a:effectLst/>
          </p:spPr>
          <p:txBody>
            <a:bodyPr anchor="ctr" anchorCtr="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Design Cost Tracking Reports</a:t>
              </a:r>
            </a:p>
          </p:txBody>
        </p:sp>
        <p:sp>
          <p:nvSpPr>
            <p:cNvPr id="30747" name="Text Box 17"/>
            <p:cNvSpPr txBox="1">
              <a:spLocks noChangeArrowheads="1"/>
            </p:cNvSpPr>
            <p:nvPr/>
          </p:nvSpPr>
          <p:spPr bwMode="auto">
            <a:xfrm>
              <a:off x="4318" y="1764"/>
              <a:ext cx="835" cy="306"/>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Module Testing</a:t>
              </a:r>
            </a:p>
          </p:txBody>
        </p:sp>
        <p:sp>
          <p:nvSpPr>
            <p:cNvPr id="30748" name="Text Box 18"/>
            <p:cNvSpPr txBox="1">
              <a:spLocks noChangeArrowheads="1"/>
            </p:cNvSpPr>
            <p:nvPr/>
          </p:nvSpPr>
          <p:spPr bwMode="auto">
            <a:xfrm>
              <a:off x="1152" y="2233"/>
              <a:ext cx="1285" cy="306"/>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Ensure Compatibility with Earlier Versions</a:t>
              </a:r>
            </a:p>
          </p:txBody>
        </p:sp>
        <p:sp>
          <p:nvSpPr>
            <p:cNvPr id="30749" name="Text Box 19"/>
            <p:cNvSpPr txBox="1">
              <a:spLocks noChangeArrowheads="1"/>
            </p:cNvSpPr>
            <p:nvPr/>
          </p:nvSpPr>
          <p:spPr bwMode="auto">
            <a:xfrm>
              <a:off x="2794" y="2233"/>
              <a:ext cx="1012" cy="469"/>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Develop Cost/Schedule Interface</a:t>
              </a:r>
            </a:p>
          </p:txBody>
        </p:sp>
        <p:sp>
          <p:nvSpPr>
            <p:cNvPr id="30750" name="Text Box 20"/>
            <p:cNvSpPr txBox="1">
              <a:spLocks noChangeArrowheads="1"/>
            </p:cNvSpPr>
            <p:nvPr/>
          </p:nvSpPr>
          <p:spPr bwMode="auto">
            <a:xfrm>
              <a:off x="4318" y="2233"/>
              <a:ext cx="834" cy="306"/>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Defect Testing</a:t>
              </a:r>
            </a:p>
          </p:txBody>
        </p:sp>
        <p:sp>
          <p:nvSpPr>
            <p:cNvPr id="70685" name="Text Box 28"/>
            <p:cNvSpPr txBox="1">
              <a:spLocks noChangeArrowheads="1"/>
            </p:cNvSpPr>
            <p:nvPr/>
          </p:nvSpPr>
          <p:spPr bwMode="auto">
            <a:xfrm>
              <a:off x="2198" y="1817"/>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1.1.1</a:t>
              </a:r>
            </a:p>
          </p:txBody>
        </p:sp>
        <p:sp>
          <p:nvSpPr>
            <p:cNvPr id="70686" name="Text Box 29"/>
            <p:cNvSpPr txBox="1">
              <a:spLocks noChangeArrowheads="1"/>
            </p:cNvSpPr>
            <p:nvPr/>
          </p:nvSpPr>
          <p:spPr bwMode="auto">
            <a:xfrm>
              <a:off x="3824" y="2291"/>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1.2.2</a:t>
              </a:r>
            </a:p>
          </p:txBody>
        </p:sp>
        <p:sp>
          <p:nvSpPr>
            <p:cNvPr id="70687" name="Text Box 30"/>
            <p:cNvSpPr txBox="1">
              <a:spLocks noChangeArrowheads="1"/>
            </p:cNvSpPr>
            <p:nvPr/>
          </p:nvSpPr>
          <p:spPr bwMode="auto">
            <a:xfrm>
              <a:off x="5134" y="2291"/>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1.3.2</a:t>
              </a:r>
            </a:p>
          </p:txBody>
        </p:sp>
        <p:sp>
          <p:nvSpPr>
            <p:cNvPr id="70688" name="Text Box 31"/>
            <p:cNvSpPr txBox="1">
              <a:spLocks noChangeArrowheads="1"/>
            </p:cNvSpPr>
            <p:nvPr/>
          </p:nvSpPr>
          <p:spPr bwMode="auto">
            <a:xfrm>
              <a:off x="5134" y="1817"/>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1.3.1</a:t>
              </a:r>
            </a:p>
          </p:txBody>
        </p:sp>
        <p:sp>
          <p:nvSpPr>
            <p:cNvPr id="70689" name="Text Box 32"/>
            <p:cNvSpPr txBox="1">
              <a:spLocks noChangeArrowheads="1"/>
            </p:cNvSpPr>
            <p:nvPr/>
          </p:nvSpPr>
          <p:spPr bwMode="auto">
            <a:xfrm>
              <a:off x="3824" y="1817"/>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1.2.1</a:t>
              </a:r>
            </a:p>
          </p:txBody>
        </p:sp>
        <p:sp>
          <p:nvSpPr>
            <p:cNvPr id="70690" name="Text Box 33"/>
            <p:cNvSpPr txBox="1">
              <a:spLocks noChangeArrowheads="1"/>
            </p:cNvSpPr>
            <p:nvPr/>
          </p:nvSpPr>
          <p:spPr bwMode="auto">
            <a:xfrm>
              <a:off x="2422" y="2291"/>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a:t>
              </a:r>
            </a:p>
          </p:txBody>
        </p:sp>
      </p:grpSp>
      <p:sp>
        <p:nvSpPr>
          <p:cNvPr id="70659" name="Rectangle 2"/>
          <p:cNvSpPr>
            <a:spLocks noGrp="1" noChangeArrowheads="1"/>
          </p:cNvSpPr>
          <p:nvPr>
            <p:ph type="title"/>
          </p:nvPr>
        </p:nvSpPr>
        <p:spPr>
          <a:xfrm>
            <a:off x="500063" y="334963"/>
            <a:ext cx="8113712" cy="912812"/>
          </a:xfrm>
        </p:spPr>
        <p:txBody>
          <a:bodyPr/>
          <a:lstStyle/>
          <a:p>
            <a:r>
              <a:rPr lang="en-US" dirty="0">
                <a:latin typeface="Arial" charset="0"/>
                <a:cs typeface="Arial" charset="0"/>
              </a:rPr>
              <a:t>Work Breakdown Structure</a:t>
            </a:r>
            <a:endParaRPr lang="en-US" dirty="0">
              <a:solidFill>
                <a:srgbClr val="33CC33"/>
              </a:solidFill>
              <a:latin typeface="Arial" charset="0"/>
              <a:cs typeface="Arial" charset="0"/>
            </a:endParaRPr>
          </a:p>
        </p:txBody>
      </p:sp>
      <p:sp>
        <p:nvSpPr>
          <p:cNvPr id="4" name="Text Box 3"/>
          <p:cNvSpPr txBox="1">
            <a:spLocks noChangeArrowheads="1"/>
          </p:cNvSpPr>
          <p:nvPr/>
        </p:nvSpPr>
        <p:spPr bwMode="auto">
          <a:xfrm>
            <a:off x="7172325" y="5775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3.3</a:t>
            </a:r>
          </a:p>
        </p:txBody>
      </p:sp>
      <p:grpSp>
        <p:nvGrpSpPr>
          <p:cNvPr id="70697" name="Group 41"/>
          <p:cNvGrpSpPr>
            <a:grpSpLocks/>
          </p:cNvGrpSpPr>
          <p:nvPr/>
        </p:nvGrpSpPr>
        <p:grpSpPr bwMode="auto">
          <a:xfrm>
            <a:off x="533400" y="1676400"/>
            <a:ext cx="8048625" cy="865188"/>
            <a:chOff x="336" y="1056"/>
            <a:chExt cx="5070" cy="545"/>
          </a:xfrm>
        </p:grpSpPr>
        <p:sp>
          <p:nvSpPr>
            <p:cNvPr id="70666" name="Freeform 39"/>
            <p:cNvSpPr>
              <a:spLocks/>
            </p:cNvSpPr>
            <p:nvPr/>
          </p:nvSpPr>
          <p:spPr bwMode="auto">
            <a:xfrm>
              <a:off x="1776" y="1200"/>
              <a:ext cx="2944" cy="184"/>
            </a:xfrm>
            <a:custGeom>
              <a:avLst/>
              <a:gdLst>
                <a:gd name="T0" fmla="*/ 0 w 2944"/>
                <a:gd name="T1" fmla="*/ 184 h 184"/>
                <a:gd name="T2" fmla="*/ 0 w 2944"/>
                <a:gd name="T3" fmla="*/ 0 h 184"/>
                <a:gd name="T4" fmla="*/ 2944 w 2944"/>
                <a:gd name="T5" fmla="*/ 0 h 184"/>
                <a:gd name="T6" fmla="*/ 2944 w 2944"/>
                <a:gd name="T7" fmla="*/ 144 h 184"/>
                <a:gd name="T8" fmla="*/ 0 60000 65536"/>
                <a:gd name="T9" fmla="*/ 0 60000 65536"/>
                <a:gd name="T10" fmla="*/ 0 60000 65536"/>
                <a:gd name="T11" fmla="*/ 0 60000 65536"/>
                <a:gd name="T12" fmla="*/ 0 w 2944"/>
                <a:gd name="T13" fmla="*/ 0 h 184"/>
                <a:gd name="T14" fmla="*/ 2944 w 2944"/>
                <a:gd name="T15" fmla="*/ 184 h 184"/>
              </a:gdLst>
              <a:ahLst/>
              <a:cxnLst>
                <a:cxn ang="T8">
                  <a:pos x="T0" y="T1"/>
                </a:cxn>
                <a:cxn ang="T9">
                  <a:pos x="T2" y="T3"/>
                </a:cxn>
                <a:cxn ang="T10">
                  <a:pos x="T4" y="T5"/>
                </a:cxn>
                <a:cxn ang="T11">
                  <a:pos x="T6" y="T7"/>
                </a:cxn>
              </a:cxnLst>
              <a:rect l="T12" t="T13" r="T14" b="T15"/>
              <a:pathLst>
                <a:path w="2944" h="184">
                  <a:moveTo>
                    <a:pt x="0" y="184"/>
                  </a:moveTo>
                  <a:lnTo>
                    <a:pt x="0" y="0"/>
                  </a:lnTo>
                  <a:lnTo>
                    <a:pt x="2944" y="0"/>
                  </a:lnTo>
                  <a:lnTo>
                    <a:pt x="2944" y="14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0667" name="Line 40"/>
            <p:cNvSpPr>
              <a:spLocks noChangeShapeType="1"/>
            </p:cNvSpPr>
            <p:nvPr/>
          </p:nvSpPr>
          <p:spPr bwMode="auto">
            <a:xfrm>
              <a:off x="3248" y="1056"/>
              <a:ext cx="0" cy="3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68" name="Text Box 10"/>
            <p:cNvSpPr txBox="1">
              <a:spLocks noChangeArrowheads="1"/>
            </p:cNvSpPr>
            <p:nvPr/>
          </p:nvSpPr>
          <p:spPr bwMode="auto">
            <a:xfrm>
              <a:off x="336" y="1355"/>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2</a:t>
              </a:r>
            </a:p>
          </p:txBody>
        </p:sp>
        <p:sp>
          <p:nvSpPr>
            <p:cNvPr id="30735" name="Text Box 9"/>
            <p:cNvSpPr txBox="1">
              <a:spLocks noChangeArrowheads="1"/>
            </p:cNvSpPr>
            <p:nvPr/>
          </p:nvSpPr>
          <p:spPr bwMode="auto">
            <a:xfrm>
              <a:off x="1376" y="1295"/>
              <a:ext cx="837" cy="306"/>
            </a:xfrm>
            <a:prstGeom prst="rect">
              <a:avLst/>
            </a:prstGeom>
            <a:solidFill>
              <a:schemeClr val="accent4"/>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Software Design</a:t>
              </a:r>
            </a:p>
          </p:txBody>
        </p:sp>
        <p:sp>
          <p:nvSpPr>
            <p:cNvPr id="30736" name="Text Box 13"/>
            <p:cNvSpPr txBox="1">
              <a:spLocks noChangeArrowheads="1"/>
            </p:cNvSpPr>
            <p:nvPr/>
          </p:nvSpPr>
          <p:spPr bwMode="auto">
            <a:xfrm>
              <a:off x="2670" y="1295"/>
              <a:ext cx="1154" cy="306"/>
            </a:xfrm>
            <a:prstGeom prst="rect">
              <a:avLst/>
            </a:prstGeom>
            <a:solidFill>
              <a:schemeClr val="accent4"/>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Cost Management Plan</a:t>
              </a:r>
            </a:p>
          </p:txBody>
        </p:sp>
        <p:sp>
          <p:nvSpPr>
            <p:cNvPr id="30737" name="Text Box 14"/>
            <p:cNvSpPr txBox="1">
              <a:spLocks noChangeArrowheads="1"/>
            </p:cNvSpPr>
            <p:nvPr/>
          </p:nvSpPr>
          <p:spPr bwMode="auto">
            <a:xfrm>
              <a:off x="4318" y="1295"/>
              <a:ext cx="835" cy="306"/>
            </a:xfrm>
            <a:prstGeom prst="rect">
              <a:avLst/>
            </a:prstGeom>
            <a:solidFill>
              <a:schemeClr val="accent4"/>
            </a:solidFill>
            <a:ln w="9525">
              <a:solidFill>
                <a:schemeClr val="tx1"/>
              </a:solid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System Testing</a:t>
              </a:r>
            </a:p>
          </p:txBody>
        </p:sp>
        <p:sp>
          <p:nvSpPr>
            <p:cNvPr id="70672" name="Text Box 25"/>
            <p:cNvSpPr txBox="1">
              <a:spLocks noChangeArrowheads="1"/>
            </p:cNvSpPr>
            <p:nvPr/>
          </p:nvSpPr>
          <p:spPr bwMode="auto">
            <a:xfrm>
              <a:off x="2198" y="1351"/>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1.1</a:t>
              </a:r>
            </a:p>
          </p:txBody>
        </p:sp>
        <p:sp>
          <p:nvSpPr>
            <p:cNvPr id="70673" name="Text Box 26"/>
            <p:cNvSpPr txBox="1">
              <a:spLocks noChangeArrowheads="1"/>
            </p:cNvSpPr>
            <p:nvPr/>
          </p:nvSpPr>
          <p:spPr bwMode="auto">
            <a:xfrm>
              <a:off x="3806" y="1351"/>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1.2</a:t>
              </a:r>
            </a:p>
          </p:txBody>
        </p:sp>
        <p:sp>
          <p:nvSpPr>
            <p:cNvPr id="70674" name="Text Box 27"/>
            <p:cNvSpPr txBox="1">
              <a:spLocks noChangeArrowheads="1"/>
            </p:cNvSpPr>
            <p:nvPr/>
          </p:nvSpPr>
          <p:spPr bwMode="auto">
            <a:xfrm>
              <a:off x="5134" y="1350"/>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1.3</a:t>
              </a:r>
            </a:p>
          </p:txBody>
        </p:sp>
      </p:grpSp>
      <p:grpSp>
        <p:nvGrpSpPr>
          <p:cNvPr id="70698" name="Group 42"/>
          <p:cNvGrpSpPr>
            <a:grpSpLocks/>
          </p:cNvGrpSpPr>
          <p:nvPr/>
        </p:nvGrpSpPr>
        <p:grpSpPr bwMode="auto">
          <a:xfrm>
            <a:off x="533400" y="1311275"/>
            <a:ext cx="6169025" cy="485775"/>
            <a:chOff x="336" y="826"/>
            <a:chExt cx="3886" cy="306"/>
          </a:xfrm>
        </p:grpSpPr>
        <p:sp>
          <p:nvSpPr>
            <p:cNvPr id="70663" name="Text Box 8"/>
            <p:cNvSpPr txBox="1">
              <a:spLocks noChangeArrowheads="1"/>
            </p:cNvSpPr>
            <p:nvPr/>
          </p:nvSpPr>
          <p:spPr bwMode="auto">
            <a:xfrm>
              <a:off x="336" y="886"/>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1</a:t>
              </a:r>
            </a:p>
          </p:txBody>
        </p:sp>
        <p:sp>
          <p:nvSpPr>
            <p:cNvPr id="70664" name="Text Box 7"/>
            <p:cNvSpPr txBox="1">
              <a:spLocks noChangeArrowheads="1"/>
            </p:cNvSpPr>
            <p:nvPr/>
          </p:nvSpPr>
          <p:spPr bwMode="auto">
            <a:xfrm>
              <a:off x="2518" y="826"/>
              <a:ext cx="1452" cy="306"/>
            </a:xfrm>
            <a:prstGeom prst="rect">
              <a:avLst/>
            </a:prstGeom>
            <a:solidFill>
              <a:schemeClr val="accent2"/>
            </a:solidFill>
            <a:ln w="9525">
              <a:solidFill>
                <a:schemeClr val="tx1"/>
              </a:solidFill>
              <a:miter lim="800000"/>
              <a:headEnd/>
              <a:tailEnd/>
            </a:ln>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latin typeface="Arial" charset="0"/>
                  <a:ea typeface="MS PGothic" charset="0"/>
                  <a:cs typeface="MS PGothic" charset="0"/>
                </a:rPr>
                <a:t>Develop Windows 8 Operating System</a:t>
              </a:r>
            </a:p>
          </p:txBody>
        </p:sp>
        <p:sp>
          <p:nvSpPr>
            <p:cNvPr id="70665" name="Text Box 24"/>
            <p:cNvSpPr txBox="1">
              <a:spLocks noChangeArrowheads="1"/>
            </p:cNvSpPr>
            <p:nvPr/>
          </p:nvSpPr>
          <p:spPr bwMode="auto">
            <a:xfrm>
              <a:off x="3950" y="883"/>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1.0</a:t>
              </a:r>
            </a:p>
          </p:txBody>
        </p:sp>
      </p:grpSp>
    </p:spTree>
    <p:extLst>
      <p:ext uri="{BB962C8B-B14F-4D97-AF65-F5344CB8AC3E}">
        <p14:creationId xmlns:p14="http://schemas.microsoft.com/office/powerpoint/2010/main" val="407753859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70698"/>
                                        </p:tgtEl>
                                        <p:attrNameLst>
                                          <p:attrName>style.visibility</p:attrName>
                                        </p:attrNameLst>
                                      </p:cBhvr>
                                      <p:to>
                                        <p:strVal val="visible"/>
                                      </p:to>
                                    </p:set>
                                    <p:animEffect transition="in" filter="wipe(up)">
                                      <p:cBhvr>
                                        <p:cTn id="7" dur="1000"/>
                                        <p:tgtEl>
                                          <p:spTgt spid="70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wipe(up)">
                                      <p:cBhvr>
                                        <p:cTn id="12" dur="10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0702"/>
                                        </p:tgtEl>
                                        <p:attrNameLst>
                                          <p:attrName>style.visibility</p:attrName>
                                        </p:attrNameLst>
                                      </p:cBhvr>
                                      <p:to>
                                        <p:strVal val="visible"/>
                                      </p:to>
                                    </p:set>
                                    <p:animEffect transition="in" filter="wipe(up)">
                                      <p:cBhvr>
                                        <p:cTn id="17" dur="1000"/>
                                        <p:tgtEl>
                                          <p:spTgt spid="70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0704"/>
                                        </p:tgtEl>
                                        <p:attrNameLst>
                                          <p:attrName>style.visibility</p:attrName>
                                        </p:attrNameLst>
                                      </p:cBhvr>
                                      <p:to>
                                        <p:strVal val="visible"/>
                                      </p:to>
                                    </p:set>
                                    <p:animEffect transition="in" filter="wipe(up)">
                                      <p:cBhvr>
                                        <p:cTn id="22" dur="1000"/>
                                        <p:tgtEl>
                                          <p:spTgt spid="70704"/>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574675"/>
            <a:ext cx="7772400" cy="998538"/>
          </a:xfrm>
        </p:spPr>
        <p:txBody>
          <a:bodyPr rtlCol="0">
            <a:normAutofit fontScale="90000"/>
          </a:bodyPr>
          <a:lstStyle/>
          <a:p>
            <a:pPr fontAlgn="auto">
              <a:spcAft>
                <a:spcPts val="0"/>
              </a:spcAft>
              <a:defRPr/>
            </a:pPr>
            <a:r>
              <a:rPr lang="en-US" dirty="0">
                <a:latin typeface="Arial" charset="0"/>
              </a:rPr>
              <a:t>Project Scheduling Techniques</a:t>
            </a:r>
          </a:p>
        </p:txBody>
      </p:sp>
      <p:sp>
        <p:nvSpPr>
          <p:cNvPr id="72706" name="Rectangle 3"/>
          <p:cNvSpPr>
            <a:spLocks noGrp="1" noChangeArrowheads="1"/>
          </p:cNvSpPr>
          <p:nvPr>
            <p:ph type="body" idx="1"/>
          </p:nvPr>
        </p:nvSpPr>
        <p:spPr>
          <a:xfrm>
            <a:off x="946150" y="1909763"/>
            <a:ext cx="7016750" cy="4114800"/>
          </a:xfrm>
        </p:spPr>
        <p:txBody>
          <a:bodyPr/>
          <a:lstStyle/>
          <a:p>
            <a:pPr marL="533400" indent="-533400">
              <a:buClr>
                <a:schemeClr val="tx1"/>
              </a:buClr>
              <a:buFont typeface="+mj-lt"/>
              <a:buAutoNum type="arabicParenR"/>
            </a:pPr>
            <a:r>
              <a:rPr lang="en-US" sz="2800" dirty="0">
                <a:latin typeface="Arial" charset="0"/>
                <a:ea typeface="MS PGothic" charset="0"/>
                <a:cs typeface="MS PGothic" charset="0"/>
              </a:rPr>
              <a:t>Ensure that all activities </a:t>
            </a:r>
            <a:br>
              <a:rPr lang="en-US" sz="2800" dirty="0">
                <a:latin typeface="Arial" charset="0"/>
                <a:ea typeface="MS PGothic" charset="0"/>
                <a:cs typeface="MS PGothic" charset="0"/>
              </a:rPr>
            </a:br>
            <a:r>
              <a:rPr lang="en-US" sz="2800" dirty="0">
                <a:latin typeface="Arial" charset="0"/>
                <a:ea typeface="MS PGothic" charset="0"/>
                <a:cs typeface="MS PGothic" charset="0"/>
              </a:rPr>
              <a:t>are planned for</a:t>
            </a:r>
          </a:p>
          <a:p>
            <a:pPr marL="533400" indent="-533400">
              <a:buClr>
                <a:schemeClr val="tx1"/>
              </a:buClr>
              <a:buFont typeface="+mj-lt"/>
              <a:buAutoNum type="arabicParenR"/>
            </a:pPr>
            <a:r>
              <a:rPr lang="en-US" sz="2800" dirty="0">
                <a:latin typeface="Arial" charset="0"/>
                <a:ea typeface="MS PGothic" charset="0"/>
                <a:cs typeface="MS PGothic" charset="0"/>
              </a:rPr>
              <a:t>Their order of </a:t>
            </a:r>
            <a:br>
              <a:rPr lang="en-US" sz="2800" dirty="0">
                <a:latin typeface="Arial" charset="0"/>
                <a:ea typeface="MS PGothic" charset="0"/>
                <a:cs typeface="MS PGothic" charset="0"/>
              </a:rPr>
            </a:br>
            <a:r>
              <a:rPr lang="en-US" sz="2800" dirty="0">
                <a:latin typeface="Arial" charset="0"/>
                <a:ea typeface="MS PGothic" charset="0"/>
                <a:cs typeface="MS PGothic" charset="0"/>
              </a:rPr>
              <a:t>performance is </a:t>
            </a:r>
            <a:br>
              <a:rPr lang="en-US" sz="2800" dirty="0">
                <a:latin typeface="Arial" charset="0"/>
                <a:ea typeface="MS PGothic" charset="0"/>
                <a:cs typeface="MS PGothic" charset="0"/>
              </a:rPr>
            </a:br>
            <a:r>
              <a:rPr lang="en-US" sz="2800" dirty="0">
                <a:latin typeface="Arial" charset="0"/>
                <a:ea typeface="MS PGothic" charset="0"/>
                <a:cs typeface="MS PGothic" charset="0"/>
              </a:rPr>
              <a:t>accounted for</a:t>
            </a:r>
          </a:p>
          <a:p>
            <a:pPr marL="533400" indent="-533400">
              <a:buClr>
                <a:schemeClr val="tx1"/>
              </a:buClr>
              <a:buFont typeface="+mj-lt"/>
              <a:buAutoNum type="arabicParenR"/>
            </a:pPr>
            <a:r>
              <a:rPr lang="en-US" sz="2800" dirty="0">
                <a:latin typeface="Arial" charset="0"/>
                <a:ea typeface="MS PGothic" charset="0"/>
                <a:cs typeface="MS PGothic" charset="0"/>
              </a:rPr>
              <a:t>The activity time </a:t>
            </a:r>
            <a:br>
              <a:rPr lang="en-US" sz="2800" dirty="0">
                <a:latin typeface="Arial" charset="0"/>
                <a:ea typeface="MS PGothic" charset="0"/>
                <a:cs typeface="MS PGothic" charset="0"/>
              </a:rPr>
            </a:br>
            <a:r>
              <a:rPr lang="en-US" sz="2800" dirty="0">
                <a:latin typeface="Arial" charset="0"/>
                <a:ea typeface="MS PGothic" charset="0"/>
                <a:cs typeface="MS PGothic" charset="0"/>
              </a:rPr>
              <a:t>estimates are recorded</a:t>
            </a:r>
          </a:p>
          <a:p>
            <a:pPr marL="533400" indent="-533400">
              <a:buClr>
                <a:schemeClr val="tx1"/>
              </a:buClr>
              <a:buFont typeface="+mj-lt"/>
              <a:buAutoNum type="arabicParenR"/>
            </a:pPr>
            <a:r>
              <a:rPr lang="en-US" sz="2800" dirty="0">
                <a:latin typeface="Arial" charset="0"/>
                <a:ea typeface="MS PGothic" charset="0"/>
                <a:cs typeface="MS PGothic" charset="0"/>
              </a:rPr>
              <a:t>The overall project time is developed</a:t>
            </a:r>
          </a:p>
        </p:txBody>
      </p:sp>
      <p:pic>
        <p:nvPicPr>
          <p:cNvPr id="2" name="Picture 1" descr="del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7525" y="1909763"/>
            <a:ext cx="27622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98321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495300"/>
            <a:ext cx="7772400" cy="1333500"/>
          </a:xfrm>
        </p:spPr>
        <p:txBody>
          <a:bodyPr rtlCol="0">
            <a:normAutofit fontScale="90000"/>
          </a:bodyPr>
          <a:lstStyle/>
          <a:p>
            <a:pPr fontAlgn="auto">
              <a:spcAft>
                <a:spcPts val="0"/>
              </a:spcAft>
              <a:defRPr/>
            </a:pPr>
            <a:r>
              <a:rPr lang="en-US" dirty="0">
                <a:latin typeface="Arial" charset="0"/>
              </a:rPr>
              <a:t>Purposes of Project Scheduling</a:t>
            </a:r>
          </a:p>
        </p:txBody>
      </p:sp>
      <p:sp>
        <p:nvSpPr>
          <p:cNvPr id="73730" name="Rectangle 3"/>
          <p:cNvSpPr>
            <a:spLocks noGrp="1" noChangeArrowheads="1"/>
          </p:cNvSpPr>
          <p:nvPr>
            <p:ph type="body" idx="1"/>
          </p:nvPr>
        </p:nvSpPr>
        <p:spPr>
          <a:xfrm>
            <a:off x="685800" y="2030413"/>
            <a:ext cx="7772400" cy="4114800"/>
          </a:xfrm>
        </p:spPr>
        <p:txBody>
          <a:bodyPr/>
          <a:lstStyle/>
          <a:p>
            <a:pPr marL="533400" indent="-533400" defTabSz="836613">
              <a:buClr>
                <a:schemeClr val="tx1"/>
              </a:buClr>
              <a:buFontTx/>
              <a:buAutoNum type="arabicPeriod"/>
            </a:pPr>
            <a:r>
              <a:rPr lang="en-US" sz="2800" dirty="0">
                <a:latin typeface="Arial" charset="0"/>
                <a:ea typeface="MS PGothic" charset="0"/>
                <a:cs typeface="MS PGothic" charset="0"/>
              </a:rPr>
              <a:t>Shows the relationship of each activity to others and to the whole project</a:t>
            </a:r>
          </a:p>
          <a:p>
            <a:pPr marL="533400" indent="-533400" defTabSz="836613">
              <a:buClr>
                <a:schemeClr val="tx1"/>
              </a:buClr>
              <a:buFontTx/>
              <a:buAutoNum type="arabicPeriod"/>
            </a:pPr>
            <a:r>
              <a:rPr lang="en-US" sz="2800" dirty="0">
                <a:latin typeface="Arial" charset="0"/>
                <a:ea typeface="MS PGothic" charset="0"/>
                <a:cs typeface="MS PGothic" charset="0"/>
              </a:rPr>
              <a:t>Identifies the precedence relationships among activities</a:t>
            </a:r>
          </a:p>
          <a:p>
            <a:pPr marL="533400" indent="-533400" defTabSz="836613">
              <a:buClr>
                <a:schemeClr val="tx1"/>
              </a:buClr>
              <a:buFontTx/>
              <a:buAutoNum type="arabicPeriod"/>
            </a:pPr>
            <a:r>
              <a:rPr lang="en-US" sz="2800" dirty="0">
                <a:latin typeface="Arial" charset="0"/>
                <a:ea typeface="MS PGothic" charset="0"/>
                <a:cs typeface="MS PGothic" charset="0"/>
              </a:rPr>
              <a:t>Encourages the setting of realistic time and cost estimates for each activity</a:t>
            </a:r>
          </a:p>
          <a:p>
            <a:pPr marL="533400" indent="-533400" defTabSz="836613">
              <a:buClr>
                <a:schemeClr val="tx1"/>
              </a:buClr>
              <a:buFontTx/>
              <a:buAutoNum type="arabicPeriod"/>
            </a:pPr>
            <a:r>
              <a:rPr lang="en-US" sz="2800" dirty="0">
                <a:latin typeface="Arial" charset="0"/>
                <a:ea typeface="MS PGothic" charset="0"/>
                <a:cs typeface="MS PGothic" charset="0"/>
              </a:rPr>
              <a:t>Helps make better use of people, money, and material resources by identifying critical bottlenecks in the project</a:t>
            </a:r>
          </a:p>
        </p:txBody>
      </p:sp>
    </p:spTree>
    <p:extLst>
      <p:ext uri="{BB962C8B-B14F-4D97-AF65-F5344CB8AC3E}">
        <p14:creationId xmlns:p14="http://schemas.microsoft.com/office/powerpoint/2010/main" val="1441204960"/>
      </p:ext>
    </p:extLst>
  </p:cSld>
  <p:clrMapOvr>
    <a:masterClrMapping/>
  </p:clrMapOvr>
  <p:transition>
    <p:pull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977900" y="2374900"/>
            <a:ext cx="7156450" cy="3675063"/>
          </a:xfrm>
        </p:spPr>
        <p:txBody>
          <a:bodyPr lIns="90475" tIns="44444" rIns="90475" bIns="44444"/>
          <a:lstStyle/>
          <a:p>
            <a:pPr>
              <a:buClr>
                <a:srgbClr val="BF0922"/>
              </a:buClr>
              <a:buSzPct val="60000"/>
              <a:buFont typeface="Lucida Grande" charset="0"/>
              <a:buChar char="►"/>
            </a:pPr>
            <a:r>
              <a:rPr lang="en-US" dirty="0">
                <a:latin typeface="Arial" charset="0"/>
                <a:ea typeface="MS PGothic" charset="0"/>
                <a:cs typeface="MS PGothic" charset="0"/>
              </a:rPr>
              <a:t>Gantt chart</a:t>
            </a:r>
          </a:p>
          <a:p>
            <a:pPr>
              <a:buClr>
                <a:srgbClr val="BF0922"/>
              </a:buClr>
              <a:buSzPct val="60000"/>
              <a:buFont typeface="Lucida Grande" charset="0"/>
              <a:buChar char="►"/>
            </a:pPr>
            <a:r>
              <a:rPr lang="en-US" dirty="0">
                <a:latin typeface="Arial" charset="0"/>
                <a:ea typeface="MS PGothic" charset="0"/>
                <a:cs typeface="MS PGothic" charset="0"/>
              </a:rPr>
              <a:t>Critical Path Method (CPM)</a:t>
            </a:r>
          </a:p>
          <a:p>
            <a:pPr>
              <a:buClr>
                <a:srgbClr val="BF0922"/>
              </a:buClr>
              <a:buSzPct val="60000"/>
              <a:buFont typeface="Lucida Grande" charset="0"/>
              <a:buChar char="►"/>
            </a:pPr>
            <a:r>
              <a:rPr lang="en-US" dirty="0">
                <a:latin typeface="Arial" charset="0"/>
                <a:ea typeface="MS PGothic" charset="0"/>
                <a:cs typeface="MS PGothic" charset="0"/>
              </a:rPr>
              <a:t>Program Evaluation and Review Technique (PERT)</a:t>
            </a:r>
          </a:p>
        </p:txBody>
      </p:sp>
      <p:sp>
        <p:nvSpPr>
          <p:cNvPr id="77828" name="Rectangle 4"/>
          <p:cNvSpPr>
            <a:spLocks noGrp="1" noChangeArrowheads="1"/>
          </p:cNvSpPr>
          <p:nvPr>
            <p:ph type="title"/>
          </p:nvPr>
        </p:nvSpPr>
        <p:spPr>
          <a:xfrm>
            <a:off x="677863" y="327025"/>
            <a:ext cx="7770812" cy="1308100"/>
          </a:xfrm>
        </p:spPr>
        <p:txBody>
          <a:bodyPr rtlCol="0">
            <a:normAutofit fontScale="90000"/>
          </a:bodyPr>
          <a:lstStyle/>
          <a:p>
            <a:pPr fontAlgn="auto">
              <a:spcAft>
                <a:spcPts val="0"/>
              </a:spcAft>
              <a:defRPr/>
            </a:pPr>
            <a:r>
              <a:rPr lang="en-US" dirty="0">
                <a:latin typeface="Arial" charset="0"/>
              </a:rPr>
              <a:t>Project Management Techniques</a:t>
            </a:r>
          </a:p>
        </p:txBody>
      </p:sp>
    </p:spTree>
    <p:extLst>
      <p:ext uri="{BB962C8B-B14F-4D97-AF65-F5344CB8AC3E}">
        <p14:creationId xmlns:p14="http://schemas.microsoft.com/office/powerpoint/2010/main" val="3363637390"/>
      </p:ext>
    </p:extLst>
  </p:cSld>
  <p:clrMapOvr>
    <a:masterClrMapping/>
  </p:clrMapOvr>
  <p:transition>
    <p:pull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85800" y="434975"/>
            <a:ext cx="7772400" cy="889000"/>
          </a:xfrm>
        </p:spPr>
        <p:txBody>
          <a:bodyPr/>
          <a:lstStyle/>
          <a:p>
            <a:r>
              <a:rPr lang="en-US" dirty="0">
                <a:latin typeface="Arial" charset="0"/>
                <a:ea typeface="MS PGothic" charset="0"/>
                <a:cs typeface="MS PGothic" charset="0"/>
              </a:rPr>
              <a:t>A Simple Gantt Chart</a:t>
            </a:r>
          </a:p>
        </p:txBody>
      </p:sp>
      <p:grpSp>
        <p:nvGrpSpPr>
          <p:cNvPr id="79875" name="Group 3"/>
          <p:cNvGrpSpPr>
            <a:grpSpLocks/>
          </p:cNvGrpSpPr>
          <p:nvPr/>
        </p:nvGrpSpPr>
        <p:grpSpPr bwMode="auto">
          <a:xfrm>
            <a:off x="711200" y="2054225"/>
            <a:ext cx="7658100" cy="3660775"/>
            <a:chOff x="448" y="1294"/>
            <a:chExt cx="4824" cy="2306"/>
          </a:xfrm>
        </p:grpSpPr>
        <p:sp>
          <p:nvSpPr>
            <p:cNvPr id="35851" name="Rectangle 4"/>
            <p:cNvSpPr>
              <a:spLocks noChangeArrowheads="1"/>
            </p:cNvSpPr>
            <p:nvPr/>
          </p:nvSpPr>
          <p:spPr bwMode="auto">
            <a:xfrm>
              <a:off x="451" y="1294"/>
              <a:ext cx="4821" cy="2306"/>
            </a:xfrm>
            <a:prstGeom prst="rect">
              <a:avLst/>
            </a:prstGeom>
            <a:solidFill>
              <a:schemeClr val="accent3"/>
            </a:solidFill>
            <a:ln w="2857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7834" name="Text Box 5"/>
            <p:cNvSpPr txBox="1">
              <a:spLocks noChangeArrowheads="1"/>
            </p:cNvSpPr>
            <p:nvPr/>
          </p:nvSpPr>
          <p:spPr bwMode="auto">
            <a:xfrm>
              <a:off x="1718" y="1314"/>
              <a:ext cx="34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2400" b="1" dirty="0">
                  <a:latin typeface="Arial" charset="0"/>
                  <a:ea typeface="MS PGothic" charset="0"/>
                  <a:cs typeface="MS PGothic" charset="0"/>
                </a:rPr>
                <a:t>Time</a:t>
              </a:r>
            </a:p>
            <a:p>
              <a:pPr algn="ctr"/>
              <a:r>
                <a:rPr lang="en-AU" sz="2400" b="1" dirty="0">
                  <a:latin typeface="Arial" charset="0"/>
                  <a:ea typeface="MS PGothic" charset="0"/>
                  <a:cs typeface="MS PGothic" charset="0"/>
                </a:rPr>
                <a:t>J     F     M     A     M     J     J     A     S</a:t>
              </a:r>
            </a:p>
          </p:txBody>
        </p:sp>
        <p:sp>
          <p:nvSpPr>
            <p:cNvPr id="77835" name="Line 6"/>
            <p:cNvSpPr>
              <a:spLocks noChangeShapeType="1"/>
            </p:cNvSpPr>
            <p:nvPr/>
          </p:nvSpPr>
          <p:spPr bwMode="auto">
            <a:xfrm>
              <a:off x="2053"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36" name="Line 7"/>
            <p:cNvSpPr>
              <a:spLocks noChangeShapeType="1"/>
            </p:cNvSpPr>
            <p:nvPr/>
          </p:nvSpPr>
          <p:spPr bwMode="auto">
            <a:xfrm>
              <a:off x="2450"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37" name="Line 8"/>
            <p:cNvSpPr>
              <a:spLocks noChangeShapeType="1"/>
            </p:cNvSpPr>
            <p:nvPr/>
          </p:nvSpPr>
          <p:spPr bwMode="auto">
            <a:xfrm>
              <a:off x="2847"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38" name="Line 9"/>
            <p:cNvSpPr>
              <a:spLocks noChangeShapeType="1"/>
            </p:cNvSpPr>
            <p:nvPr/>
          </p:nvSpPr>
          <p:spPr bwMode="auto">
            <a:xfrm>
              <a:off x="3244"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39" name="Line 10"/>
            <p:cNvSpPr>
              <a:spLocks noChangeShapeType="1"/>
            </p:cNvSpPr>
            <p:nvPr/>
          </p:nvSpPr>
          <p:spPr bwMode="auto">
            <a:xfrm>
              <a:off x="3641"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0" name="Line 11"/>
            <p:cNvSpPr>
              <a:spLocks noChangeShapeType="1"/>
            </p:cNvSpPr>
            <p:nvPr/>
          </p:nvSpPr>
          <p:spPr bwMode="auto">
            <a:xfrm>
              <a:off x="4038"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1" name="Line 12"/>
            <p:cNvSpPr>
              <a:spLocks noChangeShapeType="1"/>
            </p:cNvSpPr>
            <p:nvPr/>
          </p:nvSpPr>
          <p:spPr bwMode="auto">
            <a:xfrm>
              <a:off x="4435"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2" name="Line 13"/>
            <p:cNvSpPr>
              <a:spLocks noChangeShapeType="1"/>
            </p:cNvSpPr>
            <p:nvPr/>
          </p:nvSpPr>
          <p:spPr bwMode="auto">
            <a:xfrm>
              <a:off x="1656"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3" name="Line 14"/>
            <p:cNvSpPr>
              <a:spLocks noChangeShapeType="1"/>
            </p:cNvSpPr>
            <p:nvPr/>
          </p:nvSpPr>
          <p:spPr bwMode="auto">
            <a:xfrm>
              <a:off x="4832"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4" name="Line 15"/>
            <p:cNvSpPr>
              <a:spLocks noChangeShapeType="1"/>
            </p:cNvSpPr>
            <p:nvPr/>
          </p:nvSpPr>
          <p:spPr bwMode="auto">
            <a:xfrm>
              <a:off x="448" y="1848"/>
              <a:ext cx="48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5" name="Text Box 16"/>
            <p:cNvSpPr txBox="1">
              <a:spLocks noChangeArrowheads="1"/>
            </p:cNvSpPr>
            <p:nvPr/>
          </p:nvSpPr>
          <p:spPr bwMode="auto">
            <a:xfrm>
              <a:off x="494" y="1896"/>
              <a:ext cx="1129"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135000"/>
                </a:lnSpc>
              </a:pPr>
              <a:r>
                <a:rPr lang="en-AU" sz="2400" b="1" dirty="0">
                  <a:latin typeface="Arial" charset="0"/>
                  <a:ea typeface="MS PGothic" charset="0"/>
                  <a:cs typeface="MS PGothic" charset="0"/>
                </a:rPr>
                <a:t>Design</a:t>
              </a:r>
            </a:p>
            <a:p>
              <a:pPr>
                <a:lnSpc>
                  <a:spcPct val="135000"/>
                </a:lnSpc>
              </a:pPr>
              <a:r>
                <a:rPr lang="en-AU" sz="2400" b="1" dirty="0">
                  <a:latin typeface="Arial" charset="0"/>
                  <a:ea typeface="MS PGothic" charset="0"/>
                  <a:cs typeface="MS PGothic" charset="0"/>
                </a:rPr>
                <a:t>Prototype</a:t>
              </a:r>
            </a:p>
            <a:p>
              <a:pPr>
                <a:lnSpc>
                  <a:spcPct val="135000"/>
                </a:lnSpc>
              </a:pPr>
              <a:r>
                <a:rPr lang="en-AU" sz="2400" b="1" dirty="0">
                  <a:latin typeface="Arial" charset="0"/>
                  <a:ea typeface="MS PGothic" charset="0"/>
                  <a:cs typeface="MS PGothic" charset="0"/>
                </a:rPr>
                <a:t>Test</a:t>
              </a:r>
            </a:p>
            <a:p>
              <a:pPr>
                <a:lnSpc>
                  <a:spcPct val="135000"/>
                </a:lnSpc>
              </a:pPr>
              <a:r>
                <a:rPr lang="en-AU" sz="2400" b="1" dirty="0">
                  <a:latin typeface="Arial" charset="0"/>
                  <a:ea typeface="MS PGothic" charset="0"/>
                  <a:cs typeface="MS PGothic" charset="0"/>
                </a:rPr>
                <a:t>Revise</a:t>
              </a:r>
            </a:p>
            <a:p>
              <a:pPr>
                <a:lnSpc>
                  <a:spcPct val="135000"/>
                </a:lnSpc>
              </a:pPr>
              <a:r>
                <a:rPr lang="en-AU" sz="2400" b="1" dirty="0">
                  <a:latin typeface="Arial" charset="0"/>
                  <a:ea typeface="MS PGothic" charset="0"/>
                  <a:cs typeface="MS PGothic" charset="0"/>
                </a:rPr>
                <a:t>Production</a:t>
              </a:r>
            </a:p>
          </p:txBody>
        </p:sp>
      </p:grpSp>
      <p:grpSp>
        <p:nvGrpSpPr>
          <p:cNvPr id="79889" name="Group 17"/>
          <p:cNvGrpSpPr>
            <a:grpSpLocks/>
          </p:cNvGrpSpPr>
          <p:nvPr/>
        </p:nvGrpSpPr>
        <p:grpSpPr bwMode="auto">
          <a:xfrm>
            <a:off x="2844800" y="3219450"/>
            <a:ext cx="5270500" cy="2228850"/>
            <a:chOff x="1792" y="2028"/>
            <a:chExt cx="3320" cy="1404"/>
          </a:xfrm>
        </p:grpSpPr>
        <p:sp>
          <p:nvSpPr>
            <p:cNvPr id="35846" name="Rectangle 18"/>
            <p:cNvSpPr>
              <a:spLocks noChangeArrowheads="1"/>
            </p:cNvSpPr>
            <p:nvPr/>
          </p:nvSpPr>
          <p:spPr bwMode="auto">
            <a:xfrm>
              <a:off x="1792" y="2028"/>
              <a:ext cx="2076"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47" name="Rectangle 19"/>
            <p:cNvSpPr>
              <a:spLocks noChangeArrowheads="1"/>
            </p:cNvSpPr>
            <p:nvPr/>
          </p:nvSpPr>
          <p:spPr bwMode="auto">
            <a:xfrm>
              <a:off x="2504" y="2336"/>
              <a:ext cx="688"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48" name="Rectangle 20"/>
            <p:cNvSpPr>
              <a:spLocks noChangeArrowheads="1"/>
            </p:cNvSpPr>
            <p:nvPr/>
          </p:nvSpPr>
          <p:spPr bwMode="auto">
            <a:xfrm>
              <a:off x="2952" y="2648"/>
              <a:ext cx="840"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49" name="Rectangle 21"/>
            <p:cNvSpPr>
              <a:spLocks noChangeArrowheads="1"/>
            </p:cNvSpPr>
            <p:nvPr/>
          </p:nvSpPr>
          <p:spPr bwMode="auto">
            <a:xfrm>
              <a:off x="3072" y="2944"/>
              <a:ext cx="892"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50" name="Rectangle 22"/>
            <p:cNvSpPr>
              <a:spLocks noChangeArrowheads="1"/>
            </p:cNvSpPr>
            <p:nvPr/>
          </p:nvSpPr>
          <p:spPr bwMode="auto">
            <a:xfrm>
              <a:off x="3776" y="3264"/>
              <a:ext cx="1336"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grpSp>
    </p:spTree>
    <p:extLst>
      <p:ext uri="{BB962C8B-B14F-4D97-AF65-F5344CB8AC3E}">
        <p14:creationId xmlns:p14="http://schemas.microsoft.com/office/powerpoint/2010/main" val="428152884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79875"/>
                                        </p:tgtEl>
                                        <p:attrNameLst>
                                          <p:attrName>style.visibility</p:attrName>
                                        </p:attrNameLst>
                                      </p:cBhvr>
                                      <p:to>
                                        <p:strVal val="visible"/>
                                      </p:to>
                                    </p:set>
                                    <p:animEffect transition="in" filter="strips(downRight)">
                                      <p:cBhvr>
                                        <p:cTn id="7" dur="1000"/>
                                        <p:tgtEl>
                                          <p:spTgt spid="79875"/>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79889"/>
                                        </p:tgtEl>
                                        <p:attrNameLst>
                                          <p:attrName>style.visibility</p:attrName>
                                        </p:attrNameLst>
                                      </p:cBhvr>
                                      <p:to>
                                        <p:strVal val="visible"/>
                                      </p:to>
                                    </p:set>
                                    <p:animEffect transition="in" filter="wipe(left)">
                                      <p:cBhvr>
                                        <p:cTn id="11" dur="1000"/>
                                        <p:tgtEl>
                                          <p:spTgt spid="79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7"/>
          <p:cNvSpPr>
            <a:spLocks noGrp="1" noChangeArrowheads="1"/>
          </p:cNvSpPr>
          <p:nvPr>
            <p:ph type="title"/>
          </p:nvPr>
        </p:nvSpPr>
        <p:spPr>
          <a:xfrm>
            <a:off x="419100" y="468313"/>
            <a:ext cx="8305800" cy="850900"/>
          </a:xfrm>
        </p:spPr>
        <p:txBody>
          <a:bodyPr/>
          <a:lstStyle/>
          <a:p>
            <a:pPr>
              <a:lnSpc>
                <a:spcPct val="80000"/>
              </a:lnSpc>
            </a:pPr>
            <a:r>
              <a:rPr lang="en-US" dirty="0">
                <a:latin typeface="Arial" charset="0"/>
                <a:cs typeface="Arial" charset="0"/>
              </a:rPr>
              <a:t>Service For a Delta Jet</a:t>
            </a:r>
            <a:endParaRPr lang="en-US" sz="3200" dirty="0">
              <a:solidFill>
                <a:srgbClr val="33CC33"/>
              </a:solidFill>
              <a:latin typeface="Arial" charset="0"/>
              <a:cs typeface="Arial" charset="0"/>
            </a:endParaRPr>
          </a:p>
        </p:txBody>
      </p:sp>
      <p:sp>
        <p:nvSpPr>
          <p:cNvPr id="81977" name="Text Box 57"/>
          <p:cNvSpPr txBox="1">
            <a:spLocks noChangeArrowheads="1"/>
          </p:cNvSpPr>
          <p:nvPr/>
        </p:nvSpPr>
        <p:spPr bwMode="auto">
          <a:xfrm>
            <a:off x="623888" y="6037263"/>
            <a:ext cx="1144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3.4</a:t>
            </a:r>
          </a:p>
        </p:txBody>
      </p:sp>
      <p:grpSp>
        <p:nvGrpSpPr>
          <p:cNvPr id="2" name="Group 1"/>
          <p:cNvGrpSpPr>
            <a:grpSpLocks/>
          </p:cNvGrpSpPr>
          <p:nvPr/>
        </p:nvGrpSpPr>
        <p:grpSpPr bwMode="auto">
          <a:xfrm>
            <a:off x="469900" y="1409700"/>
            <a:ext cx="8397875" cy="4854575"/>
            <a:chOff x="469900" y="1409700"/>
            <a:chExt cx="8397876" cy="4854575"/>
          </a:xfrm>
        </p:grpSpPr>
        <p:sp>
          <p:nvSpPr>
            <p:cNvPr id="79876" name="Rectangle 4"/>
            <p:cNvSpPr>
              <a:spLocks noChangeArrowheads="1"/>
            </p:cNvSpPr>
            <p:nvPr/>
          </p:nvSpPr>
          <p:spPr bwMode="auto">
            <a:xfrm>
              <a:off x="482600" y="1435100"/>
              <a:ext cx="8191500" cy="4267200"/>
            </a:xfrm>
            <a:prstGeom prst="rect">
              <a:avLst/>
            </a:prstGeom>
            <a:solidFill>
              <a:srgbClr val="C1DBBD"/>
            </a:solidFill>
            <a:ln w="28575">
              <a:solidFill>
                <a:schemeClr val="tx1"/>
              </a:solidFill>
              <a:miter lim="800000"/>
              <a:headEnd/>
              <a:tailEnd/>
            </a:ln>
          </p:spPr>
          <p:txBody>
            <a:bodyPr wrap="none" anchor="ctr"/>
            <a:lstStyle/>
            <a:p>
              <a:endParaRPr lang="en-NZ" dirty="0"/>
            </a:p>
          </p:txBody>
        </p:sp>
        <p:sp>
          <p:nvSpPr>
            <p:cNvPr id="79877" name="Rectangle 5"/>
            <p:cNvSpPr>
              <a:spLocks noChangeArrowheads="1"/>
            </p:cNvSpPr>
            <p:nvPr/>
          </p:nvSpPr>
          <p:spPr bwMode="auto">
            <a:xfrm>
              <a:off x="482600" y="1435100"/>
              <a:ext cx="4013200" cy="4267200"/>
            </a:xfrm>
            <a:prstGeom prst="rect">
              <a:avLst/>
            </a:prstGeom>
            <a:solidFill>
              <a:srgbClr val="FDE8D9"/>
            </a:solidFill>
            <a:ln w="28575">
              <a:solidFill>
                <a:schemeClr val="tx1"/>
              </a:solidFill>
              <a:miter lim="800000"/>
              <a:headEnd/>
              <a:tailEnd/>
            </a:ln>
          </p:spPr>
          <p:txBody>
            <a:bodyPr wrap="none" anchor="ctr"/>
            <a:lstStyle/>
            <a:p>
              <a:endParaRPr lang="en-NZ" dirty="0"/>
            </a:p>
          </p:txBody>
        </p:sp>
        <p:sp>
          <p:nvSpPr>
            <p:cNvPr id="36872" name="Rectangle 6"/>
            <p:cNvSpPr>
              <a:spLocks noChangeArrowheads="1"/>
            </p:cNvSpPr>
            <p:nvPr/>
          </p:nvSpPr>
          <p:spPr bwMode="auto">
            <a:xfrm>
              <a:off x="495300" y="1930400"/>
              <a:ext cx="3987800" cy="2476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3" name="Rectangle 7"/>
            <p:cNvSpPr>
              <a:spLocks noChangeArrowheads="1"/>
            </p:cNvSpPr>
            <p:nvPr/>
          </p:nvSpPr>
          <p:spPr bwMode="auto">
            <a:xfrm>
              <a:off x="495300" y="2635250"/>
              <a:ext cx="3987800" cy="2349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4" name="Rectangle 8"/>
            <p:cNvSpPr>
              <a:spLocks noChangeArrowheads="1"/>
            </p:cNvSpPr>
            <p:nvPr/>
          </p:nvSpPr>
          <p:spPr bwMode="auto">
            <a:xfrm>
              <a:off x="495300" y="3340100"/>
              <a:ext cx="3987800" cy="2095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5" name="Rectangle 9"/>
            <p:cNvSpPr>
              <a:spLocks noChangeArrowheads="1"/>
            </p:cNvSpPr>
            <p:nvPr/>
          </p:nvSpPr>
          <p:spPr bwMode="auto">
            <a:xfrm>
              <a:off x="495300" y="3810000"/>
              <a:ext cx="3987800" cy="43180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6" name="Rectangle 10"/>
            <p:cNvSpPr>
              <a:spLocks noChangeArrowheads="1"/>
            </p:cNvSpPr>
            <p:nvPr/>
          </p:nvSpPr>
          <p:spPr bwMode="auto">
            <a:xfrm>
              <a:off x="495300" y="4514850"/>
              <a:ext cx="3987800" cy="43180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7" name="Rectangle 11"/>
            <p:cNvSpPr>
              <a:spLocks noChangeArrowheads="1"/>
            </p:cNvSpPr>
            <p:nvPr/>
          </p:nvSpPr>
          <p:spPr bwMode="auto">
            <a:xfrm>
              <a:off x="495300" y="5207000"/>
              <a:ext cx="3987800" cy="2222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9884" name="Text Box 12"/>
            <p:cNvSpPr txBox="1">
              <a:spLocks noChangeArrowheads="1"/>
            </p:cNvSpPr>
            <p:nvPr/>
          </p:nvSpPr>
          <p:spPr bwMode="auto">
            <a:xfrm>
              <a:off x="542925" y="1431925"/>
              <a:ext cx="17716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167000"/>
                </a:lnSpc>
              </a:pPr>
              <a:r>
                <a:rPr lang="en-AU" sz="1400" b="1" dirty="0">
                  <a:latin typeface="Arial" charset="0"/>
                  <a:ea typeface="MS PGothic" charset="0"/>
                  <a:cs typeface="MS PGothic" charset="0"/>
                </a:rPr>
                <a:t>Passengers</a:t>
              </a:r>
            </a:p>
            <a:p>
              <a:pPr>
                <a:lnSpc>
                  <a:spcPct val="167000"/>
                </a:lnSpc>
              </a:pPr>
              <a:r>
                <a:rPr lang="en-AU" sz="1400" b="1" dirty="0">
                  <a:latin typeface="Arial" charset="0"/>
                  <a:ea typeface="MS PGothic" charset="0"/>
                  <a:cs typeface="MS PGothic" charset="0"/>
                </a:rPr>
                <a:t>Baggage</a:t>
              </a:r>
            </a:p>
            <a:p>
              <a:pPr>
                <a:lnSpc>
                  <a:spcPct val="165000"/>
                </a:lnSpc>
              </a:pPr>
              <a:r>
                <a:rPr lang="en-AU" sz="1400" b="1" dirty="0">
                  <a:latin typeface="Arial" charset="0"/>
                  <a:ea typeface="MS PGothic" charset="0"/>
                  <a:cs typeface="MS PGothic" charset="0"/>
                </a:rPr>
                <a:t>Fueling</a:t>
              </a:r>
            </a:p>
            <a:p>
              <a:pPr>
                <a:lnSpc>
                  <a:spcPct val="165000"/>
                </a:lnSpc>
              </a:pPr>
              <a:r>
                <a:rPr lang="en-AU" sz="1400" b="1" dirty="0">
                  <a:latin typeface="Arial" charset="0"/>
                  <a:ea typeface="MS PGothic" charset="0"/>
                  <a:cs typeface="MS PGothic" charset="0"/>
                </a:rPr>
                <a:t>Cargo and mail</a:t>
              </a:r>
            </a:p>
            <a:p>
              <a:pPr>
                <a:lnSpc>
                  <a:spcPct val="165000"/>
                </a:lnSpc>
              </a:pPr>
              <a:r>
                <a:rPr lang="en-AU" sz="1400" b="1" dirty="0">
                  <a:latin typeface="Arial" charset="0"/>
                  <a:ea typeface="MS PGothic" charset="0"/>
                  <a:cs typeface="MS PGothic" charset="0"/>
                </a:rPr>
                <a:t>Galley servicing</a:t>
              </a:r>
            </a:p>
            <a:p>
              <a:pPr>
                <a:lnSpc>
                  <a:spcPct val="165000"/>
                </a:lnSpc>
              </a:pPr>
              <a:r>
                <a:rPr lang="en-AU" sz="1400" b="1" dirty="0">
                  <a:latin typeface="Arial" charset="0"/>
                  <a:ea typeface="MS PGothic" charset="0"/>
                  <a:cs typeface="MS PGothic" charset="0"/>
                </a:rPr>
                <a:t>Lavatory servicing</a:t>
              </a:r>
            </a:p>
            <a:p>
              <a:r>
                <a:rPr lang="en-AU" sz="1400" b="1" dirty="0">
                  <a:latin typeface="Arial" charset="0"/>
                  <a:ea typeface="MS PGothic" charset="0"/>
                  <a:cs typeface="MS PGothic" charset="0"/>
                </a:rPr>
                <a:t>Drinking water</a:t>
              </a:r>
            </a:p>
            <a:p>
              <a:pPr>
                <a:lnSpc>
                  <a:spcPct val="165000"/>
                </a:lnSpc>
              </a:pPr>
              <a:r>
                <a:rPr lang="en-AU" sz="1400" b="1" dirty="0">
                  <a:latin typeface="Arial" charset="0"/>
                  <a:ea typeface="MS PGothic" charset="0"/>
                  <a:cs typeface="MS PGothic" charset="0"/>
                </a:rPr>
                <a:t>Cabin cleaning</a:t>
              </a:r>
            </a:p>
            <a:p>
              <a:pPr>
                <a:lnSpc>
                  <a:spcPct val="165000"/>
                </a:lnSpc>
              </a:pPr>
              <a:r>
                <a:rPr lang="en-AU" sz="1400" b="1" dirty="0">
                  <a:latin typeface="Arial" charset="0"/>
                  <a:ea typeface="MS PGothic" charset="0"/>
                  <a:cs typeface="MS PGothic" charset="0"/>
                </a:rPr>
                <a:t>Cargo and mail</a:t>
              </a:r>
            </a:p>
            <a:p>
              <a:pPr>
                <a:lnSpc>
                  <a:spcPct val="165000"/>
                </a:lnSpc>
              </a:pPr>
              <a:r>
                <a:rPr lang="en-AU" sz="1400" b="1" dirty="0">
                  <a:latin typeface="Arial" charset="0"/>
                  <a:ea typeface="MS PGothic" charset="0"/>
                  <a:cs typeface="MS PGothic" charset="0"/>
                </a:rPr>
                <a:t>Flight services</a:t>
              </a:r>
            </a:p>
            <a:p>
              <a:pPr>
                <a:lnSpc>
                  <a:spcPct val="155000"/>
                </a:lnSpc>
              </a:pPr>
              <a:r>
                <a:rPr lang="en-AU" sz="1400" b="1" dirty="0">
                  <a:latin typeface="Arial" charset="0"/>
                  <a:ea typeface="MS PGothic" charset="0"/>
                  <a:cs typeface="MS PGothic" charset="0"/>
                </a:rPr>
                <a:t>Operating crew</a:t>
              </a:r>
            </a:p>
            <a:p>
              <a:pPr>
                <a:lnSpc>
                  <a:spcPct val="110000"/>
                </a:lnSpc>
              </a:pPr>
              <a:r>
                <a:rPr lang="en-AU" sz="1400" b="1" dirty="0">
                  <a:latin typeface="Arial" charset="0"/>
                  <a:ea typeface="MS PGothic" charset="0"/>
                  <a:cs typeface="MS PGothic" charset="0"/>
                </a:rPr>
                <a:t>Baggage</a:t>
              </a:r>
            </a:p>
            <a:p>
              <a:pPr>
                <a:lnSpc>
                  <a:spcPct val="110000"/>
                </a:lnSpc>
              </a:pPr>
              <a:r>
                <a:rPr lang="en-AU" sz="1400" b="1" dirty="0">
                  <a:latin typeface="Arial" charset="0"/>
                  <a:ea typeface="MS PGothic" charset="0"/>
                  <a:cs typeface="MS PGothic" charset="0"/>
                </a:rPr>
                <a:t>Passengers</a:t>
              </a:r>
            </a:p>
          </p:txBody>
        </p:sp>
        <p:sp>
          <p:nvSpPr>
            <p:cNvPr id="79885" name="Text Box 13"/>
            <p:cNvSpPr txBox="1">
              <a:spLocks noChangeArrowheads="1"/>
            </p:cNvSpPr>
            <p:nvPr/>
          </p:nvSpPr>
          <p:spPr bwMode="auto">
            <a:xfrm>
              <a:off x="2346325" y="1409700"/>
              <a:ext cx="2130425"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110000"/>
                </a:lnSpc>
              </a:pPr>
              <a:r>
                <a:rPr lang="en-AU" sz="1400" b="1" dirty="0">
                  <a:latin typeface="Arial" charset="0"/>
                  <a:ea typeface="MS PGothic" charset="0"/>
                  <a:cs typeface="MS PGothic" charset="0"/>
                </a:rPr>
                <a:t>Deplaning</a:t>
              </a:r>
            </a:p>
            <a:p>
              <a:pPr>
                <a:lnSpc>
                  <a:spcPct val="110000"/>
                </a:lnSpc>
              </a:pPr>
              <a:r>
                <a:rPr lang="en-AU" sz="1400" b="1" dirty="0">
                  <a:latin typeface="Arial" charset="0"/>
                  <a:ea typeface="MS PGothic" charset="0"/>
                  <a:cs typeface="MS PGothic" charset="0"/>
                </a:rPr>
                <a:t>Baggage claim</a:t>
              </a:r>
            </a:p>
            <a:p>
              <a:pPr>
                <a:lnSpc>
                  <a:spcPct val="110000"/>
                </a:lnSpc>
              </a:pPr>
              <a:r>
                <a:rPr lang="en-AU" sz="1400" b="1" dirty="0">
                  <a:latin typeface="Arial" charset="0"/>
                  <a:ea typeface="MS PGothic" charset="0"/>
                  <a:cs typeface="MS PGothic" charset="0"/>
                </a:rPr>
                <a:t>Container offload</a:t>
              </a:r>
            </a:p>
            <a:p>
              <a:pPr>
                <a:lnSpc>
                  <a:spcPct val="110000"/>
                </a:lnSpc>
              </a:pPr>
              <a:r>
                <a:rPr lang="en-AU" sz="1400" b="1" dirty="0">
                  <a:latin typeface="Arial" charset="0"/>
                  <a:ea typeface="MS PGothic" charset="0"/>
                  <a:cs typeface="MS PGothic" charset="0"/>
                </a:rPr>
                <a:t>Pumping</a:t>
              </a:r>
            </a:p>
            <a:p>
              <a:pPr>
                <a:lnSpc>
                  <a:spcPct val="110000"/>
                </a:lnSpc>
              </a:pPr>
              <a:r>
                <a:rPr lang="en-AU" sz="1400" b="1" dirty="0">
                  <a:latin typeface="Arial" charset="0"/>
                  <a:ea typeface="MS PGothic" charset="0"/>
                  <a:cs typeface="MS PGothic" charset="0"/>
                </a:rPr>
                <a:t>Engine injection water</a:t>
              </a:r>
            </a:p>
            <a:p>
              <a:pPr>
                <a:lnSpc>
                  <a:spcPct val="110000"/>
                </a:lnSpc>
              </a:pPr>
              <a:r>
                <a:rPr lang="en-AU" sz="1400" b="1" dirty="0">
                  <a:latin typeface="Arial" charset="0"/>
                  <a:ea typeface="MS PGothic" charset="0"/>
                  <a:cs typeface="MS PGothic" charset="0"/>
                </a:rPr>
                <a:t>Container offload</a:t>
              </a:r>
            </a:p>
            <a:p>
              <a:pPr>
                <a:lnSpc>
                  <a:spcPct val="110000"/>
                </a:lnSpc>
              </a:pPr>
              <a:r>
                <a:rPr lang="en-AU" sz="1400" b="1" dirty="0">
                  <a:latin typeface="Arial" charset="0"/>
                  <a:ea typeface="MS PGothic" charset="0"/>
                  <a:cs typeface="MS PGothic" charset="0"/>
                </a:rPr>
                <a:t>Main cabin door</a:t>
              </a:r>
            </a:p>
            <a:p>
              <a:pPr>
                <a:lnSpc>
                  <a:spcPct val="110000"/>
                </a:lnSpc>
              </a:pPr>
              <a:r>
                <a:rPr lang="en-AU" sz="1400" b="1" dirty="0">
                  <a:latin typeface="Arial" charset="0"/>
                  <a:ea typeface="MS PGothic" charset="0"/>
                  <a:cs typeface="MS PGothic" charset="0"/>
                </a:rPr>
                <a:t>Aft cabin door</a:t>
              </a:r>
            </a:p>
            <a:p>
              <a:pPr>
                <a:lnSpc>
                  <a:spcPct val="110000"/>
                </a:lnSpc>
              </a:pPr>
              <a:r>
                <a:rPr lang="en-AU" sz="1400" b="1" dirty="0">
                  <a:latin typeface="Arial" charset="0"/>
                  <a:ea typeface="MS PGothic" charset="0"/>
                  <a:cs typeface="MS PGothic" charset="0"/>
                </a:rPr>
                <a:t>Aft, center, forward</a:t>
              </a:r>
            </a:p>
            <a:p>
              <a:pPr>
                <a:lnSpc>
                  <a:spcPct val="110000"/>
                </a:lnSpc>
              </a:pPr>
              <a:r>
                <a:rPr lang="en-AU" sz="1400" b="1" dirty="0">
                  <a:latin typeface="Arial" charset="0"/>
                  <a:ea typeface="MS PGothic" charset="0"/>
                  <a:cs typeface="MS PGothic" charset="0"/>
                </a:rPr>
                <a:t>Loading</a:t>
              </a:r>
            </a:p>
            <a:p>
              <a:pPr>
                <a:lnSpc>
                  <a:spcPct val="110000"/>
                </a:lnSpc>
              </a:pPr>
              <a:r>
                <a:rPr lang="en-AU" sz="1400" b="1" dirty="0">
                  <a:latin typeface="Arial" charset="0"/>
                  <a:ea typeface="MS PGothic" charset="0"/>
                  <a:cs typeface="MS PGothic" charset="0"/>
                </a:rPr>
                <a:t>First-class section</a:t>
              </a:r>
            </a:p>
            <a:p>
              <a:pPr>
                <a:lnSpc>
                  <a:spcPct val="110000"/>
                </a:lnSpc>
              </a:pPr>
              <a:r>
                <a:rPr lang="en-AU" sz="1400" b="1" dirty="0">
                  <a:latin typeface="Arial" charset="0"/>
                  <a:ea typeface="MS PGothic" charset="0"/>
                  <a:cs typeface="MS PGothic" charset="0"/>
                </a:rPr>
                <a:t>Economy section</a:t>
              </a:r>
            </a:p>
            <a:p>
              <a:pPr>
                <a:lnSpc>
                  <a:spcPct val="110000"/>
                </a:lnSpc>
              </a:pPr>
              <a:r>
                <a:rPr lang="en-AU" sz="1400" b="1" dirty="0">
                  <a:latin typeface="Arial" charset="0"/>
                  <a:ea typeface="MS PGothic" charset="0"/>
                  <a:cs typeface="MS PGothic" charset="0"/>
                </a:rPr>
                <a:t>Container/bulk loading</a:t>
              </a:r>
            </a:p>
            <a:p>
              <a:pPr>
                <a:lnSpc>
                  <a:spcPct val="110000"/>
                </a:lnSpc>
              </a:pPr>
              <a:r>
                <a:rPr lang="en-AU" sz="1400" b="1" dirty="0">
                  <a:latin typeface="Arial" charset="0"/>
                  <a:ea typeface="MS PGothic" charset="0"/>
                  <a:cs typeface="MS PGothic" charset="0"/>
                </a:rPr>
                <a:t>Galley/cabin check</a:t>
              </a:r>
            </a:p>
            <a:p>
              <a:pPr>
                <a:lnSpc>
                  <a:spcPct val="110000"/>
                </a:lnSpc>
              </a:pPr>
              <a:r>
                <a:rPr lang="en-AU" sz="1400" b="1" dirty="0">
                  <a:latin typeface="Arial" charset="0"/>
                  <a:ea typeface="MS PGothic" charset="0"/>
                  <a:cs typeface="MS PGothic" charset="0"/>
                </a:rPr>
                <a:t>Receive passengers</a:t>
              </a:r>
            </a:p>
            <a:p>
              <a:pPr>
                <a:lnSpc>
                  <a:spcPct val="110000"/>
                </a:lnSpc>
              </a:pPr>
              <a:r>
                <a:rPr lang="en-AU" sz="1400" b="1" dirty="0">
                  <a:latin typeface="Arial" charset="0"/>
                  <a:ea typeface="MS PGothic" charset="0"/>
                  <a:cs typeface="MS PGothic" charset="0"/>
                </a:rPr>
                <a:t>Aircraft check</a:t>
              </a:r>
            </a:p>
            <a:p>
              <a:pPr>
                <a:lnSpc>
                  <a:spcPct val="110000"/>
                </a:lnSpc>
              </a:pPr>
              <a:r>
                <a:rPr lang="en-AU" sz="1400" b="1" dirty="0">
                  <a:latin typeface="Arial" charset="0"/>
                  <a:ea typeface="MS PGothic" charset="0"/>
                  <a:cs typeface="MS PGothic" charset="0"/>
                </a:rPr>
                <a:t>Loading</a:t>
              </a:r>
            </a:p>
            <a:p>
              <a:pPr>
                <a:lnSpc>
                  <a:spcPct val="110000"/>
                </a:lnSpc>
              </a:pPr>
              <a:r>
                <a:rPr lang="en-AU" sz="1400" b="1" dirty="0">
                  <a:latin typeface="Arial" charset="0"/>
                  <a:ea typeface="MS PGothic" charset="0"/>
                  <a:cs typeface="MS PGothic" charset="0"/>
                </a:rPr>
                <a:t>Boarding</a:t>
              </a:r>
            </a:p>
          </p:txBody>
        </p:sp>
        <p:sp>
          <p:nvSpPr>
            <p:cNvPr id="79886" name="Line 14"/>
            <p:cNvSpPr>
              <a:spLocks noChangeShapeType="1"/>
            </p:cNvSpPr>
            <p:nvPr/>
          </p:nvSpPr>
          <p:spPr bwMode="auto">
            <a:xfrm>
              <a:off x="4508500"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87" name="Line 18"/>
            <p:cNvSpPr>
              <a:spLocks noChangeShapeType="1"/>
            </p:cNvSpPr>
            <p:nvPr/>
          </p:nvSpPr>
          <p:spPr bwMode="auto">
            <a:xfrm>
              <a:off x="2349500"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88" name="Line 19"/>
            <p:cNvSpPr>
              <a:spLocks noChangeShapeType="1"/>
            </p:cNvSpPr>
            <p:nvPr/>
          </p:nvSpPr>
          <p:spPr bwMode="auto">
            <a:xfrm>
              <a:off x="2336800" y="1709738"/>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89" name="Line 20"/>
            <p:cNvSpPr>
              <a:spLocks noChangeShapeType="1"/>
            </p:cNvSpPr>
            <p:nvPr/>
          </p:nvSpPr>
          <p:spPr bwMode="auto">
            <a:xfrm>
              <a:off x="482600" y="1944688"/>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0" name="Line 21"/>
            <p:cNvSpPr>
              <a:spLocks noChangeShapeType="1"/>
            </p:cNvSpPr>
            <p:nvPr/>
          </p:nvSpPr>
          <p:spPr bwMode="auto">
            <a:xfrm>
              <a:off x="488950" y="2192338"/>
              <a:ext cx="817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1" name="Line 22"/>
            <p:cNvSpPr>
              <a:spLocks noChangeShapeType="1"/>
            </p:cNvSpPr>
            <p:nvPr/>
          </p:nvSpPr>
          <p:spPr bwMode="auto">
            <a:xfrm>
              <a:off x="2336800" y="2427288"/>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2" name="Line 23"/>
            <p:cNvSpPr>
              <a:spLocks noChangeShapeType="1"/>
            </p:cNvSpPr>
            <p:nvPr/>
          </p:nvSpPr>
          <p:spPr bwMode="auto">
            <a:xfrm>
              <a:off x="488950" y="2635250"/>
              <a:ext cx="817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3" name="Line 24"/>
            <p:cNvSpPr>
              <a:spLocks noChangeShapeType="1"/>
            </p:cNvSpPr>
            <p:nvPr/>
          </p:nvSpPr>
          <p:spPr bwMode="auto">
            <a:xfrm>
              <a:off x="476250" y="2882900"/>
              <a:ext cx="8185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4" name="Line 25"/>
            <p:cNvSpPr>
              <a:spLocks noChangeShapeType="1"/>
            </p:cNvSpPr>
            <p:nvPr/>
          </p:nvSpPr>
          <p:spPr bwMode="auto">
            <a:xfrm>
              <a:off x="2336800" y="310515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5" name="Line 26"/>
            <p:cNvSpPr>
              <a:spLocks noChangeShapeType="1"/>
            </p:cNvSpPr>
            <p:nvPr/>
          </p:nvSpPr>
          <p:spPr bwMode="auto">
            <a:xfrm>
              <a:off x="482600" y="3327400"/>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6" name="Line 27"/>
            <p:cNvSpPr>
              <a:spLocks noChangeShapeType="1"/>
            </p:cNvSpPr>
            <p:nvPr/>
          </p:nvSpPr>
          <p:spPr bwMode="auto">
            <a:xfrm>
              <a:off x="469900" y="3562350"/>
              <a:ext cx="8191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7" name="Line 28"/>
            <p:cNvSpPr>
              <a:spLocks noChangeShapeType="1"/>
            </p:cNvSpPr>
            <p:nvPr/>
          </p:nvSpPr>
          <p:spPr bwMode="auto">
            <a:xfrm>
              <a:off x="476250" y="3798888"/>
              <a:ext cx="8185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8" name="Line 29"/>
            <p:cNvSpPr>
              <a:spLocks noChangeShapeType="1"/>
            </p:cNvSpPr>
            <p:nvPr/>
          </p:nvSpPr>
          <p:spPr bwMode="auto">
            <a:xfrm>
              <a:off x="2336800" y="4033838"/>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9" name="Line 30"/>
            <p:cNvSpPr>
              <a:spLocks noChangeShapeType="1"/>
            </p:cNvSpPr>
            <p:nvPr/>
          </p:nvSpPr>
          <p:spPr bwMode="auto">
            <a:xfrm>
              <a:off x="482600" y="4502150"/>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0" name="Line 31"/>
            <p:cNvSpPr>
              <a:spLocks noChangeShapeType="1"/>
            </p:cNvSpPr>
            <p:nvPr/>
          </p:nvSpPr>
          <p:spPr bwMode="auto">
            <a:xfrm>
              <a:off x="2336800" y="472440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1" name="Line 32"/>
            <p:cNvSpPr>
              <a:spLocks noChangeShapeType="1"/>
            </p:cNvSpPr>
            <p:nvPr/>
          </p:nvSpPr>
          <p:spPr bwMode="auto">
            <a:xfrm>
              <a:off x="488950" y="4959350"/>
              <a:ext cx="817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2" name="Line 33"/>
            <p:cNvSpPr>
              <a:spLocks noChangeShapeType="1"/>
            </p:cNvSpPr>
            <p:nvPr/>
          </p:nvSpPr>
          <p:spPr bwMode="auto">
            <a:xfrm>
              <a:off x="482600" y="5194300"/>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3" name="Line 34"/>
            <p:cNvSpPr>
              <a:spLocks noChangeShapeType="1"/>
            </p:cNvSpPr>
            <p:nvPr/>
          </p:nvSpPr>
          <p:spPr bwMode="auto">
            <a:xfrm>
              <a:off x="469900" y="5441950"/>
              <a:ext cx="8191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4" name="Line 35"/>
            <p:cNvSpPr>
              <a:spLocks noChangeShapeType="1"/>
            </p:cNvSpPr>
            <p:nvPr/>
          </p:nvSpPr>
          <p:spPr bwMode="auto">
            <a:xfrm>
              <a:off x="476250" y="4256088"/>
              <a:ext cx="8185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5" name="Text Box 36"/>
            <p:cNvSpPr txBox="1">
              <a:spLocks noChangeArrowheads="1"/>
            </p:cNvSpPr>
            <p:nvPr/>
          </p:nvSpPr>
          <p:spPr bwMode="auto">
            <a:xfrm>
              <a:off x="4360863" y="5683250"/>
              <a:ext cx="4506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074738" algn="ctr"/>
                  <a:tab pos="2147888" algn="ctr"/>
                  <a:tab pos="3135313" algn="ctr"/>
                  <a:tab pos="4208463" algn="ctr"/>
                </a:tabLst>
                <a:defRPr>
                  <a:solidFill>
                    <a:schemeClr val="tx1"/>
                  </a:solidFill>
                  <a:latin typeface="Calibri" charset="0"/>
                  <a:ea typeface="ＭＳ Ｐゴシック" charset="0"/>
                  <a:cs typeface="Arial" charset="0"/>
                </a:defRPr>
              </a:lvl1pPr>
              <a:lvl2pPr marL="742950" indent="-285750">
                <a:tabLst>
                  <a:tab pos="1074738" algn="ctr"/>
                  <a:tab pos="2147888" algn="ctr"/>
                  <a:tab pos="3135313" algn="ctr"/>
                  <a:tab pos="4208463" algn="ctr"/>
                </a:tabLst>
                <a:defRPr>
                  <a:solidFill>
                    <a:schemeClr val="tx1"/>
                  </a:solidFill>
                  <a:latin typeface="Calibri" charset="0"/>
                  <a:ea typeface="Arial" charset="0"/>
                  <a:cs typeface="Arial" charset="0"/>
                </a:defRPr>
              </a:lvl2pPr>
              <a:lvl3pPr marL="1143000" indent="-228600">
                <a:tabLst>
                  <a:tab pos="1074738" algn="ctr"/>
                  <a:tab pos="2147888" algn="ctr"/>
                  <a:tab pos="3135313" algn="ctr"/>
                  <a:tab pos="4208463" algn="ctr"/>
                </a:tabLst>
                <a:defRPr>
                  <a:solidFill>
                    <a:schemeClr val="tx1"/>
                  </a:solidFill>
                  <a:latin typeface="Calibri" charset="0"/>
                  <a:ea typeface="Arial" charset="0"/>
                  <a:cs typeface="Arial" charset="0"/>
                </a:defRPr>
              </a:lvl3pPr>
              <a:lvl4pPr marL="1600200" indent="-228600">
                <a:tabLst>
                  <a:tab pos="1074738" algn="ctr"/>
                  <a:tab pos="2147888" algn="ctr"/>
                  <a:tab pos="3135313" algn="ctr"/>
                  <a:tab pos="4208463" algn="ctr"/>
                </a:tabLst>
                <a:defRPr>
                  <a:solidFill>
                    <a:schemeClr val="tx1"/>
                  </a:solidFill>
                  <a:latin typeface="Calibri" charset="0"/>
                  <a:ea typeface="Arial" charset="0"/>
                  <a:cs typeface="Arial" charset="0"/>
                </a:defRPr>
              </a:lvl4pPr>
              <a:lvl5pPr marL="2057400" indent="-228600">
                <a:tabLst>
                  <a:tab pos="1074738" algn="ctr"/>
                  <a:tab pos="2147888" algn="ctr"/>
                  <a:tab pos="3135313" algn="ctr"/>
                  <a:tab pos="4208463"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9pPr>
            </a:lstStyle>
            <a:p>
              <a:pPr algn="ctr"/>
              <a:r>
                <a:rPr lang="en-AU" sz="1600" b="1" dirty="0">
                  <a:latin typeface="Arial" charset="0"/>
                  <a:ea typeface="MS PGothic" charset="0"/>
                  <a:cs typeface="MS PGothic" charset="0"/>
                </a:rPr>
                <a:t>0	10	20	30	40</a:t>
              </a:r>
            </a:p>
            <a:p>
              <a:pPr algn="ctr"/>
              <a:r>
                <a:rPr lang="en-AU" sz="1600" b="1" dirty="0">
                  <a:latin typeface="Arial" charset="0"/>
                  <a:ea typeface="MS PGothic" charset="0"/>
                  <a:cs typeface="MS PGothic" charset="0"/>
                </a:rPr>
                <a:t>Time, Minutes</a:t>
              </a:r>
            </a:p>
          </p:txBody>
        </p:sp>
        <p:sp>
          <p:nvSpPr>
            <p:cNvPr id="36904" name="Rectangle 39"/>
            <p:cNvSpPr>
              <a:spLocks noChangeArrowheads="1"/>
            </p:cNvSpPr>
            <p:nvPr/>
          </p:nvSpPr>
          <p:spPr bwMode="auto">
            <a:xfrm>
              <a:off x="4581525" y="1511300"/>
              <a:ext cx="7905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5" name="Rectangle 40"/>
            <p:cNvSpPr>
              <a:spLocks noChangeArrowheads="1"/>
            </p:cNvSpPr>
            <p:nvPr/>
          </p:nvSpPr>
          <p:spPr bwMode="auto">
            <a:xfrm>
              <a:off x="5033964" y="1755775"/>
              <a:ext cx="64770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6" name="Rectangle 41"/>
            <p:cNvSpPr>
              <a:spLocks noChangeArrowheads="1"/>
            </p:cNvSpPr>
            <p:nvPr/>
          </p:nvSpPr>
          <p:spPr bwMode="auto">
            <a:xfrm>
              <a:off x="4587875" y="2001838"/>
              <a:ext cx="54292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7" name="Rectangle 42"/>
            <p:cNvSpPr>
              <a:spLocks noChangeArrowheads="1"/>
            </p:cNvSpPr>
            <p:nvPr/>
          </p:nvSpPr>
          <p:spPr bwMode="auto">
            <a:xfrm>
              <a:off x="4602163" y="2235200"/>
              <a:ext cx="25812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8" name="Rectangle 43"/>
            <p:cNvSpPr>
              <a:spLocks noChangeArrowheads="1"/>
            </p:cNvSpPr>
            <p:nvPr/>
          </p:nvSpPr>
          <p:spPr bwMode="auto">
            <a:xfrm>
              <a:off x="7500939" y="2468563"/>
              <a:ext cx="89535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9" name="Rectangle 44"/>
            <p:cNvSpPr>
              <a:spLocks noChangeArrowheads="1"/>
            </p:cNvSpPr>
            <p:nvPr/>
          </p:nvSpPr>
          <p:spPr bwMode="auto">
            <a:xfrm>
              <a:off x="4591050" y="2701925"/>
              <a:ext cx="127158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0" name="Rectangle 45"/>
            <p:cNvSpPr>
              <a:spLocks noChangeArrowheads="1"/>
            </p:cNvSpPr>
            <p:nvPr/>
          </p:nvSpPr>
          <p:spPr bwMode="auto">
            <a:xfrm>
              <a:off x="4600575" y="2921000"/>
              <a:ext cx="310038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1" name="Rectangle 46"/>
            <p:cNvSpPr>
              <a:spLocks noChangeArrowheads="1"/>
            </p:cNvSpPr>
            <p:nvPr/>
          </p:nvSpPr>
          <p:spPr bwMode="auto">
            <a:xfrm>
              <a:off x="6157914" y="3141663"/>
              <a:ext cx="196215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2" name="Rectangle 47"/>
            <p:cNvSpPr>
              <a:spLocks noChangeArrowheads="1"/>
            </p:cNvSpPr>
            <p:nvPr/>
          </p:nvSpPr>
          <p:spPr bwMode="auto">
            <a:xfrm>
              <a:off x="4710114" y="3375025"/>
              <a:ext cx="350520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3" name="Rectangle 48"/>
            <p:cNvSpPr>
              <a:spLocks noChangeArrowheads="1"/>
            </p:cNvSpPr>
            <p:nvPr/>
          </p:nvSpPr>
          <p:spPr bwMode="auto">
            <a:xfrm>
              <a:off x="4886326" y="3608388"/>
              <a:ext cx="79533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4" name="Rectangle 49"/>
            <p:cNvSpPr>
              <a:spLocks noChangeArrowheads="1"/>
            </p:cNvSpPr>
            <p:nvPr/>
          </p:nvSpPr>
          <p:spPr bwMode="auto">
            <a:xfrm>
              <a:off x="5148264" y="3841750"/>
              <a:ext cx="2109787"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5" name="Rectangle 50"/>
            <p:cNvSpPr>
              <a:spLocks noChangeArrowheads="1"/>
            </p:cNvSpPr>
            <p:nvPr/>
          </p:nvSpPr>
          <p:spPr bwMode="auto">
            <a:xfrm>
              <a:off x="5329239" y="4075113"/>
              <a:ext cx="253365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6" name="Rectangle 51"/>
            <p:cNvSpPr>
              <a:spLocks noChangeArrowheads="1"/>
            </p:cNvSpPr>
            <p:nvPr/>
          </p:nvSpPr>
          <p:spPr bwMode="auto">
            <a:xfrm>
              <a:off x="6600826" y="4306888"/>
              <a:ext cx="16287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7" name="Rectangle 52"/>
            <p:cNvSpPr>
              <a:spLocks noChangeArrowheads="1"/>
            </p:cNvSpPr>
            <p:nvPr/>
          </p:nvSpPr>
          <p:spPr bwMode="auto">
            <a:xfrm>
              <a:off x="7191376" y="4540250"/>
              <a:ext cx="7524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8" name="Rectangle 53"/>
            <p:cNvSpPr>
              <a:spLocks noChangeArrowheads="1"/>
            </p:cNvSpPr>
            <p:nvPr/>
          </p:nvSpPr>
          <p:spPr bwMode="auto">
            <a:xfrm>
              <a:off x="7905751" y="4773613"/>
              <a:ext cx="45243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9" name="Rectangle 54"/>
            <p:cNvSpPr>
              <a:spLocks noChangeArrowheads="1"/>
            </p:cNvSpPr>
            <p:nvPr/>
          </p:nvSpPr>
          <p:spPr bwMode="auto">
            <a:xfrm>
              <a:off x="6638926" y="5006975"/>
              <a:ext cx="1033463"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20" name="Rectangle 55"/>
            <p:cNvSpPr>
              <a:spLocks noChangeArrowheads="1"/>
            </p:cNvSpPr>
            <p:nvPr/>
          </p:nvSpPr>
          <p:spPr bwMode="auto">
            <a:xfrm>
              <a:off x="7105651" y="5240338"/>
              <a:ext cx="1090613"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21" name="Rectangle 56"/>
            <p:cNvSpPr>
              <a:spLocks noChangeArrowheads="1"/>
            </p:cNvSpPr>
            <p:nvPr/>
          </p:nvSpPr>
          <p:spPr bwMode="auto">
            <a:xfrm>
              <a:off x="7639051" y="5499100"/>
              <a:ext cx="747713"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9924" name="Line 15"/>
            <p:cNvSpPr>
              <a:spLocks noChangeShapeType="1"/>
            </p:cNvSpPr>
            <p:nvPr/>
          </p:nvSpPr>
          <p:spPr bwMode="auto">
            <a:xfrm>
              <a:off x="6594475"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25" name="Line 16"/>
            <p:cNvSpPr>
              <a:spLocks noChangeShapeType="1"/>
            </p:cNvSpPr>
            <p:nvPr/>
          </p:nvSpPr>
          <p:spPr bwMode="auto">
            <a:xfrm>
              <a:off x="5551488"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26" name="Line 17"/>
            <p:cNvSpPr>
              <a:spLocks noChangeShapeType="1"/>
            </p:cNvSpPr>
            <p:nvPr/>
          </p:nvSpPr>
          <p:spPr bwMode="auto">
            <a:xfrm>
              <a:off x="7637463"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63048798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1977"/>
                                        </p:tgtEl>
                                        <p:attrNameLst>
                                          <p:attrName>style.visibility</p:attrName>
                                        </p:attrNameLst>
                                      </p:cBhvr>
                                      <p:to>
                                        <p:strVal val="visible"/>
                                      </p:to>
                                    </p:set>
                                    <p:animEffect transition="in" filter="wipe(left)">
                                      <p:cBhvr>
                                        <p:cTn id="11" dur="1000"/>
                                        <p:tgtEl>
                                          <p:spTgt spid="81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584200"/>
            <a:ext cx="7772400" cy="889000"/>
          </a:xfrm>
        </p:spPr>
        <p:txBody>
          <a:bodyPr/>
          <a:lstStyle/>
          <a:p>
            <a:r>
              <a:rPr lang="en-US" dirty="0">
                <a:latin typeface="Arial" charset="0"/>
                <a:ea typeface="MS PGothic" charset="0"/>
                <a:cs typeface="MS PGothic" charset="0"/>
              </a:rPr>
              <a:t>Project Controlling</a:t>
            </a:r>
          </a:p>
        </p:txBody>
      </p:sp>
      <p:pic>
        <p:nvPicPr>
          <p:cNvPr id="72707" name="Picture 3" descr="Arnold Palmer construction"/>
          <p:cNvPicPr>
            <a:picLocks noChangeAspect="1" noChangeArrowheads="1"/>
          </p:cNvPicPr>
          <p:nvPr/>
        </p:nvPicPr>
        <p:blipFill>
          <a:blip r:embed="rId3">
            <a:extLst>
              <a:ext uri="{28A0092B-C50C-407E-A947-70E740481C1C}">
                <a14:useLocalDpi xmlns:a14="http://schemas.microsoft.com/office/drawing/2010/main" val="0"/>
              </a:ext>
            </a:extLst>
          </a:blip>
          <a:srcRect r="52513"/>
          <a:stretch>
            <a:fillRect/>
          </a:stretch>
        </p:blipFill>
        <p:spPr bwMode="auto">
          <a:xfrm>
            <a:off x="5608638" y="1663700"/>
            <a:ext cx="312737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Arnold Palmer construction"/>
          <p:cNvPicPr>
            <a:picLocks noChangeAspect="1" noChangeArrowheads="1"/>
          </p:cNvPicPr>
          <p:nvPr/>
        </p:nvPicPr>
        <p:blipFill>
          <a:blip r:embed="rId3">
            <a:extLst>
              <a:ext uri="{28A0092B-C50C-407E-A947-70E740481C1C}">
                <a14:useLocalDpi xmlns:a14="http://schemas.microsoft.com/office/drawing/2010/main" val="0"/>
              </a:ext>
            </a:extLst>
          </a:blip>
          <a:srcRect l="52145"/>
          <a:stretch>
            <a:fillRect/>
          </a:stretch>
        </p:blipFill>
        <p:spPr bwMode="auto">
          <a:xfrm>
            <a:off x="5586413" y="3911600"/>
            <a:ext cx="315277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5"/>
          <p:cNvSpPr>
            <a:spLocks noGrp="1" noChangeArrowheads="1"/>
          </p:cNvSpPr>
          <p:nvPr>
            <p:ph type="body" sz="half" idx="1"/>
          </p:nvPr>
        </p:nvSpPr>
        <p:spPr>
          <a:xfrm>
            <a:off x="866775" y="1719263"/>
            <a:ext cx="4289425" cy="3868737"/>
          </a:xfrm>
        </p:spPr>
        <p:txBody>
          <a:bodyPr lIns="90475" tIns="44444" rIns="90475" bIns="44444"/>
          <a:lstStyle/>
          <a:p>
            <a:pPr>
              <a:buClr>
                <a:srgbClr val="BF0922"/>
              </a:buClr>
              <a:buSzPct val="60000"/>
              <a:buFont typeface="Lucida Grande" charset="0"/>
              <a:buChar char="►"/>
            </a:pPr>
            <a:r>
              <a:rPr lang="en-US" sz="2800" dirty="0">
                <a:latin typeface="Arial" charset="0"/>
                <a:ea typeface="MS PGothic" charset="0"/>
                <a:cs typeface="MS PGothic" charset="0"/>
              </a:rPr>
              <a:t>Close monitoring of resources, costs, quality, budgets</a:t>
            </a:r>
          </a:p>
          <a:p>
            <a:pPr>
              <a:buClr>
                <a:srgbClr val="BF0922"/>
              </a:buClr>
              <a:buSzPct val="60000"/>
              <a:buFont typeface="Lucida Grande" charset="0"/>
              <a:buChar char="►"/>
            </a:pPr>
            <a:r>
              <a:rPr lang="en-US" sz="2800" dirty="0">
                <a:latin typeface="Arial" charset="0"/>
                <a:ea typeface="MS PGothic" charset="0"/>
                <a:cs typeface="MS PGothic" charset="0"/>
              </a:rPr>
              <a:t>Feedback enables revising the project plan and shift resources</a:t>
            </a:r>
          </a:p>
          <a:p>
            <a:pPr>
              <a:buClr>
                <a:srgbClr val="BF0922"/>
              </a:buClr>
              <a:buSzPct val="60000"/>
              <a:buFont typeface="Lucida Grande" charset="0"/>
              <a:buChar char="►"/>
            </a:pPr>
            <a:r>
              <a:rPr lang="en-US" sz="2800" dirty="0">
                <a:latin typeface="Arial" charset="0"/>
                <a:ea typeface="MS PGothic" charset="0"/>
                <a:cs typeface="MS PGothic" charset="0"/>
              </a:rPr>
              <a:t>Computerized tools produce extensive reports</a:t>
            </a:r>
          </a:p>
        </p:txBody>
      </p:sp>
    </p:spTree>
    <p:extLst>
      <p:ext uri="{BB962C8B-B14F-4D97-AF65-F5344CB8AC3E}">
        <p14:creationId xmlns:p14="http://schemas.microsoft.com/office/powerpoint/2010/main" val="30164661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1000"/>
                                  </p:stCondLst>
                                  <p:childTnLst>
                                    <p:set>
                                      <p:cBhvr>
                                        <p:cTn id="6" dur="1" fill="hold">
                                          <p:stCondLst>
                                            <p:cond delay="0"/>
                                          </p:stCondLst>
                                        </p:cTn>
                                        <p:tgtEl>
                                          <p:spTgt spid="72707"/>
                                        </p:tgtEl>
                                        <p:attrNameLst>
                                          <p:attrName>style.visibility</p:attrName>
                                        </p:attrNameLst>
                                      </p:cBhvr>
                                      <p:to>
                                        <p:strVal val="visible"/>
                                      </p:to>
                                    </p:set>
                                    <p:anim calcmode="lin" valueType="num">
                                      <p:cBhvr>
                                        <p:cTn id="7" dur="1000" fill="hold"/>
                                        <p:tgtEl>
                                          <p:spTgt spid="72707"/>
                                        </p:tgtEl>
                                        <p:attrNameLst>
                                          <p:attrName>ppt_w</p:attrName>
                                        </p:attrNameLst>
                                      </p:cBhvr>
                                      <p:tavLst>
                                        <p:tav tm="0">
                                          <p:val>
                                            <p:strVal val="2/3*#ppt_w"/>
                                          </p:val>
                                        </p:tav>
                                        <p:tav tm="100000">
                                          <p:val>
                                            <p:strVal val="#ppt_w"/>
                                          </p:val>
                                        </p:tav>
                                      </p:tavLst>
                                    </p:anim>
                                    <p:anim calcmode="lin" valueType="num">
                                      <p:cBhvr>
                                        <p:cTn id="8" dur="1000" fill="hold"/>
                                        <p:tgtEl>
                                          <p:spTgt spid="72707"/>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1000"/>
                                  </p:stCondLst>
                                  <p:childTnLst>
                                    <p:set>
                                      <p:cBhvr>
                                        <p:cTn id="10" dur="1" fill="hold">
                                          <p:stCondLst>
                                            <p:cond delay="0"/>
                                          </p:stCondLst>
                                        </p:cTn>
                                        <p:tgtEl>
                                          <p:spTgt spid="72708"/>
                                        </p:tgtEl>
                                        <p:attrNameLst>
                                          <p:attrName>style.visibility</p:attrName>
                                        </p:attrNameLst>
                                      </p:cBhvr>
                                      <p:to>
                                        <p:strVal val="visible"/>
                                      </p:to>
                                    </p:set>
                                    <p:anim calcmode="lin" valueType="num">
                                      <p:cBhvr>
                                        <p:cTn id="11" dur="1000" fill="hold"/>
                                        <p:tgtEl>
                                          <p:spTgt spid="72708"/>
                                        </p:tgtEl>
                                        <p:attrNameLst>
                                          <p:attrName>ppt_w</p:attrName>
                                        </p:attrNameLst>
                                      </p:cBhvr>
                                      <p:tavLst>
                                        <p:tav tm="0">
                                          <p:val>
                                            <p:strVal val="2/3*#ppt_w"/>
                                          </p:val>
                                        </p:tav>
                                        <p:tav tm="100000">
                                          <p:val>
                                            <p:strVal val="#ppt_w"/>
                                          </p:val>
                                        </p:tav>
                                      </p:tavLst>
                                    </p:anim>
                                    <p:anim calcmode="lin" valueType="num">
                                      <p:cBhvr>
                                        <p:cTn id="12" dur="1000" fill="hold"/>
                                        <p:tgtEl>
                                          <p:spTgt spid="7270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647700" y="1625600"/>
            <a:ext cx="8229600" cy="1257300"/>
          </a:xfrm>
        </p:spPr>
        <p:txBody>
          <a:bodyPr/>
          <a:lstStyle/>
          <a:p>
            <a:pPr marL="0" indent="0">
              <a:buFont typeface="Arial Unicode MS" charset="0"/>
              <a:buNone/>
            </a:pPr>
            <a:r>
              <a:rPr lang="en-US" b="1" dirty="0">
                <a:solidFill>
                  <a:schemeClr val="accent1"/>
                </a:solidFill>
                <a:latin typeface="Arial" charset="0"/>
                <a:ea typeface="MS PGothic" charset="0"/>
                <a:cs typeface="MS PGothic" charset="0"/>
              </a:rPr>
              <a:t>When you complete this chapter you should be able to: </a:t>
            </a:r>
            <a:endParaRPr lang="en-AU" b="1" dirty="0">
              <a:solidFill>
                <a:schemeClr val="accent1"/>
              </a:solidFill>
              <a:latin typeface="Arial" charset="0"/>
              <a:ea typeface="MS PGothic" charset="0"/>
              <a:cs typeface="MS PGothic" charset="0"/>
            </a:endParaRPr>
          </a:p>
        </p:txBody>
      </p:sp>
      <p:sp>
        <p:nvSpPr>
          <p:cNvPr id="23554" name="Rectangle 2"/>
          <p:cNvSpPr>
            <a:spLocks noGrp="1" noChangeArrowheads="1"/>
          </p:cNvSpPr>
          <p:nvPr>
            <p:ph type="title"/>
          </p:nvPr>
        </p:nvSpPr>
        <p:spPr>
          <a:xfrm>
            <a:off x="685800" y="476250"/>
            <a:ext cx="7772400" cy="874713"/>
          </a:xfrm>
        </p:spPr>
        <p:txBody>
          <a:bodyPr/>
          <a:lstStyle/>
          <a:p>
            <a:r>
              <a:rPr lang="en-US" dirty="0">
                <a:latin typeface="Arial" charset="0"/>
                <a:ea typeface="MS PGothic" charset="0"/>
                <a:cs typeface="MS PGothic" charset="0"/>
              </a:rPr>
              <a:t>Learning Objectives</a:t>
            </a:r>
          </a:p>
        </p:txBody>
      </p:sp>
      <p:sp>
        <p:nvSpPr>
          <p:cNvPr id="2" name="TextBox 1"/>
          <p:cNvSpPr txBox="1">
            <a:spLocks noChangeArrowheads="1"/>
          </p:cNvSpPr>
          <p:nvPr/>
        </p:nvSpPr>
        <p:spPr bwMode="auto">
          <a:xfrm>
            <a:off x="508958" y="2759075"/>
            <a:ext cx="8126083" cy="33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3.1</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Use</a:t>
            </a:r>
            <a:r>
              <a:rPr lang="en-US" sz="3200" dirty="0">
                <a:latin typeface="Arial" charset="0"/>
                <a:ea typeface="MS PGothic" charset="0"/>
                <a:cs typeface="MS PGothic" charset="0"/>
              </a:rPr>
              <a:t> a Gantt chart for scheduling</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3.2</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Draw</a:t>
            </a:r>
            <a:r>
              <a:rPr lang="en-US" sz="3200" dirty="0">
                <a:latin typeface="Arial" charset="0"/>
                <a:ea typeface="MS PGothic" charset="0"/>
                <a:cs typeface="MS PGothic" charset="0"/>
              </a:rPr>
              <a:t> AOA and AON networks</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3.3</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Complete</a:t>
            </a:r>
            <a:r>
              <a:rPr lang="en-US" sz="3200" dirty="0">
                <a:latin typeface="Arial" charset="0"/>
                <a:ea typeface="MS PGothic" charset="0"/>
                <a:cs typeface="MS PGothic" charset="0"/>
              </a:rPr>
              <a:t> forward and backward passes for a project</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3.4</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Determine</a:t>
            </a:r>
            <a:r>
              <a:rPr lang="en-US" sz="3200" dirty="0">
                <a:latin typeface="Arial" charset="0"/>
                <a:ea typeface="MS PGothic" charset="0"/>
                <a:cs typeface="MS PGothic" charset="0"/>
              </a:rPr>
              <a:t> a </a:t>
            </a:r>
            <a:r>
              <a:rPr lang="en-US" sz="3200">
                <a:latin typeface="Arial" charset="0"/>
                <a:ea typeface="MS PGothic" charset="0"/>
                <a:cs typeface="MS PGothic" charset="0"/>
              </a:rPr>
              <a:t>critical path</a:t>
            </a:r>
          </a:p>
          <a:p>
            <a:pPr marL="723900" indent="-723900">
              <a:lnSpc>
                <a:spcPct val="90000"/>
              </a:lnSpc>
              <a:spcAft>
                <a:spcPts val="1200"/>
              </a:spcAft>
              <a:buClr>
                <a:schemeClr val="tx2"/>
              </a:buClr>
            </a:pPr>
            <a:r>
              <a:rPr lang="en-US" sz="3200" b="1">
                <a:solidFill>
                  <a:schemeClr val="tx2"/>
                </a:solidFill>
                <a:latin typeface="Arial" charset="0"/>
                <a:ea typeface="MS PGothic" charset="0"/>
                <a:cs typeface="MS PGothic" charset="0"/>
              </a:rPr>
              <a:t>3.5</a:t>
            </a:r>
            <a:r>
              <a:rPr lang="en-US" sz="3200" b="1">
                <a:latin typeface="Arial" charset="0"/>
                <a:ea typeface="MS PGothic" charset="0"/>
                <a:cs typeface="MS PGothic" charset="0"/>
              </a:rPr>
              <a:t>	</a:t>
            </a:r>
            <a:r>
              <a:rPr lang="en-US" sz="3200" b="1" i="1">
                <a:latin typeface="Arial" charset="0"/>
                <a:ea typeface="MS PGothic" charset="0"/>
                <a:cs typeface="MS PGothic" charset="0"/>
              </a:rPr>
              <a:t>Calculate</a:t>
            </a:r>
            <a:r>
              <a:rPr lang="en-US" sz="3200">
                <a:latin typeface="Arial" charset="0"/>
                <a:ea typeface="MS PGothic" charset="0"/>
                <a:cs typeface="MS PGothic" charset="0"/>
              </a:rPr>
              <a:t> the variance of activity times</a:t>
            </a:r>
          </a:p>
        </p:txBody>
      </p:sp>
    </p:spTree>
    <p:extLst>
      <p:ext uri="{BB962C8B-B14F-4D97-AF65-F5344CB8AC3E}">
        <p14:creationId xmlns:p14="http://schemas.microsoft.com/office/powerpoint/2010/main" val="310198638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ckfest.pdf"/>
          <p:cNvPicPr>
            <a:picLocks noChangeAspect="1"/>
          </p:cNvPicPr>
          <p:nvPr/>
        </p:nvPicPr>
        <p:blipFill rotWithShape="1">
          <a:blip r:embed="rId2">
            <a:extLst>
              <a:ext uri="{28A0092B-C50C-407E-A947-70E740481C1C}">
                <a14:useLocalDpi xmlns:a14="http://schemas.microsoft.com/office/drawing/2010/main" val="0"/>
              </a:ext>
            </a:extLst>
          </a:blip>
          <a:srcRect r="52292" b="52291"/>
          <a:stretch/>
        </p:blipFill>
        <p:spPr>
          <a:xfrm>
            <a:off x="-1" y="0"/>
            <a:ext cx="9144001" cy="6858000"/>
          </a:xfrm>
          <a:prstGeom prst="rect">
            <a:avLst/>
          </a:prstGeom>
        </p:spPr>
      </p:pic>
      <p:sp>
        <p:nvSpPr>
          <p:cNvPr id="83970" name="Rectangle 3"/>
          <p:cNvSpPr>
            <a:spLocks noGrp="1" noChangeArrowheads="1"/>
          </p:cNvSpPr>
          <p:nvPr>
            <p:ph type="title"/>
          </p:nvPr>
        </p:nvSpPr>
        <p:spPr>
          <a:xfrm>
            <a:off x="685800" y="434975"/>
            <a:ext cx="7772400" cy="952500"/>
          </a:xfrm>
        </p:spPr>
        <p:txBody>
          <a:bodyPr/>
          <a:lstStyle/>
          <a:p>
            <a:r>
              <a:rPr lang="en-US" sz="4000" dirty="0">
                <a:latin typeface="Arial" charset="0"/>
                <a:ea typeface="MS PGothic" charset="0"/>
                <a:cs typeface="MS PGothic" charset="0"/>
              </a:rPr>
              <a:t>Project Management Software</a:t>
            </a:r>
          </a:p>
        </p:txBody>
      </p:sp>
      <p:sp>
        <p:nvSpPr>
          <p:cNvPr id="83971" name="Rectangle 4"/>
          <p:cNvSpPr>
            <a:spLocks noGrp="1" noChangeArrowheads="1"/>
          </p:cNvSpPr>
          <p:nvPr>
            <p:ph type="body" idx="1"/>
          </p:nvPr>
        </p:nvSpPr>
        <p:spPr>
          <a:xfrm>
            <a:off x="1054100" y="1955800"/>
            <a:ext cx="6921500" cy="370840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There are several popular packages for managing projects</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Oracle Primavera</a:t>
            </a:r>
          </a:p>
          <a:p>
            <a:pPr marL="1079500" lvl="1" indent="-455613">
              <a:buClr>
                <a:srgbClr val="BF0922"/>
              </a:buClr>
              <a:buSzPct val="60000"/>
              <a:buFont typeface="Lucida Grande" charset="0"/>
              <a:buChar char="►"/>
            </a:pPr>
            <a:r>
              <a:rPr lang="en-US" dirty="0" err="1">
                <a:latin typeface="Arial" charset="0"/>
                <a:ea typeface="MS PGothic" charset="0"/>
                <a:cs typeface="MS PGothic" charset="0"/>
              </a:rPr>
              <a:t>MindView</a:t>
            </a:r>
            <a:r>
              <a:rPr lang="en-US" dirty="0">
                <a:latin typeface="Arial" charset="0"/>
                <a:ea typeface="MS PGothic" charset="0"/>
                <a:cs typeface="MS PGothic" charset="0"/>
              </a:rPr>
              <a:t> </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HP Project</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Fast Track</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Microsoft Project</a:t>
            </a:r>
          </a:p>
        </p:txBody>
      </p:sp>
    </p:spTree>
    <p:extLst>
      <p:ext uri="{BB962C8B-B14F-4D97-AF65-F5344CB8AC3E}">
        <p14:creationId xmlns:p14="http://schemas.microsoft.com/office/powerpoint/2010/main" val="3223513394"/>
      </p:ext>
    </p:extLst>
  </p:cSld>
  <p:clrMapOvr>
    <a:masterClrMapping/>
  </p:clrMapOvr>
  <p:transition>
    <p:pull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508000"/>
            <a:ext cx="7772400" cy="863600"/>
          </a:xfrm>
        </p:spPr>
        <p:txBody>
          <a:bodyPr/>
          <a:lstStyle/>
          <a:p>
            <a:r>
              <a:rPr lang="en-US" dirty="0">
                <a:latin typeface="Arial" charset="0"/>
                <a:ea typeface="MS PGothic" charset="0"/>
                <a:cs typeface="MS PGothic" charset="0"/>
              </a:rPr>
              <a:t>Project Control Reports</a:t>
            </a:r>
          </a:p>
        </p:txBody>
      </p:sp>
      <p:sp>
        <p:nvSpPr>
          <p:cNvPr id="84994" name="Rectangle 3"/>
          <p:cNvSpPr>
            <a:spLocks noGrp="1" noChangeArrowheads="1"/>
          </p:cNvSpPr>
          <p:nvPr>
            <p:ph type="body" idx="1"/>
          </p:nvPr>
        </p:nvSpPr>
        <p:spPr>
          <a:xfrm>
            <a:off x="736600" y="1878013"/>
            <a:ext cx="7772400" cy="4078287"/>
          </a:xfrm>
        </p:spPr>
        <p:txBody>
          <a:bodyPr/>
          <a:lstStyle/>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Detailed cost breakdowns for each task</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Labor requirements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Cost and hour summaries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Raw materials and expenditure forecasts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Variance reports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Time analysis reports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Work status reports</a:t>
            </a:r>
          </a:p>
        </p:txBody>
      </p:sp>
    </p:spTree>
    <p:extLst>
      <p:ext uri="{BB962C8B-B14F-4D97-AF65-F5344CB8AC3E}">
        <p14:creationId xmlns:p14="http://schemas.microsoft.com/office/powerpoint/2010/main" val="3845105261"/>
      </p:ext>
    </p:extLst>
  </p:cSld>
  <p:clrMapOvr>
    <a:masterClrMapping/>
  </p:clrMapOvr>
  <p:transition>
    <p:pull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body" idx="1"/>
          </p:nvPr>
        </p:nvSpPr>
        <p:spPr>
          <a:xfrm>
            <a:off x="889000" y="1595438"/>
            <a:ext cx="7378700" cy="4316412"/>
          </a:xfrm>
        </p:spPr>
        <p:txBody>
          <a:bodyPr lIns="90475" tIns="44444" rIns="90475" bIns="44444"/>
          <a:lstStyle/>
          <a:p>
            <a:pPr>
              <a:buClr>
                <a:srgbClr val="BF0922"/>
              </a:buClr>
              <a:buSzPct val="60000"/>
              <a:buFont typeface="Lucida Grande" charset="0"/>
              <a:buChar char="►"/>
            </a:pPr>
            <a:r>
              <a:rPr lang="en-US" sz="2800" dirty="0">
                <a:latin typeface="Arial" charset="0"/>
                <a:ea typeface="MS PGothic" charset="0"/>
                <a:cs typeface="MS PGothic" charset="0"/>
              </a:rPr>
              <a:t>Network techniques</a:t>
            </a:r>
          </a:p>
          <a:p>
            <a:pPr>
              <a:buClr>
                <a:srgbClr val="BF0922"/>
              </a:buClr>
              <a:buSzPct val="60000"/>
              <a:buFont typeface="Lucida Grande" charset="0"/>
              <a:buChar char="►"/>
            </a:pPr>
            <a:r>
              <a:rPr lang="en-US" sz="2800" dirty="0">
                <a:latin typeface="Arial" charset="0"/>
                <a:ea typeface="MS PGothic" charset="0"/>
                <a:cs typeface="MS PGothic" charset="0"/>
              </a:rPr>
              <a:t>Developed in 1950s</a:t>
            </a:r>
          </a:p>
          <a:p>
            <a:pPr marL="990600" lvl="1" indent="-366713">
              <a:buClr>
                <a:srgbClr val="BF0922"/>
              </a:buClr>
              <a:buSzPct val="60000"/>
              <a:buFont typeface="Lucida Grande" charset="0"/>
              <a:buChar char="►"/>
            </a:pPr>
            <a:r>
              <a:rPr lang="en-US" sz="2400" dirty="0">
                <a:latin typeface="Arial" charset="0"/>
                <a:ea typeface="MS PGothic" charset="0"/>
                <a:cs typeface="MS PGothic" charset="0"/>
              </a:rPr>
              <a:t>CPM by DuPont for chemical plants (1957)</a:t>
            </a:r>
          </a:p>
          <a:p>
            <a:pPr marL="990600" lvl="1" indent="-366713">
              <a:buClr>
                <a:srgbClr val="BF0922"/>
              </a:buClr>
              <a:buSzPct val="60000"/>
              <a:buFont typeface="Lucida Grande" charset="0"/>
              <a:buChar char="►"/>
            </a:pPr>
            <a:r>
              <a:rPr lang="en-US" sz="2400" dirty="0">
                <a:latin typeface="Arial" charset="0"/>
                <a:ea typeface="MS PGothic" charset="0"/>
                <a:cs typeface="MS PGothic" charset="0"/>
              </a:rPr>
              <a:t>PERT by Booz, Allen &amp; Hamilton with the U.S. Navy, for Polaris missile (1958)</a:t>
            </a:r>
          </a:p>
          <a:p>
            <a:pPr>
              <a:buClr>
                <a:srgbClr val="BF0922"/>
              </a:buClr>
              <a:buSzPct val="60000"/>
              <a:buFont typeface="Lucida Grande" charset="0"/>
              <a:buChar char="►"/>
            </a:pPr>
            <a:r>
              <a:rPr lang="en-US" sz="2800" dirty="0">
                <a:latin typeface="Arial" charset="0"/>
                <a:ea typeface="MS PGothic" charset="0"/>
                <a:cs typeface="MS PGothic" charset="0"/>
              </a:rPr>
              <a:t>Consider precedence relationships and interdependencies</a:t>
            </a:r>
          </a:p>
          <a:p>
            <a:pPr>
              <a:buClr>
                <a:srgbClr val="BF0922"/>
              </a:buClr>
              <a:buSzPct val="60000"/>
              <a:buFont typeface="Lucida Grande" charset="0"/>
              <a:buChar char="►"/>
            </a:pPr>
            <a:r>
              <a:rPr lang="en-US" sz="2800" dirty="0">
                <a:latin typeface="Arial" charset="0"/>
                <a:ea typeface="MS PGothic" charset="0"/>
                <a:cs typeface="MS PGothic" charset="0"/>
              </a:rPr>
              <a:t>Each uses a different estimate of activity times</a:t>
            </a:r>
          </a:p>
        </p:txBody>
      </p:sp>
      <p:sp>
        <p:nvSpPr>
          <p:cNvPr id="87042" name="Rectangle 3"/>
          <p:cNvSpPr>
            <a:spLocks noGrp="1" noChangeArrowheads="1"/>
          </p:cNvSpPr>
          <p:nvPr>
            <p:ph type="title"/>
          </p:nvPr>
        </p:nvSpPr>
        <p:spPr>
          <a:xfrm>
            <a:off x="685800" y="434975"/>
            <a:ext cx="7772400" cy="825500"/>
          </a:xfrm>
        </p:spPr>
        <p:txBody>
          <a:bodyPr/>
          <a:lstStyle/>
          <a:p>
            <a:r>
              <a:rPr lang="en-US" dirty="0">
                <a:latin typeface="Arial" charset="0"/>
                <a:ea typeface="MS PGothic" charset="0"/>
                <a:cs typeface="MS PGothic" charset="0"/>
              </a:rPr>
              <a:t>PERT and CPM</a:t>
            </a:r>
          </a:p>
        </p:txBody>
      </p:sp>
    </p:spTree>
    <p:extLst>
      <p:ext uri="{BB962C8B-B14F-4D97-AF65-F5344CB8AC3E}">
        <p14:creationId xmlns:p14="http://schemas.microsoft.com/office/powerpoint/2010/main" val="3939419947"/>
      </p:ext>
    </p:extLst>
  </p:cSld>
  <p:clrMapOvr>
    <a:masterClrMapping/>
  </p:clrMapOvr>
  <p:transition>
    <p:pull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342900" y="498475"/>
            <a:ext cx="8445500" cy="927100"/>
          </a:xfrm>
        </p:spPr>
        <p:txBody>
          <a:bodyPr lIns="90475" tIns="44444" rIns="90475" bIns="44444"/>
          <a:lstStyle/>
          <a:p>
            <a:pPr>
              <a:lnSpc>
                <a:spcPct val="80000"/>
              </a:lnSpc>
            </a:pPr>
            <a:r>
              <a:rPr lang="en-US" dirty="0">
                <a:latin typeface="Arial" charset="0"/>
                <a:ea typeface="MS PGothic" charset="0"/>
                <a:cs typeface="MS PGothic" charset="0"/>
              </a:rPr>
              <a:t>Six Steps PERT and CPM</a:t>
            </a:r>
          </a:p>
        </p:txBody>
      </p:sp>
      <p:sp>
        <p:nvSpPr>
          <p:cNvPr id="89090" name="Rectangle 3"/>
          <p:cNvSpPr>
            <a:spLocks noGrp="1" noChangeArrowheads="1"/>
          </p:cNvSpPr>
          <p:nvPr>
            <p:ph type="body" idx="1"/>
          </p:nvPr>
        </p:nvSpPr>
        <p:spPr>
          <a:xfrm>
            <a:off x="644525" y="1755775"/>
            <a:ext cx="7843838" cy="4341813"/>
          </a:xfrm>
        </p:spPr>
        <p:txBody>
          <a:bodyPr lIns="90475" tIns="44444" rIns="90475" bIns="44444"/>
          <a:lstStyle/>
          <a:p>
            <a:pPr marL="609600" indent="-609600">
              <a:buClr>
                <a:schemeClr val="tx1"/>
              </a:buClr>
              <a:buFontTx/>
              <a:buAutoNum type="arabicPeriod"/>
            </a:pPr>
            <a:r>
              <a:rPr lang="en-US" dirty="0">
                <a:latin typeface="Arial" charset="0"/>
                <a:ea typeface="MS PGothic" charset="0"/>
                <a:cs typeface="MS PGothic" charset="0"/>
              </a:rPr>
              <a:t>Define the project and prepare the work breakdown structure</a:t>
            </a:r>
          </a:p>
          <a:p>
            <a:pPr marL="609600" indent="-609600">
              <a:buClr>
                <a:schemeClr val="tx1"/>
              </a:buClr>
              <a:buFontTx/>
              <a:buAutoNum type="arabicPeriod"/>
            </a:pPr>
            <a:r>
              <a:rPr lang="en-US" dirty="0">
                <a:latin typeface="Arial" charset="0"/>
                <a:ea typeface="MS PGothic" charset="0"/>
                <a:cs typeface="MS PGothic" charset="0"/>
              </a:rPr>
              <a:t>Develop relationships among the activities – decide which activities must precede and which must follow others</a:t>
            </a:r>
          </a:p>
          <a:p>
            <a:pPr marL="609600" indent="-609600">
              <a:buClr>
                <a:schemeClr val="tx1"/>
              </a:buClr>
              <a:buFontTx/>
              <a:buAutoNum type="arabicPeriod"/>
            </a:pPr>
            <a:r>
              <a:rPr lang="en-US" dirty="0">
                <a:latin typeface="Arial" charset="0"/>
                <a:ea typeface="MS PGothic" charset="0"/>
                <a:cs typeface="MS PGothic" charset="0"/>
              </a:rPr>
              <a:t>Draw the network connecting all of the activities</a:t>
            </a:r>
          </a:p>
        </p:txBody>
      </p:sp>
    </p:spTree>
    <p:extLst>
      <p:ext uri="{BB962C8B-B14F-4D97-AF65-F5344CB8AC3E}">
        <p14:creationId xmlns:p14="http://schemas.microsoft.com/office/powerpoint/2010/main" val="203686624"/>
      </p:ext>
    </p:extLst>
  </p:cSld>
  <p:clrMapOvr>
    <a:masterClrMapping/>
  </p:clrMapOvr>
  <p:transition>
    <p:pull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533400" y="2730500"/>
            <a:ext cx="8128000" cy="1676400"/>
          </a:xfrm>
          <a:prstGeom prst="roundRect">
            <a:avLst>
              <a:gd name="adj" fmla="val 16667"/>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91138" name="Rectangle 3"/>
          <p:cNvSpPr>
            <a:spLocks noGrp="1" noChangeArrowheads="1"/>
          </p:cNvSpPr>
          <p:nvPr>
            <p:ph type="title"/>
          </p:nvPr>
        </p:nvSpPr>
        <p:spPr>
          <a:xfrm>
            <a:off x="342900" y="498475"/>
            <a:ext cx="8445500" cy="927100"/>
          </a:xfrm>
        </p:spPr>
        <p:txBody>
          <a:bodyPr lIns="90475" tIns="44444" rIns="90475" bIns="44444"/>
          <a:lstStyle/>
          <a:p>
            <a:pPr>
              <a:lnSpc>
                <a:spcPct val="80000"/>
              </a:lnSpc>
            </a:pPr>
            <a:r>
              <a:rPr lang="en-US" dirty="0">
                <a:latin typeface="Arial" charset="0"/>
                <a:ea typeface="MS PGothic" charset="0"/>
                <a:cs typeface="MS PGothic" charset="0"/>
              </a:rPr>
              <a:t>Six Steps PERT and CPM</a:t>
            </a:r>
          </a:p>
        </p:txBody>
      </p:sp>
      <p:sp>
        <p:nvSpPr>
          <p:cNvPr id="91139" name="Rectangle 4"/>
          <p:cNvSpPr>
            <a:spLocks noGrp="1" noChangeArrowheads="1"/>
          </p:cNvSpPr>
          <p:nvPr>
            <p:ph type="body" idx="1"/>
          </p:nvPr>
        </p:nvSpPr>
        <p:spPr>
          <a:xfrm>
            <a:off x="669925" y="1793875"/>
            <a:ext cx="7843838" cy="4230688"/>
          </a:xfrm>
        </p:spPr>
        <p:txBody>
          <a:bodyPr lIns="90475" tIns="44444" rIns="90475" bIns="44444"/>
          <a:lstStyle/>
          <a:p>
            <a:pPr marL="609600" indent="-609600">
              <a:buClr>
                <a:schemeClr val="tx1"/>
              </a:buClr>
              <a:buFontTx/>
              <a:buAutoNum type="arabicPeriod" startAt="4"/>
            </a:pPr>
            <a:r>
              <a:rPr lang="en-US" dirty="0">
                <a:latin typeface="Arial" charset="0"/>
                <a:ea typeface="MS PGothic" charset="0"/>
                <a:cs typeface="MS PGothic" charset="0"/>
              </a:rPr>
              <a:t>Assign time and/or cost estimates to each activity</a:t>
            </a:r>
          </a:p>
          <a:p>
            <a:pPr marL="609600" indent="-609600">
              <a:buClr>
                <a:schemeClr val="tx1"/>
              </a:buClr>
              <a:buFontTx/>
              <a:buAutoNum type="arabicPeriod" startAt="4"/>
            </a:pPr>
            <a:r>
              <a:rPr lang="en-US" dirty="0">
                <a:latin typeface="Arial" charset="0"/>
                <a:ea typeface="MS PGothic" charset="0"/>
                <a:cs typeface="MS PGothic" charset="0"/>
              </a:rPr>
              <a:t>Compute the </a:t>
            </a:r>
            <a:r>
              <a:rPr lang="en-US" i="1" dirty="0">
                <a:latin typeface="Arial" charset="0"/>
                <a:ea typeface="MS PGothic" charset="0"/>
                <a:cs typeface="MS PGothic" charset="0"/>
              </a:rPr>
              <a:t>longest</a:t>
            </a:r>
            <a:r>
              <a:rPr lang="en-US" dirty="0">
                <a:latin typeface="Arial" charset="0"/>
                <a:ea typeface="MS PGothic" charset="0"/>
                <a:cs typeface="MS PGothic" charset="0"/>
              </a:rPr>
              <a:t> time path through the network – this is called the </a:t>
            </a:r>
            <a:r>
              <a:rPr lang="en-US" b="1" dirty="0">
                <a:solidFill>
                  <a:schemeClr val="tx2"/>
                </a:solidFill>
                <a:latin typeface="Arial" charset="0"/>
                <a:ea typeface="MS PGothic" charset="0"/>
                <a:cs typeface="MS PGothic" charset="0"/>
              </a:rPr>
              <a:t>critical path</a:t>
            </a:r>
          </a:p>
          <a:p>
            <a:pPr marL="609600" indent="-609600">
              <a:buClr>
                <a:schemeClr val="tx1"/>
              </a:buClr>
              <a:buFontTx/>
              <a:buAutoNum type="arabicPeriod" startAt="4"/>
            </a:pPr>
            <a:r>
              <a:rPr lang="en-US" dirty="0">
                <a:latin typeface="Arial" charset="0"/>
                <a:ea typeface="MS PGothic" charset="0"/>
                <a:cs typeface="MS PGothic" charset="0"/>
              </a:rPr>
              <a:t>Use the network to help plan, schedule, monitor, and control the project</a:t>
            </a:r>
          </a:p>
        </p:txBody>
      </p:sp>
    </p:spTree>
    <p:extLst>
      <p:ext uri="{BB962C8B-B14F-4D97-AF65-F5344CB8AC3E}">
        <p14:creationId xmlns:p14="http://schemas.microsoft.com/office/powerpoint/2010/main" val="313673991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ppt_w</p:attrName>
                                        </p:attrNameLst>
                                      </p:cBhvr>
                                      <p:tavLst>
                                        <p:tav tm="0">
                                          <p:val>
                                            <p:fltVal val="0"/>
                                          </p:val>
                                        </p:tav>
                                        <p:tav tm="100000">
                                          <p:val>
                                            <p:strVal val="#ppt_w"/>
                                          </p:val>
                                        </p:tav>
                                      </p:tavLst>
                                    </p:anim>
                                    <p:anim calcmode="lin" valueType="num">
                                      <p:cBhvr>
                                        <p:cTn id="8" dur="1000" fill="hold"/>
                                        <p:tgtEl>
                                          <p:spTgt spid="90114"/>
                                        </p:tgtEl>
                                        <p:attrNameLst>
                                          <p:attrName>ppt_h</p:attrName>
                                        </p:attrNameLst>
                                      </p:cBhvr>
                                      <p:tavLst>
                                        <p:tav tm="0">
                                          <p:val>
                                            <p:fltVal val="0"/>
                                          </p:val>
                                        </p:tav>
                                        <p:tav tm="100000">
                                          <p:val>
                                            <p:strVal val="#ppt_h"/>
                                          </p:val>
                                        </p:tav>
                                      </p:tavLst>
                                    </p:anim>
                                    <p:anim calcmode="lin" valueType="num">
                                      <p:cBhvr>
                                        <p:cTn id="9" dur="1000" fill="hold"/>
                                        <p:tgtEl>
                                          <p:spTgt spid="90114"/>
                                        </p:tgtEl>
                                        <p:attrNameLst>
                                          <p:attrName>style.rotation</p:attrName>
                                        </p:attrNameLst>
                                      </p:cBhvr>
                                      <p:tavLst>
                                        <p:tav tm="0">
                                          <p:val>
                                            <p:fltVal val="360"/>
                                          </p:val>
                                        </p:tav>
                                        <p:tav tm="100000">
                                          <p:val>
                                            <p:fltVal val="0"/>
                                          </p:val>
                                        </p:tav>
                                      </p:tavLst>
                                    </p:anim>
                                    <p:animEffect transition="in" filter="fade">
                                      <p:cBhvr>
                                        <p:cTn id="10" dur="1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2243138"/>
            <a:ext cx="77724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457200" indent="-457200">
              <a:lnSpc>
                <a:spcPct val="90000"/>
              </a:lnSpc>
              <a:spcAft>
                <a:spcPct val="40000"/>
              </a:spcAft>
              <a:buClr>
                <a:schemeClr val="tx1"/>
              </a:buClr>
              <a:buFont typeface="Symbol" charset="0"/>
              <a:buAutoNum type="arabicPeriod"/>
            </a:pPr>
            <a:r>
              <a:rPr lang="en-US" sz="2800" dirty="0"/>
              <a:t>When will the entire project be completed?</a:t>
            </a:r>
          </a:p>
          <a:p>
            <a:pPr marL="457200" indent="-457200">
              <a:lnSpc>
                <a:spcPct val="90000"/>
              </a:lnSpc>
              <a:spcAft>
                <a:spcPct val="40000"/>
              </a:spcAft>
              <a:buClr>
                <a:schemeClr val="tx1"/>
              </a:buClr>
              <a:buFont typeface="Symbol" charset="0"/>
              <a:buAutoNum type="arabicPeriod"/>
            </a:pPr>
            <a:r>
              <a:rPr lang="en-US" sz="2800" dirty="0"/>
              <a:t>What are the critical activities or tasks in the project?</a:t>
            </a:r>
          </a:p>
          <a:p>
            <a:pPr marL="457200" indent="-457200">
              <a:lnSpc>
                <a:spcPct val="90000"/>
              </a:lnSpc>
              <a:spcAft>
                <a:spcPct val="40000"/>
              </a:spcAft>
              <a:buClr>
                <a:schemeClr val="tx1"/>
              </a:buClr>
              <a:buFont typeface="Symbol" charset="0"/>
              <a:buAutoNum type="arabicPeriod"/>
            </a:pPr>
            <a:r>
              <a:rPr lang="en-US" sz="2800" dirty="0"/>
              <a:t>Which are the noncritical activities?</a:t>
            </a:r>
          </a:p>
          <a:p>
            <a:pPr marL="457200" indent="-457200">
              <a:lnSpc>
                <a:spcPct val="90000"/>
              </a:lnSpc>
              <a:spcAft>
                <a:spcPct val="40000"/>
              </a:spcAft>
              <a:buClr>
                <a:schemeClr val="tx1"/>
              </a:buClr>
              <a:buFont typeface="Symbol" charset="0"/>
              <a:buAutoNum type="arabicPeriod"/>
            </a:pPr>
            <a:r>
              <a:rPr lang="en-US" sz="2800" dirty="0"/>
              <a:t>What is the probability the project will be completed by a specific date?</a:t>
            </a:r>
          </a:p>
        </p:txBody>
      </p:sp>
      <p:sp>
        <p:nvSpPr>
          <p:cNvPr id="93186" name="Rectangle 3"/>
          <p:cNvSpPr>
            <a:spLocks noGrp="1" noChangeArrowheads="1"/>
          </p:cNvSpPr>
          <p:nvPr>
            <p:ph type="title"/>
          </p:nvPr>
        </p:nvSpPr>
        <p:spPr>
          <a:xfrm>
            <a:off x="677863" y="454025"/>
            <a:ext cx="7770812" cy="1435100"/>
          </a:xfrm>
        </p:spPr>
        <p:txBody>
          <a:bodyPr/>
          <a:lstStyle/>
          <a:p>
            <a:r>
              <a:rPr lang="en-US" dirty="0">
                <a:latin typeface="Arial" charset="0"/>
                <a:ea typeface="MS PGothic" charset="0"/>
                <a:cs typeface="MS PGothic" charset="0"/>
              </a:rPr>
              <a:t>Questions PERT and CPM </a:t>
            </a:r>
            <a:br>
              <a:rPr lang="en-US" dirty="0">
                <a:latin typeface="Arial" charset="0"/>
                <a:ea typeface="MS PGothic" charset="0"/>
                <a:cs typeface="MS PGothic" charset="0"/>
              </a:rPr>
            </a:br>
            <a:r>
              <a:rPr lang="en-US" dirty="0">
                <a:latin typeface="Arial" charset="0"/>
                <a:ea typeface="MS PGothic" charset="0"/>
                <a:cs typeface="MS PGothic" charset="0"/>
              </a:rPr>
              <a:t>Can Answer</a:t>
            </a:r>
          </a:p>
        </p:txBody>
      </p:sp>
    </p:spTree>
    <p:extLst>
      <p:ext uri="{BB962C8B-B14F-4D97-AF65-F5344CB8AC3E}">
        <p14:creationId xmlns:p14="http://schemas.microsoft.com/office/powerpoint/2010/main" val="412288427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2162"/>
                                        </p:tgtEl>
                                        <p:attrNameLst>
                                          <p:attrName>style.visibility</p:attrName>
                                        </p:attrNameLst>
                                      </p:cBhvr>
                                      <p:to>
                                        <p:strVal val="visible"/>
                                      </p:to>
                                    </p:set>
                                    <p:animEffect transition="in" filter="strips(downRight)">
                                      <p:cBhvr>
                                        <p:cTn id="7" dur="10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2078038"/>
            <a:ext cx="777240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457200" indent="-457200">
              <a:lnSpc>
                <a:spcPct val="90000"/>
              </a:lnSpc>
              <a:spcAft>
                <a:spcPct val="40000"/>
              </a:spcAft>
              <a:buClr>
                <a:schemeClr val="tx1"/>
              </a:buClr>
              <a:buFont typeface="Symbol" charset="0"/>
              <a:buAutoNum type="arabicPeriod" startAt="5"/>
            </a:pPr>
            <a:r>
              <a:rPr lang="en-US" sz="2800" dirty="0"/>
              <a:t>Is the project on schedule, behind schedule, or ahead of schedule?</a:t>
            </a:r>
          </a:p>
          <a:p>
            <a:pPr marL="457200" indent="-457200">
              <a:lnSpc>
                <a:spcPct val="90000"/>
              </a:lnSpc>
              <a:spcAft>
                <a:spcPct val="40000"/>
              </a:spcAft>
              <a:buClr>
                <a:schemeClr val="tx1"/>
              </a:buClr>
              <a:buFont typeface="Symbol" charset="0"/>
              <a:buAutoNum type="arabicPeriod" startAt="5"/>
            </a:pPr>
            <a:r>
              <a:rPr lang="en-US" sz="2800" dirty="0"/>
              <a:t>Is the money spent equal to, less than, or greater than the budget?</a:t>
            </a:r>
          </a:p>
          <a:p>
            <a:pPr marL="457200" indent="-457200">
              <a:lnSpc>
                <a:spcPct val="90000"/>
              </a:lnSpc>
              <a:spcAft>
                <a:spcPct val="40000"/>
              </a:spcAft>
              <a:buClr>
                <a:schemeClr val="tx1"/>
              </a:buClr>
              <a:buFont typeface="Symbol" charset="0"/>
              <a:buAutoNum type="arabicPeriod" startAt="5"/>
            </a:pPr>
            <a:r>
              <a:rPr lang="en-US" sz="2800" dirty="0"/>
              <a:t>Are there enough resources available to finish the project on time?</a:t>
            </a:r>
          </a:p>
          <a:p>
            <a:pPr marL="457200" indent="-457200">
              <a:lnSpc>
                <a:spcPct val="90000"/>
              </a:lnSpc>
              <a:spcAft>
                <a:spcPct val="40000"/>
              </a:spcAft>
              <a:buClr>
                <a:schemeClr val="tx1"/>
              </a:buClr>
              <a:buFont typeface="Symbol" charset="0"/>
              <a:buAutoNum type="arabicPeriod" startAt="5"/>
            </a:pPr>
            <a:r>
              <a:rPr lang="en-US" sz="2800" dirty="0"/>
              <a:t>If the project must be finished in a shorter time, what is the way to accomplish this at least cost?</a:t>
            </a:r>
          </a:p>
        </p:txBody>
      </p:sp>
      <p:sp>
        <p:nvSpPr>
          <p:cNvPr id="95234" name="Rectangle 3"/>
          <p:cNvSpPr>
            <a:spLocks noGrp="1" noChangeArrowheads="1"/>
          </p:cNvSpPr>
          <p:nvPr>
            <p:ph type="title"/>
          </p:nvPr>
        </p:nvSpPr>
        <p:spPr>
          <a:xfrm>
            <a:off x="677863" y="454025"/>
            <a:ext cx="7770812" cy="1435100"/>
          </a:xfrm>
        </p:spPr>
        <p:txBody>
          <a:bodyPr/>
          <a:lstStyle/>
          <a:p>
            <a:r>
              <a:rPr lang="en-US" dirty="0">
                <a:latin typeface="Arial" charset="0"/>
                <a:ea typeface="MS PGothic" charset="0"/>
                <a:cs typeface="MS PGothic" charset="0"/>
              </a:rPr>
              <a:t>Questions PERT and CPM </a:t>
            </a:r>
            <a:br>
              <a:rPr lang="en-US" dirty="0">
                <a:latin typeface="Arial" charset="0"/>
                <a:ea typeface="MS PGothic" charset="0"/>
                <a:cs typeface="MS PGothic" charset="0"/>
              </a:rPr>
            </a:br>
            <a:r>
              <a:rPr lang="en-US" dirty="0">
                <a:latin typeface="Arial" charset="0"/>
                <a:ea typeface="MS PGothic" charset="0"/>
                <a:cs typeface="MS PGothic" charset="0"/>
              </a:rPr>
              <a:t>Can Answer</a:t>
            </a:r>
          </a:p>
        </p:txBody>
      </p:sp>
    </p:spTree>
    <p:extLst>
      <p:ext uri="{BB962C8B-B14F-4D97-AF65-F5344CB8AC3E}">
        <p14:creationId xmlns:p14="http://schemas.microsoft.com/office/powerpoint/2010/main" val="285107897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4210"/>
                                        </p:tgtEl>
                                        <p:attrNameLst>
                                          <p:attrName>style.visibility</p:attrName>
                                        </p:attrNameLst>
                                      </p:cBhvr>
                                      <p:to>
                                        <p:strVal val="visible"/>
                                      </p:to>
                                    </p:set>
                                    <p:animEffect transition="in" filter="strips(downRight)">
                                      <p:cBhvr>
                                        <p:cTn id="7" dur="10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404813"/>
            <a:ext cx="7772400" cy="1220787"/>
          </a:xfrm>
        </p:spPr>
        <p:txBody>
          <a:bodyPr/>
          <a:lstStyle/>
          <a:p>
            <a:pPr>
              <a:lnSpc>
                <a:spcPct val="80000"/>
              </a:lnSpc>
            </a:pPr>
            <a:r>
              <a:rPr lang="en-US" dirty="0">
                <a:latin typeface="Arial" charset="0"/>
                <a:ea typeface="MS PGothic" charset="0"/>
                <a:cs typeface="MS PGothic" charset="0"/>
              </a:rPr>
              <a:t>A Comparison of AON and AOA Network Conventions</a:t>
            </a:r>
          </a:p>
        </p:txBody>
      </p:sp>
      <p:sp>
        <p:nvSpPr>
          <p:cNvPr id="96259" name="Text Box 3"/>
          <p:cNvSpPr txBox="1">
            <a:spLocks noChangeArrowheads="1"/>
          </p:cNvSpPr>
          <p:nvPr/>
        </p:nvSpPr>
        <p:spPr bwMode="auto">
          <a:xfrm>
            <a:off x="631825" y="1811338"/>
            <a:ext cx="8016875" cy="869950"/>
          </a:xfrm>
          <a:prstGeom prst="rect">
            <a:avLst/>
          </a:prstGeom>
          <a:solidFill>
            <a:schemeClr val="tx2"/>
          </a:solidFill>
          <a:ln w="9525">
            <a:solidFill>
              <a:schemeClr val="tx1"/>
            </a:solidFill>
            <a:miter lim="800000"/>
            <a:headEnd/>
            <a:tailEnd/>
          </a:ln>
        </p:spPr>
        <p:txBody>
          <a:bodyPr lIns="234000" tIns="118800" rIns="234000" bIns="118800">
            <a:spAutoFit/>
          </a:bodyPr>
          <a:lstStyle>
            <a:lvl1pPr>
              <a:tabLst>
                <a:tab pos="1079500" algn="ctr"/>
                <a:tab pos="3314700" algn="ctr"/>
                <a:tab pos="6096000" algn="ctr"/>
              </a:tabLst>
              <a:defRPr>
                <a:solidFill>
                  <a:schemeClr val="tx1"/>
                </a:solidFill>
                <a:latin typeface="Calibri" charset="0"/>
                <a:ea typeface="ＭＳ Ｐゴシック" charset="0"/>
                <a:cs typeface="Arial" charset="0"/>
              </a:defRPr>
            </a:lvl1pPr>
            <a:lvl2pPr marL="742950" indent="-285750">
              <a:tabLst>
                <a:tab pos="1079500" algn="ctr"/>
                <a:tab pos="3314700" algn="ctr"/>
                <a:tab pos="6096000" algn="ctr"/>
              </a:tabLst>
              <a:defRPr>
                <a:solidFill>
                  <a:schemeClr val="tx1"/>
                </a:solidFill>
                <a:latin typeface="Calibri" charset="0"/>
                <a:ea typeface="Arial" charset="0"/>
                <a:cs typeface="Arial" charset="0"/>
              </a:defRPr>
            </a:lvl2pPr>
            <a:lvl3pPr marL="1143000" indent="-228600">
              <a:tabLst>
                <a:tab pos="1079500" algn="ctr"/>
                <a:tab pos="3314700" algn="ctr"/>
                <a:tab pos="6096000" algn="ctr"/>
              </a:tabLst>
              <a:defRPr>
                <a:solidFill>
                  <a:schemeClr val="tx1"/>
                </a:solidFill>
                <a:latin typeface="Calibri" charset="0"/>
                <a:ea typeface="Arial" charset="0"/>
                <a:cs typeface="Arial" charset="0"/>
              </a:defRPr>
            </a:lvl3pPr>
            <a:lvl4pPr marL="1600200" indent="-228600">
              <a:tabLst>
                <a:tab pos="1079500" algn="ctr"/>
                <a:tab pos="3314700" algn="ctr"/>
                <a:tab pos="6096000" algn="ctr"/>
              </a:tabLst>
              <a:defRPr>
                <a:solidFill>
                  <a:schemeClr val="tx1"/>
                </a:solidFill>
                <a:latin typeface="Calibri" charset="0"/>
                <a:ea typeface="Arial" charset="0"/>
                <a:cs typeface="Arial" charset="0"/>
              </a:defRPr>
            </a:lvl4pPr>
            <a:lvl5pPr marL="2057400" indent="-228600">
              <a:tabLst>
                <a:tab pos="1079500" algn="ctr"/>
                <a:tab pos="3314700" algn="ctr"/>
                <a:tab pos="6096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9pPr>
          </a:lstStyle>
          <a:p>
            <a:pPr>
              <a:lnSpc>
                <a:spcPct val="85000"/>
              </a:lnSpc>
            </a:pPr>
            <a:r>
              <a:rPr lang="en-AU" sz="2400" b="1" dirty="0">
                <a:solidFill>
                  <a:schemeClr val="bg1"/>
                </a:solidFill>
                <a:latin typeface="Arial" charset="0"/>
                <a:ea typeface="MS PGothic" charset="0"/>
                <a:cs typeface="MS PGothic" charset="0"/>
              </a:rPr>
              <a:t>	Activity on	Activity	Activity on</a:t>
            </a:r>
          </a:p>
          <a:p>
            <a:pPr>
              <a:lnSpc>
                <a:spcPct val="85000"/>
              </a:lnSpc>
            </a:pPr>
            <a:r>
              <a:rPr lang="en-AU" sz="2400" b="1" dirty="0">
                <a:solidFill>
                  <a:schemeClr val="bg1"/>
                </a:solidFill>
                <a:latin typeface="Arial" charset="0"/>
                <a:ea typeface="MS PGothic" charset="0"/>
                <a:cs typeface="MS PGothic" charset="0"/>
              </a:rPr>
              <a:t>	Node (AON)	Meaning	Arrow (AOA)</a:t>
            </a:r>
          </a:p>
        </p:txBody>
      </p:sp>
      <p:grpSp>
        <p:nvGrpSpPr>
          <p:cNvPr id="96260" name="Group 4"/>
          <p:cNvGrpSpPr>
            <a:grpSpLocks/>
          </p:cNvGrpSpPr>
          <p:nvPr/>
        </p:nvGrpSpPr>
        <p:grpSpPr bwMode="auto">
          <a:xfrm>
            <a:off x="288925" y="2816225"/>
            <a:ext cx="8156575" cy="906463"/>
            <a:chOff x="182" y="1310"/>
            <a:chExt cx="5138" cy="571"/>
          </a:xfrm>
        </p:grpSpPr>
        <p:grpSp>
          <p:nvGrpSpPr>
            <p:cNvPr id="97336" name="Group 5"/>
            <p:cNvGrpSpPr>
              <a:grpSpLocks/>
            </p:cNvGrpSpPr>
            <p:nvPr/>
          </p:nvGrpSpPr>
          <p:grpSpPr bwMode="auto">
            <a:xfrm>
              <a:off x="552" y="1452"/>
              <a:ext cx="1288" cy="264"/>
              <a:chOff x="552" y="1452"/>
              <a:chExt cx="1288" cy="264"/>
            </a:xfrm>
          </p:grpSpPr>
          <p:sp>
            <p:nvSpPr>
              <p:cNvPr id="97354" name="Line 6"/>
              <p:cNvSpPr>
                <a:spLocks noChangeShapeType="1"/>
              </p:cNvSpPr>
              <p:nvPr/>
            </p:nvSpPr>
            <p:spPr bwMode="auto">
              <a:xfrm>
                <a:off x="764"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55" name="Line 7"/>
              <p:cNvSpPr>
                <a:spLocks noChangeShapeType="1"/>
              </p:cNvSpPr>
              <p:nvPr/>
            </p:nvSpPr>
            <p:spPr bwMode="auto">
              <a:xfrm>
                <a:off x="1276"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56" name="Group 8"/>
              <p:cNvGrpSpPr>
                <a:grpSpLocks/>
              </p:cNvGrpSpPr>
              <p:nvPr/>
            </p:nvGrpSpPr>
            <p:grpSpPr bwMode="auto">
              <a:xfrm>
                <a:off x="552" y="1452"/>
                <a:ext cx="1288" cy="264"/>
                <a:chOff x="552" y="1452"/>
                <a:chExt cx="1288" cy="264"/>
              </a:xfrm>
            </p:grpSpPr>
            <p:sp>
              <p:nvSpPr>
                <p:cNvPr id="97357" name="Oval 9"/>
                <p:cNvSpPr>
                  <a:spLocks noChangeArrowheads="1"/>
                </p:cNvSpPr>
                <p:nvPr/>
              </p:nvSpPr>
              <p:spPr bwMode="auto">
                <a:xfrm>
                  <a:off x="552"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8" name="Oval 10"/>
                <p:cNvSpPr>
                  <a:spLocks noChangeArrowheads="1"/>
                </p:cNvSpPr>
                <p:nvPr/>
              </p:nvSpPr>
              <p:spPr bwMode="auto">
                <a:xfrm>
                  <a:off x="1064"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44114" name="Oval 11"/>
                <p:cNvSpPr>
                  <a:spLocks noChangeArrowheads="1"/>
                </p:cNvSpPr>
                <p:nvPr/>
              </p:nvSpPr>
              <p:spPr bwMode="auto">
                <a:xfrm>
                  <a:off x="1576" y="1452"/>
                  <a:ext cx="264" cy="264"/>
                </a:xfrm>
                <a:prstGeom prst="ellipse">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grpSp>
        </p:grpSp>
        <p:grpSp>
          <p:nvGrpSpPr>
            <p:cNvPr id="97337" name="Group 12"/>
            <p:cNvGrpSpPr>
              <a:grpSpLocks/>
            </p:cNvGrpSpPr>
            <p:nvPr/>
          </p:nvGrpSpPr>
          <p:grpSpPr bwMode="auto">
            <a:xfrm>
              <a:off x="3472" y="1452"/>
              <a:ext cx="1848" cy="264"/>
              <a:chOff x="3368" y="1452"/>
              <a:chExt cx="1848" cy="264"/>
            </a:xfrm>
          </p:grpSpPr>
          <p:sp>
            <p:nvSpPr>
              <p:cNvPr id="97346" name="Line 13"/>
              <p:cNvSpPr>
                <a:spLocks noChangeShapeType="1"/>
              </p:cNvSpPr>
              <p:nvPr/>
            </p:nvSpPr>
            <p:spPr bwMode="auto">
              <a:xfrm>
                <a:off x="3596"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47" name="Line 14"/>
              <p:cNvSpPr>
                <a:spLocks noChangeShapeType="1"/>
              </p:cNvSpPr>
              <p:nvPr/>
            </p:nvSpPr>
            <p:spPr bwMode="auto">
              <a:xfrm>
                <a:off x="4124"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48" name="Line 15"/>
              <p:cNvSpPr>
                <a:spLocks noChangeShapeType="1"/>
              </p:cNvSpPr>
              <p:nvPr/>
            </p:nvSpPr>
            <p:spPr bwMode="auto">
              <a:xfrm>
                <a:off x="4652"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49" name="Group 16"/>
              <p:cNvGrpSpPr>
                <a:grpSpLocks/>
              </p:cNvGrpSpPr>
              <p:nvPr/>
            </p:nvGrpSpPr>
            <p:grpSpPr bwMode="auto">
              <a:xfrm>
                <a:off x="3368" y="1452"/>
                <a:ext cx="1848" cy="264"/>
                <a:chOff x="3368" y="1452"/>
                <a:chExt cx="1848" cy="264"/>
              </a:xfrm>
            </p:grpSpPr>
            <p:sp>
              <p:nvSpPr>
                <p:cNvPr id="97350" name="Oval 17"/>
                <p:cNvSpPr>
                  <a:spLocks noChangeArrowheads="1"/>
                </p:cNvSpPr>
                <p:nvPr/>
              </p:nvSpPr>
              <p:spPr bwMode="auto">
                <a:xfrm>
                  <a:off x="3368"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1" name="Oval 18"/>
                <p:cNvSpPr>
                  <a:spLocks noChangeArrowheads="1"/>
                </p:cNvSpPr>
                <p:nvPr/>
              </p:nvSpPr>
              <p:spPr bwMode="auto">
                <a:xfrm>
                  <a:off x="3896"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2" name="Oval 19"/>
                <p:cNvSpPr>
                  <a:spLocks noChangeArrowheads="1"/>
                </p:cNvSpPr>
                <p:nvPr/>
              </p:nvSpPr>
              <p:spPr bwMode="auto">
                <a:xfrm>
                  <a:off x="4424"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3" name="Oval 20"/>
                <p:cNvSpPr>
                  <a:spLocks noChangeArrowheads="1"/>
                </p:cNvSpPr>
                <p:nvPr/>
              </p:nvSpPr>
              <p:spPr bwMode="auto">
                <a:xfrm>
                  <a:off x="4952"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sp>
          <p:nvSpPr>
            <p:cNvPr id="97338" name="Text Box 21"/>
            <p:cNvSpPr txBox="1">
              <a:spLocks noChangeArrowheads="1"/>
            </p:cNvSpPr>
            <p:nvPr/>
          </p:nvSpPr>
          <p:spPr bwMode="auto">
            <a:xfrm>
              <a:off x="1959" y="1310"/>
              <a:ext cx="1333"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A comes before B, which comes before C</a:t>
              </a:r>
            </a:p>
          </p:txBody>
        </p:sp>
        <p:sp>
          <p:nvSpPr>
            <p:cNvPr id="97339" name="Text Box 22"/>
            <p:cNvSpPr txBox="1">
              <a:spLocks noChangeArrowheads="1"/>
            </p:cNvSpPr>
            <p:nvPr/>
          </p:nvSpPr>
          <p:spPr bwMode="auto">
            <a:xfrm>
              <a:off x="182" y="1440"/>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40" name="Text Box 23"/>
            <p:cNvSpPr txBox="1">
              <a:spLocks noChangeArrowheads="1"/>
            </p:cNvSpPr>
            <p:nvPr/>
          </p:nvSpPr>
          <p:spPr bwMode="auto">
            <a:xfrm>
              <a:off x="550" y="142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41" name="Text Box 24"/>
            <p:cNvSpPr txBox="1">
              <a:spLocks noChangeArrowheads="1"/>
            </p:cNvSpPr>
            <p:nvPr/>
          </p:nvSpPr>
          <p:spPr bwMode="auto">
            <a:xfrm>
              <a:off x="1066" y="14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42" name="Text Box 25"/>
            <p:cNvSpPr txBox="1">
              <a:spLocks noChangeArrowheads="1"/>
            </p:cNvSpPr>
            <p:nvPr/>
          </p:nvSpPr>
          <p:spPr bwMode="auto">
            <a:xfrm>
              <a:off x="1574" y="143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343" name="Text Box 26"/>
            <p:cNvSpPr txBox="1">
              <a:spLocks noChangeArrowheads="1"/>
            </p:cNvSpPr>
            <p:nvPr/>
          </p:nvSpPr>
          <p:spPr bwMode="auto">
            <a:xfrm>
              <a:off x="4266" y="159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44" name="Text Box 27"/>
            <p:cNvSpPr txBox="1">
              <a:spLocks noChangeArrowheads="1"/>
            </p:cNvSpPr>
            <p:nvPr/>
          </p:nvSpPr>
          <p:spPr bwMode="auto">
            <a:xfrm>
              <a:off x="3718" y="159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45" name="Text Box 28"/>
            <p:cNvSpPr txBox="1">
              <a:spLocks noChangeArrowheads="1"/>
            </p:cNvSpPr>
            <p:nvPr/>
          </p:nvSpPr>
          <p:spPr bwMode="auto">
            <a:xfrm>
              <a:off x="4766" y="159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grpSp>
        <p:nvGrpSpPr>
          <p:cNvPr id="96285" name="Group 29"/>
          <p:cNvGrpSpPr>
            <a:grpSpLocks/>
          </p:cNvGrpSpPr>
          <p:nvPr/>
        </p:nvGrpSpPr>
        <p:grpSpPr bwMode="auto">
          <a:xfrm>
            <a:off x="276225" y="3729038"/>
            <a:ext cx="7673975" cy="1377950"/>
            <a:chOff x="174" y="1973"/>
            <a:chExt cx="4834" cy="868"/>
          </a:xfrm>
        </p:grpSpPr>
        <p:grpSp>
          <p:nvGrpSpPr>
            <p:cNvPr id="97311" name="Group 30"/>
            <p:cNvGrpSpPr>
              <a:grpSpLocks/>
            </p:cNvGrpSpPr>
            <p:nvPr/>
          </p:nvGrpSpPr>
          <p:grpSpPr bwMode="auto">
            <a:xfrm>
              <a:off x="749" y="1992"/>
              <a:ext cx="798" cy="840"/>
              <a:chOff x="824" y="1792"/>
              <a:chExt cx="768" cy="840"/>
            </a:xfrm>
          </p:grpSpPr>
          <p:sp>
            <p:nvSpPr>
              <p:cNvPr id="97330" name="Line 31"/>
              <p:cNvSpPr>
                <a:spLocks noChangeShapeType="1"/>
              </p:cNvSpPr>
              <p:nvPr/>
            </p:nvSpPr>
            <p:spPr bwMode="auto">
              <a:xfrm>
                <a:off x="1008" y="1952"/>
                <a:ext cx="336" cy="1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31" name="Line 32"/>
              <p:cNvSpPr>
                <a:spLocks noChangeShapeType="1"/>
              </p:cNvSpPr>
              <p:nvPr/>
            </p:nvSpPr>
            <p:spPr bwMode="auto">
              <a:xfrm flipV="1">
                <a:off x="984" y="2284"/>
                <a:ext cx="356" cy="2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32" name="Group 33"/>
              <p:cNvGrpSpPr>
                <a:grpSpLocks/>
              </p:cNvGrpSpPr>
              <p:nvPr/>
            </p:nvGrpSpPr>
            <p:grpSpPr bwMode="auto">
              <a:xfrm>
                <a:off x="824" y="1792"/>
                <a:ext cx="768" cy="840"/>
                <a:chOff x="824" y="1792"/>
                <a:chExt cx="768" cy="840"/>
              </a:xfrm>
            </p:grpSpPr>
            <p:sp>
              <p:nvSpPr>
                <p:cNvPr id="97333" name="Oval 34"/>
                <p:cNvSpPr>
                  <a:spLocks noChangeArrowheads="1"/>
                </p:cNvSpPr>
                <p:nvPr/>
              </p:nvSpPr>
              <p:spPr bwMode="auto">
                <a:xfrm>
                  <a:off x="840" y="17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34" name="Oval 35"/>
                <p:cNvSpPr>
                  <a:spLocks noChangeArrowheads="1"/>
                </p:cNvSpPr>
                <p:nvPr/>
              </p:nvSpPr>
              <p:spPr bwMode="auto">
                <a:xfrm>
                  <a:off x="824" y="2368"/>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35" name="Oval 36"/>
                <p:cNvSpPr>
                  <a:spLocks noChangeArrowheads="1"/>
                </p:cNvSpPr>
                <p:nvPr/>
              </p:nvSpPr>
              <p:spPr bwMode="auto">
                <a:xfrm>
                  <a:off x="1328" y="20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nvGrpSpPr>
            <p:cNvPr id="97312" name="Group 37"/>
            <p:cNvGrpSpPr>
              <a:grpSpLocks/>
            </p:cNvGrpSpPr>
            <p:nvPr/>
          </p:nvGrpSpPr>
          <p:grpSpPr bwMode="auto">
            <a:xfrm>
              <a:off x="3768" y="1991"/>
              <a:ext cx="1240" cy="840"/>
              <a:chOff x="3688" y="1792"/>
              <a:chExt cx="1240" cy="840"/>
            </a:xfrm>
          </p:grpSpPr>
          <p:sp>
            <p:nvSpPr>
              <p:cNvPr id="97321" name="Line 38"/>
              <p:cNvSpPr>
                <a:spLocks noChangeShapeType="1"/>
              </p:cNvSpPr>
              <p:nvPr/>
            </p:nvSpPr>
            <p:spPr bwMode="auto">
              <a:xfrm>
                <a:off x="3892" y="1964"/>
                <a:ext cx="304" cy="18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22" name="Line 39"/>
              <p:cNvSpPr>
                <a:spLocks noChangeShapeType="1"/>
              </p:cNvSpPr>
              <p:nvPr/>
            </p:nvSpPr>
            <p:spPr bwMode="auto">
              <a:xfrm flipV="1">
                <a:off x="3908" y="2288"/>
                <a:ext cx="288" cy="17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23" name="Line 40"/>
              <p:cNvSpPr>
                <a:spLocks noChangeShapeType="1"/>
              </p:cNvSpPr>
              <p:nvPr/>
            </p:nvSpPr>
            <p:spPr bwMode="auto">
              <a:xfrm>
                <a:off x="4368" y="2212"/>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24" name="Group 41"/>
              <p:cNvGrpSpPr>
                <a:grpSpLocks/>
              </p:cNvGrpSpPr>
              <p:nvPr/>
            </p:nvGrpSpPr>
            <p:grpSpPr bwMode="auto">
              <a:xfrm>
                <a:off x="3688" y="1792"/>
                <a:ext cx="1240" cy="840"/>
                <a:chOff x="3688" y="1792"/>
                <a:chExt cx="1240" cy="840"/>
              </a:xfrm>
            </p:grpSpPr>
            <p:sp>
              <p:nvSpPr>
                <p:cNvPr id="97325" name="Oval 42"/>
                <p:cNvSpPr>
                  <a:spLocks noChangeArrowheads="1"/>
                </p:cNvSpPr>
                <p:nvPr/>
              </p:nvSpPr>
              <p:spPr bwMode="auto">
                <a:xfrm>
                  <a:off x="4176" y="20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26" name="Oval 43"/>
                <p:cNvSpPr>
                  <a:spLocks noChangeArrowheads="1"/>
                </p:cNvSpPr>
                <p:nvPr/>
              </p:nvSpPr>
              <p:spPr bwMode="auto">
                <a:xfrm>
                  <a:off x="4664" y="20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nvGrpSpPr>
                <p:cNvPr id="97327" name="Group 44"/>
                <p:cNvGrpSpPr>
                  <a:grpSpLocks/>
                </p:cNvGrpSpPr>
                <p:nvPr/>
              </p:nvGrpSpPr>
              <p:grpSpPr bwMode="auto">
                <a:xfrm>
                  <a:off x="3688" y="1792"/>
                  <a:ext cx="264" cy="840"/>
                  <a:chOff x="3688" y="1792"/>
                  <a:chExt cx="264" cy="840"/>
                </a:xfrm>
              </p:grpSpPr>
              <p:sp>
                <p:nvSpPr>
                  <p:cNvPr id="97328" name="Oval 45"/>
                  <p:cNvSpPr>
                    <a:spLocks noChangeArrowheads="1"/>
                  </p:cNvSpPr>
                  <p:nvPr/>
                </p:nvSpPr>
                <p:spPr bwMode="auto">
                  <a:xfrm>
                    <a:off x="3688" y="17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29" name="Oval 46"/>
                  <p:cNvSpPr>
                    <a:spLocks noChangeArrowheads="1"/>
                  </p:cNvSpPr>
                  <p:nvPr/>
                </p:nvSpPr>
                <p:spPr bwMode="auto">
                  <a:xfrm>
                    <a:off x="3688" y="2368"/>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sp>
          <p:nvSpPr>
            <p:cNvPr id="97313" name="Text Box 47"/>
            <p:cNvSpPr txBox="1">
              <a:spLocks noChangeArrowheads="1"/>
            </p:cNvSpPr>
            <p:nvPr/>
          </p:nvSpPr>
          <p:spPr bwMode="auto">
            <a:xfrm>
              <a:off x="1951" y="2138"/>
              <a:ext cx="154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A and B must both be completed before C can start</a:t>
              </a:r>
            </a:p>
          </p:txBody>
        </p:sp>
        <p:sp>
          <p:nvSpPr>
            <p:cNvPr id="97314" name="Text Box 48"/>
            <p:cNvSpPr txBox="1">
              <a:spLocks noChangeArrowheads="1"/>
            </p:cNvSpPr>
            <p:nvPr/>
          </p:nvSpPr>
          <p:spPr bwMode="auto">
            <a:xfrm>
              <a:off x="174" y="2267"/>
              <a:ext cx="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15" name="Text Box 49"/>
            <p:cNvSpPr txBox="1">
              <a:spLocks noChangeArrowheads="1"/>
            </p:cNvSpPr>
            <p:nvPr/>
          </p:nvSpPr>
          <p:spPr bwMode="auto">
            <a:xfrm>
              <a:off x="770" y="197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16" name="Text Box 50"/>
            <p:cNvSpPr txBox="1">
              <a:spLocks noChangeArrowheads="1"/>
            </p:cNvSpPr>
            <p:nvPr/>
          </p:nvSpPr>
          <p:spPr bwMode="auto">
            <a:xfrm>
              <a:off x="1270" y="226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317" name="Text Box 51"/>
            <p:cNvSpPr txBox="1">
              <a:spLocks noChangeArrowheads="1"/>
            </p:cNvSpPr>
            <p:nvPr/>
          </p:nvSpPr>
          <p:spPr bwMode="auto">
            <a:xfrm>
              <a:off x="4478" y="243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318" name="Text Box 52"/>
            <p:cNvSpPr txBox="1">
              <a:spLocks noChangeArrowheads="1"/>
            </p:cNvSpPr>
            <p:nvPr/>
          </p:nvSpPr>
          <p:spPr bwMode="auto">
            <a:xfrm>
              <a:off x="754" y="255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19" name="Text Box 53"/>
            <p:cNvSpPr txBox="1">
              <a:spLocks noChangeArrowheads="1"/>
            </p:cNvSpPr>
            <p:nvPr/>
          </p:nvSpPr>
          <p:spPr bwMode="auto">
            <a:xfrm>
              <a:off x="4062" y="198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20" name="Text Box 54"/>
            <p:cNvSpPr txBox="1">
              <a:spLocks noChangeArrowheads="1"/>
            </p:cNvSpPr>
            <p:nvPr/>
          </p:nvSpPr>
          <p:spPr bwMode="auto">
            <a:xfrm>
              <a:off x="4066" y="25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nvGrpSpPr>
          <p:cNvPr id="96311" name="Group 55"/>
          <p:cNvGrpSpPr>
            <a:grpSpLocks/>
          </p:cNvGrpSpPr>
          <p:nvPr/>
        </p:nvGrpSpPr>
        <p:grpSpPr bwMode="auto">
          <a:xfrm>
            <a:off x="276225" y="5113338"/>
            <a:ext cx="7693025" cy="1422400"/>
            <a:chOff x="174" y="2949"/>
            <a:chExt cx="4846" cy="896"/>
          </a:xfrm>
        </p:grpSpPr>
        <p:grpSp>
          <p:nvGrpSpPr>
            <p:cNvPr id="97286" name="Group 56"/>
            <p:cNvGrpSpPr>
              <a:grpSpLocks/>
            </p:cNvGrpSpPr>
            <p:nvPr/>
          </p:nvGrpSpPr>
          <p:grpSpPr bwMode="auto">
            <a:xfrm>
              <a:off x="771" y="2964"/>
              <a:ext cx="773" cy="872"/>
              <a:chOff x="832" y="2576"/>
              <a:chExt cx="728" cy="872"/>
            </a:xfrm>
          </p:grpSpPr>
          <p:sp>
            <p:nvSpPr>
              <p:cNvPr id="97305" name="Line 57"/>
              <p:cNvSpPr>
                <a:spLocks noChangeShapeType="1"/>
              </p:cNvSpPr>
              <p:nvPr/>
            </p:nvSpPr>
            <p:spPr bwMode="auto">
              <a:xfrm flipV="1">
                <a:off x="1040" y="2788"/>
                <a:ext cx="284" cy="1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06" name="Line 58"/>
              <p:cNvSpPr>
                <a:spLocks noChangeShapeType="1"/>
              </p:cNvSpPr>
              <p:nvPr/>
            </p:nvSpPr>
            <p:spPr bwMode="auto">
              <a:xfrm>
                <a:off x="1032" y="3064"/>
                <a:ext cx="276" cy="1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07" name="Group 59"/>
              <p:cNvGrpSpPr>
                <a:grpSpLocks/>
              </p:cNvGrpSpPr>
              <p:nvPr/>
            </p:nvGrpSpPr>
            <p:grpSpPr bwMode="auto">
              <a:xfrm>
                <a:off x="832" y="2576"/>
                <a:ext cx="728" cy="872"/>
                <a:chOff x="832" y="2576"/>
                <a:chExt cx="728" cy="872"/>
              </a:xfrm>
            </p:grpSpPr>
            <p:sp>
              <p:nvSpPr>
                <p:cNvPr id="97308" name="Oval 60"/>
                <p:cNvSpPr>
                  <a:spLocks noChangeArrowheads="1"/>
                </p:cNvSpPr>
                <p:nvPr/>
              </p:nvSpPr>
              <p:spPr bwMode="auto">
                <a:xfrm>
                  <a:off x="1296" y="257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09" name="Oval 61"/>
                <p:cNvSpPr>
                  <a:spLocks noChangeArrowheads="1"/>
                </p:cNvSpPr>
                <p:nvPr/>
              </p:nvSpPr>
              <p:spPr bwMode="auto">
                <a:xfrm>
                  <a:off x="832" y="28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10" name="Oval 62"/>
                <p:cNvSpPr>
                  <a:spLocks noChangeArrowheads="1"/>
                </p:cNvSpPr>
                <p:nvPr/>
              </p:nvSpPr>
              <p:spPr bwMode="auto">
                <a:xfrm>
                  <a:off x="1296" y="318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nvGrpSpPr>
            <p:cNvPr id="97287" name="Group 63"/>
            <p:cNvGrpSpPr>
              <a:grpSpLocks/>
            </p:cNvGrpSpPr>
            <p:nvPr/>
          </p:nvGrpSpPr>
          <p:grpSpPr bwMode="auto">
            <a:xfrm>
              <a:off x="3756" y="2964"/>
              <a:ext cx="1264" cy="872"/>
              <a:chOff x="3688" y="2576"/>
              <a:chExt cx="1264" cy="872"/>
            </a:xfrm>
          </p:grpSpPr>
          <p:sp>
            <p:nvSpPr>
              <p:cNvPr id="97296" name="Line 64"/>
              <p:cNvSpPr>
                <a:spLocks noChangeShapeType="1"/>
              </p:cNvSpPr>
              <p:nvPr/>
            </p:nvSpPr>
            <p:spPr bwMode="auto">
              <a:xfrm>
                <a:off x="3892" y="3016"/>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297" name="Line 65"/>
              <p:cNvSpPr>
                <a:spLocks noChangeShapeType="1"/>
              </p:cNvSpPr>
              <p:nvPr/>
            </p:nvSpPr>
            <p:spPr bwMode="auto">
              <a:xfrm flipV="1">
                <a:off x="4392" y="2764"/>
                <a:ext cx="304"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298" name="Line 66"/>
              <p:cNvSpPr>
                <a:spLocks noChangeShapeType="1"/>
              </p:cNvSpPr>
              <p:nvPr/>
            </p:nvSpPr>
            <p:spPr bwMode="auto">
              <a:xfrm>
                <a:off x="4392" y="3056"/>
                <a:ext cx="308" cy="19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299" name="Group 67"/>
              <p:cNvGrpSpPr>
                <a:grpSpLocks/>
              </p:cNvGrpSpPr>
              <p:nvPr/>
            </p:nvGrpSpPr>
            <p:grpSpPr bwMode="auto">
              <a:xfrm>
                <a:off x="3688" y="2576"/>
                <a:ext cx="1264" cy="872"/>
                <a:chOff x="3688" y="2576"/>
                <a:chExt cx="1264" cy="872"/>
              </a:xfrm>
            </p:grpSpPr>
            <p:sp>
              <p:nvSpPr>
                <p:cNvPr id="97300" name="Oval 68"/>
                <p:cNvSpPr>
                  <a:spLocks noChangeArrowheads="1"/>
                </p:cNvSpPr>
                <p:nvPr/>
              </p:nvSpPr>
              <p:spPr bwMode="auto">
                <a:xfrm>
                  <a:off x="3688" y="28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01" name="Oval 69"/>
                <p:cNvSpPr>
                  <a:spLocks noChangeArrowheads="1"/>
                </p:cNvSpPr>
                <p:nvPr/>
              </p:nvSpPr>
              <p:spPr bwMode="auto">
                <a:xfrm>
                  <a:off x="4188" y="28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nvGrpSpPr>
                <p:cNvPr id="97302" name="Group 70"/>
                <p:cNvGrpSpPr>
                  <a:grpSpLocks/>
                </p:cNvGrpSpPr>
                <p:nvPr/>
              </p:nvGrpSpPr>
              <p:grpSpPr bwMode="auto">
                <a:xfrm>
                  <a:off x="4688" y="2576"/>
                  <a:ext cx="264" cy="872"/>
                  <a:chOff x="4688" y="2576"/>
                  <a:chExt cx="264" cy="872"/>
                </a:xfrm>
              </p:grpSpPr>
              <p:sp>
                <p:nvSpPr>
                  <p:cNvPr id="97303" name="Oval 71"/>
                  <p:cNvSpPr>
                    <a:spLocks noChangeArrowheads="1"/>
                  </p:cNvSpPr>
                  <p:nvPr/>
                </p:nvSpPr>
                <p:spPr bwMode="auto">
                  <a:xfrm>
                    <a:off x="4688" y="257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04" name="Oval 72"/>
                  <p:cNvSpPr>
                    <a:spLocks noChangeArrowheads="1"/>
                  </p:cNvSpPr>
                  <p:nvPr/>
                </p:nvSpPr>
                <p:spPr bwMode="auto">
                  <a:xfrm>
                    <a:off x="4688" y="318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sp>
          <p:nvSpPr>
            <p:cNvPr id="97288" name="Text Box 73"/>
            <p:cNvSpPr txBox="1">
              <a:spLocks noChangeArrowheads="1"/>
            </p:cNvSpPr>
            <p:nvPr/>
          </p:nvSpPr>
          <p:spPr bwMode="auto">
            <a:xfrm>
              <a:off x="1951" y="3126"/>
              <a:ext cx="1371"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B and C cannot begin until A is completed</a:t>
              </a:r>
            </a:p>
          </p:txBody>
        </p:sp>
        <p:sp>
          <p:nvSpPr>
            <p:cNvPr id="97289" name="Text Box 74"/>
            <p:cNvSpPr txBox="1">
              <a:spLocks noChangeArrowheads="1"/>
            </p:cNvSpPr>
            <p:nvPr/>
          </p:nvSpPr>
          <p:spPr bwMode="auto">
            <a:xfrm>
              <a:off x="174" y="3256"/>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290" name="Text Box 75"/>
            <p:cNvSpPr txBox="1">
              <a:spLocks noChangeArrowheads="1"/>
            </p:cNvSpPr>
            <p:nvPr/>
          </p:nvSpPr>
          <p:spPr bwMode="auto">
            <a:xfrm>
              <a:off x="1274" y="29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291" name="Text Box 76"/>
            <p:cNvSpPr txBox="1">
              <a:spLocks noChangeArrowheads="1"/>
            </p:cNvSpPr>
            <p:nvPr/>
          </p:nvSpPr>
          <p:spPr bwMode="auto">
            <a:xfrm>
              <a:off x="778" y="32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292" name="Text Box 77"/>
            <p:cNvSpPr txBox="1">
              <a:spLocks noChangeArrowheads="1"/>
            </p:cNvSpPr>
            <p:nvPr/>
          </p:nvSpPr>
          <p:spPr bwMode="auto">
            <a:xfrm>
              <a:off x="1266" y="355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293" name="Text Box 78"/>
            <p:cNvSpPr txBox="1">
              <a:spLocks noChangeArrowheads="1"/>
            </p:cNvSpPr>
            <p:nvPr/>
          </p:nvSpPr>
          <p:spPr bwMode="auto">
            <a:xfrm>
              <a:off x="3982" y="341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294" name="Text Box 79"/>
            <p:cNvSpPr txBox="1">
              <a:spLocks noChangeArrowheads="1"/>
            </p:cNvSpPr>
            <p:nvPr/>
          </p:nvSpPr>
          <p:spPr bwMode="auto">
            <a:xfrm>
              <a:off x="4554" y="32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295" name="Text Box 80"/>
            <p:cNvSpPr txBox="1">
              <a:spLocks noChangeArrowheads="1"/>
            </p:cNvSpPr>
            <p:nvPr/>
          </p:nvSpPr>
          <p:spPr bwMode="auto">
            <a:xfrm>
              <a:off x="4442" y="355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spTree>
    <p:extLst>
      <p:ext uri="{BB962C8B-B14F-4D97-AF65-F5344CB8AC3E}">
        <p14:creationId xmlns:p14="http://schemas.microsoft.com/office/powerpoint/2010/main" val="24802072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6259"/>
                                        </p:tgtEl>
                                        <p:attrNameLst>
                                          <p:attrName>style.visibility</p:attrName>
                                        </p:attrNameLst>
                                      </p:cBhvr>
                                      <p:to>
                                        <p:strVal val="visible"/>
                                      </p:to>
                                    </p:set>
                                    <p:animEffect transition="in" filter="wipe(left)">
                                      <p:cBhvr>
                                        <p:cTn id="7" dur="1000"/>
                                        <p:tgtEl>
                                          <p:spTgt spid="96259"/>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96260"/>
                                        </p:tgtEl>
                                        <p:attrNameLst>
                                          <p:attrName>style.visibility</p:attrName>
                                        </p:attrNameLst>
                                      </p:cBhvr>
                                      <p:to>
                                        <p:strVal val="visible"/>
                                      </p:to>
                                    </p:set>
                                    <p:animEffect transition="in" filter="wipe(left)">
                                      <p:cBhvr>
                                        <p:cTn id="11" dur="1000"/>
                                        <p:tgtEl>
                                          <p:spTgt spid="962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6285"/>
                                        </p:tgtEl>
                                        <p:attrNameLst>
                                          <p:attrName>style.visibility</p:attrName>
                                        </p:attrNameLst>
                                      </p:cBhvr>
                                      <p:to>
                                        <p:strVal val="visible"/>
                                      </p:to>
                                    </p:set>
                                    <p:animEffect transition="in" filter="wipe(left)">
                                      <p:cBhvr>
                                        <p:cTn id="16" dur="1000"/>
                                        <p:tgtEl>
                                          <p:spTgt spid="962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6311"/>
                                        </p:tgtEl>
                                        <p:attrNameLst>
                                          <p:attrName>style.visibility</p:attrName>
                                        </p:attrNameLst>
                                      </p:cBhvr>
                                      <p:to>
                                        <p:strVal val="visible"/>
                                      </p:to>
                                    </p:set>
                                    <p:animEffect transition="in" filter="wipe(left)">
                                      <p:cBhvr>
                                        <p:cTn id="21" dur="1000"/>
                                        <p:tgtEl>
                                          <p:spTgt spid="9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404813"/>
            <a:ext cx="7772400" cy="1220787"/>
          </a:xfrm>
        </p:spPr>
        <p:txBody>
          <a:bodyPr/>
          <a:lstStyle/>
          <a:p>
            <a:pPr>
              <a:lnSpc>
                <a:spcPct val="80000"/>
              </a:lnSpc>
            </a:pPr>
            <a:r>
              <a:rPr lang="en-US" dirty="0">
                <a:latin typeface="Arial" charset="0"/>
                <a:ea typeface="MS PGothic" charset="0"/>
                <a:cs typeface="MS PGothic" charset="0"/>
              </a:rPr>
              <a:t>A Comparison of AON and AOA Network Conventions</a:t>
            </a:r>
          </a:p>
        </p:txBody>
      </p:sp>
      <p:sp>
        <p:nvSpPr>
          <p:cNvPr id="99330" name="Text Box 3"/>
          <p:cNvSpPr txBox="1">
            <a:spLocks noChangeArrowheads="1"/>
          </p:cNvSpPr>
          <p:nvPr/>
        </p:nvSpPr>
        <p:spPr bwMode="auto">
          <a:xfrm>
            <a:off x="631825" y="1811338"/>
            <a:ext cx="8016875" cy="869950"/>
          </a:xfrm>
          <a:prstGeom prst="rect">
            <a:avLst/>
          </a:prstGeom>
          <a:solidFill>
            <a:schemeClr val="tx2"/>
          </a:solidFill>
          <a:ln w="9525">
            <a:solidFill>
              <a:schemeClr val="tx1"/>
            </a:solidFill>
            <a:miter lim="800000"/>
            <a:headEnd/>
            <a:tailEnd/>
          </a:ln>
        </p:spPr>
        <p:txBody>
          <a:bodyPr lIns="234000" tIns="118800" rIns="234000" bIns="118800">
            <a:spAutoFit/>
          </a:bodyPr>
          <a:lstStyle>
            <a:lvl1pPr>
              <a:tabLst>
                <a:tab pos="1079500" algn="ctr"/>
                <a:tab pos="3314700" algn="ctr"/>
                <a:tab pos="6096000" algn="ctr"/>
              </a:tabLst>
              <a:defRPr>
                <a:solidFill>
                  <a:schemeClr val="tx1"/>
                </a:solidFill>
                <a:latin typeface="Calibri" charset="0"/>
                <a:ea typeface="ＭＳ Ｐゴシック" charset="0"/>
                <a:cs typeface="Arial" charset="0"/>
              </a:defRPr>
            </a:lvl1pPr>
            <a:lvl2pPr marL="742950" indent="-285750">
              <a:tabLst>
                <a:tab pos="1079500" algn="ctr"/>
                <a:tab pos="3314700" algn="ctr"/>
                <a:tab pos="6096000" algn="ctr"/>
              </a:tabLst>
              <a:defRPr>
                <a:solidFill>
                  <a:schemeClr val="tx1"/>
                </a:solidFill>
                <a:latin typeface="Calibri" charset="0"/>
                <a:ea typeface="Arial" charset="0"/>
                <a:cs typeface="Arial" charset="0"/>
              </a:defRPr>
            </a:lvl2pPr>
            <a:lvl3pPr marL="1143000" indent="-228600">
              <a:tabLst>
                <a:tab pos="1079500" algn="ctr"/>
                <a:tab pos="3314700" algn="ctr"/>
                <a:tab pos="6096000" algn="ctr"/>
              </a:tabLst>
              <a:defRPr>
                <a:solidFill>
                  <a:schemeClr val="tx1"/>
                </a:solidFill>
                <a:latin typeface="Calibri" charset="0"/>
                <a:ea typeface="Arial" charset="0"/>
                <a:cs typeface="Arial" charset="0"/>
              </a:defRPr>
            </a:lvl3pPr>
            <a:lvl4pPr marL="1600200" indent="-228600">
              <a:tabLst>
                <a:tab pos="1079500" algn="ctr"/>
                <a:tab pos="3314700" algn="ctr"/>
                <a:tab pos="6096000" algn="ctr"/>
              </a:tabLst>
              <a:defRPr>
                <a:solidFill>
                  <a:schemeClr val="tx1"/>
                </a:solidFill>
                <a:latin typeface="Calibri" charset="0"/>
                <a:ea typeface="Arial" charset="0"/>
                <a:cs typeface="Arial" charset="0"/>
              </a:defRPr>
            </a:lvl4pPr>
            <a:lvl5pPr marL="2057400" indent="-228600">
              <a:tabLst>
                <a:tab pos="1079500" algn="ctr"/>
                <a:tab pos="3314700" algn="ctr"/>
                <a:tab pos="6096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9pPr>
          </a:lstStyle>
          <a:p>
            <a:pPr>
              <a:lnSpc>
                <a:spcPct val="85000"/>
              </a:lnSpc>
            </a:pPr>
            <a:r>
              <a:rPr lang="en-AU" sz="2400" b="1" dirty="0">
                <a:solidFill>
                  <a:schemeClr val="bg1"/>
                </a:solidFill>
                <a:latin typeface="Arial" charset="0"/>
                <a:ea typeface="MS PGothic" charset="0"/>
                <a:cs typeface="MS PGothic" charset="0"/>
              </a:rPr>
              <a:t>	Activity on	Activity	Activity on</a:t>
            </a:r>
          </a:p>
          <a:p>
            <a:pPr>
              <a:lnSpc>
                <a:spcPct val="85000"/>
              </a:lnSpc>
            </a:pPr>
            <a:r>
              <a:rPr lang="en-AU" sz="2400" b="1" dirty="0">
                <a:solidFill>
                  <a:schemeClr val="bg1"/>
                </a:solidFill>
                <a:latin typeface="Arial" charset="0"/>
                <a:ea typeface="MS PGothic" charset="0"/>
                <a:cs typeface="MS PGothic" charset="0"/>
              </a:rPr>
              <a:t>	Node (AON)	Meaning	Arrow (AOA)</a:t>
            </a:r>
          </a:p>
        </p:txBody>
      </p:sp>
      <p:grpSp>
        <p:nvGrpSpPr>
          <p:cNvPr id="98308" name="Group 4"/>
          <p:cNvGrpSpPr>
            <a:grpSpLocks/>
          </p:cNvGrpSpPr>
          <p:nvPr/>
        </p:nvGrpSpPr>
        <p:grpSpPr bwMode="auto">
          <a:xfrm>
            <a:off x="288925" y="2884488"/>
            <a:ext cx="7826375" cy="1347787"/>
            <a:chOff x="182" y="1817"/>
            <a:chExt cx="4930" cy="849"/>
          </a:xfrm>
        </p:grpSpPr>
        <p:sp>
          <p:nvSpPr>
            <p:cNvPr id="99371" name="Text Box 5"/>
            <p:cNvSpPr txBox="1">
              <a:spLocks noChangeArrowheads="1"/>
            </p:cNvSpPr>
            <p:nvPr/>
          </p:nvSpPr>
          <p:spPr bwMode="auto">
            <a:xfrm>
              <a:off x="1959" y="1817"/>
              <a:ext cx="1333"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C and D cannot begin until both A and B are completed</a:t>
              </a:r>
            </a:p>
          </p:txBody>
        </p:sp>
        <p:sp>
          <p:nvSpPr>
            <p:cNvPr id="99372" name="Text Box 6"/>
            <p:cNvSpPr txBox="1">
              <a:spLocks noChangeArrowheads="1"/>
            </p:cNvSpPr>
            <p:nvPr/>
          </p:nvSpPr>
          <p:spPr bwMode="auto">
            <a:xfrm>
              <a:off x="182" y="2109"/>
              <a:ext cx="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nvGrpSpPr>
            <p:cNvPr id="99373" name="Group 7"/>
            <p:cNvGrpSpPr>
              <a:grpSpLocks/>
            </p:cNvGrpSpPr>
            <p:nvPr/>
          </p:nvGrpSpPr>
          <p:grpSpPr bwMode="auto">
            <a:xfrm>
              <a:off x="615" y="1872"/>
              <a:ext cx="1066" cy="764"/>
              <a:chOff x="615" y="1897"/>
              <a:chExt cx="1066" cy="764"/>
            </a:xfrm>
          </p:grpSpPr>
          <p:sp>
            <p:nvSpPr>
              <p:cNvPr id="99390" name="Line 8"/>
              <p:cNvSpPr>
                <a:spLocks noChangeShapeType="1"/>
              </p:cNvSpPr>
              <p:nvPr/>
            </p:nvSpPr>
            <p:spPr bwMode="auto">
              <a:xfrm>
                <a:off x="788" y="2077"/>
                <a:ext cx="644" cy="3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91" name="Line 9"/>
              <p:cNvSpPr>
                <a:spLocks noChangeShapeType="1"/>
              </p:cNvSpPr>
              <p:nvPr/>
            </p:nvSpPr>
            <p:spPr bwMode="auto">
              <a:xfrm flipV="1">
                <a:off x="788" y="2109"/>
                <a:ext cx="644" cy="3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92" name="Line 10"/>
              <p:cNvSpPr>
                <a:spLocks noChangeShapeType="1"/>
              </p:cNvSpPr>
              <p:nvPr/>
            </p:nvSpPr>
            <p:spPr bwMode="auto">
              <a:xfrm>
                <a:off x="836" y="2041"/>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93" name="Line 11"/>
              <p:cNvSpPr>
                <a:spLocks noChangeShapeType="1"/>
              </p:cNvSpPr>
              <p:nvPr/>
            </p:nvSpPr>
            <p:spPr bwMode="auto">
              <a:xfrm>
                <a:off x="844" y="2521"/>
                <a:ext cx="56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9394" name="Group 12"/>
              <p:cNvGrpSpPr>
                <a:grpSpLocks/>
              </p:cNvGrpSpPr>
              <p:nvPr/>
            </p:nvGrpSpPr>
            <p:grpSpPr bwMode="auto">
              <a:xfrm>
                <a:off x="615" y="1897"/>
                <a:ext cx="266" cy="288"/>
                <a:chOff x="550" y="1893"/>
                <a:chExt cx="266" cy="288"/>
              </a:xfrm>
            </p:grpSpPr>
            <p:sp>
              <p:nvSpPr>
                <p:cNvPr id="99404" name="Oval 13"/>
                <p:cNvSpPr>
                  <a:spLocks noChangeArrowheads="1"/>
                </p:cNvSpPr>
                <p:nvPr/>
              </p:nvSpPr>
              <p:spPr bwMode="auto">
                <a:xfrm>
                  <a:off x="552"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405" name="Text Box 14"/>
                <p:cNvSpPr txBox="1">
                  <a:spLocks noChangeArrowheads="1"/>
                </p:cNvSpPr>
                <p:nvPr/>
              </p:nvSpPr>
              <p:spPr bwMode="auto">
                <a:xfrm>
                  <a:off x="550" y="189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grpSp>
            <p:nvGrpSpPr>
              <p:cNvPr id="99395" name="Group 15"/>
              <p:cNvGrpSpPr>
                <a:grpSpLocks/>
              </p:cNvGrpSpPr>
              <p:nvPr/>
            </p:nvGrpSpPr>
            <p:grpSpPr bwMode="auto">
              <a:xfrm>
                <a:off x="616" y="2373"/>
                <a:ext cx="264" cy="288"/>
                <a:chOff x="1064" y="1909"/>
                <a:chExt cx="264" cy="288"/>
              </a:xfrm>
            </p:grpSpPr>
            <p:sp>
              <p:nvSpPr>
                <p:cNvPr id="99402" name="Oval 16"/>
                <p:cNvSpPr>
                  <a:spLocks noChangeArrowheads="1"/>
                </p:cNvSpPr>
                <p:nvPr/>
              </p:nvSpPr>
              <p:spPr bwMode="auto">
                <a:xfrm>
                  <a:off x="1064"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403" name="Text Box 17"/>
                <p:cNvSpPr txBox="1">
                  <a:spLocks noChangeArrowheads="1"/>
                </p:cNvSpPr>
                <p:nvPr/>
              </p:nvSpPr>
              <p:spPr bwMode="auto">
                <a:xfrm>
                  <a:off x="1066" y="19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nvGrpSpPr>
              <p:cNvPr id="99396" name="Group 18"/>
              <p:cNvGrpSpPr>
                <a:grpSpLocks/>
              </p:cNvGrpSpPr>
              <p:nvPr/>
            </p:nvGrpSpPr>
            <p:grpSpPr bwMode="auto">
              <a:xfrm>
                <a:off x="1415" y="1897"/>
                <a:ext cx="266" cy="288"/>
                <a:chOff x="1574" y="1901"/>
                <a:chExt cx="266" cy="288"/>
              </a:xfrm>
            </p:grpSpPr>
            <p:sp>
              <p:nvSpPr>
                <p:cNvPr id="99400" name="Oval 19"/>
                <p:cNvSpPr>
                  <a:spLocks noChangeArrowheads="1"/>
                </p:cNvSpPr>
                <p:nvPr/>
              </p:nvSpPr>
              <p:spPr bwMode="auto">
                <a:xfrm>
                  <a:off x="1576"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401" name="Text Box 20"/>
                <p:cNvSpPr txBox="1">
                  <a:spLocks noChangeArrowheads="1"/>
                </p:cNvSpPr>
                <p:nvPr/>
              </p:nvSpPr>
              <p:spPr bwMode="auto">
                <a:xfrm>
                  <a:off x="1574" y="190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grpSp>
            <p:nvGrpSpPr>
              <p:cNvPr id="99397" name="Group 21"/>
              <p:cNvGrpSpPr>
                <a:grpSpLocks/>
              </p:cNvGrpSpPr>
              <p:nvPr/>
            </p:nvGrpSpPr>
            <p:grpSpPr bwMode="auto">
              <a:xfrm>
                <a:off x="1416" y="2373"/>
                <a:ext cx="264" cy="288"/>
                <a:chOff x="1272" y="2333"/>
                <a:chExt cx="264" cy="288"/>
              </a:xfrm>
            </p:grpSpPr>
            <p:sp>
              <p:nvSpPr>
                <p:cNvPr id="99398" name="Oval 22"/>
                <p:cNvSpPr>
                  <a:spLocks noChangeArrowheads="1"/>
                </p:cNvSpPr>
                <p:nvPr/>
              </p:nvSpPr>
              <p:spPr bwMode="auto">
                <a:xfrm>
                  <a:off x="1272" y="2348"/>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99" name="Text Box 23"/>
                <p:cNvSpPr txBox="1">
                  <a:spLocks noChangeArrowheads="1"/>
                </p:cNvSpPr>
                <p:nvPr/>
              </p:nvSpPr>
              <p:spPr bwMode="auto">
                <a:xfrm>
                  <a:off x="1278" y="233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grpSp>
          <p:nvGrpSpPr>
            <p:cNvPr id="99374" name="Group 24"/>
            <p:cNvGrpSpPr>
              <a:grpSpLocks/>
            </p:cNvGrpSpPr>
            <p:nvPr/>
          </p:nvGrpSpPr>
          <p:grpSpPr bwMode="auto">
            <a:xfrm>
              <a:off x="3660" y="1842"/>
              <a:ext cx="1452" cy="824"/>
              <a:chOff x="3540" y="1909"/>
              <a:chExt cx="1452" cy="824"/>
            </a:xfrm>
          </p:grpSpPr>
          <p:sp>
            <p:nvSpPr>
              <p:cNvPr id="99375" name="Line 25"/>
              <p:cNvSpPr>
                <a:spLocks noChangeShapeType="1"/>
              </p:cNvSpPr>
              <p:nvPr/>
            </p:nvSpPr>
            <p:spPr bwMode="auto">
              <a:xfrm>
                <a:off x="4308" y="2340"/>
                <a:ext cx="424"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6" name="Line 26"/>
              <p:cNvSpPr>
                <a:spLocks noChangeShapeType="1"/>
              </p:cNvSpPr>
              <p:nvPr/>
            </p:nvSpPr>
            <p:spPr bwMode="auto">
              <a:xfrm flipV="1">
                <a:off x="4316" y="2096"/>
                <a:ext cx="416"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7" name="Line 27"/>
              <p:cNvSpPr>
                <a:spLocks noChangeShapeType="1"/>
              </p:cNvSpPr>
              <p:nvPr/>
            </p:nvSpPr>
            <p:spPr bwMode="auto">
              <a:xfrm>
                <a:off x="3712" y="2072"/>
                <a:ext cx="424"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8" name="Line 28"/>
              <p:cNvSpPr>
                <a:spLocks noChangeShapeType="1"/>
              </p:cNvSpPr>
              <p:nvPr/>
            </p:nvSpPr>
            <p:spPr bwMode="auto">
              <a:xfrm flipV="1">
                <a:off x="3728" y="2380"/>
                <a:ext cx="416"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9" name="Oval 29"/>
              <p:cNvSpPr>
                <a:spLocks noChangeArrowheads="1"/>
              </p:cNvSpPr>
              <p:nvPr/>
            </p:nvSpPr>
            <p:spPr bwMode="auto">
              <a:xfrm>
                <a:off x="4134" y="220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nvGrpSpPr>
              <p:cNvPr id="99380" name="Group 30"/>
              <p:cNvGrpSpPr>
                <a:grpSpLocks/>
              </p:cNvGrpSpPr>
              <p:nvPr/>
            </p:nvGrpSpPr>
            <p:grpSpPr bwMode="auto">
              <a:xfrm>
                <a:off x="4728" y="1916"/>
                <a:ext cx="264" cy="810"/>
                <a:chOff x="4776" y="1916"/>
                <a:chExt cx="264" cy="810"/>
              </a:xfrm>
            </p:grpSpPr>
            <p:sp>
              <p:nvSpPr>
                <p:cNvPr id="99388" name="Oval 31"/>
                <p:cNvSpPr>
                  <a:spLocks noChangeArrowheads="1"/>
                </p:cNvSpPr>
                <p:nvPr/>
              </p:nvSpPr>
              <p:spPr bwMode="auto">
                <a:xfrm>
                  <a:off x="4776"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89" name="Oval 32"/>
                <p:cNvSpPr>
                  <a:spLocks noChangeArrowheads="1"/>
                </p:cNvSpPr>
                <p:nvPr/>
              </p:nvSpPr>
              <p:spPr bwMode="auto">
                <a:xfrm>
                  <a:off x="4776" y="246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sp>
            <p:nvSpPr>
              <p:cNvPr id="99381" name="Text Box 33"/>
              <p:cNvSpPr txBox="1">
                <a:spLocks noChangeArrowheads="1"/>
              </p:cNvSpPr>
              <p:nvPr/>
            </p:nvSpPr>
            <p:spPr bwMode="auto">
              <a:xfrm>
                <a:off x="3878" y="24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9382" name="Text Box 34"/>
              <p:cNvSpPr txBox="1">
                <a:spLocks noChangeArrowheads="1"/>
              </p:cNvSpPr>
              <p:nvPr/>
            </p:nvSpPr>
            <p:spPr bwMode="auto">
              <a:xfrm>
                <a:off x="3866" y="19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9383" name="Text Box 35"/>
              <p:cNvSpPr txBox="1">
                <a:spLocks noChangeArrowheads="1"/>
              </p:cNvSpPr>
              <p:nvPr/>
            </p:nvSpPr>
            <p:spPr bwMode="auto">
              <a:xfrm>
                <a:off x="4386" y="19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nvGrpSpPr>
              <p:cNvPr id="99384" name="Group 36"/>
              <p:cNvGrpSpPr>
                <a:grpSpLocks/>
              </p:cNvGrpSpPr>
              <p:nvPr/>
            </p:nvGrpSpPr>
            <p:grpSpPr bwMode="auto">
              <a:xfrm>
                <a:off x="3540" y="1916"/>
                <a:ext cx="264" cy="810"/>
                <a:chOff x="3540" y="1916"/>
                <a:chExt cx="264" cy="810"/>
              </a:xfrm>
            </p:grpSpPr>
            <p:sp>
              <p:nvSpPr>
                <p:cNvPr id="99386" name="Oval 37"/>
                <p:cNvSpPr>
                  <a:spLocks noChangeArrowheads="1"/>
                </p:cNvSpPr>
                <p:nvPr/>
              </p:nvSpPr>
              <p:spPr bwMode="auto">
                <a:xfrm>
                  <a:off x="3540"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87" name="Oval 38"/>
                <p:cNvSpPr>
                  <a:spLocks noChangeArrowheads="1"/>
                </p:cNvSpPr>
                <p:nvPr/>
              </p:nvSpPr>
              <p:spPr bwMode="auto">
                <a:xfrm>
                  <a:off x="3540" y="246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sp>
            <p:nvSpPr>
              <p:cNvPr id="99385" name="Text Box 39"/>
              <p:cNvSpPr txBox="1">
                <a:spLocks noChangeArrowheads="1"/>
              </p:cNvSpPr>
              <p:nvPr/>
            </p:nvSpPr>
            <p:spPr bwMode="auto">
              <a:xfrm>
                <a:off x="4382" y="24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grpSp>
        <p:nvGrpSpPr>
          <p:cNvPr id="98384" name="Group 80"/>
          <p:cNvGrpSpPr>
            <a:grpSpLocks/>
          </p:cNvGrpSpPr>
          <p:nvPr/>
        </p:nvGrpSpPr>
        <p:grpSpPr bwMode="auto">
          <a:xfrm>
            <a:off x="276225" y="4540250"/>
            <a:ext cx="8655050" cy="1931988"/>
            <a:chOff x="174" y="2860"/>
            <a:chExt cx="5452" cy="1217"/>
          </a:xfrm>
        </p:grpSpPr>
        <p:sp>
          <p:nvSpPr>
            <p:cNvPr id="99333" name="Text Box 41"/>
            <p:cNvSpPr txBox="1">
              <a:spLocks noChangeArrowheads="1"/>
            </p:cNvSpPr>
            <p:nvPr/>
          </p:nvSpPr>
          <p:spPr bwMode="auto">
            <a:xfrm>
              <a:off x="1951" y="2860"/>
              <a:ext cx="1587"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C cannot begin until both A and B are completed</a:t>
              </a:r>
            </a:p>
            <a:p>
              <a:pPr>
                <a:lnSpc>
                  <a:spcPct val="85000"/>
                </a:lnSpc>
              </a:pPr>
              <a:r>
                <a:rPr lang="en-AU" sz="2000" dirty="0">
                  <a:latin typeface="Arial" charset="0"/>
                  <a:ea typeface="MS PGothic" charset="0"/>
                  <a:cs typeface="MS PGothic" charset="0"/>
                </a:rPr>
                <a:t>D cannot begin until B is completed</a:t>
              </a:r>
            </a:p>
            <a:p>
              <a:pPr>
                <a:lnSpc>
                  <a:spcPct val="85000"/>
                </a:lnSpc>
              </a:pPr>
              <a:r>
                <a:rPr lang="en-AU" sz="2000" dirty="0">
                  <a:latin typeface="Arial" charset="0"/>
                  <a:ea typeface="MS PGothic" charset="0"/>
                  <a:cs typeface="MS PGothic" charset="0"/>
                </a:rPr>
                <a:t>A dummy activity is introduced in AOA</a:t>
              </a:r>
            </a:p>
          </p:txBody>
        </p:sp>
        <p:sp>
          <p:nvSpPr>
            <p:cNvPr id="99334" name="Text Box 42"/>
            <p:cNvSpPr txBox="1">
              <a:spLocks noChangeArrowheads="1"/>
            </p:cNvSpPr>
            <p:nvPr/>
          </p:nvSpPr>
          <p:spPr bwMode="auto">
            <a:xfrm>
              <a:off x="174" y="3315"/>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t>
              </a:r>
            </a:p>
          </p:txBody>
        </p:sp>
        <p:grpSp>
          <p:nvGrpSpPr>
            <p:cNvPr id="99335" name="Group 43"/>
            <p:cNvGrpSpPr>
              <a:grpSpLocks/>
            </p:cNvGrpSpPr>
            <p:nvPr/>
          </p:nvGrpSpPr>
          <p:grpSpPr bwMode="auto">
            <a:xfrm>
              <a:off x="3632" y="2933"/>
              <a:ext cx="1994" cy="1054"/>
              <a:chOff x="3512" y="3039"/>
              <a:chExt cx="1994" cy="1054"/>
            </a:xfrm>
          </p:grpSpPr>
          <p:sp>
            <p:nvSpPr>
              <p:cNvPr id="99348" name="Line 44"/>
              <p:cNvSpPr>
                <a:spLocks noChangeShapeType="1"/>
              </p:cNvSpPr>
              <p:nvPr/>
            </p:nvSpPr>
            <p:spPr bwMode="auto">
              <a:xfrm flipV="1">
                <a:off x="4280" y="3308"/>
                <a:ext cx="0" cy="42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9349" name="Group 45"/>
              <p:cNvGrpSpPr>
                <a:grpSpLocks/>
              </p:cNvGrpSpPr>
              <p:nvPr/>
            </p:nvGrpSpPr>
            <p:grpSpPr bwMode="auto">
              <a:xfrm>
                <a:off x="3512" y="3039"/>
                <a:ext cx="1546" cy="1054"/>
                <a:chOff x="3792" y="3039"/>
                <a:chExt cx="1546" cy="1054"/>
              </a:xfrm>
            </p:grpSpPr>
            <p:grpSp>
              <p:nvGrpSpPr>
                <p:cNvPr id="99351" name="Group 46"/>
                <p:cNvGrpSpPr>
                  <a:grpSpLocks/>
                </p:cNvGrpSpPr>
                <p:nvPr/>
              </p:nvGrpSpPr>
              <p:grpSpPr bwMode="auto">
                <a:xfrm>
                  <a:off x="4652" y="3168"/>
                  <a:ext cx="420" cy="627"/>
                  <a:chOff x="4012" y="3168"/>
                  <a:chExt cx="420" cy="627"/>
                </a:xfrm>
              </p:grpSpPr>
              <p:sp>
                <p:nvSpPr>
                  <p:cNvPr id="99369" name="Line 47"/>
                  <p:cNvSpPr>
                    <a:spLocks noChangeShapeType="1"/>
                  </p:cNvSpPr>
                  <p:nvPr/>
                </p:nvSpPr>
                <p:spPr bwMode="auto">
                  <a:xfrm>
                    <a:off x="4020" y="3168"/>
                    <a:ext cx="40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0" name="Line 48"/>
                  <p:cNvSpPr>
                    <a:spLocks noChangeShapeType="1"/>
                  </p:cNvSpPr>
                  <p:nvPr/>
                </p:nvSpPr>
                <p:spPr bwMode="auto">
                  <a:xfrm>
                    <a:off x="4012" y="3795"/>
                    <a:ext cx="42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99352" name="Group 49"/>
                <p:cNvGrpSpPr>
                  <a:grpSpLocks/>
                </p:cNvGrpSpPr>
                <p:nvPr/>
              </p:nvGrpSpPr>
              <p:grpSpPr bwMode="auto">
                <a:xfrm>
                  <a:off x="4012" y="3168"/>
                  <a:ext cx="420" cy="627"/>
                  <a:chOff x="4012" y="3168"/>
                  <a:chExt cx="420" cy="627"/>
                </a:xfrm>
              </p:grpSpPr>
              <p:sp>
                <p:nvSpPr>
                  <p:cNvPr id="99367" name="Line 50"/>
                  <p:cNvSpPr>
                    <a:spLocks noChangeShapeType="1"/>
                  </p:cNvSpPr>
                  <p:nvPr/>
                </p:nvSpPr>
                <p:spPr bwMode="auto">
                  <a:xfrm>
                    <a:off x="4020" y="3168"/>
                    <a:ext cx="40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68" name="Line 51"/>
                  <p:cNvSpPr>
                    <a:spLocks noChangeShapeType="1"/>
                  </p:cNvSpPr>
                  <p:nvPr/>
                </p:nvSpPr>
                <p:spPr bwMode="auto">
                  <a:xfrm>
                    <a:off x="4012" y="3795"/>
                    <a:ext cx="42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99353" name="Text Box 52"/>
                <p:cNvSpPr txBox="1">
                  <a:spLocks noChangeArrowheads="1"/>
                </p:cNvSpPr>
                <p:nvPr/>
              </p:nvSpPr>
              <p:spPr bwMode="auto">
                <a:xfrm>
                  <a:off x="4738" y="318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9354" name="Text Box 53"/>
                <p:cNvSpPr txBox="1">
                  <a:spLocks noChangeArrowheads="1"/>
                </p:cNvSpPr>
                <p:nvPr/>
              </p:nvSpPr>
              <p:spPr bwMode="auto">
                <a:xfrm>
                  <a:off x="4090" y="318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9355" name="Text Box 54"/>
                <p:cNvSpPr txBox="1">
                  <a:spLocks noChangeArrowheads="1"/>
                </p:cNvSpPr>
                <p:nvPr/>
              </p:nvSpPr>
              <p:spPr bwMode="auto">
                <a:xfrm>
                  <a:off x="4098" y="380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nvGrpSpPr>
                <p:cNvPr id="99356" name="Group 55"/>
                <p:cNvGrpSpPr>
                  <a:grpSpLocks/>
                </p:cNvGrpSpPr>
                <p:nvPr/>
              </p:nvGrpSpPr>
              <p:grpSpPr bwMode="auto">
                <a:xfrm>
                  <a:off x="3792" y="3039"/>
                  <a:ext cx="1546" cy="888"/>
                  <a:chOff x="3780" y="2923"/>
                  <a:chExt cx="1546" cy="888"/>
                </a:xfrm>
              </p:grpSpPr>
              <p:grpSp>
                <p:nvGrpSpPr>
                  <p:cNvPr id="99358" name="Group 56"/>
                  <p:cNvGrpSpPr>
                    <a:grpSpLocks/>
                  </p:cNvGrpSpPr>
                  <p:nvPr/>
                </p:nvGrpSpPr>
                <p:grpSpPr bwMode="auto">
                  <a:xfrm>
                    <a:off x="3780" y="2924"/>
                    <a:ext cx="264" cy="887"/>
                    <a:chOff x="3780" y="2920"/>
                    <a:chExt cx="264" cy="887"/>
                  </a:xfrm>
                </p:grpSpPr>
                <p:sp>
                  <p:nvSpPr>
                    <p:cNvPr id="99365" name="Oval 57"/>
                    <p:cNvSpPr>
                      <a:spLocks noChangeArrowheads="1"/>
                    </p:cNvSpPr>
                    <p:nvPr/>
                  </p:nvSpPr>
                  <p:spPr bwMode="auto">
                    <a:xfrm>
                      <a:off x="3780" y="292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66" name="Oval 58"/>
                    <p:cNvSpPr>
                      <a:spLocks noChangeArrowheads="1"/>
                    </p:cNvSpPr>
                    <p:nvPr/>
                  </p:nvSpPr>
                  <p:spPr bwMode="auto">
                    <a:xfrm>
                      <a:off x="3780" y="3543"/>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nvGrpSpPr>
                  <p:cNvPr id="99359" name="Group 59"/>
                  <p:cNvGrpSpPr>
                    <a:grpSpLocks/>
                  </p:cNvGrpSpPr>
                  <p:nvPr/>
                </p:nvGrpSpPr>
                <p:grpSpPr bwMode="auto">
                  <a:xfrm>
                    <a:off x="4421" y="2923"/>
                    <a:ext cx="264" cy="888"/>
                    <a:chOff x="4418" y="2919"/>
                    <a:chExt cx="264" cy="888"/>
                  </a:xfrm>
                </p:grpSpPr>
                <p:sp>
                  <p:nvSpPr>
                    <p:cNvPr id="99363" name="Oval 60"/>
                    <p:cNvSpPr>
                      <a:spLocks noChangeArrowheads="1"/>
                    </p:cNvSpPr>
                    <p:nvPr/>
                  </p:nvSpPr>
                  <p:spPr bwMode="auto">
                    <a:xfrm>
                      <a:off x="4418" y="3543"/>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64" name="Oval 61"/>
                    <p:cNvSpPr>
                      <a:spLocks noChangeArrowheads="1"/>
                    </p:cNvSpPr>
                    <p:nvPr/>
                  </p:nvSpPr>
                  <p:spPr bwMode="auto">
                    <a:xfrm>
                      <a:off x="4418" y="2919"/>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nvGrpSpPr>
                  <p:cNvPr id="99360" name="Group 62"/>
                  <p:cNvGrpSpPr>
                    <a:grpSpLocks/>
                  </p:cNvGrpSpPr>
                  <p:nvPr/>
                </p:nvGrpSpPr>
                <p:grpSpPr bwMode="auto">
                  <a:xfrm>
                    <a:off x="5062" y="2924"/>
                    <a:ext cx="264" cy="887"/>
                    <a:chOff x="4958" y="2920"/>
                    <a:chExt cx="264" cy="887"/>
                  </a:xfrm>
                </p:grpSpPr>
                <p:sp>
                  <p:nvSpPr>
                    <p:cNvPr id="99361" name="Oval 63"/>
                    <p:cNvSpPr>
                      <a:spLocks noChangeArrowheads="1"/>
                    </p:cNvSpPr>
                    <p:nvPr/>
                  </p:nvSpPr>
                  <p:spPr bwMode="auto">
                    <a:xfrm>
                      <a:off x="4958" y="3543"/>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62" name="Oval 64"/>
                    <p:cNvSpPr>
                      <a:spLocks noChangeArrowheads="1"/>
                    </p:cNvSpPr>
                    <p:nvPr/>
                  </p:nvSpPr>
                  <p:spPr bwMode="auto">
                    <a:xfrm>
                      <a:off x="4958" y="292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sp>
              <p:nvSpPr>
                <p:cNvPr id="99357" name="Text Box 65"/>
                <p:cNvSpPr txBox="1">
                  <a:spLocks noChangeArrowheads="1"/>
                </p:cNvSpPr>
                <p:nvPr/>
              </p:nvSpPr>
              <p:spPr bwMode="auto">
                <a:xfrm>
                  <a:off x="4738" y="380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sp>
            <p:nvSpPr>
              <p:cNvPr id="99350" name="Text Box 66"/>
              <p:cNvSpPr txBox="1">
                <a:spLocks noChangeArrowheads="1"/>
              </p:cNvSpPr>
              <p:nvPr/>
            </p:nvSpPr>
            <p:spPr bwMode="auto">
              <a:xfrm>
                <a:off x="4291" y="3423"/>
                <a:ext cx="1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Dummy activity</a:t>
                </a:r>
              </a:p>
            </p:txBody>
          </p:sp>
        </p:grpSp>
        <p:grpSp>
          <p:nvGrpSpPr>
            <p:cNvPr id="99336" name="Group 67"/>
            <p:cNvGrpSpPr>
              <a:grpSpLocks/>
            </p:cNvGrpSpPr>
            <p:nvPr/>
          </p:nvGrpSpPr>
          <p:grpSpPr bwMode="auto">
            <a:xfrm>
              <a:off x="615" y="3077"/>
              <a:ext cx="1066" cy="764"/>
              <a:chOff x="615" y="3009"/>
              <a:chExt cx="1066" cy="764"/>
            </a:xfrm>
          </p:grpSpPr>
          <p:sp>
            <p:nvSpPr>
              <p:cNvPr id="99337" name="Line 68"/>
              <p:cNvSpPr>
                <a:spLocks noChangeShapeType="1"/>
              </p:cNvSpPr>
              <p:nvPr/>
            </p:nvSpPr>
            <p:spPr bwMode="auto">
              <a:xfrm flipV="1">
                <a:off x="788" y="3221"/>
                <a:ext cx="644" cy="3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38" name="Line 69"/>
              <p:cNvSpPr>
                <a:spLocks noChangeShapeType="1"/>
              </p:cNvSpPr>
              <p:nvPr/>
            </p:nvSpPr>
            <p:spPr bwMode="auto">
              <a:xfrm>
                <a:off x="836" y="3153"/>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39" name="Line 70"/>
              <p:cNvSpPr>
                <a:spLocks noChangeShapeType="1"/>
              </p:cNvSpPr>
              <p:nvPr/>
            </p:nvSpPr>
            <p:spPr bwMode="auto">
              <a:xfrm>
                <a:off x="844" y="3633"/>
                <a:ext cx="56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40" name="Oval 71"/>
              <p:cNvSpPr>
                <a:spLocks noChangeArrowheads="1"/>
              </p:cNvSpPr>
              <p:nvPr/>
            </p:nvSpPr>
            <p:spPr bwMode="auto">
              <a:xfrm>
                <a:off x="617" y="303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1" name="Text Box 72"/>
              <p:cNvSpPr txBox="1">
                <a:spLocks noChangeArrowheads="1"/>
              </p:cNvSpPr>
              <p:nvPr/>
            </p:nvSpPr>
            <p:spPr bwMode="auto">
              <a:xfrm>
                <a:off x="615" y="30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9342" name="Oval 73"/>
              <p:cNvSpPr>
                <a:spLocks noChangeArrowheads="1"/>
              </p:cNvSpPr>
              <p:nvPr/>
            </p:nvSpPr>
            <p:spPr bwMode="auto">
              <a:xfrm>
                <a:off x="616" y="34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3" name="Text Box 74"/>
              <p:cNvSpPr txBox="1">
                <a:spLocks noChangeArrowheads="1"/>
              </p:cNvSpPr>
              <p:nvPr/>
            </p:nvSpPr>
            <p:spPr bwMode="auto">
              <a:xfrm>
                <a:off x="618" y="348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9344" name="Oval 75"/>
              <p:cNvSpPr>
                <a:spLocks noChangeArrowheads="1"/>
              </p:cNvSpPr>
              <p:nvPr/>
            </p:nvSpPr>
            <p:spPr bwMode="auto">
              <a:xfrm>
                <a:off x="1417" y="302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5" name="Text Box 76"/>
              <p:cNvSpPr txBox="1">
                <a:spLocks noChangeArrowheads="1"/>
              </p:cNvSpPr>
              <p:nvPr/>
            </p:nvSpPr>
            <p:spPr bwMode="auto">
              <a:xfrm>
                <a:off x="1415" y="30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9346" name="Oval 77"/>
              <p:cNvSpPr>
                <a:spLocks noChangeArrowheads="1"/>
              </p:cNvSpPr>
              <p:nvPr/>
            </p:nvSpPr>
            <p:spPr bwMode="auto">
              <a:xfrm>
                <a:off x="1416" y="350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7" name="Text Box 78"/>
              <p:cNvSpPr txBox="1">
                <a:spLocks noChangeArrowheads="1"/>
              </p:cNvSpPr>
              <p:nvPr/>
            </p:nvSpPr>
            <p:spPr bwMode="auto">
              <a:xfrm>
                <a:off x="1422" y="348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spTree>
    <p:extLst>
      <p:ext uri="{BB962C8B-B14F-4D97-AF65-F5344CB8AC3E}">
        <p14:creationId xmlns:p14="http://schemas.microsoft.com/office/powerpoint/2010/main" val="518962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98308"/>
                                        </p:tgtEl>
                                        <p:attrNameLst>
                                          <p:attrName>style.visibility</p:attrName>
                                        </p:attrNameLst>
                                      </p:cBhvr>
                                      <p:to>
                                        <p:strVal val="visible"/>
                                      </p:to>
                                    </p:set>
                                    <p:animEffect transition="in" filter="wipe(left)">
                                      <p:cBhvr>
                                        <p:cTn id="7" dur="1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8384"/>
                                        </p:tgtEl>
                                        <p:attrNameLst>
                                          <p:attrName>style.visibility</p:attrName>
                                        </p:attrNameLst>
                                      </p:cBhvr>
                                      <p:to>
                                        <p:strVal val="visible"/>
                                      </p:to>
                                    </p:set>
                                    <p:animEffect transition="in" filter="wipe(left)">
                                      <p:cBhvr>
                                        <p:cTn id="12" dur="1000"/>
                                        <p:tgtEl>
                                          <p:spTgt spid="9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85800" y="404813"/>
            <a:ext cx="7772400" cy="1220787"/>
          </a:xfrm>
        </p:spPr>
        <p:txBody>
          <a:bodyPr/>
          <a:lstStyle/>
          <a:p>
            <a:pPr>
              <a:lnSpc>
                <a:spcPct val="80000"/>
              </a:lnSpc>
            </a:pPr>
            <a:r>
              <a:rPr lang="en-US" dirty="0">
                <a:latin typeface="Arial" charset="0"/>
                <a:ea typeface="MS PGothic" charset="0"/>
                <a:cs typeface="MS PGothic" charset="0"/>
              </a:rPr>
              <a:t>A Comparison of AON and AOA Network Conventions</a:t>
            </a:r>
          </a:p>
        </p:txBody>
      </p:sp>
      <p:sp>
        <p:nvSpPr>
          <p:cNvPr id="101378" name="Text Box 3"/>
          <p:cNvSpPr txBox="1">
            <a:spLocks noChangeArrowheads="1"/>
          </p:cNvSpPr>
          <p:nvPr/>
        </p:nvSpPr>
        <p:spPr bwMode="auto">
          <a:xfrm>
            <a:off x="631825" y="1811338"/>
            <a:ext cx="8016875" cy="869950"/>
          </a:xfrm>
          <a:prstGeom prst="rect">
            <a:avLst/>
          </a:prstGeom>
          <a:solidFill>
            <a:schemeClr val="tx2"/>
          </a:solidFill>
          <a:ln w="9525">
            <a:solidFill>
              <a:schemeClr val="tx1"/>
            </a:solidFill>
            <a:miter lim="800000"/>
            <a:headEnd/>
            <a:tailEnd/>
          </a:ln>
        </p:spPr>
        <p:txBody>
          <a:bodyPr lIns="234000" tIns="118800" rIns="234000" bIns="118800">
            <a:spAutoFit/>
          </a:bodyPr>
          <a:lstStyle>
            <a:lvl1pPr>
              <a:tabLst>
                <a:tab pos="1079500" algn="ctr"/>
                <a:tab pos="3314700" algn="ctr"/>
                <a:tab pos="6096000" algn="ctr"/>
              </a:tabLst>
              <a:defRPr>
                <a:solidFill>
                  <a:schemeClr val="tx1"/>
                </a:solidFill>
                <a:latin typeface="Calibri" charset="0"/>
                <a:ea typeface="ＭＳ Ｐゴシック" charset="0"/>
                <a:cs typeface="Arial" charset="0"/>
              </a:defRPr>
            </a:lvl1pPr>
            <a:lvl2pPr marL="742950" indent="-285750">
              <a:tabLst>
                <a:tab pos="1079500" algn="ctr"/>
                <a:tab pos="3314700" algn="ctr"/>
                <a:tab pos="6096000" algn="ctr"/>
              </a:tabLst>
              <a:defRPr>
                <a:solidFill>
                  <a:schemeClr val="tx1"/>
                </a:solidFill>
                <a:latin typeface="Calibri" charset="0"/>
                <a:ea typeface="Arial" charset="0"/>
                <a:cs typeface="Arial" charset="0"/>
              </a:defRPr>
            </a:lvl2pPr>
            <a:lvl3pPr marL="1143000" indent="-228600">
              <a:tabLst>
                <a:tab pos="1079500" algn="ctr"/>
                <a:tab pos="3314700" algn="ctr"/>
                <a:tab pos="6096000" algn="ctr"/>
              </a:tabLst>
              <a:defRPr>
                <a:solidFill>
                  <a:schemeClr val="tx1"/>
                </a:solidFill>
                <a:latin typeface="Calibri" charset="0"/>
                <a:ea typeface="Arial" charset="0"/>
                <a:cs typeface="Arial" charset="0"/>
              </a:defRPr>
            </a:lvl3pPr>
            <a:lvl4pPr marL="1600200" indent="-228600">
              <a:tabLst>
                <a:tab pos="1079500" algn="ctr"/>
                <a:tab pos="3314700" algn="ctr"/>
                <a:tab pos="6096000" algn="ctr"/>
              </a:tabLst>
              <a:defRPr>
                <a:solidFill>
                  <a:schemeClr val="tx1"/>
                </a:solidFill>
                <a:latin typeface="Calibri" charset="0"/>
                <a:ea typeface="Arial" charset="0"/>
                <a:cs typeface="Arial" charset="0"/>
              </a:defRPr>
            </a:lvl4pPr>
            <a:lvl5pPr marL="2057400" indent="-228600">
              <a:tabLst>
                <a:tab pos="1079500" algn="ctr"/>
                <a:tab pos="3314700" algn="ctr"/>
                <a:tab pos="6096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9pPr>
          </a:lstStyle>
          <a:p>
            <a:pPr>
              <a:lnSpc>
                <a:spcPct val="85000"/>
              </a:lnSpc>
            </a:pPr>
            <a:r>
              <a:rPr lang="en-AU" sz="2400" b="1" dirty="0">
                <a:solidFill>
                  <a:schemeClr val="bg1"/>
                </a:solidFill>
                <a:latin typeface="Arial" charset="0"/>
                <a:ea typeface="MS PGothic" charset="0"/>
                <a:cs typeface="MS PGothic" charset="0"/>
              </a:rPr>
              <a:t>	Activity on	Activity	Activity on</a:t>
            </a:r>
          </a:p>
          <a:p>
            <a:pPr>
              <a:lnSpc>
                <a:spcPct val="85000"/>
              </a:lnSpc>
            </a:pPr>
            <a:r>
              <a:rPr lang="en-AU" sz="2400" b="1" dirty="0">
                <a:solidFill>
                  <a:schemeClr val="bg1"/>
                </a:solidFill>
                <a:latin typeface="Arial" charset="0"/>
                <a:ea typeface="MS PGothic" charset="0"/>
                <a:cs typeface="MS PGothic" charset="0"/>
              </a:rPr>
              <a:t>	Node (AON)	Meaning	Arrow (AOA)</a:t>
            </a:r>
          </a:p>
        </p:txBody>
      </p:sp>
      <p:grpSp>
        <p:nvGrpSpPr>
          <p:cNvPr id="100356" name="Group 4"/>
          <p:cNvGrpSpPr>
            <a:grpSpLocks/>
          </p:cNvGrpSpPr>
          <p:nvPr/>
        </p:nvGrpSpPr>
        <p:grpSpPr bwMode="auto">
          <a:xfrm>
            <a:off x="352425" y="2994025"/>
            <a:ext cx="8156575" cy="2454275"/>
            <a:chOff x="222" y="1886"/>
            <a:chExt cx="5138" cy="1546"/>
          </a:xfrm>
        </p:grpSpPr>
        <p:sp>
          <p:nvSpPr>
            <p:cNvPr id="101380" name="Text Box 5"/>
            <p:cNvSpPr txBox="1">
              <a:spLocks noChangeArrowheads="1"/>
            </p:cNvSpPr>
            <p:nvPr/>
          </p:nvSpPr>
          <p:spPr bwMode="auto">
            <a:xfrm>
              <a:off x="1999" y="1886"/>
              <a:ext cx="1427"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B and C cannot begin until A is completed</a:t>
              </a:r>
            </a:p>
            <a:p>
              <a:pPr>
                <a:lnSpc>
                  <a:spcPct val="85000"/>
                </a:lnSpc>
              </a:pPr>
              <a:r>
                <a:rPr lang="en-AU" sz="2000" dirty="0">
                  <a:latin typeface="Arial" charset="0"/>
                  <a:ea typeface="MS PGothic" charset="0"/>
                  <a:cs typeface="MS PGothic" charset="0"/>
                </a:rPr>
                <a:t>D cannot begin until both B and C are completed</a:t>
              </a:r>
            </a:p>
            <a:p>
              <a:pPr>
                <a:lnSpc>
                  <a:spcPct val="85000"/>
                </a:lnSpc>
              </a:pPr>
              <a:r>
                <a:rPr lang="en-AU" sz="2000" dirty="0">
                  <a:latin typeface="Arial" charset="0"/>
                  <a:ea typeface="MS PGothic" charset="0"/>
                  <a:cs typeface="MS PGothic" charset="0"/>
                </a:rPr>
                <a:t>A dummy activity is again introduced in AOA</a:t>
              </a:r>
            </a:p>
          </p:txBody>
        </p:sp>
        <p:sp>
          <p:nvSpPr>
            <p:cNvPr id="101381" name="Text Box 6"/>
            <p:cNvSpPr txBox="1">
              <a:spLocks noChangeArrowheads="1"/>
            </p:cNvSpPr>
            <p:nvPr/>
          </p:nvSpPr>
          <p:spPr bwMode="auto">
            <a:xfrm>
              <a:off x="222" y="2586"/>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(f)</a:t>
              </a:r>
            </a:p>
          </p:txBody>
        </p:sp>
        <p:grpSp>
          <p:nvGrpSpPr>
            <p:cNvPr id="101382" name="Group 7"/>
            <p:cNvGrpSpPr>
              <a:grpSpLocks/>
            </p:cNvGrpSpPr>
            <p:nvPr/>
          </p:nvGrpSpPr>
          <p:grpSpPr bwMode="auto">
            <a:xfrm>
              <a:off x="603" y="2317"/>
              <a:ext cx="1229" cy="826"/>
              <a:chOff x="555" y="2035"/>
              <a:chExt cx="1229" cy="826"/>
            </a:xfrm>
          </p:grpSpPr>
          <p:sp>
            <p:nvSpPr>
              <p:cNvPr id="101400" name="Line 8"/>
              <p:cNvSpPr>
                <a:spLocks noChangeShapeType="1"/>
              </p:cNvSpPr>
              <p:nvPr/>
            </p:nvSpPr>
            <p:spPr bwMode="auto">
              <a:xfrm>
                <a:off x="744" y="2264"/>
                <a:ext cx="320" cy="36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401" name="Line 9"/>
              <p:cNvSpPr>
                <a:spLocks noChangeShapeType="1"/>
              </p:cNvSpPr>
              <p:nvPr/>
            </p:nvSpPr>
            <p:spPr bwMode="auto">
              <a:xfrm rot="-5400000">
                <a:off x="1198" y="2314"/>
                <a:ext cx="384"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402" name="Line 10"/>
              <p:cNvSpPr>
                <a:spLocks noChangeShapeType="1"/>
              </p:cNvSpPr>
              <p:nvPr/>
            </p:nvSpPr>
            <p:spPr bwMode="auto">
              <a:xfrm>
                <a:off x="733" y="2179"/>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403" name="Line 11"/>
              <p:cNvSpPr>
                <a:spLocks noChangeShapeType="1"/>
              </p:cNvSpPr>
              <p:nvPr/>
            </p:nvSpPr>
            <p:spPr bwMode="auto">
              <a:xfrm>
                <a:off x="1203" y="2179"/>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1404" name="Group 12"/>
              <p:cNvGrpSpPr>
                <a:grpSpLocks/>
              </p:cNvGrpSpPr>
              <p:nvPr/>
            </p:nvGrpSpPr>
            <p:grpSpPr bwMode="auto">
              <a:xfrm>
                <a:off x="555" y="2035"/>
                <a:ext cx="280" cy="288"/>
                <a:chOff x="771" y="2333"/>
                <a:chExt cx="280" cy="288"/>
              </a:xfrm>
            </p:grpSpPr>
            <p:sp>
              <p:nvSpPr>
                <p:cNvPr id="101414" name="Oval 13"/>
                <p:cNvSpPr>
                  <a:spLocks noChangeArrowheads="1"/>
                </p:cNvSpPr>
                <p:nvPr/>
              </p:nvSpPr>
              <p:spPr bwMode="auto">
                <a:xfrm>
                  <a:off x="771" y="2356"/>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15" name="Text Box 14"/>
                <p:cNvSpPr txBox="1">
                  <a:spLocks noChangeArrowheads="1"/>
                </p:cNvSpPr>
                <p:nvPr/>
              </p:nvSpPr>
              <p:spPr bwMode="auto">
                <a:xfrm>
                  <a:off x="778" y="233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grpSp>
            <p:nvGrpSpPr>
              <p:cNvPr id="101405" name="Group 15"/>
              <p:cNvGrpSpPr>
                <a:grpSpLocks/>
              </p:cNvGrpSpPr>
              <p:nvPr/>
            </p:nvGrpSpPr>
            <p:grpSpPr bwMode="auto">
              <a:xfrm>
                <a:off x="1030" y="2573"/>
                <a:ext cx="280" cy="288"/>
                <a:chOff x="1264" y="2645"/>
                <a:chExt cx="280" cy="288"/>
              </a:xfrm>
            </p:grpSpPr>
            <p:sp>
              <p:nvSpPr>
                <p:cNvPr id="101412" name="Oval 16"/>
                <p:cNvSpPr>
                  <a:spLocks noChangeArrowheads="1"/>
                </p:cNvSpPr>
                <p:nvPr/>
              </p:nvSpPr>
              <p:spPr bwMode="auto">
                <a:xfrm>
                  <a:off x="1264" y="2660"/>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13" name="Text Box 17"/>
                <p:cNvSpPr txBox="1">
                  <a:spLocks noChangeArrowheads="1"/>
                </p:cNvSpPr>
                <p:nvPr/>
              </p:nvSpPr>
              <p:spPr bwMode="auto">
                <a:xfrm>
                  <a:off x="1266" y="26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grpSp>
            <p:nvGrpSpPr>
              <p:cNvPr id="101406" name="Group 18"/>
              <p:cNvGrpSpPr>
                <a:grpSpLocks/>
              </p:cNvGrpSpPr>
              <p:nvPr/>
            </p:nvGrpSpPr>
            <p:grpSpPr bwMode="auto">
              <a:xfrm>
                <a:off x="1504" y="2035"/>
                <a:ext cx="280" cy="288"/>
                <a:chOff x="1328" y="2997"/>
                <a:chExt cx="280" cy="288"/>
              </a:xfrm>
            </p:grpSpPr>
            <p:sp>
              <p:nvSpPr>
                <p:cNvPr id="101410" name="Oval 19"/>
                <p:cNvSpPr>
                  <a:spLocks noChangeArrowheads="1"/>
                </p:cNvSpPr>
                <p:nvPr/>
              </p:nvSpPr>
              <p:spPr bwMode="auto">
                <a:xfrm>
                  <a:off x="1328" y="3012"/>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11" name="Text Box 20"/>
                <p:cNvSpPr txBox="1">
                  <a:spLocks noChangeArrowheads="1"/>
                </p:cNvSpPr>
                <p:nvPr/>
              </p:nvSpPr>
              <p:spPr bwMode="auto">
                <a:xfrm>
                  <a:off x="1338" y="299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nvGrpSpPr>
              <p:cNvPr id="101407" name="Group 21"/>
              <p:cNvGrpSpPr>
                <a:grpSpLocks/>
              </p:cNvGrpSpPr>
              <p:nvPr/>
            </p:nvGrpSpPr>
            <p:grpSpPr bwMode="auto">
              <a:xfrm>
                <a:off x="1030" y="2035"/>
                <a:ext cx="280" cy="288"/>
                <a:chOff x="1264" y="2037"/>
                <a:chExt cx="280" cy="288"/>
              </a:xfrm>
            </p:grpSpPr>
            <p:sp>
              <p:nvSpPr>
                <p:cNvPr id="101408" name="Oval 22"/>
                <p:cNvSpPr>
                  <a:spLocks noChangeArrowheads="1"/>
                </p:cNvSpPr>
                <p:nvPr/>
              </p:nvSpPr>
              <p:spPr bwMode="auto">
                <a:xfrm>
                  <a:off x="1264" y="2052"/>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09" name="Text Box 23"/>
                <p:cNvSpPr txBox="1">
                  <a:spLocks noChangeArrowheads="1"/>
                </p:cNvSpPr>
                <p:nvPr/>
              </p:nvSpPr>
              <p:spPr bwMode="auto">
                <a:xfrm>
                  <a:off x="1274" y="203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1383" name="Group 24"/>
            <p:cNvGrpSpPr>
              <a:grpSpLocks/>
            </p:cNvGrpSpPr>
            <p:nvPr/>
          </p:nvGrpSpPr>
          <p:grpSpPr bwMode="auto">
            <a:xfrm>
              <a:off x="3630" y="2268"/>
              <a:ext cx="1730" cy="923"/>
              <a:chOff x="3646" y="1981"/>
              <a:chExt cx="1730" cy="923"/>
            </a:xfrm>
          </p:grpSpPr>
          <p:sp>
            <p:nvSpPr>
              <p:cNvPr id="101384" name="Text Box 25"/>
              <p:cNvSpPr txBox="1">
                <a:spLocks noChangeArrowheads="1"/>
              </p:cNvSpPr>
              <p:nvPr/>
            </p:nvSpPr>
            <p:spPr bwMode="auto">
              <a:xfrm>
                <a:off x="3958" y="198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101385" name="Text Box 26"/>
              <p:cNvSpPr txBox="1">
                <a:spLocks noChangeArrowheads="1"/>
              </p:cNvSpPr>
              <p:nvPr/>
            </p:nvSpPr>
            <p:spPr bwMode="auto">
              <a:xfrm>
                <a:off x="4422" y="198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101386" name="Text Box 27"/>
              <p:cNvSpPr txBox="1">
                <a:spLocks noChangeArrowheads="1"/>
              </p:cNvSpPr>
              <p:nvPr/>
            </p:nvSpPr>
            <p:spPr bwMode="auto">
              <a:xfrm>
                <a:off x="4670" y="245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nvGrpSpPr>
              <p:cNvPr id="101387" name="Group 28"/>
              <p:cNvGrpSpPr>
                <a:grpSpLocks/>
              </p:cNvGrpSpPr>
              <p:nvPr/>
            </p:nvGrpSpPr>
            <p:grpSpPr bwMode="auto">
              <a:xfrm>
                <a:off x="3728" y="2168"/>
                <a:ext cx="1648" cy="736"/>
                <a:chOff x="3708" y="1892"/>
                <a:chExt cx="1648" cy="736"/>
              </a:xfrm>
            </p:grpSpPr>
            <p:sp>
              <p:nvSpPr>
                <p:cNvPr id="101390" name="Line 29"/>
                <p:cNvSpPr>
                  <a:spLocks noChangeShapeType="1"/>
                </p:cNvSpPr>
                <p:nvPr/>
              </p:nvSpPr>
              <p:spPr bwMode="auto">
                <a:xfrm>
                  <a:off x="4792" y="202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1" name="Line 30"/>
                <p:cNvSpPr>
                  <a:spLocks noChangeShapeType="1"/>
                </p:cNvSpPr>
                <p:nvPr/>
              </p:nvSpPr>
              <p:spPr bwMode="auto">
                <a:xfrm>
                  <a:off x="4332" y="202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2" name="Line 31"/>
                <p:cNvSpPr>
                  <a:spLocks noChangeShapeType="1"/>
                </p:cNvSpPr>
                <p:nvPr/>
              </p:nvSpPr>
              <p:spPr bwMode="auto">
                <a:xfrm>
                  <a:off x="3872" y="202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3" name="Line 32"/>
                <p:cNvSpPr>
                  <a:spLocks noChangeShapeType="1"/>
                </p:cNvSpPr>
                <p:nvPr/>
              </p:nvSpPr>
              <p:spPr bwMode="auto">
                <a:xfrm flipV="1">
                  <a:off x="4580" y="2144"/>
                  <a:ext cx="128" cy="2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4" name="Line 33"/>
                <p:cNvSpPr>
                  <a:spLocks noChangeShapeType="1"/>
                </p:cNvSpPr>
                <p:nvPr/>
              </p:nvSpPr>
              <p:spPr bwMode="auto">
                <a:xfrm>
                  <a:off x="4336" y="2128"/>
                  <a:ext cx="136" cy="256"/>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5" name="Oval 34"/>
                <p:cNvSpPr>
                  <a:spLocks noChangeArrowheads="1"/>
                </p:cNvSpPr>
                <p:nvPr/>
              </p:nvSpPr>
              <p:spPr bwMode="auto">
                <a:xfrm>
                  <a:off x="3708"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6" name="Oval 35"/>
                <p:cNvSpPr>
                  <a:spLocks noChangeArrowheads="1"/>
                </p:cNvSpPr>
                <p:nvPr/>
              </p:nvSpPr>
              <p:spPr bwMode="auto">
                <a:xfrm>
                  <a:off x="4169"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7" name="Oval 36"/>
                <p:cNvSpPr>
                  <a:spLocks noChangeArrowheads="1"/>
                </p:cNvSpPr>
                <p:nvPr/>
              </p:nvSpPr>
              <p:spPr bwMode="auto">
                <a:xfrm>
                  <a:off x="4630"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8" name="Oval 37"/>
                <p:cNvSpPr>
                  <a:spLocks noChangeArrowheads="1"/>
                </p:cNvSpPr>
                <p:nvPr/>
              </p:nvSpPr>
              <p:spPr bwMode="auto">
                <a:xfrm>
                  <a:off x="4408" y="236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9" name="Oval 38"/>
                <p:cNvSpPr>
                  <a:spLocks noChangeArrowheads="1"/>
                </p:cNvSpPr>
                <p:nvPr/>
              </p:nvSpPr>
              <p:spPr bwMode="auto">
                <a:xfrm>
                  <a:off x="5092"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sp>
            <p:nvSpPr>
              <p:cNvPr id="101388" name="Text Box 39"/>
              <p:cNvSpPr txBox="1">
                <a:spLocks noChangeArrowheads="1"/>
              </p:cNvSpPr>
              <p:nvPr/>
            </p:nvSpPr>
            <p:spPr bwMode="auto">
              <a:xfrm>
                <a:off x="4890" y="198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sp>
            <p:nvSpPr>
              <p:cNvPr id="101389" name="Text Box 40"/>
              <p:cNvSpPr txBox="1">
                <a:spLocks noChangeArrowheads="1"/>
              </p:cNvSpPr>
              <p:nvPr/>
            </p:nvSpPr>
            <p:spPr bwMode="auto">
              <a:xfrm>
                <a:off x="3646" y="2439"/>
                <a:ext cx="805"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Dummy activity</a:t>
                </a:r>
              </a:p>
            </p:txBody>
          </p:sp>
        </p:grpSp>
      </p:grpSp>
    </p:spTree>
    <p:extLst>
      <p:ext uri="{BB962C8B-B14F-4D97-AF65-F5344CB8AC3E}">
        <p14:creationId xmlns:p14="http://schemas.microsoft.com/office/powerpoint/2010/main" val="192423193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0356"/>
                                        </p:tgtEl>
                                        <p:attrNameLst>
                                          <p:attrName>style.visibility</p:attrName>
                                        </p:attrNameLst>
                                      </p:cBhvr>
                                      <p:to>
                                        <p:strVal val="visible"/>
                                      </p:to>
                                    </p:set>
                                    <p:animEffect transition="in" filter="wipe(left)">
                                      <p:cBhvr>
                                        <p:cTn id="7"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77863" y="295275"/>
            <a:ext cx="7780337" cy="1457325"/>
          </a:xfrm>
        </p:spPr>
        <p:txBody>
          <a:bodyPr/>
          <a:lstStyle/>
          <a:p>
            <a:pPr>
              <a:lnSpc>
                <a:spcPct val="90000"/>
              </a:lnSpc>
            </a:pPr>
            <a:r>
              <a:rPr lang="en-US" dirty="0">
                <a:latin typeface="Arial" charset="0"/>
                <a:ea typeface="MS PGothic" charset="0"/>
                <a:cs typeface="MS PGothic" charset="0"/>
              </a:rPr>
              <a:t>Importance of</a:t>
            </a:r>
            <a:br>
              <a:rPr lang="en-US" dirty="0">
                <a:latin typeface="Arial" charset="0"/>
                <a:ea typeface="MS PGothic" charset="0"/>
                <a:cs typeface="MS PGothic" charset="0"/>
              </a:rPr>
            </a:br>
            <a:r>
              <a:rPr lang="en-US" dirty="0">
                <a:latin typeface="Arial" charset="0"/>
                <a:ea typeface="MS PGothic" charset="0"/>
                <a:cs typeface="MS PGothic" charset="0"/>
              </a:rPr>
              <a:t> Project Management</a:t>
            </a:r>
          </a:p>
        </p:txBody>
      </p:sp>
      <p:sp>
        <p:nvSpPr>
          <p:cNvPr id="31746" name="Rectangle 3"/>
          <p:cNvSpPr>
            <a:spLocks noGrp="1" noChangeArrowheads="1"/>
          </p:cNvSpPr>
          <p:nvPr>
            <p:ph type="body" idx="1"/>
          </p:nvPr>
        </p:nvSpPr>
        <p:spPr>
          <a:xfrm>
            <a:off x="685800" y="1978025"/>
            <a:ext cx="7772400" cy="4273550"/>
          </a:xfrm>
        </p:spPr>
        <p:txBody>
          <a:bodyPr/>
          <a:lstStyle/>
          <a:p>
            <a:pPr marL="444500" indent="-444500" defTabSz="836613">
              <a:buClr>
                <a:srgbClr val="BF0922"/>
              </a:buClr>
              <a:buSzPct val="60000"/>
              <a:buFont typeface="Lucida Grande" charset="0"/>
              <a:buChar char="►"/>
            </a:pPr>
            <a:r>
              <a:rPr lang="en-US" dirty="0">
                <a:latin typeface="Arial" charset="0"/>
                <a:ea typeface="MS PGothic" charset="0"/>
                <a:cs typeface="MS PGothic" charset="0"/>
              </a:rPr>
              <a:t>Bechtel Project Management</a:t>
            </a:r>
          </a:p>
          <a:p>
            <a:pPr marL="1081088" lvl="1" indent="-457200" defTabSz="836613">
              <a:buClr>
                <a:srgbClr val="BF0922"/>
              </a:buClr>
              <a:buSzPct val="60000"/>
              <a:buFont typeface="Lucida Grande" charset="0"/>
              <a:buChar char="►"/>
            </a:pPr>
            <a:r>
              <a:rPr lang="en-US" dirty="0">
                <a:latin typeface="Arial" charset="0"/>
                <a:ea typeface="MS PGothic" charset="0"/>
                <a:cs typeface="MS PGothic" charset="0"/>
              </a:rPr>
              <a:t>International workforce, construction professionals, cooks, medical personnel, security</a:t>
            </a:r>
          </a:p>
          <a:p>
            <a:pPr marL="1081088" lvl="1" indent="-457200" defTabSz="836613">
              <a:buClr>
                <a:srgbClr val="BF0922"/>
              </a:buClr>
              <a:buSzPct val="60000"/>
              <a:buFont typeface="Lucida Grande" charset="0"/>
              <a:buChar char="►"/>
            </a:pPr>
            <a:r>
              <a:rPr lang="en-US" dirty="0">
                <a:latin typeface="Arial" charset="0"/>
                <a:ea typeface="MS PGothic" charset="0"/>
                <a:cs typeface="MS PGothic" charset="0"/>
              </a:rPr>
              <a:t>Strategic value of time-based competition</a:t>
            </a:r>
          </a:p>
          <a:p>
            <a:pPr marL="1081088" lvl="1" indent="-457200" defTabSz="836613">
              <a:buClr>
                <a:srgbClr val="BF0922"/>
              </a:buClr>
              <a:buSzPct val="60000"/>
              <a:buFont typeface="Lucida Grande" charset="0"/>
              <a:buChar char="►"/>
            </a:pPr>
            <a:r>
              <a:rPr lang="en-US" dirty="0">
                <a:latin typeface="Arial" charset="0"/>
                <a:ea typeface="MS PGothic" charset="0"/>
                <a:cs typeface="MS PGothic" charset="0"/>
              </a:rPr>
              <a:t>Quality mandate for continual improvement</a:t>
            </a:r>
          </a:p>
        </p:txBody>
      </p:sp>
    </p:spTree>
    <p:extLst>
      <p:ext uri="{BB962C8B-B14F-4D97-AF65-F5344CB8AC3E}">
        <p14:creationId xmlns:p14="http://schemas.microsoft.com/office/powerpoint/2010/main" val="461356807"/>
      </p:ext>
    </p:extLst>
  </p:cSld>
  <p:clrMapOvr>
    <a:masterClrMapping/>
  </p:clrMapOvr>
  <p:transition>
    <p:pull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596900" y="320675"/>
            <a:ext cx="7912100" cy="863600"/>
          </a:xfrm>
        </p:spPr>
        <p:txBody>
          <a:bodyPr/>
          <a:lstStyle/>
          <a:p>
            <a:r>
              <a:rPr lang="en-US" sz="4000" dirty="0">
                <a:latin typeface="Arial" charset="0"/>
                <a:cs typeface="Arial" charset="0"/>
              </a:rPr>
              <a:t>AON Example </a:t>
            </a:r>
            <a:endParaRPr lang="en-US" sz="4000" dirty="0">
              <a:solidFill>
                <a:srgbClr val="33CC33"/>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88896072"/>
              </p:ext>
            </p:extLst>
          </p:nvPr>
        </p:nvGraphicFramePr>
        <p:xfrm>
          <a:off x="647700" y="1666875"/>
          <a:ext cx="7823200" cy="3983355"/>
        </p:xfrm>
        <a:graphic>
          <a:graphicData uri="http://schemas.openxmlformats.org/drawingml/2006/table">
            <a:tbl>
              <a:tblPr/>
              <a:tblGrid>
                <a:gridCol w="12319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a:ln>
                            <a:noFill/>
                          </a:ln>
                          <a:solidFill>
                            <a:srgbClr val="FFFFFF"/>
                          </a:solidFill>
                          <a:effectLst/>
                          <a:latin typeface="Arial" charset="0"/>
                          <a:ea typeface="ＭＳ Ｐゴシック" charset="0"/>
                          <a:cs typeface="Arial" charset="0"/>
                        </a:rPr>
                        <a:t>Table 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Milwaukee Paper Manufacturing</a:t>
                      </a:r>
                      <a:r>
                        <a:rPr kumimoji="0" lang="en-NZ" sz="1800" b="0" i="0" u="none" strike="noStrike" cap="none" normalizeH="0" baseline="0" dirty="0">
                          <a:ln>
                            <a:noFill/>
                          </a:ln>
                          <a:solidFill>
                            <a:schemeClr val="tx1"/>
                          </a:solidFill>
                          <a:effectLst/>
                          <a:latin typeface="Arial" charset="0"/>
                          <a:ea typeface="MS PGothic" charset="0"/>
                          <a:cs typeface="MS PGothic" charset="0"/>
                        </a:rPr>
                        <a:t>’</a:t>
                      </a:r>
                      <a:r>
                        <a:rPr kumimoji="0" lang="en-US" sz="1800" b="0" i="0" u="none" strike="noStrike" cap="none" normalizeH="0" baseline="0" dirty="0">
                          <a:ln>
                            <a:noFill/>
                          </a:ln>
                          <a:solidFill>
                            <a:schemeClr val="tx1"/>
                          </a:solidFill>
                          <a:effectLst/>
                          <a:latin typeface="Arial" charset="0"/>
                          <a:ea typeface="MS PGothic" charset="0"/>
                          <a:cs typeface="MS PGothic" charset="0"/>
                        </a:rPr>
                        <a:t>s Activities and Predecessors</a:t>
                      </a:r>
                      <a:endParaRPr kumimoji="0" lang="en-AU" sz="1800" b="0" i="0" u="none" strike="noStrike" cap="none" normalizeH="0" baseline="0" dirty="0">
                        <a:ln>
                          <a:noFill/>
                        </a:ln>
                        <a:solidFill>
                          <a:schemeClr val="tx1"/>
                        </a:solidFill>
                        <a:effectLst/>
                        <a:latin typeface="Arial"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charset="0"/>
                          <a:cs typeface="Arial" charset="0"/>
                        </a:rPr>
                        <a:t>DESCRIPTION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charset="0"/>
                          <a:cs typeface="Arial" charset="0"/>
                        </a:rPr>
                        <a:t>IMMEDIATE PREDECESSORS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Build internal components</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Modify roof and floor</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Construct collection stack</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Pour concrete and install frame</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 B</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Build high-temperature burner</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Install pollution control system</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Install air pollution device</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D, E</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Inspect and test</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F, G</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140085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939800" y="457200"/>
            <a:ext cx="7264400" cy="1409700"/>
          </a:xfrm>
        </p:spPr>
        <p:txBody>
          <a:bodyPr/>
          <a:lstStyle/>
          <a:p>
            <a:pPr>
              <a:lnSpc>
                <a:spcPct val="80000"/>
              </a:lnSpc>
            </a:pPr>
            <a:r>
              <a:rPr lang="en-US" dirty="0">
                <a:latin typeface="Arial" charset="0"/>
                <a:cs typeface="Arial" charset="0"/>
              </a:rPr>
              <a:t>AON Network for Milwaukee Paper</a:t>
            </a:r>
            <a:endParaRPr lang="en-US" sz="3200" dirty="0">
              <a:solidFill>
                <a:srgbClr val="33CC33"/>
              </a:solidFill>
              <a:latin typeface="Arial" charset="0"/>
              <a:cs typeface="Arial" charset="0"/>
            </a:endParaRPr>
          </a:p>
        </p:txBody>
      </p:sp>
      <p:grpSp>
        <p:nvGrpSpPr>
          <p:cNvPr id="104451" name="Group 3"/>
          <p:cNvGrpSpPr>
            <a:grpSpLocks/>
          </p:cNvGrpSpPr>
          <p:nvPr/>
        </p:nvGrpSpPr>
        <p:grpSpPr bwMode="auto">
          <a:xfrm>
            <a:off x="647700" y="2692400"/>
            <a:ext cx="1778000" cy="2794000"/>
            <a:chOff x="408" y="1792"/>
            <a:chExt cx="1120" cy="1760"/>
          </a:xfrm>
        </p:grpSpPr>
        <p:sp>
          <p:nvSpPr>
            <p:cNvPr id="105485" name="Line 4"/>
            <p:cNvSpPr>
              <a:spLocks noChangeShapeType="1"/>
            </p:cNvSpPr>
            <p:nvPr/>
          </p:nvSpPr>
          <p:spPr bwMode="auto">
            <a:xfrm>
              <a:off x="734" y="2786"/>
              <a:ext cx="426" cy="4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5486" name="Group 5"/>
            <p:cNvGrpSpPr>
              <a:grpSpLocks/>
            </p:cNvGrpSpPr>
            <p:nvPr/>
          </p:nvGrpSpPr>
          <p:grpSpPr bwMode="auto">
            <a:xfrm>
              <a:off x="1104" y="1792"/>
              <a:ext cx="424" cy="424"/>
              <a:chOff x="1088" y="1736"/>
              <a:chExt cx="424" cy="424"/>
            </a:xfrm>
          </p:grpSpPr>
          <p:sp>
            <p:nvSpPr>
              <p:cNvPr id="48152" name="Oval 6"/>
              <p:cNvSpPr>
                <a:spLocks noChangeArrowheads="1"/>
              </p:cNvSpPr>
              <p:nvPr/>
            </p:nvSpPr>
            <p:spPr bwMode="auto">
              <a:xfrm>
                <a:off x="1088" y="1736"/>
                <a:ext cx="424" cy="424"/>
              </a:xfrm>
              <a:prstGeom prst="ellipse">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05495" name="Text Box 7"/>
              <p:cNvSpPr txBox="1">
                <a:spLocks noChangeArrowheads="1"/>
              </p:cNvSpPr>
              <p:nvPr/>
            </p:nvSpPr>
            <p:spPr bwMode="auto">
              <a:xfrm>
                <a:off x="1173" y="18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sp>
          <p:nvSpPr>
            <p:cNvPr id="105487" name="Line 8"/>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5488" name="Group 9"/>
            <p:cNvGrpSpPr>
              <a:grpSpLocks/>
            </p:cNvGrpSpPr>
            <p:nvPr/>
          </p:nvGrpSpPr>
          <p:grpSpPr bwMode="auto">
            <a:xfrm>
              <a:off x="408" y="2488"/>
              <a:ext cx="598" cy="424"/>
              <a:chOff x="408" y="2488"/>
              <a:chExt cx="598" cy="424"/>
            </a:xfrm>
          </p:grpSpPr>
          <p:sp>
            <p:nvSpPr>
              <p:cNvPr id="48150" name="Oval 10"/>
              <p:cNvSpPr>
                <a:spLocks noChangeArrowheads="1"/>
              </p:cNvSpPr>
              <p:nvPr/>
            </p:nvSpPr>
            <p:spPr bwMode="auto">
              <a:xfrm>
                <a:off x="456" y="2488"/>
                <a:ext cx="424" cy="424"/>
              </a:xfrm>
              <a:prstGeom prst="ellipse">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05493" name="Text Box 11"/>
              <p:cNvSpPr txBox="1">
                <a:spLocks noChangeArrowheads="1"/>
              </p:cNvSpPr>
              <p:nvPr/>
            </p:nvSpPr>
            <p:spPr bwMode="auto">
              <a:xfrm>
                <a:off x="408" y="2568"/>
                <a:ext cx="5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000" dirty="0">
                    <a:latin typeface="Arial" charset="0"/>
                    <a:ea typeface="MS PGothic" charset="0"/>
                    <a:cs typeface="MS PGothic" charset="0"/>
                  </a:rPr>
                  <a:t>Start</a:t>
                </a:r>
              </a:p>
            </p:txBody>
          </p:sp>
        </p:grpSp>
        <p:grpSp>
          <p:nvGrpSpPr>
            <p:cNvPr id="105489" name="Group 12"/>
            <p:cNvGrpSpPr>
              <a:grpSpLocks/>
            </p:cNvGrpSpPr>
            <p:nvPr/>
          </p:nvGrpSpPr>
          <p:grpSpPr bwMode="auto">
            <a:xfrm>
              <a:off x="1104" y="3128"/>
              <a:ext cx="424" cy="424"/>
              <a:chOff x="1104" y="3088"/>
              <a:chExt cx="424" cy="424"/>
            </a:xfrm>
          </p:grpSpPr>
          <p:sp>
            <p:nvSpPr>
              <p:cNvPr id="48148" name="Oval 13"/>
              <p:cNvSpPr>
                <a:spLocks noChangeArrowheads="1"/>
              </p:cNvSpPr>
              <p:nvPr/>
            </p:nvSpPr>
            <p:spPr bwMode="auto">
              <a:xfrm>
                <a:off x="1104" y="3088"/>
                <a:ext cx="424" cy="424"/>
              </a:xfrm>
              <a:prstGeom prst="ellipse">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05491" name="Text Box 14"/>
              <p:cNvSpPr txBox="1">
                <a:spLocks noChangeArrowheads="1"/>
              </p:cNvSpPr>
              <p:nvPr/>
            </p:nvSpPr>
            <p:spPr bwMode="auto">
              <a:xfrm>
                <a:off x="1189" y="31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4463" name="Group 15"/>
          <p:cNvGrpSpPr>
            <a:grpSpLocks/>
          </p:cNvGrpSpPr>
          <p:nvPr/>
        </p:nvGrpSpPr>
        <p:grpSpPr bwMode="auto">
          <a:xfrm>
            <a:off x="225425" y="4572000"/>
            <a:ext cx="1481138" cy="1133475"/>
            <a:chOff x="142" y="2976"/>
            <a:chExt cx="933" cy="714"/>
          </a:xfrm>
        </p:grpSpPr>
        <p:sp>
          <p:nvSpPr>
            <p:cNvPr id="105483" name="Text Box 16"/>
            <p:cNvSpPr txBox="1">
              <a:spLocks noChangeArrowheads="1"/>
            </p:cNvSpPr>
            <p:nvPr/>
          </p:nvSpPr>
          <p:spPr bwMode="auto">
            <a:xfrm>
              <a:off x="142" y="3209"/>
              <a:ext cx="93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Start Activity</a:t>
              </a:r>
            </a:p>
          </p:txBody>
        </p:sp>
        <p:sp>
          <p:nvSpPr>
            <p:cNvPr id="105484" name="Line 17"/>
            <p:cNvSpPr>
              <a:spLocks noChangeShapeType="1"/>
            </p:cNvSpPr>
            <p:nvPr/>
          </p:nvSpPr>
          <p:spPr bwMode="auto">
            <a:xfrm flipV="1">
              <a:off x="624" y="2976"/>
              <a:ext cx="16" cy="24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04466" name="Group 18"/>
          <p:cNvGrpSpPr>
            <a:grpSpLocks/>
          </p:cNvGrpSpPr>
          <p:nvPr/>
        </p:nvGrpSpPr>
        <p:grpSpPr bwMode="auto">
          <a:xfrm>
            <a:off x="2501900" y="2660650"/>
            <a:ext cx="4384675" cy="763588"/>
            <a:chOff x="1576" y="1772"/>
            <a:chExt cx="2762" cy="481"/>
          </a:xfrm>
        </p:grpSpPr>
        <p:sp>
          <p:nvSpPr>
            <p:cNvPr id="105481" name="Text Box 19"/>
            <p:cNvSpPr txBox="1">
              <a:spLocks noChangeArrowheads="1"/>
            </p:cNvSpPr>
            <p:nvPr/>
          </p:nvSpPr>
          <p:spPr bwMode="auto">
            <a:xfrm>
              <a:off x="1808" y="1772"/>
              <a:ext cx="253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Activity A</a:t>
              </a:r>
            </a:p>
            <a:p>
              <a:pPr algn="ctr">
                <a:lnSpc>
                  <a:spcPct val="90000"/>
                </a:lnSpc>
              </a:pPr>
              <a:r>
                <a:rPr lang="en-AU" sz="2400" dirty="0">
                  <a:latin typeface="Arial" charset="0"/>
                  <a:ea typeface="MS PGothic" charset="0"/>
                  <a:cs typeface="MS PGothic" charset="0"/>
                </a:rPr>
                <a:t>(Build Internal Components)</a:t>
              </a:r>
            </a:p>
          </p:txBody>
        </p:sp>
        <p:sp>
          <p:nvSpPr>
            <p:cNvPr id="105482" name="Line 20"/>
            <p:cNvSpPr>
              <a:spLocks noChangeShapeType="1"/>
            </p:cNvSpPr>
            <p:nvPr/>
          </p:nvSpPr>
          <p:spPr bwMode="auto">
            <a:xfrm flipH="1">
              <a:off x="1576" y="1896"/>
              <a:ext cx="880" cy="72"/>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04469" name="Group 21"/>
          <p:cNvGrpSpPr>
            <a:grpSpLocks/>
          </p:cNvGrpSpPr>
          <p:nvPr/>
        </p:nvGrpSpPr>
        <p:grpSpPr bwMode="auto">
          <a:xfrm>
            <a:off x="2628900" y="4768850"/>
            <a:ext cx="3629025" cy="763588"/>
            <a:chOff x="1656" y="3100"/>
            <a:chExt cx="2286" cy="481"/>
          </a:xfrm>
        </p:grpSpPr>
        <p:sp>
          <p:nvSpPr>
            <p:cNvPr id="105479" name="Text Box 22"/>
            <p:cNvSpPr txBox="1">
              <a:spLocks noChangeArrowheads="1"/>
            </p:cNvSpPr>
            <p:nvPr/>
          </p:nvSpPr>
          <p:spPr bwMode="auto">
            <a:xfrm>
              <a:off x="1789" y="3100"/>
              <a:ext cx="215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Activity B</a:t>
              </a:r>
            </a:p>
            <a:p>
              <a:pPr algn="ctr">
                <a:lnSpc>
                  <a:spcPct val="90000"/>
                </a:lnSpc>
              </a:pPr>
              <a:r>
                <a:rPr lang="en-AU" sz="2400" dirty="0">
                  <a:latin typeface="Arial" charset="0"/>
                  <a:ea typeface="MS PGothic" charset="0"/>
                  <a:cs typeface="MS PGothic" charset="0"/>
                </a:rPr>
                <a:t>(Modify Roof and Floor)</a:t>
              </a:r>
            </a:p>
          </p:txBody>
        </p:sp>
        <p:sp>
          <p:nvSpPr>
            <p:cNvPr id="105480" name="Line 23"/>
            <p:cNvSpPr>
              <a:spLocks noChangeShapeType="1"/>
            </p:cNvSpPr>
            <p:nvPr/>
          </p:nvSpPr>
          <p:spPr bwMode="auto">
            <a:xfrm flipH="1">
              <a:off x="1656" y="3208"/>
              <a:ext cx="720" cy="4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4472" name="Text Box 24"/>
          <p:cNvSpPr txBox="1">
            <a:spLocks noChangeArrowheads="1"/>
          </p:cNvSpPr>
          <p:nvPr/>
        </p:nvSpPr>
        <p:spPr bwMode="auto">
          <a:xfrm>
            <a:off x="7388225" y="566261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3.5</a:t>
            </a:r>
          </a:p>
        </p:txBody>
      </p:sp>
    </p:spTree>
    <p:extLst>
      <p:ext uri="{BB962C8B-B14F-4D97-AF65-F5344CB8AC3E}">
        <p14:creationId xmlns:p14="http://schemas.microsoft.com/office/powerpoint/2010/main" val="116730330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4451"/>
                                        </p:tgtEl>
                                        <p:attrNameLst>
                                          <p:attrName>style.visibility</p:attrName>
                                        </p:attrNameLst>
                                      </p:cBhvr>
                                      <p:to>
                                        <p:strVal val="visible"/>
                                      </p:to>
                                    </p:set>
                                    <p:animEffect transition="in" filter="wipe(left)">
                                      <p:cBhvr>
                                        <p:cTn id="7" dur="1000"/>
                                        <p:tgtEl>
                                          <p:spTgt spid="104451"/>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04463"/>
                                        </p:tgtEl>
                                        <p:attrNameLst>
                                          <p:attrName>style.visibility</p:attrName>
                                        </p:attrNameLst>
                                      </p:cBhvr>
                                      <p:to>
                                        <p:strVal val="visible"/>
                                      </p:to>
                                    </p:set>
                                    <p:animEffect transition="in" filter="wipe(down)">
                                      <p:cBhvr>
                                        <p:cTn id="11" dur="1000"/>
                                        <p:tgtEl>
                                          <p:spTgt spid="104463"/>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104466"/>
                                        </p:tgtEl>
                                        <p:attrNameLst>
                                          <p:attrName>style.visibility</p:attrName>
                                        </p:attrNameLst>
                                      </p:cBhvr>
                                      <p:to>
                                        <p:strVal val="visible"/>
                                      </p:to>
                                    </p:set>
                                    <p:animEffect transition="in" filter="wipe(right)">
                                      <p:cBhvr>
                                        <p:cTn id="15" dur="1000"/>
                                        <p:tgtEl>
                                          <p:spTgt spid="104466"/>
                                        </p:tgtEl>
                                      </p:cBhvr>
                                    </p:animEffect>
                                  </p:childTnLst>
                                </p:cTn>
                              </p:par>
                              <p:par>
                                <p:cTn id="16" presetID="22" presetClass="entr" presetSubtype="2" fill="hold" nodeType="withEffect">
                                  <p:stCondLst>
                                    <p:cond delay="0"/>
                                  </p:stCondLst>
                                  <p:childTnLst>
                                    <p:set>
                                      <p:cBhvr>
                                        <p:cTn id="17" dur="1" fill="hold">
                                          <p:stCondLst>
                                            <p:cond delay="0"/>
                                          </p:stCondLst>
                                        </p:cTn>
                                        <p:tgtEl>
                                          <p:spTgt spid="104469"/>
                                        </p:tgtEl>
                                        <p:attrNameLst>
                                          <p:attrName>style.visibility</p:attrName>
                                        </p:attrNameLst>
                                      </p:cBhvr>
                                      <p:to>
                                        <p:strVal val="visible"/>
                                      </p:to>
                                    </p:set>
                                    <p:animEffect transition="in" filter="wipe(right)">
                                      <p:cBhvr>
                                        <p:cTn id="18" dur="1000"/>
                                        <p:tgtEl>
                                          <p:spTgt spid="104469"/>
                                        </p:tgtEl>
                                      </p:cBhvr>
                                    </p:animEffect>
                                  </p:childTnLst>
                                </p:cTn>
                              </p:par>
                            </p:childTnLst>
                          </p:cTn>
                        </p:par>
                        <p:par>
                          <p:cTn id="19" fill="hold" nodeType="afterGroup">
                            <p:stCondLst>
                              <p:cond delay="5000"/>
                            </p:stCondLst>
                            <p:childTnLst>
                              <p:par>
                                <p:cTn id="20" presetID="22" presetClass="entr" presetSubtype="8" fill="hold" grpId="0" nodeType="afterEffect">
                                  <p:stCondLst>
                                    <p:cond delay="0"/>
                                  </p:stCondLst>
                                  <p:childTnLst>
                                    <p:set>
                                      <p:cBhvr>
                                        <p:cTn id="21" dur="1" fill="hold">
                                          <p:stCondLst>
                                            <p:cond delay="0"/>
                                          </p:stCondLst>
                                        </p:cTn>
                                        <p:tgtEl>
                                          <p:spTgt spid="104472"/>
                                        </p:tgtEl>
                                        <p:attrNameLst>
                                          <p:attrName>style.visibility</p:attrName>
                                        </p:attrNameLst>
                                      </p:cBhvr>
                                      <p:to>
                                        <p:strVal val="visible"/>
                                      </p:to>
                                    </p:set>
                                    <p:animEffect transition="in" filter="wipe(left)">
                                      <p:cBhvr>
                                        <p:cTn id="22" dur="1000"/>
                                        <p:tgtEl>
                                          <p:spTgt spid="104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939800" y="457200"/>
            <a:ext cx="7264400" cy="1409700"/>
          </a:xfrm>
        </p:spPr>
        <p:txBody>
          <a:bodyPr/>
          <a:lstStyle/>
          <a:p>
            <a:pPr>
              <a:lnSpc>
                <a:spcPct val="80000"/>
              </a:lnSpc>
            </a:pPr>
            <a:r>
              <a:rPr lang="en-US" dirty="0">
                <a:latin typeface="Arial" charset="0"/>
                <a:cs typeface="Arial" charset="0"/>
              </a:rPr>
              <a:t>AON Network for Milwaukee Paper</a:t>
            </a:r>
            <a:endParaRPr lang="en-US" sz="3200" dirty="0">
              <a:solidFill>
                <a:srgbClr val="33CC33"/>
              </a:solidFill>
              <a:latin typeface="Arial" charset="0"/>
              <a:cs typeface="Arial" charset="0"/>
            </a:endParaRPr>
          </a:p>
        </p:txBody>
      </p:sp>
      <p:sp>
        <p:nvSpPr>
          <p:cNvPr id="106499" name="Text Box 3"/>
          <p:cNvSpPr txBox="1">
            <a:spLocks noChangeArrowheads="1"/>
          </p:cNvSpPr>
          <p:nvPr/>
        </p:nvSpPr>
        <p:spPr bwMode="auto">
          <a:xfrm>
            <a:off x="7400925" y="5800725"/>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3.6</a:t>
            </a:r>
          </a:p>
        </p:txBody>
      </p:sp>
      <p:grpSp>
        <p:nvGrpSpPr>
          <p:cNvPr id="106500" name="Group 4"/>
          <p:cNvGrpSpPr>
            <a:grpSpLocks/>
          </p:cNvGrpSpPr>
          <p:nvPr/>
        </p:nvGrpSpPr>
        <p:grpSpPr bwMode="auto">
          <a:xfrm>
            <a:off x="2190750" y="2693988"/>
            <a:ext cx="2276475" cy="2794000"/>
            <a:chOff x="1382" y="1792"/>
            <a:chExt cx="1434" cy="1760"/>
          </a:xfrm>
        </p:grpSpPr>
        <p:sp>
          <p:nvSpPr>
            <p:cNvPr id="107542" name="Line 5"/>
            <p:cNvSpPr>
              <a:spLocks noChangeShapeType="1"/>
            </p:cNvSpPr>
            <p:nvPr/>
          </p:nvSpPr>
          <p:spPr bwMode="auto">
            <a:xfrm>
              <a:off x="1435" y="2004"/>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7543" name="Line 6"/>
            <p:cNvSpPr>
              <a:spLocks noChangeShapeType="1"/>
            </p:cNvSpPr>
            <p:nvPr/>
          </p:nvSpPr>
          <p:spPr bwMode="auto">
            <a:xfrm>
              <a:off x="1382" y="2110"/>
              <a:ext cx="1066" cy="10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7544" name="Line 7"/>
            <p:cNvSpPr>
              <a:spLocks noChangeShapeType="1"/>
            </p:cNvSpPr>
            <p:nvPr/>
          </p:nvSpPr>
          <p:spPr bwMode="auto">
            <a:xfrm>
              <a:off x="1432" y="3340"/>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7545" name="Group 8"/>
            <p:cNvGrpSpPr>
              <a:grpSpLocks/>
            </p:cNvGrpSpPr>
            <p:nvPr/>
          </p:nvGrpSpPr>
          <p:grpSpPr bwMode="auto">
            <a:xfrm>
              <a:off x="2392" y="1792"/>
              <a:ext cx="424" cy="424"/>
              <a:chOff x="2456" y="1848"/>
              <a:chExt cx="424" cy="424"/>
            </a:xfrm>
          </p:grpSpPr>
          <p:sp>
            <p:nvSpPr>
              <p:cNvPr id="107549" name="Oval 9"/>
              <p:cNvSpPr>
                <a:spLocks noChangeArrowheads="1"/>
              </p:cNvSpPr>
              <p:nvPr/>
            </p:nvSpPr>
            <p:spPr bwMode="auto">
              <a:xfrm>
                <a:off x="2456" y="184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50" name="Text Box 10"/>
              <p:cNvSpPr txBox="1">
                <a:spLocks noChangeArrowheads="1"/>
              </p:cNvSpPr>
              <p:nvPr/>
            </p:nvSpPr>
            <p:spPr bwMode="auto">
              <a:xfrm>
                <a:off x="2508" y="1914"/>
                <a:ext cx="32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400" dirty="0">
                    <a:latin typeface="Arial" charset="0"/>
                    <a:ea typeface="MS PGothic" charset="0"/>
                    <a:cs typeface="MS PGothic" charset="0"/>
                  </a:rPr>
                  <a:t>C</a:t>
                </a:r>
              </a:p>
            </p:txBody>
          </p:sp>
        </p:grpSp>
        <p:grpSp>
          <p:nvGrpSpPr>
            <p:cNvPr id="107546" name="Group 11"/>
            <p:cNvGrpSpPr>
              <a:grpSpLocks/>
            </p:cNvGrpSpPr>
            <p:nvPr/>
          </p:nvGrpSpPr>
          <p:grpSpPr bwMode="auto">
            <a:xfrm>
              <a:off x="2392" y="3128"/>
              <a:ext cx="424" cy="424"/>
              <a:chOff x="2312" y="3128"/>
              <a:chExt cx="424" cy="424"/>
            </a:xfrm>
          </p:grpSpPr>
          <p:sp>
            <p:nvSpPr>
              <p:cNvPr id="107547" name="Oval 12"/>
              <p:cNvSpPr>
                <a:spLocks noChangeArrowheads="1"/>
              </p:cNvSpPr>
              <p:nvPr/>
            </p:nvSpPr>
            <p:spPr bwMode="auto">
              <a:xfrm>
                <a:off x="2312" y="312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48" name="Text Box 13"/>
              <p:cNvSpPr txBox="1">
                <a:spLocks noChangeArrowheads="1"/>
              </p:cNvSpPr>
              <p:nvPr/>
            </p:nvSpPr>
            <p:spPr bwMode="auto">
              <a:xfrm>
                <a:off x="2397" y="319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grpSp>
        <p:nvGrpSpPr>
          <p:cNvPr id="107524" name="Group 14"/>
          <p:cNvGrpSpPr>
            <a:grpSpLocks/>
          </p:cNvGrpSpPr>
          <p:nvPr/>
        </p:nvGrpSpPr>
        <p:grpSpPr bwMode="auto">
          <a:xfrm>
            <a:off x="644525" y="2693988"/>
            <a:ext cx="1778000" cy="2794000"/>
            <a:chOff x="408" y="1792"/>
            <a:chExt cx="1120" cy="1760"/>
          </a:xfrm>
        </p:grpSpPr>
        <p:sp>
          <p:nvSpPr>
            <p:cNvPr id="107531" name="Line 15"/>
            <p:cNvSpPr>
              <a:spLocks noChangeShapeType="1"/>
            </p:cNvSpPr>
            <p:nvPr/>
          </p:nvSpPr>
          <p:spPr bwMode="auto">
            <a:xfrm>
              <a:off x="734" y="2786"/>
              <a:ext cx="426" cy="4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7532" name="Group 16"/>
            <p:cNvGrpSpPr>
              <a:grpSpLocks/>
            </p:cNvGrpSpPr>
            <p:nvPr/>
          </p:nvGrpSpPr>
          <p:grpSpPr bwMode="auto">
            <a:xfrm>
              <a:off x="1104" y="1792"/>
              <a:ext cx="424" cy="424"/>
              <a:chOff x="1088" y="1736"/>
              <a:chExt cx="424" cy="424"/>
            </a:xfrm>
          </p:grpSpPr>
          <p:sp>
            <p:nvSpPr>
              <p:cNvPr id="107540" name="Oval 17"/>
              <p:cNvSpPr>
                <a:spLocks noChangeArrowheads="1"/>
              </p:cNvSpPr>
              <p:nvPr/>
            </p:nvSpPr>
            <p:spPr bwMode="auto">
              <a:xfrm>
                <a:off x="1088" y="1736"/>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41" name="Text Box 18"/>
              <p:cNvSpPr txBox="1">
                <a:spLocks noChangeArrowheads="1"/>
              </p:cNvSpPr>
              <p:nvPr/>
            </p:nvSpPr>
            <p:spPr bwMode="auto">
              <a:xfrm>
                <a:off x="1173" y="18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sp>
          <p:nvSpPr>
            <p:cNvPr id="107533" name="Line 19"/>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7534" name="Group 20"/>
            <p:cNvGrpSpPr>
              <a:grpSpLocks/>
            </p:cNvGrpSpPr>
            <p:nvPr/>
          </p:nvGrpSpPr>
          <p:grpSpPr bwMode="auto">
            <a:xfrm>
              <a:off x="408" y="2488"/>
              <a:ext cx="598" cy="424"/>
              <a:chOff x="408" y="2488"/>
              <a:chExt cx="598" cy="424"/>
            </a:xfrm>
          </p:grpSpPr>
          <p:sp>
            <p:nvSpPr>
              <p:cNvPr id="107538" name="Oval 21"/>
              <p:cNvSpPr>
                <a:spLocks noChangeArrowheads="1"/>
              </p:cNvSpPr>
              <p:nvPr/>
            </p:nvSpPr>
            <p:spPr bwMode="auto">
              <a:xfrm>
                <a:off x="456" y="24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39" name="Text Box 22"/>
              <p:cNvSpPr txBox="1">
                <a:spLocks noChangeArrowheads="1"/>
              </p:cNvSpPr>
              <p:nvPr/>
            </p:nvSpPr>
            <p:spPr bwMode="auto">
              <a:xfrm>
                <a:off x="408" y="2560"/>
                <a:ext cx="5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000" dirty="0">
                    <a:latin typeface="Arial" charset="0"/>
                    <a:ea typeface="MS PGothic" charset="0"/>
                    <a:cs typeface="MS PGothic" charset="0"/>
                  </a:rPr>
                  <a:t>Start</a:t>
                </a:r>
              </a:p>
            </p:txBody>
          </p:sp>
        </p:grpSp>
        <p:grpSp>
          <p:nvGrpSpPr>
            <p:cNvPr id="107535" name="Group 23"/>
            <p:cNvGrpSpPr>
              <a:grpSpLocks/>
            </p:cNvGrpSpPr>
            <p:nvPr/>
          </p:nvGrpSpPr>
          <p:grpSpPr bwMode="auto">
            <a:xfrm>
              <a:off x="1104" y="3128"/>
              <a:ext cx="424" cy="424"/>
              <a:chOff x="1104" y="3088"/>
              <a:chExt cx="424" cy="424"/>
            </a:xfrm>
          </p:grpSpPr>
          <p:sp>
            <p:nvSpPr>
              <p:cNvPr id="107536" name="Oval 24"/>
              <p:cNvSpPr>
                <a:spLocks noChangeArrowheads="1"/>
              </p:cNvSpPr>
              <p:nvPr/>
            </p:nvSpPr>
            <p:spPr bwMode="auto">
              <a:xfrm>
                <a:off x="1104" y="30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37" name="Text Box 25"/>
              <p:cNvSpPr txBox="1">
                <a:spLocks noChangeArrowheads="1"/>
              </p:cNvSpPr>
              <p:nvPr/>
            </p:nvSpPr>
            <p:spPr bwMode="auto">
              <a:xfrm>
                <a:off x="1189" y="31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6522" name="Group 26"/>
          <p:cNvGrpSpPr>
            <a:grpSpLocks/>
          </p:cNvGrpSpPr>
          <p:nvPr/>
        </p:nvGrpSpPr>
        <p:grpSpPr bwMode="auto">
          <a:xfrm>
            <a:off x="1962150" y="1997075"/>
            <a:ext cx="4165600" cy="938213"/>
            <a:chOff x="1236" y="1258"/>
            <a:chExt cx="2624" cy="591"/>
          </a:xfrm>
        </p:grpSpPr>
        <p:sp>
          <p:nvSpPr>
            <p:cNvPr id="107529" name="Text Box 27"/>
            <p:cNvSpPr txBox="1">
              <a:spLocks noChangeArrowheads="1"/>
            </p:cNvSpPr>
            <p:nvPr/>
          </p:nvSpPr>
          <p:spPr bwMode="auto">
            <a:xfrm>
              <a:off x="1236" y="1258"/>
              <a:ext cx="26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Activity A Precedes Activity C</a:t>
              </a:r>
            </a:p>
          </p:txBody>
        </p:sp>
        <p:sp>
          <p:nvSpPr>
            <p:cNvPr id="107530" name="Line 28"/>
            <p:cNvSpPr>
              <a:spLocks noChangeShapeType="1"/>
            </p:cNvSpPr>
            <p:nvPr/>
          </p:nvSpPr>
          <p:spPr bwMode="auto">
            <a:xfrm flipH="1">
              <a:off x="1974" y="1521"/>
              <a:ext cx="208" cy="328"/>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06525" name="Group 29"/>
          <p:cNvGrpSpPr>
            <a:grpSpLocks/>
          </p:cNvGrpSpPr>
          <p:nvPr/>
        </p:nvGrpSpPr>
        <p:grpSpPr bwMode="auto">
          <a:xfrm>
            <a:off x="2292350" y="4548188"/>
            <a:ext cx="3263900" cy="1870075"/>
            <a:chOff x="1444" y="2865"/>
            <a:chExt cx="2056" cy="1178"/>
          </a:xfrm>
        </p:grpSpPr>
        <p:sp>
          <p:nvSpPr>
            <p:cNvPr id="107527" name="Text Box 30"/>
            <p:cNvSpPr txBox="1">
              <a:spLocks noChangeArrowheads="1"/>
            </p:cNvSpPr>
            <p:nvPr/>
          </p:nvSpPr>
          <p:spPr bwMode="auto">
            <a:xfrm>
              <a:off x="1444" y="3562"/>
              <a:ext cx="2056"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AU" sz="2400" dirty="0">
                  <a:latin typeface="Arial" charset="0"/>
                  <a:ea typeface="MS PGothic" charset="0"/>
                  <a:cs typeface="MS PGothic" charset="0"/>
                </a:rPr>
                <a:t>Activities A and B Precede Activity D</a:t>
              </a:r>
            </a:p>
          </p:txBody>
        </p:sp>
        <p:sp>
          <p:nvSpPr>
            <p:cNvPr id="107528" name="Freeform 31"/>
            <p:cNvSpPr>
              <a:spLocks/>
            </p:cNvSpPr>
            <p:nvPr/>
          </p:nvSpPr>
          <p:spPr bwMode="auto">
            <a:xfrm>
              <a:off x="1686" y="2865"/>
              <a:ext cx="408" cy="656"/>
            </a:xfrm>
            <a:custGeom>
              <a:avLst/>
              <a:gdLst>
                <a:gd name="T0" fmla="*/ 0 w 408"/>
                <a:gd name="T1" fmla="*/ 472 h 656"/>
                <a:gd name="T2" fmla="*/ 136 w 408"/>
                <a:gd name="T3" fmla="*/ 656 h 656"/>
                <a:gd name="T4" fmla="*/ 408 w 408"/>
                <a:gd name="T5" fmla="*/ 0 h 656"/>
                <a:gd name="T6" fmla="*/ 0 60000 65536"/>
                <a:gd name="T7" fmla="*/ 0 60000 65536"/>
                <a:gd name="T8" fmla="*/ 0 60000 65536"/>
                <a:gd name="T9" fmla="*/ 0 w 408"/>
                <a:gd name="T10" fmla="*/ 0 h 656"/>
                <a:gd name="T11" fmla="*/ 408 w 408"/>
                <a:gd name="T12" fmla="*/ 656 h 656"/>
              </a:gdLst>
              <a:ahLst/>
              <a:cxnLst>
                <a:cxn ang="T6">
                  <a:pos x="T0" y="T1"/>
                </a:cxn>
                <a:cxn ang="T7">
                  <a:pos x="T2" y="T3"/>
                </a:cxn>
                <a:cxn ang="T8">
                  <a:pos x="T4" y="T5"/>
                </a:cxn>
              </a:cxnLst>
              <a:rect l="T9" t="T10" r="T11" b="T12"/>
              <a:pathLst>
                <a:path w="408" h="656">
                  <a:moveTo>
                    <a:pt x="0" y="472"/>
                  </a:moveTo>
                  <a:lnTo>
                    <a:pt x="136" y="656"/>
                  </a:lnTo>
                  <a:lnTo>
                    <a:pt x="408" y="0"/>
                  </a:lnTo>
                </a:path>
              </a:pathLst>
            </a:custGeom>
            <a:noFill/>
            <a:ln w="571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Tree>
    <p:extLst>
      <p:ext uri="{BB962C8B-B14F-4D97-AF65-F5344CB8AC3E}">
        <p14:creationId xmlns:p14="http://schemas.microsoft.com/office/powerpoint/2010/main" val="18746204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6500"/>
                                        </p:tgtEl>
                                        <p:attrNameLst>
                                          <p:attrName>style.visibility</p:attrName>
                                        </p:attrNameLst>
                                      </p:cBhvr>
                                      <p:to>
                                        <p:strVal val="visible"/>
                                      </p:to>
                                    </p:set>
                                    <p:animEffect transition="in" filter="wipe(left)">
                                      <p:cBhvr>
                                        <p:cTn id="7" dur="1000"/>
                                        <p:tgtEl>
                                          <p:spTgt spid="106500"/>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06522"/>
                                        </p:tgtEl>
                                        <p:attrNameLst>
                                          <p:attrName>style.visibility</p:attrName>
                                        </p:attrNameLst>
                                      </p:cBhvr>
                                      <p:to>
                                        <p:strVal val="visible"/>
                                      </p:to>
                                    </p:set>
                                    <p:animEffect transition="in" filter="wipe(up)">
                                      <p:cBhvr>
                                        <p:cTn id="11" dur="1000"/>
                                        <p:tgtEl>
                                          <p:spTgt spid="106522"/>
                                        </p:tgtEl>
                                      </p:cBhvr>
                                    </p:animEffect>
                                  </p:childTnLst>
                                </p:cTn>
                              </p:par>
                            </p:childTnLst>
                          </p:cTn>
                        </p:par>
                        <p:par>
                          <p:cTn id="12" fill="hold" nodeType="afterGroup">
                            <p:stCondLst>
                              <p:cond delay="4000"/>
                            </p:stCondLst>
                            <p:childTnLst>
                              <p:par>
                                <p:cTn id="13" presetID="22" presetClass="entr" presetSubtype="4" fill="hold" nodeType="afterEffect">
                                  <p:stCondLst>
                                    <p:cond delay="1000"/>
                                  </p:stCondLst>
                                  <p:childTnLst>
                                    <p:set>
                                      <p:cBhvr>
                                        <p:cTn id="14" dur="1" fill="hold">
                                          <p:stCondLst>
                                            <p:cond delay="0"/>
                                          </p:stCondLst>
                                        </p:cTn>
                                        <p:tgtEl>
                                          <p:spTgt spid="106525"/>
                                        </p:tgtEl>
                                        <p:attrNameLst>
                                          <p:attrName>style.visibility</p:attrName>
                                        </p:attrNameLst>
                                      </p:cBhvr>
                                      <p:to>
                                        <p:strVal val="visible"/>
                                      </p:to>
                                    </p:set>
                                    <p:animEffect transition="in" filter="wipe(down)">
                                      <p:cBhvr>
                                        <p:cTn id="15" dur="1000"/>
                                        <p:tgtEl>
                                          <p:spTgt spid="106525"/>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06499"/>
                                        </p:tgtEl>
                                        <p:attrNameLst>
                                          <p:attrName>style.visibility</p:attrName>
                                        </p:attrNameLst>
                                      </p:cBhvr>
                                      <p:to>
                                        <p:strVal val="visible"/>
                                      </p:to>
                                    </p:set>
                                    <p:animEffect transition="in" filter="wipe(left)">
                                      <p:cBhvr>
                                        <p:cTn id="19" dur="1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939800" y="457200"/>
            <a:ext cx="7264400" cy="1409700"/>
          </a:xfrm>
        </p:spPr>
        <p:txBody>
          <a:bodyPr/>
          <a:lstStyle/>
          <a:p>
            <a:pPr>
              <a:lnSpc>
                <a:spcPct val="80000"/>
              </a:lnSpc>
            </a:pPr>
            <a:r>
              <a:rPr lang="en-US" dirty="0">
                <a:latin typeface="Arial" charset="0"/>
                <a:cs typeface="Arial" charset="0"/>
              </a:rPr>
              <a:t>AON Network for Milwaukee Paper</a:t>
            </a:r>
            <a:endParaRPr lang="en-US" sz="3200" dirty="0">
              <a:solidFill>
                <a:srgbClr val="33CC33"/>
              </a:solidFill>
              <a:latin typeface="Arial" charset="0"/>
              <a:cs typeface="Arial" charset="0"/>
            </a:endParaRPr>
          </a:p>
        </p:txBody>
      </p:sp>
      <p:grpSp>
        <p:nvGrpSpPr>
          <p:cNvPr id="108547" name="Group 3"/>
          <p:cNvGrpSpPr>
            <a:grpSpLocks/>
          </p:cNvGrpSpPr>
          <p:nvPr/>
        </p:nvGrpSpPr>
        <p:grpSpPr bwMode="auto">
          <a:xfrm>
            <a:off x="4318000" y="2311400"/>
            <a:ext cx="4114800" cy="3175000"/>
            <a:chOff x="2720" y="1552"/>
            <a:chExt cx="2592" cy="2000"/>
          </a:xfrm>
        </p:grpSpPr>
        <p:sp>
          <p:nvSpPr>
            <p:cNvPr id="109596" name="Line 4"/>
            <p:cNvSpPr>
              <a:spLocks noChangeShapeType="1"/>
            </p:cNvSpPr>
            <p:nvPr/>
          </p:nvSpPr>
          <p:spPr bwMode="auto">
            <a:xfrm>
              <a:off x="2720" y="3340"/>
              <a:ext cx="112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97" name="Line 5"/>
            <p:cNvSpPr>
              <a:spLocks noChangeShapeType="1"/>
            </p:cNvSpPr>
            <p:nvPr/>
          </p:nvSpPr>
          <p:spPr bwMode="auto">
            <a:xfrm flipV="1">
              <a:off x="4182" y="2858"/>
              <a:ext cx="749" cy="4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98" name="Line 6"/>
            <p:cNvSpPr>
              <a:spLocks noChangeShapeType="1"/>
            </p:cNvSpPr>
            <p:nvPr/>
          </p:nvSpPr>
          <p:spPr bwMode="auto">
            <a:xfrm>
              <a:off x="2755" y="2115"/>
              <a:ext cx="464" cy="29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99" name="Line 7"/>
            <p:cNvSpPr>
              <a:spLocks noChangeShapeType="1"/>
            </p:cNvSpPr>
            <p:nvPr/>
          </p:nvSpPr>
          <p:spPr bwMode="auto">
            <a:xfrm>
              <a:off x="3472" y="2636"/>
              <a:ext cx="440" cy="5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600" name="Line 8"/>
            <p:cNvSpPr>
              <a:spLocks noChangeShapeType="1"/>
            </p:cNvSpPr>
            <p:nvPr/>
          </p:nvSpPr>
          <p:spPr bwMode="auto">
            <a:xfrm flipV="1">
              <a:off x="2723" y="1763"/>
              <a:ext cx="1120" cy="2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601" name="Line 9"/>
            <p:cNvSpPr>
              <a:spLocks noChangeShapeType="1"/>
            </p:cNvSpPr>
            <p:nvPr/>
          </p:nvSpPr>
          <p:spPr bwMode="auto">
            <a:xfrm>
              <a:off x="4126" y="1830"/>
              <a:ext cx="829" cy="75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9602" name="Group 10"/>
            <p:cNvGrpSpPr>
              <a:grpSpLocks/>
            </p:cNvGrpSpPr>
            <p:nvPr/>
          </p:nvGrpSpPr>
          <p:grpSpPr bwMode="auto">
            <a:xfrm>
              <a:off x="3840" y="3128"/>
              <a:ext cx="424" cy="424"/>
              <a:chOff x="3840" y="3112"/>
              <a:chExt cx="424" cy="424"/>
            </a:xfrm>
          </p:grpSpPr>
          <p:sp>
            <p:nvSpPr>
              <p:cNvPr id="109612" name="Oval 11"/>
              <p:cNvSpPr>
                <a:spLocks noChangeArrowheads="1"/>
              </p:cNvSpPr>
              <p:nvPr/>
            </p:nvSpPr>
            <p:spPr bwMode="auto">
              <a:xfrm>
                <a:off x="3840" y="3112"/>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13" name="Text Box 12"/>
              <p:cNvSpPr txBox="1">
                <a:spLocks noChangeArrowheads="1"/>
              </p:cNvSpPr>
              <p:nvPr/>
            </p:nvSpPr>
            <p:spPr bwMode="auto">
              <a:xfrm>
                <a:off x="3892" y="3178"/>
                <a:ext cx="32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400" dirty="0">
                    <a:latin typeface="Arial" charset="0"/>
                    <a:ea typeface="MS PGothic" charset="0"/>
                    <a:cs typeface="MS PGothic" charset="0"/>
                  </a:rPr>
                  <a:t>G</a:t>
                </a:r>
              </a:p>
            </p:txBody>
          </p:sp>
        </p:grpSp>
        <p:grpSp>
          <p:nvGrpSpPr>
            <p:cNvPr id="109603" name="Group 13"/>
            <p:cNvGrpSpPr>
              <a:grpSpLocks/>
            </p:cNvGrpSpPr>
            <p:nvPr/>
          </p:nvGrpSpPr>
          <p:grpSpPr bwMode="auto">
            <a:xfrm>
              <a:off x="3184" y="2320"/>
              <a:ext cx="424" cy="424"/>
              <a:chOff x="3088" y="2400"/>
              <a:chExt cx="424" cy="424"/>
            </a:xfrm>
          </p:grpSpPr>
          <p:sp>
            <p:nvSpPr>
              <p:cNvPr id="109610" name="Oval 14"/>
              <p:cNvSpPr>
                <a:spLocks noChangeArrowheads="1"/>
              </p:cNvSpPr>
              <p:nvPr/>
            </p:nvSpPr>
            <p:spPr bwMode="auto">
              <a:xfrm>
                <a:off x="3088" y="2400"/>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11" name="Text Box 15"/>
              <p:cNvSpPr txBox="1">
                <a:spLocks noChangeArrowheads="1"/>
              </p:cNvSpPr>
              <p:nvPr/>
            </p:nvSpPr>
            <p:spPr bwMode="auto">
              <a:xfrm>
                <a:off x="3178" y="2468"/>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t>
                </a:r>
              </a:p>
            </p:txBody>
          </p:sp>
        </p:grpSp>
        <p:grpSp>
          <p:nvGrpSpPr>
            <p:cNvPr id="109604" name="Group 16"/>
            <p:cNvGrpSpPr>
              <a:grpSpLocks/>
            </p:cNvGrpSpPr>
            <p:nvPr/>
          </p:nvGrpSpPr>
          <p:grpSpPr bwMode="auto">
            <a:xfrm>
              <a:off x="3840" y="1552"/>
              <a:ext cx="424" cy="424"/>
              <a:chOff x="3712" y="1552"/>
              <a:chExt cx="424" cy="424"/>
            </a:xfrm>
          </p:grpSpPr>
          <p:sp>
            <p:nvSpPr>
              <p:cNvPr id="109608" name="Oval 17"/>
              <p:cNvSpPr>
                <a:spLocks noChangeArrowheads="1"/>
              </p:cNvSpPr>
              <p:nvPr/>
            </p:nvSpPr>
            <p:spPr bwMode="auto">
              <a:xfrm>
                <a:off x="3712" y="1552"/>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09" name="Text Box 18"/>
              <p:cNvSpPr txBox="1">
                <a:spLocks noChangeArrowheads="1"/>
              </p:cNvSpPr>
              <p:nvPr/>
            </p:nvSpPr>
            <p:spPr bwMode="auto">
              <a:xfrm>
                <a:off x="3808" y="16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F</a:t>
                </a:r>
              </a:p>
            </p:txBody>
          </p:sp>
        </p:grpSp>
        <p:grpSp>
          <p:nvGrpSpPr>
            <p:cNvPr id="109605" name="Group 19"/>
            <p:cNvGrpSpPr>
              <a:grpSpLocks/>
            </p:cNvGrpSpPr>
            <p:nvPr/>
          </p:nvGrpSpPr>
          <p:grpSpPr bwMode="auto">
            <a:xfrm>
              <a:off x="4888" y="2528"/>
              <a:ext cx="424" cy="424"/>
              <a:chOff x="4888" y="2528"/>
              <a:chExt cx="424" cy="424"/>
            </a:xfrm>
          </p:grpSpPr>
          <p:sp>
            <p:nvSpPr>
              <p:cNvPr id="109606" name="Oval 20"/>
              <p:cNvSpPr>
                <a:spLocks noChangeArrowheads="1"/>
              </p:cNvSpPr>
              <p:nvPr/>
            </p:nvSpPr>
            <p:spPr bwMode="auto">
              <a:xfrm>
                <a:off x="4888" y="252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07" name="Text Box 21"/>
              <p:cNvSpPr txBox="1">
                <a:spLocks noChangeArrowheads="1"/>
              </p:cNvSpPr>
              <p:nvPr/>
            </p:nvSpPr>
            <p:spPr bwMode="auto">
              <a:xfrm>
                <a:off x="4973" y="259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H</a:t>
                </a:r>
              </a:p>
            </p:txBody>
          </p:sp>
        </p:grpSp>
      </p:grpSp>
      <p:grpSp>
        <p:nvGrpSpPr>
          <p:cNvPr id="109571" name="Group 22"/>
          <p:cNvGrpSpPr>
            <a:grpSpLocks/>
          </p:cNvGrpSpPr>
          <p:nvPr/>
        </p:nvGrpSpPr>
        <p:grpSpPr bwMode="auto">
          <a:xfrm>
            <a:off x="647700" y="2692400"/>
            <a:ext cx="3822700" cy="2794000"/>
            <a:chOff x="408" y="1792"/>
            <a:chExt cx="2408" cy="1760"/>
          </a:xfrm>
        </p:grpSpPr>
        <p:sp>
          <p:nvSpPr>
            <p:cNvPr id="109576" name="Line 23"/>
            <p:cNvSpPr>
              <a:spLocks noChangeShapeType="1"/>
            </p:cNvSpPr>
            <p:nvPr/>
          </p:nvSpPr>
          <p:spPr bwMode="auto">
            <a:xfrm>
              <a:off x="1435" y="2004"/>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77" name="Line 24"/>
            <p:cNvSpPr>
              <a:spLocks noChangeShapeType="1"/>
            </p:cNvSpPr>
            <p:nvPr/>
          </p:nvSpPr>
          <p:spPr bwMode="auto">
            <a:xfrm>
              <a:off x="734" y="2786"/>
              <a:ext cx="426" cy="4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78" name="Line 25"/>
            <p:cNvSpPr>
              <a:spLocks noChangeShapeType="1"/>
            </p:cNvSpPr>
            <p:nvPr/>
          </p:nvSpPr>
          <p:spPr bwMode="auto">
            <a:xfrm>
              <a:off x="1382" y="2110"/>
              <a:ext cx="1066" cy="10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79" name="Line 26"/>
            <p:cNvSpPr>
              <a:spLocks noChangeShapeType="1"/>
            </p:cNvSpPr>
            <p:nvPr/>
          </p:nvSpPr>
          <p:spPr bwMode="auto">
            <a:xfrm>
              <a:off x="1432" y="3340"/>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9580" name="Group 27"/>
            <p:cNvGrpSpPr>
              <a:grpSpLocks/>
            </p:cNvGrpSpPr>
            <p:nvPr/>
          </p:nvGrpSpPr>
          <p:grpSpPr bwMode="auto">
            <a:xfrm>
              <a:off x="2392" y="1792"/>
              <a:ext cx="424" cy="424"/>
              <a:chOff x="2456" y="1848"/>
              <a:chExt cx="424" cy="424"/>
            </a:xfrm>
          </p:grpSpPr>
          <p:sp>
            <p:nvSpPr>
              <p:cNvPr id="109594" name="Oval 28"/>
              <p:cNvSpPr>
                <a:spLocks noChangeArrowheads="1"/>
              </p:cNvSpPr>
              <p:nvPr/>
            </p:nvSpPr>
            <p:spPr bwMode="auto">
              <a:xfrm>
                <a:off x="2456" y="184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95" name="Text Box 29"/>
              <p:cNvSpPr txBox="1">
                <a:spLocks noChangeArrowheads="1"/>
              </p:cNvSpPr>
              <p:nvPr/>
            </p:nvSpPr>
            <p:spPr bwMode="auto">
              <a:xfrm>
                <a:off x="2508" y="1914"/>
                <a:ext cx="32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400" dirty="0">
                    <a:latin typeface="Arial" charset="0"/>
                    <a:ea typeface="MS PGothic" charset="0"/>
                    <a:cs typeface="MS PGothic" charset="0"/>
                  </a:rPr>
                  <a:t>C</a:t>
                </a:r>
              </a:p>
            </p:txBody>
          </p:sp>
        </p:grpSp>
        <p:grpSp>
          <p:nvGrpSpPr>
            <p:cNvPr id="109581" name="Group 30"/>
            <p:cNvGrpSpPr>
              <a:grpSpLocks/>
            </p:cNvGrpSpPr>
            <p:nvPr/>
          </p:nvGrpSpPr>
          <p:grpSpPr bwMode="auto">
            <a:xfrm>
              <a:off x="1104" y="1792"/>
              <a:ext cx="424" cy="424"/>
              <a:chOff x="1088" y="1736"/>
              <a:chExt cx="424" cy="424"/>
            </a:xfrm>
          </p:grpSpPr>
          <p:sp>
            <p:nvSpPr>
              <p:cNvPr id="109592" name="Oval 31"/>
              <p:cNvSpPr>
                <a:spLocks noChangeArrowheads="1"/>
              </p:cNvSpPr>
              <p:nvPr/>
            </p:nvSpPr>
            <p:spPr bwMode="auto">
              <a:xfrm>
                <a:off x="1088" y="1736"/>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93" name="Text Box 32"/>
              <p:cNvSpPr txBox="1">
                <a:spLocks noChangeArrowheads="1"/>
              </p:cNvSpPr>
              <p:nvPr/>
            </p:nvSpPr>
            <p:spPr bwMode="auto">
              <a:xfrm>
                <a:off x="1173" y="18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sp>
          <p:nvSpPr>
            <p:cNvPr id="109582" name="Line 33"/>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9583" name="Group 34"/>
            <p:cNvGrpSpPr>
              <a:grpSpLocks/>
            </p:cNvGrpSpPr>
            <p:nvPr/>
          </p:nvGrpSpPr>
          <p:grpSpPr bwMode="auto">
            <a:xfrm>
              <a:off x="408" y="2488"/>
              <a:ext cx="598" cy="424"/>
              <a:chOff x="408" y="2488"/>
              <a:chExt cx="598" cy="424"/>
            </a:xfrm>
          </p:grpSpPr>
          <p:sp>
            <p:nvSpPr>
              <p:cNvPr id="109590" name="Oval 35"/>
              <p:cNvSpPr>
                <a:spLocks noChangeArrowheads="1"/>
              </p:cNvSpPr>
              <p:nvPr/>
            </p:nvSpPr>
            <p:spPr bwMode="auto">
              <a:xfrm>
                <a:off x="456" y="24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91" name="Text Box 36"/>
              <p:cNvSpPr txBox="1">
                <a:spLocks noChangeArrowheads="1"/>
              </p:cNvSpPr>
              <p:nvPr/>
            </p:nvSpPr>
            <p:spPr bwMode="auto">
              <a:xfrm>
                <a:off x="408" y="2568"/>
                <a:ext cx="5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000" dirty="0">
                    <a:latin typeface="Arial" charset="0"/>
                    <a:ea typeface="MS PGothic" charset="0"/>
                    <a:cs typeface="MS PGothic" charset="0"/>
                  </a:rPr>
                  <a:t>Start</a:t>
                </a:r>
              </a:p>
            </p:txBody>
          </p:sp>
        </p:grpSp>
        <p:grpSp>
          <p:nvGrpSpPr>
            <p:cNvPr id="109584" name="Group 37"/>
            <p:cNvGrpSpPr>
              <a:grpSpLocks/>
            </p:cNvGrpSpPr>
            <p:nvPr/>
          </p:nvGrpSpPr>
          <p:grpSpPr bwMode="auto">
            <a:xfrm>
              <a:off x="2392" y="3128"/>
              <a:ext cx="424" cy="424"/>
              <a:chOff x="2312" y="3128"/>
              <a:chExt cx="424" cy="424"/>
            </a:xfrm>
          </p:grpSpPr>
          <p:sp>
            <p:nvSpPr>
              <p:cNvPr id="109588" name="Oval 38"/>
              <p:cNvSpPr>
                <a:spLocks noChangeArrowheads="1"/>
              </p:cNvSpPr>
              <p:nvPr/>
            </p:nvSpPr>
            <p:spPr bwMode="auto">
              <a:xfrm>
                <a:off x="2312" y="312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89" name="Text Box 39"/>
              <p:cNvSpPr txBox="1">
                <a:spLocks noChangeArrowheads="1"/>
              </p:cNvSpPr>
              <p:nvPr/>
            </p:nvSpPr>
            <p:spPr bwMode="auto">
              <a:xfrm>
                <a:off x="2397" y="319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nvGrpSpPr>
            <p:cNvPr id="109585" name="Group 40"/>
            <p:cNvGrpSpPr>
              <a:grpSpLocks/>
            </p:cNvGrpSpPr>
            <p:nvPr/>
          </p:nvGrpSpPr>
          <p:grpSpPr bwMode="auto">
            <a:xfrm>
              <a:off x="1104" y="3128"/>
              <a:ext cx="424" cy="424"/>
              <a:chOff x="1104" y="3088"/>
              <a:chExt cx="424" cy="424"/>
            </a:xfrm>
          </p:grpSpPr>
          <p:sp>
            <p:nvSpPr>
              <p:cNvPr id="109586" name="Oval 41"/>
              <p:cNvSpPr>
                <a:spLocks noChangeArrowheads="1"/>
              </p:cNvSpPr>
              <p:nvPr/>
            </p:nvSpPr>
            <p:spPr bwMode="auto">
              <a:xfrm>
                <a:off x="1104" y="30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87" name="Text Box 42"/>
              <p:cNvSpPr txBox="1">
                <a:spLocks noChangeArrowheads="1"/>
              </p:cNvSpPr>
              <p:nvPr/>
            </p:nvSpPr>
            <p:spPr bwMode="auto">
              <a:xfrm>
                <a:off x="1189" y="31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8587" name="Group 43"/>
          <p:cNvGrpSpPr>
            <a:grpSpLocks/>
          </p:cNvGrpSpPr>
          <p:nvPr/>
        </p:nvGrpSpPr>
        <p:grpSpPr bwMode="auto">
          <a:xfrm>
            <a:off x="2511425" y="5245100"/>
            <a:ext cx="3963988" cy="1196975"/>
            <a:chOff x="1582" y="3304"/>
            <a:chExt cx="2497" cy="754"/>
          </a:xfrm>
        </p:grpSpPr>
        <p:sp>
          <p:nvSpPr>
            <p:cNvPr id="109574" name="Text Box 44"/>
            <p:cNvSpPr txBox="1">
              <a:spLocks noChangeArrowheads="1"/>
            </p:cNvSpPr>
            <p:nvPr/>
          </p:nvSpPr>
          <p:spPr bwMode="auto">
            <a:xfrm>
              <a:off x="1582" y="3577"/>
              <a:ext cx="2497"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Arrows Show Precedence Relationships</a:t>
              </a:r>
            </a:p>
          </p:txBody>
        </p:sp>
        <p:sp>
          <p:nvSpPr>
            <p:cNvPr id="109575" name="Line 45"/>
            <p:cNvSpPr>
              <a:spLocks noChangeShapeType="1"/>
            </p:cNvSpPr>
            <p:nvPr/>
          </p:nvSpPr>
          <p:spPr bwMode="auto">
            <a:xfrm flipH="1">
              <a:off x="3096" y="3304"/>
              <a:ext cx="216" cy="288"/>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8590" name="Text Box 46"/>
          <p:cNvSpPr txBox="1">
            <a:spLocks noChangeArrowheads="1"/>
          </p:cNvSpPr>
          <p:nvPr/>
        </p:nvSpPr>
        <p:spPr bwMode="auto">
          <a:xfrm>
            <a:off x="7413625" y="5838825"/>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3.7</a:t>
            </a:r>
          </a:p>
        </p:txBody>
      </p:sp>
    </p:spTree>
    <p:extLst>
      <p:ext uri="{BB962C8B-B14F-4D97-AF65-F5344CB8AC3E}">
        <p14:creationId xmlns:p14="http://schemas.microsoft.com/office/powerpoint/2010/main" val="52514183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8547"/>
                                        </p:tgtEl>
                                        <p:attrNameLst>
                                          <p:attrName>style.visibility</p:attrName>
                                        </p:attrNameLst>
                                      </p:cBhvr>
                                      <p:to>
                                        <p:strVal val="visible"/>
                                      </p:to>
                                    </p:set>
                                    <p:animEffect transition="in" filter="wipe(left)">
                                      <p:cBhvr>
                                        <p:cTn id="7" dur="1000"/>
                                        <p:tgtEl>
                                          <p:spTgt spid="108547"/>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08587"/>
                                        </p:tgtEl>
                                        <p:attrNameLst>
                                          <p:attrName>style.visibility</p:attrName>
                                        </p:attrNameLst>
                                      </p:cBhvr>
                                      <p:to>
                                        <p:strVal val="visible"/>
                                      </p:to>
                                    </p:set>
                                    <p:animEffect transition="in" filter="wipe(down)">
                                      <p:cBhvr>
                                        <p:cTn id="11" dur="1000"/>
                                        <p:tgtEl>
                                          <p:spTgt spid="108587"/>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08590"/>
                                        </p:tgtEl>
                                        <p:attrNameLst>
                                          <p:attrName>style.visibility</p:attrName>
                                        </p:attrNameLst>
                                      </p:cBhvr>
                                      <p:to>
                                        <p:strVal val="visible"/>
                                      </p:to>
                                    </p:set>
                                    <p:animEffect transition="in" filter="wipe(left)">
                                      <p:cBhvr>
                                        <p:cTn id="15" dur="1000"/>
                                        <p:tgtEl>
                                          <p:spTgt spid="10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2"/>
          <p:cNvGrpSpPr>
            <a:grpSpLocks/>
          </p:cNvGrpSpPr>
          <p:nvPr/>
        </p:nvGrpSpPr>
        <p:grpSpPr bwMode="auto">
          <a:xfrm>
            <a:off x="6265863" y="3865563"/>
            <a:ext cx="1951037" cy="925512"/>
            <a:chOff x="3947" y="2435"/>
            <a:chExt cx="1229" cy="583"/>
          </a:xfrm>
        </p:grpSpPr>
        <p:sp>
          <p:nvSpPr>
            <p:cNvPr id="111657" name="Line 3"/>
            <p:cNvSpPr>
              <a:spLocks noChangeShapeType="1"/>
            </p:cNvSpPr>
            <p:nvPr/>
          </p:nvSpPr>
          <p:spPr bwMode="auto">
            <a:xfrm>
              <a:off x="3989" y="2641"/>
              <a:ext cx="81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58" name="Oval 4"/>
            <p:cNvSpPr>
              <a:spLocks noChangeArrowheads="1"/>
            </p:cNvSpPr>
            <p:nvPr/>
          </p:nvSpPr>
          <p:spPr bwMode="auto">
            <a:xfrm>
              <a:off x="4800" y="2460"/>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59" name="Text Box 5"/>
            <p:cNvSpPr txBox="1">
              <a:spLocks noChangeArrowheads="1"/>
            </p:cNvSpPr>
            <p:nvPr/>
          </p:nvSpPr>
          <p:spPr bwMode="auto">
            <a:xfrm>
              <a:off x="3947" y="2435"/>
              <a:ext cx="96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H</a:t>
              </a:r>
            </a:p>
            <a:p>
              <a:pPr algn="ctr">
                <a:lnSpc>
                  <a:spcPct val="85000"/>
                </a:lnSpc>
                <a:spcBef>
                  <a:spcPct val="40000"/>
                </a:spcBef>
              </a:pPr>
              <a:r>
                <a:rPr lang="en-US" dirty="0">
                  <a:latin typeface="Arial" charset="0"/>
                  <a:ea typeface="MS PGothic" charset="0"/>
                  <a:cs typeface="MS PGothic" charset="0"/>
                </a:rPr>
                <a:t>(Inspect/ Test)</a:t>
              </a:r>
            </a:p>
          </p:txBody>
        </p:sp>
        <p:sp>
          <p:nvSpPr>
            <p:cNvPr id="111660" name="Text Box 6"/>
            <p:cNvSpPr txBox="1">
              <a:spLocks noChangeArrowheads="1"/>
            </p:cNvSpPr>
            <p:nvPr/>
          </p:nvSpPr>
          <p:spPr bwMode="auto">
            <a:xfrm>
              <a:off x="4865" y="2519"/>
              <a:ext cx="23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85000"/>
                </a:lnSpc>
                <a:spcBef>
                  <a:spcPct val="40000"/>
                </a:spcBef>
              </a:pPr>
              <a:r>
                <a:rPr lang="en-US" dirty="0">
                  <a:latin typeface="Arial" charset="0"/>
                  <a:ea typeface="MS PGothic" charset="0"/>
                  <a:cs typeface="MS PGothic" charset="0"/>
                </a:rPr>
                <a:t>7</a:t>
              </a:r>
            </a:p>
          </p:txBody>
        </p:sp>
      </p:grpSp>
      <p:grpSp>
        <p:nvGrpSpPr>
          <p:cNvPr id="110599" name="Group 7"/>
          <p:cNvGrpSpPr>
            <a:grpSpLocks/>
          </p:cNvGrpSpPr>
          <p:nvPr/>
        </p:nvGrpSpPr>
        <p:grpSpPr bwMode="auto">
          <a:xfrm>
            <a:off x="2820988" y="2767013"/>
            <a:ext cx="1311275" cy="2611437"/>
            <a:chOff x="1777" y="1743"/>
            <a:chExt cx="826" cy="1645"/>
          </a:xfrm>
        </p:grpSpPr>
        <p:sp>
          <p:nvSpPr>
            <p:cNvPr id="111654" name="Line 8"/>
            <p:cNvSpPr>
              <a:spLocks noChangeShapeType="1"/>
            </p:cNvSpPr>
            <p:nvPr/>
          </p:nvSpPr>
          <p:spPr bwMode="auto">
            <a:xfrm>
              <a:off x="1777" y="1743"/>
              <a:ext cx="0" cy="1645"/>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55" name="Text Box 9"/>
            <p:cNvSpPr txBox="1">
              <a:spLocks noChangeArrowheads="1"/>
            </p:cNvSpPr>
            <p:nvPr/>
          </p:nvSpPr>
          <p:spPr bwMode="auto">
            <a:xfrm>
              <a:off x="1856" y="2515"/>
              <a:ext cx="74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Dummy Activity</a:t>
              </a:r>
            </a:p>
          </p:txBody>
        </p:sp>
        <p:sp>
          <p:nvSpPr>
            <p:cNvPr id="111656" name="Line 10"/>
            <p:cNvSpPr>
              <a:spLocks noChangeShapeType="1"/>
            </p:cNvSpPr>
            <p:nvPr/>
          </p:nvSpPr>
          <p:spPr bwMode="auto">
            <a:xfrm flipH="1" flipV="1">
              <a:off x="1832" y="2280"/>
              <a:ext cx="304" cy="24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11619" name="Text Box 11"/>
          <p:cNvSpPr>
            <a:spLocks noGrp="1" noChangeArrowheads="1"/>
          </p:cNvSpPr>
          <p:nvPr>
            <p:ph type="title"/>
          </p:nvPr>
        </p:nvSpPr>
        <p:spPr>
          <a:xfrm>
            <a:off x="893763" y="490538"/>
            <a:ext cx="7364412" cy="1333500"/>
          </a:xfrm>
        </p:spPr>
        <p:txBody>
          <a:bodyPr lIns="91427" tIns="45713" rIns="91427" bIns="45713"/>
          <a:lstStyle/>
          <a:p>
            <a:pPr>
              <a:lnSpc>
                <a:spcPct val="80000"/>
              </a:lnSpc>
              <a:spcBef>
                <a:spcPct val="50000"/>
              </a:spcBef>
            </a:pPr>
            <a:r>
              <a:rPr lang="en-US" dirty="0">
                <a:latin typeface="Arial" charset="0"/>
                <a:cs typeface="Arial" charset="0"/>
              </a:rPr>
              <a:t>AOA Network for Milwaukee Paper</a:t>
            </a:r>
            <a:endParaRPr lang="en-US" sz="3200" dirty="0">
              <a:solidFill>
                <a:srgbClr val="33CC33"/>
              </a:solidFill>
              <a:latin typeface="Arial" charset="0"/>
              <a:cs typeface="Arial" charset="0"/>
            </a:endParaRPr>
          </a:p>
        </p:txBody>
      </p:sp>
      <p:grpSp>
        <p:nvGrpSpPr>
          <p:cNvPr id="110604" name="Group 12"/>
          <p:cNvGrpSpPr>
            <a:grpSpLocks/>
          </p:cNvGrpSpPr>
          <p:nvPr/>
        </p:nvGrpSpPr>
        <p:grpSpPr bwMode="auto">
          <a:xfrm>
            <a:off x="4149725" y="2597150"/>
            <a:ext cx="2365375" cy="3171825"/>
            <a:chOff x="2614" y="1636"/>
            <a:chExt cx="1490" cy="1998"/>
          </a:xfrm>
        </p:grpSpPr>
        <p:grpSp>
          <p:nvGrpSpPr>
            <p:cNvPr id="111644" name="Group 13"/>
            <p:cNvGrpSpPr>
              <a:grpSpLocks/>
            </p:cNvGrpSpPr>
            <p:nvPr/>
          </p:nvGrpSpPr>
          <p:grpSpPr bwMode="auto">
            <a:xfrm>
              <a:off x="2614" y="1636"/>
              <a:ext cx="1490" cy="1761"/>
              <a:chOff x="2614" y="1636"/>
              <a:chExt cx="1490" cy="1761"/>
            </a:xfrm>
          </p:grpSpPr>
          <p:sp>
            <p:nvSpPr>
              <p:cNvPr id="111648" name="Line 14"/>
              <p:cNvSpPr>
                <a:spLocks noChangeShapeType="1"/>
              </p:cNvSpPr>
              <p:nvPr/>
            </p:nvSpPr>
            <p:spPr bwMode="auto">
              <a:xfrm>
                <a:off x="2853" y="1751"/>
                <a:ext cx="0" cy="164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49" name="Line 15"/>
              <p:cNvSpPr>
                <a:spLocks noChangeShapeType="1"/>
              </p:cNvSpPr>
              <p:nvPr/>
            </p:nvSpPr>
            <p:spPr bwMode="auto">
              <a:xfrm>
                <a:off x="2880" y="1636"/>
                <a:ext cx="90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50" name="Oval 16"/>
              <p:cNvSpPr>
                <a:spLocks noChangeArrowheads="1"/>
              </p:cNvSpPr>
              <p:nvPr/>
            </p:nvSpPr>
            <p:spPr bwMode="auto">
              <a:xfrm>
                <a:off x="3728" y="2460"/>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51" name="Text Box 17"/>
              <p:cNvSpPr txBox="1">
                <a:spLocks noChangeArrowheads="1"/>
              </p:cNvSpPr>
              <p:nvPr/>
            </p:nvSpPr>
            <p:spPr bwMode="auto">
              <a:xfrm>
                <a:off x="3765" y="2535"/>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6</a:t>
                </a:r>
              </a:p>
            </p:txBody>
          </p:sp>
          <p:sp>
            <p:nvSpPr>
              <p:cNvPr id="111652" name="Text Box 18"/>
              <p:cNvSpPr txBox="1">
                <a:spLocks noChangeArrowheads="1"/>
              </p:cNvSpPr>
              <p:nvPr/>
            </p:nvSpPr>
            <p:spPr bwMode="auto">
              <a:xfrm rot="2619138">
                <a:off x="2898" y="1854"/>
                <a:ext cx="822"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F</a:t>
                </a:r>
              </a:p>
              <a:p>
                <a:pPr algn="ctr">
                  <a:lnSpc>
                    <a:spcPct val="85000"/>
                  </a:lnSpc>
                  <a:spcBef>
                    <a:spcPct val="40000"/>
                  </a:spcBef>
                </a:pPr>
                <a:r>
                  <a:rPr lang="en-US" dirty="0">
                    <a:latin typeface="Arial" charset="0"/>
                    <a:ea typeface="MS PGothic" charset="0"/>
                    <a:cs typeface="MS PGothic" charset="0"/>
                  </a:rPr>
                  <a:t>(Install Controls)</a:t>
                </a:r>
              </a:p>
            </p:txBody>
          </p:sp>
          <p:sp>
            <p:nvSpPr>
              <p:cNvPr id="111653" name="Text Box 19"/>
              <p:cNvSpPr txBox="1">
                <a:spLocks noChangeArrowheads="1"/>
              </p:cNvSpPr>
              <p:nvPr/>
            </p:nvSpPr>
            <p:spPr bwMode="auto">
              <a:xfrm rot="5381782">
                <a:off x="2195" y="2379"/>
                <a:ext cx="127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E</a:t>
                </a:r>
              </a:p>
              <a:p>
                <a:pPr algn="ctr">
                  <a:lnSpc>
                    <a:spcPct val="85000"/>
                  </a:lnSpc>
                  <a:spcBef>
                    <a:spcPct val="40000"/>
                  </a:spcBef>
                </a:pPr>
                <a:r>
                  <a:rPr lang="en-US" dirty="0">
                    <a:latin typeface="Arial" charset="0"/>
                    <a:ea typeface="MS PGothic" charset="0"/>
                    <a:cs typeface="MS PGothic" charset="0"/>
                  </a:rPr>
                  <a:t>(Build Burner)</a:t>
                </a:r>
              </a:p>
            </p:txBody>
          </p:sp>
        </p:grpSp>
        <p:grpSp>
          <p:nvGrpSpPr>
            <p:cNvPr id="111645" name="Group 20"/>
            <p:cNvGrpSpPr>
              <a:grpSpLocks/>
            </p:cNvGrpSpPr>
            <p:nvPr/>
          </p:nvGrpSpPr>
          <p:grpSpPr bwMode="auto">
            <a:xfrm>
              <a:off x="2864" y="2768"/>
              <a:ext cx="1045" cy="866"/>
              <a:chOff x="2864" y="2768"/>
              <a:chExt cx="1045" cy="866"/>
            </a:xfrm>
          </p:grpSpPr>
          <p:sp>
            <p:nvSpPr>
              <p:cNvPr id="111646" name="Line 21"/>
              <p:cNvSpPr>
                <a:spLocks noChangeShapeType="1"/>
              </p:cNvSpPr>
              <p:nvPr/>
            </p:nvSpPr>
            <p:spPr bwMode="auto">
              <a:xfrm flipV="1">
                <a:off x="2864" y="2768"/>
                <a:ext cx="909" cy="76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47" name="Text Box 22"/>
              <p:cNvSpPr txBox="1">
                <a:spLocks noChangeArrowheads="1"/>
              </p:cNvSpPr>
              <p:nvPr/>
            </p:nvSpPr>
            <p:spPr bwMode="auto">
              <a:xfrm rot="-2423483">
                <a:off x="2973" y="2903"/>
                <a:ext cx="936"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G</a:t>
                </a:r>
              </a:p>
              <a:p>
                <a:pPr algn="ctr">
                  <a:lnSpc>
                    <a:spcPct val="85000"/>
                  </a:lnSpc>
                  <a:spcBef>
                    <a:spcPct val="40000"/>
                  </a:spcBef>
                </a:pPr>
                <a:r>
                  <a:rPr lang="en-US" dirty="0">
                    <a:latin typeface="Arial" charset="0"/>
                    <a:ea typeface="MS PGothic" charset="0"/>
                    <a:cs typeface="MS PGothic" charset="0"/>
                  </a:rPr>
                  <a:t>(Install Pollution Device)</a:t>
                </a:r>
              </a:p>
            </p:txBody>
          </p:sp>
        </p:grpSp>
      </p:grpSp>
      <p:grpSp>
        <p:nvGrpSpPr>
          <p:cNvPr id="110615" name="Group 23"/>
          <p:cNvGrpSpPr>
            <a:grpSpLocks/>
          </p:cNvGrpSpPr>
          <p:nvPr/>
        </p:nvGrpSpPr>
        <p:grpSpPr bwMode="auto">
          <a:xfrm>
            <a:off x="2720975" y="2230438"/>
            <a:ext cx="2092325" cy="4286250"/>
            <a:chOff x="1714" y="1405"/>
            <a:chExt cx="1318" cy="2700"/>
          </a:xfrm>
        </p:grpSpPr>
        <p:grpSp>
          <p:nvGrpSpPr>
            <p:cNvPr id="111634" name="Group 24"/>
            <p:cNvGrpSpPr>
              <a:grpSpLocks/>
            </p:cNvGrpSpPr>
            <p:nvPr/>
          </p:nvGrpSpPr>
          <p:grpSpPr bwMode="auto">
            <a:xfrm>
              <a:off x="1714" y="3374"/>
              <a:ext cx="1318" cy="731"/>
              <a:chOff x="1714" y="3374"/>
              <a:chExt cx="1318" cy="731"/>
            </a:xfrm>
          </p:grpSpPr>
          <p:sp>
            <p:nvSpPr>
              <p:cNvPr id="111640" name="Line 25"/>
              <p:cNvSpPr>
                <a:spLocks noChangeShapeType="1"/>
              </p:cNvSpPr>
              <p:nvPr/>
            </p:nvSpPr>
            <p:spPr bwMode="auto">
              <a:xfrm>
                <a:off x="1861" y="3575"/>
                <a:ext cx="78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41" name="Oval 26"/>
              <p:cNvSpPr>
                <a:spLocks noChangeArrowheads="1"/>
              </p:cNvSpPr>
              <p:nvPr/>
            </p:nvSpPr>
            <p:spPr bwMode="auto">
              <a:xfrm>
                <a:off x="2656" y="3396"/>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42" name="Text Box 27"/>
              <p:cNvSpPr txBox="1">
                <a:spLocks noChangeArrowheads="1"/>
              </p:cNvSpPr>
              <p:nvPr/>
            </p:nvSpPr>
            <p:spPr bwMode="auto">
              <a:xfrm>
                <a:off x="2653" y="3476"/>
                <a:ext cx="37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5</a:t>
                </a:r>
              </a:p>
            </p:txBody>
          </p:sp>
          <p:sp>
            <p:nvSpPr>
              <p:cNvPr id="111643" name="Text Box 28"/>
              <p:cNvSpPr txBox="1">
                <a:spLocks noChangeArrowheads="1"/>
              </p:cNvSpPr>
              <p:nvPr/>
            </p:nvSpPr>
            <p:spPr bwMode="auto">
              <a:xfrm>
                <a:off x="1714" y="3374"/>
                <a:ext cx="1126"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D</a:t>
                </a:r>
              </a:p>
              <a:p>
                <a:pPr algn="ctr">
                  <a:lnSpc>
                    <a:spcPct val="85000"/>
                  </a:lnSpc>
                  <a:spcBef>
                    <a:spcPct val="40000"/>
                  </a:spcBef>
                </a:pPr>
                <a:r>
                  <a:rPr lang="en-US" dirty="0">
                    <a:latin typeface="Arial" charset="0"/>
                    <a:ea typeface="MS PGothic" charset="0"/>
                    <a:cs typeface="MS PGothic" charset="0"/>
                  </a:rPr>
                  <a:t>(Pour Concrete/ Install Frame)</a:t>
                </a:r>
              </a:p>
            </p:txBody>
          </p:sp>
        </p:grpSp>
        <p:grpSp>
          <p:nvGrpSpPr>
            <p:cNvPr id="111635" name="Group 29"/>
            <p:cNvGrpSpPr>
              <a:grpSpLocks/>
            </p:cNvGrpSpPr>
            <p:nvPr/>
          </p:nvGrpSpPr>
          <p:grpSpPr bwMode="auto">
            <a:xfrm>
              <a:off x="1821" y="1405"/>
              <a:ext cx="1211" cy="583"/>
              <a:chOff x="1821" y="1405"/>
              <a:chExt cx="1211" cy="583"/>
            </a:xfrm>
          </p:grpSpPr>
          <p:sp>
            <p:nvSpPr>
              <p:cNvPr id="111636" name="Line 30"/>
              <p:cNvSpPr>
                <a:spLocks noChangeShapeType="1"/>
              </p:cNvSpPr>
              <p:nvPr/>
            </p:nvSpPr>
            <p:spPr bwMode="auto">
              <a:xfrm>
                <a:off x="1885" y="1604"/>
                <a:ext cx="7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37" name="Oval 31"/>
              <p:cNvSpPr>
                <a:spLocks noChangeArrowheads="1"/>
              </p:cNvSpPr>
              <p:nvPr/>
            </p:nvSpPr>
            <p:spPr bwMode="auto">
              <a:xfrm>
                <a:off x="2656" y="1428"/>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38" name="Text Box 32"/>
              <p:cNvSpPr txBox="1">
                <a:spLocks noChangeArrowheads="1"/>
              </p:cNvSpPr>
              <p:nvPr/>
            </p:nvSpPr>
            <p:spPr bwMode="auto">
              <a:xfrm>
                <a:off x="2680" y="1498"/>
                <a:ext cx="31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4</a:t>
                </a:r>
              </a:p>
            </p:txBody>
          </p:sp>
          <p:sp>
            <p:nvSpPr>
              <p:cNvPr id="111639" name="Text Box 33"/>
              <p:cNvSpPr txBox="1">
                <a:spLocks noChangeArrowheads="1"/>
              </p:cNvSpPr>
              <p:nvPr/>
            </p:nvSpPr>
            <p:spPr bwMode="auto">
              <a:xfrm>
                <a:off x="1821" y="1405"/>
                <a:ext cx="947"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C</a:t>
                </a:r>
              </a:p>
              <a:p>
                <a:pPr algn="ctr">
                  <a:lnSpc>
                    <a:spcPct val="85000"/>
                  </a:lnSpc>
                  <a:spcBef>
                    <a:spcPct val="40000"/>
                  </a:spcBef>
                </a:pPr>
                <a:r>
                  <a:rPr lang="en-US" dirty="0">
                    <a:latin typeface="Arial" charset="0"/>
                    <a:ea typeface="MS PGothic" charset="0"/>
                    <a:cs typeface="MS PGothic" charset="0"/>
                  </a:rPr>
                  <a:t>(Construct Stack)</a:t>
                </a:r>
              </a:p>
            </p:txBody>
          </p:sp>
        </p:grpSp>
      </p:grpSp>
      <p:grpSp>
        <p:nvGrpSpPr>
          <p:cNvPr id="110626" name="Group 34"/>
          <p:cNvGrpSpPr>
            <a:grpSpLocks/>
          </p:cNvGrpSpPr>
          <p:nvPr/>
        </p:nvGrpSpPr>
        <p:grpSpPr bwMode="auto">
          <a:xfrm>
            <a:off x="812800" y="2266950"/>
            <a:ext cx="2298700" cy="3721100"/>
            <a:chOff x="512" y="1428"/>
            <a:chExt cx="1448" cy="2344"/>
          </a:xfrm>
        </p:grpSpPr>
        <p:sp>
          <p:nvSpPr>
            <p:cNvPr id="111624" name="Line 35"/>
            <p:cNvSpPr>
              <a:spLocks noChangeShapeType="1"/>
            </p:cNvSpPr>
            <p:nvPr/>
          </p:nvSpPr>
          <p:spPr bwMode="auto">
            <a:xfrm flipV="1">
              <a:off x="769" y="1732"/>
              <a:ext cx="851" cy="85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25" name="Line 36"/>
            <p:cNvSpPr>
              <a:spLocks noChangeShapeType="1"/>
            </p:cNvSpPr>
            <p:nvPr/>
          </p:nvSpPr>
          <p:spPr bwMode="auto">
            <a:xfrm>
              <a:off x="777" y="2736"/>
              <a:ext cx="827" cy="7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26" name="Oval 37"/>
            <p:cNvSpPr>
              <a:spLocks noChangeArrowheads="1"/>
            </p:cNvSpPr>
            <p:nvPr/>
          </p:nvSpPr>
          <p:spPr bwMode="auto">
            <a:xfrm>
              <a:off x="1584" y="3396"/>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27" name="Oval 38"/>
            <p:cNvSpPr>
              <a:spLocks noChangeArrowheads="1"/>
            </p:cNvSpPr>
            <p:nvPr/>
          </p:nvSpPr>
          <p:spPr bwMode="auto">
            <a:xfrm>
              <a:off x="1584" y="1428"/>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28" name="Oval 39"/>
            <p:cNvSpPr>
              <a:spLocks noChangeArrowheads="1"/>
            </p:cNvSpPr>
            <p:nvPr/>
          </p:nvSpPr>
          <p:spPr bwMode="auto">
            <a:xfrm>
              <a:off x="512" y="2460"/>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29" name="Text Box 40"/>
            <p:cNvSpPr txBox="1">
              <a:spLocks noChangeArrowheads="1"/>
            </p:cNvSpPr>
            <p:nvPr/>
          </p:nvSpPr>
          <p:spPr bwMode="auto">
            <a:xfrm>
              <a:off x="575" y="2535"/>
              <a:ext cx="23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1</a:t>
              </a:r>
            </a:p>
          </p:txBody>
        </p:sp>
        <p:sp>
          <p:nvSpPr>
            <p:cNvPr id="111630" name="Text Box 41"/>
            <p:cNvSpPr txBox="1">
              <a:spLocks noChangeArrowheads="1"/>
            </p:cNvSpPr>
            <p:nvPr/>
          </p:nvSpPr>
          <p:spPr bwMode="auto">
            <a:xfrm>
              <a:off x="1628" y="3468"/>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3</a:t>
              </a:r>
            </a:p>
          </p:txBody>
        </p:sp>
        <p:sp>
          <p:nvSpPr>
            <p:cNvPr id="111631" name="Text Box 42"/>
            <p:cNvSpPr txBox="1">
              <a:spLocks noChangeArrowheads="1"/>
            </p:cNvSpPr>
            <p:nvPr/>
          </p:nvSpPr>
          <p:spPr bwMode="auto">
            <a:xfrm>
              <a:off x="1644" y="1506"/>
              <a:ext cx="25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2</a:t>
              </a:r>
            </a:p>
          </p:txBody>
        </p:sp>
        <p:sp>
          <p:nvSpPr>
            <p:cNvPr id="111632" name="Text Box 43"/>
            <p:cNvSpPr txBox="1">
              <a:spLocks noChangeArrowheads="1"/>
            </p:cNvSpPr>
            <p:nvPr/>
          </p:nvSpPr>
          <p:spPr bwMode="auto">
            <a:xfrm rot="2490739">
              <a:off x="680" y="2871"/>
              <a:ext cx="907"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B</a:t>
              </a:r>
            </a:p>
            <a:p>
              <a:pPr algn="ctr">
                <a:lnSpc>
                  <a:spcPct val="85000"/>
                </a:lnSpc>
                <a:spcBef>
                  <a:spcPct val="40000"/>
                </a:spcBef>
              </a:pPr>
              <a:r>
                <a:rPr lang="en-US" dirty="0">
                  <a:latin typeface="Arial" charset="0"/>
                  <a:ea typeface="MS PGothic" charset="0"/>
                  <a:cs typeface="MS PGothic" charset="0"/>
                </a:rPr>
                <a:t>(Modify Roof/Floor)</a:t>
              </a:r>
            </a:p>
          </p:txBody>
        </p:sp>
        <p:sp>
          <p:nvSpPr>
            <p:cNvPr id="111633" name="Text Box 44"/>
            <p:cNvSpPr txBox="1">
              <a:spLocks noChangeArrowheads="1"/>
            </p:cNvSpPr>
            <p:nvPr/>
          </p:nvSpPr>
          <p:spPr bwMode="auto">
            <a:xfrm rot="-2724968">
              <a:off x="610" y="1945"/>
              <a:ext cx="123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A</a:t>
              </a:r>
            </a:p>
            <a:p>
              <a:pPr algn="ctr">
                <a:lnSpc>
                  <a:spcPct val="85000"/>
                </a:lnSpc>
                <a:spcBef>
                  <a:spcPct val="40000"/>
                </a:spcBef>
              </a:pPr>
              <a:r>
                <a:rPr lang="en-US" dirty="0">
                  <a:latin typeface="Arial" charset="0"/>
                  <a:ea typeface="MS PGothic" charset="0"/>
                  <a:cs typeface="MS PGothic" charset="0"/>
                </a:rPr>
                <a:t>(Build Internal Components)</a:t>
              </a:r>
            </a:p>
          </p:txBody>
        </p:sp>
      </p:grpSp>
      <p:sp>
        <p:nvSpPr>
          <p:cNvPr id="110637" name="Text Box 45"/>
          <p:cNvSpPr txBox="1">
            <a:spLocks noChangeArrowheads="1"/>
          </p:cNvSpPr>
          <p:nvPr/>
        </p:nvSpPr>
        <p:spPr bwMode="auto">
          <a:xfrm>
            <a:off x="7413625" y="5749925"/>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3.8</a:t>
            </a:r>
          </a:p>
        </p:txBody>
      </p:sp>
    </p:spTree>
    <p:extLst>
      <p:ext uri="{BB962C8B-B14F-4D97-AF65-F5344CB8AC3E}">
        <p14:creationId xmlns:p14="http://schemas.microsoft.com/office/powerpoint/2010/main" val="177227934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0626"/>
                                        </p:tgtEl>
                                        <p:attrNameLst>
                                          <p:attrName>style.visibility</p:attrName>
                                        </p:attrNameLst>
                                      </p:cBhvr>
                                      <p:to>
                                        <p:strVal val="visible"/>
                                      </p:to>
                                    </p:set>
                                    <p:animEffect transition="in" filter="wipe(left)">
                                      <p:cBhvr>
                                        <p:cTn id="7" dur="1000"/>
                                        <p:tgtEl>
                                          <p:spTgt spid="110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0615"/>
                                        </p:tgtEl>
                                        <p:attrNameLst>
                                          <p:attrName>style.visibility</p:attrName>
                                        </p:attrNameLst>
                                      </p:cBhvr>
                                      <p:to>
                                        <p:strVal val="visible"/>
                                      </p:to>
                                    </p:set>
                                    <p:animEffect transition="in" filter="wipe(left)">
                                      <p:cBhvr>
                                        <p:cTn id="12" dur="1000"/>
                                        <p:tgtEl>
                                          <p:spTgt spid="110615"/>
                                        </p:tgtEl>
                                      </p:cBhvr>
                                    </p:animEffect>
                                  </p:childTnLst>
                                </p:cTn>
                              </p:par>
                            </p:childTnLst>
                          </p:cTn>
                        </p:par>
                        <p:par>
                          <p:cTn id="13" fill="hold" nodeType="afterGroup">
                            <p:stCondLst>
                              <p:cond delay="1000"/>
                            </p:stCondLst>
                            <p:childTnLst>
                              <p:par>
                                <p:cTn id="14" presetID="18" presetClass="entr" presetSubtype="12" fill="hold" nodeType="afterEffect">
                                  <p:stCondLst>
                                    <p:cond delay="0"/>
                                  </p:stCondLst>
                                  <p:childTnLst>
                                    <p:set>
                                      <p:cBhvr>
                                        <p:cTn id="15" dur="1" fill="hold">
                                          <p:stCondLst>
                                            <p:cond delay="0"/>
                                          </p:stCondLst>
                                        </p:cTn>
                                        <p:tgtEl>
                                          <p:spTgt spid="110599"/>
                                        </p:tgtEl>
                                        <p:attrNameLst>
                                          <p:attrName>style.visibility</p:attrName>
                                        </p:attrNameLst>
                                      </p:cBhvr>
                                      <p:to>
                                        <p:strVal val="visible"/>
                                      </p:to>
                                    </p:set>
                                    <p:animEffect transition="in" filter="strips(downLeft)">
                                      <p:cBhvr>
                                        <p:cTn id="16" dur="1000"/>
                                        <p:tgtEl>
                                          <p:spTgt spid="1105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10604"/>
                                        </p:tgtEl>
                                        <p:attrNameLst>
                                          <p:attrName>style.visibility</p:attrName>
                                        </p:attrNameLst>
                                      </p:cBhvr>
                                      <p:to>
                                        <p:strVal val="visible"/>
                                      </p:to>
                                    </p:set>
                                    <p:animEffect transition="in" filter="wipe(left)">
                                      <p:cBhvr>
                                        <p:cTn id="21" dur="1000"/>
                                        <p:tgtEl>
                                          <p:spTgt spid="1106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10594"/>
                                        </p:tgtEl>
                                        <p:attrNameLst>
                                          <p:attrName>style.visibility</p:attrName>
                                        </p:attrNameLst>
                                      </p:cBhvr>
                                      <p:to>
                                        <p:strVal val="visible"/>
                                      </p:to>
                                    </p:set>
                                    <p:animEffect transition="in" filter="wipe(left)">
                                      <p:cBhvr>
                                        <p:cTn id="26" dur="1000"/>
                                        <p:tgtEl>
                                          <p:spTgt spid="110594"/>
                                        </p:tgtEl>
                                      </p:cBhvr>
                                    </p:animEffect>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10637"/>
                                        </p:tgtEl>
                                        <p:attrNameLst>
                                          <p:attrName>style.visibility</p:attrName>
                                        </p:attrNameLst>
                                      </p:cBhvr>
                                      <p:to>
                                        <p:strVal val="visible"/>
                                      </p:to>
                                    </p:set>
                                    <p:animEffect transition="in" filter="wipe(left)">
                                      <p:cBhvr>
                                        <p:cTn id="30" dur="1000"/>
                                        <p:tgtEl>
                                          <p:spTgt spid="110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3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tlCol="0">
            <a:normAutofit fontScale="90000"/>
          </a:bodyPr>
          <a:lstStyle/>
          <a:p>
            <a:pPr fontAlgn="auto">
              <a:spcAft>
                <a:spcPts val="0"/>
              </a:spcAft>
              <a:defRPr/>
            </a:pPr>
            <a:r>
              <a:rPr lang="en-US" sz="4000" dirty="0">
                <a:latin typeface="Arial" charset="0"/>
              </a:rPr>
              <a:t>Determining the Project Schedule</a:t>
            </a:r>
          </a:p>
        </p:txBody>
      </p:sp>
      <p:sp>
        <p:nvSpPr>
          <p:cNvPr id="112643" name="Text Box 3"/>
          <p:cNvSpPr txBox="1">
            <a:spLocks noChangeArrowheads="1"/>
          </p:cNvSpPr>
          <p:nvPr/>
        </p:nvSpPr>
        <p:spPr bwMode="auto">
          <a:xfrm>
            <a:off x="695325" y="1654175"/>
            <a:ext cx="635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dirty="0">
                <a:solidFill>
                  <a:srgbClr val="255898"/>
                </a:solidFill>
                <a:latin typeface="Arial" charset="0"/>
                <a:ea typeface="MS PGothic" charset="0"/>
                <a:cs typeface="MS PGothic" charset="0"/>
              </a:rPr>
              <a:t>Perform a Critical Path Analysis</a:t>
            </a:r>
          </a:p>
        </p:txBody>
      </p:sp>
      <p:sp>
        <p:nvSpPr>
          <p:cNvPr id="112644" name="Text Box 4"/>
          <p:cNvSpPr txBox="1">
            <a:spLocks noChangeArrowheads="1"/>
          </p:cNvSpPr>
          <p:nvPr/>
        </p:nvSpPr>
        <p:spPr bwMode="auto">
          <a:xfrm>
            <a:off x="965200" y="2501900"/>
            <a:ext cx="7313613"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The critical path is the longest path through the network</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The critical path is the shortest time in which the project can be completed</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Any delay in critical path activities delays the project</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Critical path activities have no slack time</a:t>
            </a:r>
            <a:endParaRPr lang="en-AU" sz="2800" dirty="0">
              <a:latin typeface="Arial" charset="0"/>
              <a:ea typeface="MS PGothic" charset="0"/>
              <a:cs typeface="MS PGothic" charset="0"/>
            </a:endParaRPr>
          </a:p>
        </p:txBody>
      </p:sp>
    </p:spTree>
    <p:extLst>
      <p:ext uri="{BB962C8B-B14F-4D97-AF65-F5344CB8AC3E}">
        <p14:creationId xmlns:p14="http://schemas.microsoft.com/office/powerpoint/2010/main" val="285629373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2643"/>
                                        </p:tgtEl>
                                        <p:attrNameLst>
                                          <p:attrName>style.visibility</p:attrName>
                                        </p:attrNameLst>
                                      </p:cBhvr>
                                      <p:to>
                                        <p:strVal val="visible"/>
                                      </p:to>
                                    </p:set>
                                    <p:animEffect transition="in" filter="strips(downRight)">
                                      <p:cBhvr>
                                        <p:cTn id="7" dur="1000"/>
                                        <p:tgtEl>
                                          <p:spTgt spid="112643"/>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12644"/>
                                        </p:tgtEl>
                                        <p:attrNameLst>
                                          <p:attrName>style.visibility</p:attrName>
                                        </p:attrNameLst>
                                      </p:cBhvr>
                                      <p:to>
                                        <p:strVal val="visible"/>
                                      </p:to>
                                    </p:set>
                                    <p:animEffect transition="in" filter="strips(downRight)">
                                      <p:cBhvr>
                                        <p:cTn id="11" dur="10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rtlCol="0">
            <a:normAutofit fontScale="90000"/>
          </a:bodyPr>
          <a:lstStyle/>
          <a:p>
            <a:pPr fontAlgn="auto">
              <a:spcAft>
                <a:spcPts val="0"/>
              </a:spcAft>
              <a:defRPr/>
            </a:pPr>
            <a:r>
              <a:rPr lang="en-US" sz="4000" dirty="0"/>
              <a:t>Determining the Project Schedule</a:t>
            </a:r>
          </a:p>
        </p:txBody>
      </p:sp>
      <p:graphicFrame>
        <p:nvGraphicFramePr>
          <p:cNvPr id="11" name="Table 10"/>
          <p:cNvGraphicFramePr>
            <a:graphicFrameLocks noGrp="1"/>
          </p:cNvGraphicFramePr>
          <p:nvPr/>
        </p:nvGraphicFramePr>
        <p:xfrm>
          <a:off x="647700" y="1666875"/>
          <a:ext cx="7823200" cy="4079878"/>
        </p:xfrm>
        <a:graphic>
          <a:graphicData uri="http://schemas.openxmlformats.org/drawingml/2006/table">
            <a:tbl>
              <a:tblPr firstRow="1" bandRow="1">
                <a:tableStyleId>{2D5ABB26-0587-4C30-8999-92F81FD0307C}</a:tableStyleId>
              </a:tblPr>
              <a:tblGrid>
                <a:gridCol w="12319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tblGrid>
              <a:tr h="3708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dirty="0">
                          <a:solidFill>
                            <a:srgbClr val="FFFFFF"/>
                          </a:solidFill>
                          <a:latin typeface="Arial"/>
                          <a:cs typeface="Arial"/>
                        </a:rPr>
                        <a:t>Table 3.2</a:t>
                      </a:r>
                    </a:p>
                  </a:txBody>
                  <a:tcPr marT="45727" marB="4572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a:ea typeface="ＭＳ Ｐゴシック" charset="-128"/>
                          <a:cs typeface="Arial"/>
                        </a:rPr>
                        <a:t>Time Estimates for Milwaukee Paper Manufacturing</a:t>
                      </a:r>
                      <a:endParaRPr lang="en-AU" sz="1800" b="0" dirty="0">
                        <a:solidFill>
                          <a:schemeClr val="tx1"/>
                        </a:solidFill>
                        <a:latin typeface="Arial"/>
                        <a:ea typeface="ＭＳ Ｐゴシック" charset="-128"/>
                        <a:cs typeface="Arial"/>
                      </a:endParaRPr>
                    </a:p>
                  </a:txBody>
                  <a:tcPr marT="45727" marB="45727"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370898">
                <a:tc gridSpan="2">
                  <a:txBody>
                    <a:bodyPr/>
                    <a:lstStyle/>
                    <a:p>
                      <a:pPr algn="ctr"/>
                      <a:r>
                        <a:rPr lang="en-US" sz="1800" b="1" dirty="0">
                          <a:solidFill>
                            <a:schemeClr val="bg1"/>
                          </a:solidFill>
                          <a:latin typeface="Arial"/>
                          <a:cs typeface="Arial"/>
                        </a:rPr>
                        <a:t>ACTIVITY</a:t>
                      </a:r>
                    </a:p>
                  </a:txBody>
                  <a:tcPr marT="45727" marB="45727"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r>
                        <a:rPr lang="en-US" sz="1800" b="1" dirty="0">
                          <a:solidFill>
                            <a:schemeClr val="bg1"/>
                          </a:solidFill>
                          <a:latin typeface="Arial"/>
                          <a:cs typeface="Arial"/>
                        </a:rPr>
                        <a:t>DESCRIPTION</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800" b="1" dirty="0">
                          <a:solidFill>
                            <a:schemeClr val="bg1"/>
                          </a:solidFill>
                          <a:latin typeface="Arial"/>
                          <a:cs typeface="Arial"/>
                        </a:rPr>
                        <a:t>TIME (WEEKS)</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98">
                <a:tc gridSpan="2">
                  <a:txBody>
                    <a:bodyPr/>
                    <a:lstStyle/>
                    <a:p>
                      <a:pPr algn="ctr"/>
                      <a:r>
                        <a:rPr lang="en-US" sz="1800" b="0" dirty="0">
                          <a:solidFill>
                            <a:schemeClr val="tx1"/>
                          </a:solidFill>
                          <a:latin typeface="Arial"/>
                          <a:cs typeface="Arial"/>
                        </a:rPr>
                        <a:t>A</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r>
                        <a:rPr lang="en-US" sz="1800" b="0" dirty="0">
                          <a:solidFill>
                            <a:schemeClr val="tx1"/>
                          </a:solidFill>
                          <a:latin typeface="Arial"/>
                          <a:cs typeface="Arial"/>
                        </a:rPr>
                        <a:t>Build internal components</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898">
                <a:tc gridSpan="2">
                  <a:txBody>
                    <a:bodyPr/>
                    <a:lstStyle/>
                    <a:p>
                      <a:pPr algn="ctr"/>
                      <a:r>
                        <a:rPr lang="en-US" sz="1800" b="0" dirty="0">
                          <a:solidFill>
                            <a:schemeClr val="tx1"/>
                          </a:solidFill>
                          <a:latin typeface="Arial"/>
                          <a:cs typeface="Arial"/>
                        </a:rPr>
                        <a:t>B</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Modify roof and floor</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3</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98">
                <a:tc gridSpan="2">
                  <a:txBody>
                    <a:bodyPr/>
                    <a:lstStyle/>
                    <a:p>
                      <a:pPr algn="ctr"/>
                      <a:r>
                        <a:rPr lang="en-US" sz="1800" b="0" dirty="0">
                          <a:solidFill>
                            <a:schemeClr val="tx1"/>
                          </a:solidFill>
                          <a:latin typeface="Arial"/>
                          <a:cs typeface="Arial"/>
                        </a:rPr>
                        <a:t>C</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Construct collection stack</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70898">
                <a:tc gridSpan="2">
                  <a:txBody>
                    <a:bodyPr/>
                    <a:lstStyle/>
                    <a:p>
                      <a:pPr algn="ctr"/>
                      <a:r>
                        <a:rPr lang="en-US" sz="1800" b="0" dirty="0">
                          <a:solidFill>
                            <a:schemeClr val="tx1"/>
                          </a:solidFill>
                          <a:latin typeface="Arial"/>
                          <a:cs typeface="Arial"/>
                        </a:rPr>
                        <a:t>D</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Pour concrete and install frame</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4</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70898">
                <a:tc gridSpan="2">
                  <a:txBody>
                    <a:bodyPr/>
                    <a:lstStyle/>
                    <a:p>
                      <a:pPr algn="ctr"/>
                      <a:r>
                        <a:rPr lang="en-US" sz="1800" b="0" dirty="0">
                          <a:solidFill>
                            <a:schemeClr val="tx1"/>
                          </a:solidFill>
                          <a:latin typeface="Arial"/>
                          <a:cs typeface="Arial"/>
                        </a:rPr>
                        <a:t>E</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Build high-temperature burner</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4</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70898">
                <a:tc gridSpan="2">
                  <a:txBody>
                    <a:bodyPr/>
                    <a:lstStyle/>
                    <a:p>
                      <a:pPr algn="ctr"/>
                      <a:r>
                        <a:rPr lang="en-US" sz="1800" b="0" dirty="0">
                          <a:solidFill>
                            <a:schemeClr val="tx1"/>
                          </a:solidFill>
                          <a:latin typeface="Arial"/>
                          <a:cs typeface="Arial"/>
                        </a:rPr>
                        <a:t>F</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Install pollution control system</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3</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70898">
                <a:tc gridSpan="2">
                  <a:txBody>
                    <a:bodyPr/>
                    <a:lstStyle/>
                    <a:p>
                      <a:pPr algn="ctr"/>
                      <a:r>
                        <a:rPr lang="en-US" sz="1800" b="0" dirty="0">
                          <a:solidFill>
                            <a:schemeClr val="tx1"/>
                          </a:solidFill>
                          <a:latin typeface="Arial"/>
                          <a:cs typeface="Arial"/>
                        </a:rPr>
                        <a:t>G</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Install air pollution device</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5</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370898">
                <a:tc gridSpan="2">
                  <a:txBody>
                    <a:bodyPr/>
                    <a:lstStyle/>
                    <a:p>
                      <a:pPr algn="ctr"/>
                      <a:r>
                        <a:rPr lang="en-US" sz="1800" b="0" dirty="0">
                          <a:solidFill>
                            <a:schemeClr val="tx1"/>
                          </a:solidFill>
                          <a:latin typeface="Arial"/>
                          <a:cs typeface="Arial"/>
                        </a:rPr>
                        <a:t>H</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r>
                        <a:rPr kumimoji="0" lang="en-US" sz="1800" b="0" i="0" u="none" strike="noStrike" cap="none" normalizeH="0" baseline="0" dirty="0">
                          <a:ln>
                            <a:noFill/>
                          </a:ln>
                          <a:solidFill>
                            <a:schemeClr val="tx1"/>
                          </a:solidFill>
                          <a:effectLst/>
                          <a:latin typeface="Arial"/>
                          <a:ea typeface="ＭＳ Ｐゴシック" charset="0"/>
                          <a:cs typeface="Arial"/>
                        </a:rPr>
                        <a:t>Inspect and test</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dirty="0">
                          <a:solidFill>
                            <a:schemeClr val="tx1"/>
                          </a:solidFill>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0898">
                <a:tc gridSpan="2">
                  <a:txBody>
                    <a:bodyPr/>
                    <a:lstStyle/>
                    <a:p>
                      <a:pPr algn="ct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n-US" sz="1800" b="0" dirty="0">
                          <a:solidFill>
                            <a:schemeClr val="tx1"/>
                          </a:solidFill>
                          <a:latin typeface="Arial"/>
                          <a:cs typeface="Arial"/>
                        </a:rPr>
                        <a:t>Total time (weeks)</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dirty="0">
                          <a:solidFill>
                            <a:schemeClr val="tx1"/>
                          </a:solidFill>
                          <a:latin typeface="Arial"/>
                          <a:cs typeface="Arial"/>
                        </a:rPr>
                        <a:t>25</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1646068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2/3*#ppt_w"/>
                                          </p:val>
                                        </p:tav>
                                        <p:tav tm="100000">
                                          <p:val>
                                            <p:strVal val="#ppt_w"/>
                                          </p:val>
                                        </p:tav>
                                      </p:tavLst>
                                    </p:anim>
                                    <p:anim calcmode="lin" valueType="num">
                                      <p:cBhvr>
                                        <p:cTn id="8" dur="100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rtlCol="0">
            <a:normAutofit fontScale="90000"/>
          </a:bodyPr>
          <a:lstStyle/>
          <a:p>
            <a:pPr fontAlgn="auto">
              <a:spcAft>
                <a:spcPts val="0"/>
              </a:spcAft>
              <a:defRPr/>
            </a:pPr>
            <a:r>
              <a:rPr lang="en-US" sz="4000" dirty="0"/>
              <a:t>Determining the Project Schedule</a:t>
            </a:r>
          </a:p>
        </p:txBody>
      </p:sp>
      <p:sp>
        <p:nvSpPr>
          <p:cNvPr id="116739" name="Text Box 3"/>
          <p:cNvSpPr txBox="1">
            <a:spLocks noChangeArrowheads="1"/>
          </p:cNvSpPr>
          <p:nvPr/>
        </p:nvSpPr>
        <p:spPr bwMode="auto">
          <a:xfrm>
            <a:off x="695325" y="1450975"/>
            <a:ext cx="635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dirty="0">
                <a:solidFill>
                  <a:srgbClr val="255898"/>
                </a:solidFill>
                <a:latin typeface="Arial" charset="0"/>
                <a:ea typeface="MS PGothic" charset="0"/>
                <a:cs typeface="MS PGothic" charset="0"/>
              </a:rPr>
              <a:t>Perform a Critical Path Analysis</a:t>
            </a:r>
          </a:p>
        </p:txBody>
      </p:sp>
      <p:sp>
        <p:nvSpPr>
          <p:cNvPr id="54281" name="Text Box 11"/>
          <p:cNvSpPr txBox="1">
            <a:spLocks noChangeArrowheads="1"/>
          </p:cNvSpPr>
          <p:nvPr/>
        </p:nvSpPr>
        <p:spPr bwMode="auto">
          <a:xfrm>
            <a:off x="708025" y="2422525"/>
            <a:ext cx="7478713"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2400" indent="-2692400">
              <a:tabLst>
                <a:tab pos="2514600" algn="r"/>
              </a:tabLst>
              <a:defRPr>
                <a:solidFill>
                  <a:schemeClr val="tx1"/>
                </a:solidFill>
                <a:latin typeface="Calibri" charset="0"/>
                <a:ea typeface="ＭＳ Ｐゴシック" charset="0"/>
                <a:cs typeface="Arial" charset="0"/>
              </a:defRPr>
            </a:lvl1pPr>
            <a:lvl2pPr marL="742950" indent="-285750">
              <a:tabLst>
                <a:tab pos="2514600" algn="r"/>
              </a:tabLst>
              <a:defRPr>
                <a:solidFill>
                  <a:schemeClr val="tx1"/>
                </a:solidFill>
                <a:latin typeface="Calibri" charset="0"/>
                <a:ea typeface="Arial" charset="0"/>
                <a:cs typeface="Arial" charset="0"/>
              </a:defRPr>
            </a:lvl2pPr>
            <a:lvl3pPr marL="1143000" indent="-228600">
              <a:tabLst>
                <a:tab pos="2514600" algn="r"/>
              </a:tabLst>
              <a:defRPr>
                <a:solidFill>
                  <a:schemeClr val="tx1"/>
                </a:solidFill>
                <a:latin typeface="Calibri" charset="0"/>
                <a:ea typeface="Arial" charset="0"/>
                <a:cs typeface="Arial" charset="0"/>
              </a:defRPr>
            </a:lvl3pPr>
            <a:lvl4pPr marL="1600200" indent="-228600">
              <a:tabLst>
                <a:tab pos="2514600" algn="r"/>
              </a:tabLst>
              <a:defRPr>
                <a:solidFill>
                  <a:schemeClr val="tx1"/>
                </a:solidFill>
                <a:latin typeface="Calibri" charset="0"/>
                <a:ea typeface="Arial" charset="0"/>
                <a:cs typeface="Arial" charset="0"/>
              </a:defRPr>
            </a:lvl4pPr>
            <a:lvl5pPr marL="2057400" indent="-228600">
              <a:tabLst>
                <a:tab pos="2514600" algn="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514600" algn="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514600" algn="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514600" algn="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514600" algn="r"/>
              </a:tabLst>
              <a:defRPr>
                <a:solidFill>
                  <a:schemeClr val="tx1"/>
                </a:solidFill>
                <a:latin typeface="Calibri" charset="0"/>
                <a:ea typeface="Arial" charset="0"/>
                <a:cs typeface="Arial" charset="0"/>
              </a:defRPr>
            </a:lvl9pPr>
          </a:lstStyle>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Earliest start (ES) </a:t>
            </a:r>
            <a:r>
              <a:rPr lang="en-AU" sz="2000" dirty="0">
                <a:latin typeface="Arial" charset="0"/>
                <a:ea typeface="MS PGothic" charset="0"/>
                <a:cs typeface="MS PGothic" charset="0"/>
              </a:rPr>
              <a:t>=	earliest time at which an activity can start, assuming all predecessors have been completed</a:t>
            </a:r>
          </a:p>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Earliest finish (EF) </a:t>
            </a:r>
            <a:r>
              <a:rPr lang="en-AU" sz="2000" dirty="0">
                <a:latin typeface="Arial" charset="0"/>
                <a:ea typeface="MS PGothic" charset="0"/>
                <a:cs typeface="MS PGothic" charset="0"/>
              </a:rPr>
              <a:t>=	earliest time at which an activity can be finished</a:t>
            </a:r>
          </a:p>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Latest start (LS) </a:t>
            </a:r>
            <a:r>
              <a:rPr lang="en-AU" sz="2000" dirty="0">
                <a:latin typeface="Arial" charset="0"/>
                <a:ea typeface="MS PGothic" charset="0"/>
                <a:cs typeface="MS PGothic" charset="0"/>
              </a:rPr>
              <a:t>=	latest time at which an activity can start so as to not delay the completion time of the entire project</a:t>
            </a:r>
          </a:p>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Latest finish (LF) </a:t>
            </a:r>
            <a:r>
              <a:rPr lang="en-AU" sz="2000" dirty="0">
                <a:latin typeface="Arial" charset="0"/>
                <a:ea typeface="MS PGothic" charset="0"/>
                <a:cs typeface="MS PGothic" charset="0"/>
              </a:rPr>
              <a:t>=	latest time by which an activity has to be finished so as to not delay the completion time of the entire project</a:t>
            </a:r>
          </a:p>
        </p:txBody>
      </p:sp>
    </p:spTree>
    <p:extLst>
      <p:ext uri="{BB962C8B-B14F-4D97-AF65-F5344CB8AC3E}">
        <p14:creationId xmlns:p14="http://schemas.microsoft.com/office/powerpoint/2010/main" val="31553297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6739"/>
                                        </p:tgtEl>
                                        <p:attrNameLst>
                                          <p:attrName>style.visibility</p:attrName>
                                        </p:attrNameLst>
                                      </p:cBhvr>
                                      <p:to>
                                        <p:strVal val="visible"/>
                                      </p:to>
                                    </p:set>
                                    <p:animEffect transition="in" filter="strips(downRight)">
                                      <p:cBhvr>
                                        <p:cTn id="7" dur="1000"/>
                                        <p:tgtEl>
                                          <p:spTgt spid="116739"/>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4281"/>
                                        </p:tgtEl>
                                        <p:attrNameLst>
                                          <p:attrName>style.visibility</p:attrName>
                                        </p:attrNameLst>
                                      </p:cBhvr>
                                      <p:to>
                                        <p:strVal val="visible"/>
                                      </p:to>
                                    </p:set>
                                    <p:animEffect transition="in" filter="strips(downRight)">
                                      <p:cBhvr>
                                        <p:cTn id="11" dur="10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5428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rtlCol="0">
            <a:normAutofit fontScale="90000"/>
          </a:bodyPr>
          <a:lstStyle/>
          <a:p>
            <a:pPr fontAlgn="auto">
              <a:spcAft>
                <a:spcPts val="0"/>
              </a:spcAft>
              <a:defRPr/>
            </a:pPr>
            <a:r>
              <a:rPr lang="en-US" sz="4000" dirty="0"/>
              <a:t>Determining the Project Schedule</a:t>
            </a:r>
          </a:p>
        </p:txBody>
      </p:sp>
      <p:sp>
        <p:nvSpPr>
          <p:cNvPr id="118787" name="Text Box 3"/>
          <p:cNvSpPr txBox="1">
            <a:spLocks noChangeArrowheads="1"/>
          </p:cNvSpPr>
          <p:nvPr/>
        </p:nvSpPr>
        <p:spPr bwMode="auto">
          <a:xfrm>
            <a:off x="739775" y="1501775"/>
            <a:ext cx="317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dirty="0">
                <a:solidFill>
                  <a:schemeClr val="accent1"/>
                </a:solidFill>
                <a:latin typeface="Arial" charset="0"/>
                <a:ea typeface="MS PGothic" charset="0"/>
                <a:cs typeface="MS PGothic" charset="0"/>
              </a:rPr>
              <a:t>Activity Format</a:t>
            </a:r>
          </a:p>
        </p:txBody>
      </p:sp>
      <p:grpSp>
        <p:nvGrpSpPr>
          <p:cNvPr id="118788" name="Group 4"/>
          <p:cNvGrpSpPr>
            <a:grpSpLocks/>
          </p:cNvGrpSpPr>
          <p:nvPr/>
        </p:nvGrpSpPr>
        <p:grpSpPr bwMode="auto">
          <a:xfrm>
            <a:off x="2924175" y="2819400"/>
            <a:ext cx="3292475" cy="3289300"/>
            <a:chOff x="1842" y="1776"/>
            <a:chExt cx="2074" cy="2072"/>
          </a:xfrm>
        </p:grpSpPr>
        <p:sp>
          <p:nvSpPr>
            <p:cNvPr id="55331" name="Oval 5"/>
            <p:cNvSpPr>
              <a:spLocks noChangeArrowheads="1"/>
            </p:cNvSpPr>
            <p:nvPr/>
          </p:nvSpPr>
          <p:spPr bwMode="auto">
            <a:xfrm>
              <a:off x="1844" y="1776"/>
              <a:ext cx="2072" cy="2072"/>
            </a:xfrm>
            <a:prstGeom prst="ellipse">
              <a:avLst/>
            </a:prstGeom>
            <a:solidFill>
              <a:schemeClr val="accent3"/>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55332"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5">
                <a:lumMod val="60000"/>
                <a:lumOff val="4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55333" name="Freeform 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4"/>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55334" name="Freeform 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1">
                <a:lumMod val="40000"/>
                <a:lumOff val="6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19845"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846"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19847"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9848"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9849"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9850"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18799" name="Text Box 15"/>
          <p:cNvSpPr txBox="1">
            <a:spLocks noChangeArrowheads="1"/>
          </p:cNvSpPr>
          <p:nvPr/>
        </p:nvSpPr>
        <p:spPr bwMode="auto">
          <a:xfrm>
            <a:off x="6880225" y="17399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3.9</a:t>
            </a:r>
          </a:p>
        </p:txBody>
      </p:sp>
      <p:grpSp>
        <p:nvGrpSpPr>
          <p:cNvPr id="118800" name="Group 16"/>
          <p:cNvGrpSpPr>
            <a:grpSpLocks/>
          </p:cNvGrpSpPr>
          <p:nvPr/>
        </p:nvGrpSpPr>
        <p:grpSpPr bwMode="auto">
          <a:xfrm>
            <a:off x="1609725" y="2478088"/>
            <a:ext cx="3148013" cy="1260475"/>
            <a:chOff x="1014" y="1561"/>
            <a:chExt cx="1983" cy="794"/>
          </a:xfrm>
        </p:grpSpPr>
        <p:sp>
          <p:nvSpPr>
            <p:cNvPr id="119837" name="Text Box 17"/>
            <p:cNvSpPr txBox="1">
              <a:spLocks noChangeArrowheads="1"/>
            </p:cNvSpPr>
            <p:nvPr/>
          </p:nvSpPr>
          <p:spPr bwMode="auto">
            <a:xfrm>
              <a:off x="2743" y="2093"/>
              <a:ext cx="25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A</a:t>
              </a:r>
            </a:p>
          </p:txBody>
        </p:sp>
        <p:grpSp>
          <p:nvGrpSpPr>
            <p:cNvPr id="119838" name="Group 18"/>
            <p:cNvGrpSpPr>
              <a:grpSpLocks/>
            </p:cNvGrpSpPr>
            <p:nvPr/>
          </p:nvGrpSpPr>
          <p:grpSpPr bwMode="auto">
            <a:xfrm>
              <a:off x="1014" y="1561"/>
              <a:ext cx="1770" cy="599"/>
              <a:chOff x="1014" y="1561"/>
              <a:chExt cx="1770" cy="599"/>
            </a:xfrm>
          </p:grpSpPr>
          <p:sp>
            <p:nvSpPr>
              <p:cNvPr id="119839" name="Text Box 19"/>
              <p:cNvSpPr txBox="1">
                <a:spLocks noChangeArrowheads="1"/>
              </p:cNvSpPr>
              <p:nvPr/>
            </p:nvSpPr>
            <p:spPr bwMode="auto">
              <a:xfrm>
                <a:off x="1014" y="1561"/>
                <a:ext cx="145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Activity Name or Symbol</a:t>
                </a:r>
              </a:p>
            </p:txBody>
          </p:sp>
          <p:sp>
            <p:nvSpPr>
              <p:cNvPr id="119840" name="Line 20"/>
              <p:cNvSpPr>
                <a:spLocks noChangeShapeType="1"/>
              </p:cNvSpPr>
              <p:nvPr/>
            </p:nvSpPr>
            <p:spPr bwMode="auto">
              <a:xfrm>
                <a:off x="2296" y="1808"/>
                <a:ext cx="488" cy="3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118805" name="Group 21"/>
          <p:cNvGrpSpPr>
            <a:grpSpLocks/>
          </p:cNvGrpSpPr>
          <p:nvPr/>
        </p:nvGrpSpPr>
        <p:grpSpPr bwMode="auto">
          <a:xfrm>
            <a:off x="1241425" y="3367088"/>
            <a:ext cx="6634163" cy="881062"/>
            <a:chOff x="782" y="2121"/>
            <a:chExt cx="4179" cy="555"/>
          </a:xfrm>
        </p:grpSpPr>
        <p:grpSp>
          <p:nvGrpSpPr>
            <p:cNvPr id="119829" name="Group 22"/>
            <p:cNvGrpSpPr>
              <a:grpSpLocks/>
            </p:cNvGrpSpPr>
            <p:nvPr/>
          </p:nvGrpSpPr>
          <p:grpSpPr bwMode="auto">
            <a:xfrm>
              <a:off x="782" y="2217"/>
              <a:ext cx="1622" cy="459"/>
              <a:chOff x="782" y="2217"/>
              <a:chExt cx="1622" cy="459"/>
            </a:xfrm>
          </p:grpSpPr>
          <p:sp>
            <p:nvSpPr>
              <p:cNvPr id="119834" name="Text Box 23"/>
              <p:cNvSpPr txBox="1">
                <a:spLocks noChangeArrowheads="1"/>
              </p:cNvSpPr>
              <p:nvPr/>
            </p:nvSpPr>
            <p:spPr bwMode="auto">
              <a:xfrm>
                <a:off x="782" y="2217"/>
                <a:ext cx="89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Earliest Start</a:t>
                </a:r>
              </a:p>
            </p:txBody>
          </p:sp>
          <p:sp>
            <p:nvSpPr>
              <p:cNvPr id="119835" name="Text Box 24"/>
              <p:cNvSpPr txBox="1">
                <a:spLocks noChangeArrowheads="1"/>
              </p:cNvSpPr>
              <p:nvPr/>
            </p:nvSpPr>
            <p:spPr bwMode="auto">
              <a:xfrm>
                <a:off x="2029" y="2309"/>
                <a:ext cx="37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ES</a:t>
                </a:r>
              </a:p>
            </p:txBody>
          </p:sp>
          <p:sp>
            <p:nvSpPr>
              <p:cNvPr id="119836" name="Line 25"/>
              <p:cNvSpPr>
                <a:spLocks noChangeShapeType="1"/>
              </p:cNvSpPr>
              <p:nvPr/>
            </p:nvSpPr>
            <p:spPr bwMode="auto">
              <a:xfrm flipV="1">
                <a:off x="1584" y="2448"/>
                <a:ext cx="432" cy="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19830" name="Group 26"/>
            <p:cNvGrpSpPr>
              <a:grpSpLocks/>
            </p:cNvGrpSpPr>
            <p:nvPr/>
          </p:nvGrpSpPr>
          <p:grpSpPr bwMode="auto">
            <a:xfrm>
              <a:off x="3324" y="2121"/>
              <a:ext cx="1637" cy="459"/>
              <a:chOff x="3324" y="2121"/>
              <a:chExt cx="1637" cy="459"/>
            </a:xfrm>
          </p:grpSpPr>
          <p:sp>
            <p:nvSpPr>
              <p:cNvPr id="119831" name="Text Box 27"/>
              <p:cNvSpPr txBox="1">
                <a:spLocks noChangeArrowheads="1"/>
              </p:cNvSpPr>
              <p:nvPr/>
            </p:nvSpPr>
            <p:spPr bwMode="auto">
              <a:xfrm>
                <a:off x="3998" y="2121"/>
                <a:ext cx="96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Earliest Finish</a:t>
                </a:r>
              </a:p>
            </p:txBody>
          </p:sp>
          <p:sp>
            <p:nvSpPr>
              <p:cNvPr id="119832" name="Text Box 28"/>
              <p:cNvSpPr txBox="1">
                <a:spLocks noChangeArrowheads="1"/>
              </p:cNvSpPr>
              <p:nvPr/>
            </p:nvSpPr>
            <p:spPr bwMode="auto">
              <a:xfrm>
                <a:off x="3324" y="2309"/>
                <a:ext cx="36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EF</a:t>
                </a:r>
              </a:p>
            </p:txBody>
          </p:sp>
          <p:sp>
            <p:nvSpPr>
              <p:cNvPr id="119833" name="Line 29"/>
              <p:cNvSpPr>
                <a:spLocks noChangeShapeType="1"/>
              </p:cNvSpPr>
              <p:nvPr/>
            </p:nvSpPr>
            <p:spPr bwMode="auto">
              <a:xfrm flipV="1">
                <a:off x="3728" y="2360"/>
                <a:ext cx="400" cy="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118814" name="Group 30"/>
          <p:cNvGrpSpPr>
            <a:grpSpLocks/>
          </p:cNvGrpSpPr>
          <p:nvPr/>
        </p:nvGrpSpPr>
        <p:grpSpPr bwMode="auto">
          <a:xfrm>
            <a:off x="1165225" y="4770438"/>
            <a:ext cx="6608763" cy="836612"/>
            <a:chOff x="734" y="3005"/>
            <a:chExt cx="4163" cy="527"/>
          </a:xfrm>
        </p:grpSpPr>
        <p:grpSp>
          <p:nvGrpSpPr>
            <p:cNvPr id="119821" name="Group 31"/>
            <p:cNvGrpSpPr>
              <a:grpSpLocks/>
            </p:cNvGrpSpPr>
            <p:nvPr/>
          </p:nvGrpSpPr>
          <p:grpSpPr bwMode="auto">
            <a:xfrm>
              <a:off x="734" y="3005"/>
              <a:ext cx="1658" cy="527"/>
              <a:chOff x="734" y="3005"/>
              <a:chExt cx="1658" cy="527"/>
            </a:xfrm>
          </p:grpSpPr>
          <p:sp>
            <p:nvSpPr>
              <p:cNvPr id="119826" name="Text Box 32"/>
              <p:cNvSpPr txBox="1">
                <a:spLocks noChangeArrowheads="1"/>
              </p:cNvSpPr>
              <p:nvPr/>
            </p:nvSpPr>
            <p:spPr bwMode="auto">
              <a:xfrm>
                <a:off x="734" y="3073"/>
                <a:ext cx="829"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Latest Start</a:t>
                </a:r>
              </a:p>
            </p:txBody>
          </p:sp>
          <p:sp>
            <p:nvSpPr>
              <p:cNvPr id="119827" name="Text Box 33"/>
              <p:cNvSpPr txBox="1">
                <a:spLocks noChangeArrowheads="1"/>
              </p:cNvSpPr>
              <p:nvPr/>
            </p:nvSpPr>
            <p:spPr bwMode="auto">
              <a:xfrm>
                <a:off x="2028" y="3005"/>
                <a:ext cx="36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LS</a:t>
                </a:r>
              </a:p>
            </p:txBody>
          </p:sp>
          <p:sp>
            <p:nvSpPr>
              <p:cNvPr id="119828" name="Line 34"/>
              <p:cNvSpPr>
                <a:spLocks noChangeShapeType="1"/>
              </p:cNvSpPr>
              <p:nvPr/>
            </p:nvSpPr>
            <p:spPr bwMode="auto">
              <a:xfrm flipV="1">
                <a:off x="1480" y="3128"/>
                <a:ext cx="544" cy="1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19822" name="Group 35"/>
            <p:cNvGrpSpPr>
              <a:grpSpLocks/>
            </p:cNvGrpSpPr>
            <p:nvPr/>
          </p:nvGrpSpPr>
          <p:grpSpPr bwMode="auto">
            <a:xfrm>
              <a:off x="3325" y="3005"/>
              <a:ext cx="1572" cy="503"/>
              <a:chOff x="3325" y="3005"/>
              <a:chExt cx="1572" cy="503"/>
            </a:xfrm>
          </p:grpSpPr>
          <p:sp>
            <p:nvSpPr>
              <p:cNvPr id="119823" name="Text Box 36"/>
              <p:cNvSpPr txBox="1">
                <a:spLocks noChangeArrowheads="1"/>
              </p:cNvSpPr>
              <p:nvPr/>
            </p:nvSpPr>
            <p:spPr bwMode="auto">
              <a:xfrm>
                <a:off x="4054" y="3049"/>
                <a:ext cx="84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Latest Finish</a:t>
                </a:r>
              </a:p>
            </p:txBody>
          </p:sp>
          <p:sp>
            <p:nvSpPr>
              <p:cNvPr id="119824" name="Text Box 37"/>
              <p:cNvSpPr txBox="1">
                <a:spLocks noChangeArrowheads="1"/>
              </p:cNvSpPr>
              <p:nvPr/>
            </p:nvSpPr>
            <p:spPr bwMode="auto">
              <a:xfrm>
                <a:off x="3325" y="3005"/>
                <a:ext cx="35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LF</a:t>
                </a:r>
              </a:p>
            </p:txBody>
          </p:sp>
          <p:sp>
            <p:nvSpPr>
              <p:cNvPr id="119825" name="Line 38"/>
              <p:cNvSpPr>
                <a:spLocks noChangeShapeType="1"/>
              </p:cNvSpPr>
              <p:nvPr/>
            </p:nvSpPr>
            <p:spPr bwMode="auto">
              <a:xfrm>
                <a:off x="3712" y="3120"/>
                <a:ext cx="456"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118823" name="Group 39"/>
          <p:cNvGrpSpPr>
            <a:grpSpLocks/>
          </p:cNvGrpSpPr>
          <p:nvPr/>
        </p:nvGrpSpPr>
        <p:grpSpPr bwMode="auto">
          <a:xfrm>
            <a:off x="4381500" y="5145088"/>
            <a:ext cx="3203575" cy="1374775"/>
            <a:chOff x="2760" y="3241"/>
            <a:chExt cx="2018" cy="866"/>
          </a:xfrm>
        </p:grpSpPr>
        <p:grpSp>
          <p:nvGrpSpPr>
            <p:cNvPr id="119817" name="Group 40"/>
            <p:cNvGrpSpPr>
              <a:grpSpLocks/>
            </p:cNvGrpSpPr>
            <p:nvPr/>
          </p:nvGrpSpPr>
          <p:grpSpPr bwMode="auto">
            <a:xfrm>
              <a:off x="3008" y="3464"/>
              <a:ext cx="1770" cy="643"/>
              <a:chOff x="3008" y="3464"/>
              <a:chExt cx="1770" cy="643"/>
            </a:xfrm>
          </p:grpSpPr>
          <p:sp>
            <p:nvSpPr>
              <p:cNvPr id="119819" name="Text Box 41"/>
              <p:cNvSpPr txBox="1">
                <a:spLocks noChangeArrowheads="1"/>
              </p:cNvSpPr>
              <p:nvPr/>
            </p:nvSpPr>
            <p:spPr bwMode="auto">
              <a:xfrm>
                <a:off x="3253" y="3845"/>
                <a:ext cx="152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Activity Duration</a:t>
                </a:r>
              </a:p>
            </p:txBody>
          </p:sp>
          <p:sp>
            <p:nvSpPr>
              <p:cNvPr id="119820" name="Line 42"/>
              <p:cNvSpPr>
                <a:spLocks noChangeShapeType="1"/>
              </p:cNvSpPr>
              <p:nvPr/>
            </p:nvSpPr>
            <p:spPr bwMode="auto">
              <a:xfrm>
                <a:off x="3008" y="3464"/>
                <a:ext cx="488" cy="3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19818" name="Text Box 43"/>
            <p:cNvSpPr txBox="1">
              <a:spLocks noChangeArrowheads="1"/>
            </p:cNvSpPr>
            <p:nvPr/>
          </p:nvSpPr>
          <p:spPr bwMode="auto">
            <a:xfrm>
              <a:off x="2760" y="324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2</a:t>
              </a:r>
            </a:p>
          </p:txBody>
        </p:sp>
      </p:grpSp>
    </p:spTree>
    <p:extLst>
      <p:ext uri="{BB962C8B-B14F-4D97-AF65-F5344CB8AC3E}">
        <p14:creationId xmlns:p14="http://schemas.microsoft.com/office/powerpoint/2010/main" val="358209393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8787"/>
                                        </p:tgtEl>
                                        <p:attrNameLst>
                                          <p:attrName>style.visibility</p:attrName>
                                        </p:attrNameLst>
                                      </p:cBhvr>
                                      <p:to>
                                        <p:strVal val="visible"/>
                                      </p:to>
                                    </p:set>
                                    <p:animEffect transition="in" filter="strips(downRight)">
                                      <p:cBhvr>
                                        <p:cTn id="7" dur="1000"/>
                                        <p:tgtEl>
                                          <p:spTgt spid="118787"/>
                                        </p:tgtEl>
                                      </p:cBhvr>
                                    </p:animEffect>
                                  </p:childTnLst>
                                </p:cTn>
                              </p:par>
                            </p:childTnLst>
                          </p:cTn>
                        </p:par>
                        <p:par>
                          <p:cTn id="8" fill="hold" nodeType="afterGroup">
                            <p:stCondLst>
                              <p:cond delay="2000"/>
                            </p:stCondLst>
                            <p:childTnLst>
                              <p:par>
                                <p:cTn id="9" presetID="9" presetClass="entr" presetSubtype="0" fill="hold" nodeType="afterEffect">
                                  <p:stCondLst>
                                    <p:cond delay="1000"/>
                                  </p:stCondLst>
                                  <p:childTnLst>
                                    <p:set>
                                      <p:cBhvr>
                                        <p:cTn id="10" dur="1" fill="hold">
                                          <p:stCondLst>
                                            <p:cond delay="0"/>
                                          </p:stCondLst>
                                        </p:cTn>
                                        <p:tgtEl>
                                          <p:spTgt spid="118788"/>
                                        </p:tgtEl>
                                        <p:attrNameLst>
                                          <p:attrName>style.visibility</p:attrName>
                                        </p:attrNameLst>
                                      </p:cBhvr>
                                      <p:to>
                                        <p:strVal val="visible"/>
                                      </p:to>
                                    </p:set>
                                    <p:animEffect transition="in" filter="dissolve">
                                      <p:cBhvr>
                                        <p:cTn id="11" dur="1000"/>
                                        <p:tgtEl>
                                          <p:spTgt spid="118788"/>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18800"/>
                                        </p:tgtEl>
                                        <p:attrNameLst>
                                          <p:attrName>style.visibility</p:attrName>
                                        </p:attrNameLst>
                                      </p:cBhvr>
                                      <p:to>
                                        <p:strVal val="visible"/>
                                      </p:to>
                                    </p:set>
                                    <p:animEffect transition="in" filter="wipe(left)">
                                      <p:cBhvr>
                                        <p:cTn id="15" dur="1000"/>
                                        <p:tgtEl>
                                          <p:spTgt spid="118800"/>
                                        </p:tgtEl>
                                      </p:cBhvr>
                                    </p:animEffect>
                                  </p:childTnLst>
                                </p:cTn>
                              </p:par>
                              <p:par>
                                <p:cTn id="16" presetID="22" presetClass="entr" presetSubtype="2" fill="hold" nodeType="withEffect">
                                  <p:stCondLst>
                                    <p:cond delay="1000"/>
                                  </p:stCondLst>
                                  <p:childTnLst>
                                    <p:set>
                                      <p:cBhvr>
                                        <p:cTn id="17" dur="1" fill="hold">
                                          <p:stCondLst>
                                            <p:cond delay="0"/>
                                          </p:stCondLst>
                                        </p:cTn>
                                        <p:tgtEl>
                                          <p:spTgt spid="118823"/>
                                        </p:tgtEl>
                                        <p:attrNameLst>
                                          <p:attrName>style.visibility</p:attrName>
                                        </p:attrNameLst>
                                      </p:cBhvr>
                                      <p:to>
                                        <p:strVal val="visible"/>
                                      </p:to>
                                    </p:set>
                                    <p:animEffect transition="in" filter="wipe(right)">
                                      <p:cBhvr>
                                        <p:cTn id="18" dur="1000"/>
                                        <p:tgtEl>
                                          <p:spTgt spid="1188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18805"/>
                                        </p:tgtEl>
                                        <p:attrNameLst>
                                          <p:attrName>style.visibility</p:attrName>
                                        </p:attrNameLst>
                                      </p:cBhvr>
                                      <p:to>
                                        <p:strVal val="visible"/>
                                      </p:to>
                                    </p:set>
                                    <p:animEffect transition="in" filter="barn(inVertical)">
                                      <p:cBhvr>
                                        <p:cTn id="23" dur="1000"/>
                                        <p:tgtEl>
                                          <p:spTgt spid="1188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18814"/>
                                        </p:tgtEl>
                                        <p:attrNameLst>
                                          <p:attrName>style.visibility</p:attrName>
                                        </p:attrNameLst>
                                      </p:cBhvr>
                                      <p:to>
                                        <p:strVal val="visible"/>
                                      </p:to>
                                    </p:set>
                                    <p:animEffect transition="in" filter="barn(inVertical)">
                                      <p:cBhvr>
                                        <p:cTn id="28" dur="1000"/>
                                        <p:tgtEl>
                                          <p:spTgt spid="118814"/>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18799"/>
                                        </p:tgtEl>
                                        <p:attrNameLst>
                                          <p:attrName>style.visibility</p:attrName>
                                        </p:attrNameLst>
                                      </p:cBhvr>
                                      <p:to>
                                        <p:strVal val="visible"/>
                                      </p:to>
                                    </p:set>
                                    <p:animEffect transition="in" filter="wipe(left)">
                                      <p:cBhvr>
                                        <p:cTn id="32" dur="1000"/>
                                        <p:tgtEl>
                                          <p:spTgt spid="118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P spid="11879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Forward Pass</a:t>
            </a:r>
          </a:p>
        </p:txBody>
      </p:sp>
      <p:sp>
        <p:nvSpPr>
          <p:cNvPr id="120835" name="Text Box 3"/>
          <p:cNvSpPr txBox="1">
            <a:spLocks noChangeArrowheads="1"/>
          </p:cNvSpPr>
          <p:nvPr/>
        </p:nvSpPr>
        <p:spPr bwMode="auto">
          <a:xfrm>
            <a:off x="712788" y="1512888"/>
            <a:ext cx="714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at starting event and work forward</a:t>
            </a:r>
            <a:endParaRPr lang="en-AU" sz="2800" b="1" dirty="0">
              <a:solidFill>
                <a:schemeClr val="accent1"/>
              </a:solidFill>
              <a:latin typeface="Arial" charset="0"/>
              <a:ea typeface="MS PGothic" charset="0"/>
              <a:cs typeface="MS PGothic" charset="0"/>
            </a:endParaRPr>
          </a:p>
        </p:txBody>
      </p:sp>
      <p:sp>
        <p:nvSpPr>
          <p:cNvPr id="120836" name="Text Box 4"/>
          <p:cNvSpPr txBox="1">
            <a:spLocks noChangeArrowheads="1"/>
          </p:cNvSpPr>
          <p:nvPr/>
        </p:nvSpPr>
        <p:spPr bwMode="auto">
          <a:xfrm>
            <a:off x="738188" y="2300288"/>
            <a:ext cx="350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Earliest Start Time Rule:</a:t>
            </a:r>
          </a:p>
        </p:txBody>
      </p:sp>
      <p:sp>
        <p:nvSpPr>
          <p:cNvPr id="120837" name="Text Box 5"/>
          <p:cNvSpPr txBox="1">
            <a:spLocks noChangeArrowheads="1"/>
          </p:cNvSpPr>
          <p:nvPr/>
        </p:nvSpPr>
        <p:spPr bwMode="auto">
          <a:xfrm>
            <a:off x="1243013" y="2998788"/>
            <a:ext cx="661828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has only a single immediate predecessor, its ES equals the EF of the predecessor</a:t>
            </a:r>
          </a:p>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has multiple immediate predecessors, its ES is the maximum of all the EF values of its predecessors</a:t>
            </a:r>
          </a:p>
        </p:txBody>
      </p:sp>
      <p:sp>
        <p:nvSpPr>
          <p:cNvPr id="120838" name="Text Box 6"/>
          <p:cNvSpPr txBox="1">
            <a:spLocks noChangeArrowheads="1"/>
          </p:cNvSpPr>
          <p:nvPr/>
        </p:nvSpPr>
        <p:spPr bwMode="auto">
          <a:xfrm>
            <a:off x="1223963" y="5500688"/>
            <a:ext cx="6386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ES = Max {EF of all immediate predecessors}</a:t>
            </a:r>
          </a:p>
        </p:txBody>
      </p:sp>
    </p:spTree>
    <p:extLst>
      <p:ext uri="{BB962C8B-B14F-4D97-AF65-F5344CB8AC3E}">
        <p14:creationId xmlns:p14="http://schemas.microsoft.com/office/powerpoint/2010/main" val="381681594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835"/>
                                        </p:tgtEl>
                                        <p:attrNameLst>
                                          <p:attrName>style.visibility</p:attrName>
                                        </p:attrNameLst>
                                      </p:cBhvr>
                                      <p:to>
                                        <p:strVal val="visible"/>
                                      </p:to>
                                    </p:set>
                                    <p:animEffect transition="in" filter="strips(downRight)">
                                      <p:cBhvr>
                                        <p:cTn id="7" dur="1000"/>
                                        <p:tgtEl>
                                          <p:spTgt spid="12083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0836"/>
                                        </p:tgtEl>
                                        <p:attrNameLst>
                                          <p:attrName>style.visibility</p:attrName>
                                        </p:attrNameLst>
                                      </p:cBhvr>
                                      <p:to>
                                        <p:strVal val="visible"/>
                                      </p:to>
                                    </p:set>
                                    <p:animEffect transition="in" filter="strips(downRight)">
                                      <p:cBhvr>
                                        <p:cTn id="11" dur="1000"/>
                                        <p:tgtEl>
                                          <p:spTgt spid="120836"/>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20837"/>
                                        </p:tgtEl>
                                        <p:attrNameLst>
                                          <p:attrName>style.visibility</p:attrName>
                                        </p:attrNameLst>
                                      </p:cBhvr>
                                      <p:to>
                                        <p:strVal val="visible"/>
                                      </p:to>
                                    </p:set>
                                    <p:animEffect transition="in" filter="strips(downRight)">
                                      <p:cBhvr>
                                        <p:cTn id="15" dur="1000"/>
                                        <p:tgtEl>
                                          <p:spTgt spid="120837"/>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20838"/>
                                        </p:tgtEl>
                                        <p:attrNameLst>
                                          <p:attrName>style.visibility</p:attrName>
                                        </p:attrNameLst>
                                      </p:cBhvr>
                                      <p:to>
                                        <p:strVal val="visible"/>
                                      </p:to>
                                    </p:set>
                                    <p:animEffect transition="in" filter="strips(downRight)">
                                      <p:cBhvr>
                                        <p:cTn id="19" dur="1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P spid="120836" grpId="0"/>
      <p:bldP spid="120837" grpId="0"/>
      <p:bldP spid="1208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a:xfrm>
            <a:off x="901700" y="1925638"/>
            <a:ext cx="7342188" cy="3752850"/>
          </a:xfrm>
        </p:spPr>
        <p:txBody>
          <a:bodyPr lIns="90475" tIns="44444" rIns="90475" bIns="44444"/>
          <a:lstStyle/>
          <a:p>
            <a:pPr marL="444500" indent="-444500">
              <a:buClr>
                <a:srgbClr val="BF0922"/>
              </a:buClr>
              <a:buSzPct val="60000"/>
              <a:buFont typeface="Lucida Grande" charset="0"/>
              <a:buChar char="►"/>
            </a:pPr>
            <a:r>
              <a:rPr lang="en-US" dirty="0">
                <a:latin typeface="Arial" charset="0"/>
                <a:ea typeface="MS PGothic" charset="0"/>
                <a:cs typeface="MS PGothic" charset="0"/>
              </a:rPr>
              <a:t>Single unit</a:t>
            </a:r>
          </a:p>
          <a:p>
            <a:pPr marL="444500" indent="-444500">
              <a:buClr>
                <a:srgbClr val="BF0922"/>
              </a:buClr>
              <a:buSzPct val="60000"/>
              <a:buFont typeface="Lucida Grande" charset="0"/>
              <a:buChar char="►"/>
            </a:pPr>
            <a:r>
              <a:rPr lang="en-US" dirty="0">
                <a:latin typeface="Arial" charset="0"/>
                <a:ea typeface="MS PGothic" charset="0"/>
                <a:cs typeface="MS PGothic" charset="0"/>
              </a:rPr>
              <a:t>Many related activities</a:t>
            </a:r>
          </a:p>
          <a:p>
            <a:pPr marL="444500" indent="-444500">
              <a:buClr>
                <a:srgbClr val="BF0922"/>
              </a:buClr>
              <a:buSzPct val="60000"/>
              <a:buFont typeface="Lucida Grande" charset="0"/>
              <a:buChar char="►"/>
            </a:pPr>
            <a:r>
              <a:rPr lang="en-US" dirty="0">
                <a:latin typeface="Arial" charset="0"/>
                <a:ea typeface="MS PGothic" charset="0"/>
                <a:cs typeface="MS PGothic" charset="0"/>
              </a:rPr>
              <a:t>Difficult production planning and inventory control</a:t>
            </a:r>
          </a:p>
          <a:p>
            <a:pPr marL="444500" indent="-444500">
              <a:buClr>
                <a:srgbClr val="BF0922"/>
              </a:buClr>
              <a:buSzPct val="60000"/>
              <a:buFont typeface="Lucida Grande" charset="0"/>
              <a:buChar char="►"/>
            </a:pPr>
            <a:r>
              <a:rPr lang="en-US" dirty="0">
                <a:latin typeface="Arial" charset="0"/>
                <a:ea typeface="MS PGothic" charset="0"/>
                <a:cs typeface="MS PGothic" charset="0"/>
              </a:rPr>
              <a:t>General purpose equipment</a:t>
            </a:r>
          </a:p>
          <a:p>
            <a:pPr marL="444500" indent="-444500">
              <a:buClr>
                <a:srgbClr val="BF0922"/>
              </a:buClr>
              <a:buSzPct val="60000"/>
              <a:buFont typeface="Lucida Grande" charset="0"/>
              <a:buChar char="►"/>
            </a:pPr>
            <a:r>
              <a:rPr lang="en-US" dirty="0">
                <a:latin typeface="Arial" charset="0"/>
                <a:ea typeface="MS PGothic" charset="0"/>
                <a:cs typeface="MS PGothic" charset="0"/>
              </a:rPr>
              <a:t>High labor skills</a:t>
            </a:r>
          </a:p>
        </p:txBody>
      </p:sp>
      <p:sp>
        <p:nvSpPr>
          <p:cNvPr id="33794" name="Rectangle 3"/>
          <p:cNvSpPr>
            <a:spLocks noGrp="1" noChangeArrowheads="1"/>
          </p:cNvSpPr>
          <p:nvPr>
            <p:ph type="title"/>
          </p:nvPr>
        </p:nvSpPr>
        <p:spPr>
          <a:xfrm>
            <a:off x="685800" y="434975"/>
            <a:ext cx="7772400" cy="874713"/>
          </a:xfrm>
        </p:spPr>
        <p:txBody>
          <a:bodyPr/>
          <a:lstStyle/>
          <a:p>
            <a:r>
              <a:rPr lang="en-US" dirty="0">
                <a:latin typeface="Arial" charset="0"/>
                <a:ea typeface="MS PGothic" charset="0"/>
                <a:cs typeface="MS PGothic" charset="0"/>
              </a:rPr>
              <a:t>Project Characteristics</a:t>
            </a:r>
          </a:p>
        </p:txBody>
      </p:sp>
    </p:spTree>
    <p:extLst>
      <p:ext uri="{BB962C8B-B14F-4D97-AF65-F5344CB8AC3E}">
        <p14:creationId xmlns:p14="http://schemas.microsoft.com/office/powerpoint/2010/main" val="831413094"/>
      </p:ext>
    </p:extLst>
  </p:cSld>
  <p:clrMapOvr>
    <a:masterClrMapping/>
  </p:clrMapOvr>
  <p:transition>
    <p:pull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Forward Pass</a:t>
            </a:r>
          </a:p>
        </p:txBody>
      </p:sp>
      <p:sp>
        <p:nvSpPr>
          <p:cNvPr id="122884" name="Text Box 4"/>
          <p:cNvSpPr txBox="1">
            <a:spLocks noChangeArrowheads="1"/>
          </p:cNvSpPr>
          <p:nvPr/>
        </p:nvSpPr>
        <p:spPr bwMode="auto">
          <a:xfrm>
            <a:off x="738188" y="2300288"/>
            <a:ext cx="367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Earliest Finish Time Rule:</a:t>
            </a:r>
          </a:p>
        </p:txBody>
      </p:sp>
      <p:sp>
        <p:nvSpPr>
          <p:cNvPr id="122885" name="Text Box 5"/>
          <p:cNvSpPr txBox="1">
            <a:spLocks noChangeArrowheads="1"/>
          </p:cNvSpPr>
          <p:nvPr/>
        </p:nvSpPr>
        <p:spPr bwMode="auto">
          <a:xfrm>
            <a:off x="1243013" y="2998788"/>
            <a:ext cx="661828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The earliest finish time (EF) of an activity is the sum of its earliest start time (ES) and its activity time</a:t>
            </a:r>
          </a:p>
        </p:txBody>
      </p:sp>
      <p:sp>
        <p:nvSpPr>
          <p:cNvPr id="122886" name="Text Box 6"/>
          <p:cNvSpPr txBox="1">
            <a:spLocks noChangeArrowheads="1"/>
          </p:cNvSpPr>
          <p:nvPr/>
        </p:nvSpPr>
        <p:spPr bwMode="auto">
          <a:xfrm>
            <a:off x="2828925" y="4789488"/>
            <a:ext cx="331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EF = ES + Activity time</a:t>
            </a:r>
          </a:p>
        </p:txBody>
      </p:sp>
      <p:sp>
        <p:nvSpPr>
          <p:cNvPr id="7" name="Text Box 3"/>
          <p:cNvSpPr txBox="1">
            <a:spLocks noChangeArrowheads="1"/>
          </p:cNvSpPr>
          <p:nvPr/>
        </p:nvSpPr>
        <p:spPr bwMode="auto">
          <a:xfrm>
            <a:off x="712788" y="1512888"/>
            <a:ext cx="714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at starting event and work forward</a:t>
            </a:r>
            <a:endParaRPr lang="en-AU" sz="2800" b="1" dirty="0">
              <a:solidFill>
                <a:schemeClr val="accent1"/>
              </a:solidFill>
              <a:latin typeface="Arial" charset="0"/>
              <a:ea typeface="MS PGothic" charset="0"/>
              <a:cs typeface="MS PGothic" charset="0"/>
            </a:endParaRPr>
          </a:p>
        </p:txBody>
      </p:sp>
    </p:spTree>
    <p:extLst>
      <p:ext uri="{BB962C8B-B14F-4D97-AF65-F5344CB8AC3E}">
        <p14:creationId xmlns:p14="http://schemas.microsoft.com/office/powerpoint/2010/main" val="55724688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2884"/>
                                        </p:tgtEl>
                                        <p:attrNameLst>
                                          <p:attrName>style.visibility</p:attrName>
                                        </p:attrNameLst>
                                      </p:cBhvr>
                                      <p:to>
                                        <p:strVal val="visible"/>
                                      </p:to>
                                    </p:set>
                                    <p:animEffect transition="in" filter="strips(downRight)">
                                      <p:cBhvr>
                                        <p:cTn id="11" dur="1000"/>
                                        <p:tgtEl>
                                          <p:spTgt spid="122884"/>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22885"/>
                                        </p:tgtEl>
                                        <p:attrNameLst>
                                          <p:attrName>style.visibility</p:attrName>
                                        </p:attrNameLst>
                                      </p:cBhvr>
                                      <p:to>
                                        <p:strVal val="visible"/>
                                      </p:to>
                                    </p:set>
                                    <p:animEffect transition="in" filter="strips(downRight)">
                                      <p:cBhvr>
                                        <p:cTn id="15" dur="1000"/>
                                        <p:tgtEl>
                                          <p:spTgt spid="122885"/>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22886"/>
                                        </p:tgtEl>
                                        <p:attrNameLst>
                                          <p:attrName>style.visibility</p:attrName>
                                        </p:attrNameLst>
                                      </p:cBhvr>
                                      <p:to>
                                        <p:strVal val="visible"/>
                                      </p:to>
                                    </p:set>
                                    <p:animEffect transition="in" filter="strips(downRight)">
                                      <p:cBhvr>
                                        <p:cTn id="19" dur="10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p:bldP spid="12288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24931" name="Group 3"/>
          <p:cNvGrpSpPr>
            <a:grpSpLocks/>
          </p:cNvGrpSpPr>
          <p:nvPr/>
        </p:nvGrpSpPr>
        <p:grpSpPr bwMode="auto">
          <a:xfrm>
            <a:off x="1425575" y="2465388"/>
            <a:ext cx="2859088" cy="2855912"/>
            <a:chOff x="1842" y="1776"/>
            <a:chExt cx="2074" cy="2072"/>
          </a:xfrm>
        </p:grpSpPr>
        <p:sp>
          <p:nvSpPr>
            <p:cNvPr id="58384" name="Oval 4"/>
            <p:cNvSpPr>
              <a:spLocks noChangeArrowheads="1"/>
            </p:cNvSpPr>
            <p:nvPr/>
          </p:nvSpPr>
          <p:spPr bwMode="auto">
            <a:xfrm>
              <a:off x="1844" y="1776"/>
              <a:ext cx="2072" cy="2072"/>
            </a:xfrm>
            <a:prstGeom prst="ellipse">
              <a:avLst/>
            </a:prstGeom>
            <a:solidFill>
              <a:schemeClr val="accent3"/>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25967" name="Freeform 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386" name="Freeform 6"/>
            <p:cNvSpPr>
              <a:spLocks/>
            </p:cNvSpPr>
            <p:nvPr/>
          </p:nvSpPr>
          <p:spPr bwMode="auto">
            <a:xfrm flipH="1">
              <a:off x="3220" y="1835"/>
              <a:ext cx="687"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4"/>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58387" name="Freeform 7"/>
            <p:cNvSpPr>
              <a:spLocks/>
            </p:cNvSpPr>
            <p:nvPr/>
          </p:nvSpPr>
          <p:spPr bwMode="auto">
            <a:xfrm flipH="1" flipV="1">
              <a:off x="3218" y="2814"/>
              <a:ext cx="687"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1">
                <a:lumMod val="40000"/>
                <a:lumOff val="6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25970" name="Freeform 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5971" name="Oval 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25972" name="Line 1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5973" name="Line 1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5974" name="Line 1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5975" name="Line 1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24942" name="Group 14"/>
          <p:cNvGrpSpPr>
            <a:grpSpLocks/>
          </p:cNvGrpSpPr>
          <p:nvPr/>
        </p:nvGrpSpPr>
        <p:grpSpPr bwMode="auto">
          <a:xfrm>
            <a:off x="2409825" y="2820988"/>
            <a:ext cx="838200" cy="2182812"/>
            <a:chOff x="1518" y="1777"/>
            <a:chExt cx="528" cy="1375"/>
          </a:xfrm>
        </p:grpSpPr>
        <p:sp>
          <p:nvSpPr>
            <p:cNvPr id="125964" name="Text Box 15"/>
            <p:cNvSpPr txBox="1">
              <a:spLocks noChangeArrowheads="1"/>
            </p:cNvSpPr>
            <p:nvPr/>
          </p:nvSpPr>
          <p:spPr bwMode="auto">
            <a:xfrm>
              <a:off x="1518" y="1777"/>
              <a:ext cx="5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Start</a:t>
              </a:r>
            </a:p>
          </p:txBody>
        </p:sp>
        <p:sp>
          <p:nvSpPr>
            <p:cNvPr id="125965" name="Text Box 16"/>
            <p:cNvSpPr txBox="1">
              <a:spLocks noChangeArrowheads="1"/>
            </p:cNvSpPr>
            <p:nvPr/>
          </p:nvSpPr>
          <p:spPr bwMode="auto">
            <a:xfrm>
              <a:off x="1670" y="2825"/>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0</a:t>
              </a:r>
            </a:p>
          </p:txBody>
        </p:sp>
      </p:grpSp>
      <p:grpSp>
        <p:nvGrpSpPr>
          <p:cNvPr id="124945" name="Group 17"/>
          <p:cNvGrpSpPr>
            <a:grpSpLocks/>
          </p:cNvGrpSpPr>
          <p:nvPr/>
        </p:nvGrpSpPr>
        <p:grpSpPr bwMode="auto">
          <a:xfrm>
            <a:off x="746125" y="2287588"/>
            <a:ext cx="1373188" cy="1357312"/>
            <a:chOff x="470" y="1441"/>
            <a:chExt cx="865" cy="855"/>
          </a:xfrm>
        </p:grpSpPr>
        <p:sp>
          <p:nvSpPr>
            <p:cNvPr id="125961" name="Text Box 18"/>
            <p:cNvSpPr txBox="1">
              <a:spLocks noChangeArrowheads="1"/>
            </p:cNvSpPr>
            <p:nvPr/>
          </p:nvSpPr>
          <p:spPr bwMode="auto">
            <a:xfrm>
              <a:off x="1094" y="1969"/>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0</a:t>
              </a:r>
            </a:p>
          </p:txBody>
        </p:sp>
        <p:sp>
          <p:nvSpPr>
            <p:cNvPr id="125962" name="Text Box 19"/>
            <p:cNvSpPr txBox="1">
              <a:spLocks noChangeArrowheads="1"/>
            </p:cNvSpPr>
            <p:nvPr/>
          </p:nvSpPr>
          <p:spPr bwMode="auto">
            <a:xfrm>
              <a:off x="470" y="1441"/>
              <a:ext cx="4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ES</a:t>
              </a:r>
            </a:p>
          </p:txBody>
        </p:sp>
        <p:sp>
          <p:nvSpPr>
            <p:cNvPr id="125963" name="Line 20"/>
            <p:cNvSpPr>
              <a:spLocks noChangeShapeType="1"/>
            </p:cNvSpPr>
            <p:nvPr/>
          </p:nvSpPr>
          <p:spPr bwMode="auto">
            <a:xfrm>
              <a:off x="728" y="1712"/>
              <a:ext cx="384" cy="3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24949" name="Group 21"/>
          <p:cNvGrpSpPr>
            <a:grpSpLocks/>
          </p:cNvGrpSpPr>
          <p:nvPr/>
        </p:nvGrpSpPr>
        <p:grpSpPr bwMode="auto">
          <a:xfrm>
            <a:off x="3463925" y="2363788"/>
            <a:ext cx="4611688" cy="1268412"/>
            <a:chOff x="2182" y="1489"/>
            <a:chExt cx="2905" cy="799"/>
          </a:xfrm>
        </p:grpSpPr>
        <p:sp>
          <p:nvSpPr>
            <p:cNvPr id="125958" name="Text Box 22"/>
            <p:cNvSpPr txBox="1">
              <a:spLocks noChangeArrowheads="1"/>
            </p:cNvSpPr>
            <p:nvPr/>
          </p:nvSpPr>
          <p:spPr bwMode="auto">
            <a:xfrm>
              <a:off x="2182" y="1961"/>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0</a:t>
              </a:r>
            </a:p>
          </p:txBody>
        </p:sp>
        <p:sp>
          <p:nvSpPr>
            <p:cNvPr id="125959" name="Text Box 23"/>
            <p:cNvSpPr txBox="1">
              <a:spLocks noChangeArrowheads="1"/>
            </p:cNvSpPr>
            <p:nvPr/>
          </p:nvSpPr>
          <p:spPr bwMode="auto">
            <a:xfrm>
              <a:off x="2670" y="1489"/>
              <a:ext cx="241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EF = ES + Activity time</a:t>
              </a:r>
            </a:p>
          </p:txBody>
        </p:sp>
        <p:sp>
          <p:nvSpPr>
            <p:cNvPr id="125960" name="Line 24"/>
            <p:cNvSpPr>
              <a:spLocks noChangeShapeType="1"/>
            </p:cNvSpPr>
            <p:nvPr/>
          </p:nvSpPr>
          <p:spPr bwMode="auto">
            <a:xfrm flipH="1">
              <a:off x="2448" y="1824"/>
              <a:ext cx="488" cy="2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393668402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4931"/>
                                        </p:tgtEl>
                                        <p:attrNameLst>
                                          <p:attrName>style.visibility</p:attrName>
                                        </p:attrNameLst>
                                      </p:cBhvr>
                                      <p:to>
                                        <p:strVal val="visible"/>
                                      </p:to>
                                    </p:set>
                                    <p:animEffect transition="in" filter="dissolve">
                                      <p:cBhvr>
                                        <p:cTn id="7" dur="1000"/>
                                        <p:tgtEl>
                                          <p:spTgt spid="124931"/>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4942"/>
                                        </p:tgtEl>
                                        <p:attrNameLst>
                                          <p:attrName>style.visibility</p:attrName>
                                        </p:attrNameLst>
                                      </p:cBhvr>
                                      <p:to>
                                        <p:strVal val="visible"/>
                                      </p:to>
                                    </p:set>
                                    <p:animEffect transition="in" filter="strips(downRight)">
                                      <p:cBhvr>
                                        <p:cTn id="11" dur="1000"/>
                                        <p:tgtEl>
                                          <p:spTgt spid="124942"/>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24945"/>
                                        </p:tgtEl>
                                        <p:attrNameLst>
                                          <p:attrName>style.visibility</p:attrName>
                                        </p:attrNameLst>
                                      </p:cBhvr>
                                      <p:to>
                                        <p:strVal val="visible"/>
                                      </p:to>
                                    </p:set>
                                    <p:animEffect transition="in" filter="wipe(up)">
                                      <p:cBhvr>
                                        <p:cTn id="15" dur="1000"/>
                                        <p:tgtEl>
                                          <p:spTgt spid="124945"/>
                                        </p:tgtEl>
                                      </p:cBhvr>
                                    </p:animEffect>
                                  </p:childTnLst>
                                </p:cTn>
                              </p:par>
                            </p:childTnLst>
                          </p:cTn>
                        </p:par>
                        <p:par>
                          <p:cTn id="16" fill="hold" nodeType="afterGroup">
                            <p:stCondLst>
                              <p:cond delay="6000"/>
                            </p:stCondLst>
                            <p:childTnLst>
                              <p:par>
                                <p:cTn id="17" presetID="22" presetClass="entr" presetSubtype="1" fill="hold" nodeType="afterEffect">
                                  <p:stCondLst>
                                    <p:cond delay="1000"/>
                                  </p:stCondLst>
                                  <p:childTnLst>
                                    <p:set>
                                      <p:cBhvr>
                                        <p:cTn id="18" dur="1" fill="hold">
                                          <p:stCondLst>
                                            <p:cond delay="0"/>
                                          </p:stCondLst>
                                        </p:cTn>
                                        <p:tgtEl>
                                          <p:spTgt spid="124949"/>
                                        </p:tgtEl>
                                        <p:attrNameLst>
                                          <p:attrName>style.visibility</p:attrName>
                                        </p:attrNameLst>
                                      </p:cBhvr>
                                      <p:to>
                                        <p:strVal val="visible"/>
                                      </p:to>
                                    </p:set>
                                    <p:animEffect transition="in" filter="wipe(up)">
                                      <p:cBhvr>
                                        <p:cTn id="19" dur="1000"/>
                                        <p:tgtEl>
                                          <p:spTgt spid="124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28002" name="Group 3"/>
          <p:cNvGrpSpPr>
            <a:grpSpLocks/>
          </p:cNvGrpSpPr>
          <p:nvPr/>
        </p:nvGrpSpPr>
        <p:grpSpPr bwMode="auto">
          <a:xfrm>
            <a:off x="434975" y="3276600"/>
            <a:ext cx="1423988" cy="1422400"/>
            <a:chOff x="274" y="2064"/>
            <a:chExt cx="897" cy="896"/>
          </a:xfrm>
        </p:grpSpPr>
        <p:grpSp>
          <p:nvGrpSpPr>
            <p:cNvPr id="128024" name="Group 4"/>
            <p:cNvGrpSpPr>
              <a:grpSpLocks/>
            </p:cNvGrpSpPr>
            <p:nvPr/>
          </p:nvGrpSpPr>
          <p:grpSpPr bwMode="auto">
            <a:xfrm>
              <a:off x="274" y="2064"/>
              <a:ext cx="897" cy="896"/>
              <a:chOff x="1842" y="1776"/>
              <a:chExt cx="2074" cy="2072"/>
            </a:xfrm>
          </p:grpSpPr>
          <p:sp>
            <p:nvSpPr>
              <p:cNvPr id="59423" name="Oval 5"/>
              <p:cNvSpPr>
                <a:spLocks noChangeArrowheads="1"/>
              </p:cNvSpPr>
              <p:nvPr/>
            </p:nvSpPr>
            <p:spPr bwMode="auto">
              <a:xfrm>
                <a:off x="1844" y="1776"/>
                <a:ext cx="2072" cy="2072"/>
              </a:xfrm>
              <a:prstGeom prst="ellipse">
                <a:avLst/>
              </a:prstGeom>
              <a:solidFill>
                <a:schemeClr val="accent3"/>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28030"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425" name="Freeform 7"/>
              <p:cNvSpPr>
                <a:spLocks/>
              </p:cNvSpPr>
              <p:nvPr/>
            </p:nvSpPr>
            <p:spPr bwMode="auto">
              <a:xfrm flipH="1">
                <a:off x="3220" y="1836"/>
                <a:ext cx="689" cy="976"/>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4"/>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59426" name="Freeform 8"/>
              <p:cNvSpPr>
                <a:spLocks/>
              </p:cNvSpPr>
              <p:nvPr/>
            </p:nvSpPr>
            <p:spPr bwMode="auto">
              <a:xfrm flipH="1" flipV="1">
                <a:off x="3218" y="2814"/>
                <a:ext cx="689"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1">
                  <a:lumMod val="40000"/>
                  <a:lumOff val="6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28033"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034"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28035"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36"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37"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38"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28025" name="Text Box 15"/>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28026" name="Text Box 16"/>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28027" name="Text Box 17"/>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28028" name="Text Box 18"/>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26995" name="Group 19"/>
          <p:cNvGrpSpPr>
            <a:grpSpLocks/>
          </p:cNvGrpSpPr>
          <p:nvPr/>
        </p:nvGrpSpPr>
        <p:grpSpPr bwMode="auto">
          <a:xfrm>
            <a:off x="3063875" y="2451100"/>
            <a:ext cx="3062288" cy="3059113"/>
            <a:chOff x="1930" y="1544"/>
            <a:chExt cx="1929" cy="1927"/>
          </a:xfrm>
        </p:grpSpPr>
        <p:grpSp>
          <p:nvGrpSpPr>
            <p:cNvPr id="128012" name="Group 20"/>
            <p:cNvGrpSpPr>
              <a:grpSpLocks/>
            </p:cNvGrpSpPr>
            <p:nvPr/>
          </p:nvGrpSpPr>
          <p:grpSpPr bwMode="auto">
            <a:xfrm>
              <a:off x="1930" y="1544"/>
              <a:ext cx="1929" cy="1927"/>
              <a:chOff x="1842" y="1776"/>
              <a:chExt cx="2074" cy="2072"/>
            </a:xfrm>
          </p:grpSpPr>
          <p:sp>
            <p:nvSpPr>
              <p:cNvPr id="128014" name="Oval 2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59409" name="Freeform 2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5">
                  <a:lumMod val="60000"/>
                  <a:lumOff val="4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28016" name="Freeform 2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017" name="Freeform 2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018" name="Freeform 2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019" name="Oval 2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28020" name="Line 2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21" name="Line 2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22" name="Line 2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23" name="Line 3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28013" name="Text Box 31"/>
            <p:cNvSpPr txBox="1">
              <a:spLocks noChangeArrowheads="1"/>
            </p:cNvSpPr>
            <p:nvPr/>
          </p:nvSpPr>
          <p:spPr bwMode="auto">
            <a:xfrm>
              <a:off x="2742" y="1706"/>
              <a:ext cx="286"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A</a:t>
              </a: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r>
                <a:rPr lang="en-AU" sz="3200" dirty="0">
                  <a:latin typeface="Arial" charset="0"/>
                  <a:ea typeface="MS PGothic" charset="0"/>
                  <a:cs typeface="MS PGothic" charset="0"/>
                </a:rPr>
                <a:t>2</a:t>
              </a:r>
            </a:p>
          </p:txBody>
        </p:sp>
      </p:grpSp>
      <p:grpSp>
        <p:nvGrpSpPr>
          <p:cNvPr id="127008" name="Group 32"/>
          <p:cNvGrpSpPr>
            <a:grpSpLocks/>
          </p:cNvGrpSpPr>
          <p:nvPr/>
        </p:nvGrpSpPr>
        <p:grpSpPr bwMode="auto">
          <a:xfrm>
            <a:off x="5267325" y="1971675"/>
            <a:ext cx="2659063" cy="1722438"/>
            <a:chOff x="3318" y="1242"/>
            <a:chExt cx="1675" cy="1085"/>
          </a:xfrm>
        </p:grpSpPr>
        <p:sp>
          <p:nvSpPr>
            <p:cNvPr id="128009" name="Text Box 33"/>
            <p:cNvSpPr txBox="1">
              <a:spLocks noChangeArrowheads="1"/>
            </p:cNvSpPr>
            <p:nvPr/>
          </p:nvSpPr>
          <p:spPr bwMode="auto">
            <a:xfrm>
              <a:off x="3318" y="196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2</a:t>
              </a:r>
            </a:p>
          </p:txBody>
        </p:sp>
        <p:sp>
          <p:nvSpPr>
            <p:cNvPr id="128010" name="Text Box 34"/>
            <p:cNvSpPr txBox="1">
              <a:spLocks noChangeArrowheads="1"/>
            </p:cNvSpPr>
            <p:nvPr/>
          </p:nvSpPr>
          <p:spPr bwMode="auto">
            <a:xfrm>
              <a:off x="3706" y="1242"/>
              <a:ext cx="128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EF of A = </a:t>
              </a:r>
              <a:br>
                <a:rPr lang="en-AU" sz="2800" dirty="0">
                  <a:latin typeface="Arial" charset="0"/>
                  <a:ea typeface="MS PGothic" charset="0"/>
                  <a:cs typeface="MS PGothic" charset="0"/>
                </a:rPr>
              </a:br>
              <a:r>
                <a:rPr lang="en-AU" sz="2800" dirty="0">
                  <a:latin typeface="Arial" charset="0"/>
                  <a:ea typeface="MS PGothic" charset="0"/>
                  <a:cs typeface="MS PGothic" charset="0"/>
                </a:rPr>
                <a:t>ES of A + 2</a:t>
              </a:r>
            </a:p>
          </p:txBody>
        </p:sp>
        <p:sp>
          <p:nvSpPr>
            <p:cNvPr id="128011" name="Line 35"/>
            <p:cNvSpPr>
              <a:spLocks noChangeShapeType="1"/>
            </p:cNvSpPr>
            <p:nvPr/>
          </p:nvSpPr>
          <p:spPr bwMode="auto">
            <a:xfrm flipH="1">
              <a:off x="3632" y="1728"/>
              <a:ext cx="408" cy="3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27012" name="Group 36"/>
          <p:cNvGrpSpPr>
            <a:grpSpLocks/>
          </p:cNvGrpSpPr>
          <p:nvPr/>
        </p:nvGrpSpPr>
        <p:grpSpPr bwMode="auto">
          <a:xfrm>
            <a:off x="2041525" y="2160588"/>
            <a:ext cx="1857375" cy="1533525"/>
            <a:chOff x="1286" y="1361"/>
            <a:chExt cx="1170" cy="966"/>
          </a:xfrm>
        </p:grpSpPr>
        <p:sp>
          <p:nvSpPr>
            <p:cNvPr id="128006" name="Text Box 37"/>
            <p:cNvSpPr txBox="1">
              <a:spLocks noChangeArrowheads="1"/>
            </p:cNvSpPr>
            <p:nvPr/>
          </p:nvSpPr>
          <p:spPr bwMode="auto">
            <a:xfrm>
              <a:off x="2198" y="196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0</a:t>
              </a:r>
            </a:p>
          </p:txBody>
        </p:sp>
        <p:sp>
          <p:nvSpPr>
            <p:cNvPr id="128007" name="Text Box 38"/>
            <p:cNvSpPr txBox="1">
              <a:spLocks noChangeArrowheads="1"/>
            </p:cNvSpPr>
            <p:nvPr/>
          </p:nvSpPr>
          <p:spPr bwMode="auto">
            <a:xfrm>
              <a:off x="1286" y="1361"/>
              <a:ext cx="67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ES</a:t>
              </a:r>
              <a:br>
                <a:rPr lang="en-AU" sz="2800" dirty="0">
                  <a:latin typeface="Arial" charset="0"/>
                  <a:ea typeface="MS PGothic" charset="0"/>
                  <a:cs typeface="MS PGothic" charset="0"/>
                </a:rPr>
              </a:br>
              <a:r>
                <a:rPr lang="en-AU" sz="2800" dirty="0">
                  <a:latin typeface="Arial" charset="0"/>
                  <a:ea typeface="MS PGothic" charset="0"/>
                  <a:cs typeface="MS PGothic" charset="0"/>
                </a:rPr>
                <a:t>of A</a:t>
              </a:r>
            </a:p>
          </p:txBody>
        </p:sp>
        <p:sp>
          <p:nvSpPr>
            <p:cNvPr id="128008" name="Line 39"/>
            <p:cNvSpPr>
              <a:spLocks noChangeShapeType="1"/>
            </p:cNvSpPr>
            <p:nvPr/>
          </p:nvSpPr>
          <p:spPr bwMode="auto">
            <a:xfrm>
              <a:off x="1904" y="1632"/>
              <a:ext cx="328" cy="3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24416707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6995"/>
                                        </p:tgtEl>
                                        <p:attrNameLst>
                                          <p:attrName>style.visibility</p:attrName>
                                        </p:attrNameLst>
                                      </p:cBhvr>
                                      <p:to>
                                        <p:strVal val="visible"/>
                                      </p:to>
                                    </p:set>
                                    <p:animEffect transition="in" filter="dissolve">
                                      <p:cBhvr>
                                        <p:cTn id="7" dur="1000"/>
                                        <p:tgtEl>
                                          <p:spTgt spid="126995"/>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27012"/>
                                        </p:tgtEl>
                                        <p:attrNameLst>
                                          <p:attrName>style.visibility</p:attrName>
                                        </p:attrNameLst>
                                      </p:cBhvr>
                                      <p:to>
                                        <p:strVal val="visible"/>
                                      </p:to>
                                    </p:set>
                                    <p:animEffect transition="in" filter="wipe(up)">
                                      <p:cBhvr>
                                        <p:cTn id="11" dur="1000"/>
                                        <p:tgtEl>
                                          <p:spTgt spid="127012"/>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27008"/>
                                        </p:tgtEl>
                                        <p:attrNameLst>
                                          <p:attrName>style.visibility</p:attrName>
                                        </p:attrNameLst>
                                      </p:cBhvr>
                                      <p:to>
                                        <p:strVal val="visible"/>
                                      </p:to>
                                    </p:set>
                                    <p:animEffect transition="in" filter="wipe(up)">
                                      <p:cBhvr>
                                        <p:cTn id="15" dur="1000"/>
                                        <p:tgtEl>
                                          <p:spTgt spid="127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p:cNvGrpSpPr>
          <p:nvPr/>
        </p:nvGrpSpPr>
        <p:grpSpPr bwMode="auto">
          <a:xfrm>
            <a:off x="3787775" y="3340100"/>
            <a:ext cx="3062288" cy="3059113"/>
            <a:chOff x="2386" y="2104"/>
            <a:chExt cx="1929" cy="1927"/>
          </a:xfrm>
        </p:grpSpPr>
        <p:grpSp>
          <p:nvGrpSpPr>
            <p:cNvPr id="130092" name="Group 3"/>
            <p:cNvGrpSpPr>
              <a:grpSpLocks/>
            </p:cNvGrpSpPr>
            <p:nvPr/>
          </p:nvGrpSpPr>
          <p:grpSpPr bwMode="auto">
            <a:xfrm>
              <a:off x="2386" y="2104"/>
              <a:ext cx="1929" cy="1927"/>
              <a:chOff x="1842" y="1776"/>
              <a:chExt cx="2074" cy="2072"/>
            </a:xfrm>
          </p:grpSpPr>
          <p:sp>
            <p:nvSpPr>
              <p:cNvPr id="130094" name="Oval 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0095" name="Freeform 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96" name="Freeform 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97" name="Freeform 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98" name="Freeform 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99" name="Oval 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0100" name="Line 1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101" name="Line 1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102" name="Line 1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103" name="Line 1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0093" name="Text Box 14"/>
            <p:cNvSpPr txBox="1">
              <a:spLocks noChangeArrowheads="1"/>
            </p:cNvSpPr>
            <p:nvPr/>
          </p:nvSpPr>
          <p:spPr bwMode="auto">
            <a:xfrm>
              <a:off x="3198" y="2266"/>
              <a:ext cx="289"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B</a:t>
              </a: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r>
                <a:rPr lang="en-AU" sz="3200" dirty="0">
                  <a:latin typeface="Arial" charset="0"/>
                  <a:ea typeface="MS PGothic" charset="0"/>
                  <a:cs typeface="MS PGothic" charset="0"/>
                </a:rPr>
                <a:t>3</a:t>
              </a:r>
            </a:p>
          </p:txBody>
        </p:sp>
      </p:grpSp>
      <p:sp>
        <p:nvSpPr>
          <p:cNvPr id="129039" name="Rectangle 15"/>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0051" name="Group 16"/>
          <p:cNvGrpSpPr>
            <a:grpSpLocks/>
          </p:cNvGrpSpPr>
          <p:nvPr/>
        </p:nvGrpSpPr>
        <p:grpSpPr bwMode="auto">
          <a:xfrm>
            <a:off x="434975" y="1943100"/>
            <a:ext cx="2541588" cy="2755900"/>
            <a:chOff x="274" y="1224"/>
            <a:chExt cx="1601" cy="1736"/>
          </a:xfrm>
        </p:grpSpPr>
        <p:grpSp>
          <p:nvGrpSpPr>
            <p:cNvPr id="130060" name="Group 17"/>
            <p:cNvGrpSpPr>
              <a:grpSpLocks/>
            </p:cNvGrpSpPr>
            <p:nvPr/>
          </p:nvGrpSpPr>
          <p:grpSpPr bwMode="auto">
            <a:xfrm>
              <a:off x="274" y="2064"/>
              <a:ext cx="897" cy="896"/>
              <a:chOff x="274" y="2064"/>
              <a:chExt cx="897" cy="896"/>
            </a:xfrm>
          </p:grpSpPr>
          <p:grpSp>
            <p:nvGrpSpPr>
              <p:cNvPr id="130077" name="Group 18"/>
              <p:cNvGrpSpPr>
                <a:grpSpLocks/>
              </p:cNvGrpSpPr>
              <p:nvPr/>
            </p:nvGrpSpPr>
            <p:grpSpPr bwMode="auto">
              <a:xfrm>
                <a:off x="274" y="2064"/>
                <a:ext cx="897" cy="896"/>
                <a:chOff x="1842" y="1776"/>
                <a:chExt cx="2074" cy="2072"/>
              </a:xfrm>
            </p:grpSpPr>
            <p:sp>
              <p:nvSpPr>
                <p:cNvPr id="130082" name="Oval 1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0083" name="Freeform 2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84" name="Freeform 2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85" name="Freeform 2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86" name="Freeform 2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87" name="Oval 2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0088" name="Line 2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89" name="Line 2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90" name="Line 2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91" name="Line 2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0078" name="Text Box 29"/>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0079" name="Text Box 30"/>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0080" name="Text Box 31"/>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0081" name="Text Box 32"/>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0061" name="Group 33"/>
            <p:cNvGrpSpPr>
              <a:grpSpLocks/>
            </p:cNvGrpSpPr>
            <p:nvPr/>
          </p:nvGrpSpPr>
          <p:grpSpPr bwMode="auto">
            <a:xfrm>
              <a:off x="978" y="1224"/>
              <a:ext cx="897" cy="896"/>
              <a:chOff x="978" y="1224"/>
              <a:chExt cx="897" cy="896"/>
            </a:xfrm>
          </p:grpSpPr>
          <p:grpSp>
            <p:nvGrpSpPr>
              <p:cNvPr id="130063" name="Group 34"/>
              <p:cNvGrpSpPr>
                <a:grpSpLocks/>
              </p:cNvGrpSpPr>
              <p:nvPr/>
            </p:nvGrpSpPr>
            <p:grpSpPr bwMode="auto">
              <a:xfrm>
                <a:off x="978" y="1224"/>
                <a:ext cx="897" cy="896"/>
                <a:chOff x="1842" y="1776"/>
                <a:chExt cx="2074" cy="2072"/>
              </a:xfrm>
            </p:grpSpPr>
            <p:sp>
              <p:nvSpPr>
                <p:cNvPr id="130067" name="Oval 3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0068" name="Freeform 3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69" name="Freeform 3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70" name="Freeform 3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71" name="Freeform 3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72" name="Oval 4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0073" name="Line 4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74" name="Line 4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75" name="Line 4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76" name="Line 4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0064" name="Text Box 45"/>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0065" name="Text Box 46"/>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0066" name="Text Box 47"/>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0062" name="Line 48"/>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29073" name="Group 49"/>
          <p:cNvGrpSpPr>
            <a:grpSpLocks/>
          </p:cNvGrpSpPr>
          <p:nvPr/>
        </p:nvGrpSpPr>
        <p:grpSpPr bwMode="auto">
          <a:xfrm>
            <a:off x="5991225" y="2860675"/>
            <a:ext cx="2673350" cy="1722438"/>
            <a:chOff x="3318" y="1242"/>
            <a:chExt cx="1684" cy="1085"/>
          </a:xfrm>
        </p:grpSpPr>
        <p:sp>
          <p:nvSpPr>
            <p:cNvPr id="130057" name="Text Box 50"/>
            <p:cNvSpPr txBox="1">
              <a:spLocks noChangeArrowheads="1"/>
            </p:cNvSpPr>
            <p:nvPr/>
          </p:nvSpPr>
          <p:spPr bwMode="auto">
            <a:xfrm>
              <a:off x="3318" y="196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3</a:t>
              </a:r>
            </a:p>
          </p:txBody>
        </p:sp>
        <p:sp>
          <p:nvSpPr>
            <p:cNvPr id="130058" name="Text Box 51"/>
            <p:cNvSpPr txBox="1">
              <a:spLocks noChangeArrowheads="1"/>
            </p:cNvSpPr>
            <p:nvPr/>
          </p:nvSpPr>
          <p:spPr bwMode="auto">
            <a:xfrm>
              <a:off x="3698" y="1242"/>
              <a:ext cx="1304"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EF of B = </a:t>
              </a:r>
              <a:br>
                <a:rPr lang="en-AU" sz="2800" dirty="0">
                  <a:latin typeface="Arial" charset="0"/>
                  <a:ea typeface="MS PGothic" charset="0"/>
                  <a:cs typeface="MS PGothic" charset="0"/>
                </a:rPr>
              </a:br>
              <a:r>
                <a:rPr lang="en-AU" sz="2800" dirty="0">
                  <a:latin typeface="Arial" charset="0"/>
                  <a:ea typeface="MS PGothic" charset="0"/>
                  <a:cs typeface="MS PGothic" charset="0"/>
                </a:rPr>
                <a:t>ES of B + 3</a:t>
              </a:r>
            </a:p>
          </p:txBody>
        </p:sp>
        <p:sp>
          <p:nvSpPr>
            <p:cNvPr id="130059" name="Line 52"/>
            <p:cNvSpPr>
              <a:spLocks noChangeShapeType="1"/>
            </p:cNvSpPr>
            <p:nvPr/>
          </p:nvSpPr>
          <p:spPr bwMode="auto">
            <a:xfrm flipH="1">
              <a:off x="3632" y="1728"/>
              <a:ext cx="408" cy="3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29077" name="Group 53"/>
          <p:cNvGrpSpPr>
            <a:grpSpLocks/>
          </p:cNvGrpSpPr>
          <p:nvPr/>
        </p:nvGrpSpPr>
        <p:grpSpPr bwMode="auto">
          <a:xfrm>
            <a:off x="2765425" y="3049588"/>
            <a:ext cx="1857375" cy="1533525"/>
            <a:chOff x="1286" y="1361"/>
            <a:chExt cx="1170" cy="966"/>
          </a:xfrm>
        </p:grpSpPr>
        <p:sp>
          <p:nvSpPr>
            <p:cNvPr id="130054" name="Text Box 54"/>
            <p:cNvSpPr txBox="1">
              <a:spLocks noChangeArrowheads="1"/>
            </p:cNvSpPr>
            <p:nvPr/>
          </p:nvSpPr>
          <p:spPr bwMode="auto">
            <a:xfrm>
              <a:off x="2198" y="196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0</a:t>
              </a:r>
            </a:p>
          </p:txBody>
        </p:sp>
        <p:sp>
          <p:nvSpPr>
            <p:cNvPr id="130055" name="Text Box 55"/>
            <p:cNvSpPr txBox="1">
              <a:spLocks noChangeArrowheads="1"/>
            </p:cNvSpPr>
            <p:nvPr/>
          </p:nvSpPr>
          <p:spPr bwMode="auto">
            <a:xfrm>
              <a:off x="1286" y="1361"/>
              <a:ext cx="67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ES</a:t>
              </a:r>
              <a:br>
                <a:rPr lang="en-AU" sz="2800" dirty="0">
                  <a:latin typeface="Arial" charset="0"/>
                  <a:ea typeface="MS PGothic" charset="0"/>
                  <a:cs typeface="MS PGothic" charset="0"/>
                </a:rPr>
              </a:br>
              <a:r>
                <a:rPr lang="en-AU" sz="2800" dirty="0">
                  <a:latin typeface="Arial" charset="0"/>
                  <a:ea typeface="MS PGothic" charset="0"/>
                  <a:cs typeface="MS PGothic" charset="0"/>
                </a:rPr>
                <a:t>of B</a:t>
              </a:r>
            </a:p>
          </p:txBody>
        </p:sp>
        <p:sp>
          <p:nvSpPr>
            <p:cNvPr id="130056" name="Line 56"/>
            <p:cNvSpPr>
              <a:spLocks noChangeShapeType="1"/>
            </p:cNvSpPr>
            <p:nvPr/>
          </p:nvSpPr>
          <p:spPr bwMode="auto">
            <a:xfrm>
              <a:off x="1904" y="1632"/>
              <a:ext cx="328" cy="3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118267198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9026"/>
                                        </p:tgtEl>
                                        <p:attrNameLst>
                                          <p:attrName>style.visibility</p:attrName>
                                        </p:attrNameLst>
                                      </p:cBhvr>
                                      <p:to>
                                        <p:strVal val="visible"/>
                                      </p:to>
                                    </p:set>
                                    <p:animEffect transition="in" filter="dissolve">
                                      <p:cBhvr>
                                        <p:cTn id="7" dur="1000"/>
                                        <p:tgtEl>
                                          <p:spTgt spid="129026"/>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29077"/>
                                        </p:tgtEl>
                                        <p:attrNameLst>
                                          <p:attrName>style.visibility</p:attrName>
                                        </p:attrNameLst>
                                      </p:cBhvr>
                                      <p:to>
                                        <p:strVal val="visible"/>
                                      </p:to>
                                    </p:set>
                                    <p:animEffect transition="in" filter="wipe(up)">
                                      <p:cBhvr>
                                        <p:cTn id="11" dur="1000"/>
                                        <p:tgtEl>
                                          <p:spTgt spid="129077"/>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29073"/>
                                        </p:tgtEl>
                                        <p:attrNameLst>
                                          <p:attrName>style.visibility</p:attrName>
                                        </p:attrNameLst>
                                      </p:cBhvr>
                                      <p:to>
                                        <p:strVal val="visible"/>
                                      </p:to>
                                    </p:set>
                                    <p:animEffect transition="in" filter="wipe(up)">
                                      <p:cBhvr>
                                        <p:cTn id="15" dur="1000"/>
                                        <p:tgtEl>
                                          <p:spTgt spid="129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nvGrpSpPr>
        <p:grpSpPr bwMode="auto">
          <a:xfrm>
            <a:off x="2921000" y="1943100"/>
            <a:ext cx="1992313" cy="1422400"/>
            <a:chOff x="1840" y="1224"/>
            <a:chExt cx="1255" cy="896"/>
          </a:xfrm>
        </p:grpSpPr>
        <p:sp>
          <p:nvSpPr>
            <p:cNvPr id="132149" name="Line 3"/>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2150" name="Group 4"/>
            <p:cNvGrpSpPr>
              <a:grpSpLocks/>
            </p:cNvGrpSpPr>
            <p:nvPr/>
          </p:nvGrpSpPr>
          <p:grpSpPr bwMode="auto">
            <a:xfrm>
              <a:off x="2198" y="1224"/>
              <a:ext cx="897" cy="896"/>
              <a:chOff x="1842" y="1776"/>
              <a:chExt cx="2074" cy="2072"/>
            </a:xfrm>
          </p:grpSpPr>
          <p:sp>
            <p:nvSpPr>
              <p:cNvPr id="132154" name="Oval 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2155"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56" name="Freeform 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57" name="Freeform 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58"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59"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2160"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61"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62"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63"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2151" name="Text Box 15"/>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2152" name="Text Box 16"/>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2153" name="Text Box 17"/>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1090" name="Rectangle 18"/>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2099" name="Group 19"/>
          <p:cNvGrpSpPr>
            <a:grpSpLocks/>
          </p:cNvGrpSpPr>
          <p:nvPr/>
        </p:nvGrpSpPr>
        <p:grpSpPr bwMode="auto">
          <a:xfrm>
            <a:off x="1543050" y="4489450"/>
            <a:ext cx="1433513" cy="1543050"/>
            <a:chOff x="972" y="2828"/>
            <a:chExt cx="903" cy="972"/>
          </a:xfrm>
        </p:grpSpPr>
        <p:sp>
          <p:nvSpPr>
            <p:cNvPr id="132133" name="Line 20"/>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2134" name="Group 21"/>
            <p:cNvGrpSpPr>
              <a:grpSpLocks/>
            </p:cNvGrpSpPr>
            <p:nvPr/>
          </p:nvGrpSpPr>
          <p:grpSpPr bwMode="auto">
            <a:xfrm>
              <a:off x="978" y="2904"/>
              <a:ext cx="897" cy="896"/>
              <a:chOff x="978" y="2904"/>
              <a:chExt cx="897" cy="896"/>
            </a:xfrm>
          </p:grpSpPr>
          <p:grpSp>
            <p:nvGrpSpPr>
              <p:cNvPr id="132135" name="Group 22"/>
              <p:cNvGrpSpPr>
                <a:grpSpLocks/>
              </p:cNvGrpSpPr>
              <p:nvPr/>
            </p:nvGrpSpPr>
            <p:grpSpPr bwMode="auto">
              <a:xfrm>
                <a:off x="978" y="2904"/>
                <a:ext cx="897" cy="896"/>
                <a:chOff x="1842" y="1776"/>
                <a:chExt cx="2074" cy="2072"/>
              </a:xfrm>
            </p:grpSpPr>
            <p:sp>
              <p:nvSpPr>
                <p:cNvPr id="132139" name="Oval 2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2140" name="Freeform 2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41" name="Freeform 2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42" name="Freeform 2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43" name="Freeform 2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44" name="Oval 2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2145" name="Line 2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46" name="Line 3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47" name="Line 3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48" name="Line 3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2136" name="Text Box 33"/>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2137" name="Text Box 34"/>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2138" name="Text Box 35"/>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2100" name="Group 36"/>
          <p:cNvGrpSpPr>
            <a:grpSpLocks/>
          </p:cNvGrpSpPr>
          <p:nvPr/>
        </p:nvGrpSpPr>
        <p:grpSpPr bwMode="auto">
          <a:xfrm>
            <a:off x="434975" y="1943100"/>
            <a:ext cx="2541588" cy="2755900"/>
            <a:chOff x="274" y="1224"/>
            <a:chExt cx="1601" cy="1736"/>
          </a:xfrm>
        </p:grpSpPr>
        <p:grpSp>
          <p:nvGrpSpPr>
            <p:cNvPr id="132101" name="Group 37"/>
            <p:cNvGrpSpPr>
              <a:grpSpLocks/>
            </p:cNvGrpSpPr>
            <p:nvPr/>
          </p:nvGrpSpPr>
          <p:grpSpPr bwMode="auto">
            <a:xfrm>
              <a:off x="274" y="2064"/>
              <a:ext cx="897" cy="896"/>
              <a:chOff x="274" y="2064"/>
              <a:chExt cx="897" cy="896"/>
            </a:xfrm>
          </p:grpSpPr>
          <p:grpSp>
            <p:nvGrpSpPr>
              <p:cNvPr id="132118" name="Group 38"/>
              <p:cNvGrpSpPr>
                <a:grpSpLocks/>
              </p:cNvGrpSpPr>
              <p:nvPr/>
            </p:nvGrpSpPr>
            <p:grpSpPr bwMode="auto">
              <a:xfrm>
                <a:off x="274" y="2064"/>
                <a:ext cx="897" cy="896"/>
                <a:chOff x="1842" y="1776"/>
                <a:chExt cx="2074" cy="2072"/>
              </a:xfrm>
            </p:grpSpPr>
            <p:sp>
              <p:nvSpPr>
                <p:cNvPr id="132123" name="Oval 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2124" name="Freeform 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25" name="Freeform 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26" name="Freeform 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27" name="Freeform 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28" name="Oval 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2129" name="Line 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30" name="Line 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31" name="Line 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32" name="Line 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2119" name="Text Box 49"/>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2120" name="Text Box 50"/>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2121" name="Text Box 51"/>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2122" name="Text Box 52"/>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2102" name="Group 53"/>
            <p:cNvGrpSpPr>
              <a:grpSpLocks/>
            </p:cNvGrpSpPr>
            <p:nvPr/>
          </p:nvGrpSpPr>
          <p:grpSpPr bwMode="auto">
            <a:xfrm>
              <a:off x="978" y="1224"/>
              <a:ext cx="897" cy="896"/>
              <a:chOff x="978" y="1224"/>
              <a:chExt cx="897" cy="896"/>
            </a:xfrm>
          </p:grpSpPr>
          <p:grpSp>
            <p:nvGrpSpPr>
              <p:cNvPr id="132104" name="Group 54"/>
              <p:cNvGrpSpPr>
                <a:grpSpLocks/>
              </p:cNvGrpSpPr>
              <p:nvPr/>
            </p:nvGrpSpPr>
            <p:grpSpPr bwMode="auto">
              <a:xfrm>
                <a:off x="978" y="1224"/>
                <a:ext cx="897" cy="896"/>
                <a:chOff x="1842" y="1776"/>
                <a:chExt cx="2074" cy="2072"/>
              </a:xfrm>
            </p:grpSpPr>
            <p:sp>
              <p:nvSpPr>
                <p:cNvPr id="132108" name="Oval 5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2109" name="Freeform 5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10" name="Freeform 57"/>
                <p:cNvSpPr>
                  <a:spLocks/>
                </p:cNvSpPr>
                <p:nvPr/>
              </p:nvSpPr>
              <p:spPr bwMode="auto">
                <a:xfrm flipH="1">
                  <a:off x="3220" y="187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11" name="Freeform 5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12" name="Freeform 5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13" name="Oval 6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2114" name="Line 6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15" name="Line 6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16" name="Line 6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17" name="Line 6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2105" name="Text Box 65"/>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2106" name="Text Box 66"/>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2107" name="Text Box 67"/>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2103" name="Line 68"/>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990155354"/>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31074"/>
                                        </p:tgtEl>
                                        <p:attrNameLst>
                                          <p:attrName>style.visibility</p:attrName>
                                        </p:attrNameLst>
                                      </p:cBhvr>
                                      <p:to>
                                        <p:strVal val="visible"/>
                                      </p:to>
                                    </p:set>
                                    <p:animEffect transition="in" filter="wipe(left)">
                                      <p:cBhvr>
                                        <p:cTn id="7" dur="1000"/>
                                        <p:tgtEl>
                                          <p:spTgt spid="13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5" name="Group 2"/>
          <p:cNvGrpSpPr>
            <a:grpSpLocks/>
          </p:cNvGrpSpPr>
          <p:nvPr/>
        </p:nvGrpSpPr>
        <p:grpSpPr bwMode="auto">
          <a:xfrm>
            <a:off x="2921000" y="1943100"/>
            <a:ext cx="1992313" cy="1422400"/>
            <a:chOff x="1840" y="1224"/>
            <a:chExt cx="1255" cy="896"/>
          </a:xfrm>
        </p:grpSpPr>
        <p:sp>
          <p:nvSpPr>
            <p:cNvPr id="134216" name="Line 3"/>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4217" name="Group 4"/>
            <p:cNvGrpSpPr>
              <a:grpSpLocks/>
            </p:cNvGrpSpPr>
            <p:nvPr/>
          </p:nvGrpSpPr>
          <p:grpSpPr bwMode="auto">
            <a:xfrm>
              <a:off x="2198" y="1224"/>
              <a:ext cx="897" cy="896"/>
              <a:chOff x="1842" y="1776"/>
              <a:chExt cx="2074" cy="2072"/>
            </a:xfrm>
          </p:grpSpPr>
          <p:sp>
            <p:nvSpPr>
              <p:cNvPr id="134221" name="Oval 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222"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23" name="Freeform 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24" name="Freeform 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25"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26"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227"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28"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29"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30"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218" name="Text Box 15"/>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4219" name="Text Box 16"/>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4220" name="Text Box 17"/>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3138" name="Rectangle 18"/>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4147" name="Group 19"/>
          <p:cNvGrpSpPr>
            <a:grpSpLocks/>
          </p:cNvGrpSpPr>
          <p:nvPr/>
        </p:nvGrpSpPr>
        <p:grpSpPr bwMode="auto">
          <a:xfrm>
            <a:off x="1543050" y="4489450"/>
            <a:ext cx="1433513" cy="1543050"/>
            <a:chOff x="972" y="2828"/>
            <a:chExt cx="903" cy="972"/>
          </a:xfrm>
        </p:grpSpPr>
        <p:sp>
          <p:nvSpPr>
            <p:cNvPr id="134200" name="Line 20"/>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4201" name="Group 21"/>
            <p:cNvGrpSpPr>
              <a:grpSpLocks/>
            </p:cNvGrpSpPr>
            <p:nvPr/>
          </p:nvGrpSpPr>
          <p:grpSpPr bwMode="auto">
            <a:xfrm>
              <a:off x="978" y="2904"/>
              <a:ext cx="897" cy="896"/>
              <a:chOff x="978" y="2904"/>
              <a:chExt cx="897" cy="896"/>
            </a:xfrm>
          </p:grpSpPr>
          <p:grpSp>
            <p:nvGrpSpPr>
              <p:cNvPr id="134202" name="Group 22"/>
              <p:cNvGrpSpPr>
                <a:grpSpLocks/>
              </p:cNvGrpSpPr>
              <p:nvPr/>
            </p:nvGrpSpPr>
            <p:grpSpPr bwMode="auto">
              <a:xfrm>
                <a:off x="978" y="2904"/>
                <a:ext cx="897" cy="896"/>
                <a:chOff x="1842" y="1776"/>
                <a:chExt cx="2074" cy="2072"/>
              </a:xfrm>
            </p:grpSpPr>
            <p:sp>
              <p:nvSpPr>
                <p:cNvPr id="134206" name="Oval 2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207" name="Freeform 2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08" name="Freeform 2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09" name="Freeform 2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10" name="Freeform 2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11" name="Oval 2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212" name="Line 2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13" name="Line 3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14" name="Line 3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15" name="Line 3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203" name="Text Box 33"/>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4204" name="Text Box 34"/>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4205" name="Text Box 35"/>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4148" name="Group 36"/>
          <p:cNvGrpSpPr>
            <a:grpSpLocks/>
          </p:cNvGrpSpPr>
          <p:nvPr/>
        </p:nvGrpSpPr>
        <p:grpSpPr bwMode="auto">
          <a:xfrm>
            <a:off x="434975" y="1943100"/>
            <a:ext cx="2541588" cy="2755900"/>
            <a:chOff x="274" y="1224"/>
            <a:chExt cx="1601" cy="1736"/>
          </a:xfrm>
        </p:grpSpPr>
        <p:grpSp>
          <p:nvGrpSpPr>
            <p:cNvPr id="134168" name="Group 37"/>
            <p:cNvGrpSpPr>
              <a:grpSpLocks/>
            </p:cNvGrpSpPr>
            <p:nvPr/>
          </p:nvGrpSpPr>
          <p:grpSpPr bwMode="auto">
            <a:xfrm>
              <a:off x="274" y="2064"/>
              <a:ext cx="897" cy="896"/>
              <a:chOff x="274" y="2064"/>
              <a:chExt cx="897" cy="896"/>
            </a:xfrm>
          </p:grpSpPr>
          <p:grpSp>
            <p:nvGrpSpPr>
              <p:cNvPr id="134185" name="Group 38"/>
              <p:cNvGrpSpPr>
                <a:grpSpLocks/>
              </p:cNvGrpSpPr>
              <p:nvPr/>
            </p:nvGrpSpPr>
            <p:grpSpPr bwMode="auto">
              <a:xfrm>
                <a:off x="274" y="2064"/>
                <a:ext cx="897" cy="896"/>
                <a:chOff x="1842" y="1776"/>
                <a:chExt cx="2074" cy="2072"/>
              </a:xfrm>
            </p:grpSpPr>
            <p:sp>
              <p:nvSpPr>
                <p:cNvPr id="134190" name="Oval 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191" name="Freeform 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92" name="Freeform 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93" name="Freeform 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94" name="Freeform 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95" name="Oval 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196" name="Line 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97" name="Line 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98" name="Line 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99" name="Line 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186" name="Text Box 49"/>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4187" name="Text Box 50"/>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4188" name="Text Box 51"/>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4189" name="Text Box 52"/>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4169" name="Group 53"/>
            <p:cNvGrpSpPr>
              <a:grpSpLocks/>
            </p:cNvGrpSpPr>
            <p:nvPr/>
          </p:nvGrpSpPr>
          <p:grpSpPr bwMode="auto">
            <a:xfrm>
              <a:off x="978" y="1224"/>
              <a:ext cx="897" cy="896"/>
              <a:chOff x="978" y="1224"/>
              <a:chExt cx="897" cy="896"/>
            </a:xfrm>
          </p:grpSpPr>
          <p:grpSp>
            <p:nvGrpSpPr>
              <p:cNvPr id="134171" name="Group 54"/>
              <p:cNvGrpSpPr>
                <a:grpSpLocks/>
              </p:cNvGrpSpPr>
              <p:nvPr/>
            </p:nvGrpSpPr>
            <p:grpSpPr bwMode="auto">
              <a:xfrm>
                <a:off x="978" y="1224"/>
                <a:ext cx="897" cy="896"/>
                <a:chOff x="1842" y="1776"/>
                <a:chExt cx="2074" cy="2072"/>
              </a:xfrm>
            </p:grpSpPr>
            <p:sp>
              <p:nvSpPr>
                <p:cNvPr id="134175" name="Oval 5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176" name="Freeform 5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77" name="Freeform 5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78" name="Freeform 5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79" name="Freeform 5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80" name="Oval 6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181" name="Line 6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82" name="Line 6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83" name="Line 6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84" name="Line 6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172" name="Text Box 65"/>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4173" name="Text Box 66"/>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4174" name="Text Box 67"/>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4170" name="Line 68"/>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34149" name="Group 69"/>
          <p:cNvGrpSpPr>
            <a:grpSpLocks/>
          </p:cNvGrpSpPr>
          <p:nvPr/>
        </p:nvGrpSpPr>
        <p:grpSpPr bwMode="auto">
          <a:xfrm>
            <a:off x="4968875" y="3467100"/>
            <a:ext cx="3062288" cy="3059113"/>
            <a:chOff x="3130" y="2184"/>
            <a:chExt cx="1929" cy="1927"/>
          </a:xfrm>
        </p:grpSpPr>
        <p:grpSp>
          <p:nvGrpSpPr>
            <p:cNvPr id="134156" name="Group 70"/>
            <p:cNvGrpSpPr>
              <a:grpSpLocks/>
            </p:cNvGrpSpPr>
            <p:nvPr/>
          </p:nvGrpSpPr>
          <p:grpSpPr bwMode="auto">
            <a:xfrm>
              <a:off x="3130" y="2184"/>
              <a:ext cx="1929" cy="1927"/>
              <a:chOff x="1842" y="1776"/>
              <a:chExt cx="2074" cy="2072"/>
            </a:xfrm>
          </p:grpSpPr>
          <p:sp>
            <p:nvSpPr>
              <p:cNvPr id="134158" name="Oval 7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159" name="Freeform 7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60" name="Freeform 7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61" name="Freeform 7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62" name="Freeform 7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63" name="Oval 7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164" name="Line 7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65" name="Line 7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66" name="Line 7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67" name="Line 8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157" name="Text Box 81"/>
            <p:cNvSpPr txBox="1">
              <a:spLocks noChangeArrowheads="1"/>
            </p:cNvSpPr>
            <p:nvPr/>
          </p:nvSpPr>
          <p:spPr bwMode="auto">
            <a:xfrm>
              <a:off x="3934" y="2346"/>
              <a:ext cx="303"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D</a:t>
              </a: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r>
                <a:rPr lang="en-AU" sz="3200" dirty="0">
                  <a:latin typeface="Arial" charset="0"/>
                  <a:ea typeface="MS PGothic" charset="0"/>
                  <a:cs typeface="MS PGothic" charset="0"/>
                </a:rPr>
                <a:t>4</a:t>
              </a:r>
            </a:p>
          </p:txBody>
        </p:sp>
      </p:grpSp>
      <p:sp>
        <p:nvSpPr>
          <p:cNvPr id="133202" name="Text Box 82"/>
          <p:cNvSpPr txBox="1">
            <a:spLocks noChangeArrowheads="1"/>
          </p:cNvSpPr>
          <p:nvPr/>
        </p:nvSpPr>
        <p:spPr bwMode="auto">
          <a:xfrm>
            <a:off x="7248525" y="423227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7</a:t>
            </a:r>
          </a:p>
        </p:txBody>
      </p:sp>
      <p:grpSp>
        <p:nvGrpSpPr>
          <p:cNvPr id="133203" name="Group 83"/>
          <p:cNvGrpSpPr>
            <a:grpSpLocks/>
          </p:cNvGrpSpPr>
          <p:nvPr/>
        </p:nvGrpSpPr>
        <p:grpSpPr bwMode="auto">
          <a:xfrm>
            <a:off x="2308225" y="3711575"/>
            <a:ext cx="3419475" cy="1100138"/>
            <a:chOff x="1454" y="2338"/>
            <a:chExt cx="2154" cy="693"/>
          </a:xfrm>
        </p:grpSpPr>
        <p:sp>
          <p:nvSpPr>
            <p:cNvPr id="134152" name="Text Box 84"/>
            <p:cNvSpPr txBox="1">
              <a:spLocks noChangeArrowheads="1"/>
            </p:cNvSpPr>
            <p:nvPr/>
          </p:nvSpPr>
          <p:spPr bwMode="auto">
            <a:xfrm>
              <a:off x="3350" y="2666"/>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3</a:t>
              </a:r>
            </a:p>
          </p:txBody>
        </p:sp>
        <p:grpSp>
          <p:nvGrpSpPr>
            <p:cNvPr id="134153" name="Group 85"/>
            <p:cNvGrpSpPr>
              <a:grpSpLocks/>
            </p:cNvGrpSpPr>
            <p:nvPr/>
          </p:nvGrpSpPr>
          <p:grpSpPr bwMode="auto">
            <a:xfrm>
              <a:off x="1454" y="2338"/>
              <a:ext cx="1858" cy="470"/>
              <a:chOff x="1454" y="2338"/>
              <a:chExt cx="1858" cy="470"/>
            </a:xfrm>
          </p:grpSpPr>
          <p:sp>
            <p:nvSpPr>
              <p:cNvPr id="134154" name="Text Box 86"/>
              <p:cNvSpPr txBox="1">
                <a:spLocks noChangeArrowheads="1"/>
              </p:cNvSpPr>
              <p:nvPr/>
            </p:nvSpPr>
            <p:spPr bwMode="auto">
              <a:xfrm>
                <a:off x="1454" y="2338"/>
                <a:ext cx="15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 Max (2, 3)</a:t>
                </a:r>
              </a:p>
            </p:txBody>
          </p:sp>
          <p:sp>
            <p:nvSpPr>
              <p:cNvPr id="134155" name="Line 87"/>
              <p:cNvSpPr>
                <a:spLocks noChangeShapeType="1"/>
              </p:cNvSpPr>
              <p:nvPr/>
            </p:nvSpPr>
            <p:spPr bwMode="auto">
              <a:xfrm>
                <a:off x="2960" y="2600"/>
                <a:ext cx="352" cy="2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extLst>
      <p:ext uri="{BB962C8B-B14F-4D97-AF65-F5344CB8AC3E}">
        <p14:creationId xmlns:p14="http://schemas.microsoft.com/office/powerpoint/2010/main" val="409118997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133203"/>
                                        </p:tgtEl>
                                        <p:attrNameLst>
                                          <p:attrName>style.visibility</p:attrName>
                                        </p:attrNameLst>
                                      </p:cBhvr>
                                      <p:to>
                                        <p:strVal val="visible"/>
                                      </p:to>
                                    </p:set>
                                    <p:animEffect transition="in" filter="wipe(up)">
                                      <p:cBhvr>
                                        <p:cTn id="7" dur="1000"/>
                                        <p:tgtEl>
                                          <p:spTgt spid="133203"/>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133202"/>
                                        </p:tgtEl>
                                        <p:attrNameLst>
                                          <p:attrName>style.visibility</p:attrName>
                                        </p:attrNameLst>
                                      </p:cBhvr>
                                      <p:to>
                                        <p:strVal val="visible"/>
                                      </p:to>
                                    </p:set>
                                    <p:animEffect transition="in" filter="wipe(left)">
                                      <p:cBhvr>
                                        <p:cTn id="11" dur="1000"/>
                                        <p:tgtEl>
                                          <p:spTgt spid="133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3" name="Group 2"/>
          <p:cNvGrpSpPr>
            <a:grpSpLocks/>
          </p:cNvGrpSpPr>
          <p:nvPr/>
        </p:nvGrpSpPr>
        <p:grpSpPr bwMode="auto">
          <a:xfrm>
            <a:off x="2603500" y="3136900"/>
            <a:ext cx="2309813" cy="2895600"/>
            <a:chOff x="1640" y="1976"/>
            <a:chExt cx="1455" cy="1824"/>
          </a:xfrm>
        </p:grpSpPr>
        <p:sp>
          <p:nvSpPr>
            <p:cNvPr id="136261" name="Line 3"/>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6262" name="Group 4"/>
            <p:cNvGrpSpPr>
              <a:grpSpLocks/>
            </p:cNvGrpSpPr>
            <p:nvPr/>
          </p:nvGrpSpPr>
          <p:grpSpPr bwMode="auto">
            <a:xfrm>
              <a:off x="1848" y="2904"/>
              <a:ext cx="1247" cy="896"/>
              <a:chOff x="1848" y="2904"/>
              <a:chExt cx="1247" cy="896"/>
            </a:xfrm>
          </p:grpSpPr>
          <p:sp>
            <p:nvSpPr>
              <p:cNvPr id="136263" name="Line 5"/>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6264" name="Group 6"/>
              <p:cNvGrpSpPr>
                <a:grpSpLocks/>
              </p:cNvGrpSpPr>
              <p:nvPr/>
            </p:nvGrpSpPr>
            <p:grpSpPr bwMode="auto">
              <a:xfrm>
                <a:off x="2198" y="2904"/>
                <a:ext cx="897" cy="896"/>
                <a:chOff x="2198" y="2904"/>
                <a:chExt cx="897" cy="896"/>
              </a:xfrm>
            </p:grpSpPr>
            <p:grpSp>
              <p:nvGrpSpPr>
                <p:cNvPr id="136265" name="Group 7"/>
                <p:cNvGrpSpPr>
                  <a:grpSpLocks/>
                </p:cNvGrpSpPr>
                <p:nvPr/>
              </p:nvGrpSpPr>
              <p:grpSpPr bwMode="auto">
                <a:xfrm>
                  <a:off x="2198" y="2904"/>
                  <a:ext cx="897" cy="896"/>
                  <a:chOff x="1842" y="1776"/>
                  <a:chExt cx="2074" cy="2072"/>
                </a:xfrm>
              </p:grpSpPr>
              <p:sp>
                <p:nvSpPr>
                  <p:cNvPr id="136269" name="Oval 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70" name="Freeform 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71" name="Freeform 1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72" name="Freeform 1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73" name="Freeform 1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74" name="Oval 1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75" name="Line 1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76" name="Line 1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77" name="Line 1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78" name="Line 1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66" name="Text Box 18"/>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36267" name="Text Box 19"/>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36268" name="Text Box 20"/>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36194" name="Group 21"/>
          <p:cNvGrpSpPr>
            <a:grpSpLocks/>
          </p:cNvGrpSpPr>
          <p:nvPr/>
        </p:nvGrpSpPr>
        <p:grpSpPr bwMode="auto">
          <a:xfrm>
            <a:off x="2921000" y="1943100"/>
            <a:ext cx="1992313" cy="1422400"/>
            <a:chOff x="1840" y="1224"/>
            <a:chExt cx="1255" cy="896"/>
          </a:xfrm>
        </p:grpSpPr>
        <p:sp>
          <p:nvSpPr>
            <p:cNvPr id="136246" name="Line 22"/>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6247" name="Group 23"/>
            <p:cNvGrpSpPr>
              <a:grpSpLocks/>
            </p:cNvGrpSpPr>
            <p:nvPr/>
          </p:nvGrpSpPr>
          <p:grpSpPr bwMode="auto">
            <a:xfrm>
              <a:off x="2198" y="1224"/>
              <a:ext cx="897" cy="896"/>
              <a:chOff x="1842" y="1776"/>
              <a:chExt cx="2074" cy="2072"/>
            </a:xfrm>
          </p:grpSpPr>
          <p:sp>
            <p:nvSpPr>
              <p:cNvPr id="136251" name="Oval 2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52" name="Freeform 2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53" name="Freeform 2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54" name="Freeform 2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55" name="Freeform 2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56" name="Oval 2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57" name="Line 3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58" name="Line 3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59" name="Line 3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60" name="Line 3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48" name="Text Box 34"/>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6249" name="Text Box 35"/>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6250" name="Text Box 36"/>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5205" name="Rectangle 37"/>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6196" name="Group 38"/>
          <p:cNvGrpSpPr>
            <a:grpSpLocks/>
          </p:cNvGrpSpPr>
          <p:nvPr/>
        </p:nvGrpSpPr>
        <p:grpSpPr bwMode="auto">
          <a:xfrm>
            <a:off x="1543050" y="4489450"/>
            <a:ext cx="1433513" cy="1543050"/>
            <a:chOff x="972" y="2828"/>
            <a:chExt cx="903" cy="972"/>
          </a:xfrm>
        </p:grpSpPr>
        <p:sp>
          <p:nvSpPr>
            <p:cNvPr id="136230" name="Line 39"/>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6231" name="Group 40"/>
            <p:cNvGrpSpPr>
              <a:grpSpLocks/>
            </p:cNvGrpSpPr>
            <p:nvPr/>
          </p:nvGrpSpPr>
          <p:grpSpPr bwMode="auto">
            <a:xfrm>
              <a:off x="978" y="2904"/>
              <a:ext cx="897" cy="896"/>
              <a:chOff x="978" y="2904"/>
              <a:chExt cx="897" cy="896"/>
            </a:xfrm>
          </p:grpSpPr>
          <p:grpSp>
            <p:nvGrpSpPr>
              <p:cNvPr id="136232" name="Group 41"/>
              <p:cNvGrpSpPr>
                <a:grpSpLocks/>
              </p:cNvGrpSpPr>
              <p:nvPr/>
            </p:nvGrpSpPr>
            <p:grpSpPr bwMode="auto">
              <a:xfrm>
                <a:off x="978" y="2904"/>
                <a:ext cx="897" cy="896"/>
                <a:chOff x="1842" y="1776"/>
                <a:chExt cx="2074" cy="2072"/>
              </a:xfrm>
            </p:grpSpPr>
            <p:sp>
              <p:nvSpPr>
                <p:cNvPr id="136236" name="Oval 4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37" name="Freeform 4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38" name="Freeform 4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39" name="Freeform 4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40" name="Freeform 4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41" name="Oval 4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42" name="Line 4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43" name="Line 4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44" name="Line 5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45" name="Line 5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33" name="Text Box 52"/>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6234" name="Text Box 53"/>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6235" name="Text Box 54"/>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6197" name="Group 55"/>
          <p:cNvGrpSpPr>
            <a:grpSpLocks/>
          </p:cNvGrpSpPr>
          <p:nvPr/>
        </p:nvGrpSpPr>
        <p:grpSpPr bwMode="auto">
          <a:xfrm>
            <a:off x="434975" y="1943100"/>
            <a:ext cx="2541588" cy="2755900"/>
            <a:chOff x="274" y="1224"/>
            <a:chExt cx="1601" cy="1736"/>
          </a:xfrm>
        </p:grpSpPr>
        <p:grpSp>
          <p:nvGrpSpPr>
            <p:cNvPr id="136198" name="Group 56"/>
            <p:cNvGrpSpPr>
              <a:grpSpLocks/>
            </p:cNvGrpSpPr>
            <p:nvPr/>
          </p:nvGrpSpPr>
          <p:grpSpPr bwMode="auto">
            <a:xfrm>
              <a:off x="274" y="2064"/>
              <a:ext cx="897" cy="896"/>
              <a:chOff x="274" y="2064"/>
              <a:chExt cx="897" cy="896"/>
            </a:xfrm>
          </p:grpSpPr>
          <p:grpSp>
            <p:nvGrpSpPr>
              <p:cNvPr id="136215" name="Group 57"/>
              <p:cNvGrpSpPr>
                <a:grpSpLocks/>
              </p:cNvGrpSpPr>
              <p:nvPr/>
            </p:nvGrpSpPr>
            <p:grpSpPr bwMode="auto">
              <a:xfrm>
                <a:off x="274" y="2064"/>
                <a:ext cx="897" cy="896"/>
                <a:chOff x="1842" y="1776"/>
                <a:chExt cx="2074" cy="2072"/>
              </a:xfrm>
            </p:grpSpPr>
            <p:sp>
              <p:nvSpPr>
                <p:cNvPr id="136220" name="Oval 5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21" name="Freeform 5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22" name="Freeform 6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23" name="Freeform 6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24" name="Freeform 6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25" name="Oval 6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26" name="Line 6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27" name="Line 6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28" name="Line 6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29" name="Line 6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16" name="Text Box 68"/>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6217" name="Text Box 69"/>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6218" name="Text Box 70"/>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6219" name="Text Box 71"/>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6199" name="Group 72"/>
            <p:cNvGrpSpPr>
              <a:grpSpLocks/>
            </p:cNvGrpSpPr>
            <p:nvPr/>
          </p:nvGrpSpPr>
          <p:grpSpPr bwMode="auto">
            <a:xfrm>
              <a:off x="978" y="1224"/>
              <a:ext cx="897" cy="896"/>
              <a:chOff x="978" y="1224"/>
              <a:chExt cx="897" cy="896"/>
            </a:xfrm>
          </p:grpSpPr>
          <p:grpSp>
            <p:nvGrpSpPr>
              <p:cNvPr id="136201" name="Group 73"/>
              <p:cNvGrpSpPr>
                <a:grpSpLocks/>
              </p:cNvGrpSpPr>
              <p:nvPr/>
            </p:nvGrpSpPr>
            <p:grpSpPr bwMode="auto">
              <a:xfrm>
                <a:off x="978" y="1224"/>
                <a:ext cx="897" cy="896"/>
                <a:chOff x="1842" y="1776"/>
                <a:chExt cx="2074" cy="2072"/>
              </a:xfrm>
            </p:grpSpPr>
            <p:sp>
              <p:nvSpPr>
                <p:cNvPr id="136205" name="Oval 7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06" name="Freeform 7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07" name="Freeform 76"/>
                <p:cNvSpPr>
                  <a:spLocks/>
                </p:cNvSpPr>
                <p:nvPr/>
              </p:nvSpPr>
              <p:spPr bwMode="auto">
                <a:xfrm flipH="1">
                  <a:off x="3220" y="1811"/>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08" name="Freeform 7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09" name="Freeform 7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10" name="Oval 7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11" name="Line 8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12" name="Line 8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13" name="Line 8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14" name="Line 8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02" name="Text Box 84"/>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6203" name="Text Box 85"/>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6204" name="Text Box 86"/>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6200" name="Line 87"/>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1050084293"/>
      </p:ext>
    </p:extLst>
  </p:cSld>
  <p:clrMapOvr>
    <a:masterClrMapping/>
  </p:clrMapOvr>
  <p:transition spd="med">
    <p:strips dir="l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1" name="Group 2"/>
          <p:cNvGrpSpPr>
            <a:grpSpLocks/>
          </p:cNvGrpSpPr>
          <p:nvPr/>
        </p:nvGrpSpPr>
        <p:grpSpPr bwMode="auto">
          <a:xfrm>
            <a:off x="4600575" y="1943100"/>
            <a:ext cx="4205288" cy="4089400"/>
            <a:chOff x="2898" y="1224"/>
            <a:chExt cx="2649" cy="2576"/>
          </a:xfrm>
        </p:grpSpPr>
        <p:sp>
          <p:nvSpPr>
            <p:cNvPr id="138329" name="Line 3"/>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0" name="Line 4"/>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1" name="Line 5"/>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2" name="Line 6"/>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3" name="Line 7"/>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4" name="Line 8"/>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335" name="Group 9"/>
            <p:cNvGrpSpPr>
              <a:grpSpLocks/>
            </p:cNvGrpSpPr>
            <p:nvPr/>
          </p:nvGrpSpPr>
          <p:grpSpPr bwMode="auto">
            <a:xfrm>
              <a:off x="2898" y="1224"/>
              <a:ext cx="2649" cy="2576"/>
              <a:chOff x="2898" y="1224"/>
              <a:chExt cx="2649" cy="2576"/>
            </a:xfrm>
          </p:grpSpPr>
          <p:grpSp>
            <p:nvGrpSpPr>
              <p:cNvPr id="138336" name="Group 10"/>
              <p:cNvGrpSpPr>
                <a:grpSpLocks/>
              </p:cNvGrpSpPr>
              <p:nvPr/>
            </p:nvGrpSpPr>
            <p:grpSpPr bwMode="auto">
              <a:xfrm>
                <a:off x="3766" y="2904"/>
                <a:ext cx="897" cy="896"/>
                <a:chOff x="1842" y="1776"/>
                <a:chExt cx="2074" cy="2072"/>
              </a:xfrm>
            </p:grpSpPr>
            <p:sp>
              <p:nvSpPr>
                <p:cNvPr id="138382" name="Oval 1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83" name="Freeform 1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84" name="Freeform 1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85" name="Freeform 1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86" name="Freeform 1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87" name="Oval 1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88" name="Line 1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89" name="Line 1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90" name="Line 1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91" name="Line 2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38337" name="Group 21"/>
              <p:cNvGrpSpPr>
                <a:grpSpLocks/>
              </p:cNvGrpSpPr>
              <p:nvPr/>
            </p:nvGrpSpPr>
            <p:grpSpPr bwMode="auto">
              <a:xfrm>
                <a:off x="3766" y="1224"/>
                <a:ext cx="897" cy="896"/>
                <a:chOff x="1842" y="1776"/>
                <a:chExt cx="2074" cy="2072"/>
              </a:xfrm>
            </p:grpSpPr>
            <p:sp>
              <p:nvSpPr>
                <p:cNvPr id="138372" name="Oval 2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73" name="Freeform 2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74" name="Freeform 2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75" name="Freeform 2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76" name="Freeform 2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77" name="Oval 2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78" name="Line 2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79" name="Line 2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80" name="Line 3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81" name="Line 3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38338" name="Group 32"/>
              <p:cNvGrpSpPr>
                <a:grpSpLocks/>
              </p:cNvGrpSpPr>
              <p:nvPr/>
            </p:nvGrpSpPr>
            <p:grpSpPr bwMode="auto">
              <a:xfrm>
                <a:off x="2898" y="2064"/>
                <a:ext cx="897" cy="896"/>
                <a:chOff x="1842" y="1776"/>
                <a:chExt cx="2074" cy="2072"/>
              </a:xfrm>
            </p:grpSpPr>
            <p:sp>
              <p:nvSpPr>
                <p:cNvPr id="138362" name="Oval 3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63" name="Freeform 3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64" name="Freeform 3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65" name="Freeform 3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66" name="Freeform 3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67" name="Oval 3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68" name="Line 3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69" name="Line 4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70" name="Line 4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71" name="Line 4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38339" name="Group 43"/>
              <p:cNvGrpSpPr>
                <a:grpSpLocks/>
              </p:cNvGrpSpPr>
              <p:nvPr/>
            </p:nvGrpSpPr>
            <p:grpSpPr bwMode="auto">
              <a:xfrm>
                <a:off x="4650" y="2064"/>
                <a:ext cx="897" cy="896"/>
                <a:chOff x="1842" y="1776"/>
                <a:chExt cx="2074" cy="2072"/>
              </a:xfrm>
            </p:grpSpPr>
            <p:sp>
              <p:nvSpPr>
                <p:cNvPr id="138352" name="Oval 4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53" name="Freeform 4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54" name="Freeform 4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55" name="Freeform 4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56" name="Freeform 4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57" name="Oval 4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58" name="Line 5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59" name="Line 5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60" name="Line 5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61" name="Line 5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340" name="Text Box 54"/>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38341" name="Text Box 55"/>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8342" name="Text Box 56"/>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38343" name="Text Box 57"/>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8344" name="Text Box 58"/>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38345" name="Text Box 59"/>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38346" name="Text Box 60"/>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38347" name="Text Box 61"/>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38348" name="Text Box 62"/>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38349" name="Text Box 63"/>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38350" name="Text Box 64"/>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38351" name="Text Box 65"/>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nvGrpSpPr>
          <p:cNvPr id="138242" name="Group 66"/>
          <p:cNvGrpSpPr>
            <a:grpSpLocks/>
          </p:cNvGrpSpPr>
          <p:nvPr/>
        </p:nvGrpSpPr>
        <p:grpSpPr bwMode="auto">
          <a:xfrm>
            <a:off x="2603500" y="3136900"/>
            <a:ext cx="2309813" cy="2895600"/>
            <a:chOff x="1640" y="1976"/>
            <a:chExt cx="1455" cy="1824"/>
          </a:xfrm>
        </p:grpSpPr>
        <p:sp>
          <p:nvSpPr>
            <p:cNvPr id="138311" name="Line 67"/>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312" name="Group 68"/>
            <p:cNvGrpSpPr>
              <a:grpSpLocks/>
            </p:cNvGrpSpPr>
            <p:nvPr/>
          </p:nvGrpSpPr>
          <p:grpSpPr bwMode="auto">
            <a:xfrm>
              <a:off x="1848" y="2904"/>
              <a:ext cx="1247" cy="896"/>
              <a:chOff x="1848" y="2904"/>
              <a:chExt cx="1247" cy="896"/>
            </a:xfrm>
          </p:grpSpPr>
          <p:sp>
            <p:nvSpPr>
              <p:cNvPr id="138313" name="Line 69"/>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314" name="Group 70"/>
              <p:cNvGrpSpPr>
                <a:grpSpLocks/>
              </p:cNvGrpSpPr>
              <p:nvPr/>
            </p:nvGrpSpPr>
            <p:grpSpPr bwMode="auto">
              <a:xfrm>
                <a:off x="2198" y="2904"/>
                <a:ext cx="897" cy="896"/>
                <a:chOff x="2198" y="2904"/>
                <a:chExt cx="897" cy="896"/>
              </a:xfrm>
            </p:grpSpPr>
            <p:grpSp>
              <p:nvGrpSpPr>
                <p:cNvPr id="138315" name="Group 71"/>
                <p:cNvGrpSpPr>
                  <a:grpSpLocks/>
                </p:cNvGrpSpPr>
                <p:nvPr/>
              </p:nvGrpSpPr>
              <p:grpSpPr bwMode="auto">
                <a:xfrm>
                  <a:off x="2198" y="2904"/>
                  <a:ext cx="897" cy="896"/>
                  <a:chOff x="1842" y="1776"/>
                  <a:chExt cx="2074" cy="2072"/>
                </a:xfrm>
              </p:grpSpPr>
              <p:sp>
                <p:nvSpPr>
                  <p:cNvPr id="138319" name="Oval 7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20" name="Freeform 7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21" name="Freeform 7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22" name="Freeform 7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23" name="Freeform 7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24" name="Oval 7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25" name="Line 7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26" name="Line 7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27" name="Line 8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28" name="Line 8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316" name="Text Box 82"/>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38317" name="Text Box 83"/>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38318" name="Text Box 84"/>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38243" name="Group 85"/>
          <p:cNvGrpSpPr>
            <a:grpSpLocks/>
          </p:cNvGrpSpPr>
          <p:nvPr/>
        </p:nvGrpSpPr>
        <p:grpSpPr bwMode="auto">
          <a:xfrm>
            <a:off x="2921000" y="1943100"/>
            <a:ext cx="1992313" cy="1422400"/>
            <a:chOff x="1840" y="1224"/>
            <a:chExt cx="1255" cy="896"/>
          </a:xfrm>
        </p:grpSpPr>
        <p:sp>
          <p:nvSpPr>
            <p:cNvPr id="138296" name="Line 86"/>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297" name="Group 87"/>
            <p:cNvGrpSpPr>
              <a:grpSpLocks/>
            </p:cNvGrpSpPr>
            <p:nvPr/>
          </p:nvGrpSpPr>
          <p:grpSpPr bwMode="auto">
            <a:xfrm>
              <a:off x="2198" y="1224"/>
              <a:ext cx="897" cy="896"/>
              <a:chOff x="1842" y="1776"/>
              <a:chExt cx="2074" cy="2072"/>
            </a:xfrm>
          </p:grpSpPr>
          <p:sp>
            <p:nvSpPr>
              <p:cNvPr id="138301" name="Oval 8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02" name="Freeform 8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03" name="Freeform 9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04" name="Freeform 9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05" name="Freeform 9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06" name="Oval 9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07" name="Line 9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08" name="Line 9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09" name="Line 9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10" name="Line 9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298" name="Text Box 98"/>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8299" name="Text Box 99"/>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8300" name="Text Box 100"/>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7317" name="Rectangle 101"/>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8245" name="Group 102"/>
          <p:cNvGrpSpPr>
            <a:grpSpLocks/>
          </p:cNvGrpSpPr>
          <p:nvPr/>
        </p:nvGrpSpPr>
        <p:grpSpPr bwMode="auto">
          <a:xfrm>
            <a:off x="1543050" y="4489450"/>
            <a:ext cx="1433513" cy="1543050"/>
            <a:chOff x="972" y="2828"/>
            <a:chExt cx="903" cy="972"/>
          </a:xfrm>
        </p:grpSpPr>
        <p:sp>
          <p:nvSpPr>
            <p:cNvPr id="138280" name="Line 103"/>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281" name="Group 104"/>
            <p:cNvGrpSpPr>
              <a:grpSpLocks/>
            </p:cNvGrpSpPr>
            <p:nvPr/>
          </p:nvGrpSpPr>
          <p:grpSpPr bwMode="auto">
            <a:xfrm>
              <a:off x="978" y="2904"/>
              <a:ext cx="897" cy="896"/>
              <a:chOff x="978" y="2904"/>
              <a:chExt cx="897" cy="896"/>
            </a:xfrm>
          </p:grpSpPr>
          <p:grpSp>
            <p:nvGrpSpPr>
              <p:cNvPr id="138282" name="Group 105"/>
              <p:cNvGrpSpPr>
                <a:grpSpLocks/>
              </p:cNvGrpSpPr>
              <p:nvPr/>
            </p:nvGrpSpPr>
            <p:grpSpPr bwMode="auto">
              <a:xfrm>
                <a:off x="978" y="2904"/>
                <a:ext cx="897" cy="896"/>
                <a:chOff x="1842" y="1776"/>
                <a:chExt cx="2074" cy="2072"/>
              </a:xfrm>
            </p:grpSpPr>
            <p:sp>
              <p:nvSpPr>
                <p:cNvPr id="138286" name="Oval 10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287" name="Freeform 10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88" name="Freeform 10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89" name="Freeform 10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90" name="Freeform 11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91" name="Oval 11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292" name="Line 11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93" name="Line 11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94" name="Line 11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95" name="Line 11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283" name="Text Box 116"/>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8284" name="Text Box 117"/>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8285" name="Text Box 118"/>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8246" name="Group 119"/>
          <p:cNvGrpSpPr>
            <a:grpSpLocks/>
          </p:cNvGrpSpPr>
          <p:nvPr/>
        </p:nvGrpSpPr>
        <p:grpSpPr bwMode="auto">
          <a:xfrm>
            <a:off x="434975" y="1943100"/>
            <a:ext cx="2541588" cy="2755900"/>
            <a:chOff x="274" y="1224"/>
            <a:chExt cx="1601" cy="1736"/>
          </a:xfrm>
        </p:grpSpPr>
        <p:grpSp>
          <p:nvGrpSpPr>
            <p:cNvPr id="138248" name="Group 120"/>
            <p:cNvGrpSpPr>
              <a:grpSpLocks/>
            </p:cNvGrpSpPr>
            <p:nvPr/>
          </p:nvGrpSpPr>
          <p:grpSpPr bwMode="auto">
            <a:xfrm>
              <a:off x="274" y="2064"/>
              <a:ext cx="897" cy="896"/>
              <a:chOff x="274" y="2064"/>
              <a:chExt cx="897" cy="896"/>
            </a:xfrm>
          </p:grpSpPr>
          <p:grpSp>
            <p:nvGrpSpPr>
              <p:cNvPr id="138265" name="Group 121"/>
              <p:cNvGrpSpPr>
                <a:grpSpLocks/>
              </p:cNvGrpSpPr>
              <p:nvPr/>
            </p:nvGrpSpPr>
            <p:grpSpPr bwMode="auto">
              <a:xfrm>
                <a:off x="274" y="2064"/>
                <a:ext cx="897" cy="896"/>
                <a:chOff x="1842" y="1776"/>
                <a:chExt cx="2074" cy="2072"/>
              </a:xfrm>
            </p:grpSpPr>
            <p:sp>
              <p:nvSpPr>
                <p:cNvPr id="138270" name="Oval 12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271" name="Freeform 12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72" name="Freeform 12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73" name="Freeform 12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74" name="Freeform 12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75" name="Oval 12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276" name="Line 12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77" name="Line 12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78" name="Line 13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79" name="Line 13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266" name="Text Box 132"/>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8267" name="Text Box 133"/>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8268" name="Text Box 134"/>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8269" name="Text Box 135"/>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8249" name="Group 136"/>
            <p:cNvGrpSpPr>
              <a:grpSpLocks/>
            </p:cNvGrpSpPr>
            <p:nvPr/>
          </p:nvGrpSpPr>
          <p:grpSpPr bwMode="auto">
            <a:xfrm>
              <a:off x="978" y="1224"/>
              <a:ext cx="897" cy="896"/>
              <a:chOff x="978" y="1224"/>
              <a:chExt cx="897" cy="896"/>
            </a:xfrm>
          </p:grpSpPr>
          <p:grpSp>
            <p:nvGrpSpPr>
              <p:cNvPr id="138251" name="Group 137"/>
              <p:cNvGrpSpPr>
                <a:grpSpLocks/>
              </p:cNvGrpSpPr>
              <p:nvPr/>
            </p:nvGrpSpPr>
            <p:grpSpPr bwMode="auto">
              <a:xfrm>
                <a:off x="978" y="1224"/>
                <a:ext cx="897" cy="896"/>
                <a:chOff x="1842" y="1776"/>
                <a:chExt cx="2074" cy="2072"/>
              </a:xfrm>
            </p:grpSpPr>
            <p:sp>
              <p:nvSpPr>
                <p:cNvPr id="138255" name="Oval 13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256" name="Freeform 13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57" name="Freeform 14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58" name="Freeform 14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59" name="Freeform 14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60" name="Oval 14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261" name="Line 14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62" name="Line 14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63" name="Line 14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64" name="Line 14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252" name="Text Box 148"/>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8253" name="Text Box 149"/>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8254" name="Text Box 150"/>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8250" name="Line 151"/>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38247" name="Text Box 152"/>
          <p:cNvSpPr txBox="1">
            <a:spLocks noChangeArrowheads="1"/>
          </p:cNvSpPr>
          <p:nvPr/>
        </p:nvSpPr>
        <p:spPr bwMode="auto">
          <a:xfrm>
            <a:off x="7426325" y="5991225"/>
            <a:ext cx="1268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3.10</a:t>
            </a:r>
          </a:p>
        </p:txBody>
      </p:sp>
    </p:spTree>
    <p:extLst>
      <p:ext uri="{BB962C8B-B14F-4D97-AF65-F5344CB8AC3E}">
        <p14:creationId xmlns:p14="http://schemas.microsoft.com/office/powerpoint/2010/main" val="467576687"/>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Backward Pass</a:t>
            </a:r>
          </a:p>
        </p:txBody>
      </p:sp>
      <p:sp>
        <p:nvSpPr>
          <p:cNvPr id="139267" name="Text Box 3"/>
          <p:cNvSpPr txBox="1">
            <a:spLocks noChangeArrowheads="1"/>
          </p:cNvSpPr>
          <p:nvPr/>
        </p:nvSpPr>
        <p:spPr bwMode="auto">
          <a:xfrm>
            <a:off x="695325" y="1639888"/>
            <a:ext cx="830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with the last event and work backwards</a:t>
            </a:r>
            <a:endParaRPr lang="en-AU" sz="2800" b="1" dirty="0">
              <a:solidFill>
                <a:schemeClr val="accent1"/>
              </a:solidFill>
              <a:latin typeface="Arial" charset="0"/>
              <a:ea typeface="MS PGothic" charset="0"/>
              <a:cs typeface="MS PGothic" charset="0"/>
            </a:endParaRPr>
          </a:p>
        </p:txBody>
      </p:sp>
      <p:sp>
        <p:nvSpPr>
          <p:cNvPr id="139268" name="Text Box 4"/>
          <p:cNvSpPr txBox="1">
            <a:spLocks noChangeArrowheads="1"/>
          </p:cNvSpPr>
          <p:nvPr/>
        </p:nvSpPr>
        <p:spPr bwMode="auto">
          <a:xfrm>
            <a:off x="738188" y="2300288"/>
            <a:ext cx="3486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Latest Finish Time Rule:</a:t>
            </a:r>
          </a:p>
        </p:txBody>
      </p:sp>
      <p:sp>
        <p:nvSpPr>
          <p:cNvPr id="139269" name="Text Box 5"/>
          <p:cNvSpPr txBox="1">
            <a:spLocks noChangeArrowheads="1"/>
          </p:cNvSpPr>
          <p:nvPr/>
        </p:nvSpPr>
        <p:spPr bwMode="auto">
          <a:xfrm>
            <a:off x="1065213" y="2998788"/>
            <a:ext cx="6961187"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is an immediate predecessor for just a single activity, its LF equals the LS of the activity that immediately follows it</a:t>
            </a:r>
          </a:p>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is an immediate predecessor to more than one activity, its LF is the minimum of all LS values of all activities that immediately follow it</a:t>
            </a:r>
          </a:p>
        </p:txBody>
      </p:sp>
      <p:sp>
        <p:nvSpPr>
          <p:cNvPr id="139270" name="Text Box 6"/>
          <p:cNvSpPr txBox="1">
            <a:spLocks noChangeArrowheads="1"/>
          </p:cNvSpPr>
          <p:nvPr/>
        </p:nvSpPr>
        <p:spPr bwMode="auto">
          <a:xfrm>
            <a:off x="906463" y="5691188"/>
            <a:ext cx="684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LF = Min {LS of all immediate following activities}</a:t>
            </a:r>
          </a:p>
        </p:txBody>
      </p:sp>
    </p:spTree>
    <p:extLst>
      <p:ext uri="{BB962C8B-B14F-4D97-AF65-F5344CB8AC3E}">
        <p14:creationId xmlns:p14="http://schemas.microsoft.com/office/powerpoint/2010/main" val="238301925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9267"/>
                                        </p:tgtEl>
                                        <p:attrNameLst>
                                          <p:attrName>style.visibility</p:attrName>
                                        </p:attrNameLst>
                                      </p:cBhvr>
                                      <p:to>
                                        <p:strVal val="visible"/>
                                      </p:to>
                                    </p:set>
                                    <p:animEffect transition="in" filter="strips(downRight)">
                                      <p:cBhvr>
                                        <p:cTn id="7" dur="1000"/>
                                        <p:tgtEl>
                                          <p:spTgt spid="13926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39268"/>
                                        </p:tgtEl>
                                        <p:attrNameLst>
                                          <p:attrName>style.visibility</p:attrName>
                                        </p:attrNameLst>
                                      </p:cBhvr>
                                      <p:to>
                                        <p:strVal val="visible"/>
                                      </p:to>
                                    </p:set>
                                    <p:animEffect transition="in" filter="strips(downRight)">
                                      <p:cBhvr>
                                        <p:cTn id="11" dur="1000"/>
                                        <p:tgtEl>
                                          <p:spTgt spid="139268"/>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39269"/>
                                        </p:tgtEl>
                                        <p:attrNameLst>
                                          <p:attrName>style.visibility</p:attrName>
                                        </p:attrNameLst>
                                      </p:cBhvr>
                                      <p:to>
                                        <p:strVal val="visible"/>
                                      </p:to>
                                    </p:set>
                                    <p:animEffect transition="in" filter="strips(downRight)">
                                      <p:cBhvr>
                                        <p:cTn id="15" dur="1000"/>
                                        <p:tgtEl>
                                          <p:spTgt spid="139269"/>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39270"/>
                                        </p:tgtEl>
                                        <p:attrNameLst>
                                          <p:attrName>style.visibility</p:attrName>
                                        </p:attrNameLst>
                                      </p:cBhvr>
                                      <p:to>
                                        <p:strVal val="visible"/>
                                      </p:to>
                                    </p:set>
                                    <p:animEffect transition="in" filter="strips(downRight)">
                                      <p:cBhvr>
                                        <p:cTn id="19" dur="10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39268" grpId="0"/>
      <p:bldP spid="139269" grpId="0"/>
      <p:bldP spid="13927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Backward Pass</a:t>
            </a:r>
          </a:p>
        </p:txBody>
      </p:sp>
      <p:sp>
        <p:nvSpPr>
          <p:cNvPr id="142338" name="Text Box 3"/>
          <p:cNvSpPr txBox="1">
            <a:spLocks noChangeArrowheads="1"/>
          </p:cNvSpPr>
          <p:nvPr/>
        </p:nvSpPr>
        <p:spPr bwMode="auto">
          <a:xfrm>
            <a:off x="695325" y="1639888"/>
            <a:ext cx="824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with the last event and work backwards</a:t>
            </a:r>
            <a:endParaRPr lang="en-AU" sz="2800" b="1" dirty="0">
              <a:solidFill>
                <a:schemeClr val="accent1"/>
              </a:solidFill>
              <a:latin typeface="Arial" charset="0"/>
              <a:ea typeface="MS PGothic" charset="0"/>
              <a:cs typeface="MS PGothic" charset="0"/>
            </a:endParaRPr>
          </a:p>
        </p:txBody>
      </p:sp>
      <p:sp>
        <p:nvSpPr>
          <p:cNvPr id="141316" name="Text Box 4"/>
          <p:cNvSpPr txBox="1">
            <a:spLocks noChangeArrowheads="1"/>
          </p:cNvSpPr>
          <p:nvPr/>
        </p:nvSpPr>
        <p:spPr bwMode="auto">
          <a:xfrm>
            <a:off x="738188" y="2300288"/>
            <a:ext cx="331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Latest Start Time Rule:</a:t>
            </a:r>
          </a:p>
        </p:txBody>
      </p:sp>
      <p:sp>
        <p:nvSpPr>
          <p:cNvPr id="141317" name="Text Box 5"/>
          <p:cNvSpPr txBox="1">
            <a:spLocks noChangeArrowheads="1"/>
          </p:cNvSpPr>
          <p:nvPr/>
        </p:nvSpPr>
        <p:spPr bwMode="auto">
          <a:xfrm>
            <a:off x="1065213" y="2998788"/>
            <a:ext cx="696118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The latest start time (LS) of an activity is the difference of its latest finish time (LF) and its activity time</a:t>
            </a:r>
          </a:p>
        </p:txBody>
      </p:sp>
      <p:sp>
        <p:nvSpPr>
          <p:cNvPr id="141318" name="Text Box 6"/>
          <p:cNvSpPr txBox="1">
            <a:spLocks noChangeArrowheads="1"/>
          </p:cNvSpPr>
          <p:nvPr/>
        </p:nvSpPr>
        <p:spPr bwMode="auto">
          <a:xfrm>
            <a:off x="2805113" y="4675188"/>
            <a:ext cx="332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LS = LF – Activity time</a:t>
            </a:r>
          </a:p>
        </p:txBody>
      </p:sp>
    </p:spTree>
    <p:extLst>
      <p:ext uri="{BB962C8B-B14F-4D97-AF65-F5344CB8AC3E}">
        <p14:creationId xmlns:p14="http://schemas.microsoft.com/office/powerpoint/2010/main" val="216920470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1316"/>
                                        </p:tgtEl>
                                        <p:attrNameLst>
                                          <p:attrName>style.visibility</p:attrName>
                                        </p:attrNameLst>
                                      </p:cBhvr>
                                      <p:to>
                                        <p:strVal val="visible"/>
                                      </p:to>
                                    </p:set>
                                    <p:animEffect transition="in" filter="strips(downRight)">
                                      <p:cBhvr>
                                        <p:cTn id="7" dur="1000"/>
                                        <p:tgtEl>
                                          <p:spTgt spid="141316"/>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41317"/>
                                        </p:tgtEl>
                                        <p:attrNameLst>
                                          <p:attrName>style.visibility</p:attrName>
                                        </p:attrNameLst>
                                      </p:cBhvr>
                                      <p:to>
                                        <p:strVal val="visible"/>
                                      </p:to>
                                    </p:set>
                                    <p:animEffect transition="in" filter="strips(downRight)">
                                      <p:cBhvr>
                                        <p:cTn id="11" dur="1000"/>
                                        <p:tgtEl>
                                          <p:spTgt spid="141317"/>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41318"/>
                                        </p:tgtEl>
                                        <p:attrNameLst>
                                          <p:attrName>style.visibility</p:attrName>
                                        </p:attrNameLst>
                                      </p:cBhvr>
                                      <p:to>
                                        <p:strVal val="visible"/>
                                      </p:to>
                                    </p:set>
                                    <p:animEffect transition="in" filter="strips(downRight)">
                                      <p:cBhvr>
                                        <p:cTn id="15" dur="10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P spid="1413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1773238"/>
            <a:ext cx="311308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2508250"/>
            <a:ext cx="3163888"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title"/>
          </p:nvPr>
        </p:nvSpPr>
        <p:spPr>
          <a:xfrm>
            <a:off x="685800" y="434975"/>
            <a:ext cx="7772400" cy="874713"/>
          </a:xfrm>
        </p:spPr>
        <p:txBody>
          <a:bodyPr/>
          <a:lstStyle/>
          <a:p>
            <a:r>
              <a:rPr lang="en-US" dirty="0">
                <a:latin typeface="Arial" charset="0"/>
                <a:ea typeface="MS PGothic" charset="0"/>
                <a:cs typeface="MS PGothic" charset="0"/>
              </a:rPr>
              <a:t>Examples of Projects</a:t>
            </a:r>
          </a:p>
        </p:txBody>
      </p:sp>
      <p:sp>
        <p:nvSpPr>
          <p:cNvPr id="35845" name="Rectangle 5"/>
          <p:cNvSpPr>
            <a:spLocks noChangeArrowheads="1"/>
          </p:cNvSpPr>
          <p:nvPr/>
        </p:nvSpPr>
        <p:spPr bwMode="auto">
          <a:xfrm>
            <a:off x="684213" y="1844675"/>
            <a:ext cx="40195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nSpc>
                <a:spcPct val="90000"/>
              </a:lnSpc>
              <a:spcBef>
                <a:spcPct val="40000"/>
              </a:spcBef>
              <a:buClr>
                <a:srgbClr val="BF0922"/>
              </a:buClr>
              <a:buSzPct val="60000"/>
              <a:buFont typeface="Lucida Grande" charset="0"/>
              <a:buChar char="►"/>
            </a:pPr>
            <a:r>
              <a:rPr lang="en-US" sz="2800" dirty="0"/>
              <a:t>Building Construction</a:t>
            </a:r>
          </a:p>
        </p:txBody>
      </p:sp>
      <p:sp>
        <p:nvSpPr>
          <p:cNvPr id="35846" name="Rectangle 6"/>
          <p:cNvSpPr>
            <a:spLocks noChangeArrowheads="1"/>
          </p:cNvSpPr>
          <p:nvPr/>
        </p:nvSpPr>
        <p:spPr bwMode="auto">
          <a:xfrm>
            <a:off x="5003800" y="5661025"/>
            <a:ext cx="33909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nSpc>
                <a:spcPct val="90000"/>
              </a:lnSpc>
              <a:spcBef>
                <a:spcPct val="40000"/>
              </a:spcBef>
              <a:buClr>
                <a:srgbClr val="BF0922"/>
              </a:buClr>
              <a:buSzPct val="60000"/>
              <a:buFont typeface="Lucida Grande" charset="0"/>
              <a:buChar char="►"/>
            </a:pPr>
            <a:r>
              <a:rPr lang="en-US" sz="2800" dirty="0"/>
              <a:t>Research Project</a:t>
            </a:r>
          </a:p>
        </p:txBody>
      </p:sp>
    </p:spTree>
    <p:extLst>
      <p:ext uri="{BB962C8B-B14F-4D97-AF65-F5344CB8AC3E}">
        <p14:creationId xmlns:p14="http://schemas.microsoft.com/office/powerpoint/2010/main" val="124035139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5845"/>
                                        </p:tgtEl>
                                        <p:attrNameLst>
                                          <p:attrName>style.visibility</p:attrName>
                                        </p:attrNameLst>
                                      </p:cBhvr>
                                      <p:to>
                                        <p:strVal val="visible"/>
                                      </p:to>
                                    </p:set>
                                    <p:animEffect transition="in" filter="wipe(left)">
                                      <p:cBhvr>
                                        <p:cTn id="7" dur="1000"/>
                                        <p:tgtEl>
                                          <p:spTgt spid="35845"/>
                                        </p:tgtEl>
                                      </p:cBhvr>
                                    </p:animEffect>
                                  </p:childTnLst>
                                </p:cTn>
                              </p:par>
                              <p:par>
                                <p:cTn id="8" presetID="9" presetClass="entr" presetSubtype="0" fill="hold" nodeType="withEffect">
                                  <p:stCondLst>
                                    <p:cond delay="1000"/>
                                  </p:stCondLst>
                                  <p:childTnLst>
                                    <p:set>
                                      <p:cBhvr>
                                        <p:cTn id="9" dur="1" fill="hold">
                                          <p:stCondLst>
                                            <p:cond delay="0"/>
                                          </p:stCondLst>
                                        </p:cTn>
                                        <p:tgtEl>
                                          <p:spTgt spid="35843"/>
                                        </p:tgtEl>
                                        <p:attrNameLst>
                                          <p:attrName>style.visibility</p:attrName>
                                        </p:attrNameLst>
                                      </p:cBhvr>
                                      <p:to>
                                        <p:strVal val="visible"/>
                                      </p:to>
                                    </p:set>
                                    <p:animEffect transition="in" filter="dissolve">
                                      <p:cBhvr>
                                        <p:cTn id="10" dur="1000"/>
                                        <p:tgtEl>
                                          <p:spTgt spid="35843"/>
                                        </p:tgtEl>
                                      </p:cBhvr>
                                    </p:animEffect>
                                  </p:childTnLst>
                                </p:cTn>
                              </p:par>
                            </p:childTnLst>
                          </p:cTn>
                        </p:par>
                        <p:par>
                          <p:cTn id="11" fill="hold" nodeType="afterGroup">
                            <p:stCondLst>
                              <p:cond delay="2000"/>
                            </p:stCondLst>
                            <p:childTnLst>
                              <p:par>
                                <p:cTn id="12" presetID="22" presetClass="entr" presetSubtype="8" fill="hold" grpId="0" nodeType="afterEffect">
                                  <p:stCondLst>
                                    <p:cond delay="1000"/>
                                  </p:stCondLst>
                                  <p:childTnLst>
                                    <p:set>
                                      <p:cBhvr>
                                        <p:cTn id="13" dur="1" fill="hold">
                                          <p:stCondLst>
                                            <p:cond delay="0"/>
                                          </p:stCondLst>
                                        </p:cTn>
                                        <p:tgtEl>
                                          <p:spTgt spid="35846"/>
                                        </p:tgtEl>
                                        <p:attrNameLst>
                                          <p:attrName>style.visibility</p:attrName>
                                        </p:attrNameLst>
                                      </p:cBhvr>
                                      <p:to>
                                        <p:strVal val="visible"/>
                                      </p:to>
                                    </p:set>
                                    <p:animEffect transition="in" filter="wipe(left)">
                                      <p:cBhvr>
                                        <p:cTn id="14" dur="1000"/>
                                        <p:tgtEl>
                                          <p:spTgt spid="35846"/>
                                        </p:tgtEl>
                                      </p:cBhvr>
                                    </p:animEffect>
                                  </p:childTnLst>
                                </p:cTn>
                              </p:par>
                              <p:par>
                                <p:cTn id="15" presetID="9" presetClass="entr" presetSubtype="0" fill="hold" nodeType="withEffect">
                                  <p:stCondLst>
                                    <p:cond delay="1000"/>
                                  </p:stCondLst>
                                  <p:childTnLst>
                                    <p:set>
                                      <p:cBhvr>
                                        <p:cTn id="16" dur="1" fill="hold">
                                          <p:stCondLst>
                                            <p:cond delay="0"/>
                                          </p:stCondLst>
                                        </p:cTn>
                                        <p:tgtEl>
                                          <p:spTgt spid="35842"/>
                                        </p:tgtEl>
                                        <p:attrNameLst>
                                          <p:attrName>style.visibility</p:attrName>
                                        </p:attrNameLst>
                                      </p:cBhvr>
                                      <p:to>
                                        <p:strVal val="visible"/>
                                      </p:to>
                                    </p:set>
                                    <p:animEffect transition="in" filter="dissolve">
                                      <p:cBhvr>
                                        <p:cTn id="17"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utoUpdateAnimBg="0"/>
      <p:bldP spid="3584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3" name="Group 3"/>
          <p:cNvGrpSpPr>
            <a:grpSpLocks/>
          </p:cNvGrpSpPr>
          <p:nvPr/>
        </p:nvGrpSpPr>
        <p:grpSpPr bwMode="auto">
          <a:xfrm>
            <a:off x="434975" y="1943100"/>
            <a:ext cx="8370888" cy="4089400"/>
            <a:chOff x="274" y="1224"/>
            <a:chExt cx="5273" cy="2576"/>
          </a:xfrm>
        </p:grpSpPr>
        <p:grpSp>
          <p:nvGrpSpPr>
            <p:cNvPr id="144395" name="Group 4"/>
            <p:cNvGrpSpPr>
              <a:grpSpLocks/>
            </p:cNvGrpSpPr>
            <p:nvPr/>
          </p:nvGrpSpPr>
          <p:grpSpPr bwMode="auto">
            <a:xfrm>
              <a:off x="2898" y="1224"/>
              <a:ext cx="2649" cy="2576"/>
              <a:chOff x="2898" y="1224"/>
              <a:chExt cx="2649" cy="2576"/>
            </a:xfrm>
          </p:grpSpPr>
          <p:sp>
            <p:nvSpPr>
              <p:cNvPr id="144481" name="Line 5"/>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2" name="Line 6"/>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3" name="Line 7"/>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4" name="Line 8"/>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5" name="Line 9"/>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6" name="Line 10"/>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87" name="Group 11"/>
              <p:cNvGrpSpPr>
                <a:grpSpLocks/>
              </p:cNvGrpSpPr>
              <p:nvPr/>
            </p:nvGrpSpPr>
            <p:grpSpPr bwMode="auto">
              <a:xfrm>
                <a:off x="2898" y="1224"/>
                <a:ext cx="2649" cy="2576"/>
                <a:chOff x="2898" y="1224"/>
                <a:chExt cx="2649" cy="2576"/>
              </a:xfrm>
            </p:grpSpPr>
            <p:grpSp>
              <p:nvGrpSpPr>
                <p:cNvPr id="144488" name="Group 12"/>
                <p:cNvGrpSpPr>
                  <a:grpSpLocks/>
                </p:cNvGrpSpPr>
                <p:nvPr/>
              </p:nvGrpSpPr>
              <p:grpSpPr bwMode="auto">
                <a:xfrm>
                  <a:off x="3766" y="2904"/>
                  <a:ext cx="897" cy="896"/>
                  <a:chOff x="1842" y="1776"/>
                  <a:chExt cx="2074" cy="2072"/>
                </a:xfrm>
              </p:grpSpPr>
              <p:sp>
                <p:nvSpPr>
                  <p:cNvPr id="144534" name="Oval 1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535" name="Freeform 1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36" name="Freeform 1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37" name="Freeform 1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38" name="Freeform 1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39" name="Oval 1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540" name="Line 1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41" name="Line 2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42" name="Line 2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43" name="Line 2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4489" name="Group 23"/>
                <p:cNvGrpSpPr>
                  <a:grpSpLocks/>
                </p:cNvGrpSpPr>
                <p:nvPr/>
              </p:nvGrpSpPr>
              <p:grpSpPr bwMode="auto">
                <a:xfrm>
                  <a:off x="3766" y="1224"/>
                  <a:ext cx="897" cy="896"/>
                  <a:chOff x="1842" y="1776"/>
                  <a:chExt cx="2074" cy="2072"/>
                </a:xfrm>
              </p:grpSpPr>
              <p:sp>
                <p:nvSpPr>
                  <p:cNvPr id="144524" name="Oval 2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525" name="Freeform 2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26" name="Freeform 2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27" name="Freeform 2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28" name="Freeform 28"/>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29" name="Oval 2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530" name="Line 3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31" name="Line 3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32" name="Line 3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33" name="Line 3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4490" name="Group 34"/>
                <p:cNvGrpSpPr>
                  <a:grpSpLocks/>
                </p:cNvGrpSpPr>
                <p:nvPr/>
              </p:nvGrpSpPr>
              <p:grpSpPr bwMode="auto">
                <a:xfrm>
                  <a:off x="2898" y="2064"/>
                  <a:ext cx="897" cy="896"/>
                  <a:chOff x="1842" y="1776"/>
                  <a:chExt cx="2074" cy="2072"/>
                </a:xfrm>
              </p:grpSpPr>
              <p:sp>
                <p:nvSpPr>
                  <p:cNvPr id="144514" name="Oval 3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515" name="Freeform 3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16" name="Freeform 3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17" name="Freeform 3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18" name="Freeform 39"/>
                  <p:cNvSpPr>
                    <a:spLocks/>
                  </p:cNvSpPr>
                  <p:nvPr/>
                </p:nvSpPr>
                <p:spPr bwMode="auto">
                  <a:xfrm flipV="1">
                    <a:off x="1842" y="279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19" name="Oval 4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520" name="Line 4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21" name="Line 4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22" name="Line 4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23" name="Line 4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4491" name="Group 45"/>
                <p:cNvGrpSpPr>
                  <a:grpSpLocks/>
                </p:cNvGrpSpPr>
                <p:nvPr/>
              </p:nvGrpSpPr>
              <p:grpSpPr bwMode="auto">
                <a:xfrm>
                  <a:off x="4650" y="2064"/>
                  <a:ext cx="897" cy="896"/>
                  <a:chOff x="1842" y="1776"/>
                  <a:chExt cx="2074" cy="2072"/>
                </a:xfrm>
              </p:grpSpPr>
              <p:sp>
                <p:nvSpPr>
                  <p:cNvPr id="144504" name="Oval 4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505" name="Freeform 4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06" name="Freeform 4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07" name="Freeform 4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08" name="Freeform 5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09" name="Oval 5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510" name="Line 5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11" name="Line 5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12" name="Line 5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13" name="Line 5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92" name="Text Box 56"/>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4493" name="Text Box 57"/>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4494" name="Text Box 58"/>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44495" name="Text Box 59"/>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4496" name="Text Box 60"/>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4497" name="Text Box 61"/>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4498" name="Text Box 62"/>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4499" name="Text Box 63"/>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4500" name="Text Box 64"/>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4501" name="Text Box 65"/>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4502" name="Text Box 66"/>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4503" name="Text Box 67"/>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nvGrpSpPr>
            <p:cNvPr id="144396" name="Group 68"/>
            <p:cNvGrpSpPr>
              <a:grpSpLocks/>
            </p:cNvGrpSpPr>
            <p:nvPr/>
          </p:nvGrpSpPr>
          <p:grpSpPr bwMode="auto">
            <a:xfrm>
              <a:off x="1640" y="1976"/>
              <a:ext cx="1455" cy="1824"/>
              <a:chOff x="1640" y="1976"/>
              <a:chExt cx="1455" cy="1824"/>
            </a:xfrm>
          </p:grpSpPr>
          <p:sp>
            <p:nvSpPr>
              <p:cNvPr id="144463" name="Line 69"/>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64" name="Group 70"/>
              <p:cNvGrpSpPr>
                <a:grpSpLocks/>
              </p:cNvGrpSpPr>
              <p:nvPr/>
            </p:nvGrpSpPr>
            <p:grpSpPr bwMode="auto">
              <a:xfrm>
                <a:off x="1848" y="2904"/>
                <a:ext cx="1247" cy="896"/>
                <a:chOff x="1848" y="2904"/>
                <a:chExt cx="1247" cy="896"/>
              </a:xfrm>
            </p:grpSpPr>
            <p:sp>
              <p:nvSpPr>
                <p:cNvPr id="144465" name="Line 71"/>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66" name="Group 72"/>
                <p:cNvGrpSpPr>
                  <a:grpSpLocks/>
                </p:cNvGrpSpPr>
                <p:nvPr/>
              </p:nvGrpSpPr>
              <p:grpSpPr bwMode="auto">
                <a:xfrm>
                  <a:off x="2198" y="2904"/>
                  <a:ext cx="897" cy="896"/>
                  <a:chOff x="2198" y="2904"/>
                  <a:chExt cx="897" cy="896"/>
                </a:xfrm>
              </p:grpSpPr>
              <p:grpSp>
                <p:nvGrpSpPr>
                  <p:cNvPr id="144467" name="Group 73"/>
                  <p:cNvGrpSpPr>
                    <a:grpSpLocks/>
                  </p:cNvGrpSpPr>
                  <p:nvPr/>
                </p:nvGrpSpPr>
                <p:grpSpPr bwMode="auto">
                  <a:xfrm>
                    <a:off x="2198" y="2904"/>
                    <a:ext cx="897" cy="896"/>
                    <a:chOff x="1842" y="1776"/>
                    <a:chExt cx="2074" cy="2072"/>
                  </a:xfrm>
                </p:grpSpPr>
                <p:sp>
                  <p:nvSpPr>
                    <p:cNvPr id="144471" name="Oval 7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72" name="Freeform 7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73" name="Freeform 7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74" name="Freeform 7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75" name="Freeform 78"/>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76" name="Oval 7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77" name="Line 8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78" name="Line 8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79" name="Line 8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80" name="Line 8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68" name="Text Box 84"/>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4469" name="Text Box 85"/>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44470" name="Text Box 86"/>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44397" name="Group 87"/>
            <p:cNvGrpSpPr>
              <a:grpSpLocks/>
            </p:cNvGrpSpPr>
            <p:nvPr/>
          </p:nvGrpSpPr>
          <p:grpSpPr bwMode="auto">
            <a:xfrm>
              <a:off x="1840" y="1224"/>
              <a:ext cx="1255" cy="896"/>
              <a:chOff x="1840" y="1224"/>
              <a:chExt cx="1255" cy="896"/>
            </a:xfrm>
          </p:grpSpPr>
          <p:sp>
            <p:nvSpPr>
              <p:cNvPr id="144448" name="Line 88"/>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49" name="Group 89"/>
              <p:cNvGrpSpPr>
                <a:grpSpLocks/>
              </p:cNvGrpSpPr>
              <p:nvPr/>
            </p:nvGrpSpPr>
            <p:grpSpPr bwMode="auto">
              <a:xfrm>
                <a:off x="2198" y="1224"/>
                <a:ext cx="897" cy="896"/>
                <a:chOff x="1842" y="1776"/>
                <a:chExt cx="2074" cy="2072"/>
              </a:xfrm>
            </p:grpSpPr>
            <p:sp>
              <p:nvSpPr>
                <p:cNvPr id="144453" name="Oval 9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54" name="Freeform 9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55" name="Freeform 9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56" name="Freeform 9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57" name="Freeform 94"/>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58" name="Oval 9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59" name="Line 9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60" name="Line 9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61" name="Line 9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62" name="Line 9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50" name="Text Box 100"/>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4451" name="Text Box 101"/>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4452" name="Text Box 102"/>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44398" name="Group 103"/>
            <p:cNvGrpSpPr>
              <a:grpSpLocks/>
            </p:cNvGrpSpPr>
            <p:nvPr/>
          </p:nvGrpSpPr>
          <p:grpSpPr bwMode="auto">
            <a:xfrm>
              <a:off x="972" y="2828"/>
              <a:ext cx="903" cy="972"/>
              <a:chOff x="972" y="2828"/>
              <a:chExt cx="903" cy="972"/>
            </a:xfrm>
          </p:grpSpPr>
          <p:sp>
            <p:nvSpPr>
              <p:cNvPr id="144432" name="Line 104"/>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33" name="Group 105"/>
              <p:cNvGrpSpPr>
                <a:grpSpLocks/>
              </p:cNvGrpSpPr>
              <p:nvPr/>
            </p:nvGrpSpPr>
            <p:grpSpPr bwMode="auto">
              <a:xfrm>
                <a:off x="978" y="2904"/>
                <a:ext cx="897" cy="896"/>
                <a:chOff x="978" y="2904"/>
                <a:chExt cx="897" cy="896"/>
              </a:xfrm>
            </p:grpSpPr>
            <p:grpSp>
              <p:nvGrpSpPr>
                <p:cNvPr id="144434" name="Group 106"/>
                <p:cNvGrpSpPr>
                  <a:grpSpLocks/>
                </p:cNvGrpSpPr>
                <p:nvPr/>
              </p:nvGrpSpPr>
              <p:grpSpPr bwMode="auto">
                <a:xfrm>
                  <a:off x="978" y="2904"/>
                  <a:ext cx="897" cy="896"/>
                  <a:chOff x="1842" y="1776"/>
                  <a:chExt cx="2074" cy="2072"/>
                </a:xfrm>
              </p:grpSpPr>
              <p:sp>
                <p:nvSpPr>
                  <p:cNvPr id="144438" name="Oval 10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39" name="Freeform 10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40" name="Freeform 10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41" name="Freeform 11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42" name="Freeform 111"/>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43" name="Oval 11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44" name="Line 11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45" name="Line 11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46" name="Line 11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47" name="Line 11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35" name="Text Box 117"/>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4436" name="Text Box 118"/>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4437" name="Text Box 119"/>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44399" name="Group 120"/>
            <p:cNvGrpSpPr>
              <a:grpSpLocks/>
            </p:cNvGrpSpPr>
            <p:nvPr/>
          </p:nvGrpSpPr>
          <p:grpSpPr bwMode="auto">
            <a:xfrm>
              <a:off x="274" y="1224"/>
              <a:ext cx="1601" cy="1736"/>
              <a:chOff x="274" y="1224"/>
              <a:chExt cx="1601" cy="1736"/>
            </a:xfrm>
          </p:grpSpPr>
          <p:grpSp>
            <p:nvGrpSpPr>
              <p:cNvPr id="144400" name="Group 121"/>
              <p:cNvGrpSpPr>
                <a:grpSpLocks/>
              </p:cNvGrpSpPr>
              <p:nvPr/>
            </p:nvGrpSpPr>
            <p:grpSpPr bwMode="auto">
              <a:xfrm>
                <a:off x="274" y="2064"/>
                <a:ext cx="897" cy="896"/>
                <a:chOff x="274" y="2064"/>
                <a:chExt cx="897" cy="896"/>
              </a:xfrm>
            </p:grpSpPr>
            <p:grpSp>
              <p:nvGrpSpPr>
                <p:cNvPr id="144417" name="Group 122"/>
                <p:cNvGrpSpPr>
                  <a:grpSpLocks/>
                </p:cNvGrpSpPr>
                <p:nvPr/>
              </p:nvGrpSpPr>
              <p:grpSpPr bwMode="auto">
                <a:xfrm>
                  <a:off x="274" y="2064"/>
                  <a:ext cx="897" cy="896"/>
                  <a:chOff x="1842" y="1776"/>
                  <a:chExt cx="2074" cy="2072"/>
                </a:xfrm>
              </p:grpSpPr>
              <p:sp>
                <p:nvSpPr>
                  <p:cNvPr id="144422" name="Oval 12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23" name="Freeform 12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24" name="Freeform 12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25" name="Freeform 12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26" name="Freeform 12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27" name="Oval 12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28" name="Line 12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29" name="Line 13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30" name="Line 13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31" name="Line 13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18" name="Text Box 133"/>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44419" name="Text Box 134"/>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4420" name="Text Box 135"/>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4421" name="Text Box 136"/>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44401" name="Group 137"/>
              <p:cNvGrpSpPr>
                <a:grpSpLocks/>
              </p:cNvGrpSpPr>
              <p:nvPr/>
            </p:nvGrpSpPr>
            <p:grpSpPr bwMode="auto">
              <a:xfrm>
                <a:off x="978" y="1224"/>
                <a:ext cx="897" cy="896"/>
                <a:chOff x="978" y="1224"/>
                <a:chExt cx="897" cy="896"/>
              </a:xfrm>
            </p:grpSpPr>
            <p:grpSp>
              <p:nvGrpSpPr>
                <p:cNvPr id="144403" name="Group 138"/>
                <p:cNvGrpSpPr>
                  <a:grpSpLocks/>
                </p:cNvGrpSpPr>
                <p:nvPr/>
              </p:nvGrpSpPr>
              <p:grpSpPr bwMode="auto">
                <a:xfrm>
                  <a:off x="978" y="1224"/>
                  <a:ext cx="897" cy="896"/>
                  <a:chOff x="1842" y="1776"/>
                  <a:chExt cx="2074" cy="2072"/>
                </a:xfrm>
              </p:grpSpPr>
              <p:sp>
                <p:nvSpPr>
                  <p:cNvPr id="144407" name="Oval 1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08" name="Freeform 1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09" name="Freeform 1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10" name="Freeform 1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11" name="Freeform 1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12" name="Oval 1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13" name="Line 1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14" name="Line 1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15" name="Line 1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16" name="Line 1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04" name="Text Box 149"/>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44405" name="Text Box 150"/>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4406" name="Text Box 151"/>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44402" name="Line 152"/>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143513" name="Group 153"/>
          <p:cNvGrpSpPr>
            <a:grpSpLocks/>
          </p:cNvGrpSpPr>
          <p:nvPr/>
        </p:nvGrpSpPr>
        <p:grpSpPr bwMode="auto">
          <a:xfrm>
            <a:off x="6927850" y="4025900"/>
            <a:ext cx="1851025" cy="2268538"/>
            <a:chOff x="4356" y="2536"/>
            <a:chExt cx="1166" cy="1429"/>
          </a:xfrm>
        </p:grpSpPr>
        <p:sp>
          <p:nvSpPr>
            <p:cNvPr id="144392" name="Text Box 154"/>
            <p:cNvSpPr txBox="1">
              <a:spLocks noChangeArrowheads="1"/>
            </p:cNvSpPr>
            <p:nvPr/>
          </p:nvSpPr>
          <p:spPr bwMode="auto">
            <a:xfrm>
              <a:off x="4356" y="3346"/>
              <a:ext cx="1116" cy="619"/>
            </a:xfrm>
            <a:prstGeom prst="rect">
              <a:avLst/>
            </a:prstGeom>
            <a:solidFill>
              <a:schemeClr val="accent1">
                <a:lumMod val="60000"/>
                <a:lumOff val="40000"/>
              </a:schemeClr>
            </a:solidFill>
            <a:ln w="9525">
              <a:solidFill>
                <a:schemeClr val="tx1"/>
              </a:solidFill>
              <a:miter lim="800000"/>
              <a:headEnd/>
              <a:tailEnd/>
            </a:ln>
          </p:spPr>
          <p:txBody>
            <a:bodyPr wrap="none"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LF = EF </a:t>
              </a:r>
              <a:br>
                <a:rPr lang="en-AU" sz="2800" dirty="0">
                  <a:latin typeface="Arial" charset="0"/>
                  <a:ea typeface="MS PGothic" charset="0"/>
                  <a:cs typeface="MS PGothic" charset="0"/>
                </a:rPr>
              </a:br>
              <a:r>
                <a:rPr lang="en-AU" sz="2800" dirty="0">
                  <a:latin typeface="Arial" charset="0"/>
                  <a:ea typeface="MS PGothic" charset="0"/>
                  <a:cs typeface="MS PGothic" charset="0"/>
                </a:rPr>
                <a:t>of Project</a:t>
              </a:r>
            </a:p>
          </p:txBody>
        </p:sp>
        <p:sp>
          <p:nvSpPr>
            <p:cNvPr id="144393" name="Line 155"/>
            <p:cNvSpPr>
              <a:spLocks noChangeShapeType="1"/>
            </p:cNvSpPr>
            <p:nvPr/>
          </p:nvSpPr>
          <p:spPr bwMode="auto">
            <a:xfrm flipV="1">
              <a:off x="4920" y="2816"/>
              <a:ext cx="400" cy="56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394" name="Text Box 156"/>
            <p:cNvSpPr txBox="1">
              <a:spLocks noChangeArrowheads="1"/>
            </p:cNvSpPr>
            <p:nvPr/>
          </p:nvSpPr>
          <p:spPr bwMode="auto">
            <a:xfrm>
              <a:off x="5246"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grpSp>
      <p:grpSp>
        <p:nvGrpSpPr>
          <p:cNvPr id="143517" name="Group 157"/>
          <p:cNvGrpSpPr>
            <a:grpSpLocks/>
          </p:cNvGrpSpPr>
          <p:nvPr/>
        </p:nvGrpSpPr>
        <p:grpSpPr bwMode="auto">
          <a:xfrm>
            <a:off x="3021013" y="4025900"/>
            <a:ext cx="4830762" cy="1103313"/>
            <a:chOff x="1903" y="2536"/>
            <a:chExt cx="3043" cy="695"/>
          </a:xfrm>
        </p:grpSpPr>
        <p:sp>
          <p:nvSpPr>
            <p:cNvPr id="144389" name="Text Box 158"/>
            <p:cNvSpPr txBox="1">
              <a:spLocks noChangeArrowheads="1"/>
            </p:cNvSpPr>
            <p:nvPr/>
          </p:nvSpPr>
          <p:spPr bwMode="auto">
            <a:xfrm>
              <a:off x="4670"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4390" name="Text Box 159"/>
            <p:cNvSpPr txBox="1">
              <a:spLocks noChangeArrowheads="1"/>
            </p:cNvSpPr>
            <p:nvPr/>
          </p:nvSpPr>
          <p:spPr bwMode="auto">
            <a:xfrm>
              <a:off x="1903" y="2842"/>
              <a:ext cx="2404" cy="389"/>
            </a:xfrm>
            <a:prstGeom prst="rect">
              <a:avLst/>
            </a:prstGeom>
            <a:solidFill>
              <a:schemeClr val="accent1">
                <a:lumMod val="60000"/>
                <a:lumOff val="40000"/>
              </a:schemeClr>
            </a:solidFill>
            <a:ln w="9525">
              <a:solidFill>
                <a:schemeClr val="tx1"/>
              </a:solidFill>
              <a:miter lim="800000"/>
              <a:headEnd/>
              <a:tailEnd/>
            </a:ln>
          </p:spPr>
          <p:txBody>
            <a:bodyPr wrap="none"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LS = LF – Activity time</a:t>
              </a:r>
            </a:p>
          </p:txBody>
        </p:sp>
        <p:sp>
          <p:nvSpPr>
            <p:cNvPr id="144391" name="Line 160"/>
            <p:cNvSpPr>
              <a:spLocks noChangeShapeType="1"/>
            </p:cNvSpPr>
            <p:nvPr/>
          </p:nvSpPr>
          <p:spPr bwMode="auto">
            <a:xfrm flipV="1">
              <a:off x="4232" y="2656"/>
              <a:ext cx="488" cy="24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3362"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LS/LF Times for </a:t>
            </a:r>
            <a:br>
              <a:rPr lang="en-US" dirty="0">
                <a:ea typeface="+mj-ea"/>
              </a:rPr>
            </a:br>
            <a:r>
              <a:rPr lang="en-US" dirty="0">
                <a:ea typeface="+mj-ea"/>
              </a:rPr>
              <a:t>Milwaukee Paper</a:t>
            </a:r>
            <a:endParaRPr lang="en-US" sz="3200" dirty="0">
              <a:solidFill>
                <a:srgbClr val="33CC33"/>
              </a:solidFill>
              <a:ea typeface="+mj-ea"/>
            </a:endParaRPr>
          </a:p>
        </p:txBody>
      </p:sp>
    </p:spTree>
    <p:extLst>
      <p:ext uri="{BB962C8B-B14F-4D97-AF65-F5344CB8AC3E}">
        <p14:creationId xmlns:p14="http://schemas.microsoft.com/office/powerpoint/2010/main" val="1340296182"/>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43363"/>
                                        </p:tgtEl>
                                        <p:attrNameLst>
                                          <p:attrName>style.visibility</p:attrName>
                                        </p:attrNameLst>
                                      </p:cBhvr>
                                      <p:to>
                                        <p:strVal val="visible"/>
                                      </p:to>
                                    </p:set>
                                    <p:animEffect transition="in" filter="wipe(left)">
                                      <p:cBhvr>
                                        <p:cTn id="7" dur="1000"/>
                                        <p:tgtEl>
                                          <p:spTgt spid="143363"/>
                                        </p:tgtEl>
                                      </p:cBhvr>
                                    </p:animEffect>
                                  </p:childTnLst>
                                </p:cTn>
                              </p:par>
                            </p:childTnLst>
                          </p:cTn>
                        </p:par>
                        <p:par>
                          <p:cTn id="8" fill="hold" nodeType="afterGroup">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143513"/>
                                        </p:tgtEl>
                                        <p:attrNameLst>
                                          <p:attrName>style.visibility</p:attrName>
                                        </p:attrNameLst>
                                      </p:cBhvr>
                                      <p:to>
                                        <p:strVal val="visible"/>
                                      </p:to>
                                    </p:set>
                                    <p:animEffect transition="in" filter="strips(upRight)">
                                      <p:cBhvr>
                                        <p:cTn id="11" dur="1000"/>
                                        <p:tgtEl>
                                          <p:spTgt spid="1435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43517"/>
                                        </p:tgtEl>
                                        <p:attrNameLst>
                                          <p:attrName>style.visibility</p:attrName>
                                        </p:attrNameLst>
                                      </p:cBhvr>
                                      <p:to>
                                        <p:strVal val="visible"/>
                                      </p:to>
                                    </p:set>
                                    <p:animEffect transition="in" filter="strips(upRight)">
                                      <p:cBhvr>
                                        <p:cTn id="16" dur="1000"/>
                                        <p:tgtEl>
                                          <p:spTgt spid="143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LS/LF Times for </a:t>
            </a:r>
            <a:br>
              <a:rPr lang="en-US" dirty="0">
                <a:ea typeface="+mj-ea"/>
              </a:rPr>
            </a:br>
            <a:r>
              <a:rPr lang="en-US" dirty="0">
                <a:ea typeface="+mj-ea"/>
              </a:rPr>
              <a:t>Milwaukee Paper</a:t>
            </a:r>
            <a:endParaRPr lang="en-US" sz="3200" dirty="0">
              <a:solidFill>
                <a:srgbClr val="33CC33"/>
              </a:solidFill>
              <a:ea typeface="+mj-ea"/>
            </a:endParaRPr>
          </a:p>
        </p:txBody>
      </p:sp>
      <p:grpSp>
        <p:nvGrpSpPr>
          <p:cNvPr id="146434" name="Group 3"/>
          <p:cNvGrpSpPr>
            <a:grpSpLocks/>
          </p:cNvGrpSpPr>
          <p:nvPr/>
        </p:nvGrpSpPr>
        <p:grpSpPr bwMode="auto">
          <a:xfrm>
            <a:off x="434975" y="1943100"/>
            <a:ext cx="8370888" cy="4089400"/>
            <a:chOff x="274" y="1224"/>
            <a:chExt cx="5273" cy="2576"/>
          </a:xfrm>
        </p:grpSpPr>
        <p:grpSp>
          <p:nvGrpSpPr>
            <p:cNvPr id="146440" name="Group 4"/>
            <p:cNvGrpSpPr>
              <a:grpSpLocks/>
            </p:cNvGrpSpPr>
            <p:nvPr/>
          </p:nvGrpSpPr>
          <p:grpSpPr bwMode="auto">
            <a:xfrm>
              <a:off x="2898" y="1224"/>
              <a:ext cx="2649" cy="2576"/>
              <a:chOff x="2898" y="1224"/>
              <a:chExt cx="2649" cy="2576"/>
            </a:xfrm>
          </p:grpSpPr>
          <p:grpSp>
            <p:nvGrpSpPr>
              <p:cNvPr id="146526" name="Group 5"/>
              <p:cNvGrpSpPr>
                <a:grpSpLocks/>
              </p:cNvGrpSpPr>
              <p:nvPr/>
            </p:nvGrpSpPr>
            <p:grpSpPr bwMode="auto">
              <a:xfrm>
                <a:off x="2898" y="1224"/>
                <a:ext cx="2649" cy="2576"/>
                <a:chOff x="2898" y="1224"/>
                <a:chExt cx="2649" cy="2576"/>
              </a:xfrm>
            </p:grpSpPr>
            <p:sp>
              <p:nvSpPr>
                <p:cNvPr id="146529" name="Line 6"/>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0" name="Line 7"/>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1" name="Line 8"/>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2" name="Line 9"/>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3" name="Line 10"/>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4" name="Line 11"/>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535" name="Group 12"/>
                <p:cNvGrpSpPr>
                  <a:grpSpLocks/>
                </p:cNvGrpSpPr>
                <p:nvPr/>
              </p:nvGrpSpPr>
              <p:grpSpPr bwMode="auto">
                <a:xfrm>
                  <a:off x="2898" y="1224"/>
                  <a:ext cx="2649" cy="2576"/>
                  <a:chOff x="2898" y="1224"/>
                  <a:chExt cx="2649" cy="2576"/>
                </a:xfrm>
              </p:grpSpPr>
              <p:grpSp>
                <p:nvGrpSpPr>
                  <p:cNvPr id="146536" name="Group 13"/>
                  <p:cNvGrpSpPr>
                    <a:grpSpLocks/>
                  </p:cNvGrpSpPr>
                  <p:nvPr/>
                </p:nvGrpSpPr>
                <p:grpSpPr bwMode="auto">
                  <a:xfrm>
                    <a:off x="3766" y="2904"/>
                    <a:ext cx="897" cy="896"/>
                    <a:chOff x="1842" y="1776"/>
                    <a:chExt cx="2074" cy="2072"/>
                  </a:xfrm>
                </p:grpSpPr>
                <p:sp>
                  <p:nvSpPr>
                    <p:cNvPr id="146582" name="Oval 1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83" name="Freeform 1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84" name="Freeform 1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85" name="Freeform 1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86" name="Freeform 1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87" name="Oval 1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88" name="Line 2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89" name="Line 2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90" name="Line 2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91" name="Line 2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6537" name="Group 24"/>
                  <p:cNvGrpSpPr>
                    <a:grpSpLocks/>
                  </p:cNvGrpSpPr>
                  <p:nvPr/>
                </p:nvGrpSpPr>
                <p:grpSpPr bwMode="auto">
                  <a:xfrm>
                    <a:off x="3766" y="1224"/>
                    <a:ext cx="897" cy="896"/>
                    <a:chOff x="1842" y="1776"/>
                    <a:chExt cx="2074" cy="2072"/>
                  </a:xfrm>
                </p:grpSpPr>
                <p:sp>
                  <p:nvSpPr>
                    <p:cNvPr id="146572" name="Oval 2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73" name="Freeform 2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74" name="Freeform 2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75" name="Freeform 2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76" name="Freeform 2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77" name="Oval 3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78" name="Line 3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79" name="Line 3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80" name="Line 3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81" name="Line 3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6538" name="Group 35"/>
                  <p:cNvGrpSpPr>
                    <a:grpSpLocks/>
                  </p:cNvGrpSpPr>
                  <p:nvPr/>
                </p:nvGrpSpPr>
                <p:grpSpPr bwMode="auto">
                  <a:xfrm>
                    <a:off x="2898" y="2064"/>
                    <a:ext cx="897" cy="896"/>
                    <a:chOff x="1842" y="1776"/>
                    <a:chExt cx="2074" cy="2072"/>
                  </a:xfrm>
                </p:grpSpPr>
                <p:sp>
                  <p:nvSpPr>
                    <p:cNvPr id="146562" name="Oval 3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63" name="Freeform 3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64" name="Freeform 3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65" name="Freeform 3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66" name="Freeform 4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2D2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67" name="Oval 4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68" name="Line 4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69" name="Line 4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70" name="Line 4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71" name="Line 4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6539" name="Group 46"/>
                  <p:cNvGrpSpPr>
                    <a:grpSpLocks/>
                  </p:cNvGrpSpPr>
                  <p:nvPr/>
                </p:nvGrpSpPr>
                <p:grpSpPr bwMode="auto">
                  <a:xfrm>
                    <a:off x="4650" y="2064"/>
                    <a:ext cx="897" cy="896"/>
                    <a:chOff x="1842" y="1776"/>
                    <a:chExt cx="2074" cy="2072"/>
                  </a:xfrm>
                </p:grpSpPr>
                <p:sp>
                  <p:nvSpPr>
                    <p:cNvPr id="146552" name="Oval 4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53" name="Freeform 4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54" name="Freeform 4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55" name="Freeform 5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56" name="Freeform 5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57" name="Oval 5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58" name="Line 5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59" name="Line 5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60" name="Line 5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61" name="Line 5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540" name="Text Box 57"/>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6541" name="Text Box 58"/>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6542" name="Text Box 59"/>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46543" name="Text Box 60"/>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6544" name="Text Box 61"/>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6545" name="Text Box 62"/>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6546" name="Text Box 63"/>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6547" name="Text Box 64"/>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6548" name="Text Box 65"/>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6549" name="Text Box 66"/>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6550" name="Text Box 67"/>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6551" name="Text Box 68"/>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146527" name="Text Box 69"/>
              <p:cNvSpPr txBox="1">
                <a:spLocks noChangeArrowheads="1"/>
              </p:cNvSpPr>
              <p:nvPr/>
            </p:nvSpPr>
            <p:spPr bwMode="auto">
              <a:xfrm>
                <a:off x="4670"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6528" name="Text Box 70"/>
              <p:cNvSpPr txBox="1">
                <a:spLocks noChangeArrowheads="1"/>
              </p:cNvSpPr>
              <p:nvPr/>
            </p:nvSpPr>
            <p:spPr bwMode="auto">
              <a:xfrm>
                <a:off x="5246"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grpSp>
        <p:grpSp>
          <p:nvGrpSpPr>
            <p:cNvPr id="146441" name="Group 71"/>
            <p:cNvGrpSpPr>
              <a:grpSpLocks/>
            </p:cNvGrpSpPr>
            <p:nvPr/>
          </p:nvGrpSpPr>
          <p:grpSpPr bwMode="auto">
            <a:xfrm>
              <a:off x="1640" y="1976"/>
              <a:ext cx="1455" cy="1824"/>
              <a:chOff x="1640" y="1976"/>
              <a:chExt cx="1455" cy="1824"/>
            </a:xfrm>
          </p:grpSpPr>
          <p:sp>
            <p:nvSpPr>
              <p:cNvPr id="146508" name="Line 72"/>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509" name="Group 73"/>
              <p:cNvGrpSpPr>
                <a:grpSpLocks/>
              </p:cNvGrpSpPr>
              <p:nvPr/>
            </p:nvGrpSpPr>
            <p:grpSpPr bwMode="auto">
              <a:xfrm>
                <a:off x="1848" y="2904"/>
                <a:ext cx="1247" cy="896"/>
                <a:chOff x="1848" y="2904"/>
                <a:chExt cx="1247" cy="896"/>
              </a:xfrm>
            </p:grpSpPr>
            <p:sp>
              <p:nvSpPr>
                <p:cNvPr id="146510" name="Line 74"/>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511" name="Group 75"/>
                <p:cNvGrpSpPr>
                  <a:grpSpLocks/>
                </p:cNvGrpSpPr>
                <p:nvPr/>
              </p:nvGrpSpPr>
              <p:grpSpPr bwMode="auto">
                <a:xfrm>
                  <a:off x="2198" y="2904"/>
                  <a:ext cx="897" cy="896"/>
                  <a:chOff x="2198" y="2904"/>
                  <a:chExt cx="897" cy="896"/>
                </a:xfrm>
              </p:grpSpPr>
              <p:grpSp>
                <p:nvGrpSpPr>
                  <p:cNvPr id="146512" name="Group 76"/>
                  <p:cNvGrpSpPr>
                    <a:grpSpLocks/>
                  </p:cNvGrpSpPr>
                  <p:nvPr/>
                </p:nvGrpSpPr>
                <p:grpSpPr bwMode="auto">
                  <a:xfrm>
                    <a:off x="2198" y="2904"/>
                    <a:ext cx="897" cy="896"/>
                    <a:chOff x="1842" y="1776"/>
                    <a:chExt cx="2074" cy="2072"/>
                  </a:xfrm>
                </p:grpSpPr>
                <p:sp>
                  <p:nvSpPr>
                    <p:cNvPr id="146516" name="Oval 7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17" name="Freeform 7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18" name="Freeform 7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19" name="Freeform 8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20" name="Freeform 8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21" name="Oval 8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22" name="Line 8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23" name="Line 8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24" name="Line 8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25" name="Line 8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513" name="Text Box 87"/>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6514" name="Text Box 88"/>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46515" name="Text Box 89"/>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46442" name="Group 90"/>
            <p:cNvGrpSpPr>
              <a:grpSpLocks/>
            </p:cNvGrpSpPr>
            <p:nvPr/>
          </p:nvGrpSpPr>
          <p:grpSpPr bwMode="auto">
            <a:xfrm>
              <a:off x="1840" y="1224"/>
              <a:ext cx="1255" cy="896"/>
              <a:chOff x="1840" y="1224"/>
              <a:chExt cx="1255" cy="896"/>
            </a:xfrm>
          </p:grpSpPr>
          <p:sp>
            <p:nvSpPr>
              <p:cNvPr id="146493" name="Line 91"/>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494" name="Group 92"/>
              <p:cNvGrpSpPr>
                <a:grpSpLocks/>
              </p:cNvGrpSpPr>
              <p:nvPr/>
            </p:nvGrpSpPr>
            <p:grpSpPr bwMode="auto">
              <a:xfrm>
                <a:off x="2198" y="1224"/>
                <a:ext cx="897" cy="896"/>
                <a:chOff x="1842" y="1776"/>
                <a:chExt cx="2074" cy="2072"/>
              </a:xfrm>
            </p:grpSpPr>
            <p:sp>
              <p:nvSpPr>
                <p:cNvPr id="146498" name="Oval 9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499" name="Freeform 9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00" name="Freeform 9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01" name="Freeform 9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02" name="Freeform 9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03" name="Oval 9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04" name="Line 9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05" name="Line 10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06" name="Line 10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07" name="Line 10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495" name="Text Box 103"/>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6496" name="Text Box 104"/>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6497" name="Text Box 105"/>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46443" name="Group 106"/>
            <p:cNvGrpSpPr>
              <a:grpSpLocks/>
            </p:cNvGrpSpPr>
            <p:nvPr/>
          </p:nvGrpSpPr>
          <p:grpSpPr bwMode="auto">
            <a:xfrm>
              <a:off x="972" y="2828"/>
              <a:ext cx="903" cy="972"/>
              <a:chOff x="972" y="2828"/>
              <a:chExt cx="903" cy="972"/>
            </a:xfrm>
          </p:grpSpPr>
          <p:sp>
            <p:nvSpPr>
              <p:cNvPr id="146477" name="Line 107"/>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478" name="Group 108"/>
              <p:cNvGrpSpPr>
                <a:grpSpLocks/>
              </p:cNvGrpSpPr>
              <p:nvPr/>
            </p:nvGrpSpPr>
            <p:grpSpPr bwMode="auto">
              <a:xfrm>
                <a:off x="978" y="2904"/>
                <a:ext cx="897" cy="896"/>
                <a:chOff x="978" y="2904"/>
                <a:chExt cx="897" cy="896"/>
              </a:xfrm>
            </p:grpSpPr>
            <p:grpSp>
              <p:nvGrpSpPr>
                <p:cNvPr id="146479" name="Group 109"/>
                <p:cNvGrpSpPr>
                  <a:grpSpLocks/>
                </p:cNvGrpSpPr>
                <p:nvPr/>
              </p:nvGrpSpPr>
              <p:grpSpPr bwMode="auto">
                <a:xfrm>
                  <a:off x="978" y="2904"/>
                  <a:ext cx="897" cy="896"/>
                  <a:chOff x="1842" y="1776"/>
                  <a:chExt cx="2074" cy="2072"/>
                </a:xfrm>
              </p:grpSpPr>
              <p:sp>
                <p:nvSpPr>
                  <p:cNvPr id="146483" name="Oval 11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484" name="Freeform 11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85" name="Freeform 11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86" name="Freeform 11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87" name="Freeform 11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88" name="Oval 11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489" name="Line 11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90" name="Line 11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91" name="Line 11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92" name="Line 11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480" name="Text Box 120"/>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6481" name="Text Box 121"/>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6482" name="Text Box 122"/>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46444" name="Group 123"/>
            <p:cNvGrpSpPr>
              <a:grpSpLocks/>
            </p:cNvGrpSpPr>
            <p:nvPr/>
          </p:nvGrpSpPr>
          <p:grpSpPr bwMode="auto">
            <a:xfrm>
              <a:off x="274" y="1224"/>
              <a:ext cx="1601" cy="1736"/>
              <a:chOff x="274" y="1224"/>
              <a:chExt cx="1601" cy="1736"/>
            </a:xfrm>
          </p:grpSpPr>
          <p:grpSp>
            <p:nvGrpSpPr>
              <p:cNvPr id="146445" name="Group 124"/>
              <p:cNvGrpSpPr>
                <a:grpSpLocks/>
              </p:cNvGrpSpPr>
              <p:nvPr/>
            </p:nvGrpSpPr>
            <p:grpSpPr bwMode="auto">
              <a:xfrm>
                <a:off x="274" y="2064"/>
                <a:ext cx="897" cy="896"/>
                <a:chOff x="274" y="2064"/>
                <a:chExt cx="897" cy="896"/>
              </a:xfrm>
            </p:grpSpPr>
            <p:grpSp>
              <p:nvGrpSpPr>
                <p:cNvPr id="146462" name="Group 125"/>
                <p:cNvGrpSpPr>
                  <a:grpSpLocks/>
                </p:cNvGrpSpPr>
                <p:nvPr/>
              </p:nvGrpSpPr>
              <p:grpSpPr bwMode="auto">
                <a:xfrm>
                  <a:off x="274" y="2064"/>
                  <a:ext cx="897" cy="896"/>
                  <a:chOff x="1842" y="1776"/>
                  <a:chExt cx="2074" cy="2072"/>
                </a:xfrm>
              </p:grpSpPr>
              <p:sp>
                <p:nvSpPr>
                  <p:cNvPr id="146467" name="Oval 1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468" name="Freeform 1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69" name="Freeform 12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70" name="Freeform 1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71" name="Freeform 1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72" name="Oval 1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473" name="Line 1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74" name="Line 1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75" name="Line 1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76" name="Line 1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463" name="Text Box 136"/>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46464" name="Text Box 137"/>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6465" name="Text Box 138"/>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6466" name="Text Box 139"/>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46446" name="Group 140"/>
              <p:cNvGrpSpPr>
                <a:grpSpLocks/>
              </p:cNvGrpSpPr>
              <p:nvPr/>
            </p:nvGrpSpPr>
            <p:grpSpPr bwMode="auto">
              <a:xfrm>
                <a:off x="978" y="1224"/>
                <a:ext cx="897" cy="896"/>
                <a:chOff x="978" y="1224"/>
                <a:chExt cx="897" cy="896"/>
              </a:xfrm>
            </p:grpSpPr>
            <p:grpSp>
              <p:nvGrpSpPr>
                <p:cNvPr id="146448" name="Group 141"/>
                <p:cNvGrpSpPr>
                  <a:grpSpLocks/>
                </p:cNvGrpSpPr>
                <p:nvPr/>
              </p:nvGrpSpPr>
              <p:grpSpPr bwMode="auto">
                <a:xfrm>
                  <a:off x="978" y="1224"/>
                  <a:ext cx="897" cy="896"/>
                  <a:chOff x="1842" y="1776"/>
                  <a:chExt cx="2074" cy="2072"/>
                </a:xfrm>
              </p:grpSpPr>
              <p:sp>
                <p:nvSpPr>
                  <p:cNvPr id="146452" name="Oval 14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453" name="Freeform 14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54" name="Freeform 14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55" name="Freeform 14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56" name="Freeform 14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57" name="Oval 14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458" name="Line 14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59" name="Line 14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60" name="Line 15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61" name="Line 15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449" name="Text Box 152"/>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46450" name="Text Box 153"/>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6451" name="Text Box 154"/>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46447" name="Line 155"/>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145564" name="Group 156"/>
          <p:cNvGrpSpPr>
            <a:grpSpLocks/>
          </p:cNvGrpSpPr>
          <p:nvPr/>
        </p:nvGrpSpPr>
        <p:grpSpPr bwMode="auto">
          <a:xfrm>
            <a:off x="3751263" y="2705100"/>
            <a:ext cx="3605212" cy="1720850"/>
            <a:chOff x="2363" y="1704"/>
            <a:chExt cx="2271" cy="1084"/>
          </a:xfrm>
        </p:grpSpPr>
        <p:sp>
          <p:nvSpPr>
            <p:cNvPr id="146436" name="Text Box 157"/>
            <p:cNvSpPr txBox="1">
              <a:spLocks noChangeArrowheads="1"/>
            </p:cNvSpPr>
            <p:nvPr/>
          </p:nvSpPr>
          <p:spPr bwMode="auto">
            <a:xfrm>
              <a:off x="2363" y="2240"/>
              <a:ext cx="2049" cy="548"/>
            </a:xfrm>
            <a:prstGeom prst="rect">
              <a:avLst/>
            </a:prstGeom>
            <a:solidFill>
              <a:schemeClr val="accent1">
                <a:lumMod val="60000"/>
                <a:lumOff val="40000"/>
              </a:schemeClr>
            </a:solidFill>
            <a:ln w="9525">
              <a:solidFill>
                <a:schemeClr val="tx1"/>
              </a:solidFill>
              <a:miter lim="800000"/>
              <a:headEnd/>
              <a:tailEnd/>
            </a:ln>
          </p:spPr>
          <p:txBody>
            <a:bodyPr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LF = Min(LS of following activity)</a:t>
              </a:r>
            </a:p>
          </p:txBody>
        </p:sp>
        <p:sp>
          <p:nvSpPr>
            <p:cNvPr id="146437" name="Line 158"/>
            <p:cNvSpPr>
              <a:spLocks noChangeShapeType="1"/>
            </p:cNvSpPr>
            <p:nvPr/>
          </p:nvSpPr>
          <p:spPr bwMode="auto">
            <a:xfrm flipV="1">
              <a:off x="4256" y="1944"/>
              <a:ext cx="192" cy="48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38" name="Text Box 159"/>
            <p:cNvSpPr txBox="1">
              <a:spLocks noChangeArrowheads="1"/>
            </p:cNvSpPr>
            <p:nvPr/>
          </p:nvSpPr>
          <p:spPr bwMode="auto">
            <a:xfrm>
              <a:off x="3782"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46439" name="Text Box 160"/>
            <p:cNvSpPr txBox="1">
              <a:spLocks noChangeArrowheads="1"/>
            </p:cNvSpPr>
            <p:nvPr/>
          </p:nvSpPr>
          <p:spPr bwMode="auto">
            <a:xfrm>
              <a:off x="4358"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Tree>
    <p:extLst>
      <p:ext uri="{BB962C8B-B14F-4D97-AF65-F5344CB8AC3E}">
        <p14:creationId xmlns:p14="http://schemas.microsoft.com/office/powerpoint/2010/main" val="730342353"/>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45564"/>
                                        </p:tgtEl>
                                        <p:attrNameLst>
                                          <p:attrName>style.visibility</p:attrName>
                                        </p:attrNameLst>
                                      </p:cBhvr>
                                      <p:to>
                                        <p:strVal val="visible"/>
                                      </p:to>
                                    </p:set>
                                    <p:animEffect transition="in" filter="strips(upRight)">
                                      <p:cBhvr>
                                        <p:cTn id="7" dur="1000"/>
                                        <p:tgtEl>
                                          <p:spTgt spid="14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LS/LF Times for </a:t>
            </a:r>
            <a:br>
              <a:rPr lang="en-US" dirty="0">
                <a:ea typeface="+mj-ea"/>
              </a:rPr>
            </a:br>
            <a:r>
              <a:rPr lang="en-US" dirty="0">
                <a:ea typeface="+mj-ea"/>
              </a:rPr>
              <a:t>Milwaukee Paper</a:t>
            </a:r>
            <a:endParaRPr lang="en-US" sz="3200" dirty="0">
              <a:solidFill>
                <a:srgbClr val="33CC33"/>
              </a:solidFill>
              <a:ea typeface="+mj-ea"/>
            </a:endParaRPr>
          </a:p>
        </p:txBody>
      </p:sp>
      <p:grpSp>
        <p:nvGrpSpPr>
          <p:cNvPr id="148482" name="Group 3"/>
          <p:cNvGrpSpPr>
            <a:grpSpLocks/>
          </p:cNvGrpSpPr>
          <p:nvPr/>
        </p:nvGrpSpPr>
        <p:grpSpPr bwMode="auto">
          <a:xfrm>
            <a:off x="434975" y="1943100"/>
            <a:ext cx="8370888" cy="4089400"/>
            <a:chOff x="274" y="1224"/>
            <a:chExt cx="5273" cy="2576"/>
          </a:xfrm>
        </p:grpSpPr>
        <p:grpSp>
          <p:nvGrpSpPr>
            <p:cNvPr id="148489" name="Group 4"/>
            <p:cNvGrpSpPr>
              <a:grpSpLocks/>
            </p:cNvGrpSpPr>
            <p:nvPr/>
          </p:nvGrpSpPr>
          <p:grpSpPr bwMode="auto">
            <a:xfrm>
              <a:off x="2898" y="1224"/>
              <a:ext cx="2649" cy="2576"/>
              <a:chOff x="2898" y="1224"/>
              <a:chExt cx="2649" cy="2576"/>
            </a:xfrm>
          </p:grpSpPr>
          <p:grpSp>
            <p:nvGrpSpPr>
              <p:cNvPr id="148575" name="Group 5"/>
              <p:cNvGrpSpPr>
                <a:grpSpLocks/>
              </p:cNvGrpSpPr>
              <p:nvPr/>
            </p:nvGrpSpPr>
            <p:grpSpPr bwMode="auto">
              <a:xfrm>
                <a:off x="2898" y="1224"/>
                <a:ext cx="2649" cy="2576"/>
                <a:chOff x="2898" y="1224"/>
                <a:chExt cx="2649" cy="2576"/>
              </a:xfrm>
            </p:grpSpPr>
            <p:grpSp>
              <p:nvGrpSpPr>
                <p:cNvPr id="148578" name="Group 6"/>
                <p:cNvGrpSpPr>
                  <a:grpSpLocks/>
                </p:cNvGrpSpPr>
                <p:nvPr/>
              </p:nvGrpSpPr>
              <p:grpSpPr bwMode="auto">
                <a:xfrm>
                  <a:off x="2898" y="1224"/>
                  <a:ext cx="2649" cy="2576"/>
                  <a:chOff x="2898" y="1224"/>
                  <a:chExt cx="2649" cy="2576"/>
                </a:xfrm>
              </p:grpSpPr>
              <p:sp>
                <p:nvSpPr>
                  <p:cNvPr id="148585" name="Line 7"/>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86" name="Line 8"/>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87" name="Line 9"/>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88" name="Line 10"/>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89" name="Line 11"/>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90" name="Line 12"/>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91" name="Group 13"/>
                  <p:cNvGrpSpPr>
                    <a:grpSpLocks/>
                  </p:cNvGrpSpPr>
                  <p:nvPr/>
                </p:nvGrpSpPr>
                <p:grpSpPr bwMode="auto">
                  <a:xfrm>
                    <a:off x="2898" y="1224"/>
                    <a:ext cx="2649" cy="2576"/>
                    <a:chOff x="2898" y="1224"/>
                    <a:chExt cx="2649" cy="2576"/>
                  </a:xfrm>
                </p:grpSpPr>
                <p:grpSp>
                  <p:nvGrpSpPr>
                    <p:cNvPr id="148592" name="Group 14"/>
                    <p:cNvGrpSpPr>
                      <a:grpSpLocks/>
                    </p:cNvGrpSpPr>
                    <p:nvPr/>
                  </p:nvGrpSpPr>
                  <p:grpSpPr bwMode="auto">
                    <a:xfrm>
                      <a:off x="3766" y="2904"/>
                      <a:ext cx="897" cy="896"/>
                      <a:chOff x="1842" y="1776"/>
                      <a:chExt cx="2074" cy="2072"/>
                    </a:xfrm>
                  </p:grpSpPr>
                  <p:sp>
                    <p:nvSpPr>
                      <p:cNvPr id="148638" name="Oval 1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639" name="Freeform 1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40" name="Freeform 1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41" name="Freeform 1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42" name="Freeform 1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43" name="Oval 2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644" name="Line 2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45" name="Line 2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46" name="Line 2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47" name="Line 2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8593" name="Group 25"/>
                    <p:cNvGrpSpPr>
                      <a:grpSpLocks/>
                    </p:cNvGrpSpPr>
                    <p:nvPr/>
                  </p:nvGrpSpPr>
                  <p:grpSpPr bwMode="auto">
                    <a:xfrm>
                      <a:off x="3766" y="1224"/>
                      <a:ext cx="897" cy="896"/>
                      <a:chOff x="1842" y="1776"/>
                      <a:chExt cx="2074" cy="2072"/>
                    </a:xfrm>
                  </p:grpSpPr>
                  <p:sp>
                    <p:nvSpPr>
                      <p:cNvPr id="148628" name="Oval 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629" name="Freeform 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30" name="Freeform 28"/>
                      <p:cNvSpPr>
                        <a:spLocks/>
                      </p:cNvSpPr>
                      <p:nvPr/>
                    </p:nvSpPr>
                    <p:spPr bwMode="auto">
                      <a:xfrm flipH="1">
                        <a:off x="3220" y="182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31" name="Freeform 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32" name="Freeform 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33" name="Oval 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634" name="Line 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35" name="Line 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36" name="Line 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37" name="Line 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8594" name="Group 36"/>
                    <p:cNvGrpSpPr>
                      <a:grpSpLocks/>
                    </p:cNvGrpSpPr>
                    <p:nvPr/>
                  </p:nvGrpSpPr>
                  <p:grpSpPr bwMode="auto">
                    <a:xfrm>
                      <a:off x="2898" y="2064"/>
                      <a:ext cx="897" cy="896"/>
                      <a:chOff x="1842" y="1776"/>
                      <a:chExt cx="2074" cy="2072"/>
                    </a:xfrm>
                  </p:grpSpPr>
                  <p:sp>
                    <p:nvSpPr>
                      <p:cNvPr id="148618" name="Oval 3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619" name="Freeform 3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20" name="Freeform 3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21" name="Freeform 4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22" name="Freeform 4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23" name="Oval 4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624" name="Line 4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25" name="Line 4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26" name="Line 4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27" name="Line 4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8595" name="Group 47"/>
                    <p:cNvGrpSpPr>
                      <a:grpSpLocks/>
                    </p:cNvGrpSpPr>
                    <p:nvPr/>
                  </p:nvGrpSpPr>
                  <p:grpSpPr bwMode="auto">
                    <a:xfrm>
                      <a:off x="4650" y="2064"/>
                      <a:ext cx="897" cy="896"/>
                      <a:chOff x="1842" y="1776"/>
                      <a:chExt cx="2074" cy="2072"/>
                    </a:xfrm>
                  </p:grpSpPr>
                  <p:sp>
                    <p:nvSpPr>
                      <p:cNvPr id="148608" name="Oval 4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609" name="Freeform 4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10" name="Freeform 50"/>
                      <p:cNvSpPr>
                        <a:spLocks/>
                      </p:cNvSpPr>
                      <p:nvPr/>
                    </p:nvSpPr>
                    <p:spPr bwMode="auto">
                      <a:xfrm flipH="1">
                        <a:off x="3220" y="182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11" name="Freeform 5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12" name="Freeform 5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13" name="Oval 5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614" name="Line 5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15" name="Line 5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16" name="Line 5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17" name="Line 5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96" name="Text Box 58"/>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8597" name="Text Box 59"/>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8598" name="Text Box 60"/>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48599" name="Text Box 61"/>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8600" name="Text Box 62"/>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8601" name="Text Box 63"/>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8602" name="Text Box 64"/>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603" name="Text Box 65"/>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8604" name="Text Box 66"/>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8605" name="Text Box 67"/>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8606" name="Text Box 68"/>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607" name="Text Box 69"/>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148579" name="Text Box 70"/>
                <p:cNvSpPr txBox="1">
                  <a:spLocks noChangeArrowheads="1"/>
                </p:cNvSpPr>
                <p:nvPr/>
              </p:nvSpPr>
              <p:spPr bwMode="auto">
                <a:xfrm>
                  <a:off x="4670"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580" name="Text Box 71"/>
                <p:cNvSpPr txBox="1">
                  <a:spLocks noChangeArrowheads="1"/>
                </p:cNvSpPr>
                <p:nvPr/>
              </p:nvSpPr>
              <p:spPr bwMode="auto">
                <a:xfrm>
                  <a:off x="5246"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8581" name="Text Box 72"/>
                <p:cNvSpPr txBox="1">
                  <a:spLocks noChangeArrowheads="1"/>
                </p:cNvSpPr>
                <p:nvPr/>
              </p:nvSpPr>
              <p:spPr bwMode="auto">
                <a:xfrm>
                  <a:off x="3782"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48582" name="Text Box 73"/>
                <p:cNvSpPr txBox="1">
                  <a:spLocks noChangeArrowheads="1"/>
                </p:cNvSpPr>
                <p:nvPr/>
              </p:nvSpPr>
              <p:spPr bwMode="auto">
                <a:xfrm>
                  <a:off x="4358"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583" name="Text Box 74"/>
                <p:cNvSpPr txBox="1">
                  <a:spLocks noChangeArrowheads="1"/>
                </p:cNvSpPr>
                <p:nvPr/>
              </p:nvSpPr>
              <p:spPr bwMode="auto">
                <a:xfrm>
                  <a:off x="3838" y="3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8584" name="Text Box 75"/>
                <p:cNvSpPr txBox="1">
                  <a:spLocks noChangeArrowheads="1"/>
                </p:cNvSpPr>
                <p:nvPr/>
              </p:nvSpPr>
              <p:spPr bwMode="auto">
                <a:xfrm>
                  <a:off x="4358" y="337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
            <p:nvSpPr>
              <p:cNvPr id="148576" name="Text Box 76"/>
              <p:cNvSpPr txBox="1">
                <a:spLocks noChangeArrowheads="1"/>
              </p:cNvSpPr>
              <p:nvPr/>
            </p:nvSpPr>
            <p:spPr bwMode="auto">
              <a:xfrm>
                <a:off x="2974"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8577" name="Text Box 77"/>
              <p:cNvSpPr txBox="1">
                <a:spLocks noChangeArrowheads="1"/>
              </p:cNvSpPr>
              <p:nvPr/>
            </p:nvSpPr>
            <p:spPr bwMode="auto">
              <a:xfrm>
                <a:off x="3518"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grpSp>
        <p:grpSp>
          <p:nvGrpSpPr>
            <p:cNvPr id="148490" name="Group 78"/>
            <p:cNvGrpSpPr>
              <a:grpSpLocks/>
            </p:cNvGrpSpPr>
            <p:nvPr/>
          </p:nvGrpSpPr>
          <p:grpSpPr bwMode="auto">
            <a:xfrm>
              <a:off x="1640" y="1976"/>
              <a:ext cx="1455" cy="1824"/>
              <a:chOff x="1640" y="1976"/>
              <a:chExt cx="1455" cy="1824"/>
            </a:xfrm>
          </p:grpSpPr>
          <p:sp>
            <p:nvSpPr>
              <p:cNvPr id="148557" name="Line 79"/>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58" name="Group 80"/>
              <p:cNvGrpSpPr>
                <a:grpSpLocks/>
              </p:cNvGrpSpPr>
              <p:nvPr/>
            </p:nvGrpSpPr>
            <p:grpSpPr bwMode="auto">
              <a:xfrm>
                <a:off x="1848" y="2904"/>
                <a:ext cx="1247" cy="896"/>
                <a:chOff x="1848" y="2904"/>
                <a:chExt cx="1247" cy="896"/>
              </a:xfrm>
            </p:grpSpPr>
            <p:sp>
              <p:nvSpPr>
                <p:cNvPr id="148559" name="Line 81"/>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60" name="Group 82"/>
                <p:cNvGrpSpPr>
                  <a:grpSpLocks/>
                </p:cNvGrpSpPr>
                <p:nvPr/>
              </p:nvGrpSpPr>
              <p:grpSpPr bwMode="auto">
                <a:xfrm>
                  <a:off x="2198" y="2904"/>
                  <a:ext cx="897" cy="896"/>
                  <a:chOff x="2198" y="2904"/>
                  <a:chExt cx="897" cy="896"/>
                </a:xfrm>
              </p:grpSpPr>
              <p:grpSp>
                <p:nvGrpSpPr>
                  <p:cNvPr id="148561" name="Group 83"/>
                  <p:cNvGrpSpPr>
                    <a:grpSpLocks/>
                  </p:cNvGrpSpPr>
                  <p:nvPr/>
                </p:nvGrpSpPr>
                <p:grpSpPr bwMode="auto">
                  <a:xfrm>
                    <a:off x="2198" y="2904"/>
                    <a:ext cx="897" cy="896"/>
                    <a:chOff x="1842" y="1776"/>
                    <a:chExt cx="2074" cy="2072"/>
                  </a:xfrm>
                </p:grpSpPr>
                <p:sp>
                  <p:nvSpPr>
                    <p:cNvPr id="148565" name="Oval 8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66" name="Freeform 8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67" name="Freeform 8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68" name="Freeform 8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69" name="Freeform 8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70" name="Oval 8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71" name="Line 9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72" name="Line 9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73" name="Line 9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74" name="Line 9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62" name="Text Box 94"/>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8563" name="Text Box 95"/>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48564" name="Text Box 96"/>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48491" name="Group 97"/>
            <p:cNvGrpSpPr>
              <a:grpSpLocks/>
            </p:cNvGrpSpPr>
            <p:nvPr/>
          </p:nvGrpSpPr>
          <p:grpSpPr bwMode="auto">
            <a:xfrm>
              <a:off x="1840" y="1224"/>
              <a:ext cx="1255" cy="896"/>
              <a:chOff x="1840" y="1224"/>
              <a:chExt cx="1255" cy="896"/>
            </a:xfrm>
          </p:grpSpPr>
          <p:sp>
            <p:nvSpPr>
              <p:cNvPr id="148542" name="Line 98"/>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43" name="Group 99"/>
              <p:cNvGrpSpPr>
                <a:grpSpLocks/>
              </p:cNvGrpSpPr>
              <p:nvPr/>
            </p:nvGrpSpPr>
            <p:grpSpPr bwMode="auto">
              <a:xfrm>
                <a:off x="2198" y="1224"/>
                <a:ext cx="897" cy="896"/>
                <a:chOff x="1842" y="1776"/>
                <a:chExt cx="2074" cy="2072"/>
              </a:xfrm>
            </p:grpSpPr>
            <p:sp>
              <p:nvSpPr>
                <p:cNvPr id="148547" name="Oval 10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48" name="Freeform 10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49" name="Freeform 10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50" name="Freeform 10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51" name="Freeform 10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52" name="Oval 10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53" name="Line 10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54" name="Line 10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55" name="Line 10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56" name="Line 10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44" name="Text Box 110"/>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8545" name="Text Box 111"/>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8546" name="Text Box 112"/>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48492" name="Group 113"/>
            <p:cNvGrpSpPr>
              <a:grpSpLocks/>
            </p:cNvGrpSpPr>
            <p:nvPr/>
          </p:nvGrpSpPr>
          <p:grpSpPr bwMode="auto">
            <a:xfrm>
              <a:off x="972" y="2828"/>
              <a:ext cx="903" cy="972"/>
              <a:chOff x="972" y="2828"/>
              <a:chExt cx="903" cy="972"/>
            </a:xfrm>
          </p:grpSpPr>
          <p:sp>
            <p:nvSpPr>
              <p:cNvPr id="148526" name="Line 114"/>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27" name="Group 115"/>
              <p:cNvGrpSpPr>
                <a:grpSpLocks/>
              </p:cNvGrpSpPr>
              <p:nvPr/>
            </p:nvGrpSpPr>
            <p:grpSpPr bwMode="auto">
              <a:xfrm>
                <a:off x="978" y="2904"/>
                <a:ext cx="897" cy="896"/>
                <a:chOff x="978" y="2904"/>
                <a:chExt cx="897" cy="896"/>
              </a:xfrm>
            </p:grpSpPr>
            <p:grpSp>
              <p:nvGrpSpPr>
                <p:cNvPr id="148528" name="Group 116"/>
                <p:cNvGrpSpPr>
                  <a:grpSpLocks/>
                </p:cNvGrpSpPr>
                <p:nvPr/>
              </p:nvGrpSpPr>
              <p:grpSpPr bwMode="auto">
                <a:xfrm>
                  <a:off x="978" y="2904"/>
                  <a:ext cx="897" cy="896"/>
                  <a:chOff x="1842" y="1776"/>
                  <a:chExt cx="2074" cy="2072"/>
                </a:xfrm>
              </p:grpSpPr>
              <p:sp>
                <p:nvSpPr>
                  <p:cNvPr id="148532" name="Oval 11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33" name="Freeform 11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34" name="Freeform 11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35" name="Freeform 12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36" name="Freeform 12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37" name="Oval 12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38" name="Line 12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39" name="Line 12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40" name="Line 12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41" name="Line 12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29" name="Text Box 127"/>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8530" name="Text Box 128"/>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8531" name="Text Box 129"/>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48493" name="Group 130"/>
            <p:cNvGrpSpPr>
              <a:grpSpLocks/>
            </p:cNvGrpSpPr>
            <p:nvPr/>
          </p:nvGrpSpPr>
          <p:grpSpPr bwMode="auto">
            <a:xfrm>
              <a:off x="274" y="1224"/>
              <a:ext cx="1601" cy="1736"/>
              <a:chOff x="274" y="1224"/>
              <a:chExt cx="1601" cy="1736"/>
            </a:xfrm>
          </p:grpSpPr>
          <p:grpSp>
            <p:nvGrpSpPr>
              <p:cNvPr id="148494" name="Group 131"/>
              <p:cNvGrpSpPr>
                <a:grpSpLocks/>
              </p:cNvGrpSpPr>
              <p:nvPr/>
            </p:nvGrpSpPr>
            <p:grpSpPr bwMode="auto">
              <a:xfrm>
                <a:off x="274" y="2064"/>
                <a:ext cx="897" cy="896"/>
                <a:chOff x="274" y="2064"/>
                <a:chExt cx="897" cy="896"/>
              </a:xfrm>
            </p:grpSpPr>
            <p:grpSp>
              <p:nvGrpSpPr>
                <p:cNvPr id="148511" name="Group 132"/>
                <p:cNvGrpSpPr>
                  <a:grpSpLocks/>
                </p:cNvGrpSpPr>
                <p:nvPr/>
              </p:nvGrpSpPr>
              <p:grpSpPr bwMode="auto">
                <a:xfrm>
                  <a:off x="274" y="2064"/>
                  <a:ext cx="897" cy="896"/>
                  <a:chOff x="1842" y="1776"/>
                  <a:chExt cx="2074" cy="2072"/>
                </a:xfrm>
              </p:grpSpPr>
              <p:sp>
                <p:nvSpPr>
                  <p:cNvPr id="148516" name="Oval 13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17" name="Freeform 13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18" name="Freeform 13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19" name="Freeform 13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20" name="Freeform 13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21" name="Oval 13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22" name="Line 13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23" name="Line 14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24" name="Line 14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25" name="Line 14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12" name="Text Box 143"/>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48513" name="Text Box 144"/>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8514" name="Text Box 145"/>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8515" name="Text Box 146"/>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48495" name="Group 147"/>
              <p:cNvGrpSpPr>
                <a:grpSpLocks/>
              </p:cNvGrpSpPr>
              <p:nvPr/>
            </p:nvGrpSpPr>
            <p:grpSpPr bwMode="auto">
              <a:xfrm>
                <a:off x="978" y="1224"/>
                <a:ext cx="897" cy="896"/>
                <a:chOff x="978" y="1224"/>
                <a:chExt cx="897" cy="896"/>
              </a:xfrm>
            </p:grpSpPr>
            <p:grpSp>
              <p:nvGrpSpPr>
                <p:cNvPr id="148497" name="Group 148"/>
                <p:cNvGrpSpPr>
                  <a:grpSpLocks/>
                </p:cNvGrpSpPr>
                <p:nvPr/>
              </p:nvGrpSpPr>
              <p:grpSpPr bwMode="auto">
                <a:xfrm>
                  <a:off x="978" y="1224"/>
                  <a:ext cx="897" cy="896"/>
                  <a:chOff x="1842" y="1776"/>
                  <a:chExt cx="2074" cy="2072"/>
                </a:xfrm>
              </p:grpSpPr>
              <p:sp>
                <p:nvSpPr>
                  <p:cNvPr id="148501" name="Oval 14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02" name="Freeform 15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03" name="Freeform 15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04" name="Freeform 15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05" name="Freeform 15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06" name="Oval 15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07" name="Line 15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08" name="Line 15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09" name="Line 15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10" name="Line 15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498" name="Text Box 159"/>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48499" name="Text Box 160"/>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8500" name="Text Box 161"/>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48496" name="Line 162"/>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147619" name="Group 163"/>
          <p:cNvGrpSpPr>
            <a:grpSpLocks/>
          </p:cNvGrpSpPr>
          <p:nvPr/>
        </p:nvGrpSpPr>
        <p:grpSpPr bwMode="auto">
          <a:xfrm>
            <a:off x="3230563" y="977900"/>
            <a:ext cx="3252787" cy="2092325"/>
            <a:chOff x="2035" y="616"/>
            <a:chExt cx="2049" cy="1318"/>
          </a:xfrm>
        </p:grpSpPr>
        <p:grpSp>
          <p:nvGrpSpPr>
            <p:cNvPr id="148484" name="Group 164"/>
            <p:cNvGrpSpPr>
              <a:grpSpLocks/>
            </p:cNvGrpSpPr>
            <p:nvPr/>
          </p:nvGrpSpPr>
          <p:grpSpPr bwMode="auto">
            <a:xfrm>
              <a:off x="2035" y="616"/>
              <a:ext cx="2049" cy="1318"/>
              <a:chOff x="2035" y="616"/>
              <a:chExt cx="2049" cy="1318"/>
            </a:xfrm>
          </p:grpSpPr>
          <p:sp>
            <p:nvSpPr>
              <p:cNvPr id="148486" name="Text Box 165"/>
              <p:cNvSpPr txBox="1">
                <a:spLocks noChangeArrowheads="1"/>
              </p:cNvSpPr>
              <p:nvPr/>
            </p:nvSpPr>
            <p:spPr bwMode="auto">
              <a:xfrm>
                <a:off x="2035" y="616"/>
                <a:ext cx="2049" cy="352"/>
              </a:xfrm>
              <a:prstGeom prst="rect">
                <a:avLst/>
              </a:prstGeom>
              <a:solidFill>
                <a:schemeClr val="accent1">
                  <a:lumMod val="60000"/>
                  <a:lumOff val="40000"/>
                </a:schemeClr>
              </a:solidFill>
              <a:ln w="9525">
                <a:solidFill>
                  <a:schemeClr val="tx1"/>
                </a:solidFill>
                <a:miter lim="800000"/>
                <a:headEnd/>
                <a:tailEnd/>
              </a:ln>
            </p:spPr>
            <p:txBody>
              <a:bodyPr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LF = Min(4, 10)</a:t>
                </a:r>
              </a:p>
            </p:txBody>
          </p:sp>
          <p:sp>
            <p:nvSpPr>
              <p:cNvPr id="148487" name="Line 166"/>
              <p:cNvSpPr>
                <a:spLocks noChangeShapeType="1"/>
              </p:cNvSpPr>
              <p:nvPr/>
            </p:nvSpPr>
            <p:spPr bwMode="auto">
              <a:xfrm flipV="1">
                <a:off x="3056" y="888"/>
                <a:ext cx="352" cy="83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488" name="Text Box 167"/>
              <p:cNvSpPr txBox="1">
                <a:spLocks noChangeArrowheads="1"/>
              </p:cNvSpPr>
              <p:nvPr/>
            </p:nvSpPr>
            <p:spPr bwMode="auto">
              <a:xfrm>
                <a:off x="2830"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48485" name="Text Box 168"/>
            <p:cNvSpPr txBox="1">
              <a:spLocks noChangeArrowheads="1"/>
            </p:cNvSpPr>
            <p:nvPr/>
          </p:nvSpPr>
          <p:spPr bwMode="auto">
            <a:xfrm>
              <a:off x="2272"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grpSp>
    </p:spTree>
    <p:extLst>
      <p:ext uri="{BB962C8B-B14F-4D97-AF65-F5344CB8AC3E}">
        <p14:creationId xmlns:p14="http://schemas.microsoft.com/office/powerpoint/2010/main" val="257820813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1000"/>
                                  </p:stCondLst>
                                  <p:childTnLst>
                                    <p:set>
                                      <p:cBhvr>
                                        <p:cTn id="6" dur="1" fill="hold">
                                          <p:stCondLst>
                                            <p:cond delay="0"/>
                                          </p:stCondLst>
                                        </p:cTn>
                                        <p:tgtEl>
                                          <p:spTgt spid="147619"/>
                                        </p:tgtEl>
                                        <p:attrNameLst>
                                          <p:attrName>style.visibility</p:attrName>
                                        </p:attrNameLst>
                                      </p:cBhvr>
                                      <p:to>
                                        <p:strVal val="visible"/>
                                      </p:to>
                                    </p:set>
                                    <p:animEffect transition="in" filter="strips(downLeft)">
                                      <p:cBhvr>
                                        <p:cTn id="7" dur="1000"/>
                                        <p:tgtEl>
                                          <p:spTgt spid="14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LS/LF Times for </a:t>
            </a:r>
            <a:br>
              <a:rPr lang="en-US" dirty="0">
                <a:ea typeface="+mj-ea"/>
              </a:rPr>
            </a:br>
            <a:r>
              <a:rPr lang="en-US" dirty="0">
                <a:ea typeface="+mj-ea"/>
              </a:rPr>
              <a:t>Milwaukee Paper</a:t>
            </a:r>
            <a:endParaRPr lang="en-US" sz="3200" dirty="0">
              <a:solidFill>
                <a:srgbClr val="33CC33"/>
              </a:solidFill>
              <a:ea typeface="+mj-ea"/>
            </a:endParaRPr>
          </a:p>
        </p:txBody>
      </p:sp>
      <p:grpSp>
        <p:nvGrpSpPr>
          <p:cNvPr id="150530" name="Group 3"/>
          <p:cNvGrpSpPr>
            <a:grpSpLocks/>
          </p:cNvGrpSpPr>
          <p:nvPr/>
        </p:nvGrpSpPr>
        <p:grpSpPr bwMode="auto">
          <a:xfrm>
            <a:off x="434975" y="1943100"/>
            <a:ext cx="8370888" cy="4089400"/>
            <a:chOff x="274" y="1224"/>
            <a:chExt cx="5273" cy="2576"/>
          </a:xfrm>
        </p:grpSpPr>
        <p:grpSp>
          <p:nvGrpSpPr>
            <p:cNvPr id="150531" name="Group 4"/>
            <p:cNvGrpSpPr>
              <a:grpSpLocks/>
            </p:cNvGrpSpPr>
            <p:nvPr/>
          </p:nvGrpSpPr>
          <p:grpSpPr bwMode="auto">
            <a:xfrm>
              <a:off x="2898" y="1224"/>
              <a:ext cx="2649" cy="2576"/>
              <a:chOff x="2898" y="1224"/>
              <a:chExt cx="2649" cy="2576"/>
            </a:xfrm>
          </p:grpSpPr>
          <p:grpSp>
            <p:nvGrpSpPr>
              <p:cNvPr id="150627" name="Group 5"/>
              <p:cNvGrpSpPr>
                <a:grpSpLocks/>
              </p:cNvGrpSpPr>
              <p:nvPr/>
            </p:nvGrpSpPr>
            <p:grpSpPr bwMode="auto">
              <a:xfrm>
                <a:off x="2898" y="1224"/>
                <a:ext cx="2649" cy="2576"/>
                <a:chOff x="2898" y="1224"/>
                <a:chExt cx="2649" cy="2576"/>
              </a:xfrm>
            </p:grpSpPr>
            <p:grpSp>
              <p:nvGrpSpPr>
                <p:cNvPr id="150630" name="Group 6"/>
                <p:cNvGrpSpPr>
                  <a:grpSpLocks/>
                </p:cNvGrpSpPr>
                <p:nvPr/>
              </p:nvGrpSpPr>
              <p:grpSpPr bwMode="auto">
                <a:xfrm>
                  <a:off x="2898" y="1224"/>
                  <a:ext cx="2649" cy="2576"/>
                  <a:chOff x="2898" y="1224"/>
                  <a:chExt cx="2649" cy="2576"/>
                </a:xfrm>
              </p:grpSpPr>
              <p:sp>
                <p:nvSpPr>
                  <p:cNvPr id="150637" name="Line 7"/>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38" name="Line 8"/>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39" name="Line 9"/>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40" name="Line 10"/>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41" name="Line 11"/>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42" name="Line 12"/>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643" name="Group 13"/>
                  <p:cNvGrpSpPr>
                    <a:grpSpLocks/>
                  </p:cNvGrpSpPr>
                  <p:nvPr/>
                </p:nvGrpSpPr>
                <p:grpSpPr bwMode="auto">
                  <a:xfrm>
                    <a:off x="2898" y="1224"/>
                    <a:ext cx="2649" cy="2576"/>
                    <a:chOff x="2898" y="1224"/>
                    <a:chExt cx="2649" cy="2576"/>
                  </a:xfrm>
                </p:grpSpPr>
                <p:grpSp>
                  <p:nvGrpSpPr>
                    <p:cNvPr id="150644" name="Group 14"/>
                    <p:cNvGrpSpPr>
                      <a:grpSpLocks/>
                    </p:cNvGrpSpPr>
                    <p:nvPr/>
                  </p:nvGrpSpPr>
                  <p:grpSpPr bwMode="auto">
                    <a:xfrm>
                      <a:off x="3766" y="2904"/>
                      <a:ext cx="897" cy="896"/>
                      <a:chOff x="1842" y="1776"/>
                      <a:chExt cx="2074" cy="2072"/>
                    </a:xfrm>
                  </p:grpSpPr>
                  <p:sp>
                    <p:nvSpPr>
                      <p:cNvPr id="150690" name="Oval 1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91" name="Freeform 1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92" name="Freeform 1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93" name="Freeform 1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94" name="Freeform 1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95" name="Oval 2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96" name="Line 2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97" name="Line 2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98" name="Line 2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99" name="Line 2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0645" name="Group 25"/>
                    <p:cNvGrpSpPr>
                      <a:grpSpLocks/>
                    </p:cNvGrpSpPr>
                    <p:nvPr/>
                  </p:nvGrpSpPr>
                  <p:grpSpPr bwMode="auto">
                    <a:xfrm>
                      <a:off x="3766" y="1224"/>
                      <a:ext cx="897" cy="896"/>
                      <a:chOff x="1842" y="1776"/>
                      <a:chExt cx="2074" cy="2072"/>
                    </a:xfrm>
                  </p:grpSpPr>
                  <p:sp>
                    <p:nvSpPr>
                      <p:cNvPr id="150680" name="Oval 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81" name="Freeform 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82" name="Freeform 2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83" name="Freeform 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84" name="Freeform 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85" name="Oval 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86" name="Line 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87" name="Line 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88" name="Line 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89" name="Line 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0646" name="Group 36"/>
                    <p:cNvGrpSpPr>
                      <a:grpSpLocks/>
                    </p:cNvGrpSpPr>
                    <p:nvPr/>
                  </p:nvGrpSpPr>
                  <p:grpSpPr bwMode="auto">
                    <a:xfrm>
                      <a:off x="2898" y="2064"/>
                      <a:ext cx="897" cy="896"/>
                      <a:chOff x="1842" y="1776"/>
                      <a:chExt cx="2074" cy="2072"/>
                    </a:xfrm>
                  </p:grpSpPr>
                  <p:sp>
                    <p:nvSpPr>
                      <p:cNvPr id="150670" name="Oval 3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71" name="Freeform 3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72" name="Freeform 3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73" name="Freeform 4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74" name="Freeform 4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75" name="Oval 4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76" name="Line 4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77" name="Line 4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78" name="Line 4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79" name="Line 4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0647" name="Group 47"/>
                    <p:cNvGrpSpPr>
                      <a:grpSpLocks/>
                    </p:cNvGrpSpPr>
                    <p:nvPr/>
                  </p:nvGrpSpPr>
                  <p:grpSpPr bwMode="auto">
                    <a:xfrm>
                      <a:off x="4650" y="2064"/>
                      <a:ext cx="897" cy="896"/>
                      <a:chOff x="1842" y="1776"/>
                      <a:chExt cx="2074" cy="2072"/>
                    </a:xfrm>
                  </p:grpSpPr>
                  <p:sp>
                    <p:nvSpPr>
                      <p:cNvPr id="150660" name="Oval 4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61" name="Freeform 4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62" name="Freeform 5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63" name="Freeform 5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64" name="Freeform 5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65" name="Oval 5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66" name="Line 5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67" name="Line 5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68" name="Line 5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69" name="Line 5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648" name="Text Box 58"/>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0649" name="Text Box 59"/>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0650" name="Text Box 60"/>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50651" name="Text Box 61"/>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0652" name="Text Box 62"/>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653" name="Text Box 63"/>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654" name="Text Box 64"/>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55" name="Text Box 65"/>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0656" name="Text Box 66"/>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657" name="Text Box 67"/>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658" name="Text Box 68"/>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59" name="Text Box 69"/>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150631" name="Text Box 70"/>
                <p:cNvSpPr txBox="1">
                  <a:spLocks noChangeArrowheads="1"/>
                </p:cNvSpPr>
                <p:nvPr/>
              </p:nvSpPr>
              <p:spPr bwMode="auto">
                <a:xfrm>
                  <a:off x="4670"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32" name="Text Box 71"/>
                <p:cNvSpPr txBox="1">
                  <a:spLocks noChangeArrowheads="1"/>
                </p:cNvSpPr>
                <p:nvPr/>
              </p:nvSpPr>
              <p:spPr bwMode="auto">
                <a:xfrm>
                  <a:off x="5246"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0633" name="Text Box 72"/>
                <p:cNvSpPr txBox="1">
                  <a:spLocks noChangeArrowheads="1"/>
                </p:cNvSpPr>
                <p:nvPr/>
              </p:nvSpPr>
              <p:spPr bwMode="auto">
                <a:xfrm>
                  <a:off x="3782"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50634" name="Text Box 73"/>
                <p:cNvSpPr txBox="1">
                  <a:spLocks noChangeArrowheads="1"/>
                </p:cNvSpPr>
                <p:nvPr/>
              </p:nvSpPr>
              <p:spPr bwMode="auto">
                <a:xfrm>
                  <a:off x="4358"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35" name="Text Box 74"/>
                <p:cNvSpPr txBox="1">
                  <a:spLocks noChangeArrowheads="1"/>
                </p:cNvSpPr>
                <p:nvPr/>
              </p:nvSpPr>
              <p:spPr bwMode="auto">
                <a:xfrm>
                  <a:off x="3838" y="3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636" name="Text Box 75"/>
                <p:cNvSpPr txBox="1">
                  <a:spLocks noChangeArrowheads="1"/>
                </p:cNvSpPr>
                <p:nvPr/>
              </p:nvSpPr>
              <p:spPr bwMode="auto">
                <a:xfrm>
                  <a:off x="4358" y="337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
            <p:nvSpPr>
              <p:cNvPr id="150628" name="Text Box 76"/>
              <p:cNvSpPr txBox="1">
                <a:spLocks noChangeArrowheads="1"/>
              </p:cNvSpPr>
              <p:nvPr/>
            </p:nvSpPr>
            <p:spPr bwMode="auto">
              <a:xfrm>
                <a:off x="2974"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629" name="Text Box 77"/>
              <p:cNvSpPr txBox="1">
                <a:spLocks noChangeArrowheads="1"/>
              </p:cNvSpPr>
              <p:nvPr/>
            </p:nvSpPr>
            <p:spPr bwMode="auto">
              <a:xfrm>
                <a:off x="3518"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grpSp>
        <p:grpSp>
          <p:nvGrpSpPr>
            <p:cNvPr id="150532" name="Group 78"/>
            <p:cNvGrpSpPr>
              <a:grpSpLocks/>
            </p:cNvGrpSpPr>
            <p:nvPr/>
          </p:nvGrpSpPr>
          <p:grpSpPr bwMode="auto">
            <a:xfrm>
              <a:off x="1640" y="1976"/>
              <a:ext cx="1455" cy="1824"/>
              <a:chOff x="1640" y="1976"/>
              <a:chExt cx="1455" cy="1824"/>
            </a:xfrm>
          </p:grpSpPr>
          <p:sp>
            <p:nvSpPr>
              <p:cNvPr id="150609" name="Line 79"/>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610" name="Group 80"/>
              <p:cNvGrpSpPr>
                <a:grpSpLocks/>
              </p:cNvGrpSpPr>
              <p:nvPr/>
            </p:nvGrpSpPr>
            <p:grpSpPr bwMode="auto">
              <a:xfrm>
                <a:off x="1848" y="2904"/>
                <a:ext cx="1247" cy="896"/>
                <a:chOff x="1848" y="2904"/>
                <a:chExt cx="1247" cy="896"/>
              </a:xfrm>
            </p:grpSpPr>
            <p:sp>
              <p:nvSpPr>
                <p:cNvPr id="150611" name="Line 81"/>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612" name="Group 82"/>
                <p:cNvGrpSpPr>
                  <a:grpSpLocks/>
                </p:cNvGrpSpPr>
                <p:nvPr/>
              </p:nvGrpSpPr>
              <p:grpSpPr bwMode="auto">
                <a:xfrm>
                  <a:off x="2198" y="2904"/>
                  <a:ext cx="897" cy="896"/>
                  <a:chOff x="2198" y="2904"/>
                  <a:chExt cx="897" cy="896"/>
                </a:xfrm>
              </p:grpSpPr>
              <p:grpSp>
                <p:nvGrpSpPr>
                  <p:cNvPr id="150613" name="Group 83"/>
                  <p:cNvGrpSpPr>
                    <a:grpSpLocks/>
                  </p:cNvGrpSpPr>
                  <p:nvPr/>
                </p:nvGrpSpPr>
                <p:grpSpPr bwMode="auto">
                  <a:xfrm>
                    <a:off x="2198" y="2904"/>
                    <a:ext cx="897" cy="896"/>
                    <a:chOff x="1842" y="1776"/>
                    <a:chExt cx="2074" cy="2072"/>
                  </a:xfrm>
                </p:grpSpPr>
                <p:sp>
                  <p:nvSpPr>
                    <p:cNvPr id="150617" name="Oval 8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18" name="Freeform 8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19" name="Freeform 8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20" name="Freeform 8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21" name="Freeform 8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22" name="Oval 8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23" name="Line 9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24" name="Line 9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25" name="Line 9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26" name="Line 9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614" name="Text Box 94"/>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0615" name="Text Box 95"/>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50616" name="Text Box 96"/>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50533" name="Group 97"/>
            <p:cNvGrpSpPr>
              <a:grpSpLocks/>
            </p:cNvGrpSpPr>
            <p:nvPr/>
          </p:nvGrpSpPr>
          <p:grpSpPr bwMode="auto">
            <a:xfrm>
              <a:off x="1840" y="1224"/>
              <a:ext cx="1255" cy="896"/>
              <a:chOff x="1840" y="1224"/>
              <a:chExt cx="1255" cy="896"/>
            </a:xfrm>
          </p:grpSpPr>
          <p:sp>
            <p:nvSpPr>
              <p:cNvPr id="150594" name="Line 98"/>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595" name="Group 99"/>
              <p:cNvGrpSpPr>
                <a:grpSpLocks/>
              </p:cNvGrpSpPr>
              <p:nvPr/>
            </p:nvGrpSpPr>
            <p:grpSpPr bwMode="auto">
              <a:xfrm>
                <a:off x="2198" y="1224"/>
                <a:ext cx="897" cy="896"/>
                <a:chOff x="1842" y="1776"/>
                <a:chExt cx="2074" cy="2072"/>
              </a:xfrm>
            </p:grpSpPr>
            <p:sp>
              <p:nvSpPr>
                <p:cNvPr id="150599" name="Oval 10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00" name="Freeform 10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01" name="Freeform 10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02" name="Freeform 10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03" name="Freeform 10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04" name="Oval 10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05" name="Line 10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06" name="Line 10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07" name="Line 10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08" name="Line 10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596" name="Text Box 110"/>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0597" name="Text Box 111"/>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98" name="Text Box 112"/>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50534" name="Group 113"/>
            <p:cNvGrpSpPr>
              <a:grpSpLocks/>
            </p:cNvGrpSpPr>
            <p:nvPr/>
          </p:nvGrpSpPr>
          <p:grpSpPr bwMode="auto">
            <a:xfrm>
              <a:off x="972" y="2828"/>
              <a:ext cx="903" cy="972"/>
              <a:chOff x="972" y="2828"/>
              <a:chExt cx="903" cy="972"/>
            </a:xfrm>
          </p:grpSpPr>
          <p:sp>
            <p:nvSpPr>
              <p:cNvPr id="150578" name="Line 114"/>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579" name="Group 115"/>
              <p:cNvGrpSpPr>
                <a:grpSpLocks/>
              </p:cNvGrpSpPr>
              <p:nvPr/>
            </p:nvGrpSpPr>
            <p:grpSpPr bwMode="auto">
              <a:xfrm>
                <a:off x="978" y="2904"/>
                <a:ext cx="897" cy="896"/>
                <a:chOff x="978" y="2904"/>
                <a:chExt cx="897" cy="896"/>
              </a:xfrm>
            </p:grpSpPr>
            <p:grpSp>
              <p:nvGrpSpPr>
                <p:cNvPr id="150580" name="Group 116"/>
                <p:cNvGrpSpPr>
                  <a:grpSpLocks/>
                </p:cNvGrpSpPr>
                <p:nvPr/>
              </p:nvGrpSpPr>
              <p:grpSpPr bwMode="auto">
                <a:xfrm>
                  <a:off x="978" y="2904"/>
                  <a:ext cx="897" cy="896"/>
                  <a:chOff x="1842" y="1776"/>
                  <a:chExt cx="2074" cy="2072"/>
                </a:xfrm>
              </p:grpSpPr>
              <p:sp>
                <p:nvSpPr>
                  <p:cNvPr id="150584" name="Oval 11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585" name="Freeform 11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86" name="Freeform 11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87" name="Freeform 12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88" name="Freeform 12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89" name="Oval 12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590" name="Line 12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91" name="Line 12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92" name="Line 12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93" name="Line 12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581" name="Text Box 127"/>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0582" name="Text Box 128"/>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83" name="Text Box 129"/>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50535" name="Group 130"/>
            <p:cNvGrpSpPr>
              <a:grpSpLocks/>
            </p:cNvGrpSpPr>
            <p:nvPr/>
          </p:nvGrpSpPr>
          <p:grpSpPr bwMode="auto">
            <a:xfrm>
              <a:off x="274" y="1224"/>
              <a:ext cx="1601" cy="1736"/>
              <a:chOff x="274" y="1224"/>
              <a:chExt cx="1601" cy="1736"/>
            </a:xfrm>
          </p:grpSpPr>
          <p:grpSp>
            <p:nvGrpSpPr>
              <p:cNvPr id="150546" name="Group 131"/>
              <p:cNvGrpSpPr>
                <a:grpSpLocks/>
              </p:cNvGrpSpPr>
              <p:nvPr/>
            </p:nvGrpSpPr>
            <p:grpSpPr bwMode="auto">
              <a:xfrm>
                <a:off x="274" y="2064"/>
                <a:ext cx="897" cy="896"/>
                <a:chOff x="274" y="2064"/>
                <a:chExt cx="897" cy="896"/>
              </a:xfrm>
            </p:grpSpPr>
            <p:grpSp>
              <p:nvGrpSpPr>
                <p:cNvPr id="150563" name="Group 132"/>
                <p:cNvGrpSpPr>
                  <a:grpSpLocks/>
                </p:cNvGrpSpPr>
                <p:nvPr/>
              </p:nvGrpSpPr>
              <p:grpSpPr bwMode="auto">
                <a:xfrm>
                  <a:off x="274" y="2064"/>
                  <a:ext cx="897" cy="896"/>
                  <a:chOff x="1842" y="1776"/>
                  <a:chExt cx="2074" cy="2072"/>
                </a:xfrm>
              </p:grpSpPr>
              <p:sp>
                <p:nvSpPr>
                  <p:cNvPr id="150568" name="Oval 13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569" name="Freeform 13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70" name="Freeform 13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71" name="Freeform 13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72" name="Freeform 13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73" name="Oval 13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574" name="Line 13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75" name="Line 14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76" name="Line 14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77" name="Line 14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564" name="Text Box 143"/>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50565" name="Text Box 144"/>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66" name="Text Box 145"/>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67" name="Text Box 146"/>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50547" name="Group 147"/>
              <p:cNvGrpSpPr>
                <a:grpSpLocks/>
              </p:cNvGrpSpPr>
              <p:nvPr/>
            </p:nvGrpSpPr>
            <p:grpSpPr bwMode="auto">
              <a:xfrm>
                <a:off x="978" y="1224"/>
                <a:ext cx="897" cy="896"/>
                <a:chOff x="978" y="1224"/>
                <a:chExt cx="897" cy="896"/>
              </a:xfrm>
            </p:grpSpPr>
            <p:grpSp>
              <p:nvGrpSpPr>
                <p:cNvPr id="150549" name="Group 148"/>
                <p:cNvGrpSpPr>
                  <a:grpSpLocks/>
                </p:cNvGrpSpPr>
                <p:nvPr/>
              </p:nvGrpSpPr>
              <p:grpSpPr bwMode="auto">
                <a:xfrm>
                  <a:off x="978" y="1224"/>
                  <a:ext cx="897" cy="896"/>
                  <a:chOff x="1842" y="1776"/>
                  <a:chExt cx="2074" cy="2072"/>
                </a:xfrm>
              </p:grpSpPr>
              <p:sp>
                <p:nvSpPr>
                  <p:cNvPr id="150553" name="Oval 14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554" name="Freeform 15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55" name="Freeform 15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56" name="Freeform 15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57" name="Freeform 15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58" name="Oval 15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559" name="Line 15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60" name="Line 15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61" name="Line 15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62" name="Line 15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550" name="Text Box 159"/>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50551" name="Text Box 160"/>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52" name="Text Box 161"/>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50548" name="Line 162"/>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50536" name="Text Box 163"/>
            <p:cNvSpPr txBox="1">
              <a:spLocks noChangeArrowheads="1"/>
            </p:cNvSpPr>
            <p:nvPr/>
          </p:nvSpPr>
          <p:spPr bwMode="auto">
            <a:xfrm>
              <a:off x="2830"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537" name="Text Box 164"/>
            <p:cNvSpPr txBox="1">
              <a:spLocks noChangeArrowheads="1"/>
            </p:cNvSpPr>
            <p:nvPr/>
          </p:nvSpPr>
          <p:spPr bwMode="auto">
            <a:xfrm>
              <a:off x="2272"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38" name="Text Box 165"/>
            <p:cNvSpPr txBox="1">
              <a:spLocks noChangeArrowheads="1"/>
            </p:cNvSpPr>
            <p:nvPr/>
          </p:nvSpPr>
          <p:spPr bwMode="auto">
            <a:xfrm>
              <a:off x="2838" y="337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539" name="Text Box 166"/>
            <p:cNvSpPr txBox="1">
              <a:spLocks noChangeArrowheads="1"/>
            </p:cNvSpPr>
            <p:nvPr/>
          </p:nvSpPr>
          <p:spPr bwMode="auto">
            <a:xfrm>
              <a:off x="2280" y="337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540" name="Text Box 167"/>
            <p:cNvSpPr txBox="1">
              <a:spLocks noChangeArrowheads="1"/>
            </p:cNvSpPr>
            <p:nvPr/>
          </p:nvSpPr>
          <p:spPr bwMode="auto">
            <a:xfrm>
              <a:off x="1606" y="17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41" name="Text Box 168"/>
            <p:cNvSpPr txBox="1">
              <a:spLocks noChangeArrowheads="1"/>
            </p:cNvSpPr>
            <p:nvPr/>
          </p:nvSpPr>
          <p:spPr bwMode="auto">
            <a:xfrm>
              <a:off x="1048" y="17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42" name="Text Box 169"/>
            <p:cNvSpPr txBox="1">
              <a:spLocks noChangeArrowheads="1"/>
            </p:cNvSpPr>
            <p:nvPr/>
          </p:nvSpPr>
          <p:spPr bwMode="auto">
            <a:xfrm>
              <a:off x="1614" y="339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543" name="Text Box 170"/>
            <p:cNvSpPr txBox="1">
              <a:spLocks noChangeArrowheads="1"/>
            </p:cNvSpPr>
            <p:nvPr/>
          </p:nvSpPr>
          <p:spPr bwMode="auto">
            <a:xfrm>
              <a:off x="1056" y="339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a:t>
              </a:r>
            </a:p>
          </p:txBody>
        </p:sp>
        <p:sp>
          <p:nvSpPr>
            <p:cNvPr id="150544" name="Text Box 171"/>
            <p:cNvSpPr txBox="1">
              <a:spLocks noChangeArrowheads="1"/>
            </p:cNvSpPr>
            <p:nvPr/>
          </p:nvSpPr>
          <p:spPr bwMode="auto">
            <a:xfrm>
              <a:off x="894"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45" name="Text Box 172"/>
            <p:cNvSpPr txBox="1">
              <a:spLocks noChangeArrowheads="1"/>
            </p:cNvSpPr>
            <p:nvPr/>
          </p:nvSpPr>
          <p:spPr bwMode="auto">
            <a:xfrm>
              <a:off x="336"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Tree>
    <p:extLst>
      <p:ext uri="{BB962C8B-B14F-4D97-AF65-F5344CB8AC3E}">
        <p14:creationId xmlns:p14="http://schemas.microsoft.com/office/powerpoint/2010/main" val="111185343"/>
      </p:ext>
    </p:extLst>
  </p:cSld>
  <p:clrMapOvr>
    <a:masterClrMapping/>
  </p:clrMapOvr>
  <p:transition spd="med">
    <p:strips/>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Slack Time</a:t>
            </a:r>
          </a:p>
        </p:txBody>
      </p:sp>
      <p:sp>
        <p:nvSpPr>
          <p:cNvPr id="151555" name="Text Box 3"/>
          <p:cNvSpPr txBox="1">
            <a:spLocks noChangeArrowheads="1"/>
          </p:cNvSpPr>
          <p:nvPr/>
        </p:nvSpPr>
        <p:spPr bwMode="auto">
          <a:xfrm>
            <a:off x="695325" y="1728788"/>
            <a:ext cx="792638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2800" dirty="0">
                <a:latin typeface="Arial" charset="0"/>
                <a:ea typeface="MS PGothic" charset="0"/>
                <a:cs typeface="MS PGothic" charset="0"/>
              </a:rPr>
              <a:t>After computing the ES, EF, LS, and LF times for all activities, compute the slack or free time for each activity</a:t>
            </a:r>
            <a:endParaRPr lang="en-AU" sz="2800" dirty="0">
              <a:latin typeface="Arial" charset="0"/>
              <a:ea typeface="MS PGothic" charset="0"/>
              <a:cs typeface="MS PGothic" charset="0"/>
            </a:endParaRPr>
          </a:p>
        </p:txBody>
      </p:sp>
      <p:sp>
        <p:nvSpPr>
          <p:cNvPr id="151556" name="Text Box 4"/>
          <p:cNvSpPr txBox="1">
            <a:spLocks noChangeArrowheads="1"/>
          </p:cNvSpPr>
          <p:nvPr/>
        </p:nvSpPr>
        <p:spPr bwMode="auto">
          <a:xfrm>
            <a:off x="1065213" y="3367088"/>
            <a:ext cx="696118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Slack is the length of time an activity can be delayed without delaying the entire project</a:t>
            </a:r>
          </a:p>
        </p:txBody>
      </p:sp>
      <p:sp>
        <p:nvSpPr>
          <p:cNvPr id="151557" name="Text Box 5"/>
          <p:cNvSpPr txBox="1">
            <a:spLocks noChangeArrowheads="1"/>
          </p:cNvSpPr>
          <p:nvPr/>
        </p:nvSpPr>
        <p:spPr bwMode="auto">
          <a:xfrm>
            <a:off x="1555750" y="4916488"/>
            <a:ext cx="602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Slack = LS – ES      or      Slack = LF – EF</a:t>
            </a:r>
          </a:p>
        </p:txBody>
      </p:sp>
    </p:spTree>
    <p:extLst>
      <p:ext uri="{BB962C8B-B14F-4D97-AF65-F5344CB8AC3E}">
        <p14:creationId xmlns:p14="http://schemas.microsoft.com/office/powerpoint/2010/main" val="398734599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1555"/>
                                        </p:tgtEl>
                                        <p:attrNameLst>
                                          <p:attrName>style.visibility</p:attrName>
                                        </p:attrNameLst>
                                      </p:cBhvr>
                                      <p:to>
                                        <p:strVal val="visible"/>
                                      </p:to>
                                    </p:set>
                                    <p:animEffect transition="in" filter="strips(downRight)">
                                      <p:cBhvr>
                                        <p:cTn id="7" dur="1000"/>
                                        <p:tgtEl>
                                          <p:spTgt spid="15155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51556"/>
                                        </p:tgtEl>
                                        <p:attrNameLst>
                                          <p:attrName>style.visibility</p:attrName>
                                        </p:attrNameLst>
                                      </p:cBhvr>
                                      <p:to>
                                        <p:strVal val="visible"/>
                                      </p:to>
                                    </p:set>
                                    <p:animEffect transition="in" filter="strips(downRight)">
                                      <p:cBhvr>
                                        <p:cTn id="11" dur="1000"/>
                                        <p:tgtEl>
                                          <p:spTgt spid="151556"/>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51557"/>
                                        </p:tgtEl>
                                        <p:attrNameLst>
                                          <p:attrName>style.visibility</p:attrName>
                                        </p:attrNameLst>
                                      </p:cBhvr>
                                      <p:to>
                                        <p:strVal val="visible"/>
                                      </p:to>
                                    </p:set>
                                    <p:animEffect transition="in" filter="strips(downRight)">
                                      <p:cBhvr>
                                        <p:cTn id="15" dur="10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P spid="151556" grpId="0"/>
      <p:bldP spid="15155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Slack Time</a:t>
            </a:r>
          </a:p>
        </p:txBody>
      </p:sp>
      <p:graphicFrame>
        <p:nvGraphicFramePr>
          <p:cNvPr id="2" name="Table 1"/>
          <p:cNvGraphicFramePr>
            <a:graphicFrameLocks noGrp="1"/>
          </p:cNvGraphicFramePr>
          <p:nvPr>
            <p:extLst>
              <p:ext uri="{D42A27DB-BD31-4B8C-83A1-F6EECF244321}">
                <p14:modId xmlns:p14="http://schemas.microsoft.com/office/powerpoint/2010/main" val="4025718687"/>
              </p:ext>
            </p:extLst>
          </p:nvPr>
        </p:nvGraphicFramePr>
        <p:xfrm>
          <a:off x="533400" y="1790700"/>
          <a:ext cx="8064500" cy="4166235"/>
        </p:xfrm>
        <a:graphic>
          <a:graphicData uri="http://schemas.openxmlformats.org/drawingml/2006/table">
            <a:tbl>
              <a:tblPr/>
              <a:tblGrid>
                <a:gridCol w="115252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0"/>
                          <a:cs typeface="Arial" charset="0"/>
                        </a:rPr>
                        <a:t>TABLE 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Milwaukee </a:t>
                      </a:r>
                      <a:r>
                        <a:rPr kumimoji="0" lang="en-US" sz="1600" b="0" i="0" u="none" strike="noStrike" cap="none" normalizeH="0" baseline="0" dirty="0">
                          <a:ln>
                            <a:noFill/>
                          </a:ln>
                          <a:solidFill>
                            <a:schemeClr val="tx1"/>
                          </a:solidFill>
                          <a:effectLst/>
                          <a:latin typeface="Arial"/>
                          <a:ea typeface="ＭＳ Ｐゴシック" charset="0"/>
                          <a:cs typeface="Arial"/>
                        </a:rPr>
                        <a:t>Paper’s</a:t>
                      </a:r>
                      <a:r>
                        <a:rPr kumimoji="0" lang="en-US" sz="1600" b="0" i="0" u="none" strike="noStrike" cap="none" normalizeH="0" baseline="0" dirty="0">
                          <a:ln>
                            <a:noFill/>
                          </a:ln>
                          <a:solidFill>
                            <a:schemeClr val="tx1"/>
                          </a:solidFill>
                          <a:effectLst/>
                          <a:latin typeface="Arial" charset="0"/>
                          <a:ea typeface="ＭＳ Ｐゴシック" charset="0"/>
                          <a:cs typeface="Arial" charset="0"/>
                        </a:rPr>
                        <a:t> Schedule and Slack Times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START</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FINISH</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START LS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FINISH LF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SLACK LS – 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ON CRITICAL PATH</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5910650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Slack Time</a:t>
            </a:r>
          </a:p>
        </p:txBody>
      </p:sp>
      <p:graphicFrame>
        <p:nvGraphicFramePr>
          <p:cNvPr id="2" name="Table 1"/>
          <p:cNvGraphicFramePr>
            <a:graphicFrameLocks noGrp="1"/>
          </p:cNvGraphicFramePr>
          <p:nvPr>
            <p:extLst>
              <p:ext uri="{D42A27DB-BD31-4B8C-83A1-F6EECF244321}">
                <p14:modId xmlns:p14="http://schemas.microsoft.com/office/powerpoint/2010/main" val="64755330"/>
              </p:ext>
            </p:extLst>
          </p:nvPr>
        </p:nvGraphicFramePr>
        <p:xfrm>
          <a:off x="533400" y="1790700"/>
          <a:ext cx="8064500" cy="4166235"/>
        </p:xfrm>
        <a:graphic>
          <a:graphicData uri="http://schemas.openxmlformats.org/drawingml/2006/table">
            <a:tbl>
              <a:tblPr/>
              <a:tblGrid>
                <a:gridCol w="115252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0"/>
                          <a:cs typeface="Arial" charset="0"/>
                        </a:rPr>
                        <a:t>TABLE 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Milwaukee Paper’s Schedule and Slack Times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START</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FINISH</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START LS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FINISH LF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SLACK LS – 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ON CRITICAL PATH</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pSp>
        <p:nvGrpSpPr>
          <p:cNvPr id="16" name="Group 15"/>
          <p:cNvGrpSpPr/>
          <p:nvPr/>
        </p:nvGrpSpPr>
        <p:grpSpPr>
          <a:xfrm>
            <a:off x="6680200" y="2979358"/>
            <a:ext cx="939800" cy="2977577"/>
            <a:chOff x="6680200" y="2826958"/>
            <a:chExt cx="939800" cy="2977577"/>
          </a:xfrm>
        </p:grpSpPr>
        <p:grpSp>
          <p:nvGrpSpPr>
            <p:cNvPr id="7" name="Group 6"/>
            <p:cNvGrpSpPr/>
            <p:nvPr/>
          </p:nvGrpSpPr>
          <p:grpSpPr>
            <a:xfrm>
              <a:off x="6680200" y="2826958"/>
              <a:ext cx="373442" cy="2977577"/>
              <a:chOff x="6680200" y="2826958"/>
              <a:chExt cx="373442" cy="2977577"/>
            </a:xfrm>
          </p:grpSpPr>
          <p:sp>
            <p:nvSpPr>
              <p:cNvPr id="5" name="Oval 4"/>
              <p:cNvSpPr/>
              <p:nvPr/>
            </p:nvSpPr>
            <p:spPr>
              <a:xfrm>
                <a:off x="6680200" y="2826958"/>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6680200" y="3588958"/>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6680200" y="4312858"/>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6680200" y="5057651"/>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680200" y="5431093"/>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5" name="Straight Arrow Connector 14"/>
            <p:cNvCxnSpPr/>
            <p:nvPr/>
          </p:nvCxnSpPr>
          <p:spPr>
            <a:xfrm>
              <a:off x="7086600" y="30099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086600" y="56134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053642" y="52451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086600" y="45212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086600" y="37719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6" name="Text Box 4"/>
          <p:cNvSpPr txBox="1">
            <a:spLocks noChangeArrowheads="1"/>
          </p:cNvSpPr>
          <p:nvPr/>
        </p:nvSpPr>
        <p:spPr bwMode="auto">
          <a:xfrm>
            <a:off x="533400" y="242888"/>
            <a:ext cx="8093076" cy="1944639"/>
          </a:xfrm>
          <a:prstGeom prst="rect">
            <a:avLst/>
          </a:prstGeom>
          <a:solidFill>
            <a:srgbClr val="9FACC7"/>
          </a:solidFill>
          <a:ln>
            <a:solidFill>
              <a:schemeClr val="tx1"/>
            </a:solidFill>
          </a:ln>
        </p:spPr>
        <p:txBody>
          <a:bodyPr wrap="square" lIns="216000" tIns="187200" rIns="216000" bIns="187200">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indent="0">
              <a:lnSpc>
                <a:spcPct val="90000"/>
              </a:lnSpc>
              <a:spcAft>
                <a:spcPts val="600"/>
              </a:spcAft>
              <a:buClr>
                <a:srgbClr val="BF0922"/>
              </a:buClr>
              <a:buSzPct val="60000"/>
            </a:pPr>
            <a:r>
              <a:rPr lang="en-US" sz="2400" dirty="0">
                <a:latin typeface="Arial"/>
                <a:cs typeface="Arial"/>
              </a:rPr>
              <a:t>Activities with zero slack are on the critical path. It: </a:t>
            </a:r>
          </a:p>
          <a:p>
            <a:pPr marL="723900" indent="-355600">
              <a:lnSpc>
                <a:spcPct val="90000"/>
              </a:lnSpc>
              <a:spcAft>
                <a:spcPts val="600"/>
              </a:spcAft>
              <a:buClr>
                <a:srgbClr val="BF0922"/>
              </a:buClr>
              <a:buSzPct val="60000"/>
              <a:buFont typeface="Lucida Grande" charset="0"/>
              <a:buChar char="►"/>
            </a:pPr>
            <a:r>
              <a:rPr lang="en-AU" sz="2400" dirty="0">
                <a:latin typeface="Arial"/>
                <a:ea typeface="MS PGothic" charset="0"/>
                <a:cs typeface="Arial"/>
              </a:rPr>
              <a:t>Starts at the first activity in the project</a:t>
            </a:r>
          </a:p>
          <a:p>
            <a:pPr marL="723900" indent="-355600">
              <a:lnSpc>
                <a:spcPct val="90000"/>
              </a:lnSpc>
              <a:spcAft>
                <a:spcPts val="600"/>
              </a:spcAft>
              <a:buClr>
                <a:srgbClr val="BF0922"/>
              </a:buClr>
              <a:buSzPct val="60000"/>
              <a:buFont typeface="Lucida Grande" charset="0"/>
              <a:buChar char="►"/>
            </a:pPr>
            <a:r>
              <a:rPr lang="en-AU" sz="2400" dirty="0">
                <a:latin typeface="Arial"/>
                <a:ea typeface="MS PGothic" charset="0"/>
                <a:cs typeface="Arial"/>
              </a:rPr>
              <a:t>Terminates at the last activity in the project</a:t>
            </a:r>
          </a:p>
          <a:p>
            <a:pPr marL="723900" indent="-355600">
              <a:lnSpc>
                <a:spcPct val="90000"/>
              </a:lnSpc>
              <a:spcAft>
                <a:spcPts val="600"/>
              </a:spcAft>
              <a:buClr>
                <a:srgbClr val="BF0922"/>
              </a:buClr>
              <a:buSzPct val="60000"/>
              <a:buFont typeface="Lucida Grande" charset="0"/>
              <a:buChar char="►"/>
            </a:pPr>
            <a:r>
              <a:rPr lang="en-AU" sz="2400" dirty="0">
                <a:latin typeface="Arial"/>
                <a:ea typeface="MS PGothic" charset="0"/>
                <a:cs typeface="Arial"/>
              </a:rPr>
              <a:t>Includes only critical activities</a:t>
            </a:r>
          </a:p>
        </p:txBody>
      </p:sp>
    </p:spTree>
    <p:extLst>
      <p:ext uri="{BB962C8B-B14F-4D97-AF65-F5344CB8AC3E}">
        <p14:creationId xmlns:p14="http://schemas.microsoft.com/office/powerpoint/2010/main" val="92510725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4975" y="1943103"/>
            <a:ext cx="8370888" cy="4089406"/>
            <a:chOff x="434975" y="1943103"/>
            <a:chExt cx="8370888" cy="4089406"/>
          </a:xfrm>
        </p:grpSpPr>
        <p:sp>
          <p:nvSpPr>
            <p:cNvPr id="174" name="Line 8"/>
            <p:cNvSpPr>
              <a:spLocks noChangeShapeType="1"/>
            </p:cNvSpPr>
            <p:nvPr/>
          </p:nvSpPr>
          <p:spPr bwMode="auto">
            <a:xfrm>
              <a:off x="4622800" y="3162300"/>
              <a:ext cx="228600" cy="2540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5" name="Line 9"/>
            <p:cNvSpPr>
              <a:spLocks noChangeShapeType="1"/>
            </p:cNvSpPr>
            <p:nvPr/>
          </p:nvSpPr>
          <p:spPr bwMode="auto">
            <a:xfrm>
              <a:off x="5765800" y="4457700"/>
              <a:ext cx="406400" cy="3556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6" name="Line 11"/>
            <p:cNvSpPr>
              <a:spLocks noChangeShapeType="1"/>
            </p:cNvSpPr>
            <p:nvPr/>
          </p:nvSpPr>
          <p:spPr bwMode="auto">
            <a:xfrm flipV="1">
              <a:off x="7188200" y="4508500"/>
              <a:ext cx="393700" cy="3683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7" name="Line 98"/>
            <p:cNvSpPr>
              <a:spLocks noChangeShapeType="1"/>
            </p:cNvSpPr>
            <p:nvPr/>
          </p:nvSpPr>
          <p:spPr bwMode="auto">
            <a:xfrm>
              <a:off x="2921000" y="2654300"/>
              <a:ext cx="546100" cy="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8" name="Line 162"/>
            <p:cNvSpPr>
              <a:spLocks noChangeShapeType="1"/>
            </p:cNvSpPr>
            <p:nvPr/>
          </p:nvSpPr>
          <p:spPr bwMode="auto">
            <a:xfrm flipV="1">
              <a:off x="1562100" y="3175000"/>
              <a:ext cx="203200" cy="2159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81" name="Line 7"/>
            <p:cNvSpPr>
              <a:spLocks noChangeShapeType="1"/>
            </p:cNvSpPr>
            <p:nvPr/>
          </p:nvSpPr>
          <p:spPr bwMode="auto">
            <a:xfrm>
              <a:off x="4864100" y="2654304"/>
              <a:ext cx="1092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84" name="Line 10"/>
            <p:cNvSpPr>
              <a:spLocks noChangeShapeType="1"/>
            </p:cNvSpPr>
            <p:nvPr/>
          </p:nvSpPr>
          <p:spPr bwMode="auto">
            <a:xfrm>
              <a:off x="4851400" y="5308608"/>
              <a:ext cx="1117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86" name="Line 12"/>
            <p:cNvSpPr>
              <a:spLocks noChangeShapeType="1"/>
            </p:cNvSpPr>
            <p:nvPr/>
          </p:nvSpPr>
          <p:spPr bwMode="auto">
            <a:xfrm>
              <a:off x="7137400" y="3060705"/>
              <a:ext cx="431800" cy="40640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6788" name="Group 14"/>
            <p:cNvGrpSpPr>
              <a:grpSpLocks/>
            </p:cNvGrpSpPr>
            <p:nvPr/>
          </p:nvGrpSpPr>
          <p:grpSpPr bwMode="auto">
            <a:xfrm>
              <a:off x="5978525" y="4610107"/>
              <a:ext cx="1423988" cy="1422402"/>
              <a:chOff x="1842" y="1776"/>
              <a:chExt cx="2074" cy="2072"/>
            </a:xfrm>
          </p:grpSpPr>
          <p:sp>
            <p:nvSpPr>
              <p:cNvPr id="156834" name="Oval 1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835" name="Freeform 1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36" name="Freeform 1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37" name="Freeform 1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38" name="Freeform 1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39" name="Oval 2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840" name="Line 2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41" name="Line 2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42" name="Line 2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43" name="Line 2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6789" name="Group 25"/>
            <p:cNvGrpSpPr>
              <a:grpSpLocks/>
            </p:cNvGrpSpPr>
            <p:nvPr/>
          </p:nvGrpSpPr>
          <p:grpSpPr bwMode="auto">
            <a:xfrm>
              <a:off x="5978525" y="1943103"/>
              <a:ext cx="1423988" cy="1422402"/>
              <a:chOff x="1842" y="1776"/>
              <a:chExt cx="2074" cy="2072"/>
            </a:xfrm>
          </p:grpSpPr>
          <p:sp>
            <p:nvSpPr>
              <p:cNvPr id="156824" name="Oval 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825" name="Freeform 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26" name="Freeform 2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27" name="Freeform 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28" name="Freeform 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29" name="Oval 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830" name="Line 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31" name="Line 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32" name="Line 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33" name="Line 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6790" name="Group 36"/>
            <p:cNvGrpSpPr>
              <a:grpSpLocks/>
            </p:cNvGrpSpPr>
            <p:nvPr/>
          </p:nvGrpSpPr>
          <p:grpSpPr bwMode="auto">
            <a:xfrm>
              <a:off x="4600575" y="3276605"/>
              <a:ext cx="1423988" cy="1422402"/>
              <a:chOff x="1842" y="1776"/>
              <a:chExt cx="2074" cy="2072"/>
            </a:xfrm>
          </p:grpSpPr>
          <p:sp>
            <p:nvSpPr>
              <p:cNvPr id="156814" name="Oval 3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815" name="Freeform 3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16" name="Freeform 3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17" name="Freeform 4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18" name="Freeform 4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19" name="Oval 4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820" name="Line 4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21" name="Line 4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22" name="Line 4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23" name="Line 4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6791" name="Group 47"/>
            <p:cNvGrpSpPr>
              <a:grpSpLocks/>
            </p:cNvGrpSpPr>
            <p:nvPr/>
          </p:nvGrpSpPr>
          <p:grpSpPr bwMode="auto">
            <a:xfrm>
              <a:off x="7381875" y="3276605"/>
              <a:ext cx="1423988" cy="1422402"/>
              <a:chOff x="1842" y="1776"/>
              <a:chExt cx="2074" cy="2072"/>
            </a:xfrm>
          </p:grpSpPr>
          <p:sp>
            <p:nvSpPr>
              <p:cNvPr id="156804" name="Oval 4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805" name="Freeform 4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06" name="Freeform 5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07" name="Freeform 5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08" name="Freeform 5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09" name="Oval 5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810" name="Line 5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11" name="Line 5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12" name="Line 5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13" name="Line 5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6792" name="Text Box 58"/>
            <p:cNvSpPr txBox="1">
              <a:spLocks noChangeArrowheads="1"/>
            </p:cNvSpPr>
            <p:nvPr/>
          </p:nvSpPr>
          <p:spPr bwMode="auto">
            <a:xfrm>
              <a:off x="5140325" y="3389318"/>
              <a:ext cx="3365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6793" name="Text Box 59"/>
            <p:cNvSpPr txBox="1">
              <a:spLocks noChangeArrowheads="1"/>
            </p:cNvSpPr>
            <p:nvPr/>
          </p:nvSpPr>
          <p:spPr bwMode="auto">
            <a:xfrm>
              <a:off x="6524625" y="2055816"/>
              <a:ext cx="3238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6794" name="Text Box 60"/>
            <p:cNvSpPr txBox="1">
              <a:spLocks noChangeArrowheads="1"/>
            </p:cNvSpPr>
            <p:nvPr/>
          </p:nvSpPr>
          <p:spPr bwMode="auto">
            <a:xfrm>
              <a:off x="6511925" y="4722820"/>
              <a:ext cx="3619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56795" name="Text Box 61"/>
            <p:cNvSpPr txBox="1">
              <a:spLocks noChangeArrowheads="1"/>
            </p:cNvSpPr>
            <p:nvPr/>
          </p:nvSpPr>
          <p:spPr bwMode="auto">
            <a:xfrm>
              <a:off x="7921625" y="3389318"/>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6796" name="Text Box 62"/>
            <p:cNvSpPr txBox="1">
              <a:spLocks noChangeArrowheads="1"/>
            </p:cNvSpPr>
            <p:nvPr/>
          </p:nvSpPr>
          <p:spPr bwMode="auto">
            <a:xfrm>
              <a:off x="4721225" y="359251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797" name="Text Box 63"/>
            <p:cNvSpPr txBox="1">
              <a:spLocks noChangeArrowheads="1"/>
            </p:cNvSpPr>
            <p:nvPr/>
          </p:nvSpPr>
          <p:spPr bwMode="auto">
            <a:xfrm>
              <a:off x="5584825" y="359251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798" name="Text Box 64"/>
            <p:cNvSpPr txBox="1">
              <a:spLocks noChangeArrowheads="1"/>
            </p:cNvSpPr>
            <p:nvPr/>
          </p:nvSpPr>
          <p:spPr bwMode="auto">
            <a:xfrm>
              <a:off x="7413625" y="3592518"/>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99" name="Text Box 65"/>
            <p:cNvSpPr txBox="1">
              <a:spLocks noChangeArrowheads="1"/>
            </p:cNvSpPr>
            <p:nvPr/>
          </p:nvSpPr>
          <p:spPr bwMode="auto">
            <a:xfrm>
              <a:off x="8340725" y="3592518"/>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6800" name="Text Box 66"/>
            <p:cNvSpPr txBox="1">
              <a:spLocks noChangeArrowheads="1"/>
            </p:cNvSpPr>
            <p:nvPr/>
          </p:nvSpPr>
          <p:spPr bwMode="auto">
            <a:xfrm>
              <a:off x="6105525" y="22209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801" name="Text Box 67"/>
            <p:cNvSpPr txBox="1">
              <a:spLocks noChangeArrowheads="1"/>
            </p:cNvSpPr>
            <p:nvPr/>
          </p:nvSpPr>
          <p:spPr bwMode="auto">
            <a:xfrm>
              <a:off x="6092825" y="49387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802" name="Text Box 68"/>
            <p:cNvSpPr txBox="1">
              <a:spLocks noChangeArrowheads="1"/>
            </p:cNvSpPr>
            <p:nvPr/>
          </p:nvSpPr>
          <p:spPr bwMode="auto">
            <a:xfrm>
              <a:off x="6918325" y="493872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803" name="Text Box 69"/>
            <p:cNvSpPr txBox="1">
              <a:spLocks noChangeArrowheads="1"/>
            </p:cNvSpPr>
            <p:nvPr/>
          </p:nvSpPr>
          <p:spPr bwMode="auto">
            <a:xfrm>
              <a:off x="6956425" y="22209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sp>
          <p:nvSpPr>
            <p:cNvPr id="156775" name="Text Box 70"/>
            <p:cNvSpPr txBox="1">
              <a:spLocks noChangeArrowheads="1"/>
            </p:cNvSpPr>
            <p:nvPr/>
          </p:nvSpPr>
          <p:spPr bwMode="auto">
            <a:xfrm>
              <a:off x="7413625" y="4025906"/>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76" name="Text Box 71"/>
            <p:cNvSpPr txBox="1">
              <a:spLocks noChangeArrowheads="1"/>
            </p:cNvSpPr>
            <p:nvPr/>
          </p:nvSpPr>
          <p:spPr bwMode="auto">
            <a:xfrm>
              <a:off x="8328025" y="4025906"/>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6777" name="Text Box 72"/>
            <p:cNvSpPr txBox="1">
              <a:spLocks noChangeArrowheads="1"/>
            </p:cNvSpPr>
            <p:nvPr/>
          </p:nvSpPr>
          <p:spPr bwMode="auto">
            <a:xfrm>
              <a:off x="6003925" y="2705104"/>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56778" name="Text Box 73"/>
            <p:cNvSpPr txBox="1">
              <a:spLocks noChangeArrowheads="1"/>
            </p:cNvSpPr>
            <p:nvPr/>
          </p:nvSpPr>
          <p:spPr bwMode="auto">
            <a:xfrm>
              <a:off x="6918325" y="2705104"/>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79" name="Text Box 74"/>
            <p:cNvSpPr txBox="1">
              <a:spLocks noChangeArrowheads="1"/>
            </p:cNvSpPr>
            <p:nvPr/>
          </p:nvSpPr>
          <p:spPr bwMode="auto">
            <a:xfrm>
              <a:off x="6092825" y="535940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780" name="Text Box 75"/>
            <p:cNvSpPr txBox="1">
              <a:spLocks noChangeArrowheads="1"/>
            </p:cNvSpPr>
            <p:nvPr/>
          </p:nvSpPr>
          <p:spPr bwMode="auto">
            <a:xfrm>
              <a:off x="6918325" y="5359408"/>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72" name="Text Box 76"/>
            <p:cNvSpPr txBox="1">
              <a:spLocks noChangeArrowheads="1"/>
            </p:cNvSpPr>
            <p:nvPr/>
          </p:nvSpPr>
          <p:spPr bwMode="auto">
            <a:xfrm>
              <a:off x="4721225" y="4049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773" name="Text Box 77"/>
            <p:cNvSpPr txBox="1">
              <a:spLocks noChangeArrowheads="1"/>
            </p:cNvSpPr>
            <p:nvPr/>
          </p:nvSpPr>
          <p:spPr bwMode="auto">
            <a:xfrm>
              <a:off x="5584825" y="4049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753" name="Line 79"/>
            <p:cNvSpPr>
              <a:spLocks noChangeShapeType="1"/>
            </p:cNvSpPr>
            <p:nvPr/>
          </p:nvSpPr>
          <p:spPr bwMode="auto">
            <a:xfrm>
              <a:off x="2603500" y="3136905"/>
              <a:ext cx="1181100" cy="157480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55" name="Line 81"/>
            <p:cNvSpPr>
              <a:spLocks noChangeShapeType="1"/>
            </p:cNvSpPr>
            <p:nvPr/>
          </p:nvSpPr>
          <p:spPr bwMode="auto">
            <a:xfrm>
              <a:off x="2933700" y="5321308"/>
              <a:ext cx="5461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61" name="Oval 84"/>
            <p:cNvSpPr>
              <a:spLocks noChangeArrowheads="1"/>
            </p:cNvSpPr>
            <p:nvPr/>
          </p:nvSpPr>
          <p:spPr bwMode="auto">
            <a:xfrm>
              <a:off x="3490698" y="4610107"/>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762" name="Freeform 85"/>
            <p:cNvSpPr>
              <a:spLocks/>
            </p:cNvSpPr>
            <p:nvPr/>
          </p:nvSpPr>
          <p:spPr bwMode="auto">
            <a:xfrm>
              <a:off x="3489325" y="4649923"/>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63" name="Freeform 86"/>
            <p:cNvSpPr>
              <a:spLocks/>
            </p:cNvSpPr>
            <p:nvPr/>
          </p:nvSpPr>
          <p:spPr bwMode="auto">
            <a:xfrm flipH="1">
              <a:off x="4435446" y="4650610"/>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64" name="Freeform 87"/>
            <p:cNvSpPr>
              <a:spLocks/>
            </p:cNvSpPr>
            <p:nvPr/>
          </p:nvSpPr>
          <p:spPr bwMode="auto">
            <a:xfrm flipH="1" flipV="1">
              <a:off x="4434073" y="5322681"/>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65" name="Freeform 88"/>
            <p:cNvSpPr>
              <a:spLocks/>
            </p:cNvSpPr>
            <p:nvPr/>
          </p:nvSpPr>
          <p:spPr bwMode="auto">
            <a:xfrm flipV="1">
              <a:off x="3489325" y="5321308"/>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66" name="Oval 89"/>
            <p:cNvSpPr>
              <a:spLocks noChangeArrowheads="1"/>
            </p:cNvSpPr>
            <p:nvPr/>
          </p:nvSpPr>
          <p:spPr bwMode="auto">
            <a:xfrm>
              <a:off x="3490698" y="4610107"/>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67" name="Line 90"/>
            <p:cNvSpPr>
              <a:spLocks noChangeShapeType="1"/>
            </p:cNvSpPr>
            <p:nvPr/>
          </p:nvSpPr>
          <p:spPr bwMode="auto">
            <a:xfrm>
              <a:off x="3491385" y="5321308"/>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68" name="Line 91"/>
            <p:cNvSpPr>
              <a:spLocks noChangeShapeType="1"/>
            </p:cNvSpPr>
            <p:nvPr/>
          </p:nvSpPr>
          <p:spPr bwMode="auto">
            <a:xfrm>
              <a:off x="4432700" y="4649923"/>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69" name="Line 92"/>
            <p:cNvSpPr>
              <a:spLocks noChangeShapeType="1"/>
            </p:cNvSpPr>
            <p:nvPr/>
          </p:nvSpPr>
          <p:spPr bwMode="auto">
            <a:xfrm>
              <a:off x="3960326" y="4650610"/>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70" name="Line 93"/>
            <p:cNvSpPr>
              <a:spLocks noChangeShapeType="1"/>
            </p:cNvSpPr>
            <p:nvPr/>
          </p:nvSpPr>
          <p:spPr bwMode="auto">
            <a:xfrm>
              <a:off x="4431327" y="5321308"/>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58" name="Text Box 94"/>
            <p:cNvSpPr txBox="1">
              <a:spLocks noChangeArrowheads="1"/>
            </p:cNvSpPr>
            <p:nvPr/>
          </p:nvSpPr>
          <p:spPr bwMode="auto">
            <a:xfrm>
              <a:off x="4022725" y="4722820"/>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6759" name="Text Box 95"/>
            <p:cNvSpPr txBox="1">
              <a:spLocks noChangeArrowheads="1"/>
            </p:cNvSpPr>
            <p:nvPr/>
          </p:nvSpPr>
          <p:spPr bwMode="auto">
            <a:xfrm>
              <a:off x="3616325" y="48879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56760" name="Text Box 96"/>
            <p:cNvSpPr txBox="1">
              <a:spLocks noChangeArrowheads="1"/>
            </p:cNvSpPr>
            <p:nvPr/>
          </p:nvSpPr>
          <p:spPr bwMode="auto">
            <a:xfrm>
              <a:off x="4492625" y="48879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sp>
          <p:nvSpPr>
            <p:cNvPr id="156743" name="Oval 100"/>
            <p:cNvSpPr>
              <a:spLocks noChangeArrowheads="1"/>
            </p:cNvSpPr>
            <p:nvPr/>
          </p:nvSpPr>
          <p:spPr bwMode="auto">
            <a:xfrm>
              <a:off x="3490698" y="1943103"/>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744" name="Freeform 101"/>
            <p:cNvSpPr>
              <a:spLocks/>
            </p:cNvSpPr>
            <p:nvPr/>
          </p:nvSpPr>
          <p:spPr bwMode="auto">
            <a:xfrm>
              <a:off x="3489325" y="1982919"/>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45" name="Freeform 102"/>
            <p:cNvSpPr>
              <a:spLocks/>
            </p:cNvSpPr>
            <p:nvPr/>
          </p:nvSpPr>
          <p:spPr bwMode="auto">
            <a:xfrm flipH="1">
              <a:off x="4435446" y="1983606"/>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46" name="Freeform 103"/>
            <p:cNvSpPr>
              <a:spLocks/>
            </p:cNvSpPr>
            <p:nvPr/>
          </p:nvSpPr>
          <p:spPr bwMode="auto">
            <a:xfrm flipH="1" flipV="1">
              <a:off x="4434073" y="2655677"/>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47" name="Freeform 104"/>
            <p:cNvSpPr>
              <a:spLocks/>
            </p:cNvSpPr>
            <p:nvPr/>
          </p:nvSpPr>
          <p:spPr bwMode="auto">
            <a:xfrm flipV="1">
              <a:off x="3489325" y="2654304"/>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48" name="Oval 105"/>
            <p:cNvSpPr>
              <a:spLocks noChangeArrowheads="1"/>
            </p:cNvSpPr>
            <p:nvPr/>
          </p:nvSpPr>
          <p:spPr bwMode="auto">
            <a:xfrm>
              <a:off x="3490698" y="1943103"/>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49" name="Line 106"/>
            <p:cNvSpPr>
              <a:spLocks noChangeShapeType="1"/>
            </p:cNvSpPr>
            <p:nvPr/>
          </p:nvSpPr>
          <p:spPr bwMode="auto">
            <a:xfrm>
              <a:off x="3491385" y="2654304"/>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50" name="Line 107"/>
            <p:cNvSpPr>
              <a:spLocks noChangeShapeType="1"/>
            </p:cNvSpPr>
            <p:nvPr/>
          </p:nvSpPr>
          <p:spPr bwMode="auto">
            <a:xfrm>
              <a:off x="4432700" y="1982919"/>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51" name="Line 108"/>
            <p:cNvSpPr>
              <a:spLocks noChangeShapeType="1"/>
            </p:cNvSpPr>
            <p:nvPr/>
          </p:nvSpPr>
          <p:spPr bwMode="auto">
            <a:xfrm>
              <a:off x="3960326" y="1983606"/>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52" name="Line 109"/>
            <p:cNvSpPr>
              <a:spLocks noChangeShapeType="1"/>
            </p:cNvSpPr>
            <p:nvPr/>
          </p:nvSpPr>
          <p:spPr bwMode="auto">
            <a:xfrm>
              <a:off x="4431327" y="2654304"/>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40" name="Text Box 110"/>
            <p:cNvSpPr txBox="1">
              <a:spLocks noChangeArrowheads="1"/>
            </p:cNvSpPr>
            <p:nvPr/>
          </p:nvSpPr>
          <p:spPr bwMode="auto">
            <a:xfrm>
              <a:off x="4022725" y="2055816"/>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6741" name="Text Box 111"/>
            <p:cNvSpPr txBox="1">
              <a:spLocks noChangeArrowheads="1"/>
            </p:cNvSpPr>
            <p:nvPr/>
          </p:nvSpPr>
          <p:spPr bwMode="auto">
            <a:xfrm>
              <a:off x="3603625" y="22336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742" name="Text Box 112"/>
            <p:cNvSpPr txBox="1">
              <a:spLocks noChangeArrowheads="1"/>
            </p:cNvSpPr>
            <p:nvPr/>
          </p:nvSpPr>
          <p:spPr bwMode="auto">
            <a:xfrm>
              <a:off x="4492625" y="22336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722" name="Line 114"/>
            <p:cNvSpPr>
              <a:spLocks noChangeShapeType="1"/>
            </p:cNvSpPr>
            <p:nvPr/>
          </p:nvSpPr>
          <p:spPr bwMode="auto">
            <a:xfrm rot="5400000" flipV="1">
              <a:off x="1530350" y="4502157"/>
              <a:ext cx="279400" cy="254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28" name="Oval 117"/>
            <p:cNvSpPr>
              <a:spLocks noChangeArrowheads="1"/>
            </p:cNvSpPr>
            <p:nvPr/>
          </p:nvSpPr>
          <p:spPr bwMode="auto">
            <a:xfrm>
              <a:off x="1553948" y="4610107"/>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729" name="Freeform 118"/>
            <p:cNvSpPr>
              <a:spLocks/>
            </p:cNvSpPr>
            <p:nvPr/>
          </p:nvSpPr>
          <p:spPr bwMode="auto">
            <a:xfrm>
              <a:off x="1552575" y="4649923"/>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30" name="Freeform 119"/>
            <p:cNvSpPr>
              <a:spLocks/>
            </p:cNvSpPr>
            <p:nvPr/>
          </p:nvSpPr>
          <p:spPr bwMode="auto">
            <a:xfrm flipH="1">
              <a:off x="2498696" y="4650610"/>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31" name="Freeform 120"/>
            <p:cNvSpPr>
              <a:spLocks/>
            </p:cNvSpPr>
            <p:nvPr/>
          </p:nvSpPr>
          <p:spPr bwMode="auto">
            <a:xfrm flipH="1" flipV="1">
              <a:off x="2497323" y="5322681"/>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32" name="Freeform 121"/>
            <p:cNvSpPr>
              <a:spLocks/>
            </p:cNvSpPr>
            <p:nvPr/>
          </p:nvSpPr>
          <p:spPr bwMode="auto">
            <a:xfrm flipV="1">
              <a:off x="1552575" y="5321308"/>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33" name="Oval 122"/>
            <p:cNvSpPr>
              <a:spLocks noChangeArrowheads="1"/>
            </p:cNvSpPr>
            <p:nvPr/>
          </p:nvSpPr>
          <p:spPr bwMode="auto">
            <a:xfrm>
              <a:off x="1553948" y="4610107"/>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34" name="Line 123"/>
            <p:cNvSpPr>
              <a:spLocks noChangeShapeType="1"/>
            </p:cNvSpPr>
            <p:nvPr/>
          </p:nvSpPr>
          <p:spPr bwMode="auto">
            <a:xfrm>
              <a:off x="1554635" y="5321308"/>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35" name="Line 124"/>
            <p:cNvSpPr>
              <a:spLocks noChangeShapeType="1"/>
            </p:cNvSpPr>
            <p:nvPr/>
          </p:nvSpPr>
          <p:spPr bwMode="auto">
            <a:xfrm>
              <a:off x="2495950" y="4649923"/>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36" name="Line 125"/>
            <p:cNvSpPr>
              <a:spLocks noChangeShapeType="1"/>
            </p:cNvSpPr>
            <p:nvPr/>
          </p:nvSpPr>
          <p:spPr bwMode="auto">
            <a:xfrm>
              <a:off x="2023576" y="4650610"/>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37" name="Line 126"/>
            <p:cNvSpPr>
              <a:spLocks noChangeShapeType="1"/>
            </p:cNvSpPr>
            <p:nvPr/>
          </p:nvSpPr>
          <p:spPr bwMode="auto">
            <a:xfrm>
              <a:off x="2494577" y="5321308"/>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25" name="Text Box 127"/>
            <p:cNvSpPr txBox="1">
              <a:spLocks noChangeArrowheads="1"/>
            </p:cNvSpPr>
            <p:nvPr/>
          </p:nvSpPr>
          <p:spPr bwMode="auto">
            <a:xfrm>
              <a:off x="2092325" y="4722820"/>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6726" name="Text Box 128"/>
            <p:cNvSpPr txBox="1">
              <a:spLocks noChangeArrowheads="1"/>
            </p:cNvSpPr>
            <p:nvPr/>
          </p:nvSpPr>
          <p:spPr bwMode="auto">
            <a:xfrm>
              <a:off x="1685925" y="48879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727" name="Text Box 129"/>
            <p:cNvSpPr txBox="1">
              <a:spLocks noChangeArrowheads="1"/>
            </p:cNvSpPr>
            <p:nvPr/>
          </p:nvSpPr>
          <p:spPr bwMode="auto">
            <a:xfrm>
              <a:off x="2549525" y="48879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56712" name="Oval 133"/>
            <p:cNvSpPr>
              <a:spLocks noChangeArrowheads="1"/>
            </p:cNvSpPr>
            <p:nvPr/>
          </p:nvSpPr>
          <p:spPr bwMode="auto">
            <a:xfrm>
              <a:off x="436348" y="3276605"/>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713" name="Freeform 134"/>
            <p:cNvSpPr>
              <a:spLocks/>
            </p:cNvSpPr>
            <p:nvPr/>
          </p:nvSpPr>
          <p:spPr bwMode="auto">
            <a:xfrm>
              <a:off x="434975" y="3316421"/>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14" name="Freeform 135"/>
            <p:cNvSpPr>
              <a:spLocks/>
            </p:cNvSpPr>
            <p:nvPr/>
          </p:nvSpPr>
          <p:spPr bwMode="auto">
            <a:xfrm flipH="1">
              <a:off x="1381096" y="3317108"/>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15" name="Freeform 136"/>
            <p:cNvSpPr>
              <a:spLocks/>
            </p:cNvSpPr>
            <p:nvPr/>
          </p:nvSpPr>
          <p:spPr bwMode="auto">
            <a:xfrm flipH="1" flipV="1">
              <a:off x="1379723" y="3989179"/>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16" name="Freeform 137"/>
            <p:cNvSpPr>
              <a:spLocks/>
            </p:cNvSpPr>
            <p:nvPr/>
          </p:nvSpPr>
          <p:spPr bwMode="auto">
            <a:xfrm flipV="1">
              <a:off x="434975" y="3987806"/>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17" name="Oval 138"/>
            <p:cNvSpPr>
              <a:spLocks noChangeArrowheads="1"/>
            </p:cNvSpPr>
            <p:nvPr/>
          </p:nvSpPr>
          <p:spPr bwMode="auto">
            <a:xfrm>
              <a:off x="436348" y="3276605"/>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18" name="Line 139"/>
            <p:cNvSpPr>
              <a:spLocks noChangeShapeType="1"/>
            </p:cNvSpPr>
            <p:nvPr/>
          </p:nvSpPr>
          <p:spPr bwMode="auto">
            <a:xfrm>
              <a:off x="437035" y="3987806"/>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19" name="Line 140"/>
            <p:cNvSpPr>
              <a:spLocks noChangeShapeType="1"/>
            </p:cNvSpPr>
            <p:nvPr/>
          </p:nvSpPr>
          <p:spPr bwMode="auto">
            <a:xfrm>
              <a:off x="1378350" y="3316421"/>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20" name="Line 141"/>
            <p:cNvSpPr>
              <a:spLocks noChangeShapeType="1"/>
            </p:cNvSpPr>
            <p:nvPr/>
          </p:nvSpPr>
          <p:spPr bwMode="auto">
            <a:xfrm>
              <a:off x="905976" y="3317108"/>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21" name="Line 142"/>
            <p:cNvSpPr>
              <a:spLocks noChangeShapeType="1"/>
            </p:cNvSpPr>
            <p:nvPr/>
          </p:nvSpPr>
          <p:spPr bwMode="auto">
            <a:xfrm>
              <a:off x="1376977" y="3987806"/>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08" name="Text Box 143"/>
            <p:cNvSpPr txBox="1">
              <a:spLocks noChangeArrowheads="1"/>
            </p:cNvSpPr>
            <p:nvPr/>
          </p:nvSpPr>
          <p:spPr bwMode="auto">
            <a:xfrm>
              <a:off x="860425" y="3411543"/>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56709" name="Text Box 144"/>
            <p:cNvSpPr txBox="1">
              <a:spLocks noChangeArrowheads="1"/>
            </p:cNvSpPr>
            <p:nvPr/>
          </p:nvSpPr>
          <p:spPr bwMode="auto">
            <a:xfrm>
              <a:off x="530225" y="352901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710" name="Text Box 145"/>
            <p:cNvSpPr txBox="1">
              <a:spLocks noChangeArrowheads="1"/>
            </p:cNvSpPr>
            <p:nvPr/>
          </p:nvSpPr>
          <p:spPr bwMode="auto">
            <a:xfrm>
              <a:off x="1000125" y="4176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711" name="Text Box 146"/>
            <p:cNvSpPr txBox="1">
              <a:spLocks noChangeArrowheads="1"/>
            </p:cNvSpPr>
            <p:nvPr/>
          </p:nvSpPr>
          <p:spPr bwMode="auto">
            <a:xfrm>
              <a:off x="1419225" y="351631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97" name="Oval 149"/>
            <p:cNvSpPr>
              <a:spLocks noChangeArrowheads="1"/>
            </p:cNvSpPr>
            <p:nvPr/>
          </p:nvSpPr>
          <p:spPr bwMode="auto">
            <a:xfrm>
              <a:off x="1553948" y="1943103"/>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698" name="Freeform 150"/>
            <p:cNvSpPr>
              <a:spLocks/>
            </p:cNvSpPr>
            <p:nvPr/>
          </p:nvSpPr>
          <p:spPr bwMode="auto">
            <a:xfrm>
              <a:off x="1552575" y="1982919"/>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699" name="Freeform 151"/>
            <p:cNvSpPr>
              <a:spLocks/>
            </p:cNvSpPr>
            <p:nvPr/>
          </p:nvSpPr>
          <p:spPr bwMode="auto">
            <a:xfrm flipH="1">
              <a:off x="2498696" y="1983606"/>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00" name="Freeform 152"/>
            <p:cNvSpPr>
              <a:spLocks/>
            </p:cNvSpPr>
            <p:nvPr/>
          </p:nvSpPr>
          <p:spPr bwMode="auto">
            <a:xfrm flipH="1" flipV="1">
              <a:off x="2497323" y="2655677"/>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01" name="Freeform 153"/>
            <p:cNvSpPr>
              <a:spLocks/>
            </p:cNvSpPr>
            <p:nvPr/>
          </p:nvSpPr>
          <p:spPr bwMode="auto">
            <a:xfrm flipV="1">
              <a:off x="1552575" y="2654304"/>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02" name="Oval 154"/>
            <p:cNvSpPr>
              <a:spLocks noChangeArrowheads="1"/>
            </p:cNvSpPr>
            <p:nvPr/>
          </p:nvSpPr>
          <p:spPr bwMode="auto">
            <a:xfrm>
              <a:off x="1553948" y="1943103"/>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03" name="Line 155"/>
            <p:cNvSpPr>
              <a:spLocks noChangeShapeType="1"/>
            </p:cNvSpPr>
            <p:nvPr/>
          </p:nvSpPr>
          <p:spPr bwMode="auto">
            <a:xfrm>
              <a:off x="1554635" y="2654304"/>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04" name="Line 156"/>
            <p:cNvSpPr>
              <a:spLocks noChangeShapeType="1"/>
            </p:cNvSpPr>
            <p:nvPr/>
          </p:nvSpPr>
          <p:spPr bwMode="auto">
            <a:xfrm>
              <a:off x="2495950" y="1982919"/>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05" name="Line 157"/>
            <p:cNvSpPr>
              <a:spLocks noChangeShapeType="1"/>
            </p:cNvSpPr>
            <p:nvPr/>
          </p:nvSpPr>
          <p:spPr bwMode="auto">
            <a:xfrm>
              <a:off x="2023576" y="1983606"/>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06" name="Line 158"/>
            <p:cNvSpPr>
              <a:spLocks noChangeShapeType="1"/>
            </p:cNvSpPr>
            <p:nvPr/>
          </p:nvSpPr>
          <p:spPr bwMode="auto">
            <a:xfrm>
              <a:off x="2494577" y="2654304"/>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694" name="Text Box 159"/>
            <p:cNvSpPr txBox="1">
              <a:spLocks noChangeArrowheads="1"/>
            </p:cNvSpPr>
            <p:nvPr/>
          </p:nvSpPr>
          <p:spPr bwMode="auto">
            <a:xfrm>
              <a:off x="2079625" y="2043116"/>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56695" name="Text Box 160"/>
            <p:cNvSpPr txBox="1">
              <a:spLocks noChangeArrowheads="1"/>
            </p:cNvSpPr>
            <p:nvPr/>
          </p:nvSpPr>
          <p:spPr bwMode="auto">
            <a:xfrm>
              <a:off x="2549525" y="22209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696" name="Text Box 161"/>
            <p:cNvSpPr txBox="1">
              <a:spLocks noChangeArrowheads="1"/>
            </p:cNvSpPr>
            <p:nvPr/>
          </p:nvSpPr>
          <p:spPr bwMode="auto">
            <a:xfrm>
              <a:off x="1660525" y="22209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80" name="Text Box 163"/>
            <p:cNvSpPr txBox="1">
              <a:spLocks noChangeArrowheads="1"/>
            </p:cNvSpPr>
            <p:nvPr/>
          </p:nvSpPr>
          <p:spPr bwMode="auto">
            <a:xfrm>
              <a:off x="4492625" y="27035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681" name="Text Box 164"/>
            <p:cNvSpPr txBox="1">
              <a:spLocks noChangeArrowheads="1"/>
            </p:cNvSpPr>
            <p:nvPr/>
          </p:nvSpPr>
          <p:spPr bwMode="auto">
            <a:xfrm>
              <a:off x="3606800" y="27035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682" name="Text Box 165"/>
            <p:cNvSpPr txBox="1">
              <a:spLocks noChangeArrowheads="1"/>
            </p:cNvSpPr>
            <p:nvPr/>
          </p:nvSpPr>
          <p:spPr bwMode="auto">
            <a:xfrm>
              <a:off x="4505325" y="535782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683" name="Text Box 166"/>
            <p:cNvSpPr txBox="1">
              <a:spLocks noChangeArrowheads="1"/>
            </p:cNvSpPr>
            <p:nvPr/>
          </p:nvSpPr>
          <p:spPr bwMode="auto">
            <a:xfrm>
              <a:off x="3619500" y="535782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684" name="Text Box 167"/>
            <p:cNvSpPr txBox="1">
              <a:spLocks noChangeArrowheads="1"/>
            </p:cNvSpPr>
            <p:nvPr/>
          </p:nvSpPr>
          <p:spPr bwMode="auto">
            <a:xfrm>
              <a:off x="2549525" y="27162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685" name="Text Box 168"/>
            <p:cNvSpPr txBox="1">
              <a:spLocks noChangeArrowheads="1"/>
            </p:cNvSpPr>
            <p:nvPr/>
          </p:nvSpPr>
          <p:spPr bwMode="auto">
            <a:xfrm>
              <a:off x="1663700" y="27162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86" name="Text Box 169"/>
            <p:cNvSpPr txBox="1">
              <a:spLocks noChangeArrowheads="1"/>
            </p:cNvSpPr>
            <p:nvPr/>
          </p:nvSpPr>
          <p:spPr bwMode="auto">
            <a:xfrm>
              <a:off x="2562225" y="538322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687" name="Text Box 170"/>
            <p:cNvSpPr txBox="1">
              <a:spLocks noChangeArrowheads="1"/>
            </p:cNvSpPr>
            <p:nvPr/>
          </p:nvSpPr>
          <p:spPr bwMode="auto">
            <a:xfrm>
              <a:off x="1676400" y="538322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a:t>
              </a:r>
            </a:p>
          </p:txBody>
        </p:sp>
        <p:sp>
          <p:nvSpPr>
            <p:cNvPr id="156688" name="Text Box 171"/>
            <p:cNvSpPr txBox="1">
              <a:spLocks noChangeArrowheads="1"/>
            </p:cNvSpPr>
            <p:nvPr/>
          </p:nvSpPr>
          <p:spPr bwMode="auto">
            <a:xfrm>
              <a:off x="1419225" y="4049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89" name="Text Box 172"/>
            <p:cNvSpPr txBox="1">
              <a:spLocks noChangeArrowheads="1"/>
            </p:cNvSpPr>
            <p:nvPr/>
          </p:nvSpPr>
          <p:spPr bwMode="auto">
            <a:xfrm>
              <a:off x="533400" y="4049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2" name="Group 1"/>
          <p:cNvGrpSpPr/>
          <p:nvPr/>
        </p:nvGrpSpPr>
        <p:grpSpPr>
          <a:xfrm>
            <a:off x="1562100" y="2654300"/>
            <a:ext cx="6019799" cy="2184399"/>
            <a:chOff x="1562100" y="2654300"/>
            <a:chExt cx="6019799" cy="2184399"/>
          </a:xfrm>
        </p:grpSpPr>
        <p:sp>
          <p:nvSpPr>
            <p:cNvPr id="156782" name="Line 8"/>
            <p:cNvSpPr>
              <a:spLocks noChangeShapeType="1"/>
            </p:cNvSpPr>
            <p:nvPr/>
          </p:nvSpPr>
          <p:spPr bwMode="auto">
            <a:xfrm>
              <a:off x="4654550" y="3175005"/>
              <a:ext cx="196850" cy="241300"/>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156783" name="Line 9"/>
            <p:cNvSpPr>
              <a:spLocks noChangeShapeType="1"/>
            </p:cNvSpPr>
            <p:nvPr/>
          </p:nvSpPr>
          <p:spPr bwMode="auto">
            <a:xfrm>
              <a:off x="5807074" y="4489457"/>
              <a:ext cx="365125" cy="323851"/>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156785" name="Line 11"/>
            <p:cNvSpPr>
              <a:spLocks noChangeShapeType="1"/>
            </p:cNvSpPr>
            <p:nvPr/>
          </p:nvSpPr>
          <p:spPr bwMode="auto">
            <a:xfrm flipV="1">
              <a:off x="7229474" y="4508506"/>
              <a:ext cx="352425" cy="330193"/>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156738" name="Line 98"/>
            <p:cNvSpPr>
              <a:spLocks noChangeShapeType="1"/>
            </p:cNvSpPr>
            <p:nvPr/>
          </p:nvSpPr>
          <p:spPr bwMode="auto">
            <a:xfrm>
              <a:off x="2976562" y="2654300"/>
              <a:ext cx="490537" cy="4"/>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156692" name="Line 162"/>
            <p:cNvSpPr>
              <a:spLocks noChangeShapeType="1"/>
            </p:cNvSpPr>
            <p:nvPr/>
          </p:nvSpPr>
          <p:spPr bwMode="auto">
            <a:xfrm flipV="1">
              <a:off x="1562100" y="3175005"/>
              <a:ext cx="203200" cy="215900"/>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grpSp>
      <p:sp>
        <p:nvSpPr>
          <p:cNvPr id="155650"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Critical Path for </a:t>
            </a:r>
            <a:br>
              <a:rPr lang="en-US" dirty="0">
                <a:ea typeface="+mj-ea"/>
              </a:rPr>
            </a:br>
            <a:r>
              <a:rPr lang="en-US" dirty="0">
                <a:ea typeface="+mj-ea"/>
              </a:rPr>
              <a:t>Milwaukee Paper</a:t>
            </a:r>
            <a:endParaRPr lang="en-US" sz="3200" dirty="0">
              <a:solidFill>
                <a:srgbClr val="33CC33"/>
              </a:solidFill>
              <a:ea typeface="+mj-ea"/>
            </a:endParaRPr>
          </a:p>
        </p:txBody>
      </p:sp>
    </p:spTree>
    <p:extLst>
      <p:ext uri="{BB962C8B-B14F-4D97-AF65-F5344CB8AC3E}">
        <p14:creationId xmlns:p14="http://schemas.microsoft.com/office/powerpoint/2010/main" val="310414456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Line 2"/>
          <p:cNvSpPr>
            <a:spLocks noChangeShapeType="1"/>
          </p:cNvSpPr>
          <p:nvPr/>
        </p:nvSpPr>
        <p:spPr bwMode="auto">
          <a:xfrm>
            <a:off x="1374775" y="3333750"/>
            <a:ext cx="0" cy="2674938"/>
          </a:xfrm>
          <a:prstGeom prst="line">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58722" name="Rectangle 3"/>
          <p:cNvSpPr>
            <a:spLocks noGrp="1" noChangeArrowheads="1"/>
          </p:cNvSpPr>
          <p:nvPr>
            <p:ph type="title"/>
          </p:nvPr>
        </p:nvSpPr>
        <p:spPr>
          <a:xfrm>
            <a:off x="685800" y="457200"/>
            <a:ext cx="7772400" cy="1295400"/>
          </a:xfrm>
        </p:spPr>
        <p:txBody>
          <a:bodyPr/>
          <a:lstStyle/>
          <a:p>
            <a:pPr>
              <a:lnSpc>
                <a:spcPct val="80000"/>
              </a:lnSpc>
            </a:pPr>
            <a:r>
              <a:rPr lang="en-US" dirty="0">
                <a:latin typeface="Arial" charset="0"/>
                <a:ea typeface="MS PGothic" charset="0"/>
                <a:cs typeface="MS PGothic" charset="0"/>
              </a:rPr>
              <a:t>ES – EF Gantt Chart</a:t>
            </a:r>
            <a:br>
              <a:rPr lang="en-US" dirty="0">
                <a:latin typeface="Arial" charset="0"/>
                <a:ea typeface="MS PGothic" charset="0"/>
                <a:cs typeface="MS PGothic" charset="0"/>
              </a:rPr>
            </a:br>
            <a:r>
              <a:rPr lang="en-US" dirty="0">
                <a:latin typeface="Arial" charset="0"/>
                <a:ea typeface="MS PGothic" charset="0"/>
                <a:cs typeface="MS PGothic" charset="0"/>
              </a:rPr>
              <a:t>for Milwaukee Paper</a:t>
            </a:r>
          </a:p>
        </p:txBody>
      </p:sp>
      <p:grpSp>
        <p:nvGrpSpPr>
          <p:cNvPr id="157700" name="Group 4"/>
          <p:cNvGrpSpPr>
            <a:grpSpLocks/>
          </p:cNvGrpSpPr>
          <p:nvPr/>
        </p:nvGrpSpPr>
        <p:grpSpPr bwMode="auto">
          <a:xfrm>
            <a:off x="431800" y="1941513"/>
            <a:ext cx="8394700" cy="4327525"/>
            <a:chOff x="200" y="1183"/>
            <a:chExt cx="5288" cy="2726"/>
          </a:xfrm>
        </p:grpSpPr>
        <p:sp>
          <p:nvSpPr>
            <p:cNvPr id="158733" name="Line 5"/>
            <p:cNvSpPr>
              <a:spLocks noChangeShapeType="1"/>
            </p:cNvSpPr>
            <p:nvPr/>
          </p:nvSpPr>
          <p:spPr bwMode="auto">
            <a:xfrm>
              <a:off x="185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4" name="Text Box 6"/>
            <p:cNvSpPr txBox="1">
              <a:spLocks noChangeArrowheads="1"/>
            </p:cNvSpPr>
            <p:nvPr/>
          </p:nvSpPr>
          <p:spPr bwMode="auto">
            <a:xfrm>
              <a:off x="200" y="1458"/>
              <a:ext cx="1688" cy="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marL="266700" indent="-2667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1600" dirty="0">
                  <a:latin typeface="Arial" charset="0"/>
                  <a:ea typeface="MS PGothic" charset="0"/>
                  <a:cs typeface="MS PGothic" charset="0"/>
                </a:rPr>
                <a:t>A	Build internal components</a:t>
              </a:r>
            </a:p>
            <a:p>
              <a:pPr>
                <a:lnSpc>
                  <a:spcPct val="90000"/>
                </a:lnSpc>
                <a:spcBef>
                  <a:spcPct val="40000"/>
                </a:spcBef>
              </a:pPr>
              <a:r>
                <a:rPr lang="en-US" sz="1600" dirty="0">
                  <a:latin typeface="Arial" charset="0"/>
                  <a:ea typeface="MS PGothic" charset="0"/>
                  <a:cs typeface="MS PGothic" charset="0"/>
                </a:rPr>
                <a:t>B	Modify roof and floor</a:t>
              </a:r>
            </a:p>
            <a:p>
              <a:pPr>
                <a:lnSpc>
                  <a:spcPct val="90000"/>
                </a:lnSpc>
                <a:spcBef>
                  <a:spcPct val="40000"/>
                </a:spcBef>
              </a:pPr>
              <a:r>
                <a:rPr lang="en-US" sz="1600" dirty="0">
                  <a:latin typeface="Arial" charset="0"/>
                  <a:ea typeface="MS PGothic" charset="0"/>
                  <a:cs typeface="MS PGothic" charset="0"/>
                </a:rPr>
                <a:t>C	Construct collection stack</a:t>
              </a:r>
            </a:p>
            <a:p>
              <a:pPr>
                <a:lnSpc>
                  <a:spcPct val="90000"/>
                </a:lnSpc>
                <a:spcBef>
                  <a:spcPct val="40000"/>
                </a:spcBef>
              </a:pPr>
              <a:r>
                <a:rPr lang="en-US" sz="1600" dirty="0">
                  <a:latin typeface="Arial" charset="0"/>
                  <a:ea typeface="MS PGothic" charset="0"/>
                  <a:cs typeface="MS PGothic" charset="0"/>
                </a:rPr>
                <a:t>D	Pour concrete and install frame</a:t>
              </a:r>
            </a:p>
            <a:p>
              <a:pPr>
                <a:lnSpc>
                  <a:spcPct val="90000"/>
                </a:lnSpc>
                <a:spcBef>
                  <a:spcPct val="40000"/>
                </a:spcBef>
              </a:pPr>
              <a:r>
                <a:rPr lang="en-US" sz="1600" dirty="0">
                  <a:latin typeface="Arial" charset="0"/>
                  <a:ea typeface="MS PGothic" charset="0"/>
                  <a:cs typeface="MS PGothic" charset="0"/>
                </a:rPr>
                <a:t>E	Build high-temperature burner</a:t>
              </a:r>
            </a:p>
            <a:p>
              <a:pPr>
                <a:lnSpc>
                  <a:spcPct val="90000"/>
                </a:lnSpc>
                <a:spcBef>
                  <a:spcPct val="40000"/>
                </a:spcBef>
              </a:pPr>
              <a:r>
                <a:rPr lang="en-US" sz="1600" dirty="0">
                  <a:latin typeface="Arial" charset="0"/>
                  <a:ea typeface="MS PGothic" charset="0"/>
                  <a:cs typeface="MS PGothic" charset="0"/>
                </a:rPr>
                <a:t>F	Install pollution control system</a:t>
              </a:r>
            </a:p>
            <a:p>
              <a:pPr>
                <a:lnSpc>
                  <a:spcPct val="90000"/>
                </a:lnSpc>
                <a:spcBef>
                  <a:spcPct val="40000"/>
                </a:spcBef>
              </a:pPr>
              <a:r>
                <a:rPr lang="en-US" sz="1600" dirty="0">
                  <a:latin typeface="Arial" charset="0"/>
                  <a:ea typeface="MS PGothic" charset="0"/>
                  <a:cs typeface="MS PGothic" charset="0"/>
                </a:rPr>
                <a:t>G	Install air pollution device</a:t>
              </a:r>
            </a:p>
            <a:p>
              <a:pPr>
                <a:lnSpc>
                  <a:spcPct val="90000"/>
                </a:lnSpc>
                <a:spcBef>
                  <a:spcPct val="40000"/>
                </a:spcBef>
              </a:pPr>
              <a:r>
                <a:rPr lang="en-US" sz="1600" dirty="0">
                  <a:latin typeface="Arial" charset="0"/>
                  <a:ea typeface="MS PGothic" charset="0"/>
                  <a:cs typeface="MS PGothic" charset="0"/>
                </a:rPr>
                <a:t>H	Inspect and test</a:t>
              </a:r>
            </a:p>
          </p:txBody>
        </p:sp>
        <p:sp>
          <p:nvSpPr>
            <p:cNvPr id="158735" name="Line 7"/>
            <p:cNvSpPr>
              <a:spLocks noChangeShapeType="1"/>
            </p:cNvSpPr>
            <p:nvPr/>
          </p:nvSpPr>
          <p:spPr bwMode="auto">
            <a:xfrm>
              <a:off x="208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6" name="Line 8"/>
            <p:cNvSpPr>
              <a:spLocks noChangeShapeType="1"/>
            </p:cNvSpPr>
            <p:nvPr/>
          </p:nvSpPr>
          <p:spPr bwMode="auto">
            <a:xfrm>
              <a:off x="230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7" name="Line 9"/>
            <p:cNvSpPr>
              <a:spLocks noChangeShapeType="1"/>
            </p:cNvSpPr>
            <p:nvPr/>
          </p:nvSpPr>
          <p:spPr bwMode="auto">
            <a:xfrm>
              <a:off x="252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8" name="Line 10"/>
            <p:cNvSpPr>
              <a:spLocks noChangeShapeType="1"/>
            </p:cNvSpPr>
            <p:nvPr/>
          </p:nvSpPr>
          <p:spPr bwMode="auto">
            <a:xfrm>
              <a:off x="275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9" name="Line 11"/>
            <p:cNvSpPr>
              <a:spLocks noChangeShapeType="1"/>
            </p:cNvSpPr>
            <p:nvPr/>
          </p:nvSpPr>
          <p:spPr bwMode="auto">
            <a:xfrm>
              <a:off x="297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0" name="Line 12"/>
            <p:cNvSpPr>
              <a:spLocks noChangeShapeType="1"/>
            </p:cNvSpPr>
            <p:nvPr/>
          </p:nvSpPr>
          <p:spPr bwMode="auto">
            <a:xfrm>
              <a:off x="320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1" name="Line 13"/>
            <p:cNvSpPr>
              <a:spLocks noChangeShapeType="1"/>
            </p:cNvSpPr>
            <p:nvPr/>
          </p:nvSpPr>
          <p:spPr bwMode="auto">
            <a:xfrm>
              <a:off x="342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2" name="Line 14"/>
            <p:cNvSpPr>
              <a:spLocks noChangeShapeType="1"/>
            </p:cNvSpPr>
            <p:nvPr/>
          </p:nvSpPr>
          <p:spPr bwMode="auto">
            <a:xfrm>
              <a:off x="364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3" name="Line 15"/>
            <p:cNvSpPr>
              <a:spLocks noChangeShapeType="1"/>
            </p:cNvSpPr>
            <p:nvPr/>
          </p:nvSpPr>
          <p:spPr bwMode="auto">
            <a:xfrm>
              <a:off x="387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4" name="Line 16"/>
            <p:cNvSpPr>
              <a:spLocks noChangeShapeType="1"/>
            </p:cNvSpPr>
            <p:nvPr/>
          </p:nvSpPr>
          <p:spPr bwMode="auto">
            <a:xfrm>
              <a:off x="409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5" name="Line 17"/>
            <p:cNvSpPr>
              <a:spLocks noChangeShapeType="1"/>
            </p:cNvSpPr>
            <p:nvPr/>
          </p:nvSpPr>
          <p:spPr bwMode="auto">
            <a:xfrm>
              <a:off x="432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6" name="Line 18"/>
            <p:cNvSpPr>
              <a:spLocks noChangeShapeType="1"/>
            </p:cNvSpPr>
            <p:nvPr/>
          </p:nvSpPr>
          <p:spPr bwMode="auto">
            <a:xfrm>
              <a:off x="454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7" name="Line 19"/>
            <p:cNvSpPr>
              <a:spLocks noChangeShapeType="1"/>
            </p:cNvSpPr>
            <p:nvPr/>
          </p:nvSpPr>
          <p:spPr bwMode="auto">
            <a:xfrm>
              <a:off x="476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8" name="Line 20"/>
            <p:cNvSpPr>
              <a:spLocks noChangeShapeType="1"/>
            </p:cNvSpPr>
            <p:nvPr/>
          </p:nvSpPr>
          <p:spPr bwMode="auto">
            <a:xfrm>
              <a:off x="499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9" name="Line 21"/>
            <p:cNvSpPr>
              <a:spLocks noChangeShapeType="1"/>
            </p:cNvSpPr>
            <p:nvPr/>
          </p:nvSpPr>
          <p:spPr bwMode="auto">
            <a:xfrm>
              <a:off x="521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50" name="Line 22"/>
            <p:cNvSpPr>
              <a:spLocks noChangeShapeType="1"/>
            </p:cNvSpPr>
            <p:nvPr/>
          </p:nvSpPr>
          <p:spPr bwMode="auto">
            <a:xfrm>
              <a:off x="544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51" name="Line 23"/>
            <p:cNvSpPr>
              <a:spLocks noChangeShapeType="1"/>
            </p:cNvSpPr>
            <p:nvPr/>
          </p:nvSpPr>
          <p:spPr bwMode="auto">
            <a:xfrm>
              <a:off x="219" y="1424"/>
              <a:ext cx="52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52" name="Text Box 24"/>
            <p:cNvSpPr txBox="1">
              <a:spLocks noChangeArrowheads="1"/>
            </p:cNvSpPr>
            <p:nvPr/>
          </p:nvSpPr>
          <p:spPr bwMode="auto">
            <a:xfrm>
              <a:off x="1755" y="1191"/>
              <a:ext cx="3733"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ＭＳ Ｐゴシック" charset="0"/>
                  <a:cs typeface="Arial" charset="0"/>
                </a:defRPr>
              </a:lvl1pPr>
              <a:lvl2pPr marL="742950" indent="-28575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2pPr>
              <a:lvl3pPr marL="11430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3pPr>
              <a:lvl4pPr marL="16002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4pPr>
              <a:lvl5pPr marL="20574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5pPr>
              <a:lvl6pPr marL="25146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6pPr>
              <a:lvl7pPr marL="29718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7pPr>
              <a:lvl8pPr marL="34290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8pPr>
              <a:lvl9pPr marL="38862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9pPr>
            </a:lstStyle>
            <a:p>
              <a:pPr>
                <a:spcBef>
                  <a:spcPct val="50000"/>
                </a:spcBef>
              </a:pPr>
              <a:r>
                <a:rPr lang="en-US" sz="1400" dirty="0">
                  <a:latin typeface="Arial" charset="0"/>
                  <a:ea typeface="MS PGothic" charset="0"/>
                  <a:cs typeface="MS PGothic" charset="0"/>
                </a:rPr>
                <a:t>	1	2	3	4	5	6	7	8	9	10	11	12	13	14	15	16</a:t>
              </a:r>
            </a:p>
          </p:txBody>
        </p:sp>
      </p:grpSp>
      <p:grpSp>
        <p:nvGrpSpPr>
          <p:cNvPr id="157721" name="Group 25"/>
          <p:cNvGrpSpPr>
            <a:grpSpLocks/>
          </p:cNvGrpSpPr>
          <p:nvPr/>
        </p:nvGrpSpPr>
        <p:grpSpPr bwMode="auto">
          <a:xfrm>
            <a:off x="3065463" y="2432050"/>
            <a:ext cx="5335587" cy="3794125"/>
            <a:chOff x="1859" y="1492"/>
            <a:chExt cx="3361" cy="2390"/>
          </a:xfrm>
        </p:grpSpPr>
        <p:sp>
          <p:nvSpPr>
            <p:cNvPr id="74759" name="Rectangle 26"/>
            <p:cNvSpPr>
              <a:spLocks noChangeArrowheads="1"/>
            </p:cNvSpPr>
            <p:nvPr/>
          </p:nvSpPr>
          <p:spPr bwMode="auto">
            <a:xfrm>
              <a:off x="1859" y="1492"/>
              <a:ext cx="448"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0" name="Rectangle 27"/>
            <p:cNvSpPr>
              <a:spLocks noChangeArrowheads="1"/>
            </p:cNvSpPr>
            <p:nvPr/>
          </p:nvSpPr>
          <p:spPr bwMode="auto">
            <a:xfrm>
              <a:off x="1859" y="1829"/>
              <a:ext cx="669"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1" name="Rectangle 28"/>
            <p:cNvSpPr>
              <a:spLocks noChangeArrowheads="1"/>
            </p:cNvSpPr>
            <p:nvPr/>
          </p:nvSpPr>
          <p:spPr bwMode="auto">
            <a:xfrm>
              <a:off x="2304" y="2030"/>
              <a:ext cx="447"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2" name="Rectangle 29"/>
            <p:cNvSpPr>
              <a:spLocks noChangeArrowheads="1"/>
            </p:cNvSpPr>
            <p:nvPr/>
          </p:nvSpPr>
          <p:spPr bwMode="auto">
            <a:xfrm>
              <a:off x="2528" y="2359"/>
              <a:ext cx="894"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3" name="Rectangle 30"/>
            <p:cNvSpPr>
              <a:spLocks noChangeArrowheads="1"/>
            </p:cNvSpPr>
            <p:nvPr/>
          </p:nvSpPr>
          <p:spPr bwMode="auto">
            <a:xfrm>
              <a:off x="2754" y="2695"/>
              <a:ext cx="893"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4" name="Rectangle 31"/>
            <p:cNvSpPr>
              <a:spLocks noChangeArrowheads="1"/>
            </p:cNvSpPr>
            <p:nvPr/>
          </p:nvSpPr>
          <p:spPr bwMode="auto">
            <a:xfrm>
              <a:off x="2754" y="3035"/>
              <a:ext cx="664"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5" name="Rectangle 32"/>
            <p:cNvSpPr>
              <a:spLocks noChangeArrowheads="1"/>
            </p:cNvSpPr>
            <p:nvPr/>
          </p:nvSpPr>
          <p:spPr bwMode="auto">
            <a:xfrm>
              <a:off x="3651" y="3374"/>
              <a:ext cx="1115"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6" name="Rectangle 33"/>
            <p:cNvSpPr>
              <a:spLocks noChangeArrowheads="1"/>
            </p:cNvSpPr>
            <p:nvPr/>
          </p:nvSpPr>
          <p:spPr bwMode="auto">
            <a:xfrm>
              <a:off x="4766" y="3727"/>
              <a:ext cx="454" cy="155"/>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grpSp>
    </p:spTree>
    <p:extLst>
      <p:ext uri="{BB962C8B-B14F-4D97-AF65-F5344CB8AC3E}">
        <p14:creationId xmlns:p14="http://schemas.microsoft.com/office/powerpoint/2010/main" val="1518180788"/>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57700"/>
                                        </p:tgtEl>
                                        <p:attrNameLst>
                                          <p:attrName>style.visibility</p:attrName>
                                        </p:attrNameLst>
                                      </p:cBhvr>
                                      <p:to>
                                        <p:strVal val="visible"/>
                                      </p:to>
                                    </p:set>
                                    <p:animEffect transition="in" filter="strips(downRight)">
                                      <p:cBhvr>
                                        <p:cTn id="7" dur="1000"/>
                                        <p:tgtEl>
                                          <p:spTgt spid="157700"/>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57721"/>
                                        </p:tgtEl>
                                        <p:attrNameLst>
                                          <p:attrName>style.visibility</p:attrName>
                                        </p:attrNameLst>
                                      </p:cBhvr>
                                      <p:to>
                                        <p:strVal val="visible"/>
                                      </p:to>
                                    </p:set>
                                    <p:animEffect transition="in" filter="strips(downRight)">
                                      <p:cBhvr>
                                        <p:cTn id="11" dur="2000"/>
                                        <p:tgtEl>
                                          <p:spTgt spid="15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Line 2"/>
          <p:cNvSpPr>
            <a:spLocks noChangeShapeType="1"/>
          </p:cNvSpPr>
          <p:nvPr/>
        </p:nvSpPr>
        <p:spPr bwMode="auto">
          <a:xfrm>
            <a:off x="1374775" y="3333750"/>
            <a:ext cx="0" cy="2674938"/>
          </a:xfrm>
          <a:prstGeom prst="line">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60770" name="Rectangle 3"/>
          <p:cNvSpPr>
            <a:spLocks noGrp="1" noChangeArrowheads="1"/>
          </p:cNvSpPr>
          <p:nvPr>
            <p:ph type="title"/>
          </p:nvPr>
        </p:nvSpPr>
        <p:spPr>
          <a:xfrm>
            <a:off x="685800" y="457200"/>
            <a:ext cx="7772400" cy="1295400"/>
          </a:xfrm>
        </p:spPr>
        <p:txBody>
          <a:bodyPr/>
          <a:lstStyle/>
          <a:p>
            <a:pPr>
              <a:lnSpc>
                <a:spcPct val="80000"/>
              </a:lnSpc>
            </a:pPr>
            <a:r>
              <a:rPr lang="en-US" dirty="0">
                <a:latin typeface="Arial" charset="0"/>
                <a:ea typeface="MS PGothic" charset="0"/>
                <a:cs typeface="MS PGothic" charset="0"/>
              </a:rPr>
              <a:t>LS – LF Gantt Chart</a:t>
            </a:r>
            <a:br>
              <a:rPr lang="en-US" dirty="0">
                <a:latin typeface="Arial" charset="0"/>
                <a:ea typeface="MS PGothic" charset="0"/>
                <a:cs typeface="MS PGothic" charset="0"/>
              </a:rPr>
            </a:br>
            <a:r>
              <a:rPr lang="en-US" dirty="0">
                <a:latin typeface="Arial" charset="0"/>
                <a:ea typeface="MS PGothic" charset="0"/>
                <a:cs typeface="MS PGothic" charset="0"/>
              </a:rPr>
              <a:t>for Milwaukee Paper</a:t>
            </a:r>
          </a:p>
        </p:txBody>
      </p:sp>
      <p:grpSp>
        <p:nvGrpSpPr>
          <p:cNvPr id="160771" name="Group 4"/>
          <p:cNvGrpSpPr>
            <a:grpSpLocks/>
          </p:cNvGrpSpPr>
          <p:nvPr/>
        </p:nvGrpSpPr>
        <p:grpSpPr bwMode="auto">
          <a:xfrm>
            <a:off x="431800" y="1941513"/>
            <a:ext cx="8394700" cy="4327525"/>
            <a:chOff x="200" y="1183"/>
            <a:chExt cx="5288" cy="2726"/>
          </a:xfrm>
        </p:grpSpPr>
        <p:sp>
          <p:nvSpPr>
            <p:cNvPr id="160781" name="Line 5"/>
            <p:cNvSpPr>
              <a:spLocks noChangeShapeType="1"/>
            </p:cNvSpPr>
            <p:nvPr/>
          </p:nvSpPr>
          <p:spPr bwMode="auto">
            <a:xfrm>
              <a:off x="185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2" name="Text Box 6"/>
            <p:cNvSpPr txBox="1">
              <a:spLocks noChangeArrowheads="1"/>
            </p:cNvSpPr>
            <p:nvPr/>
          </p:nvSpPr>
          <p:spPr bwMode="auto">
            <a:xfrm>
              <a:off x="200" y="1458"/>
              <a:ext cx="1688" cy="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marL="266700" indent="-2667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1600" dirty="0">
                  <a:latin typeface="Arial" charset="0"/>
                  <a:ea typeface="MS PGothic" charset="0"/>
                  <a:cs typeface="MS PGothic" charset="0"/>
                </a:rPr>
                <a:t>A	Build internal components</a:t>
              </a:r>
            </a:p>
            <a:p>
              <a:pPr>
                <a:lnSpc>
                  <a:spcPct val="90000"/>
                </a:lnSpc>
                <a:spcBef>
                  <a:spcPct val="40000"/>
                </a:spcBef>
              </a:pPr>
              <a:r>
                <a:rPr lang="en-US" sz="1600" dirty="0">
                  <a:latin typeface="Arial" charset="0"/>
                  <a:ea typeface="MS PGothic" charset="0"/>
                  <a:cs typeface="MS PGothic" charset="0"/>
                </a:rPr>
                <a:t>B	Modify roof and floor</a:t>
              </a:r>
            </a:p>
            <a:p>
              <a:pPr>
                <a:lnSpc>
                  <a:spcPct val="90000"/>
                </a:lnSpc>
                <a:spcBef>
                  <a:spcPct val="40000"/>
                </a:spcBef>
              </a:pPr>
              <a:r>
                <a:rPr lang="en-US" sz="1600" dirty="0">
                  <a:latin typeface="Arial" charset="0"/>
                  <a:ea typeface="MS PGothic" charset="0"/>
                  <a:cs typeface="MS PGothic" charset="0"/>
                </a:rPr>
                <a:t>C	Construct collection stack</a:t>
              </a:r>
            </a:p>
            <a:p>
              <a:pPr>
                <a:lnSpc>
                  <a:spcPct val="90000"/>
                </a:lnSpc>
                <a:spcBef>
                  <a:spcPct val="40000"/>
                </a:spcBef>
              </a:pPr>
              <a:r>
                <a:rPr lang="en-US" sz="1600" dirty="0">
                  <a:latin typeface="Arial" charset="0"/>
                  <a:ea typeface="MS PGothic" charset="0"/>
                  <a:cs typeface="MS PGothic" charset="0"/>
                </a:rPr>
                <a:t>D	Pour concrete and install frame</a:t>
              </a:r>
            </a:p>
            <a:p>
              <a:pPr>
                <a:lnSpc>
                  <a:spcPct val="90000"/>
                </a:lnSpc>
                <a:spcBef>
                  <a:spcPct val="40000"/>
                </a:spcBef>
              </a:pPr>
              <a:r>
                <a:rPr lang="en-US" sz="1600" dirty="0">
                  <a:latin typeface="Arial" charset="0"/>
                  <a:ea typeface="MS PGothic" charset="0"/>
                  <a:cs typeface="MS PGothic" charset="0"/>
                </a:rPr>
                <a:t>E	Build high-temperature burner</a:t>
              </a:r>
            </a:p>
            <a:p>
              <a:pPr>
                <a:lnSpc>
                  <a:spcPct val="90000"/>
                </a:lnSpc>
                <a:spcBef>
                  <a:spcPct val="40000"/>
                </a:spcBef>
              </a:pPr>
              <a:r>
                <a:rPr lang="en-US" sz="1600" dirty="0">
                  <a:latin typeface="Arial" charset="0"/>
                  <a:ea typeface="MS PGothic" charset="0"/>
                  <a:cs typeface="MS PGothic" charset="0"/>
                </a:rPr>
                <a:t>F	Install pollution control system</a:t>
              </a:r>
            </a:p>
            <a:p>
              <a:pPr>
                <a:lnSpc>
                  <a:spcPct val="90000"/>
                </a:lnSpc>
                <a:spcBef>
                  <a:spcPct val="40000"/>
                </a:spcBef>
              </a:pPr>
              <a:r>
                <a:rPr lang="en-US" sz="1600" dirty="0">
                  <a:latin typeface="Arial" charset="0"/>
                  <a:ea typeface="MS PGothic" charset="0"/>
                  <a:cs typeface="MS PGothic" charset="0"/>
                </a:rPr>
                <a:t>G	Install air pollution device</a:t>
              </a:r>
            </a:p>
            <a:p>
              <a:pPr>
                <a:lnSpc>
                  <a:spcPct val="90000"/>
                </a:lnSpc>
                <a:spcBef>
                  <a:spcPct val="40000"/>
                </a:spcBef>
              </a:pPr>
              <a:r>
                <a:rPr lang="en-US" sz="1600" dirty="0">
                  <a:latin typeface="Arial" charset="0"/>
                  <a:ea typeface="MS PGothic" charset="0"/>
                  <a:cs typeface="MS PGothic" charset="0"/>
                </a:rPr>
                <a:t>H	Inspect and test</a:t>
              </a:r>
            </a:p>
          </p:txBody>
        </p:sp>
        <p:sp>
          <p:nvSpPr>
            <p:cNvPr id="160783" name="Line 7"/>
            <p:cNvSpPr>
              <a:spLocks noChangeShapeType="1"/>
            </p:cNvSpPr>
            <p:nvPr/>
          </p:nvSpPr>
          <p:spPr bwMode="auto">
            <a:xfrm>
              <a:off x="208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4" name="Line 8"/>
            <p:cNvSpPr>
              <a:spLocks noChangeShapeType="1"/>
            </p:cNvSpPr>
            <p:nvPr/>
          </p:nvSpPr>
          <p:spPr bwMode="auto">
            <a:xfrm>
              <a:off x="230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5" name="Line 9"/>
            <p:cNvSpPr>
              <a:spLocks noChangeShapeType="1"/>
            </p:cNvSpPr>
            <p:nvPr/>
          </p:nvSpPr>
          <p:spPr bwMode="auto">
            <a:xfrm>
              <a:off x="252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6" name="Line 10"/>
            <p:cNvSpPr>
              <a:spLocks noChangeShapeType="1"/>
            </p:cNvSpPr>
            <p:nvPr/>
          </p:nvSpPr>
          <p:spPr bwMode="auto">
            <a:xfrm>
              <a:off x="275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7" name="Line 11"/>
            <p:cNvSpPr>
              <a:spLocks noChangeShapeType="1"/>
            </p:cNvSpPr>
            <p:nvPr/>
          </p:nvSpPr>
          <p:spPr bwMode="auto">
            <a:xfrm>
              <a:off x="297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8" name="Line 12"/>
            <p:cNvSpPr>
              <a:spLocks noChangeShapeType="1"/>
            </p:cNvSpPr>
            <p:nvPr/>
          </p:nvSpPr>
          <p:spPr bwMode="auto">
            <a:xfrm>
              <a:off x="320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9" name="Line 13"/>
            <p:cNvSpPr>
              <a:spLocks noChangeShapeType="1"/>
            </p:cNvSpPr>
            <p:nvPr/>
          </p:nvSpPr>
          <p:spPr bwMode="auto">
            <a:xfrm>
              <a:off x="342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0" name="Line 14"/>
            <p:cNvSpPr>
              <a:spLocks noChangeShapeType="1"/>
            </p:cNvSpPr>
            <p:nvPr/>
          </p:nvSpPr>
          <p:spPr bwMode="auto">
            <a:xfrm>
              <a:off x="364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1" name="Line 15"/>
            <p:cNvSpPr>
              <a:spLocks noChangeShapeType="1"/>
            </p:cNvSpPr>
            <p:nvPr/>
          </p:nvSpPr>
          <p:spPr bwMode="auto">
            <a:xfrm>
              <a:off x="387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2" name="Line 16"/>
            <p:cNvSpPr>
              <a:spLocks noChangeShapeType="1"/>
            </p:cNvSpPr>
            <p:nvPr/>
          </p:nvSpPr>
          <p:spPr bwMode="auto">
            <a:xfrm>
              <a:off x="409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3" name="Line 17"/>
            <p:cNvSpPr>
              <a:spLocks noChangeShapeType="1"/>
            </p:cNvSpPr>
            <p:nvPr/>
          </p:nvSpPr>
          <p:spPr bwMode="auto">
            <a:xfrm>
              <a:off x="432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4" name="Line 18"/>
            <p:cNvSpPr>
              <a:spLocks noChangeShapeType="1"/>
            </p:cNvSpPr>
            <p:nvPr/>
          </p:nvSpPr>
          <p:spPr bwMode="auto">
            <a:xfrm>
              <a:off x="454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5" name="Line 19"/>
            <p:cNvSpPr>
              <a:spLocks noChangeShapeType="1"/>
            </p:cNvSpPr>
            <p:nvPr/>
          </p:nvSpPr>
          <p:spPr bwMode="auto">
            <a:xfrm>
              <a:off x="476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6" name="Line 20"/>
            <p:cNvSpPr>
              <a:spLocks noChangeShapeType="1"/>
            </p:cNvSpPr>
            <p:nvPr/>
          </p:nvSpPr>
          <p:spPr bwMode="auto">
            <a:xfrm>
              <a:off x="499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7" name="Line 21"/>
            <p:cNvSpPr>
              <a:spLocks noChangeShapeType="1"/>
            </p:cNvSpPr>
            <p:nvPr/>
          </p:nvSpPr>
          <p:spPr bwMode="auto">
            <a:xfrm>
              <a:off x="521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8" name="Line 22"/>
            <p:cNvSpPr>
              <a:spLocks noChangeShapeType="1"/>
            </p:cNvSpPr>
            <p:nvPr/>
          </p:nvSpPr>
          <p:spPr bwMode="auto">
            <a:xfrm>
              <a:off x="544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9" name="Line 23"/>
            <p:cNvSpPr>
              <a:spLocks noChangeShapeType="1"/>
            </p:cNvSpPr>
            <p:nvPr/>
          </p:nvSpPr>
          <p:spPr bwMode="auto">
            <a:xfrm>
              <a:off x="219" y="1424"/>
              <a:ext cx="52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800" name="Text Box 24"/>
            <p:cNvSpPr txBox="1">
              <a:spLocks noChangeArrowheads="1"/>
            </p:cNvSpPr>
            <p:nvPr/>
          </p:nvSpPr>
          <p:spPr bwMode="auto">
            <a:xfrm>
              <a:off x="1755" y="1191"/>
              <a:ext cx="3733"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ＭＳ Ｐゴシック" charset="0"/>
                  <a:cs typeface="Arial" charset="0"/>
                </a:defRPr>
              </a:lvl1pPr>
              <a:lvl2pPr marL="742950" indent="-28575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2pPr>
              <a:lvl3pPr marL="11430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3pPr>
              <a:lvl4pPr marL="16002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4pPr>
              <a:lvl5pPr marL="20574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5pPr>
              <a:lvl6pPr marL="25146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6pPr>
              <a:lvl7pPr marL="29718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7pPr>
              <a:lvl8pPr marL="34290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8pPr>
              <a:lvl9pPr marL="38862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9pPr>
            </a:lstStyle>
            <a:p>
              <a:pPr>
                <a:spcBef>
                  <a:spcPct val="50000"/>
                </a:spcBef>
              </a:pPr>
              <a:r>
                <a:rPr lang="en-US" sz="1400" dirty="0">
                  <a:latin typeface="Arial" charset="0"/>
                  <a:ea typeface="MS PGothic" charset="0"/>
                  <a:cs typeface="MS PGothic" charset="0"/>
                </a:rPr>
                <a:t>	1	2	3	4	5	6	7	8	9	10	11	12	13	14	15	16</a:t>
              </a:r>
            </a:p>
          </p:txBody>
        </p:sp>
      </p:grpSp>
      <p:grpSp>
        <p:nvGrpSpPr>
          <p:cNvPr id="160772" name="Group 25"/>
          <p:cNvGrpSpPr>
            <a:grpSpLocks/>
          </p:cNvGrpSpPr>
          <p:nvPr/>
        </p:nvGrpSpPr>
        <p:grpSpPr bwMode="auto">
          <a:xfrm>
            <a:off x="3065463" y="2432050"/>
            <a:ext cx="5335587" cy="3794125"/>
            <a:chOff x="1931" y="1532"/>
            <a:chExt cx="3361" cy="2390"/>
          </a:xfrm>
        </p:grpSpPr>
        <p:sp>
          <p:nvSpPr>
            <p:cNvPr id="160773" name="Rectangle 26"/>
            <p:cNvSpPr>
              <a:spLocks noChangeArrowheads="1"/>
            </p:cNvSpPr>
            <p:nvPr/>
          </p:nvSpPr>
          <p:spPr bwMode="auto">
            <a:xfrm>
              <a:off x="1931" y="1532"/>
              <a:ext cx="448"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4" name="Rectangle 27"/>
            <p:cNvSpPr>
              <a:spLocks noChangeArrowheads="1"/>
            </p:cNvSpPr>
            <p:nvPr/>
          </p:nvSpPr>
          <p:spPr bwMode="auto">
            <a:xfrm>
              <a:off x="2147" y="1869"/>
              <a:ext cx="669"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5" name="Rectangle 28"/>
            <p:cNvSpPr>
              <a:spLocks noChangeArrowheads="1"/>
            </p:cNvSpPr>
            <p:nvPr/>
          </p:nvSpPr>
          <p:spPr bwMode="auto">
            <a:xfrm>
              <a:off x="2376" y="2070"/>
              <a:ext cx="447"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6" name="Rectangle 29"/>
            <p:cNvSpPr>
              <a:spLocks noChangeArrowheads="1"/>
            </p:cNvSpPr>
            <p:nvPr/>
          </p:nvSpPr>
          <p:spPr bwMode="auto">
            <a:xfrm>
              <a:off x="2824" y="2399"/>
              <a:ext cx="894"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7" name="Rectangle 30"/>
            <p:cNvSpPr>
              <a:spLocks noChangeArrowheads="1"/>
            </p:cNvSpPr>
            <p:nvPr/>
          </p:nvSpPr>
          <p:spPr bwMode="auto">
            <a:xfrm>
              <a:off x="2826" y="2735"/>
              <a:ext cx="893"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8" name="Rectangle 31"/>
            <p:cNvSpPr>
              <a:spLocks noChangeArrowheads="1"/>
            </p:cNvSpPr>
            <p:nvPr/>
          </p:nvSpPr>
          <p:spPr bwMode="auto">
            <a:xfrm>
              <a:off x="4170" y="3075"/>
              <a:ext cx="664"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9" name="Rectangle 32"/>
            <p:cNvSpPr>
              <a:spLocks noChangeArrowheads="1"/>
            </p:cNvSpPr>
            <p:nvPr/>
          </p:nvSpPr>
          <p:spPr bwMode="auto">
            <a:xfrm>
              <a:off x="3723" y="3414"/>
              <a:ext cx="1115"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80" name="Rectangle 33"/>
            <p:cNvSpPr>
              <a:spLocks noChangeArrowheads="1"/>
            </p:cNvSpPr>
            <p:nvPr/>
          </p:nvSpPr>
          <p:spPr bwMode="auto">
            <a:xfrm>
              <a:off x="4838" y="3767"/>
              <a:ext cx="454" cy="155"/>
            </a:xfrm>
            <a:prstGeom prst="rect">
              <a:avLst/>
            </a:prstGeom>
            <a:solidFill>
              <a:schemeClr val="accent1"/>
            </a:solidFill>
            <a:ln w="9525">
              <a:solidFill>
                <a:schemeClr val="tx1"/>
              </a:solidFill>
              <a:miter lim="800000"/>
              <a:headEnd/>
              <a:tailEnd/>
            </a:ln>
          </p:spPr>
          <p:txBody>
            <a:bodyPr wrap="none" anchor="ctr"/>
            <a:lstStyle/>
            <a:p>
              <a:endParaRPr lang="en-NZ" dirty="0"/>
            </a:p>
          </p:txBody>
        </p:sp>
      </p:grpSp>
    </p:spTree>
    <p:extLst>
      <p:ext uri="{BB962C8B-B14F-4D97-AF65-F5344CB8AC3E}">
        <p14:creationId xmlns:p14="http://schemas.microsoft.com/office/powerpoint/2010/main" val="4021082727"/>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476250"/>
            <a:ext cx="7772400" cy="947738"/>
          </a:xfrm>
        </p:spPr>
        <p:txBody>
          <a:bodyPr/>
          <a:lstStyle/>
          <a:p>
            <a:r>
              <a:rPr lang="en-US" dirty="0">
                <a:latin typeface="Arial" charset="0"/>
                <a:ea typeface="MS PGothic" charset="0"/>
                <a:cs typeface="MS PGothic" charset="0"/>
              </a:rPr>
              <a:t>Management of Projects</a:t>
            </a:r>
          </a:p>
        </p:txBody>
      </p:sp>
      <p:sp>
        <p:nvSpPr>
          <p:cNvPr id="37890" name="Rectangle 3"/>
          <p:cNvSpPr>
            <a:spLocks noGrp="1" noChangeArrowheads="1"/>
          </p:cNvSpPr>
          <p:nvPr>
            <p:ph type="body" idx="1"/>
          </p:nvPr>
        </p:nvSpPr>
        <p:spPr>
          <a:xfrm>
            <a:off x="685800" y="1693863"/>
            <a:ext cx="7772400" cy="4614862"/>
          </a:xfrm>
        </p:spPr>
        <p:txBody>
          <a:bodyPr/>
          <a:lstStyle/>
          <a:p>
            <a:pPr marL="609600" indent="-609600" defTabSz="836613">
              <a:buClrTx/>
              <a:buFontTx/>
              <a:buAutoNum type="arabicPeriod"/>
            </a:pPr>
            <a:r>
              <a:rPr lang="en-US" i="1" dirty="0">
                <a:latin typeface="Arial" charset="0"/>
                <a:ea typeface="MS PGothic" charset="0"/>
                <a:cs typeface="MS PGothic" charset="0"/>
              </a:rPr>
              <a:t>Planning</a:t>
            </a:r>
            <a:r>
              <a:rPr lang="en-US" dirty="0">
                <a:latin typeface="Arial" charset="0"/>
                <a:ea typeface="MS PGothic" charset="0"/>
                <a:cs typeface="MS PGothic" charset="0"/>
              </a:rPr>
              <a:t> - goal setting, defining the project, team organization</a:t>
            </a:r>
          </a:p>
          <a:p>
            <a:pPr marL="609600" indent="-609600" defTabSz="836613">
              <a:buClrTx/>
              <a:buFontTx/>
              <a:buAutoNum type="arabicPeriod"/>
            </a:pPr>
            <a:r>
              <a:rPr lang="en-US" i="1" dirty="0">
                <a:latin typeface="Arial" charset="0"/>
                <a:ea typeface="MS PGothic" charset="0"/>
                <a:cs typeface="MS PGothic" charset="0"/>
              </a:rPr>
              <a:t>Scheduling</a:t>
            </a:r>
            <a:r>
              <a:rPr lang="en-US" dirty="0">
                <a:latin typeface="Arial" charset="0"/>
                <a:ea typeface="MS PGothic" charset="0"/>
                <a:cs typeface="MS PGothic" charset="0"/>
              </a:rPr>
              <a:t> - relate people, money, and supplies to specific activities and activities to each other</a:t>
            </a:r>
          </a:p>
          <a:p>
            <a:pPr marL="609600" indent="-609600" defTabSz="836613">
              <a:buClrTx/>
              <a:buFontTx/>
              <a:buAutoNum type="arabicPeriod"/>
            </a:pPr>
            <a:r>
              <a:rPr lang="en-US" i="1" dirty="0">
                <a:latin typeface="Arial" charset="0"/>
                <a:ea typeface="MS PGothic" charset="0"/>
                <a:cs typeface="MS PGothic" charset="0"/>
              </a:rPr>
              <a:t>Controlling</a:t>
            </a:r>
            <a:r>
              <a:rPr lang="en-US" dirty="0">
                <a:latin typeface="Arial" charset="0"/>
                <a:ea typeface="MS PGothic" charset="0"/>
                <a:cs typeface="MS PGothic" charset="0"/>
              </a:rPr>
              <a:t> - monitor resources, costs, quality, and budgets; revise plans and shift resources to meet time and cost demands</a:t>
            </a:r>
          </a:p>
        </p:txBody>
      </p:sp>
    </p:spTree>
    <p:extLst>
      <p:ext uri="{BB962C8B-B14F-4D97-AF65-F5344CB8AC3E}">
        <p14:creationId xmlns:p14="http://schemas.microsoft.com/office/powerpoint/2010/main" val="3467315925"/>
      </p:ext>
    </p:extLst>
  </p:cSld>
  <p:clrMapOvr>
    <a:masterClrMapping/>
  </p:clrMapOvr>
  <p:transition>
    <p:pull dir="l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body" idx="1"/>
          </p:nvPr>
        </p:nvSpPr>
        <p:spPr>
          <a:xfrm>
            <a:off x="685800" y="1995488"/>
            <a:ext cx="7772400" cy="3108325"/>
          </a:xfrm>
        </p:spPr>
        <p:txBody>
          <a:bodyPr lIns="90475" tIns="44444" rIns="90475" bIns="44444"/>
          <a:lstStyle/>
          <a:p>
            <a:pPr>
              <a:buClr>
                <a:srgbClr val="BF0922"/>
              </a:buClr>
              <a:buSzPct val="60000"/>
              <a:buFont typeface="Lucida Grande" charset="0"/>
              <a:buChar char="►"/>
            </a:pPr>
            <a:r>
              <a:rPr lang="en-US" dirty="0">
                <a:latin typeface="Arial" charset="0"/>
                <a:ea typeface="MS PGothic" charset="0"/>
                <a:cs typeface="MS PGothic" charset="0"/>
              </a:rPr>
              <a:t>CPM assumes we know a fixed time estimate for each activity and there is no variability in activity times</a:t>
            </a:r>
          </a:p>
          <a:p>
            <a:pPr>
              <a:buClr>
                <a:srgbClr val="BF0922"/>
              </a:buClr>
              <a:buSzPct val="60000"/>
              <a:buFont typeface="Lucida Grande" charset="0"/>
              <a:buChar char="►"/>
            </a:pPr>
            <a:r>
              <a:rPr lang="en-US" dirty="0">
                <a:latin typeface="Arial" charset="0"/>
                <a:ea typeface="MS PGothic" charset="0"/>
                <a:cs typeface="MS PGothic" charset="0"/>
              </a:rPr>
              <a:t>PERT uses a probability distribution for activity times to allow for variability</a:t>
            </a:r>
          </a:p>
        </p:txBody>
      </p:sp>
      <p:sp>
        <p:nvSpPr>
          <p:cNvPr id="162818"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spTree>
    <p:extLst>
      <p:ext uri="{BB962C8B-B14F-4D97-AF65-F5344CB8AC3E}">
        <p14:creationId xmlns:p14="http://schemas.microsoft.com/office/powerpoint/2010/main" val="2799375699"/>
      </p:ext>
    </p:extLst>
  </p:cSld>
  <p:clrMapOvr>
    <a:masterClrMapping/>
  </p:clrMapOvr>
  <p:transition>
    <p:pull dir="l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body" idx="1"/>
          </p:nvPr>
        </p:nvSpPr>
        <p:spPr>
          <a:xfrm>
            <a:off x="641350" y="2049463"/>
            <a:ext cx="7810500" cy="3730625"/>
          </a:xfrm>
        </p:spPr>
        <p:txBody>
          <a:bodyPr lIns="90475" tIns="44444" rIns="90475" bIns="44444"/>
          <a:lstStyle/>
          <a:p>
            <a:pPr>
              <a:buClr>
                <a:srgbClr val="BF0922"/>
              </a:buClr>
              <a:buSzPct val="60000"/>
              <a:buFont typeface="Lucida Grande" charset="0"/>
              <a:buChar char="►"/>
            </a:pPr>
            <a:r>
              <a:rPr lang="en-US" dirty="0">
                <a:latin typeface="Arial" charset="0"/>
                <a:ea typeface="MS PGothic" charset="0"/>
                <a:cs typeface="MS PGothic" charset="0"/>
              </a:rPr>
              <a:t>Three time estimates are required</a:t>
            </a:r>
          </a:p>
          <a:p>
            <a:pPr marL="1168400" lvl="1" indent="-457200">
              <a:buClr>
                <a:srgbClr val="BF0922"/>
              </a:buClr>
              <a:buSzPct val="60000"/>
              <a:buFont typeface="Lucida Grande" charset="0"/>
              <a:buChar char="►"/>
            </a:pPr>
            <a:r>
              <a:rPr lang="en-US" b="1" dirty="0">
                <a:solidFill>
                  <a:schemeClr val="tx2"/>
                </a:solidFill>
                <a:latin typeface="Arial" charset="0"/>
                <a:ea typeface="MS PGothic" charset="0"/>
                <a:cs typeface="MS PGothic" charset="0"/>
              </a:rPr>
              <a:t>Optimistic time </a:t>
            </a:r>
            <a:r>
              <a:rPr lang="en-US" dirty="0">
                <a:latin typeface="Arial" charset="0"/>
                <a:ea typeface="MS PGothic" charset="0"/>
                <a:cs typeface="MS PGothic" charset="0"/>
              </a:rPr>
              <a:t>(</a:t>
            </a:r>
            <a:r>
              <a:rPr lang="en-US" i="1" dirty="0">
                <a:latin typeface="Arial" charset="0"/>
                <a:ea typeface="MS PGothic" charset="0"/>
                <a:cs typeface="MS PGothic" charset="0"/>
              </a:rPr>
              <a:t>a</a:t>
            </a:r>
            <a:r>
              <a:rPr lang="en-US" dirty="0">
                <a:latin typeface="Arial" charset="0"/>
                <a:ea typeface="MS PGothic" charset="0"/>
                <a:cs typeface="MS PGothic" charset="0"/>
              </a:rPr>
              <a:t>) – if everything goes according to plan</a:t>
            </a:r>
          </a:p>
          <a:p>
            <a:pPr marL="1168400" lvl="1" indent="-457200">
              <a:buClr>
                <a:srgbClr val="BF0922"/>
              </a:buClr>
              <a:buSzPct val="60000"/>
              <a:buFont typeface="Lucida Grande" charset="0"/>
              <a:buChar char="►"/>
            </a:pPr>
            <a:r>
              <a:rPr lang="en-US" b="1" dirty="0">
                <a:solidFill>
                  <a:srgbClr val="255898"/>
                </a:solidFill>
                <a:latin typeface="Arial" charset="0"/>
                <a:ea typeface="MS PGothic" charset="0"/>
                <a:cs typeface="MS PGothic" charset="0"/>
              </a:rPr>
              <a:t>Pessimistic time </a:t>
            </a:r>
            <a:r>
              <a:rPr lang="en-US" dirty="0">
                <a:latin typeface="Arial" charset="0"/>
                <a:ea typeface="MS PGothic" charset="0"/>
                <a:cs typeface="MS PGothic" charset="0"/>
              </a:rPr>
              <a:t>(</a:t>
            </a:r>
            <a:r>
              <a:rPr lang="en-US" i="1" dirty="0">
                <a:latin typeface="Arial" charset="0"/>
                <a:ea typeface="MS PGothic" charset="0"/>
                <a:cs typeface="MS PGothic" charset="0"/>
              </a:rPr>
              <a:t>b</a:t>
            </a:r>
            <a:r>
              <a:rPr lang="en-US" dirty="0">
                <a:latin typeface="Arial" charset="0"/>
                <a:ea typeface="MS PGothic" charset="0"/>
                <a:cs typeface="MS PGothic" charset="0"/>
              </a:rPr>
              <a:t>) – assuming very </a:t>
            </a:r>
            <a:br>
              <a:rPr lang="en-US" dirty="0">
                <a:latin typeface="Arial" charset="0"/>
                <a:ea typeface="MS PGothic" charset="0"/>
                <a:cs typeface="MS PGothic" charset="0"/>
              </a:rPr>
            </a:br>
            <a:r>
              <a:rPr lang="en-US" dirty="0">
                <a:latin typeface="Arial" charset="0"/>
                <a:ea typeface="MS PGothic" charset="0"/>
                <a:cs typeface="MS PGothic" charset="0"/>
              </a:rPr>
              <a:t>unfavorable conditions</a:t>
            </a:r>
          </a:p>
          <a:p>
            <a:pPr marL="1168400" lvl="1" indent="-457200">
              <a:buClr>
                <a:srgbClr val="BF0922"/>
              </a:buClr>
              <a:buSzPct val="60000"/>
              <a:buFont typeface="Lucida Grande" charset="0"/>
              <a:buChar char="►"/>
            </a:pPr>
            <a:r>
              <a:rPr lang="en-US" b="1" dirty="0">
                <a:solidFill>
                  <a:srgbClr val="255898"/>
                </a:solidFill>
                <a:latin typeface="Arial" charset="0"/>
                <a:ea typeface="MS PGothic" charset="0"/>
                <a:cs typeface="MS PGothic" charset="0"/>
              </a:rPr>
              <a:t>Most likely time </a:t>
            </a:r>
            <a:r>
              <a:rPr lang="en-US" dirty="0">
                <a:latin typeface="Arial" charset="0"/>
                <a:ea typeface="MS PGothic" charset="0"/>
                <a:cs typeface="MS PGothic" charset="0"/>
              </a:rPr>
              <a:t>(</a:t>
            </a:r>
            <a:r>
              <a:rPr lang="en-US" i="1" dirty="0">
                <a:latin typeface="Arial" charset="0"/>
                <a:ea typeface="MS PGothic" charset="0"/>
                <a:cs typeface="MS PGothic" charset="0"/>
              </a:rPr>
              <a:t>m</a:t>
            </a:r>
            <a:r>
              <a:rPr lang="en-US" dirty="0">
                <a:latin typeface="Arial" charset="0"/>
                <a:ea typeface="MS PGothic" charset="0"/>
                <a:cs typeface="MS PGothic" charset="0"/>
              </a:rPr>
              <a:t>) – most realistic estimate</a:t>
            </a:r>
          </a:p>
        </p:txBody>
      </p:sp>
      <p:sp>
        <p:nvSpPr>
          <p:cNvPr id="164866"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spTree>
    <p:extLst>
      <p:ext uri="{BB962C8B-B14F-4D97-AF65-F5344CB8AC3E}">
        <p14:creationId xmlns:p14="http://schemas.microsoft.com/office/powerpoint/2010/main" val="3217624398"/>
      </p:ext>
    </p:extLst>
  </p:cSld>
  <p:clrMapOvr>
    <a:masterClrMapping/>
  </p:clrMapOvr>
  <p:transition>
    <p:strips/>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1"/>
          </p:nvPr>
        </p:nvSpPr>
        <p:spPr>
          <a:xfrm>
            <a:off x="615950" y="1744663"/>
            <a:ext cx="7327900" cy="542925"/>
          </a:xfrm>
        </p:spPr>
        <p:txBody>
          <a:bodyPr lIns="90475" tIns="44444" rIns="90475" bIns="44444"/>
          <a:lstStyle/>
          <a:p>
            <a:pPr marL="444500" indent="-444500">
              <a:buFont typeface="Wingdings" charset="0"/>
              <a:buNone/>
            </a:pPr>
            <a:r>
              <a:rPr lang="en-US" b="1" dirty="0">
                <a:solidFill>
                  <a:schemeClr val="accent1"/>
                </a:solidFill>
                <a:latin typeface="Arial" charset="0"/>
                <a:ea typeface="MS PGothic" charset="0"/>
                <a:cs typeface="MS PGothic" charset="0"/>
              </a:rPr>
              <a:t>Estimate follows beta distribution</a:t>
            </a:r>
          </a:p>
        </p:txBody>
      </p:sp>
      <p:sp>
        <p:nvSpPr>
          <p:cNvPr id="166914"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grpSp>
        <p:nvGrpSpPr>
          <p:cNvPr id="165892" name="Group 4"/>
          <p:cNvGrpSpPr>
            <a:grpSpLocks/>
          </p:cNvGrpSpPr>
          <p:nvPr/>
        </p:nvGrpSpPr>
        <p:grpSpPr bwMode="auto">
          <a:xfrm>
            <a:off x="615950" y="2474913"/>
            <a:ext cx="6905626" cy="2798762"/>
            <a:chOff x="388" y="1231"/>
            <a:chExt cx="4350" cy="1763"/>
          </a:xfrm>
        </p:grpSpPr>
        <p:sp>
          <p:nvSpPr>
            <p:cNvPr id="166916" name="Text Box 5"/>
            <p:cNvSpPr txBox="1">
              <a:spLocks noChangeArrowheads="1"/>
            </p:cNvSpPr>
            <p:nvPr/>
          </p:nvSpPr>
          <p:spPr bwMode="auto">
            <a:xfrm>
              <a:off x="388" y="1231"/>
              <a:ext cx="4350"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3200" i="1" dirty="0">
                  <a:latin typeface="Arial" charset="0"/>
                  <a:ea typeface="MS PGothic" charset="0"/>
                  <a:cs typeface="MS PGothic" charset="0"/>
                </a:rPr>
                <a:t>Expected activity time</a:t>
              </a:r>
              <a:r>
                <a:rPr lang="en-US" sz="3200" dirty="0">
                  <a:latin typeface="Arial" charset="0"/>
                  <a:ea typeface="MS PGothic" charset="0"/>
                  <a:cs typeface="MS PGothic" charset="0"/>
                </a:rPr>
                <a:t>:  </a:t>
              </a:r>
            </a:p>
            <a:p>
              <a:endParaRPr lang="en-US" sz="3200" dirty="0">
                <a:latin typeface="Arial" charset="0"/>
                <a:ea typeface="MS PGothic" charset="0"/>
                <a:cs typeface="MS PGothic" charset="0"/>
              </a:endParaRPr>
            </a:p>
            <a:p>
              <a:endParaRPr lang="en-US" sz="3200" dirty="0">
                <a:latin typeface="Arial" charset="0"/>
                <a:ea typeface="MS PGothic" charset="0"/>
                <a:cs typeface="MS PGothic" charset="0"/>
              </a:endParaRPr>
            </a:p>
            <a:p>
              <a:r>
                <a:rPr lang="en-US" sz="3200" i="1" dirty="0">
                  <a:latin typeface="Arial" charset="0"/>
                  <a:ea typeface="MS PGothic" charset="0"/>
                  <a:cs typeface="MS PGothic" charset="0"/>
                </a:rPr>
                <a:t>Variance of activity completion times</a:t>
              </a:r>
              <a:r>
                <a:rPr lang="en-US" sz="3200" dirty="0">
                  <a:latin typeface="Arial" charset="0"/>
                  <a:ea typeface="MS PGothic" charset="0"/>
                  <a:cs typeface="MS PGothic" charset="0"/>
                </a:rPr>
                <a:t>:  </a:t>
              </a:r>
              <a:endParaRPr lang="en-AU" sz="3200" dirty="0">
                <a:latin typeface="Arial" charset="0"/>
                <a:ea typeface="MS PGothic" charset="0"/>
                <a:cs typeface="MS PGothic" charset="0"/>
              </a:endParaRPr>
            </a:p>
          </p:txBody>
        </p:sp>
        <p:sp>
          <p:nvSpPr>
            <p:cNvPr id="166917" name="Text Box 6"/>
            <p:cNvSpPr txBox="1">
              <a:spLocks noChangeArrowheads="1"/>
            </p:cNvSpPr>
            <p:nvPr/>
          </p:nvSpPr>
          <p:spPr bwMode="auto">
            <a:xfrm>
              <a:off x="1748" y="1695"/>
              <a:ext cx="2264"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3200" i="1" dirty="0">
                  <a:latin typeface="Arial" charset="0"/>
                  <a:ea typeface="MS PGothic" charset="0"/>
                  <a:cs typeface="MS PGothic" charset="0"/>
                </a:rPr>
                <a:t>t</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 + 4</a:t>
              </a:r>
              <a:r>
                <a:rPr lang="en-US" sz="3200" i="1" dirty="0">
                  <a:latin typeface="Arial" charset="0"/>
                  <a:ea typeface="MS PGothic" charset="0"/>
                  <a:cs typeface="MS PGothic" charset="0"/>
                </a:rPr>
                <a:t>m</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)/6</a:t>
              </a:r>
            </a:p>
            <a:p>
              <a:pPr algn="ctr"/>
              <a:endParaRPr lang="en-US" sz="3200" i="1" dirty="0">
                <a:latin typeface="Arial" charset="0"/>
                <a:ea typeface="MS PGothic" charset="0"/>
                <a:cs typeface="MS PGothic" charset="0"/>
              </a:endParaRPr>
            </a:p>
            <a:p>
              <a:pPr algn="ctr"/>
              <a:endParaRPr lang="en-US" sz="3200" i="1" dirty="0">
                <a:latin typeface="Arial" charset="0"/>
                <a:ea typeface="MS PGothic" charset="0"/>
                <a:cs typeface="MS PGothic" charset="0"/>
              </a:endParaRPr>
            </a:p>
            <a:p>
              <a:pPr algn="ctr"/>
              <a:r>
                <a:rPr lang="en-US" sz="3200" i="1" dirty="0">
                  <a:latin typeface="Arial" charset="0"/>
                  <a:ea typeface="MS PGothic" charset="0"/>
                  <a:cs typeface="MS PGothic" charset="0"/>
                </a:rPr>
                <a:t>v</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)/6]</a:t>
              </a:r>
              <a:r>
                <a:rPr lang="en-US" sz="3200" baseline="30000" dirty="0">
                  <a:latin typeface="Arial" charset="0"/>
                  <a:ea typeface="MS PGothic" charset="0"/>
                  <a:cs typeface="MS PGothic" charset="0"/>
                </a:rPr>
                <a:t>2</a:t>
              </a:r>
              <a:endParaRPr lang="en-AU" sz="3200" baseline="30000" dirty="0">
                <a:latin typeface="Arial" charset="0"/>
                <a:ea typeface="MS PGothic" charset="0"/>
                <a:cs typeface="MS PGothic" charset="0"/>
              </a:endParaRPr>
            </a:p>
          </p:txBody>
        </p:sp>
      </p:grpSp>
    </p:spTree>
    <p:extLst>
      <p:ext uri="{BB962C8B-B14F-4D97-AF65-F5344CB8AC3E}">
        <p14:creationId xmlns:p14="http://schemas.microsoft.com/office/powerpoint/2010/main" val="176949166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65892"/>
                                        </p:tgtEl>
                                        <p:attrNameLst>
                                          <p:attrName>style.visibility</p:attrName>
                                        </p:attrNameLst>
                                      </p:cBhvr>
                                      <p:to>
                                        <p:strVal val="visible"/>
                                      </p:to>
                                    </p:set>
                                    <p:animEffect transition="in" filter="strips(downRight)">
                                      <p:cBhvr>
                                        <p:cTn id="7" dur="10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4"/>
          <p:cNvGrpSpPr>
            <a:grpSpLocks/>
          </p:cNvGrpSpPr>
          <p:nvPr/>
        </p:nvGrpSpPr>
        <p:grpSpPr bwMode="auto">
          <a:xfrm>
            <a:off x="615950" y="2474913"/>
            <a:ext cx="6905626" cy="2798762"/>
            <a:chOff x="388" y="1231"/>
            <a:chExt cx="4350" cy="1763"/>
          </a:xfrm>
        </p:grpSpPr>
        <p:sp>
          <p:nvSpPr>
            <p:cNvPr id="30" name="Text Box 5"/>
            <p:cNvSpPr txBox="1">
              <a:spLocks noChangeArrowheads="1"/>
            </p:cNvSpPr>
            <p:nvPr/>
          </p:nvSpPr>
          <p:spPr bwMode="auto">
            <a:xfrm>
              <a:off x="388" y="1231"/>
              <a:ext cx="4350"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3200" i="1" dirty="0">
                  <a:latin typeface="Arial" charset="0"/>
                  <a:ea typeface="MS PGothic" charset="0"/>
                  <a:cs typeface="MS PGothic" charset="0"/>
                </a:rPr>
                <a:t>Expected activity time</a:t>
              </a:r>
              <a:r>
                <a:rPr lang="en-US" sz="3200" dirty="0">
                  <a:latin typeface="Arial" charset="0"/>
                  <a:ea typeface="MS PGothic" charset="0"/>
                  <a:cs typeface="MS PGothic" charset="0"/>
                </a:rPr>
                <a:t>:  </a:t>
              </a:r>
            </a:p>
            <a:p>
              <a:endParaRPr lang="en-US" sz="3200" dirty="0">
                <a:latin typeface="Arial" charset="0"/>
                <a:ea typeface="MS PGothic" charset="0"/>
                <a:cs typeface="MS PGothic" charset="0"/>
              </a:endParaRPr>
            </a:p>
            <a:p>
              <a:endParaRPr lang="en-US" sz="3200" dirty="0">
                <a:latin typeface="Arial" charset="0"/>
                <a:ea typeface="MS PGothic" charset="0"/>
                <a:cs typeface="MS PGothic" charset="0"/>
              </a:endParaRPr>
            </a:p>
            <a:p>
              <a:r>
                <a:rPr lang="en-US" sz="3200" i="1" dirty="0">
                  <a:latin typeface="Arial" charset="0"/>
                  <a:ea typeface="MS PGothic" charset="0"/>
                  <a:cs typeface="MS PGothic" charset="0"/>
                </a:rPr>
                <a:t>Variance of activity completion times</a:t>
              </a:r>
              <a:r>
                <a:rPr lang="en-US" sz="3200" dirty="0">
                  <a:latin typeface="Arial" charset="0"/>
                  <a:ea typeface="MS PGothic" charset="0"/>
                  <a:cs typeface="MS PGothic" charset="0"/>
                </a:rPr>
                <a:t>:  </a:t>
              </a:r>
              <a:endParaRPr lang="en-AU" sz="3200" dirty="0">
                <a:latin typeface="Arial" charset="0"/>
                <a:ea typeface="MS PGothic" charset="0"/>
                <a:cs typeface="MS PGothic" charset="0"/>
              </a:endParaRPr>
            </a:p>
          </p:txBody>
        </p:sp>
        <p:sp>
          <p:nvSpPr>
            <p:cNvPr id="31" name="Text Box 6"/>
            <p:cNvSpPr txBox="1">
              <a:spLocks noChangeArrowheads="1"/>
            </p:cNvSpPr>
            <p:nvPr/>
          </p:nvSpPr>
          <p:spPr bwMode="auto">
            <a:xfrm>
              <a:off x="1748" y="1695"/>
              <a:ext cx="2264"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3200" i="1" dirty="0">
                  <a:latin typeface="Arial" charset="0"/>
                  <a:ea typeface="MS PGothic" charset="0"/>
                  <a:cs typeface="MS PGothic" charset="0"/>
                </a:rPr>
                <a:t>t</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 + 4</a:t>
              </a:r>
              <a:r>
                <a:rPr lang="en-US" sz="3200" i="1" dirty="0">
                  <a:latin typeface="Arial" charset="0"/>
                  <a:ea typeface="MS PGothic" charset="0"/>
                  <a:cs typeface="MS PGothic" charset="0"/>
                </a:rPr>
                <a:t>m</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)/6</a:t>
              </a:r>
            </a:p>
            <a:p>
              <a:pPr algn="ctr"/>
              <a:endParaRPr lang="en-US" sz="3200" i="1" dirty="0">
                <a:latin typeface="Arial" charset="0"/>
                <a:ea typeface="MS PGothic" charset="0"/>
                <a:cs typeface="MS PGothic" charset="0"/>
              </a:endParaRPr>
            </a:p>
            <a:p>
              <a:pPr algn="ctr"/>
              <a:endParaRPr lang="en-US" sz="3200" i="1" dirty="0">
                <a:latin typeface="Arial" charset="0"/>
                <a:ea typeface="MS PGothic" charset="0"/>
                <a:cs typeface="MS PGothic" charset="0"/>
              </a:endParaRPr>
            </a:p>
            <a:p>
              <a:pPr algn="ctr"/>
              <a:r>
                <a:rPr lang="en-US" sz="3200" i="1" dirty="0">
                  <a:latin typeface="Arial" charset="0"/>
                  <a:ea typeface="MS PGothic" charset="0"/>
                  <a:cs typeface="MS PGothic" charset="0"/>
                </a:rPr>
                <a:t>v</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)/6]</a:t>
              </a:r>
              <a:r>
                <a:rPr lang="en-US" sz="3200" baseline="30000" dirty="0">
                  <a:latin typeface="Arial" charset="0"/>
                  <a:ea typeface="MS PGothic" charset="0"/>
                  <a:cs typeface="MS PGothic" charset="0"/>
                </a:rPr>
                <a:t>2</a:t>
              </a:r>
              <a:endParaRPr lang="en-AU" sz="3200" baseline="30000" dirty="0">
                <a:latin typeface="Arial" charset="0"/>
                <a:ea typeface="MS PGothic" charset="0"/>
                <a:cs typeface="MS PGothic" charset="0"/>
              </a:endParaRPr>
            </a:p>
          </p:txBody>
        </p:sp>
      </p:grpSp>
      <p:sp>
        <p:nvSpPr>
          <p:cNvPr id="168961" name="TextBox 1"/>
          <p:cNvSpPr txBox="1">
            <a:spLocks noChangeArrowheads="1"/>
          </p:cNvSpPr>
          <p:nvPr/>
        </p:nvSpPr>
        <p:spPr bwMode="auto">
          <a:xfrm>
            <a:off x="622300" y="1701800"/>
            <a:ext cx="6751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3200" b="1" dirty="0">
                <a:solidFill>
                  <a:schemeClr val="accent1"/>
                </a:solidFill>
                <a:latin typeface="Arial" charset="0"/>
                <a:ea typeface="MS PGothic" charset="0"/>
                <a:cs typeface="MS PGothic" charset="0"/>
              </a:rPr>
              <a:t>Estimate follows beta distribution</a:t>
            </a:r>
          </a:p>
        </p:txBody>
      </p:sp>
      <p:sp>
        <p:nvSpPr>
          <p:cNvPr id="168962"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sp>
        <p:nvSpPr>
          <p:cNvPr id="168964" name="Text Box 5"/>
          <p:cNvSpPr txBox="1">
            <a:spLocks noChangeArrowheads="1"/>
          </p:cNvSpPr>
          <p:nvPr/>
        </p:nvSpPr>
        <p:spPr bwMode="auto">
          <a:xfrm>
            <a:off x="2700338" y="2424113"/>
            <a:ext cx="37401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200000"/>
              </a:lnSpc>
            </a:pPr>
            <a:r>
              <a:rPr lang="en-US" sz="3200" i="1" dirty="0">
                <a:latin typeface="Arial" charset="0"/>
                <a:ea typeface="MS PGothic" charset="0"/>
                <a:cs typeface="MS PGothic" charset="0"/>
              </a:rPr>
              <a:t>t  =  </a:t>
            </a:r>
            <a:r>
              <a:rPr lang="en-US" sz="3200" dirty="0">
                <a:latin typeface="Arial" charset="0"/>
                <a:ea typeface="MS PGothic" charset="0"/>
                <a:cs typeface="MS PGothic" charset="0"/>
              </a:rPr>
              <a:t>(</a:t>
            </a:r>
            <a:r>
              <a:rPr lang="en-US" sz="3200" i="1" dirty="0">
                <a:latin typeface="Arial" charset="0"/>
                <a:ea typeface="MS PGothic" charset="0"/>
                <a:cs typeface="MS PGothic" charset="0"/>
              </a:rPr>
              <a:t>a + </a:t>
            </a:r>
            <a:r>
              <a:rPr lang="en-US" sz="3200" dirty="0">
                <a:latin typeface="Arial" charset="0"/>
                <a:ea typeface="MS PGothic" charset="0"/>
                <a:cs typeface="MS PGothic" charset="0"/>
              </a:rPr>
              <a:t>4</a:t>
            </a:r>
            <a:r>
              <a:rPr lang="en-US" sz="3200" i="1" dirty="0">
                <a:latin typeface="Arial" charset="0"/>
                <a:ea typeface="MS PGothic" charset="0"/>
                <a:cs typeface="MS PGothic" charset="0"/>
              </a:rPr>
              <a:t>m</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)/6</a:t>
            </a:r>
            <a:endParaRPr lang="en-US" sz="3200" i="1" dirty="0">
              <a:latin typeface="Arial" charset="0"/>
              <a:ea typeface="MS PGothic" charset="0"/>
              <a:cs typeface="MS PGothic" charset="0"/>
            </a:endParaRPr>
          </a:p>
          <a:p>
            <a:pPr algn="ctr">
              <a:lnSpc>
                <a:spcPct val="200000"/>
              </a:lnSpc>
            </a:pPr>
            <a:r>
              <a:rPr lang="en-US" sz="3200" i="1" dirty="0">
                <a:latin typeface="Arial" charset="0"/>
                <a:ea typeface="MS PGothic" charset="0"/>
                <a:cs typeface="MS PGothic" charset="0"/>
              </a:rPr>
              <a:t>v =  </a:t>
            </a:r>
            <a:r>
              <a:rPr lang="en-US" sz="3200" dirty="0">
                <a:latin typeface="Arial" charset="0"/>
                <a:ea typeface="MS PGothic" charset="0"/>
                <a:cs typeface="MS PGothic" charset="0"/>
              </a:rPr>
              <a:t>[(</a:t>
            </a:r>
            <a:r>
              <a:rPr lang="en-US" sz="3200" i="1" dirty="0">
                <a:latin typeface="Arial" charset="0"/>
                <a:ea typeface="MS PGothic" charset="0"/>
                <a:cs typeface="MS PGothic" charset="0"/>
              </a:rPr>
              <a:t>b </a:t>
            </a:r>
            <a:r>
              <a:rPr lang="en-US" sz="3200" dirty="0">
                <a:latin typeface="Arial" charset="0"/>
                <a:ea typeface="MS PGothic" charset="0"/>
                <a:cs typeface="MS PGothic" charset="0"/>
              </a:rPr>
              <a:t>−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)/6]2</a:t>
            </a:r>
            <a:endParaRPr lang="en-AU" sz="3200" i="1" dirty="0">
              <a:latin typeface="Arial" charset="0"/>
              <a:ea typeface="MS PGothic" charset="0"/>
              <a:cs typeface="MS PGothic" charset="0"/>
            </a:endParaRPr>
          </a:p>
        </p:txBody>
      </p:sp>
      <p:sp>
        <p:nvSpPr>
          <p:cNvPr id="79879" name="Rectangle 6"/>
          <p:cNvSpPr>
            <a:spLocks noChangeArrowheads="1"/>
          </p:cNvSpPr>
          <p:nvPr/>
        </p:nvSpPr>
        <p:spPr bwMode="auto">
          <a:xfrm>
            <a:off x="717550" y="2425700"/>
            <a:ext cx="7867650" cy="4013200"/>
          </a:xfrm>
          <a:prstGeom prst="rect">
            <a:avLst/>
          </a:prstGeom>
          <a:solidFill>
            <a:schemeClr val="accent3"/>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grpSp>
        <p:nvGrpSpPr>
          <p:cNvPr id="167943" name="Group 7"/>
          <p:cNvGrpSpPr>
            <a:grpSpLocks/>
          </p:cNvGrpSpPr>
          <p:nvPr/>
        </p:nvGrpSpPr>
        <p:grpSpPr bwMode="auto">
          <a:xfrm>
            <a:off x="1355725" y="3352800"/>
            <a:ext cx="7191375" cy="2197100"/>
            <a:chOff x="854" y="2112"/>
            <a:chExt cx="4530" cy="1384"/>
          </a:xfrm>
        </p:grpSpPr>
        <p:sp>
          <p:nvSpPr>
            <p:cNvPr id="168980" name="Text Box 8"/>
            <p:cNvSpPr txBox="1">
              <a:spLocks noChangeArrowheads="1"/>
            </p:cNvSpPr>
            <p:nvPr/>
          </p:nvSpPr>
          <p:spPr bwMode="auto">
            <a:xfrm>
              <a:off x="3662" y="2421"/>
              <a:ext cx="172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Probability of 1 in 100</a:t>
              </a:r>
              <a:br>
                <a:rPr lang="en-AU" dirty="0">
                  <a:latin typeface="Arial" charset="0"/>
                  <a:ea typeface="MS PGothic" charset="0"/>
                  <a:cs typeface="MS PGothic" charset="0"/>
                </a:rPr>
              </a:br>
              <a:r>
                <a:rPr lang="en-AU" dirty="0">
                  <a:latin typeface="Arial" charset="0"/>
                  <a:ea typeface="MS PGothic" charset="0"/>
                  <a:cs typeface="MS PGothic" charset="0"/>
                </a:rPr>
                <a:t>of &gt; </a:t>
              </a:r>
              <a:r>
                <a:rPr lang="en-AU" i="1" dirty="0">
                  <a:latin typeface="Arial" charset="0"/>
                  <a:ea typeface="MS PGothic" charset="0"/>
                  <a:cs typeface="MS PGothic" charset="0"/>
                </a:rPr>
                <a:t>b</a:t>
              </a:r>
              <a:r>
                <a:rPr lang="en-AU" dirty="0">
                  <a:latin typeface="Arial" charset="0"/>
                  <a:ea typeface="MS PGothic" charset="0"/>
                  <a:cs typeface="MS PGothic" charset="0"/>
                </a:rPr>
                <a:t> occurring</a:t>
              </a:r>
            </a:p>
          </p:txBody>
        </p:sp>
        <p:grpSp>
          <p:nvGrpSpPr>
            <p:cNvPr id="168981" name="Group 9"/>
            <p:cNvGrpSpPr>
              <a:grpSpLocks/>
            </p:cNvGrpSpPr>
            <p:nvPr/>
          </p:nvGrpSpPr>
          <p:grpSpPr bwMode="auto">
            <a:xfrm>
              <a:off x="854" y="2112"/>
              <a:ext cx="1690" cy="1384"/>
              <a:chOff x="854" y="2112"/>
              <a:chExt cx="1690" cy="1384"/>
            </a:xfrm>
          </p:grpSpPr>
          <p:sp>
            <p:nvSpPr>
              <p:cNvPr id="168983" name="Text Box 10"/>
              <p:cNvSpPr txBox="1">
                <a:spLocks noChangeArrowheads="1"/>
              </p:cNvSpPr>
              <p:nvPr/>
            </p:nvSpPr>
            <p:spPr bwMode="auto">
              <a:xfrm>
                <a:off x="854" y="2112"/>
                <a:ext cx="169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Probability of 1 in 100</a:t>
                </a:r>
                <a:br>
                  <a:rPr lang="en-AU" dirty="0">
                    <a:latin typeface="Arial" charset="0"/>
                    <a:ea typeface="MS PGothic" charset="0"/>
                    <a:cs typeface="MS PGothic" charset="0"/>
                  </a:rPr>
                </a:br>
                <a:r>
                  <a:rPr lang="en-AU" dirty="0">
                    <a:latin typeface="Arial" charset="0"/>
                    <a:ea typeface="MS PGothic" charset="0"/>
                    <a:cs typeface="MS PGothic" charset="0"/>
                  </a:rPr>
                  <a:t>of &lt; </a:t>
                </a:r>
                <a:r>
                  <a:rPr lang="en-AU" i="1" dirty="0">
                    <a:latin typeface="Arial" charset="0"/>
                    <a:ea typeface="MS PGothic" charset="0"/>
                    <a:cs typeface="MS PGothic" charset="0"/>
                  </a:rPr>
                  <a:t>a</a:t>
                </a:r>
                <a:r>
                  <a:rPr lang="en-AU" dirty="0">
                    <a:latin typeface="Arial" charset="0"/>
                    <a:ea typeface="MS PGothic" charset="0"/>
                    <a:cs typeface="MS PGothic" charset="0"/>
                  </a:rPr>
                  <a:t> occurring</a:t>
                </a:r>
              </a:p>
            </p:txBody>
          </p:sp>
          <p:sp>
            <p:nvSpPr>
              <p:cNvPr id="168984" name="Line 11"/>
              <p:cNvSpPr>
                <a:spLocks noChangeShapeType="1"/>
              </p:cNvSpPr>
              <p:nvPr/>
            </p:nvSpPr>
            <p:spPr bwMode="auto">
              <a:xfrm flipH="1">
                <a:off x="1360" y="2471"/>
                <a:ext cx="80" cy="10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68982" name="Line 12"/>
            <p:cNvSpPr>
              <a:spLocks noChangeShapeType="1"/>
            </p:cNvSpPr>
            <p:nvPr/>
          </p:nvSpPr>
          <p:spPr bwMode="auto">
            <a:xfrm>
              <a:off x="4320" y="2784"/>
              <a:ext cx="248" cy="6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67949" name="Group 13"/>
          <p:cNvGrpSpPr>
            <a:grpSpLocks/>
          </p:cNvGrpSpPr>
          <p:nvPr/>
        </p:nvGrpSpPr>
        <p:grpSpPr bwMode="auto">
          <a:xfrm>
            <a:off x="939800" y="2730500"/>
            <a:ext cx="7496175" cy="3521075"/>
            <a:chOff x="592" y="1720"/>
            <a:chExt cx="4722" cy="2218"/>
          </a:xfrm>
        </p:grpSpPr>
        <p:sp>
          <p:nvSpPr>
            <p:cNvPr id="79883" name="Freeform 14"/>
            <p:cNvSpPr>
              <a:spLocks/>
            </p:cNvSpPr>
            <p:nvPr/>
          </p:nvSpPr>
          <p:spPr bwMode="auto">
            <a:xfrm>
              <a:off x="1436" y="2312"/>
              <a:ext cx="3100" cy="1304"/>
            </a:xfrm>
            <a:custGeom>
              <a:avLst/>
              <a:gdLst>
                <a:gd name="T0" fmla="*/ 8 w 3100"/>
                <a:gd name="T1" fmla="*/ 1220 h 1304"/>
                <a:gd name="T2" fmla="*/ 136 w 3100"/>
                <a:gd name="T3" fmla="*/ 1136 h 1304"/>
                <a:gd name="T4" fmla="*/ 268 w 3100"/>
                <a:gd name="T5" fmla="*/ 1028 h 1304"/>
                <a:gd name="T6" fmla="*/ 380 w 3100"/>
                <a:gd name="T7" fmla="*/ 916 h 1304"/>
                <a:gd name="T8" fmla="*/ 508 w 3100"/>
                <a:gd name="T9" fmla="*/ 700 h 1304"/>
                <a:gd name="T10" fmla="*/ 648 w 3100"/>
                <a:gd name="T11" fmla="*/ 452 h 1304"/>
                <a:gd name="T12" fmla="*/ 768 w 3100"/>
                <a:gd name="T13" fmla="*/ 220 h 1304"/>
                <a:gd name="T14" fmla="*/ 888 w 3100"/>
                <a:gd name="T15" fmla="*/ 92 h 1304"/>
                <a:gd name="T16" fmla="*/ 1032 w 3100"/>
                <a:gd name="T17" fmla="*/ 8 h 1304"/>
                <a:gd name="T18" fmla="*/ 1148 w 3100"/>
                <a:gd name="T19" fmla="*/ 0 h 1304"/>
                <a:gd name="T20" fmla="*/ 1308 w 3100"/>
                <a:gd name="T21" fmla="*/ 52 h 1304"/>
                <a:gd name="T22" fmla="*/ 1512 w 3100"/>
                <a:gd name="T23" fmla="*/ 192 h 1304"/>
                <a:gd name="T24" fmla="*/ 1736 w 3100"/>
                <a:gd name="T25" fmla="*/ 352 h 1304"/>
                <a:gd name="T26" fmla="*/ 2044 w 3100"/>
                <a:gd name="T27" fmla="*/ 604 h 1304"/>
                <a:gd name="T28" fmla="*/ 2376 w 3100"/>
                <a:gd name="T29" fmla="*/ 832 h 1304"/>
                <a:gd name="T30" fmla="*/ 2700 w 3100"/>
                <a:gd name="T31" fmla="*/ 1032 h 1304"/>
                <a:gd name="T32" fmla="*/ 2948 w 3100"/>
                <a:gd name="T33" fmla="*/ 1152 h 1304"/>
                <a:gd name="T34" fmla="*/ 3092 w 3100"/>
                <a:gd name="T35" fmla="*/ 1212 h 1304"/>
                <a:gd name="T36" fmla="*/ 3100 w 3100"/>
                <a:gd name="T37" fmla="*/ 1304 h 1304"/>
                <a:gd name="T38" fmla="*/ 0 w 3100"/>
                <a:gd name="T39" fmla="*/ 1304 h 1304"/>
                <a:gd name="T40" fmla="*/ 8 w 3100"/>
                <a:gd name="T41" fmla="*/ 1220 h 13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00" h="1304">
                  <a:moveTo>
                    <a:pt x="8" y="1220"/>
                  </a:moveTo>
                  <a:lnTo>
                    <a:pt x="136" y="1136"/>
                  </a:lnTo>
                  <a:lnTo>
                    <a:pt x="268" y="1028"/>
                  </a:lnTo>
                  <a:lnTo>
                    <a:pt x="380" y="916"/>
                  </a:lnTo>
                  <a:lnTo>
                    <a:pt x="508" y="700"/>
                  </a:lnTo>
                  <a:lnTo>
                    <a:pt x="648" y="452"/>
                  </a:lnTo>
                  <a:lnTo>
                    <a:pt x="768" y="220"/>
                  </a:lnTo>
                  <a:lnTo>
                    <a:pt x="888" y="92"/>
                  </a:lnTo>
                  <a:lnTo>
                    <a:pt x="1032" y="8"/>
                  </a:lnTo>
                  <a:lnTo>
                    <a:pt x="1148" y="0"/>
                  </a:lnTo>
                  <a:lnTo>
                    <a:pt x="1308" y="52"/>
                  </a:lnTo>
                  <a:lnTo>
                    <a:pt x="1512" y="192"/>
                  </a:lnTo>
                  <a:lnTo>
                    <a:pt x="1736" y="352"/>
                  </a:lnTo>
                  <a:lnTo>
                    <a:pt x="2044" y="604"/>
                  </a:lnTo>
                  <a:lnTo>
                    <a:pt x="2376" y="832"/>
                  </a:lnTo>
                  <a:lnTo>
                    <a:pt x="2700" y="1032"/>
                  </a:lnTo>
                  <a:lnTo>
                    <a:pt x="2948" y="1152"/>
                  </a:lnTo>
                  <a:lnTo>
                    <a:pt x="3092" y="1212"/>
                  </a:lnTo>
                  <a:lnTo>
                    <a:pt x="3100" y="1304"/>
                  </a:lnTo>
                  <a:lnTo>
                    <a:pt x="0" y="1304"/>
                  </a:lnTo>
                  <a:lnTo>
                    <a:pt x="8" y="1220"/>
                  </a:lnTo>
                  <a:close/>
                </a:path>
              </a:pathLst>
            </a:custGeom>
            <a:solidFill>
              <a:schemeClr val="accent5">
                <a:lumMod val="40000"/>
                <a:lumOff val="6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68970" name="Freeform 15"/>
            <p:cNvSpPr>
              <a:spLocks/>
            </p:cNvSpPr>
            <p:nvPr/>
          </p:nvSpPr>
          <p:spPr bwMode="auto">
            <a:xfrm>
              <a:off x="824" y="1720"/>
              <a:ext cx="4248" cy="1896"/>
            </a:xfrm>
            <a:custGeom>
              <a:avLst/>
              <a:gdLst>
                <a:gd name="T0" fmla="*/ 0 w 4248"/>
                <a:gd name="T1" fmla="*/ 0 h 1896"/>
                <a:gd name="T2" fmla="*/ 0 w 4248"/>
                <a:gd name="T3" fmla="*/ 1896 h 1896"/>
                <a:gd name="T4" fmla="*/ 4248 w 4248"/>
                <a:gd name="T5" fmla="*/ 1896 h 1896"/>
                <a:gd name="T6" fmla="*/ 0 60000 65536"/>
                <a:gd name="T7" fmla="*/ 0 60000 65536"/>
                <a:gd name="T8" fmla="*/ 0 60000 65536"/>
                <a:gd name="T9" fmla="*/ 0 w 4248"/>
                <a:gd name="T10" fmla="*/ 0 h 1896"/>
                <a:gd name="T11" fmla="*/ 4248 w 4248"/>
                <a:gd name="T12" fmla="*/ 1896 h 1896"/>
              </a:gdLst>
              <a:ahLst/>
              <a:cxnLst>
                <a:cxn ang="T6">
                  <a:pos x="T0" y="T1"/>
                </a:cxn>
                <a:cxn ang="T7">
                  <a:pos x="T2" y="T3"/>
                </a:cxn>
                <a:cxn ang="T8">
                  <a:pos x="T4" y="T5"/>
                </a:cxn>
              </a:cxnLst>
              <a:rect l="T9" t="T10" r="T11" b="T12"/>
              <a:pathLst>
                <a:path w="4248" h="1896">
                  <a:moveTo>
                    <a:pt x="0" y="0"/>
                  </a:moveTo>
                  <a:lnTo>
                    <a:pt x="0" y="1896"/>
                  </a:lnTo>
                  <a:lnTo>
                    <a:pt x="4248" y="1896"/>
                  </a:lnTo>
                </a:path>
              </a:pathLst>
            </a:custGeom>
            <a:noFill/>
            <a:ln w="381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9885" name="Freeform 16"/>
            <p:cNvSpPr>
              <a:spLocks/>
            </p:cNvSpPr>
            <p:nvPr/>
          </p:nvSpPr>
          <p:spPr bwMode="auto">
            <a:xfrm>
              <a:off x="1252" y="2320"/>
              <a:ext cx="3516" cy="1284"/>
            </a:xfrm>
            <a:custGeom>
              <a:avLst/>
              <a:gdLst>
                <a:gd name="T0" fmla="*/ 0 w 3516"/>
                <a:gd name="T1" fmla="*/ 1284 h 1284"/>
                <a:gd name="T2" fmla="*/ 412 w 3516"/>
                <a:gd name="T3" fmla="*/ 1052 h 1284"/>
                <a:gd name="T4" fmla="*/ 676 w 3516"/>
                <a:gd name="T5" fmla="*/ 724 h 1284"/>
                <a:gd name="T6" fmla="*/ 920 w 3516"/>
                <a:gd name="T7" fmla="*/ 284 h 1284"/>
                <a:gd name="T8" fmla="*/ 1308 w 3516"/>
                <a:gd name="T9" fmla="*/ 0 h 1284"/>
                <a:gd name="T10" fmla="*/ 1712 w 3516"/>
                <a:gd name="T11" fmla="*/ 196 h 1284"/>
                <a:gd name="T12" fmla="*/ 2364 w 3516"/>
                <a:gd name="T13" fmla="*/ 696 h 1284"/>
                <a:gd name="T14" fmla="*/ 2836 w 3516"/>
                <a:gd name="T15" fmla="*/ 1000 h 1284"/>
                <a:gd name="T16" fmla="*/ 3176 w 3516"/>
                <a:gd name="T17" fmla="*/ 1164 h 1284"/>
                <a:gd name="T18" fmla="*/ 3516 w 3516"/>
                <a:gd name="T19" fmla="*/ 1280 h 1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6" h="1284">
                  <a:moveTo>
                    <a:pt x="0" y="1284"/>
                  </a:moveTo>
                  <a:cubicBezTo>
                    <a:pt x="184" y="1212"/>
                    <a:pt x="244" y="1196"/>
                    <a:pt x="412" y="1052"/>
                  </a:cubicBezTo>
                  <a:cubicBezTo>
                    <a:pt x="580" y="908"/>
                    <a:pt x="591" y="852"/>
                    <a:pt x="676" y="724"/>
                  </a:cubicBezTo>
                  <a:cubicBezTo>
                    <a:pt x="761" y="596"/>
                    <a:pt x="815" y="405"/>
                    <a:pt x="920" y="284"/>
                  </a:cubicBezTo>
                  <a:cubicBezTo>
                    <a:pt x="1004" y="140"/>
                    <a:pt x="1132" y="0"/>
                    <a:pt x="1308" y="0"/>
                  </a:cubicBezTo>
                  <a:cubicBezTo>
                    <a:pt x="1484" y="0"/>
                    <a:pt x="1588" y="112"/>
                    <a:pt x="1712" y="196"/>
                  </a:cubicBezTo>
                  <a:cubicBezTo>
                    <a:pt x="1889" y="309"/>
                    <a:pt x="2177" y="562"/>
                    <a:pt x="2364" y="696"/>
                  </a:cubicBezTo>
                  <a:cubicBezTo>
                    <a:pt x="2551" y="830"/>
                    <a:pt x="2701" y="922"/>
                    <a:pt x="2836" y="1000"/>
                  </a:cubicBezTo>
                  <a:cubicBezTo>
                    <a:pt x="2971" y="1078"/>
                    <a:pt x="3063" y="1117"/>
                    <a:pt x="3176" y="1164"/>
                  </a:cubicBezTo>
                  <a:cubicBezTo>
                    <a:pt x="3289" y="1211"/>
                    <a:pt x="3445" y="1256"/>
                    <a:pt x="3516" y="1280"/>
                  </a:cubicBezTo>
                </a:path>
              </a:pathLst>
            </a:custGeom>
            <a:noFill/>
            <a:ln w="101600" cmpd="sng">
              <a:solidFill>
                <a:schemeClr val="accent5"/>
              </a:solidFill>
              <a:round/>
              <a:headEnd/>
              <a:tailEnd/>
            </a:ln>
            <a:effectLst/>
          </p:spPr>
          <p:txBody>
            <a:bodyPr/>
            <a:lstStyle/>
            <a:p>
              <a:pPr fontAlgn="auto">
                <a:spcBef>
                  <a:spcPts val="0"/>
                </a:spcBef>
                <a:spcAft>
                  <a:spcPts val="0"/>
                </a:spcAft>
                <a:defRPr/>
              </a:pPr>
              <a:endParaRPr lang="en-US" dirty="0">
                <a:latin typeface="Arial"/>
                <a:ea typeface="+mn-ea"/>
                <a:cs typeface="Arial"/>
              </a:endParaRPr>
            </a:p>
          </p:txBody>
        </p:sp>
        <p:sp>
          <p:nvSpPr>
            <p:cNvPr id="168972" name="Text Box 17"/>
            <p:cNvSpPr txBox="1">
              <a:spLocks noChangeArrowheads="1"/>
            </p:cNvSpPr>
            <p:nvPr/>
          </p:nvSpPr>
          <p:spPr bwMode="auto">
            <a:xfrm rot="-5400000">
              <a:off x="329" y="2590"/>
              <a:ext cx="7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Probability</a:t>
              </a:r>
            </a:p>
          </p:txBody>
        </p:sp>
        <p:sp>
          <p:nvSpPr>
            <p:cNvPr id="168973" name="Text Box 18"/>
            <p:cNvSpPr txBox="1">
              <a:spLocks noChangeArrowheads="1"/>
            </p:cNvSpPr>
            <p:nvPr/>
          </p:nvSpPr>
          <p:spPr bwMode="auto">
            <a:xfrm>
              <a:off x="934" y="3604"/>
              <a:ext cx="80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Optimistic Time (</a:t>
              </a:r>
              <a:r>
                <a:rPr lang="en-AU" sz="1600" i="1" dirty="0">
                  <a:latin typeface="Arial" charset="0"/>
                  <a:ea typeface="MS PGothic" charset="0"/>
                  <a:cs typeface="MS PGothic" charset="0"/>
                </a:rPr>
                <a:t>a</a:t>
              </a:r>
              <a:r>
                <a:rPr lang="en-AU" sz="1600" dirty="0">
                  <a:latin typeface="Arial" charset="0"/>
                  <a:ea typeface="MS PGothic" charset="0"/>
                  <a:cs typeface="MS PGothic" charset="0"/>
                </a:rPr>
                <a:t>)</a:t>
              </a:r>
            </a:p>
          </p:txBody>
        </p:sp>
        <p:sp>
          <p:nvSpPr>
            <p:cNvPr id="168974" name="Text Box 19"/>
            <p:cNvSpPr txBox="1">
              <a:spLocks noChangeArrowheads="1"/>
            </p:cNvSpPr>
            <p:nvPr/>
          </p:nvSpPr>
          <p:spPr bwMode="auto">
            <a:xfrm>
              <a:off x="2366" y="3604"/>
              <a:ext cx="94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Most Likely </a:t>
              </a:r>
            </a:p>
            <a:p>
              <a:pPr>
                <a:lnSpc>
                  <a:spcPct val="85000"/>
                </a:lnSpc>
              </a:pPr>
              <a:r>
                <a:rPr lang="en-AU" sz="1600" dirty="0">
                  <a:latin typeface="Arial" charset="0"/>
                  <a:ea typeface="MS PGothic" charset="0"/>
                  <a:cs typeface="MS PGothic" charset="0"/>
                </a:rPr>
                <a:t>Time (</a:t>
              </a:r>
              <a:r>
                <a:rPr lang="en-AU" sz="1600" i="1" dirty="0">
                  <a:latin typeface="Arial" charset="0"/>
                  <a:ea typeface="MS PGothic" charset="0"/>
                  <a:cs typeface="MS PGothic" charset="0"/>
                </a:rPr>
                <a:t>m</a:t>
              </a:r>
              <a:r>
                <a:rPr lang="en-AU" sz="1600" dirty="0">
                  <a:latin typeface="Arial" charset="0"/>
                  <a:ea typeface="MS PGothic" charset="0"/>
                  <a:cs typeface="MS PGothic" charset="0"/>
                </a:rPr>
                <a:t>)</a:t>
              </a:r>
            </a:p>
          </p:txBody>
        </p:sp>
        <p:sp>
          <p:nvSpPr>
            <p:cNvPr id="168975" name="Text Box 20"/>
            <p:cNvSpPr txBox="1">
              <a:spLocks noChangeArrowheads="1"/>
            </p:cNvSpPr>
            <p:nvPr/>
          </p:nvSpPr>
          <p:spPr bwMode="auto">
            <a:xfrm>
              <a:off x="4342" y="3612"/>
              <a:ext cx="93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Pessimistic</a:t>
              </a:r>
            </a:p>
            <a:p>
              <a:pPr>
                <a:lnSpc>
                  <a:spcPct val="85000"/>
                </a:lnSpc>
              </a:pPr>
              <a:r>
                <a:rPr lang="en-AU" sz="1600" dirty="0">
                  <a:latin typeface="Arial" charset="0"/>
                  <a:ea typeface="MS PGothic" charset="0"/>
                  <a:cs typeface="MS PGothic" charset="0"/>
                </a:rPr>
                <a:t>Time (</a:t>
              </a:r>
              <a:r>
                <a:rPr lang="en-AU" sz="1600" i="1" dirty="0">
                  <a:latin typeface="Arial" charset="0"/>
                  <a:ea typeface="MS PGothic" charset="0"/>
                  <a:cs typeface="MS PGothic" charset="0"/>
                </a:rPr>
                <a:t>b</a:t>
              </a:r>
              <a:r>
                <a:rPr lang="en-AU" sz="1600" dirty="0">
                  <a:latin typeface="Arial" charset="0"/>
                  <a:ea typeface="MS PGothic" charset="0"/>
                  <a:cs typeface="MS PGothic" charset="0"/>
                </a:rPr>
                <a:t>)</a:t>
              </a:r>
            </a:p>
          </p:txBody>
        </p:sp>
        <p:sp>
          <p:nvSpPr>
            <p:cNvPr id="168976" name="Text Box 21"/>
            <p:cNvSpPr txBox="1">
              <a:spLocks noChangeArrowheads="1"/>
            </p:cNvSpPr>
            <p:nvPr/>
          </p:nvSpPr>
          <p:spPr bwMode="auto">
            <a:xfrm>
              <a:off x="4550" y="3143"/>
              <a:ext cx="76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1600" dirty="0">
                  <a:latin typeface="Arial" charset="0"/>
                  <a:ea typeface="MS PGothic" charset="0"/>
                  <a:cs typeface="MS PGothic" charset="0"/>
                </a:rPr>
                <a:t>Activity Time</a:t>
              </a:r>
            </a:p>
          </p:txBody>
        </p:sp>
        <p:sp>
          <p:nvSpPr>
            <p:cNvPr id="168977" name="Line 22"/>
            <p:cNvSpPr>
              <a:spLocks noChangeShapeType="1"/>
            </p:cNvSpPr>
            <p:nvPr/>
          </p:nvSpPr>
          <p:spPr bwMode="auto">
            <a:xfrm>
              <a:off x="2552" y="1896"/>
              <a:ext cx="0" cy="17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78" name="Line 23"/>
            <p:cNvSpPr>
              <a:spLocks noChangeShapeType="1"/>
            </p:cNvSpPr>
            <p:nvPr/>
          </p:nvSpPr>
          <p:spPr bwMode="auto">
            <a:xfrm>
              <a:off x="1440" y="3524"/>
              <a:ext cx="0" cy="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79" name="Line 24"/>
            <p:cNvSpPr>
              <a:spLocks noChangeShapeType="1"/>
            </p:cNvSpPr>
            <p:nvPr/>
          </p:nvSpPr>
          <p:spPr bwMode="auto">
            <a:xfrm>
              <a:off x="4523" y="3531"/>
              <a:ext cx="0" cy="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67961" name="Text Box 25"/>
          <p:cNvSpPr txBox="1">
            <a:spLocks noChangeArrowheads="1"/>
          </p:cNvSpPr>
          <p:nvPr/>
        </p:nvSpPr>
        <p:spPr bwMode="auto">
          <a:xfrm>
            <a:off x="7146925" y="2511425"/>
            <a:ext cx="1257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600" b="1" dirty="0">
                <a:latin typeface="Arial" charset="0"/>
                <a:ea typeface="MS PGothic" charset="0"/>
                <a:cs typeface="MS PGothic" charset="0"/>
              </a:rPr>
              <a:t>Figure </a:t>
            </a:r>
            <a:r>
              <a:rPr lang="en-US" sz="1600" b="1" dirty="0">
                <a:solidFill>
                  <a:schemeClr val="tx2"/>
                </a:solidFill>
                <a:latin typeface="Arial" charset="0"/>
                <a:ea typeface="MS PGothic" charset="0"/>
                <a:cs typeface="MS PGothic" charset="0"/>
              </a:rPr>
              <a:t>3.11</a:t>
            </a:r>
          </a:p>
        </p:txBody>
      </p:sp>
    </p:spTree>
    <p:extLst>
      <p:ext uri="{BB962C8B-B14F-4D97-AF65-F5344CB8AC3E}">
        <p14:creationId xmlns:p14="http://schemas.microsoft.com/office/powerpoint/2010/main" val="351439366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67949"/>
                                        </p:tgtEl>
                                        <p:attrNameLst>
                                          <p:attrName>style.visibility</p:attrName>
                                        </p:attrNameLst>
                                      </p:cBhvr>
                                      <p:to>
                                        <p:strVal val="visible"/>
                                      </p:to>
                                    </p:set>
                                    <p:animEffect transition="in" filter="strips(upRight)">
                                      <p:cBhvr>
                                        <p:cTn id="7" dur="1000"/>
                                        <p:tgtEl>
                                          <p:spTgt spid="167949"/>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67943"/>
                                        </p:tgtEl>
                                        <p:attrNameLst>
                                          <p:attrName>style.visibility</p:attrName>
                                        </p:attrNameLst>
                                      </p:cBhvr>
                                      <p:to>
                                        <p:strVal val="visible"/>
                                      </p:to>
                                    </p:set>
                                    <p:animEffect transition="in" filter="wipe(up)">
                                      <p:cBhvr>
                                        <p:cTn id="11" dur="1000"/>
                                        <p:tgtEl>
                                          <p:spTgt spid="167943"/>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67961"/>
                                        </p:tgtEl>
                                        <p:attrNameLst>
                                          <p:attrName>style.visibility</p:attrName>
                                        </p:attrNameLst>
                                      </p:cBhvr>
                                      <p:to>
                                        <p:strVal val="visible"/>
                                      </p:to>
                                    </p:set>
                                    <p:animEffect transition="in" filter="wipe(left)">
                                      <p:cBhvr>
                                        <p:cTn id="15" dur="1000"/>
                                        <p:tgtEl>
                                          <p:spTgt spid="167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Variance</a:t>
            </a:r>
          </a:p>
        </p:txBody>
      </p:sp>
      <p:graphicFrame>
        <p:nvGraphicFramePr>
          <p:cNvPr id="2" name="Table 1"/>
          <p:cNvGraphicFramePr>
            <a:graphicFrameLocks noGrp="1"/>
          </p:cNvGraphicFramePr>
          <p:nvPr>
            <p:extLst>
              <p:ext uri="{D42A27DB-BD31-4B8C-83A1-F6EECF244321}">
                <p14:modId xmlns:p14="http://schemas.microsoft.com/office/powerpoint/2010/main" val="1474101047"/>
              </p:ext>
            </p:extLst>
          </p:nvPr>
        </p:nvGraphicFramePr>
        <p:xfrm>
          <a:off x="542925" y="1612900"/>
          <a:ext cx="8169275" cy="4074795"/>
        </p:xfrm>
        <a:graphic>
          <a:graphicData uri="http://schemas.openxmlformats.org/drawingml/2006/table">
            <a:tbl>
              <a:tblPr/>
              <a:tblGrid>
                <a:gridCol w="1019175">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1511300">
                  <a:extLst>
                    <a:ext uri="{9D8B030D-6E8A-4147-A177-3AD203B41FA5}">
                      <a16:colId xmlns:a16="http://schemas.microsoft.com/office/drawing/2014/main" val="20004"/>
                    </a:ext>
                  </a:extLst>
                </a:gridCol>
                <a:gridCol w="1854200">
                  <a:extLst>
                    <a:ext uri="{9D8B030D-6E8A-4147-A177-3AD203B41FA5}">
                      <a16:colId xmlns:a16="http://schemas.microsoft.com/office/drawing/2014/main" val="20005"/>
                    </a:ext>
                  </a:extLst>
                </a:gridCol>
                <a:gridCol w="1422400">
                  <a:extLst>
                    <a:ext uri="{9D8B030D-6E8A-4147-A177-3AD203B41FA5}">
                      <a16:colId xmlns:a16="http://schemas.microsoft.com/office/drawing/2014/main" val="20006"/>
                    </a:ext>
                  </a:extLst>
                </a:gridCol>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charset="0"/>
                          <a:ea typeface="ＭＳ Ｐゴシック" charset="0"/>
                          <a:cs typeface="Arial" charset="0"/>
                        </a:rPr>
                        <a:t>TABLE 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Time Estimates (in weeks) for Milwaukee Paper</a:t>
                      </a:r>
                      <a:r>
                        <a:rPr kumimoji="0" lang="en-AU" sz="1400" b="0" i="0" u="none" strike="noStrike" cap="none" normalizeH="0" baseline="0" dirty="0">
                          <a:ln>
                            <a:noFill/>
                          </a:ln>
                          <a:solidFill>
                            <a:schemeClr val="tx1"/>
                          </a:solidFill>
                          <a:effectLst/>
                          <a:latin typeface="Calibri" charset="0"/>
                          <a:ea typeface="ＭＳ Ｐゴシック" charset="0"/>
                          <a:cs typeface="Arial" charset="0"/>
                        </a:rPr>
                        <a:t>'</a:t>
                      </a:r>
                      <a:r>
                        <a:rPr kumimoji="0" lang="en-US" sz="1400" b="0" i="0" u="none" strike="noStrike" cap="none" normalizeH="0" baseline="0" dirty="0">
                          <a:ln>
                            <a:noFill/>
                          </a:ln>
                          <a:solidFill>
                            <a:schemeClr val="tx1"/>
                          </a:solidFill>
                          <a:effectLst/>
                          <a:latin typeface="Calibri" charset="0"/>
                          <a:ea typeface="ＭＳ Ｐゴシック" charset="0"/>
                          <a:cs typeface="Arial" charset="0"/>
                        </a:rPr>
                        <a:t>s Project</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OPTIMISTIC</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a</a:t>
                      </a:r>
                      <a:endParaRPr kumimoji="0" lang="en-US" sz="1400" b="1" i="1"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MOST LIKELY</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m</a:t>
                      </a:r>
                      <a:endParaRPr kumimoji="0" lang="en-US" sz="1400" b="1" i="1"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PESSIMISTIC</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b</a:t>
                      </a:r>
                      <a:endParaRPr kumimoji="0" lang="en-US" sz="1400" b="1" i="1"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EXPECTED TIME</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t</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a</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+ 4</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m</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b</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)/6</a:t>
                      </a:r>
                      <a:endParaRPr kumimoji="0" lang="en-US" sz="1400" b="1" i="0"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VARIANCE</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0" u="none" strike="noStrike" cap="none" normalizeH="0" baseline="0" dirty="0">
                          <a:ln>
                            <a:noFill/>
                          </a:ln>
                          <a:solidFill>
                            <a:srgbClr val="FFFFFF"/>
                          </a:solidFill>
                          <a:effectLst/>
                          <a:latin typeface="Arial" charset="0"/>
                          <a:ea typeface="ＭＳ Ｐゴシック" charset="0"/>
                          <a:cs typeface="Arial" charset="0"/>
                        </a:rPr>
                        <a:t>[(</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b</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a</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)/6]</a:t>
                      </a:r>
                      <a:r>
                        <a:rPr kumimoji="0" lang="en-AU" sz="1400" b="1" i="0" u="none" strike="noStrike" cap="none" normalizeH="0" baseline="30000" dirty="0">
                          <a:ln>
                            <a:noFill/>
                          </a:ln>
                          <a:solidFill>
                            <a:srgbClr val="FFFFFF"/>
                          </a:solidFill>
                          <a:effectLst/>
                          <a:latin typeface="Arial" charset="0"/>
                          <a:ea typeface="ＭＳ Ｐゴシック" charset="0"/>
                          <a:cs typeface="Arial" charset="0"/>
                        </a:rPr>
                        <a:t>2</a:t>
                      </a:r>
                      <a:endParaRPr kumimoji="0" lang="en-AU" sz="1400" b="1" i="0" u="none" strike="noStrike" cap="none" normalizeH="0" baseline="0" dirty="0">
                        <a:ln>
                          <a:noFill/>
                        </a:ln>
                        <a:solidFill>
                          <a:srgbClr val="FFFFFF"/>
                        </a:solidFill>
                        <a:effectLst/>
                        <a:latin typeface="Arial"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6</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.44</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1.00</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9</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1.78</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1.78</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2075232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72035" name="Text Box 3"/>
          <p:cNvSpPr txBox="1">
            <a:spLocks noChangeArrowheads="1"/>
          </p:cNvSpPr>
          <p:nvPr/>
        </p:nvSpPr>
        <p:spPr bwMode="auto">
          <a:xfrm>
            <a:off x="1127125" y="1944688"/>
            <a:ext cx="68262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3200" b="1" dirty="0">
                <a:solidFill>
                  <a:schemeClr val="accent1"/>
                </a:solidFill>
                <a:latin typeface="Arial" charset="0"/>
                <a:ea typeface="MS PGothic" charset="0"/>
                <a:cs typeface="MS PGothic" charset="0"/>
              </a:rPr>
              <a:t>Project variance is computed by summing the variances of critical activities</a:t>
            </a:r>
          </a:p>
        </p:txBody>
      </p:sp>
      <p:grpSp>
        <p:nvGrpSpPr>
          <p:cNvPr id="172036" name="Group 4"/>
          <p:cNvGrpSpPr>
            <a:grpSpLocks/>
          </p:cNvGrpSpPr>
          <p:nvPr/>
        </p:nvGrpSpPr>
        <p:grpSpPr bwMode="auto">
          <a:xfrm>
            <a:off x="1993900" y="3429000"/>
            <a:ext cx="4821238" cy="1585913"/>
            <a:chOff x="489" y="2404"/>
            <a:chExt cx="3037" cy="999"/>
          </a:xfrm>
        </p:grpSpPr>
        <p:sp>
          <p:nvSpPr>
            <p:cNvPr id="173060" name="Text Box 5"/>
            <p:cNvSpPr txBox="1">
              <a:spLocks noChangeArrowheads="1"/>
            </p:cNvSpPr>
            <p:nvPr/>
          </p:nvSpPr>
          <p:spPr bwMode="auto">
            <a:xfrm>
              <a:off x="489" y="2404"/>
              <a:ext cx="3037"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a:tabLst>
                  <a:tab pos="1168400" algn="l"/>
                </a:tabLst>
                <a:defRPr>
                  <a:solidFill>
                    <a:schemeClr val="tx1"/>
                  </a:solidFill>
                  <a:latin typeface="Calibri" charset="0"/>
                  <a:ea typeface="ＭＳ Ｐゴシック" charset="0"/>
                  <a:cs typeface="Arial" charset="0"/>
                </a:defRPr>
              </a:lvl1pPr>
              <a:lvl2pPr marL="742950" indent="-285750">
                <a:tabLst>
                  <a:tab pos="1168400" algn="l"/>
                </a:tabLst>
                <a:defRPr>
                  <a:solidFill>
                    <a:schemeClr val="tx1"/>
                  </a:solidFill>
                  <a:latin typeface="Calibri" charset="0"/>
                  <a:ea typeface="Arial" charset="0"/>
                  <a:cs typeface="Arial" charset="0"/>
                </a:defRPr>
              </a:lvl2pPr>
              <a:lvl3pPr marL="1143000" indent="-228600">
                <a:tabLst>
                  <a:tab pos="1168400" algn="l"/>
                </a:tabLst>
                <a:defRPr>
                  <a:solidFill>
                    <a:schemeClr val="tx1"/>
                  </a:solidFill>
                  <a:latin typeface="Calibri" charset="0"/>
                  <a:ea typeface="Arial" charset="0"/>
                  <a:cs typeface="Arial" charset="0"/>
                </a:defRPr>
              </a:lvl3pPr>
              <a:lvl4pPr marL="1600200" indent="-228600">
                <a:tabLst>
                  <a:tab pos="1168400" algn="l"/>
                </a:tabLst>
                <a:defRPr>
                  <a:solidFill>
                    <a:schemeClr val="tx1"/>
                  </a:solidFill>
                  <a:latin typeface="Calibri" charset="0"/>
                  <a:ea typeface="Arial" charset="0"/>
                  <a:cs typeface="Arial" charset="0"/>
                </a:defRPr>
              </a:lvl4pPr>
              <a:lvl5pPr marL="2057400" indent="-228600">
                <a:tabLst>
                  <a:tab pos="11684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1684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1684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1684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168400" algn="l"/>
                </a:tabLst>
                <a:defRPr>
                  <a:solidFill>
                    <a:schemeClr val="tx1"/>
                  </a:solidFill>
                  <a:latin typeface="Calibri" charset="0"/>
                  <a:ea typeface="Arial" charset="0"/>
                  <a:cs typeface="Arial" charset="0"/>
                </a:defRPr>
              </a:lvl9pPr>
            </a:lstStyle>
            <a:p>
              <a:pPr>
                <a:lnSpc>
                  <a:spcPct val="90000"/>
                </a:lnSpc>
                <a:spcBef>
                  <a:spcPct val="75000"/>
                </a:spcBef>
              </a:pPr>
              <a:r>
                <a:rPr lang="en-AU" sz="2800" dirty="0">
                  <a:latin typeface="Symbol" charset="0"/>
                  <a:ea typeface="MS PGothic" charset="0"/>
                  <a:cs typeface="MS PGothic" charset="0"/>
                </a:rPr>
                <a:t>s</a:t>
              </a:r>
              <a:r>
                <a:rPr lang="en-AU" sz="2800" baseline="30000" dirty="0">
                  <a:latin typeface="Arial" charset="0"/>
                  <a:ea typeface="MS PGothic" charset="0"/>
                  <a:cs typeface="MS PGothic" charset="0"/>
                </a:rPr>
                <a:t>2</a:t>
              </a:r>
              <a:r>
                <a:rPr lang="en-AU" sz="2800" dirty="0">
                  <a:latin typeface="Arial" charset="0"/>
                  <a:ea typeface="MS PGothic" charset="0"/>
                  <a:cs typeface="MS PGothic" charset="0"/>
                </a:rPr>
                <a:t> 	= Project variance </a:t>
              </a:r>
            </a:p>
            <a:p>
              <a:pPr>
                <a:lnSpc>
                  <a:spcPct val="90000"/>
                </a:lnSpc>
                <a:spcBef>
                  <a:spcPct val="75000"/>
                </a:spcBef>
              </a:pPr>
              <a:r>
                <a:rPr lang="en-AU" sz="2800" dirty="0">
                  <a:latin typeface="Arial" charset="0"/>
                  <a:ea typeface="MS PGothic" charset="0"/>
                  <a:cs typeface="MS PGothic" charset="0"/>
                </a:rPr>
                <a:t>	= </a:t>
              </a:r>
              <a:r>
                <a:rPr lang="en-AU" sz="2800" dirty="0">
                  <a:latin typeface="Symbol" charset="0"/>
                  <a:ea typeface="MS PGothic" charset="0"/>
                  <a:cs typeface="MS PGothic" charset="0"/>
                  <a:sym typeface="Symbol" charset="0"/>
                </a:rPr>
                <a:t></a:t>
              </a:r>
              <a:r>
                <a:rPr lang="en-AU" sz="2800" dirty="0">
                  <a:latin typeface="Arial" charset="0"/>
                  <a:ea typeface="MS PGothic" charset="0"/>
                  <a:cs typeface="MS PGothic" charset="0"/>
                </a:rPr>
                <a:t>(variances of activities </a:t>
              </a:r>
              <a:br>
                <a:rPr lang="en-AU" sz="2800" dirty="0">
                  <a:latin typeface="Arial" charset="0"/>
                  <a:ea typeface="MS PGothic" charset="0"/>
                  <a:cs typeface="MS PGothic" charset="0"/>
                </a:rPr>
              </a:br>
              <a:r>
                <a:rPr lang="en-AU" sz="2800" dirty="0">
                  <a:latin typeface="Arial" charset="0"/>
                  <a:ea typeface="MS PGothic" charset="0"/>
                  <a:cs typeface="MS PGothic" charset="0"/>
                </a:rPr>
                <a:t>	 on critical path)</a:t>
              </a:r>
            </a:p>
          </p:txBody>
        </p:sp>
        <p:sp>
          <p:nvSpPr>
            <p:cNvPr id="173061" name="Text Box 6"/>
            <p:cNvSpPr txBox="1">
              <a:spLocks noChangeArrowheads="1"/>
            </p:cNvSpPr>
            <p:nvPr/>
          </p:nvSpPr>
          <p:spPr bwMode="auto">
            <a:xfrm>
              <a:off x="622" y="2503"/>
              <a:ext cx="2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dirty="0">
                  <a:latin typeface="Arial" charset="0"/>
                  <a:ea typeface="MS PGothic" charset="0"/>
                  <a:cs typeface="MS PGothic" charset="0"/>
                </a:rPr>
                <a:t>p</a:t>
              </a:r>
            </a:p>
          </p:txBody>
        </p:sp>
      </p:grpSp>
    </p:spTree>
    <p:extLst>
      <p:ext uri="{BB962C8B-B14F-4D97-AF65-F5344CB8AC3E}">
        <p14:creationId xmlns:p14="http://schemas.microsoft.com/office/powerpoint/2010/main" val="161630226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2035"/>
                                        </p:tgtEl>
                                        <p:attrNameLst>
                                          <p:attrName>style.visibility</p:attrName>
                                        </p:attrNameLst>
                                      </p:cBhvr>
                                      <p:to>
                                        <p:strVal val="visible"/>
                                      </p:to>
                                    </p:set>
                                    <p:animEffect transition="in" filter="strips(downRight)">
                                      <p:cBhvr>
                                        <p:cTn id="7" dur="1000"/>
                                        <p:tgtEl>
                                          <p:spTgt spid="17203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72036"/>
                                        </p:tgtEl>
                                        <p:attrNameLst>
                                          <p:attrName>style.visibility</p:attrName>
                                        </p:attrNameLst>
                                      </p:cBhvr>
                                      <p:to>
                                        <p:strVal val="visible"/>
                                      </p:to>
                                    </p:set>
                                    <p:animEffect transition="in" filter="strips(downRight)">
                                      <p:cBhvr>
                                        <p:cTn id="11"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75106" name="Text Box 3"/>
          <p:cNvSpPr txBox="1">
            <a:spLocks noChangeArrowheads="1"/>
          </p:cNvSpPr>
          <p:nvPr/>
        </p:nvSpPr>
        <p:spPr bwMode="auto">
          <a:xfrm>
            <a:off x="1127125" y="1944688"/>
            <a:ext cx="68262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3200" b="1" dirty="0">
                <a:solidFill>
                  <a:schemeClr val="accent1"/>
                </a:solidFill>
                <a:latin typeface="Arial" charset="0"/>
                <a:ea typeface="MS PGothic" charset="0"/>
                <a:cs typeface="MS PGothic" charset="0"/>
              </a:rPr>
              <a:t>Project variance is computed by summing the variances of critical activities</a:t>
            </a:r>
          </a:p>
        </p:txBody>
      </p:sp>
      <p:grpSp>
        <p:nvGrpSpPr>
          <p:cNvPr id="175107" name="Group 4"/>
          <p:cNvGrpSpPr>
            <a:grpSpLocks/>
          </p:cNvGrpSpPr>
          <p:nvPr/>
        </p:nvGrpSpPr>
        <p:grpSpPr bwMode="auto">
          <a:xfrm>
            <a:off x="977900" y="2451100"/>
            <a:ext cx="7188200" cy="3784600"/>
            <a:chOff x="616" y="1552"/>
            <a:chExt cx="4528" cy="2384"/>
          </a:xfrm>
        </p:grpSpPr>
        <p:sp>
          <p:nvSpPr>
            <p:cNvPr id="175108" name="Rectangle 5"/>
            <p:cNvSpPr>
              <a:spLocks noChangeArrowheads="1"/>
            </p:cNvSpPr>
            <p:nvPr/>
          </p:nvSpPr>
          <p:spPr bwMode="auto">
            <a:xfrm>
              <a:off x="616" y="1552"/>
              <a:ext cx="4528" cy="2384"/>
            </a:xfrm>
            <a:prstGeom prst="rect">
              <a:avLst/>
            </a:prstGeom>
            <a:solidFill>
              <a:schemeClr val="accent2"/>
            </a:solidFill>
            <a:ln w="9525">
              <a:solidFill>
                <a:schemeClr val="tx1"/>
              </a:solidFill>
              <a:miter lim="800000"/>
              <a:headEnd/>
              <a:tailEnd/>
            </a:ln>
          </p:spPr>
          <p:txBody>
            <a:bodyPr wrap="none" anchor="ctr"/>
            <a:lstStyle/>
            <a:p>
              <a:endParaRPr lang="en-NZ" dirty="0">
                <a:latin typeface="Calibri" charset="0"/>
              </a:endParaRPr>
            </a:p>
          </p:txBody>
        </p:sp>
        <p:sp>
          <p:nvSpPr>
            <p:cNvPr id="175109" name="Text Box 6"/>
            <p:cNvSpPr txBox="1">
              <a:spLocks noChangeArrowheads="1"/>
            </p:cNvSpPr>
            <p:nvPr/>
          </p:nvSpPr>
          <p:spPr bwMode="auto">
            <a:xfrm>
              <a:off x="837" y="1687"/>
              <a:ext cx="4163"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AU" sz="2800" dirty="0">
                  <a:latin typeface="Arial" charset="0"/>
                  <a:ea typeface="MS PGothic" charset="0"/>
                  <a:cs typeface="MS PGothic" charset="0"/>
                </a:rPr>
                <a:t>Project variance</a:t>
              </a:r>
            </a:p>
            <a:p>
              <a:pPr>
                <a:lnSpc>
                  <a:spcPct val="90000"/>
                </a:lnSpc>
                <a:spcBef>
                  <a:spcPct val="40000"/>
                </a:spcBef>
              </a:pPr>
              <a:r>
                <a:rPr lang="en-AU" sz="2800" dirty="0">
                  <a:latin typeface="Symbol" charset="0"/>
                  <a:ea typeface="MS PGothic" charset="0"/>
                  <a:cs typeface="MS PGothic" charset="0"/>
                </a:rPr>
                <a:t>s</a:t>
              </a:r>
              <a:r>
                <a:rPr lang="en-AU" sz="2800" baseline="30000" dirty="0">
                  <a:latin typeface="Arial" charset="0"/>
                  <a:ea typeface="MS PGothic" charset="0"/>
                  <a:cs typeface="MS PGothic" charset="0"/>
                </a:rPr>
                <a:t>2</a:t>
              </a:r>
              <a:r>
                <a:rPr lang="en-AU" sz="2800" dirty="0">
                  <a:latin typeface="Arial" charset="0"/>
                  <a:ea typeface="MS PGothic" charset="0"/>
                  <a:cs typeface="MS PGothic" charset="0"/>
                </a:rPr>
                <a:t> 	= .11 + .11 + 1.00 + 1.78 + .11 = 3.11</a:t>
              </a:r>
            </a:p>
            <a:p>
              <a:pPr>
                <a:lnSpc>
                  <a:spcPct val="90000"/>
                </a:lnSpc>
                <a:spcBef>
                  <a:spcPct val="40000"/>
                </a:spcBef>
              </a:pPr>
              <a:endParaRPr lang="en-AU" sz="2800" dirty="0">
                <a:latin typeface="Arial" charset="0"/>
                <a:ea typeface="MS PGothic" charset="0"/>
                <a:cs typeface="MS PGothic" charset="0"/>
              </a:endParaRPr>
            </a:p>
            <a:p>
              <a:pPr>
                <a:lnSpc>
                  <a:spcPct val="90000"/>
                </a:lnSpc>
                <a:spcBef>
                  <a:spcPct val="40000"/>
                </a:spcBef>
              </a:pPr>
              <a:r>
                <a:rPr lang="en-AU" sz="2800" dirty="0">
                  <a:latin typeface="Arial" charset="0"/>
                  <a:ea typeface="MS PGothic" charset="0"/>
                  <a:cs typeface="MS PGothic" charset="0"/>
                </a:rPr>
                <a:t>Project standard deviation</a:t>
              </a:r>
            </a:p>
            <a:p>
              <a:pPr>
                <a:lnSpc>
                  <a:spcPct val="90000"/>
                </a:lnSpc>
                <a:spcBef>
                  <a:spcPct val="40000"/>
                </a:spcBef>
                <a:spcAft>
                  <a:spcPct val="25000"/>
                </a:spcAft>
              </a:pPr>
              <a:r>
                <a:rPr lang="en-AU" sz="2800" dirty="0">
                  <a:latin typeface="Symbol" charset="0"/>
                  <a:ea typeface="MS PGothic" charset="0"/>
                  <a:cs typeface="MS PGothic" charset="0"/>
                </a:rPr>
                <a:t>s</a:t>
              </a:r>
              <a:r>
                <a:rPr lang="en-AU" sz="2800" i="1" baseline="-25000" dirty="0">
                  <a:latin typeface="Arial" charset="0"/>
                  <a:ea typeface="MS PGothic" charset="0"/>
                  <a:cs typeface="MS PGothic" charset="0"/>
                </a:rPr>
                <a:t>p</a:t>
              </a:r>
              <a:r>
                <a:rPr lang="en-AU" sz="2800" dirty="0">
                  <a:latin typeface="Arial" charset="0"/>
                  <a:ea typeface="MS PGothic" charset="0"/>
                  <a:cs typeface="MS PGothic" charset="0"/>
                </a:rPr>
                <a:t> 	=    Project variance </a:t>
              </a:r>
            </a:p>
            <a:p>
              <a:pPr>
                <a:lnSpc>
                  <a:spcPct val="90000"/>
                </a:lnSpc>
                <a:spcBef>
                  <a:spcPct val="40000"/>
                </a:spcBef>
                <a:spcAft>
                  <a:spcPct val="25000"/>
                </a:spcAft>
              </a:pPr>
              <a:r>
                <a:rPr lang="en-AU" sz="2800" dirty="0">
                  <a:latin typeface="Arial" charset="0"/>
                  <a:ea typeface="MS PGothic" charset="0"/>
                  <a:cs typeface="MS PGothic" charset="0"/>
                </a:rPr>
                <a:t>	=    3.11 = 1.76 weeks</a:t>
              </a:r>
            </a:p>
          </p:txBody>
        </p:sp>
        <p:sp>
          <p:nvSpPr>
            <p:cNvPr id="175110" name="Text Box 7"/>
            <p:cNvSpPr txBox="1">
              <a:spLocks noChangeArrowheads="1"/>
            </p:cNvSpPr>
            <p:nvPr/>
          </p:nvSpPr>
          <p:spPr bwMode="auto">
            <a:xfrm>
              <a:off x="973" y="2151"/>
              <a:ext cx="2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dirty="0">
                  <a:latin typeface="Arial" charset="0"/>
                  <a:ea typeface="MS PGothic" charset="0"/>
                  <a:cs typeface="MS PGothic" charset="0"/>
                </a:rPr>
                <a:t>p</a:t>
              </a:r>
            </a:p>
          </p:txBody>
        </p:sp>
        <p:sp>
          <p:nvSpPr>
            <p:cNvPr id="175111" name="Freeform 8"/>
            <p:cNvSpPr>
              <a:spLocks/>
            </p:cNvSpPr>
            <p:nvPr/>
          </p:nvSpPr>
          <p:spPr bwMode="auto">
            <a:xfrm>
              <a:off x="1432" y="3112"/>
              <a:ext cx="1920" cy="272"/>
            </a:xfrm>
            <a:custGeom>
              <a:avLst/>
              <a:gdLst>
                <a:gd name="T0" fmla="*/ 0 w 1920"/>
                <a:gd name="T1" fmla="*/ 208 h 272"/>
                <a:gd name="T2" fmla="*/ 48 w 1920"/>
                <a:gd name="T3" fmla="*/ 168 h 272"/>
                <a:gd name="T4" fmla="*/ 80 w 1920"/>
                <a:gd name="T5" fmla="*/ 272 h 272"/>
                <a:gd name="T6" fmla="*/ 160 w 1920"/>
                <a:gd name="T7" fmla="*/ 0 h 272"/>
                <a:gd name="T8" fmla="*/ 1920 w 1920"/>
                <a:gd name="T9" fmla="*/ 0 h 272"/>
                <a:gd name="T10" fmla="*/ 0 60000 65536"/>
                <a:gd name="T11" fmla="*/ 0 60000 65536"/>
                <a:gd name="T12" fmla="*/ 0 60000 65536"/>
                <a:gd name="T13" fmla="*/ 0 60000 65536"/>
                <a:gd name="T14" fmla="*/ 0 60000 65536"/>
                <a:gd name="T15" fmla="*/ 0 w 1920"/>
                <a:gd name="T16" fmla="*/ 0 h 272"/>
                <a:gd name="T17" fmla="*/ 1920 w 1920"/>
                <a:gd name="T18" fmla="*/ 272 h 272"/>
              </a:gdLst>
              <a:ahLst/>
              <a:cxnLst>
                <a:cxn ang="T10">
                  <a:pos x="T0" y="T1"/>
                </a:cxn>
                <a:cxn ang="T11">
                  <a:pos x="T2" y="T3"/>
                </a:cxn>
                <a:cxn ang="T12">
                  <a:pos x="T4" y="T5"/>
                </a:cxn>
                <a:cxn ang="T13">
                  <a:pos x="T6" y="T7"/>
                </a:cxn>
                <a:cxn ang="T14">
                  <a:pos x="T8" y="T9"/>
                </a:cxn>
              </a:cxnLst>
              <a:rect l="T15" t="T16" r="T17" b="T18"/>
              <a:pathLst>
                <a:path w="1920" h="272">
                  <a:moveTo>
                    <a:pt x="0" y="208"/>
                  </a:moveTo>
                  <a:lnTo>
                    <a:pt x="48" y="168"/>
                  </a:lnTo>
                  <a:lnTo>
                    <a:pt x="80" y="272"/>
                  </a:lnTo>
                  <a:lnTo>
                    <a:pt x="160" y="0"/>
                  </a:lnTo>
                  <a:lnTo>
                    <a:pt x="1920" y="0"/>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5112" name="Freeform 9"/>
            <p:cNvSpPr>
              <a:spLocks/>
            </p:cNvSpPr>
            <p:nvPr/>
          </p:nvSpPr>
          <p:spPr bwMode="auto">
            <a:xfrm>
              <a:off x="1432" y="3488"/>
              <a:ext cx="620" cy="272"/>
            </a:xfrm>
            <a:custGeom>
              <a:avLst/>
              <a:gdLst>
                <a:gd name="T0" fmla="*/ 0 w 620"/>
                <a:gd name="T1" fmla="*/ 208 h 272"/>
                <a:gd name="T2" fmla="*/ 48 w 620"/>
                <a:gd name="T3" fmla="*/ 168 h 272"/>
                <a:gd name="T4" fmla="*/ 80 w 620"/>
                <a:gd name="T5" fmla="*/ 272 h 272"/>
                <a:gd name="T6" fmla="*/ 160 w 620"/>
                <a:gd name="T7" fmla="*/ 0 h 272"/>
                <a:gd name="T8" fmla="*/ 620 w 620"/>
                <a:gd name="T9" fmla="*/ 1 h 272"/>
                <a:gd name="T10" fmla="*/ 0 60000 65536"/>
                <a:gd name="T11" fmla="*/ 0 60000 65536"/>
                <a:gd name="T12" fmla="*/ 0 60000 65536"/>
                <a:gd name="T13" fmla="*/ 0 60000 65536"/>
                <a:gd name="T14" fmla="*/ 0 60000 65536"/>
                <a:gd name="T15" fmla="*/ 0 w 620"/>
                <a:gd name="T16" fmla="*/ 0 h 272"/>
                <a:gd name="T17" fmla="*/ 620 w 620"/>
                <a:gd name="T18" fmla="*/ 272 h 272"/>
              </a:gdLst>
              <a:ahLst/>
              <a:cxnLst>
                <a:cxn ang="T10">
                  <a:pos x="T0" y="T1"/>
                </a:cxn>
                <a:cxn ang="T11">
                  <a:pos x="T2" y="T3"/>
                </a:cxn>
                <a:cxn ang="T12">
                  <a:pos x="T4" y="T5"/>
                </a:cxn>
                <a:cxn ang="T13">
                  <a:pos x="T6" y="T7"/>
                </a:cxn>
                <a:cxn ang="T14">
                  <a:pos x="T8" y="T9"/>
                </a:cxn>
              </a:cxnLst>
              <a:rect l="T15" t="T16" r="T17" b="T18"/>
              <a:pathLst>
                <a:path w="620" h="272">
                  <a:moveTo>
                    <a:pt x="0" y="208"/>
                  </a:moveTo>
                  <a:lnTo>
                    <a:pt x="48" y="168"/>
                  </a:lnTo>
                  <a:lnTo>
                    <a:pt x="80" y="272"/>
                  </a:lnTo>
                  <a:lnTo>
                    <a:pt x="160" y="0"/>
                  </a:lnTo>
                  <a:lnTo>
                    <a:pt x="620" y="1"/>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Tree>
    <p:extLst>
      <p:ext uri="{BB962C8B-B14F-4D97-AF65-F5344CB8AC3E}">
        <p14:creationId xmlns:p14="http://schemas.microsoft.com/office/powerpoint/2010/main" val="3567066179"/>
      </p:ext>
    </p:extLst>
  </p:cSld>
  <p:clrMapOvr>
    <a:masterClrMapping/>
  </p:clrMapOvr>
  <p:transition>
    <p:strips dir="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76131" name="Text Box 3"/>
          <p:cNvSpPr txBox="1">
            <a:spLocks noChangeArrowheads="1"/>
          </p:cNvSpPr>
          <p:nvPr/>
        </p:nvSpPr>
        <p:spPr bwMode="auto">
          <a:xfrm>
            <a:off x="873125" y="2160588"/>
            <a:ext cx="7359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3200" b="1" dirty="0">
                <a:solidFill>
                  <a:schemeClr val="accent1"/>
                </a:solidFill>
                <a:latin typeface="Arial" charset="0"/>
                <a:ea typeface="MS PGothic" charset="0"/>
                <a:cs typeface="MS PGothic" charset="0"/>
              </a:rPr>
              <a:t>PERT makes two more assumptions:</a:t>
            </a:r>
          </a:p>
        </p:txBody>
      </p:sp>
      <p:sp>
        <p:nvSpPr>
          <p:cNvPr id="176132" name="Text Box 4"/>
          <p:cNvSpPr txBox="1">
            <a:spLocks noChangeArrowheads="1"/>
          </p:cNvSpPr>
          <p:nvPr/>
        </p:nvSpPr>
        <p:spPr bwMode="auto">
          <a:xfrm>
            <a:off x="911225" y="3138488"/>
            <a:ext cx="72913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800" dirty="0">
                <a:latin typeface="Arial" charset="0"/>
                <a:ea typeface="MS PGothic" charset="0"/>
                <a:cs typeface="MS PGothic" charset="0"/>
              </a:rPr>
              <a:t>Total project completion times follow a normal probability distribution</a:t>
            </a:r>
          </a:p>
          <a:p>
            <a:pPr>
              <a:lnSpc>
                <a:spcPct val="90000"/>
              </a:lnSpc>
              <a:spcAft>
                <a:spcPts val="1200"/>
              </a:spcAft>
              <a:buClr>
                <a:srgbClr val="BF0922"/>
              </a:buClr>
              <a:buSzPct val="60000"/>
              <a:buFont typeface="Lucida Grande" charset="0"/>
              <a:buChar char="►"/>
            </a:pPr>
            <a:r>
              <a:rPr lang="en-AU" sz="2800" dirty="0">
                <a:latin typeface="Arial" charset="0"/>
                <a:ea typeface="MS PGothic" charset="0"/>
                <a:cs typeface="MS PGothic" charset="0"/>
              </a:rPr>
              <a:t>Activity times are statistically independent</a:t>
            </a:r>
          </a:p>
        </p:txBody>
      </p:sp>
    </p:spTree>
    <p:extLst>
      <p:ext uri="{BB962C8B-B14F-4D97-AF65-F5344CB8AC3E}">
        <p14:creationId xmlns:p14="http://schemas.microsoft.com/office/powerpoint/2010/main" val="251887889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6131"/>
                                        </p:tgtEl>
                                        <p:attrNameLst>
                                          <p:attrName>style.visibility</p:attrName>
                                        </p:attrNameLst>
                                      </p:cBhvr>
                                      <p:to>
                                        <p:strVal val="visible"/>
                                      </p:to>
                                    </p:set>
                                    <p:animEffect transition="in" filter="strips(downRight)">
                                      <p:cBhvr>
                                        <p:cTn id="7" dur="1000"/>
                                        <p:tgtEl>
                                          <p:spTgt spid="17613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76132"/>
                                        </p:tgtEl>
                                        <p:attrNameLst>
                                          <p:attrName>style.visibility</p:attrName>
                                        </p:attrNameLst>
                                      </p:cBhvr>
                                      <p:to>
                                        <p:strVal val="visible"/>
                                      </p:to>
                                    </p:set>
                                    <p:animEffect transition="in" filter="strips(downRight)">
                                      <p:cBhvr>
                                        <p:cTn id="11" dur="10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17613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84996" name="Rectangle 3"/>
          <p:cNvSpPr>
            <a:spLocks noChangeArrowheads="1"/>
          </p:cNvSpPr>
          <p:nvPr/>
        </p:nvSpPr>
        <p:spPr bwMode="auto">
          <a:xfrm>
            <a:off x="717550" y="1727200"/>
            <a:ext cx="7708900" cy="4699000"/>
          </a:xfrm>
          <a:prstGeom prst="rect">
            <a:avLst/>
          </a:prstGeom>
          <a:solidFill>
            <a:schemeClr val="accent3"/>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mn-lt"/>
              <a:ea typeface="+mn-ea"/>
              <a:cs typeface="+mn-cs"/>
            </a:endParaRPr>
          </a:p>
        </p:txBody>
      </p:sp>
      <p:sp>
        <p:nvSpPr>
          <p:cNvPr id="178180" name="Text Box 4"/>
          <p:cNvSpPr txBox="1">
            <a:spLocks noChangeArrowheads="1"/>
          </p:cNvSpPr>
          <p:nvPr/>
        </p:nvSpPr>
        <p:spPr bwMode="auto">
          <a:xfrm>
            <a:off x="3260725" y="2109788"/>
            <a:ext cx="4892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Standard deviation = 1.76 weeks</a:t>
            </a:r>
          </a:p>
        </p:txBody>
      </p:sp>
      <p:grpSp>
        <p:nvGrpSpPr>
          <p:cNvPr id="178181" name="Group 5"/>
          <p:cNvGrpSpPr>
            <a:grpSpLocks/>
          </p:cNvGrpSpPr>
          <p:nvPr/>
        </p:nvGrpSpPr>
        <p:grpSpPr bwMode="auto">
          <a:xfrm>
            <a:off x="2841625" y="5257800"/>
            <a:ext cx="3584576" cy="882650"/>
            <a:chOff x="1790" y="3455"/>
            <a:chExt cx="2258" cy="556"/>
          </a:xfrm>
        </p:grpSpPr>
        <p:sp>
          <p:nvSpPr>
            <p:cNvPr id="179212" name="Text Box 6"/>
            <p:cNvSpPr txBox="1">
              <a:spLocks noChangeArrowheads="1"/>
            </p:cNvSpPr>
            <p:nvPr/>
          </p:nvSpPr>
          <p:spPr bwMode="auto">
            <a:xfrm>
              <a:off x="2457" y="3455"/>
              <a:ext cx="9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15 Weeks</a:t>
              </a:r>
            </a:p>
          </p:txBody>
        </p:sp>
        <p:sp>
          <p:nvSpPr>
            <p:cNvPr id="179213" name="Text Box 7"/>
            <p:cNvSpPr txBox="1">
              <a:spLocks noChangeArrowheads="1"/>
            </p:cNvSpPr>
            <p:nvPr/>
          </p:nvSpPr>
          <p:spPr bwMode="auto">
            <a:xfrm>
              <a:off x="1790" y="3759"/>
              <a:ext cx="225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(Expected Completion Time)</a:t>
              </a:r>
            </a:p>
          </p:txBody>
        </p:sp>
      </p:grpSp>
      <p:grpSp>
        <p:nvGrpSpPr>
          <p:cNvPr id="178184" name="Group 8"/>
          <p:cNvGrpSpPr>
            <a:grpSpLocks/>
          </p:cNvGrpSpPr>
          <p:nvPr/>
        </p:nvGrpSpPr>
        <p:grpSpPr bwMode="auto">
          <a:xfrm>
            <a:off x="1993900" y="2833688"/>
            <a:ext cx="5140325" cy="2309812"/>
            <a:chOff x="1256" y="1865"/>
            <a:chExt cx="3238" cy="1455"/>
          </a:xfrm>
        </p:grpSpPr>
        <p:grpSp>
          <p:nvGrpSpPr>
            <p:cNvPr id="179208" name="Group 9"/>
            <p:cNvGrpSpPr>
              <a:grpSpLocks/>
            </p:cNvGrpSpPr>
            <p:nvPr/>
          </p:nvGrpSpPr>
          <p:grpSpPr bwMode="auto">
            <a:xfrm>
              <a:off x="1256" y="1865"/>
              <a:ext cx="3238" cy="1449"/>
              <a:chOff x="1496" y="1457"/>
              <a:chExt cx="2902" cy="1449"/>
            </a:xfrm>
          </p:grpSpPr>
          <p:sp>
            <p:nvSpPr>
              <p:cNvPr id="85004" name="Freeform 10"/>
              <p:cNvSpPr>
                <a:spLocks/>
              </p:cNvSpPr>
              <p:nvPr/>
            </p:nvSpPr>
            <p:spPr bwMode="auto">
              <a:xfrm>
                <a:off x="1496" y="1457"/>
                <a:ext cx="2902" cy="1449"/>
              </a:xfrm>
              <a:custGeom>
                <a:avLst/>
                <a:gdLst>
                  <a:gd name="T0" fmla="*/ 13 w 2902"/>
                  <a:gd name="T1" fmla="*/ 1380 h 1449"/>
                  <a:gd name="T2" fmla="*/ 96 w 2902"/>
                  <a:gd name="T3" fmla="*/ 1367 h 1449"/>
                  <a:gd name="T4" fmla="*/ 242 w 2902"/>
                  <a:gd name="T5" fmla="*/ 1289 h 1449"/>
                  <a:gd name="T6" fmla="*/ 434 w 2902"/>
                  <a:gd name="T7" fmla="*/ 1097 h 1449"/>
                  <a:gd name="T8" fmla="*/ 685 w 2902"/>
                  <a:gd name="T9" fmla="*/ 749 h 1449"/>
                  <a:gd name="T10" fmla="*/ 918 w 2902"/>
                  <a:gd name="T11" fmla="*/ 384 h 1449"/>
                  <a:gd name="T12" fmla="*/ 1106 w 2902"/>
                  <a:gd name="T13" fmla="*/ 187 h 1449"/>
                  <a:gd name="T14" fmla="*/ 1307 w 2902"/>
                  <a:gd name="T15" fmla="*/ 45 h 1449"/>
                  <a:gd name="T16" fmla="*/ 1449 w 2902"/>
                  <a:gd name="T17" fmla="*/ 0 h 1449"/>
                  <a:gd name="T18" fmla="*/ 1645 w 2902"/>
                  <a:gd name="T19" fmla="*/ 59 h 1449"/>
                  <a:gd name="T20" fmla="*/ 1874 w 2902"/>
                  <a:gd name="T21" fmla="*/ 269 h 1449"/>
                  <a:gd name="T22" fmla="*/ 2034 w 2902"/>
                  <a:gd name="T23" fmla="*/ 498 h 1449"/>
                  <a:gd name="T24" fmla="*/ 2230 w 2902"/>
                  <a:gd name="T25" fmla="*/ 777 h 1449"/>
                  <a:gd name="T26" fmla="*/ 2477 w 2902"/>
                  <a:gd name="T27" fmla="*/ 1124 h 1449"/>
                  <a:gd name="T28" fmla="*/ 2619 w 2902"/>
                  <a:gd name="T29" fmla="*/ 1261 h 1449"/>
                  <a:gd name="T30" fmla="*/ 2747 w 2902"/>
                  <a:gd name="T31" fmla="*/ 1344 h 1449"/>
                  <a:gd name="T32" fmla="*/ 2825 w 2902"/>
                  <a:gd name="T33" fmla="*/ 1371 h 1449"/>
                  <a:gd name="T34" fmla="*/ 2902 w 2902"/>
                  <a:gd name="T35" fmla="*/ 1380 h 1449"/>
                  <a:gd name="T36" fmla="*/ 2898 w 2902"/>
                  <a:gd name="T37" fmla="*/ 1449 h 1449"/>
                  <a:gd name="T38" fmla="*/ 0 w 2902"/>
                  <a:gd name="T39" fmla="*/ 1449 h 1449"/>
                  <a:gd name="T40" fmla="*/ 13 w 2902"/>
                  <a:gd name="T41" fmla="*/ 1380 h 14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02" h="1449">
                    <a:moveTo>
                      <a:pt x="13" y="1380"/>
                    </a:moveTo>
                    <a:lnTo>
                      <a:pt x="96" y="1367"/>
                    </a:lnTo>
                    <a:lnTo>
                      <a:pt x="242" y="1289"/>
                    </a:lnTo>
                    <a:lnTo>
                      <a:pt x="434" y="1097"/>
                    </a:lnTo>
                    <a:lnTo>
                      <a:pt x="685" y="749"/>
                    </a:lnTo>
                    <a:lnTo>
                      <a:pt x="918" y="384"/>
                    </a:lnTo>
                    <a:lnTo>
                      <a:pt x="1106" y="187"/>
                    </a:lnTo>
                    <a:lnTo>
                      <a:pt x="1307" y="45"/>
                    </a:lnTo>
                    <a:lnTo>
                      <a:pt x="1449" y="0"/>
                    </a:lnTo>
                    <a:lnTo>
                      <a:pt x="1645" y="59"/>
                    </a:lnTo>
                    <a:lnTo>
                      <a:pt x="1874" y="269"/>
                    </a:lnTo>
                    <a:lnTo>
                      <a:pt x="2034" y="498"/>
                    </a:lnTo>
                    <a:lnTo>
                      <a:pt x="2230" y="777"/>
                    </a:lnTo>
                    <a:lnTo>
                      <a:pt x="2477" y="1124"/>
                    </a:lnTo>
                    <a:lnTo>
                      <a:pt x="2619" y="1261"/>
                    </a:lnTo>
                    <a:lnTo>
                      <a:pt x="2747" y="1344"/>
                    </a:lnTo>
                    <a:lnTo>
                      <a:pt x="2825" y="1371"/>
                    </a:lnTo>
                    <a:lnTo>
                      <a:pt x="2902" y="1380"/>
                    </a:lnTo>
                    <a:lnTo>
                      <a:pt x="2898" y="1449"/>
                    </a:lnTo>
                    <a:lnTo>
                      <a:pt x="0" y="1449"/>
                    </a:lnTo>
                    <a:lnTo>
                      <a:pt x="13" y="1380"/>
                    </a:lnTo>
                    <a:close/>
                  </a:path>
                </a:pathLst>
              </a:custGeom>
              <a:solidFill>
                <a:schemeClr val="accent5">
                  <a:lumMod val="40000"/>
                  <a:lumOff val="60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85005" name="Freeform 11"/>
              <p:cNvSpPr>
                <a:spLocks/>
              </p:cNvSpPr>
              <p:nvPr/>
            </p:nvSpPr>
            <p:spPr bwMode="auto">
              <a:xfrm>
                <a:off x="1507" y="1463"/>
                <a:ext cx="2889" cy="1380"/>
              </a:xfrm>
              <a:custGeom>
                <a:avLst/>
                <a:gdLst>
                  <a:gd name="T0" fmla="*/ 0 w 2888"/>
                  <a:gd name="T1" fmla="*/ 1376 h 1380"/>
                  <a:gd name="T2" fmla="*/ 96 w 2888"/>
                  <a:gd name="T3" fmla="*/ 1360 h 1380"/>
                  <a:gd name="T4" fmla="*/ 228 w 2888"/>
                  <a:gd name="T5" fmla="*/ 1284 h 1380"/>
                  <a:gd name="T6" fmla="*/ 384 w 2888"/>
                  <a:gd name="T7" fmla="*/ 1136 h 1380"/>
                  <a:gd name="T8" fmla="*/ 652 w 2888"/>
                  <a:gd name="T9" fmla="*/ 776 h 1380"/>
                  <a:gd name="T10" fmla="*/ 940 w 2888"/>
                  <a:gd name="T11" fmla="*/ 352 h 1380"/>
                  <a:gd name="T12" fmla="*/ 1164 w 2888"/>
                  <a:gd name="T13" fmla="*/ 124 h 1380"/>
                  <a:gd name="T14" fmla="*/ 1324 w 2888"/>
                  <a:gd name="T15" fmla="*/ 24 h 1380"/>
                  <a:gd name="T16" fmla="*/ 1436 w 2888"/>
                  <a:gd name="T17" fmla="*/ 0 h 1380"/>
                  <a:gd name="T18" fmla="*/ 1560 w 2888"/>
                  <a:gd name="T19" fmla="*/ 24 h 1380"/>
                  <a:gd name="T20" fmla="*/ 1708 w 2888"/>
                  <a:gd name="T21" fmla="*/ 124 h 1380"/>
                  <a:gd name="T22" fmla="*/ 1916 w 2888"/>
                  <a:gd name="T23" fmla="*/ 340 h 1380"/>
                  <a:gd name="T24" fmla="*/ 2228 w 2888"/>
                  <a:gd name="T25" fmla="*/ 780 h 1380"/>
                  <a:gd name="T26" fmla="*/ 2512 w 2888"/>
                  <a:gd name="T27" fmla="*/ 1164 h 1380"/>
                  <a:gd name="T28" fmla="*/ 2668 w 2888"/>
                  <a:gd name="T29" fmla="*/ 1296 h 1380"/>
                  <a:gd name="T30" fmla="*/ 2792 w 2888"/>
                  <a:gd name="T31" fmla="*/ 1364 h 1380"/>
                  <a:gd name="T32" fmla="*/ 2888 w 2888"/>
                  <a:gd name="T33" fmla="*/ 1380 h 1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88" h="1380">
                    <a:moveTo>
                      <a:pt x="0" y="1376"/>
                    </a:moveTo>
                    <a:cubicBezTo>
                      <a:pt x="15" y="1373"/>
                      <a:pt x="58" y="1375"/>
                      <a:pt x="96" y="1360"/>
                    </a:cubicBezTo>
                    <a:cubicBezTo>
                      <a:pt x="134" y="1345"/>
                      <a:pt x="180" y="1321"/>
                      <a:pt x="228" y="1284"/>
                    </a:cubicBezTo>
                    <a:cubicBezTo>
                      <a:pt x="276" y="1247"/>
                      <a:pt x="313" y="1221"/>
                      <a:pt x="384" y="1136"/>
                    </a:cubicBezTo>
                    <a:cubicBezTo>
                      <a:pt x="455" y="1051"/>
                      <a:pt x="559" y="907"/>
                      <a:pt x="652" y="776"/>
                    </a:cubicBezTo>
                    <a:cubicBezTo>
                      <a:pt x="745" y="645"/>
                      <a:pt x="855" y="461"/>
                      <a:pt x="940" y="352"/>
                    </a:cubicBezTo>
                    <a:cubicBezTo>
                      <a:pt x="1025" y="243"/>
                      <a:pt x="1100" y="179"/>
                      <a:pt x="1164" y="124"/>
                    </a:cubicBezTo>
                    <a:cubicBezTo>
                      <a:pt x="1228" y="69"/>
                      <a:pt x="1279" y="45"/>
                      <a:pt x="1324" y="24"/>
                    </a:cubicBezTo>
                    <a:cubicBezTo>
                      <a:pt x="1369" y="3"/>
                      <a:pt x="1397" y="0"/>
                      <a:pt x="1436" y="0"/>
                    </a:cubicBezTo>
                    <a:cubicBezTo>
                      <a:pt x="1475" y="0"/>
                      <a:pt x="1515" y="3"/>
                      <a:pt x="1560" y="24"/>
                    </a:cubicBezTo>
                    <a:cubicBezTo>
                      <a:pt x="1605" y="45"/>
                      <a:pt x="1649" y="71"/>
                      <a:pt x="1708" y="124"/>
                    </a:cubicBezTo>
                    <a:cubicBezTo>
                      <a:pt x="1767" y="177"/>
                      <a:pt x="1829" y="231"/>
                      <a:pt x="1916" y="340"/>
                    </a:cubicBezTo>
                    <a:cubicBezTo>
                      <a:pt x="2003" y="449"/>
                      <a:pt x="2129" y="643"/>
                      <a:pt x="2228" y="780"/>
                    </a:cubicBezTo>
                    <a:cubicBezTo>
                      <a:pt x="2327" y="917"/>
                      <a:pt x="2439" y="1078"/>
                      <a:pt x="2512" y="1164"/>
                    </a:cubicBezTo>
                    <a:cubicBezTo>
                      <a:pt x="2585" y="1250"/>
                      <a:pt x="2621" y="1263"/>
                      <a:pt x="2668" y="1296"/>
                    </a:cubicBezTo>
                    <a:cubicBezTo>
                      <a:pt x="2715" y="1329"/>
                      <a:pt x="2755" y="1350"/>
                      <a:pt x="2792" y="1364"/>
                    </a:cubicBezTo>
                    <a:cubicBezTo>
                      <a:pt x="2829" y="1378"/>
                      <a:pt x="2868" y="1377"/>
                      <a:pt x="2888" y="1380"/>
                    </a:cubicBezTo>
                  </a:path>
                </a:pathLst>
              </a:custGeom>
              <a:noFill/>
              <a:ln w="101600">
                <a:solidFill>
                  <a:schemeClr val="accent5"/>
                </a:solidFill>
                <a:round/>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grpSp>
        <p:sp>
          <p:nvSpPr>
            <p:cNvPr id="179209" name="Line 12"/>
            <p:cNvSpPr>
              <a:spLocks noChangeShapeType="1"/>
            </p:cNvSpPr>
            <p:nvPr/>
          </p:nvSpPr>
          <p:spPr bwMode="auto">
            <a:xfrm>
              <a:off x="2872" y="1912"/>
              <a:ext cx="0" cy="14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78189" name="Line 13"/>
          <p:cNvSpPr>
            <a:spLocks noChangeShapeType="1"/>
          </p:cNvSpPr>
          <p:nvPr/>
        </p:nvSpPr>
        <p:spPr bwMode="auto">
          <a:xfrm>
            <a:off x="1231900" y="5156200"/>
            <a:ext cx="6667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190" name="Text Box 14"/>
          <p:cNvSpPr txBox="1">
            <a:spLocks noChangeArrowheads="1"/>
          </p:cNvSpPr>
          <p:nvPr/>
        </p:nvSpPr>
        <p:spPr bwMode="auto">
          <a:xfrm>
            <a:off x="923925" y="1939925"/>
            <a:ext cx="1268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3.12</a:t>
            </a:r>
          </a:p>
        </p:txBody>
      </p:sp>
    </p:spTree>
    <p:extLst>
      <p:ext uri="{BB962C8B-B14F-4D97-AF65-F5344CB8AC3E}">
        <p14:creationId xmlns:p14="http://schemas.microsoft.com/office/powerpoint/2010/main" val="388918003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78189"/>
                                        </p:tgtEl>
                                        <p:attrNameLst>
                                          <p:attrName>style.visibility</p:attrName>
                                        </p:attrNameLst>
                                      </p:cBhvr>
                                      <p:to>
                                        <p:strVal val="visible"/>
                                      </p:to>
                                    </p:set>
                                    <p:animEffect transition="in" filter="wipe(left)">
                                      <p:cBhvr>
                                        <p:cTn id="7" dur="1000"/>
                                        <p:tgtEl>
                                          <p:spTgt spid="178189"/>
                                        </p:tgtEl>
                                      </p:cBhvr>
                                    </p:animEffect>
                                  </p:childTnLst>
                                </p:cTn>
                              </p:par>
                            </p:childTnLst>
                          </p:cTn>
                        </p:par>
                        <p:par>
                          <p:cTn id="8" fill="hold" nodeType="afterGroup">
                            <p:stCondLst>
                              <p:cond delay="2000"/>
                            </p:stCondLst>
                            <p:childTnLst>
                              <p:par>
                                <p:cTn id="9" presetID="16" presetClass="entr" presetSubtype="37" fill="hold" nodeType="afterEffect">
                                  <p:stCondLst>
                                    <p:cond delay="1000"/>
                                  </p:stCondLst>
                                  <p:childTnLst>
                                    <p:set>
                                      <p:cBhvr>
                                        <p:cTn id="10" dur="1" fill="hold">
                                          <p:stCondLst>
                                            <p:cond delay="0"/>
                                          </p:stCondLst>
                                        </p:cTn>
                                        <p:tgtEl>
                                          <p:spTgt spid="178184"/>
                                        </p:tgtEl>
                                        <p:attrNameLst>
                                          <p:attrName>style.visibility</p:attrName>
                                        </p:attrNameLst>
                                      </p:cBhvr>
                                      <p:to>
                                        <p:strVal val="visible"/>
                                      </p:to>
                                    </p:set>
                                    <p:animEffect transition="in" filter="barn(outVertical)">
                                      <p:cBhvr>
                                        <p:cTn id="11" dur="1000"/>
                                        <p:tgtEl>
                                          <p:spTgt spid="178184"/>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78181"/>
                                        </p:tgtEl>
                                        <p:attrNameLst>
                                          <p:attrName>style.visibility</p:attrName>
                                        </p:attrNameLst>
                                      </p:cBhvr>
                                      <p:to>
                                        <p:strVal val="visible"/>
                                      </p:to>
                                    </p:set>
                                    <p:animEffect transition="in" filter="wipe(left)">
                                      <p:cBhvr>
                                        <p:cTn id="15" dur="1000"/>
                                        <p:tgtEl>
                                          <p:spTgt spid="178181"/>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78180"/>
                                        </p:tgtEl>
                                        <p:attrNameLst>
                                          <p:attrName>style.visibility</p:attrName>
                                        </p:attrNameLst>
                                      </p:cBhvr>
                                      <p:to>
                                        <p:strVal val="visible"/>
                                      </p:to>
                                    </p:set>
                                    <p:animEffect transition="in" filter="wipe(left)">
                                      <p:cBhvr>
                                        <p:cTn id="18" dur="1000"/>
                                        <p:tgtEl>
                                          <p:spTgt spid="178180"/>
                                        </p:tgtEl>
                                      </p:cBhvr>
                                    </p:animEffect>
                                  </p:childTnLst>
                                </p:cTn>
                              </p:par>
                            </p:childTnLst>
                          </p:cTn>
                        </p:par>
                        <p:par>
                          <p:cTn id="19" fill="hold" nodeType="afterGroup">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178190"/>
                                        </p:tgtEl>
                                        <p:attrNameLst>
                                          <p:attrName>style.visibility</p:attrName>
                                        </p:attrNameLst>
                                      </p:cBhvr>
                                      <p:to>
                                        <p:strVal val="visible"/>
                                      </p:to>
                                    </p:set>
                                    <p:animEffect transition="in" filter="wipe(left)">
                                      <p:cBhvr>
                                        <p:cTn id="22" dur="1000"/>
                                        <p:tgtEl>
                                          <p:spTgt spid="178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P spid="178189" grpId="0" animBg="1"/>
      <p:bldP spid="17819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80227" name="Text Box 3"/>
          <p:cNvSpPr txBox="1">
            <a:spLocks noChangeArrowheads="1"/>
          </p:cNvSpPr>
          <p:nvPr/>
        </p:nvSpPr>
        <p:spPr bwMode="auto">
          <a:xfrm>
            <a:off x="466725" y="1766888"/>
            <a:ext cx="70612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4000" tIns="226800" rIns="234000" bIns="226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800" b="1" dirty="0">
                <a:solidFill>
                  <a:schemeClr val="accent1"/>
                </a:solidFill>
                <a:latin typeface="Arial" charset="0"/>
                <a:ea typeface="MS PGothic" charset="0"/>
                <a:cs typeface="MS PGothic" charset="0"/>
              </a:rPr>
              <a:t>What is the probability this project can be completed on or before the 16 week deadline?</a:t>
            </a:r>
          </a:p>
        </p:txBody>
      </p:sp>
      <p:grpSp>
        <p:nvGrpSpPr>
          <p:cNvPr id="180228" name="Group 4"/>
          <p:cNvGrpSpPr>
            <a:grpSpLocks/>
          </p:cNvGrpSpPr>
          <p:nvPr/>
        </p:nvGrpSpPr>
        <p:grpSpPr bwMode="auto">
          <a:xfrm>
            <a:off x="2409825" y="3238500"/>
            <a:ext cx="5267325" cy="2300288"/>
            <a:chOff x="1518" y="2040"/>
            <a:chExt cx="3318" cy="1449"/>
          </a:xfrm>
        </p:grpSpPr>
        <p:sp>
          <p:nvSpPr>
            <p:cNvPr id="181253" name="Text Box 5"/>
            <p:cNvSpPr txBox="1">
              <a:spLocks noChangeArrowheads="1"/>
            </p:cNvSpPr>
            <p:nvPr/>
          </p:nvSpPr>
          <p:spPr bwMode="auto">
            <a:xfrm>
              <a:off x="1518" y="2040"/>
              <a:ext cx="3318" cy="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66700" algn="l"/>
                  <a:tab pos="1346200" algn="l"/>
                  <a:tab pos="3949700" algn="l"/>
                </a:tabLst>
                <a:defRPr>
                  <a:solidFill>
                    <a:schemeClr val="tx1"/>
                  </a:solidFill>
                  <a:latin typeface="Calibri" charset="0"/>
                  <a:ea typeface="ＭＳ Ｐゴシック" charset="0"/>
                  <a:cs typeface="Arial" charset="0"/>
                </a:defRPr>
              </a:lvl1pPr>
              <a:lvl2pPr marL="742950" indent="-285750">
                <a:tabLst>
                  <a:tab pos="266700" algn="l"/>
                  <a:tab pos="1346200" algn="l"/>
                  <a:tab pos="3949700" algn="l"/>
                </a:tabLst>
                <a:defRPr>
                  <a:solidFill>
                    <a:schemeClr val="tx1"/>
                  </a:solidFill>
                  <a:latin typeface="Calibri" charset="0"/>
                  <a:ea typeface="Arial" charset="0"/>
                  <a:cs typeface="Arial" charset="0"/>
                </a:defRPr>
              </a:lvl2pPr>
              <a:lvl3pPr marL="1143000" indent="-228600">
                <a:tabLst>
                  <a:tab pos="266700" algn="l"/>
                  <a:tab pos="1346200" algn="l"/>
                  <a:tab pos="3949700" algn="l"/>
                </a:tabLst>
                <a:defRPr>
                  <a:solidFill>
                    <a:schemeClr val="tx1"/>
                  </a:solidFill>
                  <a:latin typeface="Calibri" charset="0"/>
                  <a:ea typeface="Arial" charset="0"/>
                  <a:cs typeface="Arial" charset="0"/>
                </a:defRPr>
              </a:lvl3pPr>
              <a:lvl4pPr marL="1600200" indent="-228600">
                <a:tabLst>
                  <a:tab pos="266700" algn="l"/>
                  <a:tab pos="1346200" algn="l"/>
                  <a:tab pos="3949700" algn="l"/>
                </a:tabLst>
                <a:defRPr>
                  <a:solidFill>
                    <a:schemeClr val="tx1"/>
                  </a:solidFill>
                  <a:latin typeface="Calibri" charset="0"/>
                  <a:ea typeface="Arial" charset="0"/>
                  <a:cs typeface="Arial" charset="0"/>
                </a:defRPr>
              </a:lvl4pPr>
              <a:lvl5pPr marL="2057400" indent="-228600">
                <a:tabLst>
                  <a:tab pos="266700" algn="l"/>
                  <a:tab pos="1346200" algn="l"/>
                  <a:tab pos="39497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9pPr>
            </a:lstStyle>
            <a:p>
              <a:pPr>
                <a:lnSpc>
                  <a:spcPct val="175000"/>
                </a:lnSpc>
              </a:pPr>
              <a:r>
                <a:rPr lang="en-AU" sz="2800" i="1" dirty="0">
                  <a:latin typeface="Arial" charset="0"/>
                  <a:ea typeface="MS PGothic" charset="0"/>
                  <a:cs typeface="MS PGothic" charset="0"/>
                </a:rPr>
                <a:t>Z	=	–	/</a:t>
              </a:r>
              <a:r>
                <a:rPr lang="en-AU" sz="2800" dirty="0">
                  <a:latin typeface="Symbol" charset="0"/>
                  <a:ea typeface="MS PGothic" charset="0"/>
                  <a:cs typeface="MS PGothic" charset="0"/>
                </a:rPr>
                <a:t>s</a:t>
              </a:r>
              <a:r>
                <a:rPr lang="en-AU" sz="2800" i="1" baseline="-25000" dirty="0">
                  <a:latin typeface="Arial" charset="0"/>
                  <a:ea typeface="MS PGothic" charset="0"/>
                  <a:cs typeface="MS PGothic" charset="0"/>
                </a:rPr>
                <a:t>p</a:t>
              </a:r>
              <a:endParaRPr lang="en-AU" sz="2800" i="1" dirty="0">
                <a:latin typeface="Arial" charset="0"/>
                <a:ea typeface="MS PGothic" charset="0"/>
                <a:cs typeface="MS PGothic" charset="0"/>
              </a:endParaRP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(16 weeks – 15 weeks)/1.76</a:t>
              </a: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0.57</a:t>
              </a:r>
            </a:p>
          </p:txBody>
        </p:sp>
        <p:sp>
          <p:nvSpPr>
            <p:cNvPr id="181254" name="Text Box 6"/>
            <p:cNvSpPr txBox="1">
              <a:spLocks noChangeArrowheads="1"/>
            </p:cNvSpPr>
            <p:nvPr/>
          </p:nvSpPr>
          <p:spPr bwMode="auto">
            <a:xfrm>
              <a:off x="1894" y="2167"/>
              <a:ext cx="213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55600" algn="ctr"/>
                  <a:tab pos="2159000" algn="ctr"/>
                </a:tabLst>
                <a:defRPr>
                  <a:solidFill>
                    <a:schemeClr val="tx1"/>
                  </a:solidFill>
                  <a:latin typeface="Calibri" charset="0"/>
                  <a:ea typeface="ＭＳ Ｐゴシック" charset="0"/>
                  <a:cs typeface="Arial" charset="0"/>
                </a:defRPr>
              </a:lvl1pPr>
              <a:lvl2pPr marL="742950" indent="-285750">
                <a:tabLst>
                  <a:tab pos="355600" algn="ctr"/>
                  <a:tab pos="2159000" algn="ctr"/>
                </a:tabLst>
                <a:defRPr>
                  <a:solidFill>
                    <a:schemeClr val="tx1"/>
                  </a:solidFill>
                  <a:latin typeface="Calibri" charset="0"/>
                  <a:ea typeface="Arial" charset="0"/>
                  <a:cs typeface="Arial" charset="0"/>
                </a:defRPr>
              </a:lvl2pPr>
              <a:lvl3pPr marL="1143000" indent="-228600">
                <a:tabLst>
                  <a:tab pos="355600" algn="ctr"/>
                  <a:tab pos="2159000" algn="ctr"/>
                </a:tabLst>
                <a:defRPr>
                  <a:solidFill>
                    <a:schemeClr val="tx1"/>
                  </a:solidFill>
                  <a:latin typeface="Calibri" charset="0"/>
                  <a:ea typeface="Arial" charset="0"/>
                  <a:cs typeface="Arial" charset="0"/>
                </a:defRPr>
              </a:lvl3pPr>
              <a:lvl4pPr marL="1600200" indent="-228600">
                <a:tabLst>
                  <a:tab pos="355600" algn="ctr"/>
                  <a:tab pos="2159000" algn="ctr"/>
                </a:tabLst>
                <a:defRPr>
                  <a:solidFill>
                    <a:schemeClr val="tx1"/>
                  </a:solidFill>
                  <a:latin typeface="Calibri" charset="0"/>
                  <a:ea typeface="Arial" charset="0"/>
                  <a:cs typeface="Arial" charset="0"/>
                </a:defRPr>
              </a:lvl4pPr>
              <a:lvl5pPr marL="2057400" indent="-228600">
                <a:tabLst>
                  <a:tab pos="355600" algn="ctr"/>
                  <a:tab pos="2159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9pPr>
            </a:lstStyle>
            <a:p>
              <a:pPr>
                <a:lnSpc>
                  <a:spcPct val="85000"/>
                </a:lnSpc>
              </a:pPr>
              <a:r>
                <a:rPr lang="en-AU" sz="2400" i="1" dirty="0">
                  <a:latin typeface="Arial" charset="0"/>
                  <a:ea typeface="MS PGothic" charset="0"/>
                  <a:cs typeface="MS PGothic" charset="0"/>
                </a:rPr>
                <a:t>	</a:t>
              </a:r>
              <a:r>
                <a:rPr lang="en-AU" sz="2400" dirty="0">
                  <a:latin typeface="Arial" charset="0"/>
                  <a:ea typeface="MS PGothic" charset="0"/>
                  <a:cs typeface="MS PGothic" charset="0"/>
                </a:rPr>
                <a:t>Due	Expected date</a:t>
              </a:r>
              <a:br>
                <a:rPr lang="en-AU" sz="2400" dirty="0">
                  <a:latin typeface="Arial" charset="0"/>
                  <a:ea typeface="MS PGothic" charset="0"/>
                  <a:cs typeface="MS PGothic" charset="0"/>
                </a:rPr>
              </a:br>
              <a:r>
                <a:rPr lang="en-AU" sz="2400" dirty="0">
                  <a:latin typeface="Arial" charset="0"/>
                  <a:ea typeface="MS PGothic" charset="0"/>
                  <a:cs typeface="MS PGothic" charset="0"/>
                </a:rPr>
                <a:t>	date	of completion</a:t>
              </a:r>
              <a:endParaRPr lang="en-AU" sz="2400" baseline="-25000" dirty="0">
                <a:latin typeface="Arial" charset="0"/>
                <a:ea typeface="MS PGothic" charset="0"/>
                <a:cs typeface="MS PGothic" charset="0"/>
              </a:endParaRPr>
            </a:p>
          </p:txBody>
        </p:sp>
        <p:sp>
          <p:nvSpPr>
            <p:cNvPr id="181255" name="AutoShape 7"/>
            <p:cNvSpPr>
              <a:spLocks noChangeArrowheads="1"/>
            </p:cNvSpPr>
            <p:nvPr/>
          </p:nvSpPr>
          <p:spPr bwMode="auto">
            <a:xfrm>
              <a:off x="1912" y="2184"/>
              <a:ext cx="2104" cy="424"/>
            </a:xfrm>
            <a:prstGeom prst="bracketPair">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latin typeface="Calibri" charset="0"/>
              </a:endParaRPr>
            </a:p>
          </p:txBody>
        </p:sp>
      </p:grpSp>
      <p:sp>
        <p:nvSpPr>
          <p:cNvPr id="180232" name="Text Box 8"/>
          <p:cNvSpPr txBox="1">
            <a:spLocks noChangeArrowheads="1"/>
          </p:cNvSpPr>
          <p:nvPr/>
        </p:nvSpPr>
        <p:spPr bwMode="auto">
          <a:xfrm>
            <a:off x="4086225" y="4865688"/>
            <a:ext cx="4681538" cy="1635125"/>
          </a:xfrm>
          <a:prstGeom prst="rect">
            <a:avLst/>
          </a:prstGeom>
          <a:solidFill>
            <a:schemeClr val="accent1"/>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Where </a:t>
            </a:r>
            <a:r>
              <a:rPr lang="en-AU" sz="2400" i="1" dirty="0">
                <a:latin typeface="Arial" charset="0"/>
                <a:ea typeface="MS PGothic" charset="0"/>
                <a:cs typeface="MS PGothic" charset="0"/>
              </a:rPr>
              <a:t>Z</a:t>
            </a:r>
            <a:r>
              <a:rPr lang="en-AU" sz="2400" dirty="0">
                <a:latin typeface="Arial" charset="0"/>
                <a:ea typeface="MS PGothic" charset="0"/>
                <a:cs typeface="MS PGothic" charset="0"/>
              </a:rPr>
              <a:t> is the number of standard deviations the due date or target date lies from the mean or expected date</a:t>
            </a:r>
          </a:p>
        </p:txBody>
      </p:sp>
    </p:spTree>
    <p:extLst>
      <p:ext uri="{BB962C8B-B14F-4D97-AF65-F5344CB8AC3E}">
        <p14:creationId xmlns:p14="http://schemas.microsoft.com/office/powerpoint/2010/main" val="306442793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80227"/>
                                        </p:tgtEl>
                                        <p:attrNameLst>
                                          <p:attrName>style.visibility</p:attrName>
                                        </p:attrNameLst>
                                      </p:cBhvr>
                                      <p:to>
                                        <p:strVal val="visible"/>
                                      </p:to>
                                    </p:set>
                                    <p:animEffect transition="in" filter="strips(downRight)">
                                      <p:cBhvr>
                                        <p:cTn id="7" dur="1000"/>
                                        <p:tgtEl>
                                          <p:spTgt spid="180227"/>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80228"/>
                                        </p:tgtEl>
                                        <p:attrNameLst>
                                          <p:attrName>style.visibility</p:attrName>
                                        </p:attrNameLst>
                                      </p:cBhvr>
                                      <p:to>
                                        <p:strVal val="visible"/>
                                      </p:to>
                                    </p:set>
                                    <p:animEffect transition="in" filter="strips(downRight)">
                                      <p:cBhvr>
                                        <p:cTn id="11" dur="1000"/>
                                        <p:tgtEl>
                                          <p:spTgt spid="180228"/>
                                        </p:tgtEl>
                                      </p:cBhvr>
                                    </p:animEffect>
                                  </p:childTnLst>
                                </p:cTn>
                              </p:par>
                            </p:childTnLst>
                          </p:cTn>
                        </p:par>
                        <p:par>
                          <p:cTn id="12" fill="hold" nodeType="afterGroup">
                            <p:stCondLst>
                              <p:cond delay="4000"/>
                            </p:stCondLst>
                            <p:childTnLst>
                              <p:par>
                                <p:cTn id="13" presetID="18" presetClass="entr" presetSubtype="6" fill="hold" grpId="0" nodeType="afterEffect">
                                  <p:stCondLst>
                                    <p:cond delay="2000"/>
                                  </p:stCondLst>
                                  <p:childTnLst>
                                    <p:set>
                                      <p:cBhvr>
                                        <p:cTn id="14" dur="1" fill="hold">
                                          <p:stCondLst>
                                            <p:cond delay="0"/>
                                          </p:stCondLst>
                                        </p:cTn>
                                        <p:tgtEl>
                                          <p:spTgt spid="180232"/>
                                        </p:tgtEl>
                                        <p:attrNameLst>
                                          <p:attrName>style.visibility</p:attrName>
                                        </p:attrNameLst>
                                      </p:cBhvr>
                                      <p:to>
                                        <p:strVal val="visible"/>
                                      </p:to>
                                    </p:set>
                                    <p:animEffect transition="in" filter="strips(downRight)">
                                      <p:cBhvr>
                                        <p:cTn id="15" dur="1000"/>
                                        <p:tgtEl>
                                          <p:spTgt spid="18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P spid="1802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p:cNvSpPr>
            <a:spLocks/>
          </p:cNvSpPr>
          <p:nvPr/>
        </p:nvSpPr>
        <p:spPr bwMode="auto">
          <a:xfrm>
            <a:off x="2616200" y="4335463"/>
            <a:ext cx="3333750" cy="1697037"/>
          </a:xfrm>
          <a:custGeom>
            <a:avLst/>
            <a:gdLst>
              <a:gd name="T0" fmla="*/ 2147483647 w 1527"/>
              <a:gd name="T1" fmla="*/ 2147483647 h 777"/>
              <a:gd name="T2" fmla="*/ 2147483647 w 1527"/>
              <a:gd name="T3" fmla="*/ 2147483647 h 777"/>
              <a:gd name="T4" fmla="*/ 2147483647 w 1527"/>
              <a:gd name="T5" fmla="*/ 2147483647 h 777"/>
              <a:gd name="T6" fmla="*/ 2147483647 w 1527"/>
              <a:gd name="T7" fmla="*/ 2147483647 h 777"/>
              <a:gd name="T8" fmla="*/ 2147483647 w 1527"/>
              <a:gd name="T9" fmla="*/ 2147483647 h 777"/>
              <a:gd name="T10" fmla="*/ 2147483647 w 1527"/>
              <a:gd name="T11" fmla="*/ 2147483647 h 777"/>
              <a:gd name="T12" fmla="*/ 2147483647 w 1527"/>
              <a:gd name="T13" fmla="*/ 2147483647 h 777"/>
              <a:gd name="T14" fmla="*/ 2147483647 w 1527"/>
              <a:gd name="T15" fmla="*/ 2147483647 h 777"/>
              <a:gd name="T16" fmla="*/ 2147483647 w 1527"/>
              <a:gd name="T17" fmla="*/ 2147483647 h 777"/>
              <a:gd name="T18" fmla="*/ 2020942292 w 1527"/>
              <a:gd name="T19" fmla="*/ 2147483647 h 777"/>
              <a:gd name="T20" fmla="*/ 1854119486 w 1527"/>
              <a:gd name="T21" fmla="*/ 2147483647 h 777"/>
              <a:gd name="T22" fmla="*/ 1715894440 w 1527"/>
              <a:gd name="T23" fmla="*/ 2147483647 h 777"/>
              <a:gd name="T24" fmla="*/ 1491873934 w 1527"/>
              <a:gd name="T25" fmla="*/ 2147483647 h 777"/>
              <a:gd name="T26" fmla="*/ 1282153400 w 1527"/>
              <a:gd name="T27" fmla="*/ 2147483647 h 777"/>
              <a:gd name="T28" fmla="*/ 1120098434 w 1527"/>
              <a:gd name="T29" fmla="*/ 2147483647 h 777"/>
              <a:gd name="T30" fmla="*/ 953273445 w 1527"/>
              <a:gd name="T31" fmla="*/ 2051204374 h 777"/>
              <a:gd name="T32" fmla="*/ 786450640 w 1527"/>
              <a:gd name="T33" fmla="*/ 1812693215 h 777"/>
              <a:gd name="T34" fmla="*/ 767386923 w 1527"/>
              <a:gd name="T35" fmla="*/ 0 h 777"/>
              <a:gd name="T36" fmla="*/ 2147483647 w 1527"/>
              <a:gd name="T37" fmla="*/ 887266414 h 777"/>
              <a:gd name="T38" fmla="*/ 2147483647 w 1527"/>
              <a:gd name="T39" fmla="*/ 1068534807 h 777"/>
              <a:gd name="T40" fmla="*/ 2147483647 w 1527"/>
              <a:gd name="T41" fmla="*/ 1235493328 h 777"/>
              <a:gd name="T42" fmla="*/ 2147483647 w 1527"/>
              <a:gd name="T43" fmla="*/ 1364289004 h 777"/>
              <a:gd name="T44" fmla="*/ 2147483647 w 1527"/>
              <a:gd name="T45" fmla="*/ 1478776719 h 777"/>
              <a:gd name="T46" fmla="*/ 2147483647 w 1527"/>
              <a:gd name="T47" fmla="*/ 1598032298 h 777"/>
              <a:gd name="T48" fmla="*/ 2147483647 w 1527"/>
              <a:gd name="T49" fmla="*/ 1693437636 h 777"/>
              <a:gd name="T50" fmla="*/ 2147483647 w 1527"/>
              <a:gd name="T51" fmla="*/ 1755450449 h 777"/>
              <a:gd name="T52" fmla="*/ 2147483647 w 1527"/>
              <a:gd name="T53" fmla="*/ 1812693215 h 777"/>
              <a:gd name="T54" fmla="*/ 2147483647 w 1527"/>
              <a:gd name="T55" fmla="*/ 1841313506 h 777"/>
              <a:gd name="T56" fmla="*/ 2147483647 w 1527"/>
              <a:gd name="T57" fmla="*/ 1855625835 h 777"/>
              <a:gd name="T58" fmla="*/ 2147483647 w 1527"/>
              <a:gd name="T59" fmla="*/ 1793610837 h 777"/>
              <a:gd name="T60" fmla="*/ 2147483647 w 1527"/>
              <a:gd name="T61" fmla="*/ 1674355258 h 777"/>
              <a:gd name="T62" fmla="*/ 2147483647 w 1527"/>
              <a:gd name="T63" fmla="*/ 1497856913 h 777"/>
              <a:gd name="T64" fmla="*/ 2147483647 w 1527"/>
              <a:gd name="T65" fmla="*/ 2147483647 h 777"/>
              <a:gd name="T66" fmla="*/ 2147483647 w 1527"/>
              <a:gd name="T67" fmla="*/ 2147483647 h 777"/>
              <a:gd name="T68" fmla="*/ 2147483647 w 1527"/>
              <a:gd name="T69" fmla="*/ 2147483647 h 777"/>
              <a:gd name="T70" fmla="*/ 2147483647 w 1527"/>
              <a:gd name="T71" fmla="*/ 2147483647 h 777"/>
              <a:gd name="T72" fmla="*/ 2147483647 w 1527"/>
              <a:gd name="T73" fmla="*/ 2147483647 h 777"/>
              <a:gd name="T74" fmla="*/ 2147483647 w 1527"/>
              <a:gd name="T75" fmla="*/ 2147483647 h 777"/>
              <a:gd name="T76" fmla="*/ 2147483647 w 1527"/>
              <a:gd name="T77" fmla="*/ 2147483647 h 777"/>
              <a:gd name="T78" fmla="*/ 2147483647 w 1527"/>
              <a:gd name="T79" fmla="*/ 2147483647 h 777"/>
              <a:gd name="T80" fmla="*/ 2147483647 w 1527"/>
              <a:gd name="T81" fmla="*/ 2147483647 h 777"/>
              <a:gd name="T82" fmla="*/ 2147483647 w 1527"/>
              <a:gd name="T83" fmla="*/ 2147483647 h 777"/>
              <a:gd name="T84" fmla="*/ 2147483647 w 1527"/>
              <a:gd name="T85" fmla="*/ 2147483647 h 777"/>
              <a:gd name="T86" fmla="*/ 2147483647 w 1527"/>
              <a:gd name="T87" fmla="*/ 2147483647 h 777"/>
              <a:gd name="T88" fmla="*/ 2147483647 w 1527"/>
              <a:gd name="T89" fmla="*/ 2147483647 h 777"/>
              <a:gd name="T90" fmla="*/ 2147483647 w 1527"/>
              <a:gd name="T91" fmla="*/ 2147483647 h 777"/>
              <a:gd name="T92" fmla="*/ 2147483647 w 1527"/>
              <a:gd name="T93" fmla="*/ 2147483647 h 777"/>
              <a:gd name="T94" fmla="*/ 2147483647 w 1527"/>
              <a:gd name="T95" fmla="*/ 2147483647 h 777"/>
              <a:gd name="T96" fmla="*/ 2147483647 w 1527"/>
              <a:gd name="T97" fmla="*/ 2147483647 h 777"/>
              <a:gd name="T98" fmla="*/ 2147483647 w 1527"/>
              <a:gd name="T99" fmla="*/ 2147483647 h 7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7"/>
              <a:gd name="T151" fmla="*/ 0 h 777"/>
              <a:gd name="T152" fmla="*/ 1527 w 1527"/>
              <a:gd name="T153" fmla="*/ 777 h 7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7" h="777">
                <a:moveTo>
                  <a:pt x="760" y="767"/>
                </a:moveTo>
                <a:lnTo>
                  <a:pt x="744" y="764"/>
                </a:lnTo>
                <a:lnTo>
                  <a:pt x="723" y="761"/>
                </a:lnTo>
                <a:lnTo>
                  <a:pt x="702" y="757"/>
                </a:lnTo>
                <a:lnTo>
                  <a:pt x="687" y="753"/>
                </a:lnTo>
                <a:lnTo>
                  <a:pt x="669" y="749"/>
                </a:lnTo>
                <a:lnTo>
                  <a:pt x="652" y="744"/>
                </a:lnTo>
                <a:lnTo>
                  <a:pt x="634" y="740"/>
                </a:lnTo>
                <a:lnTo>
                  <a:pt x="619" y="735"/>
                </a:lnTo>
                <a:lnTo>
                  <a:pt x="601" y="728"/>
                </a:lnTo>
                <a:lnTo>
                  <a:pt x="579" y="720"/>
                </a:lnTo>
                <a:lnTo>
                  <a:pt x="561" y="713"/>
                </a:lnTo>
                <a:lnTo>
                  <a:pt x="543" y="705"/>
                </a:lnTo>
                <a:lnTo>
                  <a:pt x="523" y="697"/>
                </a:lnTo>
                <a:lnTo>
                  <a:pt x="504" y="687"/>
                </a:lnTo>
                <a:lnTo>
                  <a:pt x="487" y="679"/>
                </a:lnTo>
                <a:lnTo>
                  <a:pt x="471" y="669"/>
                </a:lnTo>
                <a:lnTo>
                  <a:pt x="456" y="660"/>
                </a:lnTo>
                <a:lnTo>
                  <a:pt x="441" y="650"/>
                </a:lnTo>
                <a:lnTo>
                  <a:pt x="424" y="641"/>
                </a:lnTo>
                <a:lnTo>
                  <a:pt x="406" y="629"/>
                </a:lnTo>
                <a:lnTo>
                  <a:pt x="389" y="617"/>
                </a:lnTo>
                <a:lnTo>
                  <a:pt x="374" y="605"/>
                </a:lnTo>
                <a:lnTo>
                  <a:pt x="360" y="595"/>
                </a:lnTo>
                <a:lnTo>
                  <a:pt x="335" y="577"/>
                </a:lnTo>
                <a:lnTo>
                  <a:pt x="313" y="558"/>
                </a:lnTo>
                <a:lnTo>
                  <a:pt x="291" y="537"/>
                </a:lnTo>
                <a:lnTo>
                  <a:pt x="269" y="512"/>
                </a:lnTo>
                <a:lnTo>
                  <a:pt x="253" y="495"/>
                </a:lnTo>
                <a:lnTo>
                  <a:pt x="235" y="474"/>
                </a:lnTo>
                <a:lnTo>
                  <a:pt x="216" y="452"/>
                </a:lnTo>
                <a:lnTo>
                  <a:pt x="200" y="430"/>
                </a:lnTo>
                <a:lnTo>
                  <a:pt x="184" y="407"/>
                </a:lnTo>
                <a:lnTo>
                  <a:pt x="165" y="380"/>
                </a:lnTo>
                <a:lnTo>
                  <a:pt x="0" y="473"/>
                </a:lnTo>
                <a:lnTo>
                  <a:pt x="161" y="0"/>
                </a:lnTo>
                <a:lnTo>
                  <a:pt x="683" y="90"/>
                </a:lnTo>
                <a:lnTo>
                  <a:pt x="508" y="186"/>
                </a:lnTo>
                <a:lnTo>
                  <a:pt x="522" y="206"/>
                </a:lnTo>
                <a:lnTo>
                  <a:pt x="538" y="224"/>
                </a:lnTo>
                <a:lnTo>
                  <a:pt x="554" y="242"/>
                </a:lnTo>
                <a:lnTo>
                  <a:pt x="570" y="259"/>
                </a:lnTo>
                <a:lnTo>
                  <a:pt x="583" y="271"/>
                </a:lnTo>
                <a:lnTo>
                  <a:pt x="597" y="286"/>
                </a:lnTo>
                <a:lnTo>
                  <a:pt x="613" y="298"/>
                </a:lnTo>
                <a:lnTo>
                  <a:pt x="630" y="310"/>
                </a:lnTo>
                <a:lnTo>
                  <a:pt x="651" y="324"/>
                </a:lnTo>
                <a:lnTo>
                  <a:pt x="669" y="335"/>
                </a:lnTo>
                <a:lnTo>
                  <a:pt x="683" y="343"/>
                </a:lnTo>
                <a:lnTo>
                  <a:pt x="705" y="355"/>
                </a:lnTo>
                <a:lnTo>
                  <a:pt x="725" y="363"/>
                </a:lnTo>
                <a:lnTo>
                  <a:pt x="741" y="368"/>
                </a:lnTo>
                <a:lnTo>
                  <a:pt x="759" y="374"/>
                </a:lnTo>
                <a:lnTo>
                  <a:pt x="784" y="380"/>
                </a:lnTo>
                <a:lnTo>
                  <a:pt x="809" y="384"/>
                </a:lnTo>
                <a:lnTo>
                  <a:pt x="835" y="386"/>
                </a:lnTo>
                <a:lnTo>
                  <a:pt x="872" y="388"/>
                </a:lnTo>
                <a:lnTo>
                  <a:pt x="921" y="389"/>
                </a:lnTo>
                <a:lnTo>
                  <a:pt x="958" y="384"/>
                </a:lnTo>
                <a:lnTo>
                  <a:pt x="992" y="376"/>
                </a:lnTo>
                <a:lnTo>
                  <a:pt x="1032" y="365"/>
                </a:lnTo>
                <a:lnTo>
                  <a:pt x="1067" y="351"/>
                </a:lnTo>
                <a:lnTo>
                  <a:pt x="1102" y="334"/>
                </a:lnTo>
                <a:lnTo>
                  <a:pt x="1133" y="314"/>
                </a:lnTo>
                <a:lnTo>
                  <a:pt x="1164" y="288"/>
                </a:lnTo>
                <a:lnTo>
                  <a:pt x="1526" y="490"/>
                </a:lnTo>
                <a:lnTo>
                  <a:pt x="1511" y="507"/>
                </a:lnTo>
                <a:lnTo>
                  <a:pt x="1490" y="527"/>
                </a:lnTo>
                <a:lnTo>
                  <a:pt x="1473" y="544"/>
                </a:lnTo>
                <a:lnTo>
                  <a:pt x="1455" y="560"/>
                </a:lnTo>
                <a:lnTo>
                  <a:pt x="1438" y="576"/>
                </a:lnTo>
                <a:lnTo>
                  <a:pt x="1417" y="593"/>
                </a:lnTo>
                <a:lnTo>
                  <a:pt x="1397" y="607"/>
                </a:lnTo>
                <a:lnTo>
                  <a:pt x="1378" y="620"/>
                </a:lnTo>
                <a:lnTo>
                  <a:pt x="1356" y="634"/>
                </a:lnTo>
                <a:lnTo>
                  <a:pt x="1335" y="648"/>
                </a:lnTo>
                <a:lnTo>
                  <a:pt x="1313" y="662"/>
                </a:lnTo>
                <a:lnTo>
                  <a:pt x="1293" y="673"/>
                </a:lnTo>
                <a:lnTo>
                  <a:pt x="1273" y="684"/>
                </a:lnTo>
                <a:lnTo>
                  <a:pt x="1254" y="693"/>
                </a:lnTo>
                <a:lnTo>
                  <a:pt x="1228" y="705"/>
                </a:lnTo>
                <a:lnTo>
                  <a:pt x="1203" y="715"/>
                </a:lnTo>
                <a:lnTo>
                  <a:pt x="1175" y="725"/>
                </a:lnTo>
                <a:lnTo>
                  <a:pt x="1154" y="733"/>
                </a:lnTo>
                <a:lnTo>
                  <a:pt x="1134" y="740"/>
                </a:lnTo>
                <a:lnTo>
                  <a:pt x="1110" y="747"/>
                </a:lnTo>
                <a:lnTo>
                  <a:pt x="1088" y="753"/>
                </a:lnTo>
                <a:lnTo>
                  <a:pt x="1065" y="758"/>
                </a:lnTo>
                <a:lnTo>
                  <a:pt x="1039" y="763"/>
                </a:lnTo>
                <a:lnTo>
                  <a:pt x="1012" y="768"/>
                </a:lnTo>
                <a:lnTo>
                  <a:pt x="985" y="771"/>
                </a:lnTo>
                <a:lnTo>
                  <a:pt x="957" y="773"/>
                </a:lnTo>
                <a:lnTo>
                  <a:pt x="936" y="774"/>
                </a:lnTo>
                <a:lnTo>
                  <a:pt x="907" y="776"/>
                </a:lnTo>
                <a:lnTo>
                  <a:pt x="879" y="776"/>
                </a:lnTo>
                <a:lnTo>
                  <a:pt x="857" y="775"/>
                </a:lnTo>
                <a:lnTo>
                  <a:pt x="832" y="774"/>
                </a:lnTo>
                <a:lnTo>
                  <a:pt x="805" y="773"/>
                </a:lnTo>
                <a:lnTo>
                  <a:pt x="781" y="769"/>
                </a:lnTo>
                <a:lnTo>
                  <a:pt x="760" y="767"/>
                </a:lnTo>
              </a:path>
            </a:pathLst>
          </a:custGeom>
          <a:solidFill>
            <a:schemeClr val="folHlink"/>
          </a:solidFill>
          <a:ln w="12700" cap="rnd" cmpd="sng">
            <a:solidFill>
              <a:schemeClr val="bg2"/>
            </a:solidFill>
            <a:prstDash val="solid"/>
            <a:round/>
            <a:headEnd type="none" w="med" len="med"/>
            <a:tailEnd type="none" w="med" len="med"/>
          </a:ln>
        </p:spPr>
        <p:txBody>
          <a:bodyPr/>
          <a:lstStyle/>
          <a:p>
            <a:endParaRPr lang="en-US" dirty="0"/>
          </a:p>
        </p:txBody>
      </p:sp>
      <p:sp>
        <p:nvSpPr>
          <p:cNvPr id="39939" name="Freeform 3"/>
          <p:cNvSpPr>
            <a:spLocks/>
          </p:cNvSpPr>
          <p:nvPr/>
        </p:nvSpPr>
        <p:spPr bwMode="auto">
          <a:xfrm>
            <a:off x="4843463" y="2482850"/>
            <a:ext cx="1684337" cy="3036888"/>
          </a:xfrm>
          <a:custGeom>
            <a:avLst/>
            <a:gdLst>
              <a:gd name="T0" fmla="*/ 80922365 w 772"/>
              <a:gd name="T1" fmla="*/ 14319254 h 1390"/>
              <a:gd name="T2" fmla="*/ 266570314 w 772"/>
              <a:gd name="T3" fmla="*/ 47733762 h 1390"/>
              <a:gd name="T4" fmla="*/ 428417226 w 772"/>
              <a:gd name="T5" fmla="*/ 90693713 h 1390"/>
              <a:gd name="T6" fmla="*/ 590262024 w 772"/>
              <a:gd name="T7" fmla="*/ 133655831 h 1390"/>
              <a:gd name="T8" fmla="*/ 752108868 w 772"/>
              <a:gd name="T9" fmla="*/ 190935049 h 1390"/>
              <a:gd name="T10" fmla="*/ 932996132 w 772"/>
              <a:gd name="T11" fmla="*/ 262537851 h 1390"/>
              <a:gd name="T12" fmla="*/ 1109122746 w 772"/>
              <a:gd name="T13" fmla="*/ 338912349 h 1390"/>
              <a:gd name="T14" fmla="*/ 1285249632 w 772"/>
              <a:gd name="T15" fmla="*/ 424832216 h 1390"/>
              <a:gd name="T16" fmla="*/ 1432814524 w 772"/>
              <a:gd name="T17" fmla="*/ 515528080 h 1390"/>
              <a:gd name="T18" fmla="*/ 1585140067 w 772"/>
              <a:gd name="T19" fmla="*/ 606221895 h 1390"/>
              <a:gd name="T20" fmla="*/ 1751745380 w 772"/>
              <a:gd name="T21" fmla="*/ 725556258 h 1390"/>
              <a:gd name="T22" fmla="*/ 1894551804 w 772"/>
              <a:gd name="T23" fmla="*/ 830571371 h 1390"/>
              <a:gd name="T24" fmla="*/ 2127799678 w 772"/>
              <a:gd name="T25" fmla="*/ 1035827786 h 1390"/>
              <a:gd name="T26" fmla="*/ 2147483647 w 772"/>
              <a:gd name="T27" fmla="*/ 1231536851 h 1390"/>
              <a:gd name="T28" fmla="*/ 2147483647 w 772"/>
              <a:gd name="T29" fmla="*/ 1412926393 h 1390"/>
              <a:gd name="T30" fmla="*/ 2147483647 w 772"/>
              <a:gd name="T31" fmla="*/ 1622956620 h 1390"/>
              <a:gd name="T32" fmla="*/ 2147483647 w 772"/>
              <a:gd name="T33" fmla="*/ 1856853718 h 1390"/>
              <a:gd name="T34" fmla="*/ 2147483647 w 772"/>
              <a:gd name="T35" fmla="*/ 2081203194 h 1390"/>
              <a:gd name="T36" fmla="*/ 2147483647 w 772"/>
              <a:gd name="T37" fmla="*/ 2147483647 h 1390"/>
              <a:gd name="T38" fmla="*/ 2147483647 w 772"/>
              <a:gd name="T39" fmla="*/ 2147483647 h 1390"/>
              <a:gd name="T40" fmla="*/ 2147483647 w 772"/>
              <a:gd name="T41" fmla="*/ 2147483647 h 1390"/>
              <a:gd name="T42" fmla="*/ 2147483647 w 772"/>
              <a:gd name="T43" fmla="*/ 2147483647 h 1390"/>
              <a:gd name="T44" fmla="*/ 2147483647 w 772"/>
              <a:gd name="T45" fmla="*/ 2147483647 h 1390"/>
              <a:gd name="T46" fmla="*/ 2147483647 w 772"/>
              <a:gd name="T47" fmla="*/ 2147483647 h 1390"/>
              <a:gd name="T48" fmla="*/ 2147483647 w 772"/>
              <a:gd name="T49" fmla="*/ 2147483647 h 1390"/>
              <a:gd name="T50" fmla="*/ 2147483647 w 772"/>
              <a:gd name="T51" fmla="*/ 2147483647 h 1390"/>
              <a:gd name="T52" fmla="*/ 2147483647 w 772"/>
              <a:gd name="T53" fmla="*/ 2147483647 h 1390"/>
              <a:gd name="T54" fmla="*/ 2147483647 w 772"/>
              <a:gd name="T55" fmla="*/ 2147483647 h 1390"/>
              <a:gd name="T56" fmla="*/ 2147483647 w 772"/>
              <a:gd name="T57" fmla="*/ 2147483647 h 1390"/>
              <a:gd name="T58" fmla="*/ 1151964509 w 772"/>
              <a:gd name="T59" fmla="*/ 2147483647 h 1390"/>
              <a:gd name="T60" fmla="*/ 1194806000 w 772"/>
              <a:gd name="T61" fmla="*/ 2147483647 h 1390"/>
              <a:gd name="T62" fmla="*/ 1347131543 w 772"/>
              <a:gd name="T63" fmla="*/ 2147483647 h 1390"/>
              <a:gd name="T64" fmla="*/ 1437575175 w 772"/>
              <a:gd name="T65" fmla="*/ 2147483647 h 1390"/>
              <a:gd name="T66" fmla="*/ 1470895365 w 772"/>
              <a:gd name="T67" fmla="*/ 2147483647 h 1390"/>
              <a:gd name="T68" fmla="*/ 1485177316 w 772"/>
              <a:gd name="T69" fmla="*/ 2147483647 h 1390"/>
              <a:gd name="T70" fmla="*/ 1461376246 w 772"/>
              <a:gd name="T71" fmla="*/ 2147483647 h 1390"/>
              <a:gd name="T72" fmla="*/ 1389973034 w 772"/>
              <a:gd name="T73" fmla="*/ 2147483647 h 1390"/>
              <a:gd name="T74" fmla="*/ 1280488982 w 772"/>
              <a:gd name="T75" fmla="*/ 2147483647 h 1390"/>
              <a:gd name="T76" fmla="*/ 1151964509 w 772"/>
              <a:gd name="T77" fmla="*/ 2147483647 h 1390"/>
              <a:gd name="T78" fmla="*/ 1037719534 w 772"/>
              <a:gd name="T79" fmla="*/ 2147483647 h 1390"/>
              <a:gd name="T80" fmla="*/ 899673761 w 772"/>
              <a:gd name="T81" fmla="*/ 2147483647 h 1390"/>
              <a:gd name="T82" fmla="*/ 766388638 w 772"/>
              <a:gd name="T83" fmla="*/ 2147483647 h 1390"/>
              <a:gd name="T84" fmla="*/ 614063095 w 772"/>
              <a:gd name="T85" fmla="*/ 2147483647 h 1390"/>
              <a:gd name="T86" fmla="*/ 433175695 w 772"/>
              <a:gd name="T87" fmla="*/ 2081203194 h 1390"/>
              <a:gd name="T88" fmla="*/ 257049013 w 772"/>
              <a:gd name="T89" fmla="*/ 1980961893 h 1390"/>
              <a:gd name="T90" fmla="*/ 0 w 772"/>
              <a:gd name="T91" fmla="*/ 1895039841 h 13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2"/>
              <a:gd name="T139" fmla="*/ 0 h 1390"/>
              <a:gd name="T140" fmla="*/ 772 w 772"/>
              <a:gd name="T141" fmla="*/ 1390 h 13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2" h="1390">
                <a:moveTo>
                  <a:pt x="0" y="0"/>
                </a:moveTo>
                <a:lnTo>
                  <a:pt x="17" y="3"/>
                </a:lnTo>
                <a:lnTo>
                  <a:pt x="33" y="5"/>
                </a:lnTo>
                <a:lnTo>
                  <a:pt x="56" y="10"/>
                </a:lnTo>
                <a:lnTo>
                  <a:pt x="72" y="14"/>
                </a:lnTo>
                <a:lnTo>
                  <a:pt x="90" y="19"/>
                </a:lnTo>
                <a:lnTo>
                  <a:pt x="106" y="24"/>
                </a:lnTo>
                <a:lnTo>
                  <a:pt x="124" y="28"/>
                </a:lnTo>
                <a:lnTo>
                  <a:pt x="140" y="33"/>
                </a:lnTo>
                <a:lnTo>
                  <a:pt x="158" y="40"/>
                </a:lnTo>
                <a:lnTo>
                  <a:pt x="179" y="48"/>
                </a:lnTo>
                <a:lnTo>
                  <a:pt x="196" y="55"/>
                </a:lnTo>
                <a:lnTo>
                  <a:pt x="214" y="63"/>
                </a:lnTo>
                <a:lnTo>
                  <a:pt x="233" y="71"/>
                </a:lnTo>
                <a:lnTo>
                  <a:pt x="253" y="81"/>
                </a:lnTo>
                <a:lnTo>
                  <a:pt x="270" y="89"/>
                </a:lnTo>
                <a:lnTo>
                  <a:pt x="287" y="99"/>
                </a:lnTo>
                <a:lnTo>
                  <a:pt x="301" y="108"/>
                </a:lnTo>
                <a:lnTo>
                  <a:pt x="316" y="118"/>
                </a:lnTo>
                <a:lnTo>
                  <a:pt x="333" y="127"/>
                </a:lnTo>
                <a:lnTo>
                  <a:pt x="351" y="139"/>
                </a:lnTo>
                <a:lnTo>
                  <a:pt x="368" y="152"/>
                </a:lnTo>
                <a:lnTo>
                  <a:pt x="383" y="164"/>
                </a:lnTo>
                <a:lnTo>
                  <a:pt x="398" y="174"/>
                </a:lnTo>
                <a:lnTo>
                  <a:pt x="423" y="194"/>
                </a:lnTo>
                <a:lnTo>
                  <a:pt x="447" y="217"/>
                </a:lnTo>
                <a:lnTo>
                  <a:pt x="466" y="233"/>
                </a:lnTo>
                <a:lnTo>
                  <a:pt x="489" y="258"/>
                </a:lnTo>
                <a:lnTo>
                  <a:pt x="504" y="276"/>
                </a:lnTo>
                <a:lnTo>
                  <a:pt x="522" y="296"/>
                </a:lnTo>
                <a:lnTo>
                  <a:pt x="541" y="319"/>
                </a:lnTo>
                <a:lnTo>
                  <a:pt x="557" y="340"/>
                </a:lnTo>
                <a:lnTo>
                  <a:pt x="572" y="365"/>
                </a:lnTo>
                <a:lnTo>
                  <a:pt x="588" y="389"/>
                </a:lnTo>
                <a:lnTo>
                  <a:pt x="604" y="414"/>
                </a:lnTo>
                <a:lnTo>
                  <a:pt x="617" y="436"/>
                </a:lnTo>
                <a:lnTo>
                  <a:pt x="629" y="464"/>
                </a:lnTo>
                <a:lnTo>
                  <a:pt x="641" y="490"/>
                </a:lnTo>
                <a:lnTo>
                  <a:pt x="652" y="517"/>
                </a:lnTo>
                <a:lnTo>
                  <a:pt x="662" y="547"/>
                </a:lnTo>
                <a:lnTo>
                  <a:pt x="675" y="583"/>
                </a:lnTo>
                <a:lnTo>
                  <a:pt x="684" y="617"/>
                </a:lnTo>
                <a:lnTo>
                  <a:pt x="693" y="652"/>
                </a:lnTo>
                <a:lnTo>
                  <a:pt x="697" y="686"/>
                </a:lnTo>
                <a:lnTo>
                  <a:pt x="703" y="725"/>
                </a:lnTo>
                <a:lnTo>
                  <a:pt x="707" y="774"/>
                </a:lnTo>
                <a:lnTo>
                  <a:pt x="708" y="813"/>
                </a:lnTo>
                <a:lnTo>
                  <a:pt x="707" y="852"/>
                </a:lnTo>
                <a:lnTo>
                  <a:pt x="704" y="888"/>
                </a:lnTo>
                <a:lnTo>
                  <a:pt x="700" y="922"/>
                </a:lnTo>
                <a:lnTo>
                  <a:pt x="695" y="958"/>
                </a:lnTo>
                <a:lnTo>
                  <a:pt x="687" y="994"/>
                </a:lnTo>
                <a:lnTo>
                  <a:pt x="677" y="1033"/>
                </a:lnTo>
                <a:lnTo>
                  <a:pt x="664" y="1073"/>
                </a:lnTo>
                <a:lnTo>
                  <a:pt x="651" y="1111"/>
                </a:lnTo>
                <a:lnTo>
                  <a:pt x="636" y="1147"/>
                </a:lnTo>
                <a:lnTo>
                  <a:pt x="619" y="1183"/>
                </a:lnTo>
                <a:lnTo>
                  <a:pt x="598" y="1217"/>
                </a:lnTo>
                <a:lnTo>
                  <a:pt x="771" y="1313"/>
                </a:lnTo>
                <a:lnTo>
                  <a:pt x="242" y="1389"/>
                </a:lnTo>
                <a:lnTo>
                  <a:pt x="48" y="915"/>
                </a:lnTo>
                <a:lnTo>
                  <a:pt x="251" y="1021"/>
                </a:lnTo>
                <a:lnTo>
                  <a:pt x="271" y="991"/>
                </a:lnTo>
                <a:lnTo>
                  <a:pt x="283" y="964"/>
                </a:lnTo>
                <a:lnTo>
                  <a:pt x="294" y="936"/>
                </a:lnTo>
                <a:lnTo>
                  <a:pt x="302" y="908"/>
                </a:lnTo>
                <a:lnTo>
                  <a:pt x="308" y="880"/>
                </a:lnTo>
                <a:lnTo>
                  <a:pt x="309" y="854"/>
                </a:lnTo>
                <a:lnTo>
                  <a:pt x="312" y="828"/>
                </a:lnTo>
                <a:lnTo>
                  <a:pt x="312" y="801"/>
                </a:lnTo>
                <a:lnTo>
                  <a:pt x="310" y="770"/>
                </a:lnTo>
                <a:lnTo>
                  <a:pt x="307" y="739"/>
                </a:lnTo>
                <a:lnTo>
                  <a:pt x="300" y="706"/>
                </a:lnTo>
                <a:lnTo>
                  <a:pt x="292" y="679"/>
                </a:lnTo>
                <a:lnTo>
                  <a:pt x="280" y="649"/>
                </a:lnTo>
                <a:lnTo>
                  <a:pt x="269" y="622"/>
                </a:lnTo>
                <a:lnTo>
                  <a:pt x="254" y="597"/>
                </a:lnTo>
                <a:lnTo>
                  <a:pt x="242" y="577"/>
                </a:lnTo>
                <a:lnTo>
                  <a:pt x="230" y="561"/>
                </a:lnTo>
                <a:lnTo>
                  <a:pt x="218" y="545"/>
                </a:lnTo>
                <a:lnTo>
                  <a:pt x="204" y="529"/>
                </a:lnTo>
                <a:lnTo>
                  <a:pt x="189" y="512"/>
                </a:lnTo>
                <a:lnTo>
                  <a:pt x="176" y="500"/>
                </a:lnTo>
                <a:lnTo>
                  <a:pt x="161" y="485"/>
                </a:lnTo>
                <a:lnTo>
                  <a:pt x="146" y="473"/>
                </a:lnTo>
                <a:lnTo>
                  <a:pt x="129" y="460"/>
                </a:lnTo>
                <a:lnTo>
                  <a:pt x="108" y="447"/>
                </a:lnTo>
                <a:lnTo>
                  <a:pt x="91" y="436"/>
                </a:lnTo>
                <a:lnTo>
                  <a:pt x="76" y="427"/>
                </a:lnTo>
                <a:lnTo>
                  <a:pt x="54" y="415"/>
                </a:lnTo>
                <a:lnTo>
                  <a:pt x="33" y="407"/>
                </a:lnTo>
                <a:lnTo>
                  <a:pt x="0" y="397"/>
                </a:lnTo>
                <a:lnTo>
                  <a:pt x="0" y="0"/>
                </a:lnTo>
              </a:path>
            </a:pathLst>
          </a:custGeom>
          <a:solidFill>
            <a:schemeClr val="hlink"/>
          </a:solidFill>
          <a:ln w="12700" cap="rnd" cmpd="sng">
            <a:solidFill>
              <a:schemeClr val="bg2"/>
            </a:solidFill>
            <a:prstDash val="solid"/>
            <a:round/>
            <a:headEnd type="none" w="med" len="med"/>
            <a:tailEnd type="none" w="med" len="med"/>
          </a:ln>
        </p:spPr>
        <p:txBody>
          <a:bodyPr/>
          <a:lstStyle/>
          <a:p>
            <a:endParaRPr lang="en-US" dirty="0"/>
          </a:p>
        </p:txBody>
      </p:sp>
      <p:sp>
        <p:nvSpPr>
          <p:cNvPr id="39940" name="Freeform 4"/>
          <p:cNvSpPr>
            <a:spLocks/>
          </p:cNvSpPr>
          <p:nvPr/>
        </p:nvSpPr>
        <p:spPr bwMode="auto">
          <a:xfrm>
            <a:off x="2698750" y="2082800"/>
            <a:ext cx="2508250" cy="2747963"/>
          </a:xfrm>
          <a:custGeom>
            <a:avLst/>
            <a:gdLst>
              <a:gd name="T0" fmla="*/ 2147483647 w 1149"/>
              <a:gd name="T1" fmla="*/ 892281862 h 1258"/>
              <a:gd name="T2" fmla="*/ 2147483647 w 1149"/>
              <a:gd name="T3" fmla="*/ 930454067 h 1258"/>
              <a:gd name="T4" fmla="*/ 2147483647 w 1149"/>
              <a:gd name="T5" fmla="*/ 968626273 h 1258"/>
              <a:gd name="T6" fmla="*/ 2147483647 w 1149"/>
              <a:gd name="T7" fmla="*/ 1016342076 h 1258"/>
              <a:gd name="T8" fmla="*/ 2147483647 w 1149"/>
              <a:gd name="T9" fmla="*/ 1068828586 h 1258"/>
              <a:gd name="T10" fmla="*/ 2147483647 w 1149"/>
              <a:gd name="T11" fmla="*/ 1140402291 h 1258"/>
              <a:gd name="T12" fmla="*/ 2147483647 w 1149"/>
              <a:gd name="T13" fmla="*/ 1216749160 h 1258"/>
              <a:gd name="T14" fmla="*/ 2092022051 w 1149"/>
              <a:gd name="T15" fmla="*/ 1302637169 h 1258"/>
              <a:gd name="T16" fmla="*/ 1944292956 w 1149"/>
              <a:gd name="T17" fmla="*/ 1393295884 h 1258"/>
              <a:gd name="T18" fmla="*/ 1796563861 w 1149"/>
              <a:gd name="T19" fmla="*/ 1483954600 h 1258"/>
              <a:gd name="T20" fmla="*/ 1629775130 w 1149"/>
              <a:gd name="T21" fmla="*/ 1598473401 h 1258"/>
              <a:gd name="T22" fmla="*/ 1482046035 w 1149"/>
              <a:gd name="T23" fmla="*/ 1708219312 h 1258"/>
              <a:gd name="T24" fmla="*/ 1253306394 w 1149"/>
              <a:gd name="T25" fmla="*/ 1908623938 h 1258"/>
              <a:gd name="T26" fmla="*/ 1053159207 w 1149"/>
              <a:gd name="T27" fmla="*/ 2104257858 h 1258"/>
              <a:gd name="T28" fmla="*/ 895899203 w 1149"/>
              <a:gd name="T29" fmla="*/ 2147483647 h 1258"/>
              <a:gd name="T30" fmla="*/ 729110472 w 1149"/>
              <a:gd name="T31" fmla="*/ 2147483647 h 1258"/>
              <a:gd name="T32" fmla="*/ 576615923 w 1149"/>
              <a:gd name="T33" fmla="*/ 2147483647 h 1258"/>
              <a:gd name="T34" fmla="*/ 443185238 w 1149"/>
              <a:gd name="T35" fmla="*/ 2147483647 h 1258"/>
              <a:gd name="T36" fmla="*/ 319283417 w 1149"/>
              <a:gd name="T37" fmla="*/ 2147483647 h 1258"/>
              <a:gd name="T38" fmla="*/ 219208800 w 1149"/>
              <a:gd name="T39" fmla="*/ 2147483647 h 1258"/>
              <a:gd name="T40" fmla="*/ 114370946 w 1149"/>
              <a:gd name="T41" fmla="*/ 2147483647 h 1258"/>
              <a:gd name="T42" fmla="*/ 52420018 w 1149"/>
              <a:gd name="T43" fmla="*/ 2147483647 h 1258"/>
              <a:gd name="T44" fmla="*/ 4765457 w 1149"/>
              <a:gd name="T45" fmla="*/ 2147483647 h 1258"/>
              <a:gd name="T46" fmla="*/ 4765457 w 1149"/>
              <a:gd name="T47" fmla="*/ 2147483647 h 1258"/>
              <a:gd name="T48" fmla="*/ 42889109 w 1149"/>
              <a:gd name="T49" fmla="*/ 2147483647 h 1258"/>
              <a:gd name="T50" fmla="*/ 100074582 w 1149"/>
              <a:gd name="T51" fmla="*/ 2147483647 h 1258"/>
              <a:gd name="T52" fmla="*/ 214443346 w 1149"/>
              <a:gd name="T53" fmla="*/ 2147483647 h 1258"/>
              <a:gd name="T54" fmla="*/ 1934762046 w 1149"/>
              <a:gd name="T55" fmla="*/ 2147483647 h 1258"/>
              <a:gd name="T56" fmla="*/ 1896638409 w 1149"/>
              <a:gd name="T57" fmla="*/ 2147483647 h 1258"/>
              <a:gd name="T58" fmla="*/ 1901403864 w 1149"/>
              <a:gd name="T59" fmla="*/ 2147483647 h 1258"/>
              <a:gd name="T60" fmla="*/ 1953823865 w 1149"/>
              <a:gd name="T61" fmla="*/ 2147483647 h 1258"/>
              <a:gd name="T62" fmla="*/ 2049132959 w 1149"/>
              <a:gd name="T63" fmla="*/ 2147483647 h 1258"/>
              <a:gd name="T64" fmla="*/ 2147483647 w 1149"/>
              <a:gd name="T65" fmla="*/ 2147483647 h 1258"/>
              <a:gd name="T66" fmla="*/ 2147483647 w 1149"/>
              <a:gd name="T67" fmla="*/ 2147483647 h 1258"/>
              <a:gd name="T68" fmla="*/ 2147483647 w 1149"/>
              <a:gd name="T69" fmla="*/ 2147483647 h 1258"/>
              <a:gd name="T70" fmla="*/ 2147483647 w 1149"/>
              <a:gd name="T71" fmla="*/ 2147483647 h 1258"/>
              <a:gd name="T72" fmla="*/ 2147483647 w 1149"/>
              <a:gd name="T73" fmla="*/ 2147483647 h 1258"/>
              <a:gd name="T74" fmla="*/ 2147483647 w 1149"/>
              <a:gd name="T75" fmla="*/ 2147483647 h 1258"/>
              <a:gd name="T76" fmla="*/ 2147483647 w 1149"/>
              <a:gd name="T77" fmla="*/ 2147483647 h 1258"/>
              <a:gd name="T78" fmla="*/ 2147483647 w 1149"/>
              <a:gd name="T79" fmla="*/ 2147483647 h 1258"/>
              <a:gd name="T80" fmla="*/ 2147483647 w 1149"/>
              <a:gd name="T81" fmla="*/ 2147483647 h 1258"/>
              <a:gd name="T82" fmla="*/ 2147483647 w 1149"/>
              <a:gd name="T83" fmla="*/ 2147483647 h 1258"/>
              <a:gd name="T84" fmla="*/ 2147483647 w 1149"/>
              <a:gd name="T85" fmla="*/ 2147483647 h 1258"/>
              <a:gd name="T86" fmla="*/ 2147483647 w 1149"/>
              <a:gd name="T87" fmla="*/ 2147483647 h 1258"/>
              <a:gd name="T88" fmla="*/ 2147483647 w 1149"/>
              <a:gd name="T89" fmla="*/ 0 h 1258"/>
              <a:gd name="T90" fmla="*/ 2147483647 w 1149"/>
              <a:gd name="T91" fmla="*/ 844566058 h 1258"/>
              <a:gd name="T92" fmla="*/ 2147483647 w 1149"/>
              <a:gd name="T93" fmla="*/ 854109656 h 1258"/>
              <a:gd name="T94" fmla="*/ 2147483647 w 1149"/>
              <a:gd name="T95" fmla="*/ 877967558 h 12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9"/>
              <a:gd name="T145" fmla="*/ 0 h 1258"/>
              <a:gd name="T146" fmla="*/ 1149 w 1149"/>
              <a:gd name="T147" fmla="*/ 1258 h 12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9" h="1258">
                <a:moveTo>
                  <a:pt x="711" y="184"/>
                </a:moveTo>
                <a:lnTo>
                  <a:pt x="695" y="187"/>
                </a:lnTo>
                <a:lnTo>
                  <a:pt x="674" y="190"/>
                </a:lnTo>
                <a:lnTo>
                  <a:pt x="654" y="195"/>
                </a:lnTo>
                <a:lnTo>
                  <a:pt x="639" y="199"/>
                </a:lnTo>
                <a:lnTo>
                  <a:pt x="621" y="203"/>
                </a:lnTo>
                <a:lnTo>
                  <a:pt x="605" y="208"/>
                </a:lnTo>
                <a:lnTo>
                  <a:pt x="587" y="213"/>
                </a:lnTo>
                <a:lnTo>
                  <a:pt x="571" y="217"/>
                </a:lnTo>
                <a:lnTo>
                  <a:pt x="553" y="224"/>
                </a:lnTo>
                <a:lnTo>
                  <a:pt x="532" y="233"/>
                </a:lnTo>
                <a:lnTo>
                  <a:pt x="514" y="239"/>
                </a:lnTo>
                <a:lnTo>
                  <a:pt x="496" y="247"/>
                </a:lnTo>
                <a:lnTo>
                  <a:pt x="476" y="255"/>
                </a:lnTo>
                <a:lnTo>
                  <a:pt x="457" y="265"/>
                </a:lnTo>
                <a:lnTo>
                  <a:pt x="439" y="273"/>
                </a:lnTo>
                <a:lnTo>
                  <a:pt x="423" y="283"/>
                </a:lnTo>
                <a:lnTo>
                  <a:pt x="408" y="292"/>
                </a:lnTo>
                <a:lnTo>
                  <a:pt x="393" y="302"/>
                </a:lnTo>
                <a:lnTo>
                  <a:pt x="377" y="311"/>
                </a:lnTo>
                <a:lnTo>
                  <a:pt x="358" y="323"/>
                </a:lnTo>
                <a:lnTo>
                  <a:pt x="342" y="335"/>
                </a:lnTo>
                <a:lnTo>
                  <a:pt x="326" y="347"/>
                </a:lnTo>
                <a:lnTo>
                  <a:pt x="311" y="358"/>
                </a:lnTo>
                <a:lnTo>
                  <a:pt x="287" y="378"/>
                </a:lnTo>
                <a:lnTo>
                  <a:pt x="263" y="400"/>
                </a:lnTo>
                <a:lnTo>
                  <a:pt x="244" y="417"/>
                </a:lnTo>
                <a:lnTo>
                  <a:pt x="221" y="441"/>
                </a:lnTo>
                <a:lnTo>
                  <a:pt x="205" y="459"/>
                </a:lnTo>
                <a:lnTo>
                  <a:pt x="188" y="480"/>
                </a:lnTo>
                <a:lnTo>
                  <a:pt x="169" y="502"/>
                </a:lnTo>
                <a:lnTo>
                  <a:pt x="153" y="525"/>
                </a:lnTo>
                <a:lnTo>
                  <a:pt x="137" y="549"/>
                </a:lnTo>
                <a:lnTo>
                  <a:pt x="121" y="573"/>
                </a:lnTo>
                <a:lnTo>
                  <a:pt x="107" y="598"/>
                </a:lnTo>
                <a:lnTo>
                  <a:pt x="93" y="620"/>
                </a:lnTo>
                <a:lnTo>
                  <a:pt x="80" y="648"/>
                </a:lnTo>
                <a:lnTo>
                  <a:pt x="67" y="674"/>
                </a:lnTo>
                <a:lnTo>
                  <a:pt x="57" y="701"/>
                </a:lnTo>
                <a:lnTo>
                  <a:pt x="46" y="731"/>
                </a:lnTo>
                <a:lnTo>
                  <a:pt x="33" y="767"/>
                </a:lnTo>
                <a:lnTo>
                  <a:pt x="24" y="801"/>
                </a:lnTo>
                <a:lnTo>
                  <a:pt x="16" y="836"/>
                </a:lnTo>
                <a:lnTo>
                  <a:pt x="11" y="870"/>
                </a:lnTo>
                <a:lnTo>
                  <a:pt x="5" y="909"/>
                </a:lnTo>
                <a:lnTo>
                  <a:pt x="1" y="958"/>
                </a:lnTo>
                <a:lnTo>
                  <a:pt x="0" y="996"/>
                </a:lnTo>
                <a:lnTo>
                  <a:pt x="1" y="1035"/>
                </a:lnTo>
                <a:lnTo>
                  <a:pt x="4" y="1071"/>
                </a:lnTo>
                <a:lnTo>
                  <a:pt x="9" y="1105"/>
                </a:lnTo>
                <a:lnTo>
                  <a:pt x="13" y="1141"/>
                </a:lnTo>
                <a:lnTo>
                  <a:pt x="21" y="1177"/>
                </a:lnTo>
                <a:lnTo>
                  <a:pt x="31" y="1216"/>
                </a:lnTo>
                <a:lnTo>
                  <a:pt x="45" y="1257"/>
                </a:lnTo>
                <a:lnTo>
                  <a:pt x="120" y="1030"/>
                </a:lnTo>
                <a:lnTo>
                  <a:pt x="406" y="1077"/>
                </a:lnTo>
                <a:lnTo>
                  <a:pt x="400" y="1037"/>
                </a:lnTo>
                <a:lnTo>
                  <a:pt x="398" y="1012"/>
                </a:lnTo>
                <a:lnTo>
                  <a:pt x="398" y="985"/>
                </a:lnTo>
                <a:lnTo>
                  <a:pt x="399" y="953"/>
                </a:lnTo>
                <a:lnTo>
                  <a:pt x="404" y="923"/>
                </a:lnTo>
                <a:lnTo>
                  <a:pt x="410" y="890"/>
                </a:lnTo>
                <a:lnTo>
                  <a:pt x="418" y="863"/>
                </a:lnTo>
                <a:lnTo>
                  <a:pt x="430" y="833"/>
                </a:lnTo>
                <a:lnTo>
                  <a:pt x="441" y="806"/>
                </a:lnTo>
                <a:lnTo>
                  <a:pt x="455" y="781"/>
                </a:lnTo>
                <a:lnTo>
                  <a:pt x="467" y="761"/>
                </a:lnTo>
                <a:lnTo>
                  <a:pt x="480" y="745"/>
                </a:lnTo>
                <a:lnTo>
                  <a:pt x="492" y="729"/>
                </a:lnTo>
                <a:lnTo>
                  <a:pt x="506" y="713"/>
                </a:lnTo>
                <a:lnTo>
                  <a:pt x="522" y="696"/>
                </a:lnTo>
                <a:lnTo>
                  <a:pt x="535" y="684"/>
                </a:lnTo>
                <a:lnTo>
                  <a:pt x="550" y="670"/>
                </a:lnTo>
                <a:lnTo>
                  <a:pt x="564" y="657"/>
                </a:lnTo>
                <a:lnTo>
                  <a:pt x="582" y="644"/>
                </a:lnTo>
                <a:lnTo>
                  <a:pt x="603" y="631"/>
                </a:lnTo>
                <a:lnTo>
                  <a:pt x="620" y="620"/>
                </a:lnTo>
                <a:lnTo>
                  <a:pt x="635" y="612"/>
                </a:lnTo>
                <a:lnTo>
                  <a:pt x="657" y="599"/>
                </a:lnTo>
                <a:lnTo>
                  <a:pt x="676" y="592"/>
                </a:lnTo>
                <a:lnTo>
                  <a:pt x="693" y="586"/>
                </a:lnTo>
                <a:lnTo>
                  <a:pt x="710" y="581"/>
                </a:lnTo>
                <a:lnTo>
                  <a:pt x="737" y="575"/>
                </a:lnTo>
                <a:lnTo>
                  <a:pt x="761" y="570"/>
                </a:lnTo>
                <a:lnTo>
                  <a:pt x="786" y="568"/>
                </a:lnTo>
                <a:lnTo>
                  <a:pt x="812" y="566"/>
                </a:lnTo>
                <a:lnTo>
                  <a:pt x="826" y="565"/>
                </a:lnTo>
                <a:lnTo>
                  <a:pt x="826" y="770"/>
                </a:lnTo>
                <a:lnTo>
                  <a:pt x="1148" y="390"/>
                </a:lnTo>
                <a:lnTo>
                  <a:pt x="826" y="0"/>
                </a:lnTo>
                <a:lnTo>
                  <a:pt x="826" y="176"/>
                </a:lnTo>
                <a:lnTo>
                  <a:pt x="809" y="177"/>
                </a:lnTo>
                <a:lnTo>
                  <a:pt x="784" y="177"/>
                </a:lnTo>
                <a:lnTo>
                  <a:pt x="757" y="179"/>
                </a:lnTo>
                <a:lnTo>
                  <a:pt x="732" y="182"/>
                </a:lnTo>
                <a:lnTo>
                  <a:pt x="711" y="184"/>
                </a:lnTo>
              </a:path>
            </a:pathLst>
          </a:custGeom>
          <a:solidFill>
            <a:schemeClr val="accent2"/>
          </a:solidFill>
          <a:ln w="12700" cap="rnd" cmpd="sng">
            <a:solidFill>
              <a:schemeClr val="bg2"/>
            </a:solidFill>
            <a:prstDash val="solid"/>
            <a:round/>
            <a:headEnd type="none" w="med" len="med"/>
            <a:tailEnd type="none" w="med" len="med"/>
          </a:ln>
        </p:spPr>
        <p:txBody>
          <a:bodyPr/>
          <a:lstStyle/>
          <a:p>
            <a:endParaRPr lang="en-US" dirty="0"/>
          </a:p>
        </p:txBody>
      </p:sp>
      <p:sp>
        <p:nvSpPr>
          <p:cNvPr id="39941" name="Rectangle 5"/>
          <p:cNvSpPr>
            <a:spLocks noChangeArrowheads="1"/>
          </p:cNvSpPr>
          <p:nvPr/>
        </p:nvSpPr>
        <p:spPr bwMode="auto">
          <a:xfrm>
            <a:off x="495300" y="1430338"/>
            <a:ext cx="3116263"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342900" indent="-342900">
              <a:lnSpc>
                <a:spcPct val="90000"/>
              </a:lnSpc>
              <a:spcAft>
                <a:spcPct val="40000"/>
              </a:spcAft>
              <a:buClr>
                <a:schemeClr val="accent1"/>
              </a:buClr>
              <a:buSzPct val="60000"/>
              <a:buFont typeface="Lucida Grande" charset="0"/>
              <a:buChar char="►"/>
            </a:pPr>
            <a:r>
              <a:rPr lang="en-US" sz="2400" dirty="0"/>
              <a:t> Planning</a:t>
            </a:r>
          </a:p>
          <a:p>
            <a:pPr marL="800100" lvl="1" indent="-342900">
              <a:lnSpc>
                <a:spcPct val="90000"/>
              </a:lnSpc>
              <a:spcAft>
                <a:spcPct val="40000"/>
              </a:spcAft>
              <a:buClr>
                <a:schemeClr val="accent1"/>
              </a:buClr>
              <a:buSzPct val="60000"/>
              <a:buFont typeface="Lucida Grande" charset="0"/>
              <a:buChar char="►"/>
            </a:pPr>
            <a:r>
              <a:rPr lang="en-US" sz="2400" dirty="0"/>
              <a:t>Objectives</a:t>
            </a:r>
          </a:p>
          <a:p>
            <a:pPr marL="800100" lvl="1" indent="-342900">
              <a:lnSpc>
                <a:spcPct val="90000"/>
              </a:lnSpc>
              <a:spcAft>
                <a:spcPct val="40000"/>
              </a:spcAft>
              <a:buClr>
                <a:schemeClr val="accent1"/>
              </a:buClr>
              <a:buSzPct val="60000"/>
              <a:buFont typeface="Lucida Grande" charset="0"/>
              <a:buChar char="►"/>
            </a:pPr>
            <a:r>
              <a:rPr lang="en-US" sz="2400" dirty="0"/>
              <a:t>Resources</a:t>
            </a:r>
          </a:p>
          <a:p>
            <a:pPr marL="800100" lvl="1" indent="-342900">
              <a:lnSpc>
                <a:spcPct val="90000"/>
              </a:lnSpc>
              <a:spcAft>
                <a:spcPct val="40000"/>
              </a:spcAft>
              <a:buClr>
                <a:schemeClr val="accent1"/>
              </a:buClr>
              <a:buSzPct val="60000"/>
              <a:buFont typeface="Lucida Grande" charset="0"/>
              <a:buChar char="►"/>
            </a:pPr>
            <a:r>
              <a:rPr lang="en-US" sz="2400" dirty="0"/>
              <a:t>Work break-down structure</a:t>
            </a:r>
          </a:p>
          <a:p>
            <a:pPr marL="800100" lvl="1" indent="-342900">
              <a:lnSpc>
                <a:spcPct val="90000"/>
              </a:lnSpc>
              <a:spcAft>
                <a:spcPct val="40000"/>
              </a:spcAft>
              <a:buClr>
                <a:schemeClr val="accent1"/>
              </a:buClr>
              <a:buSzPct val="60000"/>
              <a:buFont typeface="Lucida Grande" charset="0"/>
              <a:buChar char="►"/>
            </a:pPr>
            <a:r>
              <a:rPr lang="en-US" sz="2400" dirty="0"/>
              <a:t>Organization</a:t>
            </a:r>
          </a:p>
        </p:txBody>
      </p:sp>
      <p:sp>
        <p:nvSpPr>
          <p:cNvPr id="39942" name="Rectangle 6"/>
          <p:cNvSpPr>
            <a:spLocks noChangeArrowheads="1"/>
          </p:cNvSpPr>
          <p:nvPr/>
        </p:nvSpPr>
        <p:spPr bwMode="auto">
          <a:xfrm>
            <a:off x="6000750" y="1836738"/>
            <a:ext cx="31432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342900" indent="-342900">
              <a:lnSpc>
                <a:spcPct val="90000"/>
              </a:lnSpc>
              <a:spcAft>
                <a:spcPct val="40000"/>
              </a:spcAft>
              <a:buClr>
                <a:schemeClr val="accent1"/>
              </a:buClr>
              <a:buSzPct val="60000"/>
              <a:buFont typeface="Lucida Grande" charset="0"/>
              <a:buChar char="►"/>
            </a:pPr>
            <a:r>
              <a:rPr lang="en-US" sz="2400" dirty="0"/>
              <a:t>Scheduling</a:t>
            </a:r>
          </a:p>
          <a:p>
            <a:pPr marL="800100" lvl="1" indent="-342900">
              <a:lnSpc>
                <a:spcPct val="90000"/>
              </a:lnSpc>
              <a:spcAft>
                <a:spcPct val="40000"/>
              </a:spcAft>
              <a:buClr>
                <a:schemeClr val="accent1"/>
              </a:buClr>
              <a:buSzPct val="60000"/>
              <a:buFont typeface="Lucida Grande" charset="0"/>
              <a:buChar char="►"/>
            </a:pPr>
            <a:r>
              <a:rPr lang="en-US" sz="2400" dirty="0"/>
              <a:t>Project activities</a:t>
            </a:r>
          </a:p>
          <a:p>
            <a:pPr marL="800100" lvl="1" indent="-342900">
              <a:lnSpc>
                <a:spcPct val="90000"/>
              </a:lnSpc>
              <a:spcAft>
                <a:spcPct val="40000"/>
              </a:spcAft>
              <a:buClr>
                <a:schemeClr val="accent1"/>
              </a:buClr>
              <a:buSzPct val="60000"/>
              <a:buFont typeface="Lucida Grande" charset="0"/>
              <a:buChar char="►"/>
            </a:pPr>
            <a:r>
              <a:rPr lang="en-US" sz="2400" dirty="0"/>
              <a:t>Start and end times</a:t>
            </a:r>
          </a:p>
          <a:p>
            <a:pPr marL="800100" lvl="1" indent="-342900">
              <a:lnSpc>
                <a:spcPct val="90000"/>
              </a:lnSpc>
              <a:spcAft>
                <a:spcPct val="40000"/>
              </a:spcAft>
              <a:buClr>
                <a:schemeClr val="accent1"/>
              </a:buClr>
              <a:buSzPct val="60000"/>
              <a:buFont typeface="Lucida Grande" charset="0"/>
              <a:buChar char="►"/>
            </a:pPr>
            <a:r>
              <a:rPr lang="en-US" sz="2400" dirty="0"/>
              <a:t>Network</a:t>
            </a:r>
          </a:p>
        </p:txBody>
      </p:sp>
      <p:sp>
        <p:nvSpPr>
          <p:cNvPr id="39943" name="Rectangle 7"/>
          <p:cNvSpPr>
            <a:spLocks noChangeArrowheads="1"/>
          </p:cNvSpPr>
          <p:nvPr/>
        </p:nvSpPr>
        <p:spPr bwMode="auto">
          <a:xfrm>
            <a:off x="1181100" y="5522913"/>
            <a:ext cx="60325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342900" indent="-342900">
              <a:lnSpc>
                <a:spcPct val="90000"/>
              </a:lnSpc>
              <a:spcAft>
                <a:spcPct val="40000"/>
              </a:spcAft>
              <a:buClr>
                <a:schemeClr val="accent1"/>
              </a:buClr>
              <a:buSzPct val="60000"/>
              <a:buFont typeface="Lucida Grande" charset="0"/>
              <a:buChar char="►"/>
            </a:pPr>
            <a:r>
              <a:rPr lang="en-US" sz="2400" dirty="0"/>
              <a:t>Controlling</a:t>
            </a:r>
          </a:p>
          <a:p>
            <a:pPr marL="800100" lvl="1" indent="-342900">
              <a:lnSpc>
                <a:spcPct val="90000"/>
              </a:lnSpc>
              <a:spcAft>
                <a:spcPct val="40000"/>
              </a:spcAft>
              <a:buClr>
                <a:schemeClr val="accent1"/>
              </a:buClr>
              <a:buSzPct val="60000"/>
              <a:buFont typeface="Lucida Grande" charset="0"/>
              <a:buChar char="►"/>
            </a:pPr>
            <a:r>
              <a:rPr lang="en-US" sz="2400" dirty="0"/>
              <a:t>Monitor, compare, revise, action</a:t>
            </a:r>
          </a:p>
        </p:txBody>
      </p:sp>
      <p:sp>
        <p:nvSpPr>
          <p:cNvPr id="39944" name="Rectangle 8"/>
          <p:cNvSpPr>
            <a:spLocks noGrp="1" noChangeArrowheads="1"/>
          </p:cNvSpPr>
          <p:nvPr>
            <p:ph type="title"/>
          </p:nvPr>
        </p:nvSpPr>
        <p:spPr>
          <a:xfrm>
            <a:off x="685800" y="228600"/>
            <a:ext cx="7772400" cy="1231900"/>
          </a:xfrm>
        </p:spPr>
        <p:txBody>
          <a:bodyPr rtlCol="0">
            <a:normAutofit fontScale="90000"/>
          </a:bodyPr>
          <a:lstStyle/>
          <a:p>
            <a:pPr fontAlgn="auto">
              <a:spcAft>
                <a:spcPts val="0"/>
              </a:spcAft>
              <a:defRPr/>
            </a:pPr>
            <a:r>
              <a:rPr lang="en-US" dirty="0"/>
              <a:t>Project Management Activities</a:t>
            </a:r>
          </a:p>
        </p:txBody>
      </p:sp>
    </p:spTree>
    <p:extLst>
      <p:ext uri="{BB962C8B-B14F-4D97-AF65-F5344CB8AC3E}">
        <p14:creationId xmlns:p14="http://schemas.microsoft.com/office/powerpoint/2010/main" val="186598504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1000"/>
                                  </p:stCondLst>
                                  <p:childTnLst>
                                    <p:set>
                                      <p:cBhvr>
                                        <p:cTn id="6" dur="1" fill="hold">
                                          <p:stCondLst>
                                            <p:cond delay="0"/>
                                          </p:stCondLst>
                                        </p:cTn>
                                        <p:tgtEl>
                                          <p:spTgt spid="39940"/>
                                        </p:tgtEl>
                                        <p:attrNameLst>
                                          <p:attrName>style.visibility</p:attrName>
                                        </p:attrNameLst>
                                      </p:cBhvr>
                                      <p:to>
                                        <p:strVal val="visible"/>
                                      </p:to>
                                    </p:set>
                                    <p:animEffect transition="in" filter="strips(upRight)">
                                      <p:cBhvr>
                                        <p:cTn id="7" dur="1000"/>
                                        <p:tgtEl>
                                          <p:spTgt spid="39940"/>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39941"/>
                                        </p:tgtEl>
                                        <p:attrNameLst>
                                          <p:attrName>style.visibility</p:attrName>
                                        </p:attrNameLst>
                                      </p:cBhvr>
                                      <p:to>
                                        <p:strVal val="visible"/>
                                      </p:to>
                                    </p:set>
                                    <p:animEffect transition="in" filter="strips(downRight)">
                                      <p:cBhvr>
                                        <p:cTn id="10" dur="1000"/>
                                        <p:tgtEl>
                                          <p:spTgt spid="399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9939"/>
                                        </p:tgtEl>
                                        <p:attrNameLst>
                                          <p:attrName>style.visibility</p:attrName>
                                        </p:attrNameLst>
                                      </p:cBhvr>
                                      <p:to>
                                        <p:strVal val="visible"/>
                                      </p:to>
                                    </p:set>
                                    <p:animEffect transition="in" filter="strips(downRight)">
                                      <p:cBhvr>
                                        <p:cTn id="15" dur="1000"/>
                                        <p:tgtEl>
                                          <p:spTgt spid="39939"/>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9942"/>
                                        </p:tgtEl>
                                        <p:attrNameLst>
                                          <p:attrName>style.visibility</p:attrName>
                                        </p:attrNameLst>
                                      </p:cBhvr>
                                      <p:to>
                                        <p:strVal val="visible"/>
                                      </p:to>
                                    </p:set>
                                    <p:animEffect transition="in" filter="strips(downRight)">
                                      <p:cBhvr>
                                        <p:cTn id="18" dur="1000"/>
                                        <p:tgtEl>
                                          <p:spTgt spid="399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9" fill="hold" grpId="0" nodeType="clickEffect">
                                  <p:stCondLst>
                                    <p:cond delay="0"/>
                                  </p:stCondLst>
                                  <p:childTnLst>
                                    <p:set>
                                      <p:cBhvr>
                                        <p:cTn id="22" dur="1" fill="hold">
                                          <p:stCondLst>
                                            <p:cond delay="0"/>
                                          </p:stCondLst>
                                        </p:cTn>
                                        <p:tgtEl>
                                          <p:spTgt spid="39938"/>
                                        </p:tgtEl>
                                        <p:attrNameLst>
                                          <p:attrName>style.visibility</p:attrName>
                                        </p:attrNameLst>
                                      </p:cBhvr>
                                      <p:to>
                                        <p:strVal val="visible"/>
                                      </p:to>
                                    </p:set>
                                    <p:animEffect transition="in" filter="strips(upLeft)">
                                      <p:cBhvr>
                                        <p:cTn id="23" dur="1000"/>
                                        <p:tgtEl>
                                          <p:spTgt spid="39938"/>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39943"/>
                                        </p:tgtEl>
                                        <p:attrNameLst>
                                          <p:attrName>style.visibility</p:attrName>
                                        </p:attrNameLst>
                                      </p:cBhvr>
                                      <p:to>
                                        <p:strVal val="visible"/>
                                      </p:to>
                                    </p:set>
                                    <p:animEffect transition="in" filter="strips(downRight)">
                                      <p:cBhvr>
                                        <p:cTn id="26" dur="1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p:bldP spid="39942" grpId="0"/>
      <p:bldP spid="3994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83298" name="Text Box 3"/>
          <p:cNvSpPr txBox="1">
            <a:spLocks noChangeArrowheads="1"/>
          </p:cNvSpPr>
          <p:nvPr/>
        </p:nvSpPr>
        <p:spPr bwMode="auto">
          <a:xfrm>
            <a:off x="466725" y="1766888"/>
            <a:ext cx="70612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4000" tIns="226800" rIns="234000" bIns="226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800" b="1" dirty="0">
                <a:solidFill>
                  <a:srgbClr val="BF0922"/>
                </a:solidFill>
                <a:latin typeface="Arial" charset="0"/>
                <a:ea typeface="MS PGothic" charset="0"/>
                <a:cs typeface="MS PGothic" charset="0"/>
              </a:rPr>
              <a:t>What is the probability this project can be completed on or before the 16 week deadline?</a:t>
            </a:r>
          </a:p>
        </p:txBody>
      </p:sp>
      <p:grpSp>
        <p:nvGrpSpPr>
          <p:cNvPr id="183299" name="Group 4"/>
          <p:cNvGrpSpPr>
            <a:grpSpLocks/>
          </p:cNvGrpSpPr>
          <p:nvPr/>
        </p:nvGrpSpPr>
        <p:grpSpPr bwMode="auto">
          <a:xfrm>
            <a:off x="2409825" y="3238500"/>
            <a:ext cx="4713288" cy="2300288"/>
            <a:chOff x="1518" y="2040"/>
            <a:chExt cx="2969" cy="1449"/>
          </a:xfrm>
        </p:grpSpPr>
        <p:sp>
          <p:nvSpPr>
            <p:cNvPr id="183320" name="Text Box 5"/>
            <p:cNvSpPr txBox="1">
              <a:spLocks noChangeArrowheads="1"/>
            </p:cNvSpPr>
            <p:nvPr/>
          </p:nvSpPr>
          <p:spPr bwMode="auto">
            <a:xfrm>
              <a:off x="1518" y="2040"/>
              <a:ext cx="2969" cy="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66700" algn="l"/>
                  <a:tab pos="1346200" algn="l"/>
                  <a:tab pos="3949700" algn="l"/>
                </a:tabLst>
                <a:defRPr>
                  <a:solidFill>
                    <a:schemeClr val="tx1"/>
                  </a:solidFill>
                  <a:latin typeface="Calibri" charset="0"/>
                  <a:ea typeface="ＭＳ Ｐゴシック" charset="0"/>
                  <a:cs typeface="Arial" charset="0"/>
                </a:defRPr>
              </a:lvl1pPr>
              <a:lvl2pPr marL="742950" indent="-285750">
                <a:tabLst>
                  <a:tab pos="266700" algn="l"/>
                  <a:tab pos="1346200" algn="l"/>
                  <a:tab pos="3949700" algn="l"/>
                </a:tabLst>
                <a:defRPr>
                  <a:solidFill>
                    <a:schemeClr val="tx1"/>
                  </a:solidFill>
                  <a:latin typeface="Calibri" charset="0"/>
                  <a:ea typeface="Arial" charset="0"/>
                  <a:cs typeface="Arial" charset="0"/>
                </a:defRPr>
              </a:lvl2pPr>
              <a:lvl3pPr marL="1143000" indent="-228600">
                <a:tabLst>
                  <a:tab pos="266700" algn="l"/>
                  <a:tab pos="1346200" algn="l"/>
                  <a:tab pos="3949700" algn="l"/>
                </a:tabLst>
                <a:defRPr>
                  <a:solidFill>
                    <a:schemeClr val="tx1"/>
                  </a:solidFill>
                  <a:latin typeface="Calibri" charset="0"/>
                  <a:ea typeface="Arial" charset="0"/>
                  <a:cs typeface="Arial" charset="0"/>
                </a:defRPr>
              </a:lvl3pPr>
              <a:lvl4pPr marL="1600200" indent="-228600">
                <a:tabLst>
                  <a:tab pos="266700" algn="l"/>
                  <a:tab pos="1346200" algn="l"/>
                  <a:tab pos="3949700" algn="l"/>
                </a:tabLst>
                <a:defRPr>
                  <a:solidFill>
                    <a:schemeClr val="tx1"/>
                  </a:solidFill>
                  <a:latin typeface="Calibri" charset="0"/>
                  <a:ea typeface="Arial" charset="0"/>
                  <a:cs typeface="Arial" charset="0"/>
                </a:defRPr>
              </a:lvl4pPr>
              <a:lvl5pPr marL="2057400" indent="-228600">
                <a:tabLst>
                  <a:tab pos="266700" algn="l"/>
                  <a:tab pos="1346200" algn="l"/>
                  <a:tab pos="39497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9pPr>
            </a:lstStyle>
            <a:p>
              <a:pPr>
                <a:lnSpc>
                  <a:spcPct val="175000"/>
                </a:lnSpc>
              </a:pPr>
              <a:r>
                <a:rPr lang="en-AU" sz="2800" i="1" dirty="0">
                  <a:latin typeface="Arial" charset="0"/>
                  <a:ea typeface="MS PGothic" charset="0"/>
                  <a:cs typeface="MS PGothic" charset="0"/>
                </a:rPr>
                <a:t>Z	=	−	/</a:t>
              </a:r>
              <a:r>
                <a:rPr lang="en-AU" sz="2800" dirty="0">
                  <a:latin typeface="Symbol" charset="0"/>
                  <a:ea typeface="MS PGothic" charset="0"/>
                  <a:cs typeface="MS PGothic" charset="0"/>
                </a:rPr>
                <a:t>s</a:t>
              </a:r>
              <a:r>
                <a:rPr lang="en-AU" sz="2800" i="1" baseline="-25000" dirty="0">
                  <a:latin typeface="Arial" charset="0"/>
                  <a:ea typeface="MS PGothic" charset="0"/>
                  <a:cs typeface="MS PGothic" charset="0"/>
                </a:rPr>
                <a:t>p</a:t>
              </a:r>
              <a:endParaRPr lang="en-AU" sz="2800" i="1" dirty="0">
                <a:latin typeface="Arial" charset="0"/>
                <a:ea typeface="MS PGothic" charset="0"/>
                <a:cs typeface="MS PGothic" charset="0"/>
              </a:endParaRP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(16 </a:t>
              </a:r>
              <a:r>
                <a:rPr lang="en-AU" sz="2800" i="1" dirty="0">
                  <a:latin typeface="Arial" charset="0"/>
                  <a:ea typeface="MS PGothic" charset="0"/>
                  <a:cs typeface="MS PGothic" charset="0"/>
                </a:rPr>
                <a:t>wks</a:t>
              </a:r>
              <a:r>
                <a:rPr lang="en-AU" sz="2800" dirty="0">
                  <a:latin typeface="Arial" charset="0"/>
                  <a:ea typeface="MS PGothic" charset="0"/>
                  <a:cs typeface="MS PGothic" charset="0"/>
                </a:rPr>
                <a:t> − 15 </a:t>
              </a:r>
              <a:r>
                <a:rPr lang="en-AU" sz="2800" i="1" dirty="0">
                  <a:latin typeface="Arial" charset="0"/>
                  <a:ea typeface="MS PGothic" charset="0"/>
                  <a:cs typeface="MS PGothic" charset="0"/>
                </a:rPr>
                <a:t>wks</a:t>
              </a:r>
              <a:r>
                <a:rPr lang="en-AU" sz="2800" dirty="0">
                  <a:latin typeface="Arial" charset="0"/>
                  <a:ea typeface="MS PGothic" charset="0"/>
                  <a:cs typeface="MS PGothic" charset="0"/>
                </a:rPr>
                <a:t>)/1.76</a:t>
              </a: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0.57</a:t>
              </a:r>
            </a:p>
          </p:txBody>
        </p:sp>
        <p:sp>
          <p:nvSpPr>
            <p:cNvPr id="183321" name="Text Box 6"/>
            <p:cNvSpPr txBox="1">
              <a:spLocks noChangeArrowheads="1"/>
            </p:cNvSpPr>
            <p:nvPr/>
          </p:nvSpPr>
          <p:spPr bwMode="auto">
            <a:xfrm>
              <a:off x="1894" y="2167"/>
              <a:ext cx="2184"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55600" algn="ctr"/>
                  <a:tab pos="2159000" algn="ctr"/>
                </a:tabLst>
                <a:defRPr>
                  <a:solidFill>
                    <a:schemeClr val="tx1"/>
                  </a:solidFill>
                  <a:latin typeface="Calibri" charset="0"/>
                  <a:ea typeface="ＭＳ Ｐゴシック" charset="0"/>
                  <a:cs typeface="Arial" charset="0"/>
                </a:defRPr>
              </a:lvl1pPr>
              <a:lvl2pPr marL="742950" indent="-285750">
                <a:tabLst>
                  <a:tab pos="355600" algn="ctr"/>
                  <a:tab pos="2159000" algn="ctr"/>
                </a:tabLst>
                <a:defRPr>
                  <a:solidFill>
                    <a:schemeClr val="tx1"/>
                  </a:solidFill>
                  <a:latin typeface="Calibri" charset="0"/>
                  <a:ea typeface="Arial" charset="0"/>
                  <a:cs typeface="Arial" charset="0"/>
                </a:defRPr>
              </a:lvl2pPr>
              <a:lvl3pPr marL="1143000" indent="-228600">
                <a:tabLst>
                  <a:tab pos="355600" algn="ctr"/>
                  <a:tab pos="2159000" algn="ctr"/>
                </a:tabLst>
                <a:defRPr>
                  <a:solidFill>
                    <a:schemeClr val="tx1"/>
                  </a:solidFill>
                  <a:latin typeface="Calibri" charset="0"/>
                  <a:ea typeface="Arial" charset="0"/>
                  <a:cs typeface="Arial" charset="0"/>
                </a:defRPr>
              </a:lvl3pPr>
              <a:lvl4pPr marL="1600200" indent="-228600">
                <a:tabLst>
                  <a:tab pos="355600" algn="ctr"/>
                  <a:tab pos="2159000" algn="ctr"/>
                </a:tabLst>
                <a:defRPr>
                  <a:solidFill>
                    <a:schemeClr val="tx1"/>
                  </a:solidFill>
                  <a:latin typeface="Calibri" charset="0"/>
                  <a:ea typeface="Arial" charset="0"/>
                  <a:cs typeface="Arial" charset="0"/>
                </a:defRPr>
              </a:lvl4pPr>
              <a:lvl5pPr marL="2057400" indent="-228600">
                <a:tabLst>
                  <a:tab pos="355600" algn="ctr"/>
                  <a:tab pos="2159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9pPr>
            </a:lstStyle>
            <a:p>
              <a:pPr>
                <a:lnSpc>
                  <a:spcPct val="85000"/>
                </a:lnSpc>
              </a:pPr>
              <a:r>
                <a:rPr lang="en-AU" sz="2400" i="1" dirty="0">
                  <a:latin typeface="Arial" charset="0"/>
                  <a:ea typeface="MS PGothic" charset="0"/>
                  <a:cs typeface="MS PGothic" charset="0"/>
                </a:rPr>
                <a:t>	due	expected date</a:t>
              </a:r>
              <a:br>
                <a:rPr lang="en-AU" sz="2400" i="1" dirty="0">
                  <a:latin typeface="Arial" charset="0"/>
                  <a:ea typeface="MS PGothic" charset="0"/>
                  <a:cs typeface="MS PGothic" charset="0"/>
                </a:rPr>
              </a:br>
              <a:r>
                <a:rPr lang="en-AU" sz="2400" i="1" dirty="0">
                  <a:latin typeface="Arial" charset="0"/>
                  <a:ea typeface="MS PGothic" charset="0"/>
                  <a:cs typeface="MS PGothic" charset="0"/>
                </a:rPr>
                <a:t>	date	of completion</a:t>
              </a:r>
              <a:endParaRPr lang="en-AU" sz="2400" i="1" baseline="-25000" dirty="0">
                <a:latin typeface="Arial" charset="0"/>
                <a:ea typeface="MS PGothic" charset="0"/>
                <a:cs typeface="MS PGothic" charset="0"/>
              </a:endParaRPr>
            </a:p>
          </p:txBody>
        </p:sp>
        <p:sp>
          <p:nvSpPr>
            <p:cNvPr id="183322" name="AutoShape 7"/>
            <p:cNvSpPr>
              <a:spLocks noChangeArrowheads="1"/>
            </p:cNvSpPr>
            <p:nvPr/>
          </p:nvSpPr>
          <p:spPr bwMode="auto">
            <a:xfrm>
              <a:off x="1912" y="2184"/>
              <a:ext cx="2104" cy="424"/>
            </a:xfrm>
            <a:prstGeom prst="bracketPair">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latin typeface="Calibri" charset="0"/>
              </a:endParaRPr>
            </a:p>
          </p:txBody>
        </p:sp>
      </p:grpSp>
      <p:sp>
        <p:nvSpPr>
          <p:cNvPr id="183300" name="Text Box 8"/>
          <p:cNvSpPr txBox="1">
            <a:spLocks noChangeArrowheads="1"/>
          </p:cNvSpPr>
          <p:nvPr/>
        </p:nvSpPr>
        <p:spPr bwMode="auto">
          <a:xfrm>
            <a:off x="4086225" y="4865688"/>
            <a:ext cx="4681538" cy="1635125"/>
          </a:xfrm>
          <a:prstGeom prst="rect">
            <a:avLst/>
          </a:prstGeom>
          <a:solidFill>
            <a:schemeClr val="accent1"/>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Where </a:t>
            </a:r>
            <a:r>
              <a:rPr lang="en-AU" sz="2400" i="1" dirty="0">
                <a:latin typeface="Arial" charset="0"/>
                <a:ea typeface="MS PGothic" charset="0"/>
                <a:cs typeface="MS PGothic" charset="0"/>
              </a:rPr>
              <a:t>Z</a:t>
            </a:r>
            <a:r>
              <a:rPr lang="en-AU" sz="2400" dirty="0">
                <a:latin typeface="Arial" charset="0"/>
                <a:ea typeface="MS PGothic" charset="0"/>
                <a:cs typeface="MS PGothic" charset="0"/>
              </a:rPr>
              <a:t> is the number of standard deviations the due date or target date lies from the mean or expected date</a:t>
            </a:r>
          </a:p>
        </p:txBody>
      </p:sp>
      <p:sp>
        <p:nvSpPr>
          <p:cNvPr id="183301" name="Rectangle 9"/>
          <p:cNvSpPr>
            <a:spLocks noChangeArrowheads="1"/>
          </p:cNvSpPr>
          <p:nvPr/>
        </p:nvSpPr>
        <p:spPr bwMode="auto">
          <a:xfrm>
            <a:off x="1524000" y="1422400"/>
            <a:ext cx="6261100" cy="3352800"/>
          </a:xfrm>
          <a:prstGeom prst="rect">
            <a:avLst/>
          </a:prstGeom>
          <a:solidFill>
            <a:schemeClr val="accent2"/>
          </a:solidFill>
          <a:ln w="9525">
            <a:solidFill>
              <a:schemeClr val="tx1"/>
            </a:solidFill>
            <a:miter lim="800000"/>
            <a:headEnd/>
            <a:tailEnd/>
          </a:ln>
        </p:spPr>
        <p:txBody>
          <a:bodyPr wrap="none" anchor="ctr"/>
          <a:lstStyle/>
          <a:p>
            <a:endParaRPr lang="en-NZ" dirty="0">
              <a:latin typeface="Calibri" charset="0"/>
            </a:endParaRPr>
          </a:p>
        </p:txBody>
      </p:sp>
      <p:sp>
        <p:nvSpPr>
          <p:cNvPr id="182282" name="Rectangle 10"/>
          <p:cNvSpPr>
            <a:spLocks noChangeArrowheads="1"/>
          </p:cNvSpPr>
          <p:nvPr/>
        </p:nvSpPr>
        <p:spPr bwMode="auto">
          <a:xfrm>
            <a:off x="5156200" y="3556000"/>
            <a:ext cx="1295400" cy="495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NZ" dirty="0">
              <a:latin typeface="Calibri" charset="0"/>
            </a:endParaRPr>
          </a:p>
        </p:txBody>
      </p:sp>
      <p:grpSp>
        <p:nvGrpSpPr>
          <p:cNvPr id="182283" name="Group 11"/>
          <p:cNvGrpSpPr>
            <a:grpSpLocks/>
          </p:cNvGrpSpPr>
          <p:nvPr/>
        </p:nvGrpSpPr>
        <p:grpSpPr bwMode="auto">
          <a:xfrm>
            <a:off x="1841500" y="3568700"/>
            <a:ext cx="4622800" cy="1485900"/>
            <a:chOff x="1160" y="2248"/>
            <a:chExt cx="2912" cy="936"/>
          </a:xfrm>
        </p:grpSpPr>
        <p:sp>
          <p:nvSpPr>
            <p:cNvPr id="183318" name="Rectangle 12"/>
            <p:cNvSpPr>
              <a:spLocks noChangeArrowheads="1"/>
            </p:cNvSpPr>
            <p:nvPr/>
          </p:nvSpPr>
          <p:spPr bwMode="auto">
            <a:xfrm>
              <a:off x="1160" y="2248"/>
              <a:ext cx="2912" cy="30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latin typeface="Calibri" charset="0"/>
              </a:endParaRPr>
            </a:p>
          </p:txBody>
        </p:sp>
        <p:sp>
          <p:nvSpPr>
            <p:cNvPr id="183319" name="Freeform 13"/>
            <p:cNvSpPr>
              <a:spLocks/>
            </p:cNvSpPr>
            <p:nvPr/>
          </p:nvSpPr>
          <p:spPr bwMode="auto">
            <a:xfrm>
              <a:off x="1456" y="2560"/>
              <a:ext cx="576" cy="624"/>
            </a:xfrm>
            <a:custGeom>
              <a:avLst/>
              <a:gdLst>
                <a:gd name="T0" fmla="*/ 576 w 576"/>
                <a:gd name="T1" fmla="*/ 624 h 624"/>
                <a:gd name="T2" fmla="*/ 160 w 576"/>
                <a:gd name="T3" fmla="*/ 424 h 624"/>
                <a:gd name="T4" fmla="*/ 0 w 576"/>
                <a:gd name="T5" fmla="*/ 0 h 624"/>
                <a:gd name="T6" fmla="*/ 0 60000 65536"/>
                <a:gd name="T7" fmla="*/ 0 60000 65536"/>
                <a:gd name="T8" fmla="*/ 0 60000 65536"/>
                <a:gd name="T9" fmla="*/ 0 w 576"/>
                <a:gd name="T10" fmla="*/ 0 h 624"/>
                <a:gd name="T11" fmla="*/ 576 w 576"/>
                <a:gd name="T12" fmla="*/ 624 h 624"/>
              </a:gdLst>
              <a:ahLst/>
              <a:cxnLst>
                <a:cxn ang="T6">
                  <a:pos x="T0" y="T1"/>
                </a:cxn>
                <a:cxn ang="T7">
                  <a:pos x="T2" y="T3"/>
                </a:cxn>
                <a:cxn ang="T8">
                  <a:pos x="T4" y="T5"/>
                </a:cxn>
              </a:cxnLst>
              <a:rect l="T9" t="T10" r="T11" b="T12"/>
              <a:pathLst>
                <a:path w="576" h="624">
                  <a:moveTo>
                    <a:pt x="576" y="624"/>
                  </a:moveTo>
                  <a:cubicBezTo>
                    <a:pt x="508" y="591"/>
                    <a:pt x="256" y="528"/>
                    <a:pt x="160" y="424"/>
                  </a:cubicBezTo>
                  <a:cubicBezTo>
                    <a:pt x="8" y="288"/>
                    <a:pt x="33" y="88"/>
                    <a:pt x="0" y="0"/>
                  </a:cubicBezTo>
                </a:path>
              </a:pathLst>
            </a:custGeom>
            <a:noFill/>
            <a:ln w="571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82286" name="Group 14"/>
          <p:cNvGrpSpPr>
            <a:grpSpLocks/>
          </p:cNvGrpSpPr>
          <p:nvPr/>
        </p:nvGrpSpPr>
        <p:grpSpPr bwMode="auto">
          <a:xfrm>
            <a:off x="3898900" y="1943100"/>
            <a:ext cx="3689350" cy="3302000"/>
            <a:chOff x="2456" y="1224"/>
            <a:chExt cx="2324" cy="2080"/>
          </a:xfrm>
        </p:grpSpPr>
        <p:sp>
          <p:nvSpPr>
            <p:cNvPr id="183316" name="Rectangle 15"/>
            <p:cNvSpPr>
              <a:spLocks noChangeArrowheads="1"/>
            </p:cNvSpPr>
            <p:nvPr/>
          </p:nvSpPr>
          <p:spPr bwMode="auto">
            <a:xfrm>
              <a:off x="3256" y="1224"/>
              <a:ext cx="816" cy="132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latin typeface="Calibri" charset="0"/>
              </a:endParaRPr>
            </a:p>
          </p:txBody>
        </p:sp>
        <p:sp>
          <p:nvSpPr>
            <p:cNvPr id="183317" name="Freeform 16"/>
            <p:cNvSpPr>
              <a:spLocks/>
            </p:cNvSpPr>
            <p:nvPr/>
          </p:nvSpPr>
          <p:spPr bwMode="auto">
            <a:xfrm>
              <a:off x="2456" y="1464"/>
              <a:ext cx="2324" cy="1840"/>
            </a:xfrm>
            <a:custGeom>
              <a:avLst/>
              <a:gdLst>
                <a:gd name="T0" fmla="*/ 0 w 2324"/>
                <a:gd name="T1" fmla="*/ 1840 h 1840"/>
                <a:gd name="T2" fmla="*/ 1688 w 2324"/>
                <a:gd name="T3" fmla="*/ 1472 h 1840"/>
                <a:gd name="T4" fmla="*/ 2272 w 2324"/>
                <a:gd name="T5" fmla="*/ 784 h 1840"/>
                <a:gd name="T6" fmla="*/ 2000 w 2324"/>
                <a:gd name="T7" fmla="*/ 176 h 1840"/>
                <a:gd name="T8" fmla="*/ 1432 w 2324"/>
                <a:gd name="T9" fmla="*/ 0 h 1840"/>
                <a:gd name="T10" fmla="*/ 0 60000 65536"/>
                <a:gd name="T11" fmla="*/ 0 60000 65536"/>
                <a:gd name="T12" fmla="*/ 0 60000 65536"/>
                <a:gd name="T13" fmla="*/ 0 60000 65536"/>
                <a:gd name="T14" fmla="*/ 0 60000 65536"/>
                <a:gd name="T15" fmla="*/ 0 w 2324"/>
                <a:gd name="T16" fmla="*/ 0 h 1840"/>
                <a:gd name="T17" fmla="*/ 2324 w 2324"/>
                <a:gd name="T18" fmla="*/ 1840 h 1840"/>
              </a:gdLst>
              <a:ahLst/>
              <a:cxnLst>
                <a:cxn ang="T10">
                  <a:pos x="T0" y="T1"/>
                </a:cxn>
                <a:cxn ang="T11">
                  <a:pos x="T2" y="T3"/>
                </a:cxn>
                <a:cxn ang="T12">
                  <a:pos x="T4" y="T5"/>
                </a:cxn>
                <a:cxn ang="T13">
                  <a:pos x="T6" y="T7"/>
                </a:cxn>
                <a:cxn ang="T14">
                  <a:pos x="T8" y="T9"/>
                </a:cxn>
              </a:cxnLst>
              <a:rect l="T15" t="T16" r="T17" b="T18"/>
              <a:pathLst>
                <a:path w="2324" h="1840">
                  <a:moveTo>
                    <a:pt x="0" y="1840"/>
                  </a:moveTo>
                  <a:cubicBezTo>
                    <a:pt x="661" y="1750"/>
                    <a:pt x="1309" y="1648"/>
                    <a:pt x="1688" y="1472"/>
                  </a:cubicBezTo>
                  <a:cubicBezTo>
                    <a:pt x="2067" y="1296"/>
                    <a:pt x="2220" y="1000"/>
                    <a:pt x="2272" y="784"/>
                  </a:cubicBezTo>
                  <a:cubicBezTo>
                    <a:pt x="2324" y="568"/>
                    <a:pt x="2152" y="288"/>
                    <a:pt x="2000" y="176"/>
                  </a:cubicBezTo>
                  <a:cubicBezTo>
                    <a:pt x="1848" y="64"/>
                    <a:pt x="1550" y="37"/>
                    <a:pt x="1432" y="0"/>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82289" name="Group 17"/>
          <p:cNvGrpSpPr>
            <a:grpSpLocks/>
          </p:cNvGrpSpPr>
          <p:nvPr/>
        </p:nvGrpSpPr>
        <p:grpSpPr bwMode="auto">
          <a:xfrm>
            <a:off x="1609725" y="1497013"/>
            <a:ext cx="5727700" cy="2911475"/>
            <a:chOff x="1014" y="943"/>
            <a:chExt cx="3608" cy="1834"/>
          </a:xfrm>
        </p:grpSpPr>
        <p:sp>
          <p:nvSpPr>
            <p:cNvPr id="183306" name="Freeform 18"/>
            <p:cNvSpPr>
              <a:spLocks/>
            </p:cNvSpPr>
            <p:nvPr/>
          </p:nvSpPr>
          <p:spPr bwMode="auto">
            <a:xfrm>
              <a:off x="1333" y="2075"/>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3307" name="Freeform 19"/>
            <p:cNvSpPr>
              <a:spLocks/>
            </p:cNvSpPr>
            <p:nvPr/>
          </p:nvSpPr>
          <p:spPr bwMode="auto">
            <a:xfrm>
              <a:off x="1337" y="2149"/>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3308" name="Freeform 20"/>
            <p:cNvSpPr>
              <a:spLocks/>
            </p:cNvSpPr>
            <p:nvPr/>
          </p:nvSpPr>
          <p:spPr bwMode="auto">
            <a:xfrm rot="-5400000">
              <a:off x="2939" y="1529"/>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3309" name="Freeform 21"/>
            <p:cNvSpPr>
              <a:spLocks/>
            </p:cNvSpPr>
            <p:nvPr/>
          </p:nvSpPr>
          <p:spPr bwMode="auto">
            <a:xfrm rot="-5400000">
              <a:off x="3033" y="1529"/>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183310" name="Group 22"/>
            <p:cNvGrpSpPr>
              <a:grpSpLocks/>
            </p:cNvGrpSpPr>
            <p:nvPr/>
          </p:nvGrpSpPr>
          <p:grpSpPr bwMode="auto">
            <a:xfrm>
              <a:off x="1014" y="943"/>
              <a:ext cx="3608" cy="1834"/>
              <a:chOff x="1014" y="943"/>
              <a:chExt cx="3608" cy="1834"/>
            </a:xfrm>
          </p:grpSpPr>
          <p:grpSp>
            <p:nvGrpSpPr>
              <p:cNvPr id="183311" name="Group 23"/>
              <p:cNvGrpSpPr>
                <a:grpSpLocks/>
              </p:cNvGrpSpPr>
              <p:nvPr/>
            </p:nvGrpSpPr>
            <p:grpSpPr bwMode="auto">
              <a:xfrm>
                <a:off x="1014" y="943"/>
                <a:ext cx="3608" cy="1834"/>
                <a:chOff x="1014" y="943"/>
                <a:chExt cx="3608" cy="1834"/>
              </a:xfrm>
            </p:grpSpPr>
            <p:sp>
              <p:nvSpPr>
                <p:cNvPr id="183313" name="Text Box 24"/>
                <p:cNvSpPr txBox="1">
                  <a:spLocks noChangeArrowheads="1"/>
                </p:cNvSpPr>
                <p:nvPr/>
              </p:nvSpPr>
              <p:spPr bwMode="auto">
                <a:xfrm>
                  <a:off x="1214" y="1327"/>
                  <a:ext cx="3408"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55600" algn="r"/>
                      <a:tab pos="1079500" algn="ctr"/>
                      <a:tab pos="2159000" algn="ctr"/>
                      <a:tab pos="2959100" algn="ctr"/>
                      <a:tab pos="3771900" algn="ctr"/>
                      <a:tab pos="4838700" algn="ctr"/>
                    </a:tabLst>
                    <a:defRPr>
                      <a:solidFill>
                        <a:schemeClr val="tx1"/>
                      </a:solidFill>
                      <a:latin typeface="Calibri" charset="0"/>
                      <a:ea typeface="ＭＳ Ｐゴシック" charset="0"/>
                      <a:cs typeface="Arial" charset="0"/>
                    </a:defRPr>
                  </a:lvl1pPr>
                  <a:lvl2pPr marL="742950" indent="-28575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2pPr>
                  <a:lvl3pPr marL="1143000" indent="-22860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3pPr>
                  <a:lvl4pPr marL="1600200" indent="-22860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4pPr>
                  <a:lvl5pPr marL="2057400" indent="-22860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9pPr>
                </a:lstStyle>
                <a:p>
                  <a:pPr>
                    <a:spcBef>
                      <a:spcPct val="25000"/>
                    </a:spcBef>
                  </a:pPr>
                  <a:r>
                    <a:rPr lang="en-AU" sz="2000" dirty="0">
                      <a:latin typeface="Arial" charset="0"/>
                      <a:ea typeface="MS PGothic" charset="0"/>
                      <a:cs typeface="MS PGothic" charset="0"/>
                    </a:rPr>
                    <a:t>		.00	.01		.07	.08</a:t>
                  </a:r>
                </a:p>
                <a:p>
                  <a:pPr>
                    <a:spcBef>
                      <a:spcPct val="25000"/>
                    </a:spcBef>
                  </a:pPr>
                  <a:r>
                    <a:rPr lang="en-AU" sz="2000" dirty="0">
                      <a:latin typeface="Arial" charset="0"/>
                      <a:ea typeface="MS PGothic" charset="0"/>
                      <a:cs typeface="MS PGothic" charset="0"/>
                    </a:rPr>
                    <a:t>	.1	.50000	.50399		.52790	.53188</a:t>
                  </a:r>
                </a:p>
                <a:p>
                  <a:pPr>
                    <a:spcBef>
                      <a:spcPct val="25000"/>
                    </a:spcBef>
                  </a:pPr>
                  <a:r>
                    <a:rPr lang="en-AU" sz="2000" dirty="0">
                      <a:latin typeface="Arial" charset="0"/>
                      <a:ea typeface="MS PGothic" charset="0"/>
                      <a:cs typeface="MS PGothic" charset="0"/>
                    </a:rPr>
                    <a:t>	.2	.53983	.54380		.56749	.57142</a:t>
                  </a:r>
                </a:p>
                <a:p>
                  <a:pPr>
                    <a:spcBef>
                      <a:spcPct val="25000"/>
                    </a:spcBef>
                  </a:pPr>
                  <a:r>
                    <a:rPr lang="en-AU" sz="2000" dirty="0">
                      <a:latin typeface="Arial" charset="0"/>
                      <a:ea typeface="MS PGothic" charset="0"/>
                      <a:cs typeface="MS PGothic" charset="0"/>
                    </a:rPr>
                    <a:t>	</a:t>
                  </a:r>
                </a:p>
                <a:p>
                  <a:pPr>
                    <a:spcBef>
                      <a:spcPct val="25000"/>
                    </a:spcBef>
                  </a:pPr>
                  <a:r>
                    <a:rPr lang="en-AU" sz="2000" dirty="0">
                      <a:latin typeface="Arial" charset="0"/>
                      <a:ea typeface="MS PGothic" charset="0"/>
                      <a:cs typeface="MS PGothic" charset="0"/>
                    </a:rPr>
                    <a:t>	.5	.69146	.69497		.71566	.71904</a:t>
                  </a:r>
                </a:p>
                <a:p>
                  <a:pPr>
                    <a:spcBef>
                      <a:spcPct val="25000"/>
                    </a:spcBef>
                  </a:pPr>
                  <a:r>
                    <a:rPr lang="en-AU" sz="2000" dirty="0">
                      <a:latin typeface="Arial" charset="0"/>
                      <a:ea typeface="MS PGothic" charset="0"/>
                      <a:cs typeface="MS PGothic" charset="0"/>
                    </a:rPr>
                    <a:t>	.6	.72575	.72907		.74857	.75175</a:t>
                  </a:r>
                </a:p>
              </p:txBody>
            </p:sp>
            <p:sp>
              <p:nvSpPr>
                <p:cNvPr id="183314" name="Line 25"/>
                <p:cNvSpPr>
                  <a:spLocks noChangeShapeType="1"/>
                </p:cNvSpPr>
                <p:nvPr/>
              </p:nvSpPr>
              <p:spPr bwMode="auto">
                <a:xfrm>
                  <a:off x="3136" y="1560"/>
                  <a:ext cx="144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315" name="Text Box 26"/>
                <p:cNvSpPr txBox="1">
                  <a:spLocks noChangeArrowheads="1"/>
                </p:cNvSpPr>
                <p:nvPr/>
              </p:nvSpPr>
              <p:spPr bwMode="auto">
                <a:xfrm>
                  <a:off x="1014" y="943"/>
                  <a:ext cx="13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b="1" dirty="0">
                      <a:latin typeface="Arial" charset="0"/>
                      <a:ea typeface="MS PGothic" charset="0"/>
                      <a:cs typeface="MS PGothic" charset="0"/>
                    </a:rPr>
                    <a:t>From Appendix I</a:t>
                  </a:r>
                </a:p>
              </p:txBody>
            </p:sp>
          </p:grpSp>
          <p:sp>
            <p:nvSpPr>
              <p:cNvPr id="183312" name="Line 27"/>
              <p:cNvSpPr>
                <a:spLocks noChangeShapeType="1"/>
              </p:cNvSpPr>
              <p:nvPr/>
            </p:nvSpPr>
            <p:spPr bwMode="auto">
              <a:xfrm>
                <a:off x="1336" y="1560"/>
                <a:ext cx="17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extLst>
      <p:ext uri="{BB962C8B-B14F-4D97-AF65-F5344CB8AC3E}">
        <p14:creationId xmlns:p14="http://schemas.microsoft.com/office/powerpoint/2010/main" val="93751722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82289"/>
                                        </p:tgtEl>
                                        <p:attrNameLst>
                                          <p:attrName>style.visibility</p:attrName>
                                        </p:attrNameLst>
                                      </p:cBhvr>
                                      <p:to>
                                        <p:strVal val="visible"/>
                                      </p:to>
                                    </p:set>
                                    <p:animEffect transition="in" filter="strips(downRight)">
                                      <p:cBhvr>
                                        <p:cTn id="7" dur="1000"/>
                                        <p:tgtEl>
                                          <p:spTgt spid="182289"/>
                                        </p:tgtEl>
                                      </p:cBhvr>
                                    </p:animEffect>
                                  </p:childTnLst>
                                </p:cTn>
                              </p:par>
                            </p:childTnLst>
                          </p:cTn>
                        </p:par>
                        <p:par>
                          <p:cTn id="8" fill="hold" nodeType="withGroup">
                            <p:stCondLst>
                              <p:cond delay="2000"/>
                            </p:stCondLst>
                            <p:childTnLst>
                              <p:par>
                                <p:cTn id="9" presetID="18" presetClass="entr" presetSubtype="3" fill="hold" nodeType="afterEffect">
                                  <p:stCondLst>
                                    <p:cond delay="2000"/>
                                  </p:stCondLst>
                                  <p:childTnLst>
                                    <p:set>
                                      <p:cBhvr>
                                        <p:cTn id="10" dur="1" fill="hold">
                                          <p:stCondLst>
                                            <p:cond delay="0"/>
                                          </p:stCondLst>
                                        </p:cTn>
                                        <p:tgtEl>
                                          <p:spTgt spid="182283"/>
                                        </p:tgtEl>
                                        <p:attrNameLst>
                                          <p:attrName>style.visibility</p:attrName>
                                        </p:attrNameLst>
                                      </p:cBhvr>
                                      <p:to>
                                        <p:strVal val="visible"/>
                                      </p:to>
                                    </p:set>
                                    <p:animEffect transition="in" filter="strips(upRight)">
                                      <p:cBhvr>
                                        <p:cTn id="11" dur="1000"/>
                                        <p:tgtEl>
                                          <p:spTgt spid="182283"/>
                                        </p:tgtEl>
                                      </p:cBhvr>
                                    </p:animEffect>
                                  </p:childTnLst>
                                </p:cTn>
                              </p:par>
                            </p:childTnLst>
                          </p:cTn>
                        </p:par>
                        <p:par>
                          <p:cTn id="12" fill="hold" nodeType="afterGroup">
                            <p:stCondLst>
                              <p:cond delay="5000"/>
                            </p:stCondLst>
                            <p:childTnLst>
                              <p:par>
                                <p:cTn id="13" presetID="18" presetClass="entr" presetSubtype="3" fill="hold" nodeType="afterEffect">
                                  <p:stCondLst>
                                    <p:cond delay="2000"/>
                                  </p:stCondLst>
                                  <p:childTnLst>
                                    <p:set>
                                      <p:cBhvr>
                                        <p:cTn id="14" dur="1" fill="hold">
                                          <p:stCondLst>
                                            <p:cond delay="0"/>
                                          </p:stCondLst>
                                        </p:cTn>
                                        <p:tgtEl>
                                          <p:spTgt spid="182286"/>
                                        </p:tgtEl>
                                        <p:attrNameLst>
                                          <p:attrName>style.visibility</p:attrName>
                                        </p:attrNameLst>
                                      </p:cBhvr>
                                      <p:to>
                                        <p:strVal val="visible"/>
                                      </p:to>
                                    </p:set>
                                    <p:animEffect transition="in" filter="strips(upRight)">
                                      <p:cBhvr>
                                        <p:cTn id="15" dur="1000"/>
                                        <p:tgtEl>
                                          <p:spTgt spid="182286"/>
                                        </p:tgtEl>
                                      </p:cBhvr>
                                    </p:animEffect>
                                  </p:childTnLst>
                                </p:cTn>
                              </p:par>
                            </p:childTnLst>
                          </p:cTn>
                        </p:par>
                        <p:par>
                          <p:cTn id="16" fill="hold" nodeType="afterGroup">
                            <p:stCondLst>
                              <p:cond delay="8000"/>
                            </p:stCondLst>
                            <p:childTnLst>
                              <p:par>
                                <p:cTn id="17" presetID="9" presetClass="entr" presetSubtype="0" fill="hold" grpId="0" nodeType="afterEffect">
                                  <p:stCondLst>
                                    <p:cond delay="0"/>
                                  </p:stCondLst>
                                  <p:childTnLst>
                                    <p:set>
                                      <p:cBhvr>
                                        <p:cTn id="18" dur="1" fill="hold">
                                          <p:stCondLst>
                                            <p:cond delay="0"/>
                                          </p:stCondLst>
                                        </p:cTn>
                                        <p:tgtEl>
                                          <p:spTgt spid="182282"/>
                                        </p:tgtEl>
                                        <p:attrNameLst>
                                          <p:attrName>style.visibility</p:attrName>
                                        </p:attrNameLst>
                                      </p:cBhvr>
                                      <p:to>
                                        <p:strVal val="visible"/>
                                      </p:to>
                                    </p:set>
                                    <p:animEffect transition="in" filter="dissolve">
                                      <p:cBhvr>
                                        <p:cTn id="19" dur="1000"/>
                                        <p:tgtEl>
                                          <p:spTgt spid="182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85346" name="Rectangle 3"/>
          <p:cNvSpPr>
            <a:spLocks noChangeArrowheads="1"/>
          </p:cNvSpPr>
          <p:nvPr/>
        </p:nvSpPr>
        <p:spPr bwMode="auto">
          <a:xfrm>
            <a:off x="717550" y="1638300"/>
            <a:ext cx="7708900" cy="4699000"/>
          </a:xfrm>
          <a:prstGeom prst="rect">
            <a:avLst/>
          </a:prstGeom>
          <a:solidFill>
            <a:srgbClr val="F7D7AC"/>
          </a:solidFill>
          <a:ln w="9525">
            <a:solidFill>
              <a:schemeClr val="tx1"/>
            </a:solidFill>
            <a:miter lim="800000"/>
            <a:headEnd/>
            <a:tailEnd/>
          </a:ln>
        </p:spPr>
        <p:txBody>
          <a:bodyPr wrap="none" anchor="ctr"/>
          <a:lstStyle/>
          <a:p>
            <a:endParaRPr lang="en-NZ" dirty="0">
              <a:latin typeface="Calibri" charset="0"/>
            </a:endParaRPr>
          </a:p>
        </p:txBody>
      </p:sp>
      <p:sp>
        <p:nvSpPr>
          <p:cNvPr id="184324" name="Freeform 4"/>
          <p:cNvSpPr>
            <a:spLocks/>
          </p:cNvSpPr>
          <p:nvPr/>
        </p:nvSpPr>
        <p:spPr bwMode="auto">
          <a:xfrm>
            <a:off x="1993900" y="2871788"/>
            <a:ext cx="3078163" cy="2198687"/>
          </a:xfrm>
          <a:custGeom>
            <a:avLst/>
            <a:gdLst>
              <a:gd name="T0" fmla="*/ 23813 w 1939"/>
              <a:gd name="T1" fmla="*/ 2070100 h 1385"/>
              <a:gd name="T2" fmla="*/ 169863 w 1939"/>
              <a:gd name="T3" fmla="*/ 2051050 h 1385"/>
              <a:gd name="T4" fmla="*/ 428625 w 1939"/>
              <a:gd name="T5" fmla="*/ 1933575 h 1385"/>
              <a:gd name="T6" fmla="*/ 768350 w 1939"/>
              <a:gd name="T7" fmla="*/ 1644650 h 1385"/>
              <a:gd name="T8" fmla="*/ 1212850 w 1939"/>
              <a:gd name="T9" fmla="*/ 1123950 h 1385"/>
              <a:gd name="T10" fmla="*/ 1625600 w 1939"/>
              <a:gd name="T11" fmla="*/ 576262 h 1385"/>
              <a:gd name="T12" fmla="*/ 1958975 w 1939"/>
              <a:gd name="T13" fmla="*/ 280987 h 1385"/>
              <a:gd name="T14" fmla="*/ 2314575 w 1939"/>
              <a:gd name="T15" fmla="*/ 68262 h 1385"/>
              <a:gd name="T16" fmla="*/ 2566988 w 1939"/>
              <a:gd name="T17" fmla="*/ 0 h 1385"/>
              <a:gd name="T18" fmla="*/ 2913063 w 1939"/>
              <a:gd name="T19" fmla="*/ 88900 h 1385"/>
              <a:gd name="T20" fmla="*/ 3073400 w 1939"/>
              <a:gd name="T21" fmla="*/ 217487 h 1385"/>
              <a:gd name="T22" fmla="*/ 3078163 w 1939"/>
              <a:gd name="T23" fmla="*/ 2198687 h 1385"/>
              <a:gd name="T24" fmla="*/ 0 w 1939"/>
              <a:gd name="T25" fmla="*/ 2173287 h 1385"/>
              <a:gd name="T26" fmla="*/ 23813 w 1939"/>
              <a:gd name="T27" fmla="*/ 2070100 h 1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9" h="1385">
                <a:moveTo>
                  <a:pt x="15" y="1304"/>
                </a:moveTo>
                <a:lnTo>
                  <a:pt x="107" y="1292"/>
                </a:lnTo>
                <a:lnTo>
                  <a:pt x="270" y="1218"/>
                </a:lnTo>
                <a:lnTo>
                  <a:pt x="484" y="1036"/>
                </a:lnTo>
                <a:lnTo>
                  <a:pt x="764" y="708"/>
                </a:lnTo>
                <a:lnTo>
                  <a:pt x="1024" y="363"/>
                </a:lnTo>
                <a:lnTo>
                  <a:pt x="1234" y="177"/>
                </a:lnTo>
                <a:lnTo>
                  <a:pt x="1458" y="43"/>
                </a:lnTo>
                <a:lnTo>
                  <a:pt x="1617" y="0"/>
                </a:lnTo>
                <a:lnTo>
                  <a:pt x="1835" y="56"/>
                </a:lnTo>
                <a:lnTo>
                  <a:pt x="1936" y="137"/>
                </a:lnTo>
                <a:lnTo>
                  <a:pt x="1939" y="1385"/>
                </a:lnTo>
                <a:lnTo>
                  <a:pt x="0" y="1369"/>
                </a:lnTo>
                <a:lnTo>
                  <a:pt x="15" y="1304"/>
                </a:lnTo>
                <a:close/>
              </a:path>
            </a:pathLst>
          </a:custGeom>
          <a:solidFill>
            <a:schemeClr val="accent5">
              <a:lumMod val="40000"/>
              <a:lumOff val="60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84325" name="Group 5"/>
          <p:cNvGrpSpPr>
            <a:grpSpLocks/>
          </p:cNvGrpSpPr>
          <p:nvPr/>
        </p:nvGrpSpPr>
        <p:grpSpPr bwMode="auto">
          <a:xfrm>
            <a:off x="1231900" y="2881313"/>
            <a:ext cx="6667500" cy="2711450"/>
            <a:chOff x="776" y="1951"/>
            <a:chExt cx="4200" cy="1708"/>
          </a:xfrm>
        </p:grpSpPr>
        <p:sp>
          <p:nvSpPr>
            <p:cNvPr id="88084" name="Freeform 6"/>
            <p:cNvSpPr>
              <a:spLocks/>
            </p:cNvSpPr>
            <p:nvPr/>
          </p:nvSpPr>
          <p:spPr bwMode="auto">
            <a:xfrm>
              <a:off x="1268" y="1951"/>
              <a:ext cx="3223" cy="1303"/>
            </a:xfrm>
            <a:custGeom>
              <a:avLst/>
              <a:gdLst>
                <a:gd name="T0" fmla="*/ 0 w 2888"/>
                <a:gd name="T1" fmla="*/ 1299 h 1380"/>
                <a:gd name="T2" fmla="*/ 107 w 2888"/>
                <a:gd name="T3" fmla="*/ 1284 h 1380"/>
                <a:gd name="T4" fmla="*/ 254 w 2888"/>
                <a:gd name="T5" fmla="*/ 1212 h 1380"/>
                <a:gd name="T6" fmla="*/ 429 w 2888"/>
                <a:gd name="T7" fmla="*/ 1073 h 1380"/>
                <a:gd name="T8" fmla="*/ 728 w 2888"/>
                <a:gd name="T9" fmla="*/ 733 h 1380"/>
                <a:gd name="T10" fmla="*/ 1049 w 2888"/>
                <a:gd name="T11" fmla="*/ 332 h 1380"/>
                <a:gd name="T12" fmla="*/ 1299 w 2888"/>
                <a:gd name="T13" fmla="*/ 117 h 1380"/>
                <a:gd name="T14" fmla="*/ 1478 w 2888"/>
                <a:gd name="T15" fmla="*/ 23 h 1380"/>
                <a:gd name="T16" fmla="*/ 1603 w 2888"/>
                <a:gd name="T17" fmla="*/ 0 h 1380"/>
                <a:gd name="T18" fmla="*/ 1741 w 2888"/>
                <a:gd name="T19" fmla="*/ 23 h 1380"/>
                <a:gd name="T20" fmla="*/ 1906 w 2888"/>
                <a:gd name="T21" fmla="*/ 117 h 1380"/>
                <a:gd name="T22" fmla="*/ 2138 w 2888"/>
                <a:gd name="T23" fmla="*/ 321 h 1380"/>
                <a:gd name="T24" fmla="*/ 2486 w 2888"/>
                <a:gd name="T25" fmla="*/ 736 h 1380"/>
                <a:gd name="T26" fmla="*/ 2803 w 2888"/>
                <a:gd name="T27" fmla="*/ 1099 h 1380"/>
                <a:gd name="T28" fmla="*/ 2977 w 2888"/>
                <a:gd name="T29" fmla="*/ 1224 h 1380"/>
                <a:gd name="T30" fmla="*/ 3116 w 2888"/>
                <a:gd name="T31" fmla="*/ 1288 h 1380"/>
                <a:gd name="T32" fmla="*/ 3223 w 2888"/>
                <a:gd name="T33" fmla="*/ 1303 h 1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88" h="1380">
                  <a:moveTo>
                    <a:pt x="0" y="1376"/>
                  </a:moveTo>
                  <a:cubicBezTo>
                    <a:pt x="15" y="1373"/>
                    <a:pt x="58" y="1375"/>
                    <a:pt x="96" y="1360"/>
                  </a:cubicBezTo>
                  <a:cubicBezTo>
                    <a:pt x="134" y="1345"/>
                    <a:pt x="180" y="1321"/>
                    <a:pt x="228" y="1284"/>
                  </a:cubicBezTo>
                  <a:cubicBezTo>
                    <a:pt x="276" y="1247"/>
                    <a:pt x="313" y="1221"/>
                    <a:pt x="384" y="1136"/>
                  </a:cubicBezTo>
                  <a:cubicBezTo>
                    <a:pt x="455" y="1051"/>
                    <a:pt x="559" y="907"/>
                    <a:pt x="652" y="776"/>
                  </a:cubicBezTo>
                  <a:cubicBezTo>
                    <a:pt x="745" y="645"/>
                    <a:pt x="855" y="461"/>
                    <a:pt x="940" y="352"/>
                  </a:cubicBezTo>
                  <a:cubicBezTo>
                    <a:pt x="1025" y="243"/>
                    <a:pt x="1100" y="179"/>
                    <a:pt x="1164" y="124"/>
                  </a:cubicBezTo>
                  <a:cubicBezTo>
                    <a:pt x="1228" y="69"/>
                    <a:pt x="1279" y="45"/>
                    <a:pt x="1324" y="24"/>
                  </a:cubicBezTo>
                  <a:cubicBezTo>
                    <a:pt x="1369" y="3"/>
                    <a:pt x="1397" y="0"/>
                    <a:pt x="1436" y="0"/>
                  </a:cubicBezTo>
                  <a:cubicBezTo>
                    <a:pt x="1475" y="0"/>
                    <a:pt x="1515" y="3"/>
                    <a:pt x="1560" y="24"/>
                  </a:cubicBezTo>
                  <a:cubicBezTo>
                    <a:pt x="1605" y="45"/>
                    <a:pt x="1649" y="71"/>
                    <a:pt x="1708" y="124"/>
                  </a:cubicBezTo>
                  <a:cubicBezTo>
                    <a:pt x="1767" y="177"/>
                    <a:pt x="1829" y="231"/>
                    <a:pt x="1916" y="340"/>
                  </a:cubicBezTo>
                  <a:cubicBezTo>
                    <a:pt x="2003" y="449"/>
                    <a:pt x="2129" y="643"/>
                    <a:pt x="2228" y="780"/>
                  </a:cubicBezTo>
                  <a:cubicBezTo>
                    <a:pt x="2327" y="917"/>
                    <a:pt x="2439" y="1078"/>
                    <a:pt x="2512" y="1164"/>
                  </a:cubicBezTo>
                  <a:cubicBezTo>
                    <a:pt x="2585" y="1250"/>
                    <a:pt x="2621" y="1263"/>
                    <a:pt x="2668" y="1296"/>
                  </a:cubicBezTo>
                  <a:cubicBezTo>
                    <a:pt x="2715" y="1329"/>
                    <a:pt x="2755" y="1350"/>
                    <a:pt x="2792" y="1364"/>
                  </a:cubicBezTo>
                  <a:cubicBezTo>
                    <a:pt x="2829" y="1378"/>
                    <a:pt x="2868" y="1377"/>
                    <a:pt x="2888" y="1380"/>
                  </a:cubicBezTo>
                </a:path>
              </a:pathLst>
            </a:custGeom>
            <a:noFill/>
            <a:ln w="101600">
              <a:solidFill>
                <a:schemeClr val="accent5"/>
              </a:solidFill>
              <a:round/>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85363" name="Group 7"/>
            <p:cNvGrpSpPr>
              <a:grpSpLocks/>
            </p:cNvGrpSpPr>
            <p:nvPr/>
          </p:nvGrpSpPr>
          <p:grpSpPr bwMode="auto">
            <a:xfrm>
              <a:off x="776" y="3328"/>
              <a:ext cx="4200" cy="331"/>
              <a:chOff x="776" y="3328"/>
              <a:chExt cx="4200" cy="331"/>
            </a:xfrm>
          </p:grpSpPr>
          <p:sp>
            <p:nvSpPr>
              <p:cNvPr id="185364" name="Text Box 8"/>
              <p:cNvSpPr txBox="1">
                <a:spLocks noChangeArrowheads="1"/>
              </p:cNvSpPr>
              <p:nvPr/>
            </p:nvSpPr>
            <p:spPr bwMode="auto">
              <a:xfrm>
                <a:off x="4502" y="3407"/>
                <a:ext cx="46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Time</a:t>
                </a:r>
              </a:p>
            </p:txBody>
          </p:sp>
          <p:sp>
            <p:nvSpPr>
              <p:cNvPr id="185365" name="Line 9"/>
              <p:cNvSpPr>
                <a:spLocks noChangeShapeType="1"/>
              </p:cNvSpPr>
              <p:nvPr/>
            </p:nvSpPr>
            <p:spPr bwMode="auto">
              <a:xfrm>
                <a:off x="776" y="3328"/>
                <a:ext cx="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184330" name="Group 10"/>
          <p:cNvGrpSpPr>
            <a:grpSpLocks/>
          </p:cNvGrpSpPr>
          <p:nvPr/>
        </p:nvGrpSpPr>
        <p:grpSpPr bwMode="auto">
          <a:xfrm>
            <a:off x="1025525" y="2236788"/>
            <a:ext cx="2555875" cy="1941512"/>
            <a:chOff x="646" y="1545"/>
            <a:chExt cx="1610" cy="1223"/>
          </a:xfrm>
        </p:grpSpPr>
        <p:sp>
          <p:nvSpPr>
            <p:cNvPr id="185360" name="Text Box 11"/>
            <p:cNvSpPr txBox="1">
              <a:spLocks noChangeArrowheads="1"/>
            </p:cNvSpPr>
            <p:nvPr/>
          </p:nvSpPr>
          <p:spPr bwMode="auto">
            <a:xfrm>
              <a:off x="646" y="1545"/>
              <a:ext cx="143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Probability</a:t>
              </a:r>
              <a:br>
                <a:rPr lang="en-AU" sz="2400" dirty="0">
                  <a:latin typeface="Arial" charset="0"/>
                  <a:ea typeface="MS PGothic" charset="0"/>
                  <a:cs typeface="MS PGothic" charset="0"/>
                </a:rPr>
              </a:br>
              <a:r>
                <a:rPr lang="en-AU" sz="2400" dirty="0">
                  <a:latin typeface="Arial" charset="0"/>
                  <a:ea typeface="MS PGothic" charset="0"/>
                  <a:cs typeface="MS PGothic" charset="0"/>
                </a:rPr>
                <a:t>(</a:t>
              </a:r>
              <a:r>
                <a:rPr lang="en-AU" sz="2400" i="1" dirty="0">
                  <a:latin typeface="Arial" charset="0"/>
                  <a:ea typeface="MS PGothic" charset="0"/>
                  <a:cs typeface="MS PGothic" charset="0"/>
                </a:rPr>
                <a:t>T</a:t>
              </a:r>
              <a:r>
                <a:rPr lang="en-AU" sz="2400" dirty="0">
                  <a:latin typeface="Arial" charset="0"/>
                  <a:ea typeface="MS PGothic" charset="0"/>
                  <a:cs typeface="MS PGothic" charset="0"/>
                </a:rPr>
                <a:t> ≤ 16 weeks)</a:t>
              </a:r>
              <a:br>
                <a:rPr lang="en-AU" sz="2400" dirty="0">
                  <a:latin typeface="Arial" charset="0"/>
                  <a:ea typeface="MS PGothic" charset="0"/>
                  <a:cs typeface="MS PGothic" charset="0"/>
                </a:rPr>
              </a:br>
              <a:r>
                <a:rPr lang="en-AU" sz="2400" dirty="0">
                  <a:latin typeface="Arial" charset="0"/>
                  <a:ea typeface="MS PGothic" charset="0"/>
                  <a:cs typeface="MS PGothic" charset="0"/>
                </a:rPr>
                <a:t>is 71.57%</a:t>
              </a:r>
            </a:p>
          </p:txBody>
        </p:sp>
        <p:sp>
          <p:nvSpPr>
            <p:cNvPr id="185361" name="Line 12"/>
            <p:cNvSpPr>
              <a:spLocks noChangeShapeType="1"/>
            </p:cNvSpPr>
            <p:nvPr/>
          </p:nvSpPr>
          <p:spPr bwMode="auto">
            <a:xfrm>
              <a:off x="1304" y="2304"/>
              <a:ext cx="952" cy="46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84333" name="Text Box 13"/>
          <p:cNvSpPr txBox="1">
            <a:spLocks noChangeArrowheads="1"/>
          </p:cNvSpPr>
          <p:nvPr/>
        </p:nvSpPr>
        <p:spPr bwMode="auto">
          <a:xfrm>
            <a:off x="923925" y="5838825"/>
            <a:ext cx="1268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3.13</a:t>
            </a:r>
          </a:p>
        </p:txBody>
      </p:sp>
      <p:grpSp>
        <p:nvGrpSpPr>
          <p:cNvPr id="184334" name="Group 14"/>
          <p:cNvGrpSpPr>
            <a:grpSpLocks/>
          </p:cNvGrpSpPr>
          <p:nvPr/>
        </p:nvGrpSpPr>
        <p:grpSpPr bwMode="auto">
          <a:xfrm>
            <a:off x="4146550" y="2058988"/>
            <a:ext cx="3748088" cy="684212"/>
            <a:chOff x="2612" y="1433"/>
            <a:chExt cx="2361" cy="431"/>
          </a:xfrm>
        </p:grpSpPr>
        <p:sp>
          <p:nvSpPr>
            <p:cNvPr id="185357" name="Text Box 15"/>
            <p:cNvSpPr txBox="1">
              <a:spLocks noChangeArrowheads="1"/>
            </p:cNvSpPr>
            <p:nvPr/>
          </p:nvSpPr>
          <p:spPr bwMode="auto">
            <a:xfrm>
              <a:off x="2712" y="1433"/>
              <a:ext cx="22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0.57 Standard deviations</a:t>
              </a:r>
            </a:p>
          </p:txBody>
        </p:sp>
        <p:sp>
          <p:nvSpPr>
            <p:cNvPr id="185358" name="Freeform 16"/>
            <p:cNvSpPr>
              <a:spLocks/>
            </p:cNvSpPr>
            <p:nvPr/>
          </p:nvSpPr>
          <p:spPr bwMode="auto">
            <a:xfrm>
              <a:off x="3200" y="1720"/>
              <a:ext cx="728" cy="144"/>
            </a:xfrm>
            <a:custGeom>
              <a:avLst/>
              <a:gdLst>
                <a:gd name="T0" fmla="*/ 533 w 952"/>
                <a:gd name="T1" fmla="*/ 0 h 160"/>
                <a:gd name="T2" fmla="*/ 468 w 952"/>
                <a:gd name="T3" fmla="*/ 103 h 160"/>
                <a:gd name="T4" fmla="*/ 0 w 952"/>
                <a:gd name="T5" fmla="*/ 130 h 160"/>
                <a:gd name="T6" fmla="*/ 0 60000 65536"/>
                <a:gd name="T7" fmla="*/ 0 60000 65536"/>
                <a:gd name="T8" fmla="*/ 0 60000 65536"/>
                <a:gd name="T9" fmla="*/ 0 w 952"/>
                <a:gd name="T10" fmla="*/ 0 h 160"/>
                <a:gd name="T11" fmla="*/ 952 w 952"/>
                <a:gd name="T12" fmla="*/ 160 h 160"/>
              </a:gdLst>
              <a:ahLst/>
              <a:cxnLst>
                <a:cxn ang="T6">
                  <a:pos x="T0" y="T1"/>
                </a:cxn>
                <a:cxn ang="T7">
                  <a:pos x="T2" y="T3"/>
                </a:cxn>
                <a:cxn ang="T8">
                  <a:pos x="T4" y="T5"/>
                </a:cxn>
              </a:cxnLst>
              <a:rect l="T9" t="T10" r="T11" b="T12"/>
              <a:pathLst>
                <a:path w="952" h="160">
                  <a:moveTo>
                    <a:pt x="912" y="0"/>
                  </a:moveTo>
                  <a:cubicBezTo>
                    <a:pt x="932" y="50"/>
                    <a:pt x="952" y="101"/>
                    <a:pt x="800" y="128"/>
                  </a:cubicBezTo>
                  <a:cubicBezTo>
                    <a:pt x="648" y="155"/>
                    <a:pt x="324" y="157"/>
                    <a:pt x="0" y="160"/>
                  </a:cubicBezTo>
                </a:path>
              </a:pathLst>
            </a:custGeom>
            <a:noFill/>
            <a:ln w="57150" cmpd="sng">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5359" name="Line 17"/>
            <p:cNvSpPr>
              <a:spLocks noChangeShapeType="1"/>
            </p:cNvSpPr>
            <p:nvPr/>
          </p:nvSpPr>
          <p:spPr bwMode="auto">
            <a:xfrm>
              <a:off x="2612" y="1856"/>
              <a:ext cx="23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84338" name="Group 18"/>
          <p:cNvGrpSpPr>
            <a:grpSpLocks/>
          </p:cNvGrpSpPr>
          <p:nvPr/>
        </p:nvGrpSpPr>
        <p:grpSpPr bwMode="auto">
          <a:xfrm>
            <a:off x="3695700" y="2590800"/>
            <a:ext cx="2246313" cy="3252788"/>
            <a:chOff x="2328" y="1768"/>
            <a:chExt cx="1415" cy="2049"/>
          </a:xfrm>
        </p:grpSpPr>
        <p:grpSp>
          <p:nvGrpSpPr>
            <p:cNvPr id="185353" name="Group 19"/>
            <p:cNvGrpSpPr>
              <a:grpSpLocks/>
            </p:cNvGrpSpPr>
            <p:nvPr/>
          </p:nvGrpSpPr>
          <p:grpSpPr bwMode="auto">
            <a:xfrm>
              <a:off x="2872" y="1768"/>
              <a:ext cx="320" cy="1552"/>
              <a:chOff x="2872" y="1768"/>
              <a:chExt cx="320" cy="1552"/>
            </a:xfrm>
          </p:grpSpPr>
          <p:sp>
            <p:nvSpPr>
              <p:cNvPr id="185355" name="Line 20"/>
              <p:cNvSpPr>
                <a:spLocks noChangeShapeType="1"/>
              </p:cNvSpPr>
              <p:nvPr/>
            </p:nvSpPr>
            <p:spPr bwMode="auto">
              <a:xfrm>
                <a:off x="2872" y="1768"/>
                <a:ext cx="0" cy="15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5356" name="Line 21"/>
              <p:cNvSpPr>
                <a:spLocks noChangeShapeType="1"/>
              </p:cNvSpPr>
              <p:nvPr/>
            </p:nvSpPr>
            <p:spPr bwMode="auto">
              <a:xfrm>
                <a:off x="3192" y="1768"/>
                <a:ext cx="0" cy="15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85354" name="Text Box 22"/>
            <p:cNvSpPr txBox="1">
              <a:spLocks noChangeArrowheads="1"/>
            </p:cNvSpPr>
            <p:nvPr/>
          </p:nvSpPr>
          <p:spPr bwMode="auto">
            <a:xfrm>
              <a:off x="2328" y="3375"/>
              <a:ext cx="141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723900" algn="r"/>
                  <a:tab pos="1257300" algn="l"/>
                </a:tabLst>
                <a:defRPr>
                  <a:solidFill>
                    <a:schemeClr val="tx1"/>
                  </a:solidFill>
                  <a:latin typeface="Calibri" charset="0"/>
                  <a:ea typeface="ＭＳ Ｐゴシック" charset="0"/>
                  <a:cs typeface="Arial" charset="0"/>
                </a:defRPr>
              </a:lvl1pPr>
              <a:lvl2pPr marL="742950" indent="-285750">
                <a:tabLst>
                  <a:tab pos="723900" algn="r"/>
                  <a:tab pos="1257300" algn="l"/>
                </a:tabLst>
                <a:defRPr>
                  <a:solidFill>
                    <a:schemeClr val="tx1"/>
                  </a:solidFill>
                  <a:latin typeface="Calibri" charset="0"/>
                  <a:ea typeface="Arial" charset="0"/>
                  <a:cs typeface="Arial" charset="0"/>
                </a:defRPr>
              </a:lvl2pPr>
              <a:lvl3pPr marL="1143000" indent="-228600">
                <a:tabLst>
                  <a:tab pos="723900" algn="r"/>
                  <a:tab pos="1257300" algn="l"/>
                </a:tabLst>
                <a:defRPr>
                  <a:solidFill>
                    <a:schemeClr val="tx1"/>
                  </a:solidFill>
                  <a:latin typeface="Calibri" charset="0"/>
                  <a:ea typeface="Arial" charset="0"/>
                  <a:cs typeface="Arial" charset="0"/>
                </a:defRPr>
              </a:lvl3pPr>
              <a:lvl4pPr marL="1600200" indent="-228600">
                <a:tabLst>
                  <a:tab pos="723900" algn="r"/>
                  <a:tab pos="1257300" algn="l"/>
                </a:tabLst>
                <a:defRPr>
                  <a:solidFill>
                    <a:schemeClr val="tx1"/>
                  </a:solidFill>
                  <a:latin typeface="Calibri" charset="0"/>
                  <a:ea typeface="Arial" charset="0"/>
                  <a:cs typeface="Arial" charset="0"/>
                </a:defRPr>
              </a:lvl4pPr>
              <a:lvl5pPr marL="2057400" indent="-228600">
                <a:tabLst>
                  <a:tab pos="723900" algn="r"/>
                  <a:tab pos="12573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	15	16</a:t>
              </a:r>
              <a:br>
                <a:rPr lang="en-AU" sz="2000" dirty="0">
                  <a:latin typeface="Arial" charset="0"/>
                  <a:ea typeface="MS PGothic" charset="0"/>
                  <a:cs typeface="MS PGothic" charset="0"/>
                </a:rPr>
              </a:br>
              <a:r>
                <a:rPr lang="en-AU" sz="2000" dirty="0">
                  <a:latin typeface="Arial" charset="0"/>
                  <a:ea typeface="MS PGothic" charset="0"/>
                  <a:cs typeface="MS PGothic" charset="0"/>
                </a:rPr>
                <a:t>	Weeks	Weeks</a:t>
              </a:r>
            </a:p>
          </p:txBody>
        </p:sp>
      </p:grpSp>
    </p:spTree>
    <p:extLst>
      <p:ext uri="{BB962C8B-B14F-4D97-AF65-F5344CB8AC3E}">
        <p14:creationId xmlns:p14="http://schemas.microsoft.com/office/powerpoint/2010/main" val="159045624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84325"/>
                                        </p:tgtEl>
                                        <p:attrNameLst>
                                          <p:attrName>style.visibility</p:attrName>
                                        </p:attrNameLst>
                                      </p:cBhvr>
                                      <p:to>
                                        <p:strVal val="visible"/>
                                      </p:to>
                                    </p:set>
                                    <p:animEffect transition="in" filter="wipe(left)">
                                      <p:cBhvr>
                                        <p:cTn id="7" dur="1000"/>
                                        <p:tgtEl>
                                          <p:spTgt spid="184325"/>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84338"/>
                                        </p:tgtEl>
                                        <p:attrNameLst>
                                          <p:attrName>style.visibility</p:attrName>
                                        </p:attrNameLst>
                                      </p:cBhvr>
                                      <p:to>
                                        <p:strVal val="visible"/>
                                      </p:to>
                                    </p:set>
                                    <p:animEffect transition="in" filter="wipe(down)">
                                      <p:cBhvr>
                                        <p:cTn id="11" dur="1000"/>
                                        <p:tgtEl>
                                          <p:spTgt spid="184338"/>
                                        </p:tgtEl>
                                      </p:cBhvr>
                                    </p:animEffect>
                                  </p:childTnLst>
                                </p:cTn>
                              </p:par>
                            </p:childTnLst>
                          </p:cTn>
                        </p:par>
                        <p:par>
                          <p:cTn id="12" fill="hold" nodeType="afterGroup">
                            <p:stCondLst>
                              <p:cond delay="4000"/>
                            </p:stCondLst>
                            <p:childTnLst>
                              <p:par>
                                <p:cTn id="13" presetID="18" presetClass="entr" presetSubtype="12" fill="hold" nodeType="afterEffect">
                                  <p:stCondLst>
                                    <p:cond delay="1000"/>
                                  </p:stCondLst>
                                  <p:childTnLst>
                                    <p:set>
                                      <p:cBhvr>
                                        <p:cTn id="14" dur="1" fill="hold">
                                          <p:stCondLst>
                                            <p:cond delay="0"/>
                                          </p:stCondLst>
                                        </p:cTn>
                                        <p:tgtEl>
                                          <p:spTgt spid="184334"/>
                                        </p:tgtEl>
                                        <p:attrNameLst>
                                          <p:attrName>style.visibility</p:attrName>
                                        </p:attrNameLst>
                                      </p:cBhvr>
                                      <p:to>
                                        <p:strVal val="visible"/>
                                      </p:to>
                                    </p:set>
                                    <p:animEffect transition="in" filter="strips(downLeft)">
                                      <p:cBhvr>
                                        <p:cTn id="15" dur="1000"/>
                                        <p:tgtEl>
                                          <p:spTgt spid="1843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1000"/>
                                  </p:stCondLst>
                                  <p:childTnLst>
                                    <p:set>
                                      <p:cBhvr>
                                        <p:cTn id="19" dur="1" fill="hold">
                                          <p:stCondLst>
                                            <p:cond delay="0"/>
                                          </p:stCondLst>
                                        </p:cTn>
                                        <p:tgtEl>
                                          <p:spTgt spid="184324"/>
                                        </p:tgtEl>
                                        <p:attrNameLst>
                                          <p:attrName>style.visibility</p:attrName>
                                        </p:attrNameLst>
                                      </p:cBhvr>
                                      <p:to>
                                        <p:strVal val="visible"/>
                                      </p:to>
                                    </p:set>
                                    <p:animEffect transition="in" filter="dissolve">
                                      <p:cBhvr>
                                        <p:cTn id="20" dur="1000"/>
                                        <p:tgtEl>
                                          <p:spTgt spid="184324"/>
                                        </p:tgtEl>
                                      </p:cBhvr>
                                    </p:animEffect>
                                  </p:childTnLst>
                                </p:cTn>
                              </p:par>
                            </p:childTnLst>
                          </p:cTn>
                        </p:par>
                        <p:par>
                          <p:cTn id="21" fill="hold" nodeType="afterGroup">
                            <p:stCondLst>
                              <p:cond delay="2000"/>
                            </p:stCondLst>
                            <p:childTnLst>
                              <p:par>
                                <p:cTn id="22" presetID="18" presetClass="entr" presetSubtype="6" fill="hold" nodeType="afterEffect">
                                  <p:stCondLst>
                                    <p:cond delay="1000"/>
                                  </p:stCondLst>
                                  <p:childTnLst>
                                    <p:set>
                                      <p:cBhvr>
                                        <p:cTn id="23" dur="1" fill="hold">
                                          <p:stCondLst>
                                            <p:cond delay="0"/>
                                          </p:stCondLst>
                                        </p:cTn>
                                        <p:tgtEl>
                                          <p:spTgt spid="184330"/>
                                        </p:tgtEl>
                                        <p:attrNameLst>
                                          <p:attrName>style.visibility</p:attrName>
                                        </p:attrNameLst>
                                      </p:cBhvr>
                                      <p:to>
                                        <p:strVal val="visible"/>
                                      </p:to>
                                    </p:set>
                                    <p:animEffect transition="in" filter="strips(downRight)">
                                      <p:cBhvr>
                                        <p:cTn id="24" dur="1000"/>
                                        <p:tgtEl>
                                          <p:spTgt spid="184330"/>
                                        </p:tgtEl>
                                      </p:cBhvr>
                                    </p:animEffect>
                                  </p:childTnLst>
                                </p:cTn>
                              </p:par>
                            </p:childTnLst>
                          </p:cTn>
                        </p:par>
                        <p:par>
                          <p:cTn id="25" fill="hold" nodeType="afterGroup">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84333"/>
                                        </p:tgtEl>
                                        <p:attrNameLst>
                                          <p:attrName>style.visibility</p:attrName>
                                        </p:attrNameLst>
                                      </p:cBhvr>
                                      <p:to>
                                        <p:strVal val="visible"/>
                                      </p:to>
                                    </p:set>
                                    <p:animEffect transition="in" filter="wipe(left)">
                                      <p:cBhvr>
                                        <p:cTn id="28" dur="10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Determining Project Completion Time</a:t>
            </a:r>
          </a:p>
        </p:txBody>
      </p:sp>
      <p:sp>
        <p:nvSpPr>
          <p:cNvPr id="89092" name="Rectangle 3"/>
          <p:cNvSpPr>
            <a:spLocks noChangeArrowheads="1"/>
          </p:cNvSpPr>
          <p:nvPr/>
        </p:nvSpPr>
        <p:spPr bwMode="auto">
          <a:xfrm>
            <a:off x="717550" y="1663700"/>
            <a:ext cx="7708900" cy="4699000"/>
          </a:xfrm>
          <a:prstGeom prst="rect">
            <a:avLst/>
          </a:prstGeom>
          <a:solidFill>
            <a:schemeClr val="accent3"/>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mn-lt"/>
              <a:ea typeface="+mn-ea"/>
              <a:cs typeface="+mn-cs"/>
            </a:endParaRPr>
          </a:p>
        </p:txBody>
      </p:sp>
      <p:sp>
        <p:nvSpPr>
          <p:cNvPr id="186372" name="Freeform 4"/>
          <p:cNvSpPr>
            <a:spLocks/>
          </p:cNvSpPr>
          <p:nvPr/>
        </p:nvSpPr>
        <p:spPr bwMode="auto">
          <a:xfrm>
            <a:off x="1993900" y="2770188"/>
            <a:ext cx="4640263" cy="2325687"/>
          </a:xfrm>
          <a:custGeom>
            <a:avLst/>
            <a:gdLst>
              <a:gd name="T0" fmla="*/ 23813 w 2923"/>
              <a:gd name="T1" fmla="*/ 2190750 h 1465"/>
              <a:gd name="T2" fmla="*/ 169863 w 2923"/>
              <a:gd name="T3" fmla="*/ 2170112 h 1465"/>
              <a:gd name="T4" fmla="*/ 428625 w 2923"/>
              <a:gd name="T5" fmla="*/ 2046287 h 1465"/>
              <a:gd name="T6" fmla="*/ 768350 w 2923"/>
              <a:gd name="T7" fmla="*/ 1741487 h 1465"/>
              <a:gd name="T8" fmla="*/ 1212850 w 2923"/>
              <a:gd name="T9" fmla="*/ 1189037 h 1465"/>
              <a:gd name="T10" fmla="*/ 1625600 w 2923"/>
              <a:gd name="T11" fmla="*/ 609600 h 1465"/>
              <a:gd name="T12" fmla="*/ 1958975 w 2923"/>
              <a:gd name="T13" fmla="*/ 296862 h 1465"/>
              <a:gd name="T14" fmla="*/ 2314575 w 2923"/>
              <a:gd name="T15" fmla="*/ 71437 h 1465"/>
              <a:gd name="T16" fmla="*/ 2566988 w 2923"/>
              <a:gd name="T17" fmla="*/ 0 h 1465"/>
              <a:gd name="T18" fmla="*/ 2913063 w 2923"/>
              <a:gd name="T19" fmla="*/ 93662 h 1465"/>
              <a:gd name="T20" fmla="*/ 3319463 w 2923"/>
              <a:gd name="T21" fmla="*/ 427037 h 1465"/>
              <a:gd name="T22" fmla="*/ 3603625 w 2923"/>
              <a:gd name="T23" fmla="*/ 790575 h 1465"/>
              <a:gd name="T24" fmla="*/ 3949700 w 2923"/>
              <a:gd name="T25" fmla="*/ 1233487 h 1465"/>
              <a:gd name="T26" fmla="*/ 4387850 w 2923"/>
              <a:gd name="T27" fmla="*/ 1784350 h 1465"/>
              <a:gd name="T28" fmla="*/ 4638675 w 2923"/>
              <a:gd name="T29" fmla="*/ 2001837 h 1465"/>
              <a:gd name="T30" fmla="*/ 4640263 w 2923"/>
              <a:gd name="T31" fmla="*/ 2325687 h 1465"/>
              <a:gd name="T32" fmla="*/ 0 w 2923"/>
              <a:gd name="T33" fmla="*/ 2300287 h 1465"/>
              <a:gd name="T34" fmla="*/ 23813 w 2923"/>
              <a:gd name="T35" fmla="*/ 2190750 h 14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23" h="1465">
                <a:moveTo>
                  <a:pt x="15" y="1380"/>
                </a:moveTo>
                <a:lnTo>
                  <a:pt x="107" y="1367"/>
                </a:lnTo>
                <a:lnTo>
                  <a:pt x="270" y="1289"/>
                </a:lnTo>
                <a:lnTo>
                  <a:pt x="484" y="1097"/>
                </a:lnTo>
                <a:lnTo>
                  <a:pt x="764" y="749"/>
                </a:lnTo>
                <a:lnTo>
                  <a:pt x="1024" y="384"/>
                </a:lnTo>
                <a:lnTo>
                  <a:pt x="1234" y="187"/>
                </a:lnTo>
                <a:lnTo>
                  <a:pt x="1458" y="45"/>
                </a:lnTo>
                <a:lnTo>
                  <a:pt x="1617" y="0"/>
                </a:lnTo>
                <a:lnTo>
                  <a:pt x="1835" y="59"/>
                </a:lnTo>
                <a:lnTo>
                  <a:pt x="2091" y="269"/>
                </a:lnTo>
                <a:lnTo>
                  <a:pt x="2270" y="498"/>
                </a:lnTo>
                <a:lnTo>
                  <a:pt x="2488" y="777"/>
                </a:lnTo>
                <a:lnTo>
                  <a:pt x="2764" y="1124"/>
                </a:lnTo>
                <a:lnTo>
                  <a:pt x="2922" y="1261"/>
                </a:lnTo>
                <a:lnTo>
                  <a:pt x="2923" y="1465"/>
                </a:lnTo>
                <a:lnTo>
                  <a:pt x="0" y="1449"/>
                </a:lnTo>
                <a:lnTo>
                  <a:pt x="15" y="1380"/>
                </a:lnTo>
                <a:close/>
              </a:path>
            </a:pathLst>
          </a:custGeom>
          <a:solidFill>
            <a:schemeClr val="accent5">
              <a:lumMod val="40000"/>
              <a:lumOff val="60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86373" name="Group 5"/>
          <p:cNvGrpSpPr>
            <a:grpSpLocks/>
          </p:cNvGrpSpPr>
          <p:nvPr/>
        </p:nvGrpSpPr>
        <p:grpSpPr bwMode="auto">
          <a:xfrm>
            <a:off x="6321425" y="3238500"/>
            <a:ext cx="1905000" cy="1587500"/>
            <a:chOff x="3982" y="2160"/>
            <a:chExt cx="1200" cy="1000"/>
          </a:xfrm>
        </p:grpSpPr>
        <p:sp>
          <p:nvSpPr>
            <p:cNvPr id="187415" name="Text Box 6"/>
            <p:cNvSpPr txBox="1">
              <a:spLocks noChangeArrowheads="1"/>
            </p:cNvSpPr>
            <p:nvPr/>
          </p:nvSpPr>
          <p:spPr bwMode="auto">
            <a:xfrm>
              <a:off x="3982" y="2160"/>
              <a:ext cx="120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Probability of 0.01</a:t>
              </a:r>
            </a:p>
          </p:txBody>
        </p:sp>
        <p:sp>
          <p:nvSpPr>
            <p:cNvPr id="187416" name="Line 7"/>
            <p:cNvSpPr>
              <a:spLocks noChangeShapeType="1"/>
            </p:cNvSpPr>
            <p:nvPr/>
          </p:nvSpPr>
          <p:spPr bwMode="auto">
            <a:xfrm flipH="1">
              <a:off x="4360" y="2688"/>
              <a:ext cx="232" cy="47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86376" name="Group 8"/>
          <p:cNvGrpSpPr>
            <a:grpSpLocks/>
          </p:cNvGrpSpPr>
          <p:nvPr/>
        </p:nvGrpSpPr>
        <p:grpSpPr bwMode="auto">
          <a:xfrm>
            <a:off x="1231900" y="2779713"/>
            <a:ext cx="6796088" cy="2751137"/>
            <a:chOff x="776" y="1871"/>
            <a:chExt cx="4281" cy="1733"/>
          </a:xfrm>
        </p:grpSpPr>
        <p:sp>
          <p:nvSpPr>
            <p:cNvPr id="187411" name="Freeform 9"/>
            <p:cNvSpPr>
              <a:spLocks/>
            </p:cNvSpPr>
            <p:nvPr/>
          </p:nvSpPr>
          <p:spPr bwMode="auto">
            <a:xfrm>
              <a:off x="1268" y="1871"/>
              <a:ext cx="3223" cy="1380"/>
            </a:xfrm>
            <a:custGeom>
              <a:avLst/>
              <a:gdLst>
                <a:gd name="T0" fmla="*/ 0 w 2888"/>
                <a:gd name="T1" fmla="*/ 1376 h 1380"/>
                <a:gd name="T2" fmla="*/ 119 w 2888"/>
                <a:gd name="T3" fmla="*/ 1360 h 1380"/>
                <a:gd name="T4" fmla="*/ 283 w 2888"/>
                <a:gd name="T5" fmla="*/ 1284 h 1380"/>
                <a:gd name="T6" fmla="*/ 479 w 2888"/>
                <a:gd name="T7" fmla="*/ 1136 h 1380"/>
                <a:gd name="T8" fmla="*/ 812 w 2888"/>
                <a:gd name="T9" fmla="*/ 776 h 1380"/>
                <a:gd name="T10" fmla="*/ 1171 w 2888"/>
                <a:gd name="T11" fmla="*/ 352 h 1380"/>
                <a:gd name="T12" fmla="*/ 1450 w 2888"/>
                <a:gd name="T13" fmla="*/ 124 h 1380"/>
                <a:gd name="T14" fmla="*/ 1649 w 2888"/>
                <a:gd name="T15" fmla="*/ 24 h 1380"/>
                <a:gd name="T16" fmla="*/ 1789 w 2888"/>
                <a:gd name="T17" fmla="*/ 0 h 1380"/>
                <a:gd name="T18" fmla="*/ 1943 w 2888"/>
                <a:gd name="T19" fmla="*/ 24 h 1380"/>
                <a:gd name="T20" fmla="*/ 2127 w 2888"/>
                <a:gd name="T21" fmla="*/ 124 h 1380"/>
                <a:gd name="T22" fmla="*/ 2386 w 2888"/>
                <a:gd name="T23" fmla="*/ 340 h 1380"/>
                <a:gd name="T24" fmla="*/ 2774 w 2888"/>
                <a:gd name="T25" fmla="*/ 780 h 1380"/>
                <a:gd name="T26" fmla="*/ 3128 w 2888"/>
                <a:gd name="T27" fmla="*/ 1164 h 1380"/>
                <a:gd name="T28" fmla="*/ 3322 w 2888"/>
                <a:gd name="T29" fmla="*/ 1296 h 1380"/>
                <a:gd name="T30" fmla="*/ 3477 w 2888"/>
                <a:gd name="T31" fmla="*/ 1364 h 1380"/>
                <a:gd name="T32" fmla="*/ 3597 w 2888"/>
                <a:gd name="T33" fmla="*/ 1380 h 1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88"/>
                <a:gd name="T52" fmla="*/ 0 h 1380"/>
                <a:gd name="T53" fmla="*/ 2888 w 2888"/>
                <a:gd name="T54" fmla="*/ 1380 h 13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88" h="1380">
                  <a:moveTo>
                    <a:pt x="0" y="1376"/>
                  </a:moveTo>
                  <a:cubicBezTo>
                    <a:pt x="15" y="1373"/>
                    <a:pt x="58" y="1375"/>
                    <a:pt x="96" y="1360"/>
                  </a:cubicBezTo>
                  <a:cubicBezTo>
                    <a:pt x="134" y="1345"/>
                    <a:pt x="180" y="1321"/>
                    <a:pt x="228" y="1284"/>
                  </a:cubicBezTo>
                  <a:cubicBezTo>
                    <a:pt x="276" y="1247"/>
                    <a:pt x="313" y="1221"/>
                    <a:pt x="384" y="1136"/>
                  </a:cubicBezTo>
                  <a:cubicBezTo>
                    <a:pt x="455" y="1051"/>
                    <a:pt x="559" y="907"/>
                    <a:pt x="652" y="776"/>
                  </a:cubicBezTo>
                  <a:cubicBezTo>
                    <a:pt x="745" y="645"/>
                    <a:pt x="855" y="461"/>
                    <a:pt x="940" y="352"/>
                  </a:cubicBezTo>
                  <a:cubicBezTo>
                    <a:pt x="1025" y="243"/>
                    <a:pt x="1100" y="179"/>
                    <a:pt x="1164" y="124"/>
                  </a:cubicBezTo>
                  <a:cubicBezTo>
                    <a:pt x="1228" y="69"/>
                    <a:pt x="1279" y="45"/>
                    <a:pt x="1324" y="24"/>
                  </a:cubicBezTo>
                  <a:cubicBezTo>
                    <a:pt x="1369" y="3"/>
                    <a:pt x="1397" y="0"/>
                    <a:pt x="1436" y="0"/>
                  </a:cubicBezTo>
                  <a:cubicBezTo>
                    <a:pt x="1475" y="0"/>
                    <a:pt x="1515" y="3"/>
                    <a:pt x="1560" y="24"/>
                  </a:cubicBezTo>
                  <a:cubicBezTo>
                    <a:pt x="1605" y="45"/>
                    <a:pt x="1649" y="71"/>
                    <a:pt x="1708" y="124"/>
                  </a:cubicBezTo>
                  <a:cubicBezTo>
                    <a:pt x="1767" y="177"/>
                    <a:pt x="1829" y="231"/>
                    <a:pt x="1916" y="340"/>
                  </a:cubicBezTo>
                  <a:cubicBezTo>
                    <a:pt x="2003" y="449"/>
                    <a:pt x="2129" y="643"/>
                    <a:pt x="2228" y="780"/>
                  </a:cubicBezTo>
                  <a:cubicBezTo>
                    <a:pt x="2327" y="917"/>
                    <a:pt x="2439" y="1078"/>
                    <a:pt x="2512" y="1164"/>
                  </a:cubicBezTo>
                  <a:cubicBezTo>
                    <a:pt x="2585" y="1250"/>
                    <a:pt x="2621" y="1263"/>
                    <a:pt x="2668" y="1296"/>
                  </a:cubicBezTo>
                  <a:cubicBezTo>
                    <a:pt x="2715" y="1329"/>
                    <a:pt x="2755" y="1350"/>
                    <a:pt x="2792" y="1364"/>
                  </a:cubicBezTo>
                  <a:cubicBezTo>
                    <a:pt x="2829" y="1378"/>
                    <a:pt x="2868" y="1377"/>
                    <a:pt x="2888" y="1380"/>
                  </a:cubicBezTo>
                </a:path>
              </a:pathLst>
            </a:custGeom>
            <a:noFill/>
            <a:ln w="101600">
              <a:solidFill>
                <a:srgbClr val="4BAC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87412" name="Group 10"/>
            <p:cNvGrpSpPr>
              <a:grpSpLocks/>
            </p:cNvGrpSpPr>
            <p:nvPr/>
          </p:nvGrpSpPr>
          <p:grpSpPr bwMode="auto">
            <a:xfrm>
              <a:off x="776" y="3313"/>
              <a:ext cx="4281" cy="291"/>
              <a:chOff x="776" y="3313"/>
              <a:chExt cx="4281" cy="291"/>
            </a:xfrm>
          </p:grpSpPr>
          <p:sp>
            <p:nvSpPr>
              <p:cNvPr id="187413" name="Line 11"/>
              <p:cNvSpPr>
                <a:spLocks noChangeShapeType="1"/>
              </p:cNvSpPr>
              <p:nvPr/>
            </p:nvSpPr>
            <p:spPr bwMode="auto">
              <a:xfrm>
                <a:off x="776" y="3328"/>
                <a:ext cx="4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7414" name="Text Box 12"/>
              <p:cNvSpPr txBox="1">
                <a:spLocks noChangeArrowheads="1"/>
              </p:cNvSpPr>
              <p:nvPr/>
            </p:nvSpPr>
            <p:spPr bwMode="auto">
              <a:xfrm>
                <a:off x="4774" y="3313"/>
                <a:ext cx="2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i="1" dirty="0">
                    <a:latin typeface="Arial" charset="0"/>
                    <a:ea typeface="MS PGothic" charset="0"/>
                    <a:cs typeface="MS PGothic" charset="0"/>
                  </a:rPr>
                  <a:t>Z</a:t>
                </a:r>
              </a:p>
            </p:txBody>
          </p:sp>
        </p:grpSp>
      </p:grpSp>
      <p:sp>
        <p:nvSpPr>
          <p:cNvPr id="186381" name="Text Box 13"/>
          <p:cNvSpPr txBox="1">
            <a:spLocks noChangeArrowheads="1"/>
          </p:cNvSpPr>
          <p:nvPr/>
        </p:nvSpPr>
        <p:spPr bwMode="auto">
          <a:xfrm>
            <a:off x="923925" y="5864225"/>
            <a:ext cx="1268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3.14</a:t>
            </a:r>
          </a:p>
        </p:txBody>
      </p:sp>
      <p:grpSp>
        <p:nvGrpSpPr>
          <p:cNvPr id="186382" name="Group 14"/>
          <p:cNvGrpSpPr>
            <a:grpSpLocks/>
          </p:cNvGrpSpPr>
          <p:nvPr/>
        </p:nvGrpSpPr>
        <p:grpSpPr bwMode="auto">
          <a:xfrm>
            <a:off x="1660525" y="5332413"/>
            <a:ext cx="3178175" cy="400050"/>
            <a:chOff x="1046" y="3479"/>
            <a:chExt cx="2002" cy="252"/>
          </a:xfrm>
        </p:grpSpPr>
        <p:sp>
          <p:nvSpPr>
            <p:cNvPr id="187409" name="Text Box 15"/>
            <p:cNvSpPr txBox="1">
              <a:spLocks noChangeArrowheads="1"/>
            </p:cNvSpPr>
            <p:nvPr/>
          </p:nvSpPr>
          <p:spPr bwMode="auto">
            <a:xfrm>
              <a:off x="1046" y="3479"/>
              <a:ext cx="129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From Appendix I</a:t>
              </a:r>
            </a:p>
          </p:txBody>
        </p:sp>
        <p:sp>
          <p:nvSpPr>
            <p:cNvPr id="187410" name="Line 16"/>
            <p:cNvSpPr>
              <a:spLocks noChangeShapeType="1"/>
            </p:cNvSpPr>
            <p:nvPr/>
          </p:nvSpPr>
          <p:spPr bwMode="auto">
            <a:xfrm flipV="1">
              <a:off x="2448" y="3576"/>
              <a:ext cx="600" cy="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86385" name="Group 17"/>
          <p:cNvGrpSpPr>
            <a:grpSpLocks/>
          </p:cNvGrpSpPr>
          <p:nvPr/>
        </p:nvGrpSpPr>
        <p:grpSpPr bwMode="auto">
          <a:xfrm>
            <a:off x="1495425" y="2209800"/>
            <a:ext cx="2505075" cy="1879600"/>
            <a:chOff x="942" y="1512"/>
            <a:chExt cx="1578" cy="1184"/>
          </a:xfrm>
        </p:grpSpPr>
        <p:sp>
          <p:nvSpPr>
            <p:cNvPr id="187407" name="Text Box 18"/>
            <p:cNvSpPr txBox="1">
              <a:spLocks noChangeArrowheads="1"/>
            </p:cNvSpPr>
            <p:nvPr/>
          </p:nvSpPr>
          <p:spPr bwMode="auto">
            <a:xfrm>
              <a:off x="942" y="1512"/>
              <a:ext cx="120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Probability of 0.99</a:t>
              </a:r>
            </a:p>
          </p:txBody>
        </p:sp>
        <p:sp>
          <p:nvSpPr>
            <p:cNvPr id="187408" name="Line 19"/>
            <p:cNvSpPr>
              <a:spLocks noChangeShapeType="1"/>
            </p:cNvSpPr>
            <p:nvPr/>
          </p:nvSpPr>
          <p:spPr bwMode="auto">
            <a:xfrm>
              <a:off x="1656" y="2008"/>
              <a:ext cx="864" cy="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86388" name="Group 20"/>
          <p:cNvGrpSpPr>
            <a:grpSpLocks/>
          </p:cNvGrpSpPr>
          <p:nvPr/>
        </p:nvGrpSpPr>
        <p:grpSpPr bwMode="auto">
          <a:xfrm>
            <a:off x="4394200" y="3759200"/>
            <a:ext cx="2628900" cy="2287588"/>
            <a:chOff x="2768" y="2488"/>
            <a:chExt cx="1656" cy="1441"/>
          </a:xfrm>
        </p:grpSpPr>
        <p:sp>
          <p:nvSpPr>
            <p:cNvPr id="187402" name="Text Box 21"/>
            <p:cNvSpPr txBox="1">
              <a:spLocks noChangeArrowheads="1"/>
            </p:cNvSpPr>
            <p:nvPr/>
          </p:nvSpPr>
          <p:spPr bwMode="auto">
            <a:xfrm>
              <a:off x="2880" y="3351"/>
              <a:ext cx="1286"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000" dirty="0">
                  <a:latin typeface="Arial" charset="0"/>
                  <a:ea typeface="MS PGothic" charset="0"/>
                  <a:cs typeface="MS PGothic" charset="0"/>
                </a:rPr>
                <a:t>2.33 Standard deviations</a:t>
              </a:r>
            </a:p>
          </p:txBody>
        </p:sp>
        <p:sp>
          <p:nvSpPr>
            <p:cNvPr id="187403" name="Line 22"/>
            <p:cNvSpPr>
              <a:spLocks noChangeShapeType="1"/>
            </p:cNvSpPr>
            <p:nvPr/>
          </p:nvSpPr>
          <p:spPr bwMode="auto">
            <a:xfrm>
              <a:off x="4184" y="2488"/>
              <a:ext cx="0" cy="1160"/>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7404" name="Text Box 23"/>
            <p:cNvSpPr txBox="1">
              <a:spLocks noChangeArrowheads="1"/>
            </p:cNvSpPr>
            <p:nvPr/>
          </p:nvSpPr>
          <p:spPr bwMode="auto">
            <a:xfrm>
              <a:off x="2768" y="364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0</a:t>
              </a:r>
            </a:p>
          </p:txBody>
        </p:sp>
        <p:sp>
          <p:nvSpPr>
            <p:cNvPr id="187405" name="Text Box 24"/>
            <p:cNvSpPr txBox="1">
              <a:spLocks noChangeArrowheads="1"/>
            </p:cNvSpPr>
            <p:nvPr/>
          </p:nvSpPr>
          <p:spPr bwMode="auto">
            <a:xfrm>
              <a:off x="3934" y="3641"/>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2.33</a:t>
              </a:r>
            </a:p>
          </p:txBody>
        </p:sp>
        <p:sp>
          <p:nvSpPr>
            <p:cNvPr id="187406" name="Line 25"/>
            <p:cNvSpPr>
              <a:spLocks noChangeShapeType="1"/>
            </p:cNvSpPr>
            <p:nvPr/>
          </p:nvSpPr>
          <p:spPr bwMode="auto">
            <a:xfrm flipV="1">
              <a:off x="2883" y="3324"/>
              <a:ext cx="0" cy="330"/>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67650119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89092"/>
                                        </p:tgtEl>
                                        <p:attrNameLst>
                                          <p:attrName>style.visibility</p:attrName>
                                        </p:attrNameLst>
                                      </p:cBhvr>
                                      <p:to>
                                        <p:strVal val="visible"/>
                                      </p:to>
                                    </p:set>
                                    <p:anim calcmode="lin" valueType="num">
                                      <p:cBhvr>
                                        <p:cTn id="7" dur="1000" fill="hold"/>
                                        <p:tgtEl>
                                          <p:spTgt spid="89092"/>
                                        </p:tgtEl>
                                        <p:attrNameLst>
                                          <p:attrName>ppt_w</p:attrName>
                                        </p:attrNameLst>
                                      </p:cBhvr>
                                      <p:tavLst>
                                        <p:tav tm="0">
                                          <p:val>
                                            <p:strVal val="2/3*#ppt_w"/>
                                          </p:val>
                                        </p:tav>
                                        <p:tav tm="100000">
                                          <p:val>
                                            <p:strVal val="#ppt_w"/>
                                          </p:val>
                                        </p:tav>
                                      </p:tavLst>
                                    </p:anim>
                                    <p:anim calcmode="lin" valueType="num">
                                      <p:cBhvr>
                                        <p:cTn id="8" dur="1000" fill="hold"/>
                                        <p:tgtEl>
                                          <p:spTgt spid="8909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16" presetClass="entr" presetSubtype="37" fill="hold" nodeType="afterEffect">
                                  <p:stCondLst>
                                    <p:cond delay="1000"/>
                                  </p:stCondLst>
                                  <p:childTnLst>
                                    <p:set>
                                      <p:cBhvr>
                                        <p:cTn id="11" dur="1" fill="hold">
                                          <p:stCondLst>
                                            <p:cond delay="0"/>
                                          </p:stCondLst>
                                        </p:cTn>
                                        <p:tgtEl>
                                          <p:spTgt spid="186376"/>
                                        </p:tgtEl>
                                        <p:attrNameLst>
                                          <p:attrName>style.visibility</p:attrName>
                                        </p:attrNameLst>
                                      </p:cBhvr>
                                      <p:to>
                                        <p:strVal val="visible"/>
                                      </p:to>
                                    </p:set>
                                    <p:animEffect transition="in" filter="barn(outVertical)">
                                      <p:cBhvr>
                                        <p:cTn id="12" dur="1000"/>
                                        <p:tgtEl>
                                          <p:spTgt spid="186376"/>
                                        </p:tgtEl>
                                      </p:cBhvr>
                                    </p:animEffect>
                                  </p:childTnLst>
                                </p:cTn>
                              </p:par>
                            </p:childTnLst>
                          </p:cTn>
                        </p:par>
                        <p:par>
                          <p:cTn id="13" fill="hold" nodeType="afterGroup">
                            <p:stCondLst>
                              <p:cond delay="4000"/>
                            </p:stCondLst>
                            <p:childTnLst>
                              <p:par>
                                <p:cTn id="14" presetID="22" presetClass="entr" presetSubtype="4" fill="hold" nodeType="afterEffect">
                                  <p:stCondLst>
                                    <p:cond delay="1000"/>
                                  </p:stCondLst>
                                  <p:childTnLst>
                                    <p:set>
                                      <p:cBhvr>
                                        <p:cTn id="15" dur="1" fill="hold">
                                          <p:stCondLst>
                                            <p:cond delay="0"/>
                                          </p:stCondLst>
                                        </p:cTn>
                                        <p:tgtEl>
                                          <p:spTgt spid="186388"/>
                                        </p:tgtEl>
                                        <p:attrNameLst>
                                          <p:attrName>style.visibility</p:attrName>
                                        </p:attrNameLst>
                                      </p:cBhvr>
                                      <p:to>
                                        <p:strVal val="visible"/>
                                      </p:to>
                                    </p:set>
                                    <p:animEffect transition="in" filter="wipe(down)">
                                      <p:cBhvr>
                                        <p:cTn id="16" dur="1000"/>
                                        <p:tgtEl>
                                          <p:spTgt spid="186388"/>
                                        </p:tgtEl>
                                      </p:cBhvr>
                                    </p:animEffect>
                                  </p:childTnLst>
                                </p:cTn>
                              </p:par>
                            </p:childTnLst>
                          </p:cTn>
                        </p:par>
                        <p:par>
                          <p:cTn id="17" fill="hold" nodeType="afterGroup">
                            <p:stCondLst>
                              <p:cond delay="6000"/>
                            </p:stCondLst>
                            <p:childTnLst>
                              <p:par>
                                <p:cTn id="18" presetID="22" presetClass="entr" presetSubtype="8" fill="hold" nodeType="afterEffect">
                                  <p:stCondLst>
                                    <p:cond delay="1000"/>
                                  </p:stCondLst>
                                  <p:childTnLst>
                                    <p:set>
                                      <p:cBhvr>
                                        <p:cTn id="19" dur="1" fill="hold">
                                          <p:stCondLst>
                                            <p:cond delay="0"/>
                                          </p:stCondLst>
                                        </p:cTn>
                                        <p:tgtEl>
                                          <p:spTgt spid="186382"/>
                                        </p:tgtEl>
                                        <p:attrNameLst>
                                          <p:attrName>style.visibility</p:attrName>
                                        </p:attrNameLst>
                                      </p:cBhvr>
                                      <p:to>
                                        <p:strVal val="visible"/>
                                      </p:to>
                                    </p:set>
                                    <p:animEffect transition="in" filter="wipe(left)">
                                      <p:cBhvr>
                                        <p:cTn id="20" dur="1000"/>
                                        <p:tgtEl>
                                          <p:spTgt spid="1863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86372"/>
                                        </p:tgtEl>
                                        <p:attrNameLst>
                                          <p:attrName>style.visibility</p:attrName>
                                        </p:attrNameLst>
                                      </p:cBhvr>
                                      <p:to>
                                        <p:strVal val="visible"/>
                                      </p:to>
                                    </p:set>
                                    <p:animEffect transition="in" filter="dissolve">
                                      <p:cBhvr>
                                        <p:cTn id="25" dur="1000"/>
                                        <p:tgtEl>
                                          <p:spTgt spid="186372"/>
                                        </p:tgtEl>
                                      </p:cBhvr>
                                    </p:animEffect>
                                  </p:childTnLst>
                                </p:cTn>
                              </p:par>
                            </p:childTnLst>
                          </p:cTn>
                        </p:par>
                        <p:par>
                          <p:cTn id="26" fill="hold" nodeType="afterGroup">
                            <p:stCondLst>
                              <p:cond delay="1000"/>
                            </p:stCondLst>
                            <p:childTnLst>
                              <p:par>
                                <p:cTn id="27" presetID="18" presetClass="entr" presetSubtype="6" fill="hold" nodeType="afterEffect">
                                  <p:stCondLst>
                                    <p:cond delay="1000"/>
                                  </p:stCondLst>
                                  <p:childTnLst>
                                    <p:set>
                                      <p:cBhvr>
                                        <p:cTn id="28" dur="1" fill="hold">
                                          <p:stCondLst>
                                            <p:cond delay="0"/>
                                          </p:stCondLst>
                                        </p:cTn>
                                        <p:tgtEl>
                                          <p:spTgt spid="186385"/>
                                        </p:tgtEl>
                                        <p:attrNameLst>
                                          <p:attrName>style.visibility</p:attrName>
                                        </p:attrNameLst>
                                      </p:cBhvr>
                                      <p:to>
                                        <p:strVal val="visible"/>
                                      </p:to>
                                    </p:set>
                                    <p:animEffect transition="in" filter="strips(downRight)">
                                      <p:cBhvr>
                                        <p:cTn id="29" dur="1000"/>
                                        <p:tgtEl>
                                          <p:spTgt spid="186385"/>
                                        </p:tgtEl>
                                      </p:cBhvr>
                                    </p:animEffect>
                                  </p:childTnLst>
                                </p:cTn>
                              </p:par>
                              <p:par>
                                <p:cTn id="30" presetID="18" presetClass="entr" presetSubtype="12" fill="hold" nodeType="withEffect">
                                  <p:stCondLst>
                                    <p:cond delay="1000"/>
                                  </p:stCondLst>
                                  <p:childTnLst>
                                    <p:set>
                                      <p:cBhvr>
                                        <p:cTn id="31" dur="1" fill="hold">
                                          <p:stCondLst>
                                            <p:cond delay="0"/>
                                          </p:stCondLst>
                                        </p:cTn>
                                        <p:tgtEl>
                                          <p:spTgt spid="186373"/>
                                        </p:tgtEl>
                                        <p:attrNameLst>
                                          <p:attrName>style.visibility</p:attrName>
                                        </p:attrNameLst>
                                      </p:cBhvr>
                                      <p:to>
                                        <p:strVal val="visible"/>
                                      </p:to>
                                    </p:set>
                                    <p:animEffect transition="in" filter="strips(downLeft)">
                                      <p:cBhvr>
                                        <p:cTn id="32" dur="1000"/>
                                        <p:tgtEl>
                                          <p:spTgt spid="186373"/>
                                        </p:tgtEl>
                                      </p:cBhvr>
                                    </p:animEffect>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6381"/>
                                        </p:tgtEl>
                                        <p:attrNameLst>
                                          <p:attrName>style.visibility</p:attrName>
                                        </p:attrNameLst>
                                      </p:cBhvr>
                                      <p:to>
                                        <p:strVal val="visible"/>
                                      </p:to>
                                    </p:set>
                                    <p:animEffect transition="in" filter="wipe(left)">
                                      <p:cBhvr>
                                        <p:cTn id="36" dur="1000"/>
                                        <p:tgtEl>
                                          <p:spTgt spid="186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18638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685800" y="495300"/>
            <a:ext cx="7772400" cy="863600"/>
          </a:xfrm>
        </p:spPr>
        <p:txBody>
          <a:bodyPr/>
          <a:lstStyle/>
          <a:p>
            <a:r>
              <a:rPr lang="en-US" dirty="0">
                <a:latin typeface="Arial" charset="0"/>
                <a:ea typeface="MS PGothic" charset="0"/>
                <a:cs typeface="MS PGothic" charset="0"/>
              </a:rPr>
              <a:t>Advantages of PERT/CPM</a:t>
            </a:r>
          </a:p>
        </p:txBody>
      </p:sp>
      <p:sp>
        <p:nvSpPr>
          <p:cNvPr id="209922" name="Rectangle 3"/>
          <p:cNvSpPr>
            <a:spLocks noGrp="1" noChangeArrowheads="1"/>
          </p:cNvSpPr>
          <p:nvPr>
            <p:ph type="body" idx="1"/>
          </p:nvPr>
        </p:nvSpPr>
        <p:spPr>
          <a:xfrm>
            <a:off x="766763" y="1841500"/>
            <a:ext cx="7772400" cy="4419600"/>
          </a:xfrm>
        </p:spPr>
        <p:txBody>
          <a:bodyPr lIns="90475" tIns="44444" rIns="90475" bIns="44444"/>
          <a:lstStyle/>
          <a:p>
            <a:pPr marL="533400" indent="-533400">
              <a:buClr>
                <a:schemeClr val="tx1"/>
              </a:buClr>
              <a:buFontTx/>
              <a:buAutoNum type="arabicPeriod"/>
            </a:pPr>
            <a:r>
              <a:rPr lang="en-US" sz="2800" dirty="0">
                <a:latin typeface="Arial" charset="0"/>
                <a:ea typeface="MS PGothic" charset="0"/>
                <a:cs typeface="MS PGothic" charset="0"/>
              </a:rPr>
              <a:t>Especially useful when scheduling and controlling large projects</a:t>
            </a:r>
          </a:p>
          <a:p>
            <a:pPr marL="533400" indent="-533400">
              <a:buClr>
                <a:schemeClr val="tx1"/>
              </a:buClr>
              <a:buFontTx/>
              <a:buAutoNum type="arabicPeriod"/>
            </a:pPr>
            <a:r>
              <a:rPr lang="en-US" sz="2800" dirty="0">
                <a:latin typeface="Arial" charset="0"/>
                <a:ea typeface="MS PGothic" charset="0"/>
                <a:cs typeface="MS PGothic" charset="0"/>
              </a:rPr>
              <a:t>Straightforward concept and not mathematically complex</a:t>
            </a:r>
          </a:p>
          <a:p>
            <a:pPr marL="533400" indent="-533400">
              <a:buClr>
                <a:schemeClr val="tx1"/>
              </a:buClr>
              <a:buFontTx/>
              <a:buAutoNum type="arabicPeriod"/>
            </a:pPr>
            <a:r>
              <a:rPr lang="en-US" sz="2800" dirty="0">
                <a:latin typeface="Arial" charset="0"/>
                <a:ea typeface="MS PGothic" charset="0"/>
                <a:cs typeface="MS PGothic" charset="0"/>
              </a:rPr>
              <a:t>Graphical networks help highlight relationships among project activities</a:t>
            </a:r>
          </a:p>
          <a:p>
            <a:pPr marL="533400" indent="-533400">
              <a:buClr>
                <a:schemeClr val="tx1"/>
              </a:buClr>
              <a:buFontTx/>
              <a:buAutoNum type="arabicPeriod"/>
            </a:pPr>
            <a:r>
              <a:rPr lang="en-US" sz="2800" dirty="0">
                <a:latin typeface="Arial" charset="0"/>
                <a:ea typeface="MS PGothic" charset="0"/>
                <a:cs typeface="MS PGothic" charset="0"/>
              </a:rPr>
              <a:t>Critical path and slack time analyses help pinpoint activities that need to be closely watched</a:t>
            </a:r>
          </a:p>
        </p:txBody>
      </p:sp>
    </p:spTree>
    <p:extLst>
      <p:ext uri="{BB962C8B-B14F-4D97-AF65-F5344CB8AC3E}">
        <p14:creationId xmlns:p14="http://schemas.microsoft.com/office/powerpoint/2010/main" val="3591739542"/>
      </p:ext>
    </p:extLst>
  </p:cSld>
  <p:clrMapOvr>
    <a:masterClrMapping/>
  </p:clrMapOvr>
  <p:transition>
    <p:pull dir="l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685800" y="495300"/>
            <a:ext cx="7772400" cy="863600"/>
          </a:xfrm>
        </p:spPr>
        <p:txBody>
          <a:bodyPr/>
          <a:lstStyle/>
          <a:p>
            <a:r>
              <a:rPr lang="en-US" dirty="0">
                <a:latin typeface="Arial" charset="0"/>
                <a:ea typeface="MS PGothic" charset="0"/>
                <a:cs typeface="MS PGothic" charset="0"/>
              </a:rPr>
              <a:t>Advantages of PERT/CPM</a:t>
            </a:r>
          </a:p>
        </p:txBody>
      </p:sp>
      <p:sp>
        <p:nvSpPr>
          <p:cNvPr id="211970" name="Rectangle 3"/>
          <p:cNvSpPr>
            <a:spLocks noGrp="1" noChangeArrowheads="1"/>
          </p:cNvSpPr>
          <p:nvPr>
            <p:ph type="body" idx="1"/>
          </p:nvPr>
        </p:nvSpPr>
        <p:spPr>
          <a:xfrm>
            <a:off x="766763" y="1879600"/>
            <a:ext cx="7772400" cy="2895600"/>
          </a:xfrm>
        </p:spPr>
        <p:txBody>
          <a:bodyPr lIns="90475" tIns="44444" rIns="90475" bIns="44444"/>
          <a:lstStyle/>
          <a:p>
            <a:pPr marL="533400" indent="-533400">
              <a:buClr>
                <a:schemeClr val="tx1"/>
              </a:buClr>
              <a:buFontTx/>
              <a:buAutoNum type="arabicPeriod" startAt="5"/>
            </a:pPr>
            <a:r>
              <a:rPr lang="en-US" sz="2800" dirty="0">
                <a:latin typeface="Arial" charset="0"/>
                <a:ea typeface="MS PGothic" charset="0"/>
                <a:cs typeface="MS PGothic" charset="0"/>
              </a:rPr>
              <a:t>Project documentation and graphics point out who is responsible for various activities</a:t>
            </a:r>
          </a:p>
          <a:p>
            <a:pPr marL="533400" indent="-533400">
              <a:buClr>
                <a:schemeClr val="tx1"/>
              </a:buClr>
              <a:buFontTx/>
              <a:buAutoNum type="arabicPeriod" startAt="5"/>
            </a:pPr>
            <a:r>
              <a:rPr lang="en-US" sz="2800" dirty="0">
                <a:latin typeface="Arial" charset="0"/>
                <a:ea typeface="MS PGothic" charset="0"/>
                <a:cs typeface="MS PGothic" charset="0"/>
              </a:rPr>
              <a:t>Applicable to a wide variety of projects</a:t>
            </a:r>
          </a:p>
          <a:p>
            <a:pPr marL="533400" indent="-533400">
              <a:buClr>
                <a:schemeClr val="tx1"/>
              </a:buClr>
              <a:buFontTx/>
              <a:buAutoNum type="arabicPeriod" startAt="5"/>
            </a:pPr>
            <a:r>
              <a:rPr lang="en-US" sz="2800" dirty="0">
                <a:latin typeface="Arial" charset="0"/>
                <a:ea typeface="MS PGothic" charset="0"/>
                <a:cs typeface="MS PGothic" charset="0"/>
              </a:rPr>
              <a:t>Useful in monitoring not only schedules but costs as well</a:t>
            </a:r>
          </a:p>
        </p:txBody>
      </p:sp>
    </p:spTree>
    <p:extLst>
      <p:ext uri="{BB962C8B-B14F-4D97-AF65-F5344CB8AC3E}">
        <p14:creationId xmlns:p14="http://schemas.microsoft.com/office/powerpoint/2010/main" val="3264531916"/>
      </p:ext>
    </p:extLst>
  </p:cSld>
  <p:clrMapOvr>
    <a:masterClrMapping/>
  </p:clrMapOvr>
  <p:transition>
    <p:strips/>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body" idx="1"/>
          </p:nvPr>
        </p:nvSpPr>
        <p:spPr>
          <a:xfrm>
            <a:off x="685800" y="1493838"/>
            <a:ext cx="7772400" cy="4773612"/>
          </a:xfrm>
        </p:spPr>
        <p:txBody>
          <a:bodyPr lIns="90475" tIns="44444" rIns="90475" bIns="44444"/>
          <a:lstStyle/>
          <a:p>
            <a:pPr marL="533400" indent="-533400">
              <a:buClr>
                <a:schemeClr val="tx1"/>
              </a:buClr>
              <a:buFontTx/>
              <a:buAutoNum type="arabicPeriod"/>
            </a:pPr>
            <a:r>
              <a:rPr lang="en-US" sz="2800" dirty="0">
                <a:latin typeface="Arial" charset="0"/>
                <a:ea typeface="MS PGothic" charset="0"/>
                <a:cs typeface="MS PGothic" charset="0"/>
              </a:rPr>
              <a:t>Project activities have to be clearly defined, independent, and stable in their relationships</a:t>
            </a:r>
          </a:p>
          <a:p>
            <a:pPr marL="533400" indent="-533400">
              <a:buClr>
                <a:schemeClr val="tx1"/>
              </a:buClr>
              <a:buFontTx/>
              <a:buAutoNum type="arabicPeriod"/>
            </a:pPr>
            <a:r>
              <a:rPr lang="en-US" sz="2800" dirty="0">
                <a:latin typeface="Arial" charset="0"/>
                <a:ea typeface="MS PGothic" charset="0"/>
                <a:cs typeface="MS PGothic" charset="0"/>
              </a:rPr>
              <a:t>Precedence relationships must be specified and networked together</a:t>
            </a:r>
          </a:p>
          <a:p>
            <a:pPr marL="533400" indent="-533400">
              <a:buClr>
                <a:schemeClr val="tx1"/>
              </a:buClr>
              <a:buFontTx/>
              <a:buAutoNum type="arabicPeriod"/>
            </a:pPr>
            <a:r>
              <a:rPr lang="en-US" sz="2800" dirty="0">
                <a:latin typeface="Arial" charset="0"/>
                <a:ea typeface="MS PGothic" charset="0"/>
                <a:cs typeface="MS PGothic" charset="0"/>
              </a:rPr>
              <a:t>Time estimates tend to be subjective and are subject to fudging by managers</a:t>
            </a:r>
          </a:p>
          <a:p>
            <a:pPr marL="533400" indent="-533400">
              <a:buClr>
                <a:schemeClr val="tx1"/>
              </a:buClr>
              <a:buFontTx/>
              <a:buAutoNum type="arabicPeriod"/>
            </a:pPr>
            <a:r>
              <a:rPr lang="en-US" sz="2800" dirty="0">
                <a:latin typeface="Arial" charset="0"/>
                <a:ea typeface="MS PGothic" charset="0"/>
                <a:cs typeface="MS PGothic" charset="0"/>
              </a:rPr>
              <a:t>There is an inherent danger of too much emphasis being placed on the longest, or critical, path</a:t>
            </a:r>
          </a:p>
        </p:txBody>
      </p:sp>
      <p:sp>
        <p:nvSpPr>
          <p:cNvPr id="214018" name="Rectangle 3"/>
          <p:cNvSpPr>
            <a:spLocks noGrp="1" noChangeArrowheads="1"/>
          </p:cNvSpPr>
          <p:nvPr>
            <p:ph type="title"/>
          </p:nvPr>
        </p:nvSpPr>
        <p:spPr>
          <a:xfrm>
            <a:off x="685800" y="434975"/>
            <a:ext cx="7772400" cy="889000"/>
          </a:xfrm>
        </p:spPr>
        <p:txBody>
          <a:bodyPr/>
          <a:lstStyle/>
          <a:p>
            <a:r>
              <a:rPr lang="en-US" dirty="0">
                <a:latin typeface="Arial" charset="0"/>
                <a:ea typeface="MS PGothic" charset="0"/>
                <a:cs typeface="MS PGothic" charset="0"/>
              </a:rPr>
              <a:t>Limitations of PERT/CPM</a:t>
            </a:r>
          </a:p>
        </p:txBody>
      </p:sp>
    </p:spTree>
    <p:extLst>
      <p:ext uri="{BB962C8B-B14F-4D97-AF65-F5344CB8AC3E}">
        <p14:creationId xmlns:p14="http://schemas.microsoft.com/office/powerpoint/2010/main" val="2649715103"/>
      </p:ext>
    </p:extLst>
  </p:cSld>
  <p:clrMapOvr>
    <a:masterClrMapping/>
  </p:clrMapOvr>
  <p:transition>
    <p:pull dir="l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85B5-A094-4A0C-BCC4-C09E3FBFB83F}"/>
              </a:ext>
            </a:extLst>
          </p:cNvPr>
          <p:cNvSpPr>
            <a:spLocks noGrp="1"/>
          </p:cNvSpPr>
          <p:nvPr>
            <p:ph type="title"/>
          </p:nvPr>
        </p:nvSpPr>
        <p:spPr>
          <a:xfrm>
            <a:off x="457200" y="274638"/>
            <a:ext cx="8229600" cy="751905"/>
          </a:xfrm>
        </p:spPr>
        <p:txBody>
          <a:bodyPr/>
          <a:lstStyle/>
          <a:p>
            <a:r>
              <a:rPr lang="en-US"/>
              <a:t>Tasks</a:t>
            </a:r>
            <a:endParaRPr lang="en-ID"/>
          </a:p>
        </p:txBody>
      </p:sp>
      <p:sp>
        <p:nvSpPr>
          <p:cNvPr id="3" name="Content Placeholder 2">
            <a:extLst>
              <a:ext uri="{FF2B5EF4-FFF2-40B4-BE49-F238E27FC236}">
                <a16:creationId xmlns:a16="http://schemas.microsoft.com/office/drawing/2014/main" id="{E3F45E57-1E81-4A39-8C07-783E9A0C9D45}"/>
              </a:ext>
            </a:extLst>
          </p:cNvPr>
          <p:cNvSpPr>
            <a:spLocks noGrp="1"/>
          </p:cNvSpPr>
          <p:nvPr>
            <p:ph idx="1"/>
          </p:nvPr>
        </p:nvSpPr>
        <p:spPr>
          <a:xfrm>
            <a:off x="457200" y="1224951"/>
            <a:ext cx="8229600" cy="5080957"/>
          </a:xfrm>
        </p:spPr>
        <p:txBody>
          <a:bodyPr/>
          <a:lstStyle/>
          <a:p>
            <a:pPr marL="284163" indent="-284163">
              <a:buClrTx/>
              <a:buFont typeface="+mj-lt"/>
              <a:buAutoNum type="arabicPeriod"/>
            </a:pPr>
            <a:r>
              <a:rPr lang="en-US" sz="1800"/>
              <a:t>The activities described by the following table are given for the Howard Corporation in Kansas:</a:t>
            </a:r>
          </a:p>
          <a:p>
            <a:pPr marL="284163" indent="-284163">
              <a:buFont typeface="+mj-lt"/>
              <a:buAutoNum type="arabicPeriod"/>
            </a:pPr>
            <a:endParaRPr lang="en-US" sz="1800"/>
          </a:p>
          <a:p>
            <a:pPr marL="284163" indent="-284163">
              <a:buFont typeface="+mj-lt"/>
              <a:buAutoNum type="arabicPeriod"/>
            </a:pPr>
            <a:endParaRPr lang="en-US" sz="1800"/>
          </a:p>
          <a:p>
            <a:pPr marL="284163" indent="-284163">
              <a:buFont typeface="+mj-lt"/>
              <a:buAutoNum type="arabicPeriod"/>
            </a:pPr>
            <a:endParaRPr lang="en-US" sz="1800"/>
          </a:p>
          <a:p>
            <a:pPr marL="284163" indent="-284163">
              <a:buFont typeface="+mj-lt"/>
              <a:buAutoNum type="arabicPeriod"/>
            </a:pPr>
            <a:endParaRPr lang="en-US" sz="1800"/>
          </a:p>
          <a:p>
            <a:pPr marL="284163" indent="-284163">
              <a:buFont typeface="+mj-lt"/>
              <a:buAutoNum type="arabicPeriod"/>
            </a:pPr>
            <a:endParaRPr lang="en-US" sz="1800"/>
          </a:p>
          <a:p>
            <a:pPr marL="284163" indent="-284163">
              <a:buFont typeface="+mj-lt"/>
              <a:buAutoNum type="arabicPeriod"/>
            </a:pPr>
            <a:endParaRPr lang="en-US" sz="1800"/>
          </a:p>
          <a:p>
            <a:pPr marL="284163" indent="-284163">
              <a:buFont typeface="+mj-lt"/>
              <a:buAutoNum type="arabicPeriod"/>
            </a:pPr>
            <a:endParaRPr lang="en-US" sz="1800"/>
          </a:p>
          <a:p>
            <a:pPr marL="284163" indent="-284163">
              <a:buFont typeface="+mj-lt"/>
              <a:buAutoNum type="arabicPeriod"/>
            </a:pPr>
            <a:endParaRPr lang="en-US" sz="1800"/>
          </a:p>
          <a:p>
            <a:pPr marL="684213" lvl="1" indent="-284163">
              <a:spcAft>
                <a:spcPts val="0"/>
              </a:spcAft>
              <a:buClrTx/>
              <a:buFont typeface="+mj-lt"/>
              <a:buAutoNum type="alphaLcPeriod"/>
            </a:pPr>
            <a:r>
              <a:rPr lang="en-US" sz="1600"/>
              <a:t>Draw the appropriate AON PERT diagram for J.C. Howard’s management team. </a:t>
            </a:r>
          </a:p>
          <a:p>
            <a:pPr marL="684213" lvl="1" indent="-284163">
              <a:spcAft>
                <a:spcPts val="0"/>
              </a:spcAft>
              <a:buClrTx/>
              <a:buFont typeface="+mj-lt"/>
              <a:buAutoNum type="alphaLcPeriod"/>
            </a:pPr>
            <a:r>
              <a:rPr lang="en-US" sz="1600"/>
              <a:t>Find the critical path. </a:t>
            </a:r>
          </a:p>
          <a:p>
            <a:pPr marL="684213" lvl="1" indent="-284163">
              <a:spcAft>
                <a:spcPts val="0"/>
              </a:spcAft>
              <a:buClrTx/>
              <a:buFont typeface="+mj-lt"/>
              <a:buAutoNum type="alphaLcPeriod"/>
            </a:pPr>
            <a:r>
              <a:rPr lang="en-US" sz="1600"/>
              <a:t>What is the project completion time?</a:t>
            </a:r>
            <a:endParaRPr lang="en-ID"/>
          </a:p>
        </p:txBody>
      </p:sp>
      <p:pic>
        <p:nvPicPr>
          <p:cNvPr id="5" name="Picture 4">
            <a:extLst>
              <a:ext uri="{FF2B5EF4-FFF2-40B4-BE49-F238E27FC236}">
                <a16:creationId xmlns:a16="http://schemas.microsoft.com/office/drawing/2014/main" id="{17084F58-7B67-464D-817E-3FBAE579AF1E}"/>
              </a:ext>
            </a:extLst>
          </p:cNvPr>
          <p:cNvPicPr>
            <a:picLocks noChangeAspect="1"/>
          </p:cNvPicPr>
          <p:nvPr/>
        </p:nvPicPr>
        <p:blipFill>
          <a:blip r:embed="rId2"/>
          <a:stretch>
            <a:fillRect/>
          </a:stretch>
        </p:blipFill>
        <p:spPr>
          <a:xfrm>
            <a:off x="3092120" y="2097387"/>
            <a:ext cx="3278941" cy="2802417"/>
          </a:xfrm>
          <a:prstGeom prst="rect">
            <a:avLst/>
          </a:prstGeom>
        </p:spPr>
      </p:pic>
    </p:spTree>
    <p:extLst>
      <p:ext uri="{BB962C8B-B14F-4D97-AF65-F5344CB8AC3E}">
        <p14:creationId xmlns:p14="http://schemas.microsoft.com/office/powerpoint/2010/main" val="12541755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85B5-A094-4A0C-BCC4-C09E3FBFB83F}"/>
              </a:ext>
            </a:extLst>
          </p:cNvPr>
          <p:cNvSpPr>
            <a:spLocks noGrp="1"/>
          </p:cNvSpPr>
          <p:nvPr>
            <p:ph type="title"/>
          </p:nvPr>
        </p:nvSpPr>
        <p:spPr>
          <a:xfrm>
            <a:off x="457200" y="274638"/>
            <a:ext cx="8229600" cy="751905"/>
          </a:xfrm>
        </p:spPr>
        <p:txBody>
          <a:bodyPr/>
          <a:lstStyle/>
          <a:p>
            <a:r>
              <a:rPr lang="en-US"/>
              <a:t>Tasks</a:t>
            </a:r>
            <a:endParaRPr lang="en-ID"/>
          </a:p>
        </p:txBody>
      </p:sp>
      <p:sp>
        <p:nvSpPr>
          <p:cNvPr id="3" name="Content Placeholder 2">
            <a:extLst>
              <a:ext uri="{FF2B5EF4-FFF2-40B4-BE49-F238E27FC236}">
                <a16:creationId xmlns:a16="http://schemas.microsoft.com/office/drawing/2014/main" id="{E3F45E57-1E81-4A39-8C07-783E9A0C9D45}"/>
              </a:ext>
            </a:extLst>
          </p:cNvPr>
          <p:cNvSpPr>
            <a:spLocks noGrp="1"/>
          </p:cNvSpPr>
          <p:nvPr>
            <p:ph idx="1"/>
          </p:nvPr>
        </p:nvSpPr>
        <p:spPr>
          <a:xfrm>
            <a:off x="457200" y="1224951"/>
            <a:ext cx="8229600" cy="5080957"/>
          </a:xfrm>
        </p:spPr>
        <p:txBody>
          <a:bodyPr/>
          <a:lstStyle/>
          <a:p>
            <a:pPr>
              <a:buClrTx/>
              <a:buFont typeface="+mj-lt"/>
              <a:buAutoNum type="arabicPeriod" startAt="2"/>
            </a:pPr>
            <a:r>
              <a:rPr lang="en-US" sz="1100"/>
              <a:t>Kelle Carpet and Trim installs carpet in commercial offices. Peter Kelle has been very concerned with the amount of time it took to complete several recent jobs. Some of his workers are very unreliable. A list of activities and their optimistic completion time, the most likely completion time, and the pessimistic completion time (all in days) for a new contract are given in the following table: </a:t>
            </a:r>
            <a:endParaRPr lang="en-US" sz="1800"/>
          </a:p>
          <a:p>
            <a:pPr marL="284163" indent="-284163">
              <a:buFont typeface="+mj-lt"/>
              <a:buAutoNum type="arabicPeriod" startAt="2"/>
            </a:pPr>
            <a:endParaRPr lang="en-US" sz="1800"/>
          </a:p>
          <a:p>
            <a:pPr marL="284163" indent="-284163">
              <a:buFont typeface="+mj-lt"/>
              <a:buAutoNum type="arabicPeriod" startAt="2"/>
            </a:pPr>
            <a:endParaRPr lang="en-US" sz="1800"/>
          </a:p>
          <a:p>
            <a:pPr marL="284163" indent="-284163">
              <a:buFont typeface="+mj-lt"/>
              <a:buAutoNum type="arabicPeriod" startAt="2"/>
            </a:pPr>
            <a:endParaRPr lang="en-US" sz="1800"/>
          </a:p>
          <a:p>
            <a:pPr marL="284163" indent="-284163">
              <a:buFont typeface="+mj-lt"/>
              <a:buAutoNum type="arabicPeriod" startAt="2"/>
            </a:pPr>
            <a:endParaRPr lang="en-US" sz="1800"/>
          </a:p>
          <a:p>
            <a:pPr marL="284163" indent="-284163">
              <a:buFont typeface="+mj-lt"/>
              <a:buAutoNum type="arabicPeriod" startAt="2"/>
            </a:pPr>
            <a:endParaRPr lang="en-US" sz="1800"/>
          </a:p>
          <a:p>
            <a:pPr marL="284163" indent="-284163">
              <a:buFont typeface="+mj-lt"/>
              <a:buAutoNum type="arabicPeriod" startAt="2"/>
            </a:pPr>
            <a:endParaRPr lang="en-US" sz="1800"/>
          </a:p>
          <a:p>
            <a:pPr marL="284163" indent="-284163">
              <a:buFont typeface="+mj-lt"/>
              <a:buAutoNum type="arabicPeriod" startAt="2"/>
            </a:pPr>
            <a:endParaRPr lang="en-US" sz="1800"/>
          </a:p>
          <a:p>
            <a:pPr marL="284163" indent="-284163">
              <a:buFont typeface="+mj-lt"/>
              <a:buAutoNum type="arabicPeriod" startAt="2"/>
            </a:pPr>
            <a:endParaRPr lang="en-US" sz="1800"/>
          </a:p>
          <a:p>
            <a:pPr marL="284163" indent="-284163">
              <a:buFont typeface="+mj-lt"/>
              <a:buAutoNum type="arabicPeriod" startAt="2"/>
            </a:pPr>
            <a:endParaRPr lang="en-US" sz="1800"/>
          </a:p>
          <a:p>
            <a:pPr marL="684213" lvl="1" indent="-284163">
              <a:spcAft>
                <a:spcPts val="0"/>
              </a:spcAft>
              <a:buClrTx/>
              <a:buFont typeface="+mj-lt"/>
              <a:buAutoNum type="alphaLcPeriod"/>
            </a:pPr>
            <a:r>
              <a:rPr lang="en-US" sz="1100"/>
              <a:t>Determine the expected completion time and variance for each activity. </a:t>
            </a:r>
          </a:p>
          <a:p>
            <a:pPr marL="684213" lvl="1" indent="-284163">
              <a:spcAft>
                <a:spcPts val="0"/>
              </a:spcAft>
              <a:buClrTx/>
              <a:buFont typeface="+mj-lt"/>
              <a:buAutoNum type="alphaLcPeriod"/>
            </a:pPr>
            <a:r>
              <a:rPr lang="en-US" sz="1100"/>
              <a:t>Determine the total project completion time and the critical path for the project. </a:t>
            </a:r>
          </a:p>
          <a:p>
            <a:pPr marL="684213" lvl="1" indent="-284163">
              <a:spcAft>
                <a:spcPts val="0"/>
              </a:spcAft>
              <a:buClrTx/>
              <a:buFont typeface="+mj-lt"/>
              <a:buAutoNum type="alphaLcPeriod"/>
            </a:pPr>
            <a:r>
              <a:rPr lang="en-US" sz="1100"/>
              <a:t>Determine ES, EF, LS, LF, and slack for each activity. </a:t>
            </a:r>
          </a:p>
          <a:p>
            <a:pPr marL="684213" lvl="1" indent="-284163">
              <a:spcAft>
                <a:spcPts val="0"/>
              </a:spcAft>
              <a:buClrTx/>
              <a:buFont typeface="+mj-lt"/>
              <a:buAutoNum type="alphaLcPeriod"/>
            </a:pPr>
            <a:r>
              <a:rPr lang="en-US" sz="1100"/>
              <a:t>What is the probability that Kelle Carpet and Trim will finish the project in 40 days or less?</a:t>
            </a:r>
            <a:endParaRPr lang="en-ID"/>
          </a:p>
        </p:txBody>
      </p:sp>
      <p:pic>
        <p:nvPicPr>
          <p:cNvPr id="6" name="Picture 5">
            <a:extLst>
              <a:ext uri="{FF2B5EF4-FFF2-40B4-BE49-F238E27FC236}">
                <a16:creationId xmlns:a16="http://schemas.microsoft.com/office/drawing/2014/main" id="{36D707F1-81A7-444B-A17A-650737231BF3}"/>
              </a:ext>
            </a:extLst>
          </p:cNvPr>
          <p:cNvPicPr>
            <a:picLocks noChangeAspect="1"/>
          </p:cNvPicPr>
          <p:nvPr/>
        </p:nvPicPr>
        <p:blipFill>
          <a:blip r:embed="rId2"/>
          <a:stretch>
            <a:fillRect/>
          </a:stretch>
        </p:blipFill>
        <p:spPr>
          <a:xfrm>
            <a:off x="2595562" y="2050929"/>
            <a:ext cx="3952875" cy="3429000"/>
          </a:xfrm>
          <a:prstGeom prst="rect">
            <a:avLst/>
          </a:prstGeom>
        </p:spPr>
      </p:pic>
    </p:spTree>
    <p:extLst>
      <p:ext uri="{BB962C8B-B14F-4D97-AF65-F5344CB8AC3E}">
        <p14:creationId xmlns:p14="http://schemas.microsoft.com/office/powerpoint/2010/main" val="341970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2252663"/>
            <a:ext cx="7599362" cy="2546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1987"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a:t>
            </a:r>
          </a:p>
        </p:txBody>
      </p:sp>
    </p:spTree>
    <p:extLst>
      <p:ext uri="{BB962C8B-B14F-4D97-AF65-F5344CB8AC3E}">
        <p14:creationId xmlns:p14="http://schemas.microsoft.com/office/powerpoint/2010/main" val="413229955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1992"/>
                                        </p:tgtEl>
                                        <p:attrNameLst>
                                          <p:attrName>style.visibility</p:attrName>
                                        </p:attrNameLst>
                                      </p:cBhvr>
                                      <p:to>
                                        <p:strVal val="visible"/>
                                      </p:to>
                                    </p:set>
                                    <p:anim calcmode="lin" valueType="num">
                                      <p:cBhvr>
                                        <p:cTn id="7" dur="1000" fill="hold"/>
                                        <p:tgtEl>
                                          <p:spTgt spid="41992"/>
                                        </p:tgtEl>
                                        <p:attrNameLst>
                                          <p:attrName>ppt_w</p:attrName>
                                        </p:attrNameLst>
                                      </p:cBhvr>
                                      <p:tavLst>
                                        <p:tav tm="0">
                                          <p:val>
                                            <p:strVal val="2/3*#ppt_w"/>
                                          </p:val>
                                        </p:tav>
                                        <p:tav tm="100000">
                                          <p:val>
                                            <p:strVal val="#ppt_w"/>
                                          </p:val>
                                        </p:tav>
                                      </p:tavLst>
                                    </p:anim>
                                    <p:anim calcmode="lin" valueType="num">
                                      <p:cBhvr>
                                        <p:cTn id="8" dur="1000" fill="hold"/>
                                        <p:tgtEl>
                                          <p:spTgt spid="4199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wipe(left)">
                                      <p:cBhvr>
                                        <p:cTn id="12" dur="1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1555</TotalTime>
  <Words>4294</Words>
  <Application>Microsoft Office PowerPoint</Application>
  <PresentationFormat>On-screen Show (4:3)</PresentationFormat>
  <Paragraphs>1464</Paragraphs>
  <Slides>87</Slides>
  <Notes>82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Arial</vt:lpstr>
      <vt:lpstr>Arial Unicode MS</vt:lpstr>
      <vt:lpstr>Calibri</vt:lpstr>
      <vt:lpstr>Helvetica Neue</vt:lpstr>
      <vt:lpstr>Lucida Grande</vt:lpstr>
      <vt:lpstr>Symbol</vt:lpstr>
      <vt:lpstr>Wingdings</vt:lpstr>
      <vt:lpstr>Office Theme</vt:lpstr>
      <vt:lpstr>PowerPoint Presentation</vt:lpstr>
      <vt:lpstr>Outline - Continued</vt:lpstr>
      <vt:lpstr>Learning Objectives</vt:lpstr>
      <vt:lpstr>Importance of  Project Management</vt:lpstr>
      <vt:lpstr>Project Characteristics</vt:lpstr>
      <vt:lpstr>Examples of Projects</vt:lpstr>
      <vt:lpstr>Management of Projects</vt:lpstr>
      <vt:lpstr>Project Management Activities</vt:lpstr>
      <vt:lpstr>Project Planning, Scheduling, and Controlling</vt:lpstr>
      <vt:lpstr>Project Planning, Scheduling, and Controlling</vt:lpstr>
      <vt:lpstr>Project Planning, Scheduling, and Controlling</vt:lpstr>
      <vt:lpstr>Project Planning, Scheduling, and Controlling</vt:lpstr>
      <vt:lpstr>Project Planning, Scheduling, and Controlling</vt:lpstr>
      <vt:lpstr>Project Planning</vt:lpstr>
      <vt:lpstr>Project Organization</vt:lpstr>
      <vt:lpstr>Project Organization Most Helpful When:</vt:lpstr>
      <vt:lpstr>A Sample Project Organization</vt:lpstr>
      <vt:lpstr>Matrix Organization</vt:lpstr>
      <vt:lpstr>The Role of  the Project Manager</vt:lpstr>
      <vt:lpstr>The Role of  the Project Manager</vt:lpstr>
      <vt:lpstr>Ethical Issues</vt:lpstr>
      <vt:lpstr>Work Breakdown Structure</vt:lpstr>
      <vt:lpstr>Work Breakdown Structure</vt:lpstr>
      <vt:lpstr>Project Scheduling Techniques</vt:lpstr>
      <vt:lpstr>Purposes of Project Scheduling</vt:lpstr>
      <vt:lpstr>Project Management Techniques</vt:lpstr>
      <vt:lpstr>A Simple Gantt Chart</vt:lpstr>
      <vt:lpstr>Service For a Delta Jet</vt:lpstr>
      <vt:lpstr>Project Controlling</vt:lpstr>
      <vt:lpstr>Project Management Software</vt:lpstr>
      <vt:lpstr>Project Control Reports</vt:lpstr>
      <vt:lpstr>PERT and CPM</vt:lpstr>
      <vt:lpstr>Six Steps PERT and CPM</vt:lpstr>
      <vt:lpstr>Six Steps PERT and CPM</vt:lpstr>
      <vt:lpstr>Questions PERT and CPM  Can Answer</vt:lpstr>
      <vt:lpstr>Questions PERT and CPM  Can Answer</vt:lpstr>
      <vt:lpstr>A Comparison of AON and AOA Network Conventions</vt:lpstr>
      <vt:lpstr>A Comparison of AON and AOA Network Conventions</vt:lpstr>
      <vt:lpstr>A Comparison of AON and AOA Network Conventions</vt:lpstr>
      <vt:lpstr>AON Example </vt:lpstr>
      <vt:lpstr>AON Network for Milwaukee Paper</vt:lpstr>
      <vt:lpstr>AON Network for Milwaukee Paper</vt:lpstr>
      <vt:lpstr>AON Network for Milwaukee Paper</vt:lpstr>
      <vt:lpstr>AOA Network for Milwaukee Paper</vt:lpstr>
      <vt:lpstr>Determining the Project Schedule</vt:lpstr>
      <vt:lpstr>Determining the Project Schedule</vt:lpstr>
      <vt:lpstr>Determining the Project Schedule</vt:lpstr>
      <vt:lpstr>Determining the Project Schedule</vt:lpstr>
      <vt:lpstr>Forward Pass</vt:lpstr>
      <vt:lpstr>Forward Pass</vt:lpstr>
      <vt:lpstr>ES/EF Network for Milwaukee Paper</vt:lpstr>
      <vt:lpstr>ES/EF Network for Milwaukee Paper</vt:lpstr>
      <vt:lpstr>ES/EF Network for Milwaukee Paper</vt:lpstr>
      <vt:lpstr>ES/EF Network for Milwaukee Paper</vt:lpstr>
      <vt:lpstr>ES/EF Network for Milwaukee Paper</vt:lpstr>
      <vt:lpstr>ES/EF Network for Milwaukee Paper</vt:lpstr>
      <vt:lpstr>ES/EF Network for Milwaukee Paper</vt:lpstr>
      <vt:lpstr>Backward Pass</vt:lpstr>
      <vt:lpstr>Backward Pass</vt:lpstr>
      <vt:lpstr>LS/LF Times for  Milwaukee Paper</vt:lpstr>
      <vt:lpstr>LS/LF Times for  Milwaukee Paper</vt:lpstr>
      <vt:lpstr>LS/LF Times for  Milwaukee Paper</vt:lpstr>
      <vt:lpstr>LS/LF Times for  Milwaukee Paper</vt:lpstr>
      <vt:lpstr>Computing Slack Time</vt:lpstr>
      <vt:lpstr>Computing Slack Time</vt:lpstr>
      <vt:lpstr>Computing Slack Time</vt:lpstr>
      <vt:lpstr>Critical Path for  Milwaukee Paper</vt:lpstr>
      <vt:lpstr>ES – EF Gantt Chart for Milwaukee Paper</vt:lpstr>
      <vt:lpstr>LS – LF Gantt Chart for Milwaukee Paper</vt:lpstr>
      <vt:lpstr>Variability in Activity Times</vt:lpstr>
      <vt:lpstr>Variability in Activity Times</vt:lpstr>
      <vt:lpstr>Variability in Activity Times</vt:lpstr>
      <vt:lpstr>Variability in Activity Times</vt:lpstr>
      <vt:lpstr>Computing Variance</vt:lpstr>
      <vt:lpstr>Probability of Project Completion</vt:lpstr>
      <vt:lpstr>Probability of Project Completion</vt:lpstr>
      <vt:lpstr>Probability of Project Completion</vt:lpstr>
      <vt:lpstr>Probability of Project Completion</vt:lpstr>
      <vt:lpstr>Probability of Project Completion</vt:lpstr>
      <vt:lpstr>Probability of Project Completion</vt:lpstr>
      <vt:lpstr>Probability of Project Completion</vt:lpstr>
      <vt:lpstr>Determining Project Completion Time</vt:lpstr>
      <vt:lpstr>Advantages of PERT/CPM</vt:lpstr>
      <vt:lpstr>Advantages of PERT/CPM</vt:lpstr>
      <vt:lpstr>Limitations of PERT/CPM</vt:lpstr>
      <vt:lpstr>Tasks</vt:lpstr>
      <vt:lpstr>Tasks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12e</dc:title>
  <dc:subject>Chapter 3 - Project Management</dc:subject>
  <dc:creator>Jeff Heyl</dc:creator>
  <cp:lastModifiedBy>deni</cp:lastModifiedBy>
  <cp:revision>208</cp:revision>
  <dcterms:created xsi:type="dcterms:W3CDTF">2012-09-28T10:33:31Z</dcterms:created>
  <dcterms:modified xsi:type="dcterms:W3CDTF">2021-02-07T00:22:17Z</dcterms:modified>
</cp:coreProperties>
</file>