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7" r:id="rId2"/>
    <p:sldId id="350" r:id="rId3"/>
    <p:sldId id="348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406" r:id="rId16"/>
    <p:sldId id="362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83" r:id="rId33"/>
    <p:sldId id="379" r:id="rId34"/>
    <p:sldId id="380" r:id="rId35"/>
    <p:sldId id="381" r:id="rId36"/>
    <p:sldId id="382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B" initials="JLB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6" autoAdjust="0"/>
    <p:restoredTop sz="99837" autoAdjust="0"/>
  </p:normalViewPr>
  <p:slideViewPr>
    <p:cSldViewPr snapToGrid="0" snapToObjects="1">
      <p:cViewPr varScale="1">
        <p:scale>
          <a:sx n="88" d="100"/>
          <a:sy n="88" d="100"/>
        </p:scale>
        <p:origin x="1596" y="78"/>
      </p:cViewPr>
      <p:guideLst>
        <p:guide orient="horz" pos="214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0611E1-B028-2443-BED6-15B43C61F054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5570E3B-8CB0-CD44-872C-98256F01E6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FA9D7F-9950-D64B-896F-ABF112029044}" type="slidenum">
              <a:rPr lang="en-AU">
                <a:latin typeface="Calibri" charset="0"/>
              </a:rPr>
              <a:pPr/>
              <a:t>2</a:t>
            </a:fld>
            <a:endParaRPr lang="en-AU" dirty="0">
              <a:latin typeface="Calibri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9268E73-AECF-014E-AF65-44F4716869EB}" type="slidenum">
              <a:rPr lang="en-AU">
                <a:latin typeface="Calibri" charset="0"/>
              </a:rPr>
              <a:pPr/>
              <a:t>11</a:t>
            </a:fld>
            <a:endParaRPr lang="en-AU" dirty="0"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0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C26AB60-0E17-8F41-AA63-8BDBBCDE2059}" type="slidenum">
              <a:rPr lang="en-AU">
                <a:latin typeface="Calibri" charset="0"/>
              </a:rPr>
              <a:pPr/>
              <a:t>12</a:t>
            </a:fld>
            <a:endParaRPr lang="en-AU" dirty="0">
              <a:latin typeface="Calibri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2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24DE3F2-F403-0D45-AD42-55BAE944BF5F}" type="slidenum">
              <a:rPr lang="en-AU">
                <a:latin typeface="Calibri" charset="0"/>
              </a:rPr>
              <a:pPr/>
              <a:t>13</a:t>
            </a:fld>
            <a:endParaRPr lang="en-AU" dirty="0">
              <a:latin typeface="Calibri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06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EFC94E7-418A-C843-8034-D3CCECA86A76}" type="slidenum">
              <a:rPr lang="en-AU">
                <a:latin typeface="Calibri" charset="0"/>
              </a:rPr>
              <a:pPr/>
              <a:t>14</a:t>
            </a:fld>
            <a:endParaRPr lang="en-AU" dirty="0">
              <a:latin typeface="Calibri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44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9268E73-AECF-014E-AF65-44F4716869EB}" type="slidenum">
              <a:rPr lang="en-AU">
                <a:latin typeface="Calibri" charset="0"/>
              </a:rPr>
              <a:pPr/>
              <a:t>15</a:t>
            </a:fld>
            <a:endParaRPr lang="en-AU" dirty="0"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4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8B2AC5E-D572-DD42-A3CD-D54CD385D4C2}" type="slidenum">
              <a:rPr lang="en-AU">
                <a:latin typeface="Calibri" charset="0"/>
              </a:rPr>
              <a:pPr/>
              <a:t>16</a:t>
            </a:fld>
            <a:endParaRPr lang="en-AU" dirty="0">
              <a:latin typeface="Calibri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88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44B8B16-0C9B-8947-92BB-01E5A93DB0EF}" type="slidenum">
              <a:rPr lang="en-AU">
                <a:latin typeface="Calibri" charset="0"/>
              </a:rPr>
              <a:pPr/>
              <a:t>17</a:t>
            </a:fld>
            <a:endParaRPr lang="en-AU" dirty="0">
              <a:latin typeface="Calibri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03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EB45ECB-25AF-714D-92A9-6D649FFF0DDB}" type="slidenum">
              <a:rPr lang="en-AU">
                <a:latin typeface="Calibri" charset="0"/>
              </a:rPr>
              <a:pPr/>
              <a:t>27</a:t>
            </a:fld>
            <a:endParaRPr lang="en-AU" dirty="0">
              <a:latin typeface="Calibri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10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EF8B1B4-7D6C-F341-B0E8-3EE25F36CCB2}" type="slidenum">
              <a:rPr lang="en-AU">
                <a:latin typeface="Calibri" charset="0"/>
              </a:rPr>
              <a:pPr/>
              <a:t>28</a:t>
            </a:fld>
            <a:endParaRPr lang="en-AU" dirty="0">
              <a:latin typeface="Calibri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20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6D29C5D-93AB-C44F-A676-6C3A22E45858}" type="slidenum">
              <a:rPr lang="en-AU">
                <a:latin typeface="Calibri" charset="0"/>
              </a:rPr>
              <a:pPr/>
              <a:t>29</a:t>
            </a:fld>
            <a:endParaRPr lang="en-AU" dirty="0">
              <a:latin typeface="Calibri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5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86DCA32-A5F7-DD43-8A62-7458A2B5D66F}" type="slidenum">
              <a:rPr lang="en-AU">
                <a:latin typeface="Calibri" charset="0"/>
              </a:rPr>
              <a:pPr/>
              <a:t>3</a:t>
            </a:fld>
            <a:endParaRPr lang="en-AU" dirty="0">
              <a:latin typeface="Calibri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01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65178A2-50A8-EE40-9843-85CF1B2BF4B2}" type="slidenum">
              <a:rPr lang="en-AU">
                <a:latin typeface="Calibri" charset="0"/>
              </a:rPr>
              <a:pPr/>
              <a:t>30</a:t>
            </a:fld>
            <a:endParaRPr lang="en-AU" dirty="0">
              <a:latin typeface="Calibri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9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00E3CF5-972A-9749-98BF-D83D898CE84B}" type="slidenum">
              <a:rPr lang="en-AU">
                <a:latin typeface="Calibri" charset="0"/>
              </a:rPr>
              <a:pPr/>
              <a:t>31</a:t>
            </a:fld>
            <a:endParaRPr lang="en-AU" dirty="0">
              <a:latin typeface="Calibri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80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E448358-8D59-654C-9C48-44844C42FD88}" type="slidenum">
              <a:rPr lang="en-AU">
                <a:latin typeface="Calibri" charset="0"/>
              </a:rPr>
              <a:pPr/>
              <a:t>33</a:t>
            </a:fld>
            <a:endParaRPr lang="en-AU" dirty="0">
              <a:latin typeface="Calibri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88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EE0945D-E982-134C-852A-9F0DF07A7254}" type="slidenum">
              <a:rPr lang="en-AU">
                <a:latin typeface="Calibri" charset="0"/>
              </a:rPr>
              <a:pPr/>
              <a:t>37</a:t>
            </a:fld>
            <a:endParaRPr lang="en-AU" dirty="0">
              <a:latin typeface="Calibri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93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C5B58-7D29-8D40-91FF-E9B05AE93D4F}" type="slidenum">
              <a:rPr lang="en-AU">
                <a:latin typeface="Calibri" charset="0"/>
              </a:rPr>
              <a:pPr/>
              <a:t>38</a:t>
            </a:fld>
            <a:endParaRPr lang="en-AU" dirty="0">
              <a:latin typeface="Calibri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22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382FEF5-64E5-954E-9E6E-B58D01A5CB34}" type="slidenum">
              <a:rPr lang="en-AU">
                <a:latin typeface="Calibri" charset="0"/>
              </a:rPr>
              <a:pPr/>
              <a:t>40</a:t>
            </a:fld>
            <a:endParaRPr lang="en-AU" dirty="0">
              <a:latin typeface="Calibri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74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8551F86-EE68-2242-8045-3C9CF01450F9}" type="slidenum">
              <a:rPr lang="en-AU">
                <a:latin typeface="Calibri" charset="0"/>
              </a:rPr>
              <a:pPr/>
              <a:t>41</a:t>
            </a:fld>
            <a:endParaRPr lang="en-AU" dirty="0">
              <a:latin typeface="Calibri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04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8394CA2-1ECD-2647-9CAB-CE3F4E7394B3}" type="slidenum">
              <a:rPr lang="en-AU">
                <a:latin typeface="Calibri" charset="0"/>
              </a:rPr>
              <a:pPr/>
              <a:t>42</a:t>
            </a:fld>
            <a:endParaRPr lang="en-AU" dirty="0">
              <a:latin typeface="Calibri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58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EE0CA1C-6349-8148-B94D-DAED4F0C0362}" type="slidenum">
              <a:rPr lang="en-AU">
                <a:latin typeface="Calibri" charset="0"/>
              </a:rPr>
              <a:pPr/>
              <a:t>43</a:t>
            </a:fld>
            <a:endParaRPr lang="en-AU" dirty="0">
              <a:latin typeface="Calibri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94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79CBC0F-EBAC-D74C-9528-096184122BCB}" type="slidenum">
              <a:rPr lang="en-AU">
                <a:latin typeface="Calibri" charset="0"/>
              </a:rPr>
              <a:pPr/>
              <a:t>44</a:t>
            </a:fld>
            <a:endParaRPr lang="en-AU" dirty="0">
              <a:latin typeface="Calibri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7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F1941E8-7510-8A47-9569-4E8F39F9CAA0}" type="slidenum">
              <a:rPr lang="en-AU">
                <a:latin typeface="Calibri" charset="0"/>
              </a:rPr>
              <a:pPr/>
              <a:t>4</a:t>
            </a:fld>
            <a:endParaRPr lang="en-AU" dirty="0">
              <a:latin typeface="Calibri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3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E930B96-F89A-E44C-B210-6E0F9C44BAA4}" type="slidenum">
              <a:rPr lang="en-AU">
                <a:latin typeface="Calibri" charset="0"/>
              </a:rPr>
              <a:pPr/>
              <a:t>5</a:t>
            </a:fld>
            <a:endParaRPr lang="en-AU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8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C7ED77E-E04C-7A4C-A72A-8A9A8C16FDAC}" type="slidenum">
              <a:rPr lang="en-AU">
                <a:latin typeface="Calibri" charset="0"/>
              </a:rPr>
              <a:pPr/>
              <a:t>6</a:t>
            </a:fld>
            <a:endParaRPr lang="en-AU" dirty="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4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015FB07-D20B-1D46-BBF3-43A9432F73DA}" type="slidenum">
              <a:rPr lang="en-AU">
                <a:latin typeface="Calibri" charset="0"/>
              </a:rPr>
              <a:pPr/>
              <a:t>7</a:t>
            </a:fld>
            <a:endParaRPr lang="en-AU" dirty="0">
              <a:latin typeface="Calibri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4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56D6EC8-0BBB-8841-A9B3-D6DC00EBB04E}" type="slidenum">
              <a:rPr lang="en-AU">
                <a:latin typeface="Calibri" charset="0"/>
              </a:rPr>
              <a:pPr/>
              <a:t>8</a:t>
            </a:fld>
            <a:endParaRPr lang="en-AU" dirty="0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A329CC-5B9C-654D-B209-80CCAF494931}" type="slidenum">
              <a:rPr lang="en-AU">
                <a:latin typeface="Calibri" charset="0"/>
              </a:rPr>
              <a:pPr/>
              <a:t>9</a:t>
            </a:fld>
            <a:endParaRPr lang="en-AU" dirty="0"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26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5590F00-64A4-4B4B-BF97-8BA6D90C72F2}" type="slidenum">
              <a:rPr lang="en-AU">
                <a:latin typeface="Calibri" charset="0"/>
              </a:rPr>
              <a:pPr/>
              <a:t>10</a:t>
            </a:fld>
            <a:endParaRPr lang="en-AU" dirty="0">
              <a:latin typeface="Calibri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2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DF9C12CE-0FD8-364D-9768-5447276E87B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01C210C-3266-EB43-B07B-7145F34F04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BB896C-46A8-5B41-A66E-6C0763BACC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BB3FB61-C215-E543-8FD1-8989B0E7D7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3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</a:rPr>
              <a:t>7 - </a:t>
            </a:r>
            <a:fld id="{9678E989-AC1B-354D-9D23-CF3F26D43D14}" type="slidenum">
              <a:rPr lang="en-US" sz="1200">
                <a:solidFill>
                  <a:srgbClr val="A6A6A6"/>
                </a:solidFill>
              </a:rPr>
              <a:pPr/>
              <a:t>‹#›</a:t>
            </a:fld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233362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</a:rPr>
              <a:t>© 2014 Pearson Education, Inc.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9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177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04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40851343-75B4-5B41-BA15-A1E5D1AFA31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1"/>
              </a:buClr>
              <a:buFont typeface="Arial Unicode MS"/>
              <a:buChar char="▶"/>
              <a:defRPr/>
            </a:lvl2pPr>
            <a:lvl3pPr marL="1143000" indent="-228600">
              <a:buClr>
                <a:schemeClr val="accent1"/>
              </a:buClr>
              <a:buFont typeface="Arial Unicode MS"/>
              <a:buChar char="▶"/>
              <a:defRPr/>
            </a:lvl3pPr>
            <a:lvl4pPr marL="1600200" indent="-228600">
              <a:buClr>
                <a:schemeClr val="accent1"/>
              </a:buClr>
              <a:buFont typeface="Arial Unicode MS"/>
              <a:buChar char="▶"/>
              <a:defRPr/>
            </a:lvl4pPr>
            <a:lvl5pPr marL="2057400" indent="-228600">
              <a:buClr>
                <a:schemeClr val="accent1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9C0A48-53B8-C64F-AFE6-ECE23F112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BA5193B0-0154-3645-AAC6-F847D834F72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2929A9-CBCF-F84E-AF43-5F98BE338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3062501F-5EAC-7245-8D34-C03DAAD42E71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90C4066-B959-7048-993A-1D66F247A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636BEDF9-1A21-6B43-B875-962A05A1E8E2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AC6EFCD-90AA-5148-8ABC-1BA59F88CE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60EE7452-E89F-B44F-8EC6-5E7B2C87EB8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35D4EDD-6E24-774D-A8B8-BDDB611A7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1BEF13AA-8851-2444-B9D7-768558950ADA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6462699-1AF8-664B-ADB3-A01A0E32F0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32A51939-0030-0A4E-A79E-17F611277B5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8157194-97EA-E94B-9726-A838644DB7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96DE74-CAF8-1D48-A916-7FE4B71AAB3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7 -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8" presetClass="entr" presetSubtype="6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ckpi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62531" cy="6858001"/>
          </a:xfrm>
          <a:prstGeom prst="rect">
            <a:avLst/>
          </a:prstGeom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302500" y="1109663"/>
            <a:ext cx="1244600" cy="166687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6388" name="Group 32"/>
          <p:cNvGrpSpPr>
            <a:grpSpLocks/>
          </p:cNvGrpSpPr>
          <p:nvPr/>
        </p:nvGrpSpPr>
        <p:grpSpPr bwMode="auto">
          <a:xfrm>
            <a:off x="368300" y="638175"/>
            <a:ext cx="7158038" cy="2363788"/>
            <a:chOff x="0" y="1417638"/>
            <a:chExt cx="7500407" cy="1305983"/>
          </a:xfrm>
        </p:grpSpPr>
        <p:sp>
          <p:nvSpPr>
            <p:cNvPr id="34" name="Rectangle 4"/>
            <p:cNvSpPr/>
            <p:nvPr/>
          </p:nvSpPr>
          <p:spPr>
            <a:xfrm>
              <a:off x="7056271" y="1564112"/>
              <a:ext cx="444136" cy="1159509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1417638"/>
              <a:ext cx="7207643" cy="1159509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054850" y="2574925"/>
              <a:ext cx="149225" cy="142875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42875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6389" name="Title 1"/>
          <p:cNvSpPr txBox="1">
            <a:spLocks/>
          </p:cNvSpPr>
          <p:nvPr/>
        </p:nvSpPr>
        <p:spPr bwMode="auto">
          <a:xfrm>
            <a:off x="965200" y="574675"/>
            <a:ext cx="53213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Process Strategy </a:t>
            </a:r>
          </a:p>
        </p:txBody>
      </p:sp>
      <p:sp>
        <p:nvSpPr>
          <p:cNvPr id="38" name="Rectangle 6"/>
          <p:cNvSpPr txBox="1">
            <a:spLocks noChangeArrowheads="1"/>
          </p:cNvSpPr>
          <p:nvPr/>
        </p:nvSpPr>
        <p:spPr>
          <a:xfrm>
            <a:off x="706438" y="3944938"/>
            <a:ext cx="8437562" cy="189706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PowerPoint presentation to accompany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Heizer, Render, Munson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Operations Management, Twelfth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Principles of Operations Management, Tenth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endParaRPr lang="en-US" sz="2000" b="1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PowerPoint slides by Jeff Heyl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42200" y="874713"/>
            <a:ext cx="1069048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4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16393" name="TextBox 3"/>
          <p:cNvSpPr txBox="1">
            <a:spLocks noChangeArrowheads="1"/>
          </p:cNvSpPr>
          <p:nvPr/>
        </p:nvSpPr>
        <p:spPr bwMode="auto">
          <a:xfrm>
            <a:off x="-1079500" y="3187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58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Repetitive Focus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39763" y="1663700"/>
            <a:ext cx="798988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Facilities often organized as assembly lines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Characterized by modules with parts and assemblies made previously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Modules may be combined for many output options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Less flexibility than process-focused facilities but more efficient</a:t>
            </a:r>
          </a:p>
        </p:txBody>
      </p:sp>
    </p:spTree>
    <p:extLst>
      <p:ext uri="{BB962C8B-B14F-4D97-AF65-F5344CB8AC3E}">
        <p14:creationId xmlns:p14="http://schemas.microsoft.com/office/powerpoint/2010/main" val="411236234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03200"/>
            <a:ext cx="3492500" cy="1600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Repetitive Focus</a:t>
            </a:r>
          </a:p>
        </p:txBody>
      </p:sp>
      <p:grpSp>
        <p:nvGrpSpPr>
          <p:cNvPr id="47146" name="Group 42"/>
          <p:cNvGrpSpPr>
            <a:grpSpLocks/>
          </p:cNvGrpSpPr>
          <p:nvPr/>
        </p:nvGrpSpPr>
        <p:grpSpPr bwMode="auto">
          <a:xfrm>
            <a:off x="4246563" y="214313"/>
            <a:ext cx="4256087" cy="6284912"/>
            <a:chOff x="2675" y="151"/>
            <a:chExt cx="2681" cy="3959"/>
          </a:xfrm>
        </p:grpSpPr>
        <p:grpSp>
          <p:nvGrpSpPr>
            <p:cNvPr id="40969" name="Group 3"/>
            <p:cNvGrpSpPr>
              <a:grpSpLocks/>
            </p:cNvGrpSpPr>
            <p:nvPr/>
          </p:nvGrpSpPr>
          <p:grpSpPr bwMode="auto">
            <a:xfrm rot="5400000">
              <a:off x="3075" y="1252"/>
              <a:ext cx="1929" cy="2008"/>
              <a:chOff x="1602" y="1297"/>
              <a:chExt cx="2201" cy="2288"/>
            </a:xfrm>
          </p:grpSpPr>
          <p:sp>
            <p:nvSpPr>
              <p:cNvPr id="40989" name="Rectangle 4"/>
              <p:cNvSpPr>
                <a:spLocks noChangeArrowheads="1"/>
              </p:cNvSpPr>
              <p:nvPr/>
            </p:nvSpPr>
            <p:spPr bwMode="auto">
              <a:xfrm>
                <a:off x="2859" y="1920"/>
                <a:ext cx="296" cy="1024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109" name="AutoShape 5"/>
              <p:cNvSpPr>
                <a:spLocks noChangeArrowheads="1"/>
              </p:cNvSpPr>
              <p:nvPr/>
            </p:nvSpPr>
            <p:spPr bwMode="auto">
              <a:xfrm rot="16200000">
                <a:off x="1086" y="1813"/>
                <a:ext cx="2288" cy="1256"/>
              </a:xfrm>
              <a:custGeom>
                <a:avLst/>
                <a:gdLst>
                  <a:gd name="G0" fmla="+- 6013 0 0"/>
                  <a:gd name="G1" fmla="+- 21600 0 6013"/>
                  <a:gd name="G2" fmla="*/ 6013 1 2"/>
                  <a:gd name="G3" fmla="+- 21600 0 G2"/>
                  <a:gd name="G4" fmla="+/ 6013 21600 2"/>
                  <a:gd name="G5" fmla="+/ G1 0 2"/>
                  <a:gd name="G6" fmla="*/ 21600 21600 6013"/>
                  <a:gd name="G7" fmla="*/ G6 1 2"/>
                  <a:gd name="G8" fmla="+- 21600 0 G7"/>
                  <a:gd name="G9" fmla="*/ 21600 1 2"/>
                  <a:gd name="G10" fmla="+- 6013 0 G9"/>
                  <a:gd name="G11" fmla="?: G10 G8 0"/>
                  <a:gd name="G12" fmla="?: G10 G7 21600"/>
                  <a:gd name="T0" fmla="*/ 18593 w 21600"/>
                  <a:gd name="T1" fmla="*/ 10800 h 21600"/>
                  <a:gd name="T2" fmla="*/ 10800 w 21600"/>
                  <a:gd name="T3" fmla="*/ 21600 h 21600"/>
                  <a:gd name="T4" fmla="*/ 3007 w 21600"/>
                  <a:gd name="T5" fmla="*/ 10800 h 21600"/>
                  <a:gd name="T6" fmla="*/ 10800 w 21600"/>
                  <a:gd name="T7" fmla="*/ 0 h 21600"/>
                  <a:gd name="T8" fmla="*/ 4807 w 21600"/>
                  <a:gd name="T9" fmla="*/ 4807 h 21600"/>
                  <a:gd name="T10" fmla="*/ 16793 w 21600"/>
                  <a:gd name="T11" fmla="*/ 1679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013" y="21600"/>
                    </a:lnTo>
                    <a:lnTo>
                      <a:pt x="155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991" name="AutoShape 6"/>
              <p:cNvSpPr>
                <a:spLocks noChangeArrowheads="1"/>
              </p:cNvSpPr>
              <p:nvPr/>
            </p:nvSpPr>
            <p:spPr bwMode="auto">
              <a:xfrm rot="5400000" flipH="1">
                <a:off x="2487" y="2116"/>
                <a:ext cx="1984" cy="648"/>
              </a:xfrm>
              <a:custGeom>
                <a:avLst/>
                <a:gdLst>
                  <a:gd name="T0" fmla="*/ 1744 w 21600"/>
                  <a:gd name="T1" fmla="*/ 324 h 21600"/>
                  <a:gd name="T2" fmla="*/ 992 w 21600"/>
                  <a:gd name="T3" fmla="*/ 648 h 21600"/>
                  <a:gd name="T4" fmla="*/ 240 w 21600"/>
                  <a:gd name="T5" fmla="*/ 324 h 21600"/>
                  <a:gd name="T6" fmla="*/ 9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20 w 21600"/>
                  <a:gd name="T13" fmla="*/ 4433 h 21600"/>
                  <a:gd name="T14" fmla="*/ 17180 w 21600"/>
                  <a:gd name="T15" fmla="*/ 171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236" y="21600"/>
                    </a:lnTo>
                    <a:lnTo>
                      <a:pt x="1636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7D7A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0970" name="Rectangle 8"/>
            <p:cNvSpPr>
              <a:spLocks noChangeArrowheads="1"/>
            </p:cNvSpPr>
            <p:nvPr/>
          </p:nvSpPr>
          <p:spPr bwMode="auto">
            <a:xfrm>
              <a:off x="3204" y="151"/>
              <a:ext cx="1689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Raw materials and module inputs</a:t>
              </a:r>
            </a:p>
          </p:txBody>
        </p:sp>
        <p:sp>
          <p:nvSpPr>
            <p:cNvPr id="40971" name="Line 10"/>
            <p:cNvSpPr>
              <a:spLocks noChangeShapeType="1"/>
            </p:cNvSpPr>
            <p:nvPr/>
          </p:nvSpPr>
          <p:spPr bwMode="auto">
            <a:xfrm rot="5400000">
              <a:off x="4441" y="1074"/>
              <a:ext cx="368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2" name="Line 11"/>
            <p:cNvSpPr>
              <a:spLocks noChangeShapeType="1"/>
            </p:cNvSpPr>
            <p:nvPr/>
          </p:nvSpPr>
          <p:spPr bwMode="auto">
            <a:xfrm rot="5400000">
              <a:off x="4150" y="1074"/>
              <a:ext cx="368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3" name="Line 12"/>
            <p:cNvSpPr>
              <a:spLocks noChangeShapeType="1"/>
            </p:cNvSpPr>
            <p:nvPr/>
          </p:nvSpPr>
          <p:spPr bwMode="auto">
            <a:xfrm rot="5400000">
              <a:off x="3867" y="1074"/>
              <a:ext cx="368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4" name="Line 13"/>
            <p:cNvSpPr>
              <a:spLocks noChangeShapeType="1"/>
            </p:cNvSpPr>
            <p:nvPr/>
          </p:nvSpPr>
          <p:spPr bwMode="auto">
            <a:xfrm rot="5400000">
              <a:off x="3569" y="1074"/>
              <a:ext cx="368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5" name="Line 14"/>
            <p:cNvSpPr>
              <a:spLocks noChangeShapeType="1"/>
            </p:cNvSpPr>
            <p:nvPr/>
          </p:nvSpPr>
          <p:spPr bwMode="auto">
            <a:xfrm rot="5400000">
              <a:off x="3278" y="1074"/>
              <a:ext cx="368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6" name="Line 15"/>
            <p:cNvSpPr>
              <a:spLocks noChangeShapeType="1"/>
            </p:cNvSpPr>
            <p:nvPr/>
          </p:nvSpPr>
          <p:spPr bwMode="auto">
            <a:xfrm rot="5400000">
              <a:off x="2995" y="1074"/>
              <a:ext cx="368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 rot="5400000">
              <a:off x="4723" y="1074"/>
              <a:ext cx="368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2675" y="3578"/>
              <a:ext cx="2681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Modules combined for many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/>
                <a:t>Output options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/>
                <a:t>(many combinations of motorcycles)</a:t>
              </a:r>
            </a:p>
          </p:txBody>
        </p:sp>
        <p:sp>
          <p:nvSpPr>
            <p:cNvPr id="40979" name="Line 20"/>
            <p:cNvSpPr>
              <a:spLocks noChangeShapeType="1"/>
            </p:cNvSpPr>
            <p:nvPr/>
          </p:nvSpPr>
          <p:spPr bwMode="auto">
            <a:xfrm rot="5400000">
              <a:off x="4694" y="3429"/>
              <a:ext cx="312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0" name="Line 21"/>
            <p:cNvSpPr>
              <a:spLocks noChangeShapeType="1"/>
            </p:cNvSpPr>
            <p:nvPr/>
          </p:nvSpPr>
          <p:spPr bwMode="auto">
            <a:xfrm rot="5400000">
              <a:off x="4412" y="3429"/>
              <a:ext cx="312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1" name="Line 22"/>
            <p:cNvSpPr>
              <a:spLocks noChangeShapeType="1"/>
            </p:cNvSpPr>
            <p:nvPr/>
          </p:nvSpPr>
          <p:spPr bwMode="auto">
            <a:xfrm rot="5400000">
              <a:off x="4154" y="3429"/>
              <a:ext cx="312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2" name="Line 23"/>
            <p:cNvSpPr>
              <a:spLocks noChangeShapeType="1"/>
            </p:cNvSpPr>
            <p:nvPr/>
          </p:nvSpPr>
          <p:spPr bwMode="auto">
            <a:xfrm rot="5400000">
              <a:off x="3622" y="3429"/>
              <a:ext cx="312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3" name="Line 24"/>
            <p:cNvSpPr>
              <a:spLocks noChangeShapeType="1"/>
            </p:cNvSpPr>
            <p:nvPr/>
          </p:nvSpPr>
          <p:spPr bwMode="auto">
            <a:xfrm rot="5400000">
              <a:off x="3340" y="3429"/>
              <a:ext cx="312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4" name="Line 25"/>
            <p:cNvSpPr>
              <a:spLocks noChangeShapeType="1"/>
            </p:cNvSpPr>
            <p:nvPr/>
          </p:nvSpPr>
          <p:spPr bwMode="auto">
            <a:xfrm rot="5400000">
              <a:off x="3058" y="3429"/>
              <a:ext cx="312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5" name="Line 26"/>
            <p:cNvSpPr>
              <a:spLocks noChangeShapeType="1"/>
            </p:cNvSpPr>
            <p:nvPr/>
          </p:nvSpPr>
          <p:spPr bwMode="auto">
            <a:xfrm rot="5400000">
              <a:off x="3880" y="3429"/>
              <a:ext cx="312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6" name="Rectangle 28"/>
            <p:cNvSpPr>
              <a:spLocks noChangeArrowheads="1"/>
            </p:cNvSpPr>
            <p:nvPr/>
          </p:nvSpPr>
          <p:spPr bwMode="auto">
            <a:xfrm>
              <a:off x="3754" y="1799"/>
              <a:ext cx="73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Few modules</a:t>
              </a:r>
            </a:p>
          </p:txBody>
        </p:sp>
        <p:sp>
          <p:nvSpPr>
            <p:cNvPr id="40987" name="Freeform 29"/>
            <p:cNvSpPr>
              <a:spLocks/>
            </p:cNvSpPr>
            <p:nvPr/>
          </p:nvSpPr>
          <p:spPr bwMode="auto">
            <a:xfrm>
              <a:off x="4224" y="2159"/>
              <a:ext cx="89" cy="228"/>
            </a:xfrm>
            <a:custGeom>
              <a:avLst/>
              <a:gdLst>
                <a:gd name="T0" fmla="*/ 0 w 89"/>
                <a:gd name="T1" fmla="*/ 0 h 228"/>
                <a:gd name="T2" fmla="*/ 75 w 89"/>
                <a:gd name="T3" fmla="*/ 84 h 228"/>
                <a:gd name="T4" fmla="*/ 84 w 89"/>
                <a:gd name="T5" fmla="*/ 228 h 228"/>
                <a:gd name="T6" fmla="*/ 0 60000 65536"/>
                <a:gd name="T7" fmla="*/ 0 60000 65536"/>
                <a:gd name="T8" fmla="*/ 0 60000 65536"/>
                <a:gd name="T9" fmla="*/ 0 w 89"/>
                <a:gd name="T10" fmla="*/ 0 h 228"/>
                <a:gd name="T11" fmla="*/ 89 w 89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228">
                  <a:moveTo>
                    <a:pt x="0" y="0"/>
                  </a:moveTo>
                  <a:cubicBezTo>
                    <a:pt x="12" y="14"/>
                    <a:pt x="61" y="46"/>
                    <a:pt x="75" y="84"/>
                  </a:cubicBezTo>
                  <a:cubicBezTo>
                    <a:pt x="89" y="122"/>
                    <a:pt x="82" y="198"/>
                    <a:pt x="84" y="22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8" name="Text Box 35"/>
            <p:cNvSpPr txBox="1">
              <a:spLocks noChangeArrowheads="1"/>
            </p:cNvSpPr>
            <p:nvPr/>
          </p:nvSpPr>
          <p:spPr bwMode="auto">
            <a:xfrm>
              <a:off x="3038" y="519"/>
              <a:ext cx="197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/>
                <a:t>(multiple engine models, wheel modules)</a:t>
              </a:r>
            </a:p>
          </p:txBody>
        </p:sp>
      </p:grp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87425" y="5686425"/>
            <a:ext cx="1403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7.2(b)</a:t>
            </a:r>
          </a:p>
        </p:txBody>
      </p: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830263" y="3886200"/>
            <a:ext cx="3414712" cy="990600"/>
            <a:chOff x="523" y="2304"/>
            <a:chExt cx="2151" cy="624"/>
          </a:xfrm>
        </p:grpSpPr>
        <p:sp>
          <p:nvSpPr>
            <p:cNvPr id="40966" name="Rectangle 38"/>
            <p:cNvSpPr>
              <a:spLocks noChangeArrowheads="1"/>
            </p:cNvSpPr>
            <p:nvPr/>
          </p:nvSpPr>
          <p:spPr bwMode="auto">
            <a:xfrm>
              <a:off x="523" y="2375"/>
              <a:ext cx="2151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sz="2000" dirty="0"/>
                <a:t>(modular)</a:t>
              </a:r>
            </a:p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sz="2000" dirty="0"/>
                <a:t>Harley Davidson</a:t>
              </a:r>
            </a:p>
          </p:txBody>
        </p:sp>
        <p:sp>
          <p:nvSpPr>
            <p:cNvPr id="40967" name="Line 39"/>
            <p:cNvSpPr>
              <a:spLocks noChangeShapeType="1"/>
            </p:cNvSpPr>
            <p:nvPr/>
          </p:nvSpPr>
          <p:spPr bwMode="auto">
            <a:xfrm>
              <a:off x="559" y="2304"/>
              <a:ext cx="20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68" name="Line 40"/>
            <p:cNvSpPr>
              <a:spLocks noChangeShapeType="1"/>
            </p:cNvSpPr>
            <p:nvPr/>
          </p:nvSpPr>
          <p:spPr bwMode="auto">
            <a:xfrm>
              <a:off x="575" y="2928"/>
              <a:ext cx="20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7148" name="Picture 44" descr="F7-2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931988"/>
            <a:ext cx="20383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14582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Product Focus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11200" y="1547813"/>
            <a:ext cx="7643813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Facilities are organized by product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High volume but low variety of products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Long, continuous production runs enable efficient processes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Typically high fixed cost but low variable cost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Generally less skilled labor</a:t>
            </a:r>
          </a:p>
        </p:txBody>
      </p:sp>
    </p:spTree>
    <p:extLst>
      <p:ext uri="{BB962C8B-B14F-4D97-AF65-F5344CB8AC3E}">
        <p14:creationId xmlns:p14="http://schemas.microsoft.com/office/powerpoint/2010/main" val="92789249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93675"/>
            <a:ext cx="43053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Product Focus</a:t>
            </a:r>
          </a:p>
        </p:txBody>
      </p:sp>
      <p:grpSp>
        <p:nvGrpSpPr>
          <p:cNvPr id="53279" name="Group 31"/>
          <p:cNvGrpSpPr>
            <a:grpSpLocks/>
          </p:cNvGrpSpPr>
          <p:nvPr/>
        </p:nvGrpSpPr>
        <p:grpSpPr bwMode="auto">
          <a:xfrm>
            <a:off x="5005388" y="492125"/>
            <a:ext cx="3430587" cy="5948363"/>
            <a:chOff x="3153" y="310"/>
            <a:chExt cx="2161" cy="3747"/>
          </a:xfrm>
        </p:grpSpPr>
        <p:sp>
          <p:nvSpPr>
            <p:cNvPr id="53263" name="Freeform 15"/>
            <p:cNvSpPr>
              <a:spLocks/>
            </p:cNvSpPr>
            <p:nvPr/>
          </p:nvSpPr>
          <p:spPr bwMode="auto">
            <a:xfrm rot="5400000">
              <a:off x="3345" y="1165"/>
              <a:ext cx="1776" cy="2016"/>
            </a:xfrm>
            <a:custGeom>
              <a:avLst/>
              <a:gdLst>
                <a:gd name="T0" fmla="*/ 0 w 2344"/>
                <a:gd name="T1" fmla="*/ 624 h 2080"/>
                <a:gd name="T2" fmla="*/ 1504 w 2344"/>
                <a:gd name="T3" fmla="*/ 624 h 2080"/>
                <a:gd name="T4" fmla="*/ 2344 w 2344"/>
                <a:gd name="T5" fmla="*/ 0 h 2080"/>
                <a:gd name="T6" fmla="*/ 2344 w 2344"/>
                <a:gd name="T7" fmla="*/ 2080 h 2080"/>
                <a:gd name="T8" fmla="*/ 1536 w 2344"/>
                <a:gd name="T9" fmla="*/ 1368 h 2080"/>
                <a:gd name="T10" fmla="*/ 0 w 2344"/>
                <a:gd name="T11" fmla="*/ 1368 h 2080"/>
                <a:gd name="T12" fmla="*/ 0 w 2344"/>
                <a:gd name="T13" fmla="*/ 624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4" h="2080">
                  <a:moveTo>
                    <a:pt x="0" y="624"/>
                  </a:moveTo>
                  <a:lnTo>
                    <a:pt x="1504" y="624"/>
                  </a:lnTo>
                  <a:lnTo>
                    <a:pt x="2344" y="0"/>
                  </a:lnTo>
                  <a:lnTo>
                    <a:pt x="2344" y="2080"/>
                  </a:lnTo>
                  <a:lnTo>
                    <a:pt x="1536" y="1368"/>
                  </a:lnTo>
                  <a:lnTo>
                    <a:pt x="0" y="1368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accent3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6" name="Line 4"/>
            <p:cNvSpPr>
              <a:spLocks noChangeShapeType="1"/>
            </p:cNvSpPr>
            <p:nvPr/>
          </p:nvSpPr>
          <p:spPr bwMode="auto">
            <a:xfrm rot="5400000">
              <a:off x="4121" y="1081"/>
              <a:ext cx="304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67" name="Rectangle 5"/>
            <p:cNvSpPr>
              <a:spLocks noChangeArrowheads="1"/>
            </p:cNvSpPr>
            <p:nvPr/>
          </p:nvSpPr>
          <p:spPr bwMode="auto">
            <a:xfrm>
              <a:off x="3424" y="310"/>
              <a:ext cx="1681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dirty="0"/>
                <a:t>Few inputs</a:t>
              </a:r>
            </a:p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dirty="0"/>
                <a:t>(corn, potatoes, water, seasoning)</a:t>
              </a:r>
            </a:p>
          </p:txBody>
        </p:sp>
        <p:grpSp>
          <p:nvGrpSpPr>
            <p:cNvPr id="45068" name="Group 30"/>
            <p:cNvGrpSpPr>
              <a:grpSpLocks/>
            </p:cNvGrpSpPr>
            <p:nvPr/>
          </p:nvGrpSpPr>
          <p:grpSpPr bwMode="auto">
            <a:xfrm>
              <a:off x="3765" y="3108"/>
              <a:ext cx="1016" cy="265"/>
              <a:chOff x="3703" y="3236"/>
              <a:chExt cx="1016" cy="265"/>
            </a:xfrm>
          </p:grpSpPr>
          <p:sp>
            <p:nvSpPr>
              <p:cNvPr id="45079" name="Line 8"/>
              <p:cNvSpPr>
                <a:spLocks noChangeShapeType="1"/>
              </p:cNvSpPr>
              <p:nvPr/>
            </p:nvSpPr>
            <p:spPr bwMode="auto">
              <a:xfrm rot="5400000">
                <a:off x="4586" y="3369"/>
                <a:ext cx="265" cy="0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080" name="Line 9"/>
              <p:cNvSpPr>
                <a:spLocks noChangeShapeType="1"/>
              </p:cNvSpPr>
              <p:nvPr/>
            </p:nvSpPr>
            <p:spPr bwMode="auto">
              <a:xfrm rot="5400000">
                <a:off x="4330" y="3369"/>
                <a:ext cx="265" cy="0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081" name="Line 10"/>
              <p:cNvSpPr>
                <a:spLocks noChangeShapeType="1"/>
              </p:cNvSpPr>
              <p:nvPr/>
            </p:nvSpPr>
            <p:spPr bwMode="auto">
              <a:xfrm rot="5400000">
                <a:off x="4078" y="3369"/>
                <a:ext cx="265" cy="0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082" name="Line 11"/>
              <p:cNvSpPr>
                <a:spLocks noChangeShapeType="1"/>
              </p:cNvSpPr>
              <p:nvPr/>
            </p:nvSpPr>
            <p:spPr bwMode="auto">
              <a:xfrm rot="5400000">
                <a:off x="3822" y="3369"/>
                <a:ext cx="265" cy="0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083" name="Line 12"/>
              <p:cNvSpPr>
                <a:spLocks noChangeShapeType="1"/>
              </p:cNvSpPr>
              <p:nvPr/>
            </p:nvSpPr>
            <p:spPr bwMode="auto">
              <a:xfrm rot="5400000">
                <a:off x="3570" y="3369"/>
                <a:ext cx="265" cy="0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3153" y="3368"/>
              <a:ext cx="2161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Output variations in size, shape, and packaging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/>
                <a:t>(3-oz, 5-oz, 24-oz package labeled for each material)</a:t>
              </a:r>
            </a:p>
          </p:txBody>
        </p:sp>
        <p:sp>
          <p:nvSpPr>
            <p:cNvPr id="45070" name="Line 16"/>
            <p:cNvSpPr>
              <a:spLocks noChangeShapeType="1"/>
            </p:cNvSpPr>
            <p:nvPr/>
          </p:nvSpPr>
          <p:spPr bwMode="auto">
            <a:xfrm rot="5400000">
              <a:off x="3389" y="2173"/>
              <a:ext cx="1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71" name="Line 17"/>
            <p:cNvSpPr>
              <a:spLocks noChangeShapeType="1"/>
            </p:cNvSpPr>
            <p:nvPr/>
          </p:nvSpPr>
          <p:spPr bwMode="auto">
            <a:xfrm rot="5400000">
              <a:off x="4423" y="2889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72" name="Line 18"/>
            <p:cNvSpPr>
              <a:spLocks noChangeShapeType="1"/>
            </p:cNvSpPr>
            <p:nvPr/>
          </p:nvSpPr>
          <p:spPr bwMode="auto">
            <a:xfrm rot="5400000" flipV="1">
              <a:off x="4211" y="2353"/>
              <a:ext cx="760" cy="6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73" name="Line 19"/>
            <p:cNvSpPr>
              <a:spLocks noChangeShapeType="1"/>
            </p:cNvSpPr>
            <p:nvPr/>
          </p:nvSpPr>
          <p:spPr bwMode="auto">
            <a:xfrm rot="5400000">
              <a:off x="3775" y="2901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74" name="Line 20"/>
            <p:cNvSpPr>
              <a:spLocks noChangeShapeType="1"/>
            </p:cNvSpPr>
            <p:nvPr/>
          </p:nvSpPr>
          <p:spPr bwMode="auto">
            <a:xfrm rot="5400000">
              <a:off x="3539" y="2343"/>
              <a:ext cx="762" cy="6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269" name="Oval 21"/>
            <p:cNvSpPr>
              <a:spLocks noChangeAspect="1" noChangeArrowheads="1"/>
            </p:cNvSpPr>
            <p:nvPr/>
          </p:nvSpPr>
          <p:spPr bwMode="auto">
            <a:xfrm rot="5400000">
              <a:off x="3843" y="2587"/>
              <a:ext cx="168" cy="16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270" name="Oval 22"/>
            <p:cNvSpPr>
              <a:spLocks noChangeAspect="1" noChangeArrowheads="1"/>
            </p:cNvSpPr>
            <p:nvPr/>
          </p:nvSpPr>
          <p:spPr bwMode="auto">
            <a:xfrm rot="5400000">
              <a:off x="4189" y="2587"/>
              <a:ext cx="168" cy="16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271" name="Oval 23"/>
            <p:cNvSpPr>
              <a:spLocks noChangeAspect="1" noChangeArrowheads="1"/>
            </p:cNvSpPr>
            <p:nvPr/>
          </p:nvSpPr>
          <p:spPr bwMode="auto">
            <a:xfrm rot="5400000">
              <a:off x="4511" y="2587"/>
              <a:ext cx="168" cy="16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272" name="Oval 24"/>
            <p:cNvSpPr>
              <a:spLocks noChangeAspect="1" noChangeArrowheads="1"/>
            </p:cNvSpPr>
            <p:nvPr/>
          </p:nvSpPr>
          <p:spPr bwMode="auto">
            <a:xfrm rot="5400000">
              <a:off x="4189" y="2209"/>
              <a:ext cx="168" cy="16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987425" y="5686425"/>
            <a:ext cx="1392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7.2(c)</a:t>
            </a:r>
          </a:p>
        </p:txBody>
      </p:sp>
      <p:grpSp>
        <p:nvGrpSpPr>
          <p:cNvPr id="53285" name="Group 37"/>
          <p:cNvGrpSpPr>
            <a:grpSpLocks/>
          </p:cNvGrpSpPr>
          <p:nvPr/>
        </p:nvGrpSpPr>
        <p:grpSpPr bwMode="auto">
          <a:xfrm>
            <a:off x="830263" y="3505200"/>
            <a:ext cx="3414712" cy="1282700"/>
            <a:chOff x="523" y="2448"/>
            <a:chExt cx="2151" cy="808"/>
          </a:xfrm>
        </p:grpSpPr>
        <p:sp>
          <p:nvSpPr>
            <p:cNvPr id="45062" name="Rectangle 34"/>
            <p:cNvSpPr>
              <a:spLocks noChangeArrowheads="1"/>
            </p:cNvSpPr>
            <p:nvPr/>
          </p:nvSpPr>
          <p:spPr bwMode="auto">
            <a:xfrm>
              <a:off x="523" y="2519"/>
              <a:ext cx="2151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sz="2000" dirty="0"/>
                <a:t>(high-volume, low-variety, continuous process)</a:t>
              </a:r>
            </a:p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sz="2000" dirty="0"/>
                <a:t>Frito-Lay</a:t>
              </a:r>
            </a:p>
          </p:txBody>
        </p:sp>
        <p:sp>
          <p:nvSpPr>
            <p:cNvPr id="45063" name="Line 35"/>
            <p:cNvSpPr>
              <a:spLocks noChangeShapeType="1"/>
            </p:cNvSpPr>
            <p:nvPr/>
          </p:nvSpPr>
          <p:spPr bwMode="auto">
            <a:xfrm>
              <a:off x="559" y="2448"/>
              <a:ext cx="20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64" name="Line 36"/>
            <p:cNvSpPr>
              <a:spLocks noChangeShapeType="1"/>
            </p:cNvSpPr>
            <p:nvPr/>
          </p:nvSpPr>
          <p:spPr bwMode="auto">
            <a:xfrm>
              <a:off x="575" y="3256"/>
              <a:ext cx="20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53287" name="Picture 39" descr="F7-2 ch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346200"/>
            <a:ext cx="2038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2366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001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Mass Customization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42950" y="1497013"/>
            <a:ext cx="7453313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The rapid, low-cost production of goods and service to satisfy increasingly unique customer desires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Combines the flexibility of a process focus with the efficiency of a product focus</a:t>
            </a:r>
          </a:p>
        </p:txBody>
      </p:sp>
    </p:spTree>
    <p:extLst>
      <p:ext uri="{BB962C8B-B14F-4D97-AF65-F5344CB8AC3E}">
        <p14:creationId xmlns:p14="http://schemas.microsoft.com/office/powerpoint/2010/main" val="328611433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68299" y="203200"/>
            <a:ext cx="4449957" cy="1600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Mass Customization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87425" y="5686425"/>
            <a:ext cx="1403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7.2(b)</a:t>
            </a:r>
          </a:p>
        </p:txBody>
      </p: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830263" y="3886200"/>
            <a:ext cx="3414712" cy="990600"/>
            <a:chOff x="523" y="2304"/>
            <a:chExt cx="2151" cy="624"/>
          </a:xfrm>
        </p:grpSpPr>
        <p:sp>
          <p:nvSpPr>
            <p:cNvPr id="40966" name="Rectangle 38"/>
            <p:cNvSpPr>
              <a:spLocks noChangeArrowheads="1"/>
            </p:cNvSpPr>
            <p:nvPr/>
          </p:nvSpPr>
          <p:spPr bwMode="auto">
            <a:xfrm>
              <a:off x="523" y="2375"/>
              <a:ext cx="2151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sz="2000" dirty="0"/>
                <a:t>(high-volume, high-variety)</a:t>
              </a:r>
            </a:p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sz="2000" dirty="0"/>
                <a:t>Dell Computer</a:t>
              </a:r>
            </a:p>
          </p:txBody>
        </p:sp>
        <p:sp>
          <p:nvSpPr>
            <p:cNvPr id="40967" name="Line 39"/>
            <p:cNvSpPr>
              <a:spLocks noChangeShapeType="1"/>
            </p:cNvSpPr>
            <p:nvPr/>
          </p:nvSpPr>
          <p:spPr bwMode="auto">
            <a:xfrm>
              <a:off x="559" y="2304"/>
              <a:ext cx="20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68" name="Line 40"/>
            <p:cNvSpPr>
              <a:spLocks noChangeShapeType="1"/>
            </p:cNvSpPr>
            <p:nvPr/>
          </p:nvSpPr>
          <p:spPr bwMode="auto">
            <a:xfrm>
              <a:off x="575" y="2928"/>
              <a:ext cx="20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60863" y="277813"/>
            <a:ext cx="4256087" cy="6099410"/>
            <a:chOff x="4246563" y="239713"/>
            <a:chExt cx="4256087" cy="6099410"/>
          </a:xfrm>
        </p:grpSpPr>
        <p:sp>
          <p:nvSpPr>
            <p:cNvPr id="40970" name="Rectangle 8"/>
            <p:cNvSpPr>
              <a:spLocks noChangeArrowheads="1"/>
            </p:cNvSpPr>
            <p:nvPr/>
          </p:nvSpPr>
          <p:spPr bwMode="auto">
            <a:xfrm>
              <a:off x="5086350" y="239713"/>
              <a:ext cx="2681287" cy="59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Many parts and component inputs</a:t>
              </a:r>
            </a:p>
          </p:txBody>
        </p:sp>
        <p:sp>
          <p:nvSpPr>
            <p:cNvPr id="40971" name="Line 10"/>
            <p:cNvSpPr>
              <a:spLocks noChangeShapeType="1"/>
            </p:cNvSpPr>
            <p:nvPr/>
          </p:nvSpPr>
          <p:spPr bwMode="auto">
            <a:xfrm rot="5400000">
              <a:off x="7050088" y="1704975"/>
              <a:ext cx="5842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2" name="Line 11"/>
            <p:cNvSpPr>
              <a:spLocks noChangeShapeType="1"/>
            </p:cNvSpPr>
            <p:nvPr/>
          </p:nvSpPr>
          <p:spPr bwMode="auto">
            <a:xfrm rot="5400000">
              <a:off x="6588125" y="1704975"/>
              <a:ext cx="5842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3" name="Line 12"/>
            <p:cNvSpPr>
              <a:spLocks noChangeShapeType="1"/>
            </p:cNvSpPr>
            <p:nvPr/>
          </p:nvSpPr>
          <p:spPr bwMode="auto">
            <a:xfrm rot="5400000">
              <a:off x="6138863" y="1704975"/>
              <a:ext cx="5842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4" name="Line 13"/>
            <p:cNvSpPr>
              <a:spLocks noChangeShapeType="1"/>
            </p:cNvSpPr>
            <p:nvPr/>
          </p:nvSpPr>
          <p:spPr bwMode="auto">
            <a:xfrm rot="5400000">
              <a:off x="5665788" y="1704975"/>
              <a:ext cx="5842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5" name="Line 14"/>
            <p:cNvSpPr>
              <a:spLocks noChangeShapeType="1"/>
            </p:cNvSpPr>
            <p:nvPr/>
          </p:nvSpPr>
          <p:spPr bwMode="auto">
            <a:xfrm rot="5400000">
              <a:off x="5203825" y="1704975"/>
              <a:ext cx="5842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6" name="Line 15"/>
            <p:cNvSpPr>
              <a:spLocks noChangeShapeType="1"/>
            </p:cNvSpPr>
            <p:nvPr/>
          </p:nvSpPr>
          <p:spPr bwMode="auto">
            <a:xfrm rot="5400000">
              <a:off x="4754563" y="1704975"/>
              <a:ext cx="5842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 rot="5400000">
              <a:off x="7497763" y="1704975"/>
              <a:ext cx="5842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4246563" y="5743575"/>
              <a:ext cx="4256087" cy="59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Many output versions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/>
                <a:t>(custom PCs and notebooks)</a:t>
              </a:r>
            </a:p>
          </p:txBody>
        </p:sp>
        <p:sp>
          <p:nvSpPr>
            <p:cNvPr id="40979" name="Line 20"/>
            <p:cNvSpPr>
              <a:spLocks noChangeShapeType="1"/>
            </p:cNvSpPr>
            <p:nvPr/>
          </p:nvSpPr>
          <p:spPr bwMode="auto">
            <a:xfrm rot="5400000">
              <a:off x="7451725" y="5507038"/>
              <a:ext cx="4953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0" name="Line 21"/>
            <p:cNvSpPr>
              <a:spLocks noChangeShapeType="1"/>
            </p:cNvSpPr>
            <p:nvPr/>
          </p:nvSpPr>
          <p:spPr bwMode="auto">
            <a:xfrm rot="5400000">
              <a:off x="7004050" y="5507038"/>
              <a:ext cx="4953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1" name="Line 22"/>
            <p:cNvSpPr>
              <a:spLocks noChangeShapeType="1"/>
            </p:cNvSpPr>
            <p:nvPr/>
          </p:nvSpPr>
          <p:spPr bwMode="auto">
            <a:xfrm rot="5400000">
              <a:off x="6594475" y="5507038"/>
              <a:ext cx="4953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2" name="Line 23"/>
            <p:cNvSpPr>
              <a:spLocks noChangeShapeType="1"/>
            </p:cNvSpPr>
            <p:nvPr/>
          </p:nvSpPr>
          <p:spPr bwMode="auto">
            <a:xfrm rot="5400000">
              <a:off x="5749925" y="5507038"/>
              <a:ext cx="4953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3" name="Line 24"/>
            <p:cNvSpPr>
              <a:spLocks noChangeShapeType="1"/>
            </p:cNvSpPr>
            <p:nvPr/>
          </p:nvSpPr>
          <p:spPr bwMode="auto">
            <a:xfrm rot="5400000">
              <a:off x="5302250" y="5507038"/>
              <a:ext cx="4953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4" name="Line 25"/>
            <p:cNvSpPr>
              <a:spLocks noChangeShapeType="1"/>
            </p:cNvSpPr>
            <p:nvPr/>
          </p:nvSpPr>
          <p:spPr bwMode="auto">
            <a:xfrm rot="5400000">
              <a:off x="4854575" y="5507038"/>
              <a:ext cx="4953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5" name="Line 26"/>
            <p:cNvSpPr>
              <a:spLocks noChangeShapeType="1"/>
            </p:cNvSpPr>
            <p:nvPr/>
          </p:nvSpPr>
          <p:spPr bwMode="auto">
            <a:xfrm rot="5400000">
              <a:off x="6159500" y="5507038"/>
              <a:ext cx="495300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8" name="Text Box 35"/>
            <p:cNvSpPr txBox="1">
              <a:spLocks noChangeArrowheads="1"/>
            </p:cNvSpPr>
            <p:nvPr/>
          </p:nvSpPr>
          <p:spPr bwMode="auto">
            <a:xfrm>
              <a:off x="4992688" y="823913"/>
              <a:ext cx="2876550" cy="59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/>
                <a:t>(chips, hard drives, software, cases)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810319" y="2144538"/>
              <a:ext cx="3302794" cy="2949273"/>
              <a:chOff x="4810319" y="2144538"/>
              <a:chExt cx="3302794" cy="2949273"/>
            </a:xfrm>
          </p:grpSpPr>
          <p:sp>
            <p:nvSpPr>
              <p:cNvPr id="2" name="Trapezoid 1"/>
              <p:cNvSpPr/>
              <p:nvPr/>
            </p:nvSpPr>
            <p:spPr>
              <a:xfrm flipV="1">
                <a:off x="4810319" y="2144538"/>
                <a:ext cx="3294857" cy="1303543"/>
              </a:xfrm>
              <a:prstGeom prst="trapezoid">
                <a:avLst>
                  <a:gd name="adj" fmla="val 35878"/>
                </a:avLst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989" name="Rectangle 4"/>
              <p:cNvSpPr>
                <a:spLocks noChangeArrowheads="1"/>
              </p:cNvSpPr>
              <p:nvPr/>
            </p:nvSpPr>
            <p:spPr bwMode="auto">
              <a:xfrm rot="5400000">
                <a:off x="6252200" y="2465281"/>
                <a:ext cx="410400" cy="237600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86" name="Rectangle 28"/>
              <p:cNvSpPr>
                <a:spLocks noChangeArrowheads="1"/>
              </p:cNvSpPr>
              <p:nvPr/>
            </p:nvSpPr>
            <p:spPr bwMode="auto">
              <a:xfrm>
                <a:off x="5235039" y="3475243"/>
                <a:ext cx="2477037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Many modules</a:t>
                </a:r>
              </a:p>
            </p:txBody>
          </p:sp>
          <p:sp>
            <p:nvSpPr>
              <p:cNvPr id="34" name="Trapezoid 33"/>
              <p:cNvSpPr/>
              <p:nvPr/>
            </p:nvSpPr>
            <p:spPr>
              <a:xfrm>
                <a:off x="4818256" y="3821492"/>
                <a:ext cx="3294857" cy="1272319"/>
              </a:xfrm>
              <a:prstGeom prst="trapezoid">
                <a:avLst>
                  <a:gd name="adj" fmla="val 35878"/>
                </a:avLst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" name="Picture 4" descr="dell lap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51" y="1980740"/>
            <a:ext cx="1781048" cy="14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2538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001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Mass Customization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44367"/>
              </p:ext>
            </p:extLst>
          </p:nvPr>
        </p:nvGraphicFramePr>
        <p:xfrm>
          <a:off x="685800" y="1574800"/>
          <a:ext cx="7772400" cy="4359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TABLE 7.1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Mass Customization Provides More Choices Than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Ever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NUMBER OF CHOICES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1970s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21ST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CENTURY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Vehicle styles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95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18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018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1,212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Bicycle types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95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8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018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211,000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iPhone mobile game apps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95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018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1,200,000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Web sites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95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018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634,000,000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Movie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releases per year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95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267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018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1551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New book titles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95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40,530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018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300,000+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Houston TV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channels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95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018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185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Breakfast cereals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95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160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018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340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Items (SKUs) in supermarkets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95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14,000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018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150,000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High-definition TVs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0795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7018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102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24845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001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Mass Customization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895350" y="1744663"/>
            <a:ext cx="7453313" cy="39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Imaginative </a:t>
            </a:r>
            <a:r>
              <a:rPr lang="en-US" sz="3200" i="1" dirty="0"/>
              <a:t>product design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Flexible </a:t>
            </a:r>
            <a:r>
              <a:rPr lang="en-US" sz="3200" i="1" dirty="0"/>
              <a:t>process design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Tightly controlled </a:t>
            </a:r>
            <a:r>
              <a:rPr lang="en-US" sz="3200" i="1" dirty="0"/>
              <a:t>inventory management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i="1" dirty="0"/>
              <a:t>Tight schedules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i="1" dirty="0"/>
              <a:t>Responsive</a:t>
            </a:r>
            <a:r>
              <a:rPr lang="en-US" sz="3200" dirty="0"/>
              <a:t> </a:t>
            </a:r>
            <a:r>
              <a:rPr lang="en-US" sz="3200" i="1" dirty="0"/>
              <a:t>partners </a:t>
            </a:r>
            <a:r>
              <a:rPr lang="en-US" sz="3200" dirty="0"/>
              <a:t>in the supply-chain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66366717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19100"/>
            <a:ext cx="7772400" cy="812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Comparison of Processes</a:t>
            </a:r>
          </a:p>
        </p:txBody>
      </p:sp>
      <p:graphicFrame>
        <p:nvGraphicFramePr>
          <p:cNvPr id="6356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2326"/>
              </p:ext>
            </p:extLst>
          </p:nvPr>
        </p:nvGraphicFramePr>
        <p:xfrm>
          <a:off x="296863" y="1544638"/>
          <a:ext cx="8550276" cy="40067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9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7.2</a:t>
                      </a: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Comparison of the Characteristics of Four Types of Processes </a:t>
                      </a: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98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PROCESS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(LOW-VOLUME, HIGH-VARIETY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ARNOLD PALMER HOSPITAL)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REPETITIVE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(MODULAR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HARLEY-DAVIDSON)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PRODUCT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(HIGH-VOLUME, LOW-VARIETY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FRITO-LAY)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MASS CUSTOMIZATION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(HIGH-VOLUME, HIGH-VARIETY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DELL COMPUTER)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184">
                <a:tc gridSpan="2"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Small quantity and large variety of products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Long runs, a standardized product from modules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Large quantity and small variety of products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Large quantity and large variety of products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258">
                <a:tc gridSpan="2"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Broadly skilled operators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Moderately trained employees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Less broadly skilled operators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Flexible operators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49572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19100"/>
            <a:ext cx="7772400" cy="812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Comparison of Processes</a:t>
            </a:r>
          </a:p>
        </p:txBody>
      </p:sp>
      <p:graphicFrame>
        <p:nvGraphicFramePr>
          <p:cNvPr id="6356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38757"/>
              </p:ext>
            </p:extLst>
          </p:nvPr>
        </p:nvGraphicFramePr>
        <p:xfrm>
          <a:off x="296863" y="1544638"/>
          <a:ext cx="8550276" cy="412424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9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7.2</a:t>
                      </a: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Comparison of the Characteristics of Four Types of Processes </a:t>
                      </a: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9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PROCESS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(LOW-VOLUME, HIGH-VARIETY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ARNOLD PALMER HOSPITAL)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REPETITIVE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(MODULAR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HARLEY-DAVIDSON)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PRODUCT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(HIGH-VOLUME, LOW-VARIETY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FRITO-LAY)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MASS CUSTOMIZATION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(HIGH-VOLUME, HIGH-VARIETY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DELL COMPUTER)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209">
                <a:tc gridSpan="2"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Instructions for each job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Few changes in the instructions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Standardized job instructions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Custom orders requiring many job instructions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715">
                <a:tc gridSpan="2"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High inventory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Low inventory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Low inventory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Low inventory relative to the value of the product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938083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5041900"/>
            <a:ext cx="255428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07963"/>
            <a:ext cx="8188325" cy="8509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Flow Diagram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912813" y="1838325"/>
            <a:ext cx="6592887" cy="3952875"/>
            <a:chOff x="575" y="1278"/>
            <a:chExt cx="4153" cy="2490"/>
          </a:xfrm>
        </p:grpSpPr>
        <p:sp>
          <p:nvSpPr>
            <p:cNvPr id="24610" name="Rectangle 4"/>
            <p:cNvSpPr>
              <a:spLocks noChangeArrowheads="1"/>
            </p:cNvSpPr>
            <p:nvPr/>
          </p:nvSpPr>
          <p:spPr bwMode="auto">
            <a:xfrm>
              <a:off x="2494" y="1278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THE ASSEMBLY LINE</a:t>
              </a:r>
            </a:p>
          </p:txBody>
        </p:sp>
        <p:grpSp>
          <p:nvGrpSpPr>
            <p:cNvPr id="24611" name="Group 5"/>
            <p:cNvGrpSpPr>
              <a:grpSpLocks/>
            </p:cNvGrpSpPr>
            <p:nvPr/>
          </p:nvGrpSpPr>
          <p:grpSpPr bwMode="auto">
            <a:xfrm>
              <a:off x="575" y="1459"/>
              <a:ext cx="4153" cy="2309"/>
              <a:chOff x="575" y="1459"/>
              <a:chExt cx="4153" cy="2309"/>
            </a:xfrm>
          </p:grpSpPr>
          <p:sp>
            <p:nvSpPr>
              <p:cNvPr id="49158" name="Rectangle 6"/>
              <p:cNvSpPr>
                <a:spLocks noChangeArrowheads="1"/>
              </p:cNvSpPr>
              <p:nvPr/>
            </p:nvSpPr>
            <p:spPr bwMode="auto">
              <a:xfrm>
                <a:off x="1744" y="1488"/>
                <a:ext cx="2984" cy="1832"/>
              </a:xfrm>
              <a:prstGeom prst="rect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613" name="Freeform 7"/>
              <p:cNvSpPr>
                <a:spLocks/>
              </p:cNvSpPr>
              <p:nvPr/>
            </p:nvSpPr>
            <p:spPr bwMode="auto">
              <a:xfrm>
                <a:off x="1040" y="1772"/>
                <a:ext cx="2928" cy="1424"/>
              </a:xfrm>
              <a:custGeom>
                <a:avLst/>
                <a:gdLst>
                  <a:gd name="T0" fmla="*/ 2928 w 2928"/>
                  <a:gd name="T1" fmla="*/ 324 h 1424"/>
                  <a:gd name="T2" fmla="*/ 2928 w 2928"/>
                  <a:gd name="T3" fmla="*/ 1288 h 1424"/>
                  <a:gd name="T4" fmla="*/ 2792 w 2928"/>
                  <a:gd name="T5" fmla="*/ 1424 h 1424"/>
                  <a:gd name="T6" fmla="*/ 1568 w 2928"/>
                  <a:gd name="T7" fmla="*/ 1424 h 1424"/>
                  <a:gd name="T8" fmla="*/ 1436 w 2928"/>
                  <a:gd name="T9" fmla="*/ 1292 h 1424"/>
                  <a:gd name="T10" fmla="*/ 1436 w 2928"/>
                  <a:gd name="T11" fmla="*/ 128 h 1424"/>
                  <a:gd name="T12" fmla="*/ 1308 w 2928"/>
                  <a:gd name="T13" fmla="*/ 0 h 1424"/>
                  <a:gd name="T14" fmla="*/ 160 w 2928"/>
                  <a:gd name="T15" fmla="*/ 0 h 1424"/>
                  <a:gd name="T16" fmla="*/ 0 w 2928"/>
                  <a:gd name="T17" fmla="*/ 172 h 1424"/>
                  <a:gd name="T18" fmla="*/ 0 w 2928"/>
                  <a:gd name="T19" fmla="*/ 1236 h 14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28"/>
                  <a:gd name="T31" fmla="*/ 0 h 1424"/>
                  <a:gd name="T32" fmla="*/ 2928 w 2928"/>
                  <a:gd name="T33" fmla="*/ 1424 h 14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28" h="1424">
                    <a:moveTo>
                      <a:pt x="2928" y="324"/>
                    </a:moveTo>
                    <a:lnTo>
                      <a:pt x="2928" y="1288"/>
                    </a:lnTo>
                    <a:lnTo>
                      <a:pt x="2792" y="1424"/>
                    </a:lnTo>
                    <a:lnTo>
                      <a:pt x="1568" y="1424"/>
                    </a:lnTo>
                    <a:lnTo>
                      <a:pt x="1436" y="1292"/>
                    </a:lnTo>
                    <a:lnTo>
                      <a:pt x="1436" y="128"/>
                    </a:lnTo>
                    <a:lnTo>
                      <a:pt x="1308" y="0"/>
                    </a:lnTo>
                    <a:lnTo>
                      <a:pt x="160" y="0"/>
                    </a:lnTo>
                    <a:lnTo>
                      <a:pt x="0" y="172"/>
                    </a:lnTo>
                    <a:lnTo>
                      <a:pt x="0" y="1236"/>
                    </a:lnTo>
                  </a:path>
                </a:pathLst>
              </a:custGeom>
              <a:noFill/>
              <a:ln w="152400">
                <a:solidFill>
                  <a:srgbClr val="175097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614" name="Rectangle 8"/>
              <p:cNvSpPr>
                <a:spLocks noChangeArrowheads="1"/>
              </p:cNvSpPr>
              <p:nvPr/>
            </p:nvSpPr>
            <p:spPr bwMode="auto">
              <a:xfrm>
                <a:off x="744" y="1459"/>
                <a:ext cx="601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b="1" dirty="0"/>
                  <a:t>TESTING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 b="1" dirty="0"/>
                  <a:t>28 tests</a:t>
                </a:r>
              </a:p>
            </p:txBody>
          </p:sp>
          <p:grpSp>
            <p:nvGrpSpPr>
              <p:cNvPr id="24615" name="Group 9"/>
              <p:cNvGrpSpPr>
                <a:grpSpLocks/>
              </p:cNvGrpSpPr>
              <p:nvPr/>
            </p:nvGrpSpPr>
            <p:grpSpPr bwMode="auto">
              <a:xfrm>
                <a:off x="1851" y="1961"/>
                <a:ext cx="2776" cy="1046"/>
                <a:chOff x="1851" y="1929"/>
                <a:chExt cx="2776" cy="1046"/>
              </a:xfrm>
            </p:grpSpPr>
            <p:sp>
              <p:nvSpPr>
                <p:cNvPr id="24627" name="Rectangle 10"/>
                <p:cNvSpPr>
                  <a:spLocks noChangeArrowheads="1"/>
                </p:cNvSpPr>
                <p:nvPr/>
              </p:nvSpPr>
              <p:spPr bwMode="auto">
                <a:xfrm>
                  <a:off x="3325" y="1929"/>
                  <a:ext cx="1300" cy="195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/>
                    <a:t>Oil tank work cell</a:t>
                  </a:r>
                </a:p>
              </p:txBody>
            </p:sp>
            <p:sp>
              <p:nvSpPr>
                <p:cNvPr id="24628" name="Rectangle 11"/>
                <p:cNvSpPr>
                  <a:spLocks noChangeArrowheads="1"/>
                </p:cNvSpPr>
                <p:nvPr/>
              </p:nvSpPr>
              <p:spPr bwMode="auto">
                <a:xfrm>
                  <a:off x="3323" y="2212"/>
                  <a:ext cx="1303" cy="195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/>
                    <a:t>Shocks and forks</a:t>
                  </a:r>
                </a:p>
              </p:txBody>
            </p:sp>
            <p:sp>
              <p:nvSpPr>
                <p:cNvPr id="24629" name="Rectangle 12"/>
                <p:cNvSpPr>
                  <a:spLocks noChangeArrowheads="1"/>
                </p:cNvSpPr>
                <p:nvPr/>
              </p:nvSpPr>
              <p:spPr bwMode="auto">
                <a:xfrm>
                  <a:off x="3323" y="2496"/>
                  <a:ext cx="1304" cy="195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/>
                    <a:t>Handlebars</a:t>
                  </a:r>
                </a:p>
              </p:txBody>
            </p:sp>
            <p:sp>
              <p:nvSpPr>
                <p:cNvPr id="24630" name="Rectangle 13"/>
                <p:cNvSpPr>
                  <a:spLocks noChangeArrowheads="1"/>
                </p:cNvSpPr>
                <p:nvPr/>
              </p:nvSpPr>
              <p:spPr bwMode="auto">
                <a:xfrm>
                  <a:off x="3323" y="2780"/>
                  <a:ext cx="1303" cy="195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/>
                    <a:t>Fender work cell</a:t>
                  </a:r>
                </a:p>
              </p:txBody>
            </p:sp>
            <p:sp>
              <p:nvSpPr>
                <p:cNvPr id="24631" name="Rectangle 14"/>
                <p:cNvSpPr>
                  <a:spLocks noChangeArrowheads="1"/>
                </p:cNvSpPr>
                <p:nvPr/>
              </p:nvSpPr>
              <p:spPr bwMode="auto">
                <a:xfrm>
                  <a:off x="1851" y="1929"/>
                  <a:ext cx="1303" cy="195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/>
                    <a:t>Air cleaners</a:t>
                  </a:r>
                </a:p>
              </p:txBody>
            </p:sp>
            <p:sp>
              <p:nvSpPr>
                <p:cNvPr id="24632" name="Rectangle 15"/>
                <p:cNvSpPr>
                  <a:spLocks noChangeArrowheads="1"/>
                </p:cNvSpPr>
                <p:nvPr/>
              </p:nvSpPr>
              <p:spPr bwMode="auto">
                <a:xfrm>
                  <a:off x="1851" y="2212"/>
                  <a:ext cx="1303" cy="195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/>
                    <a:t>Fluids and mufflers</a:t>
                  </a:r>
                </a:p>
              </p:txBody>
            </p:sp>
            <p:sp>
              <p:nvSpPr>
                <p:cNvPr id="24633" name="Rectangle 16"/>
                <p:cNvSpPr>
                  <a:spLocks noChangeArrowheads="1"/>
                </p:cNvSpPr>
                <p:nvPr/>
              </p:nvSpPr>
              <p:spPr bwMode="auto">
                <a:xfrm>
                  <a:off x="1851" y="2496"/>
                  <a:ext cx="1304" cy="195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/>
                    <a:t>Fuel tank work cell</a:t>
                  </a:r>
                </a:p>
              </p:txBody>
            </p:sp>
            <p:sp>
              <p:nvSpPr>
                <p:cNvPr id="24634" name="Rectangle 17"/>
                <p:cNvSpPr>
                  <a:spLocks noChangeArrowheads="1"/>
                </p:cNvSpPr>
                <p:nvPr/>
              </p:nvSpPr>
              <p:spPr bwMode="auto">
                <a:xfrm>
                  <a:off x="1851" y="2780"/>
                  <a:ext cx="1304" cy="195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/>
                    <a:t>Wheel work cell</a:t>
                  </a:r>
                </a:p>
              </p:txBody>
            </p:sp>
          </p:grpSp>
          <p:sp>
            <p:nvSpPr>
              <p:cNvPr id="24616" name="Rectangle 18"/>
              <p:cNvSpPr>
                <a:spLocks noChangeArrowheads="1"/>
              </p:cNvSpPr>
              <p:nvPr/>
            </p:nvSpPr>
            <p:spPr bwMode="auto">
              <a:xfrm>
                <a:off x="575" y="3017"/>
                <a:ext cx="940" cy="195"/>
              </a:xfrm>
              <a:prstGeom prst="rect">
                <a:avLst/>
              </a:prstGeom>
              <a:solidFill>
                <a:srgbClr val="9FACC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600" b="1" dirty="0"/>
                  <a:t>Roller testing</a:t>
                </a:r>
              </a:p>
            </p:txBody>
          </p:sp>
          <p:grpSp>
            <p:nvGrpSpPr>
              <p:cNvPr id="24617" name="Group 19"/>
              <p:cNvGrpSpPr>
                <a:grpSpLocks/>
              </p:cNvGrpSpPr>
              <p:nvPr/>
            </p:nvGrpSpPr>
            <p:grpSpPr bwMode="auto">
              <a:xfrm>
                <a:off x="745" y="2040"/>
                <a:ext cx="600" cy="728"/>
                <a:chOff x="648" y="2008"/>
                <a:chExt cx="600" cy="728"/>
              </a:xfrm>
            </p:grpSpPr>
            <p:sp>
              <p:nvSpPr>
                <p:cNvPr id="24619" name="Rectangle 20"/>
                <p:cNvSpPr>
                  <a:spLocks noChangeArrowheads="1"/>
                </p:cNvSpPr>
                <p:nvPr/>
              </p:nvSpPr>
              <p:spPr bwMode="auto">
                <a:xfrm>
                  <a:off x="648" y="2008"/>
                  <a:ext cx="600" cy="56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620" name="Rectangle 21"/>
                <p:cNvSpPr>
                  <a:spLocks noChangeArrowheads="1"/>
                </p:cNvSpPr>
                <p:nvPr/>
              </p:nvSpPr>
              <p:spPr bwMode="auto">
                <a:xfrm>
                  <a:off x="648" y="2104"/>
                  <a:ext cx="600" cy="56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621" name="Rectangle 22"/>
                <p:cNvSpPr>
                  <a:spLocks noChangeArrowheads="1"/>
                </p:cNvSpPr>
                <p:nvPr/>
              </p:nvSpPr>
              <p:spPr bwMode="auto">
                <a:xfrm>
                  <a:off x="648" y="2200"/>
                  <a:ext cx="600" cy="56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622" name="Rectangle 23"/>
                <p:cNvSpPr>
                  <a:spLocks noChangeArrowheads="1"/>
                </p:cNvSpPr>
                <p:nvPr/>
              </p:nvSpPr>
              <p:spPr bwMode="auto">
                <a:xfrm>
                  <a:off x="648" y="2296"/>
                  <a:ext cx="600" cy="56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623" name="Rectangle 24"/>
                <p:cNvSpPr>
                  <a:spLocks noChangeArrowheads="1"/>
                </p:cNvSpPr>
                <p:nvPr/>
              </p:nvSpPr>
              <p:spPr bwMode="auto">
                <a:xfrm>
                  <a:off x="648" y="2392"/>
                  <a:ext cx="600" cy="56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624" name="Rectangle 25"/>
                <p:cNvSpPr>
                  <a:spLocks noChangeArrowheads="1"/>
                </p:cNvSpPr>
                <p:nvPr/>
              </p:nvSpPr>
              <p:spPr bwMode="auto">
                <a:xfrm>
                  <a:off x="648" y="2488"/>
                  <a:ext cx="600" cy="56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625" name="Rectangle 26"/>
                <p:cNvSpPr>
                  <a:spLocks noChangeArrowheads="1"/>
                </p:cNvSpPr>
                <p:nvPr/>
              </p:nvSpPr>
              <p:spPr bwMode="auto">
                <a:xfrm>
                  <a:off x="648" y="2584"/>
                  <a:ext cx="600" cy="56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626" name="Rectangle 27"/>
                <p:cNvSpPr>
                  <a:spLocks noChangeArrowheads="1"/>
                </p:cNvSpPr>
                <p:nvPr/>
              </p:nvSpPr>
              <p:spPr bwMode="auto">
                <a:xfrm>
                  <a:off x="648" y="2680"/>
                  <a:ext cx="600" cy="56"/>
                </a:xfrm>
                <a:prstGeom prst="rect">
                  <a:avLst/>
                </a:prstGeom>
                <a:solidFill>
                  <a:srgbClr val="9FACC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618" name="Freeform 28"/>
              <p:cNvSpPr>
                <a:spLocks/>
              </p:cNvSpPr>
              <p:nvPr/>
            </p:nvSpPr>
            <p:spPr bwMode="auto">
              <a:xfrm>
                <a:off x="1040" y="3216"/>
                <a:ext cx="592" cy="552"/>
              </a:xfrm>
              <a:custGeom>
                <a:avLst/>
                <a:gdLst>
                  <a:gd name="T0" fmla="*/ 0 w 592"/>
                  <a:gd name="T1" fmla="*/ 0 h 624"/>
                  <a:gd name="T2" fmla="*/ 0 w 592"/>
                  <a:gd name="T3" fmla="*/ 347 h 624"/>
                  <a:gd name="T4" fmla="*/ 232 w 592"/>
                  <a:gd name="T5" fmla="*/ 552 h 624"/>
                  <a:gd name="T6" fmla="*/ 592 w 592"/>
                  <a:gd name="T7" fmla="*/ 552 h 6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2"/>
                  <a:gd name="T13" fmla="*/ 0 h 624"/>
                  <a:gd name="T14" fmla="*/ 592 w 592"/>
                  <a:gd name="T15" fmla="*/ 624 h 6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2" h="624">
                    <a:moveTo>
                      <a:pt x="0" y="0"/>
                    </a:moveTo>
                    <a:lnTo>
                      <a:pt x="0" y="392"/>
                    </a:lnTo>
                    <a:lnTo>
                      <a:pt x="232" y="624"/>
                    </a:lnTo>
                    <a:lnTo>
                      <a:pt x="592" y="624"/>
                    </a:lnTo>
                  </a:path>
                </a:pathLst>
              </a:custGeom>
              <a:noFill/>
              <a:ln w="152400">
                <a:solidFill>
                  <a:srgbClr val="175097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9181" name="Group 29"/>
          <p:cNvGrpSpPr>
            <a:grpSpLocks/>
          </p:cNvGrpSpPr>
          <p:nvPr/>
        </p:nvGrpSpPr>
        <p:grpSpPr bwMode="auto">
          <a:xfrm>
            <a:off x="4276725" y="2052638"/>
            <a:ext cx="4772025" cy="1536700"/>
            <a:chOff x="2694" y="1413"/>
            <a:chExt cx="3006" cy="968"/>
          </a:xfrm>
        </p:grpSpPr>
        <p:sp>
          <p:nvSpPr>
            <p:cNvPr id="24604" name="Rectangle 30"/>
            <p:cNvSpPr>
              <a:spLocks noChangeArrowheads="1"/>
            </p:cNvSpPr>
            <p:nvPr/>
          </p:nvSpPr>
          <p:spPr bwMode="auto">
            <a:xfrm>
              <a:off x="2694" y="1487"/>
              <a:ext cx="9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i="1" dirty="0"/>
                <a:t>Incoming parts</a:t>
              </a:r>
            </a:p>
          </p:txBody>
        </p:sp>
        <p:sp>
          <p:nvSpPr>
            <p:cNvPr id="24605" name="Rectangle 31"/>
            <p:cNvSpPr>
              <a:spLocks noChangeArrowheads="1"/>
            </p:cNvSpPr>
            <p:nvPr/>
          </p:nvSpPr>
          <p:spPr bwMode="auto">
            <a:xfrm>
              <a:off x="4694" y="1743"/>
              <a:ext cx="1006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/>
                <a:t>Arrive on a JIT schedule from a 10-station work cell in Milwaukee</a:t>
              </a:r>
            </a:p>
          </p:txBody>
        </p:sp>
        <p:grpSp>
          <p:nvGrpSpPr>
            <p:cNvPr id="24606" name="Group 32"/>
            <p:cNvGrpSpPr>
              <a:grpSpLocks/>
            </p:cNvGrpSpPr>
            <p:nvPr/>
          </p:nvGrpSpPr>
          <p:grpSpPr bwMode="auto">
            <a:xfrm>
              <a:off x="3588" y="1413"/>
              <a:ext cx="1946" cy="547"/>
              <a:chOff x="3588" y="1381"/>
              <a:chExt cx="1946" cy="547"/>
            </a:xfrm>
          </p:grpSpPr>
          <p:sp>
            <p:nvSpPr>
              <p:cNvPr id="24607" name="Rectangle 33"/>
              <p:cNvSpPr>
                <a:spLocks noChangeArrowheads="1"/>
              </p:cNvSpPr>
              <p:nvPr/>
            </p:nvSpPr>
            <p:spPr bwMode="auto">
              <a:xfrm>
                <a:off x="4514" y="1381"/>
                <a:ext cx="1020" cy="32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600" b="1" dirty="0"/>
                  <a:t>Engines and transmissions</a:t>
                </a:r>
              </a:p>
            </p:txBody>
          </p:sp>
          <p:sp>
            <p:nvSpPr>
              <p:cNvPr id="24608" name="Freeform 34"/>
              <p:cNvSpPr>
                <a:spLocks/>
              </p:cNvSpPr>
              <p:nvPr/>
            </p:nvSpPr>
            <p:spPr bwMode="auto">
              <a:xfrm>
                <a:off x="3952" y="1552"/>
                <a:ext cx="560" cy="376"/>
              </a:xfrm>
              <a:custGeom>
                <a:avLst/>
                <a:gdLst>
                  <a:gd name="T0" fmla="*/ 560 w 328"/>
                  <a:gd name="T1" fmla="*/ 0 h 284"/>
                  <a:gd name="T2" fmla="*/ 232 w 328"/>
                  <a:gd name="T3" fmla="*/ 0 h 284"/>
                  <a:gd name="T4" fmla="*/ 0 w 328"/>
                  <a:gd name="T5" fmla="*/ 180 h 284"/>
                  <a:gd name="T6" fmla="*/ 0 w 328"/>
                  <a:gd name="T7" fmla="*/ 376 h 2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8"/>
                  <a:gd name="T13" fmla="*/ 0 h 284"/>
                  <a:gd name="T14" fmla="*/ 328 w 328"/>
                  <a:gd name="T15" fmla="*/ 284 h 2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8" h="284">
                    <a:moveTo>
                      <a:pt x="328" y="0"/>
                    </a:moveTo>
                    <a:lnTo>
                      <a:pt x="136" y="0"/>
                    </a:lnTo>
                    <a:lnTo>
                      <a:pt x="0" y="136"/>
                    </a:lnTo>
                    <a:lnTo>
                      <a:pt x="0" y="284"/>
                    </a:lnTo>
                  </a:path>
                </a:pathLst>
              </a:custGeom>
              <a:noFill/>
              <a:ln w="152400">
                <a:solidFill>
                  <a:srgbClr val="175097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609" name="Freeform 35"/>
              <p:cNvSpPr>
                <a:spLocks/>
              </p:cNvSpPr>
              <p:nvPr/>
            </p:nvSpPr>
            <p:spPr bwMode="auto">
              <a:xfrm>
                <a:off x="3588" y="1560"/>
                <a:ext cx="376" cy="185"/>
              </a:xfrm>
              <a:custGeom>
                <a:avLst/>
                <a:gdLst>
                  <a:gd name="T0" fmla="*/ 0 w 376"/>
                  <a:gd name="T1" fmla="*/ 0 h 185"/>
                  <a:gd name="T2" fmla="*/ 157 w 376"/>
                  <a:gd name="T3" fmla="*/ 0 h 185"/>
                  <a:gd name="T4" fmla="*/ 376 w 376"/>
                  <a:gd name="T5" fmla="*/ 185 h 185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185"/>
                  <a:gd name="T11" fmla="*/ 376 w 376"/>
                  <a:gd name="T12" fmla="*/ 185 h 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185">
                    <a:moveTo>
                      <a:pt x="0" y="0"/>
                    </a:moveTo>
                    <a:lnTo>
                      <a:pt x="157" y="0"/>
                    </a:lnTo>
                    <a:lnTo>
                      <a:pt x="376" y="185"/>
                    </a:lnTo>
                  </a:path>
                </a:pathLst>
              </a:custGeom>
              <a:noFill/>
              <a:ln w="152400">
                <a:solidFill>
                  <a:srgbClr val="175097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9188" name="Group 36"/>
          <p:cNvGrpSpPr>
            <a:grpSpLocks/>
          </p:cNvGrpSpPr>
          <p:nvPr/>
        </p:nvGrpSpPr>
        <p:grpSpPr bwMode="auto">
          <a:xfrm>
            <a:off x="412750" y="1093788"/>
            <a:ext cx="7635875" cy="1412875"/>
            <a:chOff x="260" y="809"/>
            <a:chExt cx="4810" cy="890"/>
          </a:xfrm>
        </p:grpSpPr>
        <p:sp>
          <p:nvSpPr>
            <p:cNvPr id="24596" name="Rectangle 37"/>
            <p:cNvSpPr>
              <a:spLocks noChangeArrowheads="1"/>
            </p:cNvSpPr>
            <p:nvPr/>
          </p:nvSpPr>
          <p:spPr bwMode="auto">
            <a:xfrm>
              <a:off x="351" y="809"/>
              <a:ext cx="867" cy="45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endParaRPr lang="en-US" sz="1600" b="1" dirty="0"/>
            </a:p>
            <a:p>
              <a:pPr algn="ctr">
                <a:lnSpc>
                  <a:spcPct val="85000"/>
                </a:lnSpc>
              </a:pPr>
              <a:r>
                <a:rPr lang="en-US" sz="1600" b="1" dirty="0"/>
                <a:t>Frame tube bending</a:t>
              </a:r>
            </a:p>
          </p:txBody>
        </p:sp>
        <p:sp>
          <p:nvSpPr>
            <p:cNvPr id="24597" name="Rectangle 38"/>
            <p:cNvSpPr>
              <a:spLocks noChangeArrowheads="1"/>
            </p:cNvSpPr>
            <p:nvPr/>
          </p:nvSpPr>
          <p:spPr bwMode="auto">
            <a:xfrm>
              <a:off x="1464" y="809"/>
              <a:ext cx="1055" cy="45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endParaRPr lang="en-US" sz="1600" b="1" dirty="0"/>
            </a:p>
            <a:p>
              <a:pPr algn="ctr">
                <a:lnSpc>
                  <a:spcPct val="85000"/>
                </a:lnSpc>
              </a:pPr>
              <a:r>
                <a:rPr lang="en-US" sz="1600" b="1" dirty="0"/>
                <a:t>Frame-building work cells</a:t>
              </a:r>
            </a:p>
          </p:txBody>
        </p:sp>
        <p:sp>
          <p:nvSpPr>
            <p:cNvPr id="24598" name="Rectangle 39"/>
            <p:cNvSpPr>
              <a:spLocks noChangeArrowheads="1"/>
            </p:cNvSpPr>
            <p:nvPr/>
          </p:nvSpPr>
          <p:spPr bwMode="auto">
            <a:xfrm>
              <a:off x="2766" y="809"/>
              <a:ext cx="784" cy="45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endParaRPr lang="en-US" sz="1600" b="1" dirty="0"/>
            </a:p>
            <a:p>
              <a:pPr algn="ctr">
                <a:lnSpc>
                  <a:spcPct val="85000"/>
                </a:lnSpc>
              </a:pPr>
              <a:r>
                <a:rPr lang="en-US" sz="1600" b="1" dirty="0"/>
                <a:t>Frame machining</a:t>
              </a:r>
            </a:p>
          </p:txBody>
        </p:sp>
        <p:sp>
          <p:nvSpPr>
            <p:cNvPr id="24599" name="Rectangle 40"/>
            <p:cNvSpPr>
              <a:spLocks noChangeArrowheads="1"/>
            </p:cNvSpPr>
            <p:nvPr/>
          </p:nvSpPr>
          <p:spPr bwMode="auto">
            <a:xfrm>
              <a:off x="3787" y="809"/>
              <a:ext cx="1283" cy="45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endParaRPr lang="en-US" sz="1600" b="1" dirty="0"/>
            </a:p>
            <a:p>
              <a:pPr algn="ctr">
                <a:lnSpc>
                  <a:spcPct val="85000"/>
                </a:lnSpc>
              </a:pPr>
              <a:r>
                <a:rPr lang="en-US" sz="1600" b="1" dirty="0"/>
                <a:t>       Hot-paint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b="1" dirty="0"/>
                <a:t>       frame painting</a:t>
              </a:r>
            </a:p>
          </p:txBody>
        </p:sp>
        <p:sp>
          <p:nvSpPr>
            <p:cNvPr id="24600" name="Line 41"/>
            <p:cNvSpPr>
              <a:spLocks noChangeShapeType="1"/>
            </p:cNvSpPr>
            <p:nvPr/>
          </p:nvSpPr>
          <p:spPr bwMode="auto">
            <a:xfrm>
              <a:off x="260" y="896"/>
              <a:ext cx="1200" cy="0"/>
            </a:xfrm>
            <a:prstGeom prst="line">
              <a:avLst/>
            </a:prstGeom>
            <a:noFill/>
            <a:ln w="152400">
              <a:solidFill>
                <a:srgbClr val="175097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1" name="Line 42"/>
            <p:cNvSpPr>
              <a:spLocks noChangeShapeType="1"/>
            </p:cNvSpPr>
            <p:nvPr/>
          </p:nvSpPr>
          <p:spPr bwMode="auto">
            <a:xfrm>
              <a:off x="2776" y="896"/>
              <a:ext cx="1012" cy="0"/>
            </a:xfrm>
            <a:prstGeom prst="line">
              <a:avLst/>
            </a:prstGeom>
            <a:noFill/>
            <a:ln w="152400">
              <a:solidFill>
                <a:srgbClr val="175097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2" name="Line 43"/>
            <p:cNvSpPr>
              <a:spLocks noChangeShapeType="1"/>
            </p:cNvSpPr>
            <p:nvPr/>
          </p:nvSpPr>
          <p:spPr bwMode="auto">
            <a:xfrm>
              <a:off x="1476" y="896"/>
              <a:ext cx="1288" cy="0"/>
            </a:xfrm>
            <a:prstGeom prst="line">
              <a:avLst/>
            </a:prstGeom>
            <a:noFill/>
            <a:ln w="152400">
              <a:solidFill>
                <a:srgbClr val="175097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3" name="Freeform 44"/>
            <p:cNvSpPr>
              <a:spLocks/>
            </p:cNvSpPr>
            <p:nvPr/>
          </p:nvSpPr>
          <p:spPr bwMode="auto">
            <a:xfrm>
              <a:off x="3796" y="900"/>
              <a:ext cx="156" cy="799"/>
            </a:xfrm>
            <a:custGeom>
              <a:avLst/>
              <a:gdLst>
                <a:gd name="T0" fmla="*/ 0 w 156"/>
                <a:gd name="T1" fmla="*/ 0 h 703"/>
                <a:gd name="T2" fmla="*/ 156 w 156"/>
                <a:gd name="T3" fmla="*/ 177 h 703"/>
                <a:gd name="T4" fmla="*/ 156 w 156"/>
                <a:gd name="T5" fmla="*/ 799 h 703"/>
                <a:gd name="T6" fmla="*/ 0 60000 65536"/>
                <a:gd name="T7" fmla="*/ 0 60000 65536"/>
                <a:gd name="T8" fmla="*/ 0 60000 65536"/>
                <a:gd name="T9" fmla="*/ 0 w 156"/>
                <a:gd name="T10" fmla="*/ 0 h 703"/>
                <a:gd name="T11" fmla="*/ 156 w 156"/>
                <a:gd name="T12" fmla="*/ 703 h 7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" h="703">
                  <a:moveTo>
                    <a:pt x="0" y="0"/>
                  </a:moveTo>
                  <a:lnTo>
                    <a:pt x="156" y="156"/>
                  </a:lnTo>
                  <a:lnTo>
                    <a:pt x="156" y="703"/>
                  </a:lnTo>
                </a:path>
              </a:pathLst>
            </a:custGeom>
            <a:noFill/>
            <a:ln w="152400">
              <a:solidFill>
                <a:srgbClr val="175097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9197" name="Group 45"/>
          <p:cNvGrpSpPr>
            <a:grpSpLocks/>
          </p:cNvGrpSpPr>
          <p:nvPr/>
        </p:nvGrpSpPr>
        <p:grpSpPr bwMode="auto">
          <a:xfrm>
            <a:off x="5257800" y="4886325"/>
            <a:ext cx="3340100" cy="1501775"/>
            <a:chOff x="3312" y="3198"/>
            <a:chExt cx="2104" cy="946"/>
          </a:xfrm>
        </p:grpSpPr>
        <p:sp>
          <p:nvSpPr>
            <p:cNvPr id="24583" name="Rectangle 46"/>
            <p:cNvSpPr>
              <a:spLocks noChangeArrowheads="1"/>
            </p:cNvSpPr>
            <p:nvPr/>
          </p:nvSpPr>
          <p:spPr bwMode="auto">
            <a:xfrm>
              <a:off x="4774" y="3198"/>
              <a:ext cx="5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Crating</a:t>
              </a:r>
            </a:p>
          </p:txBody>
        </p:sp>
        <p:grpSp>
          <p:nvGrpSpPr>
            <p:cNvPr id="24584" name="Group 47"/>
            <p:cNvGrpSpPr>
              <a:grpSpLocks/>
            </p:cNvGrpSpPr>
            <p:nvPr/>
          </p:nvGrpSpPr>
          <p:grpSpPr bwMode="auto">
            <a:xfrm>
              <a:off x="4776" y="3416"/>
              <a:ext cx="640" cy="728"/>
              <a:chOff x="3840" y="3184"/>
              <a:chExt cx="640" cy="728"/>
            </a:xfrm>
          </p:grpSpPr>
          <p:grpSp>
            <p:nvGrpSpPr>
              <p:cNvPr id="24586" name="Group 48"/>
              <p:cNvGrpSpPr>
                <a:grpSpLocks/>
              </p:cNvGrpSpPr>
              <p:nvPr/>
            </p:nvGrpSpPr>
            <p:grpSpPr bwMode="auto">
              <a:xfrm>
                <a:off x="3840" y="3184"/>
                <a:ext cx="640" cy="728"/>
                <a:chOff x="3840" y="3184"/>
                <a:chExt cx="640" cy="728"/>
              </a:xfrm>
            </p:grpSpPr>
            <p:sp>
              <p:nvSpPr>
                <p:cNvPr id="49201" name="Freeform 49"/>
                <p:cNvSpPr>
                  <a:spLocks/>
                </p:cNvSpPr>
                <p:nvPr/>
              </p:nvSpPr>
              <p:spPr bwMode="auto">
                <a:xfrm>
                  <a:off x="3840" y="3184"/>
                  <a:ext cx="640" cy="728"/>
                </a:xfrm>
                <a:custGeom>
                  <a:avLst/>
                  <a:gdLst>
                    <a:gd name="T0" fmla="*/ 576 w 640"/>
                    <a:gd name="T1" fmla="*/ 0 h 828"/>
                    <a:gd name="T2" fmla="*/ 0 w 640"/>
                    <a:gd name="T3" fmla="*/ 0 h 828"/>
                    <a:gd name="T4" fmla="*/ 0 w 640"/>
                    <a:gd name="T5" fmla="*/ 828 h 828"/>
                    <a:gd name="T6" fmla="*/ 548 w 640"/>
                    <a:gd name="T7" fmla="*/ 828 h 828"/>
                    <a:gd name="T8" fmla="*/ 528 w 640"/>
                    <a:gd name="T9" fmla="*/ 724 h 828"/>
                    <a:gd name="T10" fmla="*/ 576 w 640"/>
                    <a:gd name="T11" fmla="*/ 664 h 828"/>
                    <a:gd name="T12" fmla="*/ 556 w 640"/>
                    <a:gd name="T13" fmla="*/ 632 h 828"/>
                    <a:gd name="T14" fmla="*/ 564 w 640"/>
                    <a:gd name="T15" fmla="*/ 592 h 828"/>
                    <a:gd name="T16" fmla="*/ 540 w 640"/>
                    <a:gd name="T17" fmla="*/ 564 h 828"/>
                    <a:gd name="T18" fmla="*/ 608 w 640"/>
                    <a:gd name="T19" fmla="*/ 512 h 828"/>
                    <a:gd name="T20" fmla="*/ 544 w 640"/>
                    <a:gd name="T21" fmla="*/ 508 h 828"/>
                    <a:gd name="T22" fmla="*/ 520 w 640"/>
                    <a:gd name="T23" fmla="*/ 472 h 828"/>
                    <a:gd name="T24" fmla="*/ 572 w 640"/>
                    <a:gd name="T25" fmla="*/ 452 h 828"/>
                    <a:gd name="T26" fmla="*/ 564 w 640"/>
                    <a:gd name="T27" fmla="*/ 420 h 828"/>
                    <a:gd name="T28" fmla="*/ 592 w 640"/>
                    <a:gd name="T29" fmla="*/ 384 h 828"/>
                    <a:gd name="T30" fmla="*/ 552 w 640"/>
                    <a:gd name="T31" fmla="*/ 364 h 828"/>
                    <a:gd name="T32" fmla="*/ 584 w 640"/>
                    <a:gd name="T33" fmla="*/ 320 h 828"/>
                    <a:gd name="T34" fmla="*/ 596 w 640"/>
                    <a:gd name="T35" fmla="*/ 272 h 828"/>
                    <a:gd name="T36" fmla="*/ 640 w 640"/>
                    <a:gd name="T37" fmla="*/ 244 h 828"/>
                    <a:gd name="T38" fmla="*/ 516 w 640"/>
                    <a:gd name="T39" fmla="*/ 220 h 828"/>
                    <a:gd name="T40" fmla="*/ 584 w 640"/>
                    <a:gd name="T41" fmla="*/ 168 h 828"/>
                    <a:gd name="T42" fmla="*/ 568 w 640"/>
                    <a:gd name="T43" fmla="*/ 148 h 828"/>
                    <a:gd name="T44" fmla="*/ 588 w 640"/>
                    <a:gd name="T45" fmla="*/ 104 h 828"/>
                    <a:gd name="T46" fmla="*/ 552 w 640"/>
                    <a:gd name="T47" fmla="*/ 64 h 828"/>
                    <a:gd name="T48" fmla="*/ 576 w 640"/>
                    <a:gd name="T49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0" h="828">
                      <a:moveTo>
                        <a:pt x="576" y="0"/>
                      </a:moveTo>
                      <a:lnTo>
                        <a:pt x="0" y="0"/>
                      </a:lnTo>
                      <a:lnTo>
                        <a:pt x="0" y="828"/>
                      </a:lnTo>
                      <a:lnTo>
                        <a:pt x="548" y="828"/>
                      </a:lnTo>
                      <a:lnTo>
                        <a:pt x="528" y="724"/>
                      </a:lnTo>
                      <a:lnTo>
                        <a:pt x="576" y="664"/>
                      </a:lnTo>
                      <a:lnTo>
                        <a:pt x="556" y="632"/>
                      </a:lnTo>
                      <a:lnTo>
                        <a:pt x="564" y="592"/>
                      </a:lnTo>
                      <a:lnTo>
                        <a:pt x="540" y="564"/>
                      </a:lnTo>
                      <a:lnTo>
                        <a:pt x="608" y="512"/>
                      </a:lnTo>
                      <a:lnTo>
                        <a:pt x="544" y="508"/>
                      </a:lnTo>
                      <a:lnTo>
                        <a:pt x="520" y="472"/>
                      </a:lnTo>
                      <a:lnTo>
                        <a:pt x="572" y="452"/>
                      </a:lnTo>
                      <a:lnTo>
                        <a:pt x="564" y="420"/>
                      </a:lnTo>
                      <a:lnTo>
                        <a:pt x="592" y="384"/>
                      </a:lnTo>
                      <a:lnTo>
                        <a:pt x="552" y="364"/>
                      </a:lnTo>
                      <a:lnTo>
                        <a:pt x="584" y="320"/>
                      </a:lnTo>
                      <a:lnTo>
                        <a:pt x="596" y="272"/>
                      </a:lnTo>
                      <a:lnTo>
                        <a:pt x="640" y="244"/>
                      </a:lnTo>
                      <a:lnTo>
                        <a:pt x="516" y="220"/>
                      </a:lnTo>
                      <a:lnTo>
                        <a:pt x="584" y="168"/>
                      </a:lnTo>
                      <a:lnTo>
                        <a:pt x="568" y="148"/>
                      </a:lnTo>
                      <a:lnTo>
                        <a:pt x="588" y="104"/>
                      </a:lnTo>
                      <a:lnTo>
                        <a:pt x="552" y="64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595" name="Line 50"/>
                <p:cNvSpPr>
                  <a:spLocks noChangeShapeType="1"/>
                </p:cNvSpPr>
                <p:nvPr/>
              </p:nvSpPr>
              <p:spPr bwMode="auto">
                <a:xfrm>
                  <a:off x="3996" y="3188"/>
                  <a:ext cx="0" cy="7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587" name="Line 51"/>
              <p:cNvSpPr>
                <a:spLocks noChangeShapeType="1"/>
              </p:cNvSpPr>
              <p:nvPr/>
            </p:nvSpPr>
            <p:spPr bwMode="auto">
              <a:xfrm>
                <a:off x="4000" y="3288"/>
                <a:ext cx="41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588" name="Line 52"/>
              <p:cNvSpPr>
                <a:spLocks noChangeShapeType="1"/>
              </p:cNvSpPr>
              <p:nvPr/>
            </p:nvSpPr>
            <p:spPr bwMode="auto">
              <a:xfrm>
                <a:off x="4000" y="3392"/>
                <a:ext cx="3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589" name="Line 53"/>
              <p:cNvSpPr>
                <a:spLocks noChangeShapeType="1"/>
              </p:cNvSpPr>
              <p:nvPr/>
            </p:nvSpPr>
            <p:spPr bwMode="auto">
              <a:xfrm>
                <a:off x="4000" y="3496"/>
                <a:ext cx="4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590" name="Line 54"/>
              <p:cNvSpPr>
                <a:spLocks noChangeShapeType="1"/>
              </p:cNvSpPr>
              <p:nvPr/>
            </p:nvSpPr>
            <p:spPr bwMode="auto">
              <a:xfrm>
                <a:off x="4000" y="3600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591" name="Line 55"/>
              <p:cNvSpPr>
                <a:spLocks noChangeShapeType="1"/>
              </p:cNvSpPr>
              <p:nvPr/>
            </p:nvSpPr>
            <p:spPr bwMode="auto">
              <a:xfrm>
                <a:off x="4000" y="370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592" name="Line 56"/>
              <p:cNvSpPr>
                <a:spLocks noChangeShapeType="1"/>
              </p:cNvSpPr>
              <p:nvPr/>
            </p:nvSpPr>
            <p:spPr bwMode="auto">
              <a:xfrm>
                <a:off x="3997" y="3808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4585" name="Line 58"/>
            <p:cNvSpPr>
              <a:spLocks noChangeShapeType="1"/>
            </p:cNvSpPr>
            <p:nvPr/>
          </p:nvSpPr>
          <p:spPr bwMode="auto">
            <a:xfrm>
              <a:off x="3312" y="3776"/>
              <a:ext cx="1440" cy="0"/>
            </a:xfrm>
            <a:prstGeom prst="line">
              <a:avLst/>
            </a:prstGeom>
            <a:noFill/>
            <a:ln w="152400">
              <a:solidFill>
                <a:srgbClr val="175097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62404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19100"/>
            <a:ext cx="7772400" cy="812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Comparison of Processes</a:t>
            </a:r>
          </a:p>
        </p:txBody>
      </p:sp>
      <p:graphicFrame>
        <p:nvGraphicFramePr>
          <p:cNvPr id="6356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35625"/>
              </p:ext>
            </p:extLst>
          </p:nvPr>
        </p:nvGraphicFramePr>
        <p:xfrm>
          <a:off x="296863" y="1544638"/>
          <a:ext cx="8550276" cy="42260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9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7.2</a:t>
                      </a:r>
                    </a:p>
                  </a:txBody>
                  <a:tcPr marL="267862" marR="267862" marT="133921" marB="133921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Comparison of the Characteristics of Four Types of Processes </a:t>
                      </a:r>
                    </a:p>
                  </a:txBody>
                  <a:tcPr marL="267862" marR="267862" marT="133921" marB="133921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PROCESS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(LOW-VOLUME, HIGH-VARIETY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ARNOLD PALMER HOSPITAL)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REPETITIVE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(MODULAR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HARLEY-DAVIDSON)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PRODUCT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(HIGH-VOLUME, LOW-VARIETY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FRITO-LAY)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MASS CUSTOMIZATION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(HIGH-VOLUME, HIGH-VARIETY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DELL COMPUTER)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052">
                <a:tc gridSpan="2"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Finished goods are made to order and not stored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21" marB="13392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Finished goods are made to frequent forecasts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21" marB="13392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Finished goods are made to a forecast and stored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21" marB="13392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Finished goods are build-to-order (BTO)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21" marB="13392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610">
                <a:tc gridSpan="2"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Scheduling is complex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21" marB="13392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Scheduling is routine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21" marB="13392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Scheduling is routine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21" marB="13392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Sophisticated scheduling accommodates custom orders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21" marB="13392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149084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19100"/>
            <a:ext cx="7772400" cy="812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Comparison of Processes</a:t>
            </a:r>
          </a:p>
        </p:txBody>
      </p:sp>
      <p:graphicFrame>
        <p:nvGraphicFramePr>
          <p:cNvPr id="6356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384"/>
              </p:ext>
            </p:extLst>
          </p:nvPr>
        </p:nvGraphicFramePr>
        <p:xfrm>
          <a:off x="296863" y="1544638"/>
          <a:ext cx="8550276" cy="28609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9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7.2</a:t>
                      </a:r>
                    </a:p>
                  </a:txBody>
                  <a:tcPr marL="267862" marR="267862" marT="133911" marB="133911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Comparison of the Characteristics of Four Types of Processes </a:t>
                      </a:r>
                    </a:p>
                  </a:txBody>
                  <a:tcPr marL="267862" marR="267862" marT="133911" marB="133911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267862" marR="267862" marT="133930" marB="133930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PROCESS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(LOW-VOLUME, HIGH-VARIETY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ARNOLD PALMER HOSPITAL)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REPETITIVE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(MODULAR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HARLEY-DAVIDSON)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PRODUCT FOCUS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(HIGH-VOLUME, LOW-VARIETY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FRITO-LAY)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MASS CUSTOMIZATION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(HIGH-VOLUME, HIGH-VARIETY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DELL COMPUTER)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267862" marR="267862" marT="133934" marB="13393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526">
                <a:tc gridSpan="2"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Fixed costs are low and variable costs high</a:t>
                      </a:r>
                    </a:p>
                  </a:txBody>
                  <a:tcPr marL="267862" marR="267862" marT="133911" marB="13391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Fixed costs are dependent on flexibility of the facility</a:t>
                      </a:r>
                    </a:p>
                  </a:txBody>
                  <a:tcPr marL="267862" marR="267862" marT="133911" marB="13391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Fixed costs are high and variable costs low</a:t>
                      </a:r>
                    </a:p>
                  </a:txBody>
                  <a:tcPr marL="267862" marR="267862" marT="133911" marB="13391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Fixed costs tend to be high and variable costs low</a:t>
                      </a:r>
                    </a:p>
                  </a:txBody>
                  <a:tcPr marL="267862" marR="267862" marT="133911" marB="133911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3799"/>
      </p:ext>
    </p:extLst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Crossover Chart Example</a:t>
            </a:r>
          </a:p>
        </p:txBody>
      </p:sp>
      <p:sp>
        <p:nvSpPr>
          <p:cNvPr id="5939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marL="444500" indent="-444500"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Evaluate three different accounting software products</a:t>
            </a:r>
          </a:p>
          <a:p>
            <a:pPr marL="444500" indent="-444500"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Calculate crossover points between software A and B and between software B and 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28759"/>
              </p:ext>
            </p:extLst>
          </p:nvPr>
        </p:nvGraphicFramePr>
        <p:xfrm>
          <a:off x="698500" y="3898900"/>
          <a:ext cx="7759701" cy="1692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337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37" marB="45737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TOTAL FIXED COST</a:t>
                      </a:r>
                    </a:p>
                  </a:txBody>
                  <a:tcPr marT="45737" marB="45737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DOLLARS REQUIRED PER ACCOUNTING REPORT</a:t>
                      </a:r>
                    </a:p>
                  </a:txBody>
                  <a:tcPr marT="45737" marB="45737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Software A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$200,000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$60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Software B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$300,000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$25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Software C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$400,000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$10</a:t>
                      </a:r>
                    </a:p>
                  </a:txBody>
                  <a:tcPr marT="45737" marB="4573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7552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Crossover Chart Example</a:t>
            </a:r>
          </a:p>
        </p:txBody>
      </p:sp>
      <p:graphicFrame>
        <p:nvGraphicFramePr>
          <p:cNvPr id="4" name="Object 116"/>
          <p:cNvGraphicFramePr>
            <a:graphicFrameLocks noChangeAspect="1"/>
          </p:cNvGraphicFramePr>
          <p:nvPr/>
        </p:nvGraphicFramePr>
        <p:xfrm>
          <a:off x="2266950" y="1531938"/>
          <a:ext cx="46101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98640" imgH="1490040" progId="Equation.3">
                  <p:embed/>
                </p:oleObj>
              </mc:Choice>
              <mc:Fallback>
                <p:oleObj name="Equation" r:id="rId2" imgW="4598640" imgH="149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1531938"/>
                        <a:ext cx="46101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5338" y="3100388"/>
            <a:ext cx="7891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Software A is most economical from 0 to 2,857 reports</a:t>
            </a:r>
          </a:p>
        </p:txBody>
      </p:sp>
      <p:graphicFrame>
        <p:nvGraphicFramePr>
          <p:cNvPr id="6" name="Object 117"/>
          <p:cNvGraphicFramePr>
            <a:graphicFrameLocks noChangeAspect="1"/>
          </p:cNvGraphicFramePr>
          <p:nvPr/>
        </p:nvGraphicFramePr>
        <p:xfrm>
          <a:off x="2241550" y="3786188"/>
          <a:ext cx="46609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44360" imgH="1490040" progId="Equation.3">
                  <p:embed/>
                </p:oleObj>
              </mc:Choice>
              <mc:Fallback>
                <p:oleObj name="Equation" r:id="rId4" imgW="4644360" imgH="149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3786188"/>
                        <a:ext cx="46609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5338" y="5354638"/>
            <a:ext cx="7281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Software B is most economical from 2,857 to 6,666 reports</a:t>
            </a:r>
          </a:p>
        </p:txBody>
      </p:sp>
    </p:spTree>
    <p:extLst>
      <p:ext uri="{BB962C8B-B14F-4D97-AF65-F5344CB8AC3E}">
        <p14:creationId xmlns:p14="http://schemas.microsoft.com/office/powerpoint/2010/main" val="364507698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698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Crossover Charts</a:t>
            </a: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5864225" y="1155700"/>
            <a:ext cx="2908300" cy="2306638"/>
            <a:chOff x="3694" y="848"/>
            <a:chExt cx="1832" cy="1453"/>
          </a:xfrm>
        </p:grpSpPr>
        <p:sp>
          <p:nvSpPr>
            <p:cNvPr id="69636" name="Rectangle 4"/>
            <p:cNvSpPr>
              <a:spLocks noChangeArrowheads="1"/>
            </p:cNvSpPr>
            <p:nvPr/>
          </p:nvSpPr>
          <p:spPr bwMode="auto">
            <a:xfrm>
              <a:off x="3936" y="1504"/>
              <a:ext cx="1272" cy="48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950" name="Freeform 5"/>
            <p:cNvSpPr>
              <a:spLocks/>
            </p:cNvSpPr>
            <p:nvPr/>
          </p:nvSpPr>
          <p:spPr bwMode="auto">
            <a:xfrm>
              <a:off x="3936" y="848"/>
              <a:ext cx="1296" cy="1136"/>
            </a:xfrm>
            <a:custGeom>
              <a:avLst/>
              <a:gdLst>
                <a:gd name="T0" fmla="*/ 0 w 1128"/>
                <a:gd name="T1" fmla="*/ 0 h 1136"/>
                <a:gd name="T2" fmla="*/ 0 w 1128"/>
                <a:gd name="T3" fmla="*/ 1136 h 1136"/>
                <a:gd name="T4" fmla="*/ 1296 w 1128"/>
                <a:gd name="T5" fmla="*/ 1136 h 1136"/>
                <a:gd name="T6" fmla="*/ 0 60000 65536"/>
                <a:gd name="T7" fmla="*/ 0 60000 65536"/>
                <a:gd name="T8" fmla="*/ 0 60000 65536"/>
                <a:gd name="T9" fmla="*/ 0 w 1128"/>
                <a:gd name="T10" fmla="*/ 0 h 1136"/>
                <a:gd name="T11" fmla="*/ 1128 w 1128"/>
                <a:gd name="T12" fmla="*/ 1136 h 1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8" h="1136">
                  <a:moveTo>
                    <a:pt x="0" y="0"/>
                  </a:moveTo>
                  <a:lnTo>
                    <a:pt x="0" y="1136"/>
                  </a:lnTo>
                  <a:lnTo>
                    <a:pt x="1128" y="113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51" name="Line 6"/>
            <p:cNvSpPr>
              <a:spLocks noChangeShapeType="1"/>
            </p:cNvSpPr>
            <p:nvPr/>
          </p:nvSpPr>
          <p:spPr bwMode="auto">
            <a:xfrm flipV="1">
              <a:off x="3936" y="1040"/>
              <a:ext cx="1272" cy="4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52" name="Rectangle 7"/>
            <p:cNvSpPr>
              <a:spLocks noChangeArrowheads="1"/>
            </p:cNvSpPr>
            <p:nvPr/>
          </p:nvSpPr>
          <p:spPr bwMode="auto">
            <a:xfrm>
              <a:off x="4148" y="1649"/>
              <a:ext cx="7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Fixed costs</a:t>
              </a:r>
            </a:p>
          </p:txBody>
        </p:sp>
        <p:sp>
          <p:nvSpPr>
            <p:cNvPr id="122953" name="Rectangle 8"/>
            <p:cNvSpPr>
              <a:spLocks noChangeArrowheads="1"/>
            </p:cNvSpPr>
            <p:nvPr/>
          </p:nvSpPr>
          <p:spPr bwMode="auto">
            <a:xfrm>
              <a:off x="4854" y="1137"/>
              <a:ext cx="67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Variable costs</a:t>
              </a:r>
            </a:p>
          </p:txBody>
        </p:sp>
        <p:sp>
          <p:nvSpPr>
            <p:cNvPr id="122954" name="Rectangle 9"/>
            <p:cNvSpPr>
              <a:spLocks noChangeArrowheads="1"/>
            </p:cNvSpPr>
            <p:nvPr/>
          </p:nvSpPr>
          <p:spPr bwMode="auto">
            <a:xfrm>
              <a:off x="3694" y="122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$</a:t>
              </a:r>
            </a:p>
          </p:txBody>
        </p:sp>
        <p:sp>
          <p:nvSpPr>
            <p:cNvPr id="122955" name="Rectangle 10"/>
            <p:cNvSpPr>
              <a:spLocks noChangeArrowheads="1"/>
            </p:cNvSpPr>
            <p:nvPr/>
          </p:nvSpPr>
          <p:spPr bwMode="auto">
            <a:xfrm>
              <a:off x="3886" y="1971"/>
              <a:ext cx="13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High volume, low variety</a:t>
              </a:r>
            </a:p>
            <a:p>
              <a:pPr algn="ctr"/>
              <a:r>
                <a:rPr lang="en-US" sz="1400" dirty="0"/>
                <a:t>Process C</a:t>
              </a:r>
            </a:p>
          </p:txBody>
        </p:sp>
        <p:sp>
          <p:nvSpPr>
            <p:cNvPr id="122956" name="Line 11"/>
            <p:cNvSpPr>
              <a:spLocks noChangeShapeType="1"/>
            </p:cNvSpPr>
            <p:nvPr/>
          </p:nvSpPr>
          <p:spPr bwMode="auto">
            <a:xfrm rot="16200000" flipH="1">
              <a:off x="4842" y="1416"/>
              <a:ext cx="157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57" name="Line 12"/>
            <p:cNvSpPr>
              <a:spLocks noChangeShapeType="1"/>
            </p:cNvSpPr>
            <p:nvPr/>
          </p:nvSpPr>
          <p:spPr bwMode="auto">
            <a:xfrm rot="5400000" flipH="1">
              <a:off x="4832" y="1213"/>
              <a:ext cx="136" cy="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58" name="AutoShape 13"/>
            <p:cNvSpPr>
              <a:spLocks/>
            </p:cNvSpPr>
            <p:nvPr/>
          </p:nvSpPr>
          <p:spPr bwMode="auto">
            <a:xfrm>
              <a:off x="4000" y="1523"/>
              <a:ext cx="133" cy="445"/>
            </a:xfrm>
            <a:prstGeom prst="rightBrace">
              <a:avLst>
                <a:gd name="adj1" fmla="val 2788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9646" name="Group 14"/>
          <p:cNvGrpSpPr>
            <a:grpSpLocks/>
          </p:cNvGrpSpPr>
          <p:nvPr/>
        </p:nvGrpSpPr>
        <p:grpSpPr bwMode="auto">
          <a:xfrm>
            <a:off x="3171825" y="1130300"/>
            <a:ext cx="2495550" cy="2332038"/>
            <a:chOff x="1998" y="832"/>
            <a:chExt cx="1572" cy="1469"/>
          </a:xfrm>
        </p:grpSpPr>
        <p:sp>
          <p:nvSpPr>
            <p:cNvPr id="122939" name="Rectangle 15"/>
            <p:cNvSpPr>
              <a:spLocks noChangeArrowheads="1"/>
            </p:cNvSpPr>
            <p:nvPr/>
          </p:nvSpPr>
          <p:spPr bwMode="auto">
            <a:xfrm>
              <a:off x="2244" y="1600"/>
              <a:ext cx="1272" cy="384"/>
            </a:xfrm>
            <a:prstGeom prst="rect">
              <a:avLst/>
            </a:prstGeom>
            <a:solidFill>
              <a:srgbClr val="92D3CB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40" name="Freeform 16"/>
            <p:cNvSpPr>
              <a:spLocks/>
            </p:cNvSpPr>
            <p:nvPr/>
          </p:nvSpPr>
          <p:spPr bwMode="auto">
            <a:xfrm>
              <a:off x="2244" y="848"/>
              <a:ext cx="1296" cy="1136"/>
            </a:xfrm>
            <a:custGeom>
              <a:avLst/>
              <a:gdLst>
                <a:gd name="T0" fmla="*/ 0 w 1128"/>
                <a:gd name="T1" fmla="*/ 0 h 1136"/>
                <a:gd name="T2" fmla="*/ 0 w 1128"/>
                <a:gd name="T3" fmla="*/ 1136 h 1136"/>
                <a:gd name="T4" fmla="*/ 1296 w 1128"/>
                <a:gd name="T5" fmla="*/ 1136 h 1136"/>
                <a:gd name="T6" fmla="*/ 0 60000 65536"/>
                <a:gd name="T7" fmla="*/ 0 60000 65536"/>
                <a:gd name="T8" fmla="*/ 0 60000 65536"/>
                <a:gd name="T9" fmla="*/ 0 w 1128"/>
                <a:gd name="T10" fmla="*/ 0 h 1136"/>
                <a:gd name="T11" fmla="*/ 1128 w 1128"/>
                <a:gd name="T12" fmla="*/ 1136 h 1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8" h="1136">
                  <a:moveTo>
                    <a:pt x="0" y="0"/>
                  </a:moveTo>
                  <a:lnTo>
                    <a:pt x="0" y="1136"/>
                  </a:lnTo>
                  <a:lnTo>
                    <a:pt x="1128" y="113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41" name="Line 17"/>
            <p:cNvSpPr>
              <a:spLocks noChangeShapeType="1"/>
            </p:cNvSpPr>
            <p:nvPr/>
          </p:nvSpPr>
          <p:spPr bwMode="auto">
            <a:xfrm flipV="1">
              <a:off x="2248" y="832"/>
              <a:ext cx="1192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42" name="Rectangle 18"/>
            <p:cNvSpPr>
              <a:spLocks noChangeArrowheads="1"/>
            </p:cNvSpPr>
            <p:nvPr/>
          </p:nvSpPr>
          <p:spPr bwMode="auto">
            <a:xfrm>
              <a:off x="2457" y="1699"/>
              <a:ext cx="7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Fixed costs</a:t>
              </a:r>
            </a:p>
          </p:txBody>
        </p:sp>
        <p:sp>
          <p:nvSpPr>
            <p:cNvPr id="122943" name="Rectangle 19"/>
            <p:cNvSpPr>
              <a:spLocks noChangeArrowheads="1"/>
            </p:cNvSpPr>
            <p:nvPr/>
          </p:nvSpPr>
          <p:spPr bwMode="auto">
            <a:xfrm>
              <a:off x="2898" y="1153"/>
              <a:ext cx="67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Variable costs</a:t>
              </a:r>
            </a:p>
          </p:txBody>
        </p:sp>
        <p:sp>
          <p:nvSpPr>
            <p:cNvPr id="122944" name="Rectangle 20"/>
            <p:cNvSpPr>
              <a:spLocks noChangeArrowheads="1"/>
            </p:cNvSpPr>
            <p:nvPr/>
          </p:nvSpPr>
          <p:spPr bwMode="auto">
            <a:xfrm>
              <a:off x="1998" y="122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$</a:t>
              </a:r>
            </a:p>
          </p:txBody>
        </p:sp>
        <p:sp>
          <p:nvSpPr>
            <p:cNvPr id="122945" name="Rectangle 21"/>
            <p:cNvSpPr>
              <a:spLocks noChangeArrowheads="1"/>
            </p:cNvSpPr>
            <p:nvPr/>
          </p:nvSpPr>
          <p:spPr bwMode="auto">
            <a:xfrm>
              <a:off x="2564" y="1971"/>
              <a:ext cx="6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Repetitive</a:t>
              </a:r>
            </a:p>
            <a:p>
              <a:pPr algn="ctr"/>
              <a:r>
                <a:rPr lang="en-US" sz="1400" dirty="0"/>
                <a:t>Process B</a:t>
              </a:r>
            </a:p>
          </p:txBody>
        </p:sp>
        <p:sp>
          <p:nvSpPr>
            <p:cNvPr id="122946" name="Line 22"/>
            <p:cNvSpPr>
              <a:spLocks noChangeShapeType="1"/>
            </p:cNvSpPr>
            <p:nvPr/>
          </p:nvSpPr>
          <p:spPr bwMode="auto">
            <a:xfrm rot="16200000" flipV="1">
              <a:off x="3127" y="1072"/>
              <a:ext cx="148" cy="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47" name="Line 23"/>
            <p:cNvSpPr>
              <a:spLocks noChangeShapeType="1"/>
            </p:cNvSpPr>
            <p:nvPr/>
          </p:nvSpPr>
          <p:spPr bwMode="auto">
            <a:xfrm rot="16200000" flipH="1">
              <a:off x="3180" y="1516"/>
              <a:ext cx="146" cy="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48" name="AutoShape 24"/>
            <p:cNvSpPr>
              <a:spLocks/>
            </p:cNvSpPr>
            <p:nvPr/>
          </p:nvSpPr>
          <p:spPr bwMode="auto">
            <a:xfrm>
              <a:off x="2312" y="1618"/>
              <a:ext cx="133" cy="349"/>
            </a:xfrm>
            <a:prstGeom prst="rightBrace">
              <a:avLst>
                <a:gd name="adj1" fmla="val 218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9657" name="Group 25"/>
          <p:cNvGrpSpPr>
            <a:grpSpLocks/>
          </p:cNvGrpSpPr>
          <p:nvPr/>
        </p:nvGrpSpPr>
        <p:grpSpPr bwMode="auto">
          <a:xfrm>
            <a:off x="492125" y="1155700"/>
            <a:ext cx="2460625" cy="2314575"/>
            <a:chOff x="310" y="848"/>
            <a:chExt cx="1550" cy="1458"/>
          </a:xfrm>
        </p:grpSpPr>
        <p:sp>
          <p:nvSpPr>
            <p:cNvPr id="122929" name="Rectangle 26"/>
            <p:cNvSpPr>
              <a:spLocks noChangeArrowheads="1"/>
            </p:cNvSpPr>
            <p:nvPr/>
          </p:nvSpPr>
          <p:spPr bwMode="auto">
            <a:xfrm>
              <a:off x="560" y="1728"/>
              <a:ext cx="1272" cy="2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30" name="Freeform 27"/>
            <p:cNvSpPr>
              <a:spLocks/>
            </p:cNvSpPr>
            <p:nvPr/>
          </p:nvSpPr>
          <p:spPr bwMode="auto">
            <a:xfrm>
              <a:off x="560" y="848"/>
              <a:ext cx="1296" cy="1136"/>
            </a:xfrm>
            <a:custGeom>
              <a:avLst/>
              <a:gdLst>
                <a:gd name="T0" fmla="*/ 0 w 1128"/>
                <a:gd name="T1" fmla="*/ 0 h 1136"/>
                <a:gd name="T2" fmla="*/ 0 w 1128"/>
                <a:gd name="T3" fmla="*/ 1136 h 1136"/>
                <a:gd name="T4" fmla="*/ 1296 w 1128"/>
                <a:gd name="T5" fmla="*/ 1136 h 1136"/>
                <a:gd name="T6" fmla="*/ 0 60000 65536"/>
                <a:gd name="T7" fmla="*/ 0 60000 65536"/>
                <a:gd name="T8" fmla="*/ 0 60000 65536"/>
                <a:gd name="T9" fmla="*/ 0 w 1128"/>
                <a:gd name="T10" fmla="*/ 0 h 1136"/>
                <a:gd name="T11" fmla="*/ 1128 w 1128"/>
                <a:gd name="T12" fmla="*/ 1136 h 1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8" h="1136">
                  <a:moveTo>
                    <a:pt x="0" y="0"/>
                  </a:moveTo>
                  <a:lnTo>
                    <a:pt x="0" y="1136"/>
                  </a:lnTo>
                  <a:lnTo>
                    <a:pt x="1128" y="113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31" name="Line 28"/>
            <p:cNvSpPr>
              <a:spLocks noChangeShapeType="1"/>
            </p:cNvSpPr>
            <p:nvPr/>
          </p:nvSpPr>
          <p:spPr bwMode="auto">
            <a:xfrm flipV="1">
              <a:off x="560" y="880"/>
              <a:ext cx="672" cy="8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32" name="Rectangle 29"/>
            <p:cNvSpPr>
              <a:spLocks noChangeArrowheads="1"/>
            </p:cNvSpPr>
            <p:nvPr/>
          </p:nvSpPr>
          <p:spPr bwMode="auto">
            <a:xfrm>
              <a:off x="764" y="1763"/>
              <a:ext cx="7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Fixed costs</a:t>
              </a:r>
            </a:p>
          </p:txBody>
        </p:sp>
        <p:sp>
          <p:nvSpPr>
            <p:cNvPr id="122933" name="Rectangle 30"/>
            <p:cNvSpPr>
              <a:spLocks noChangeArrowheads="1"/>
            </p:cNvSpPr>
            <p:nvPr/>
          </p:nvSpPr>
          <p:spPr bwMode="auto">
            <a:xfrm>
              <a:off x="1101" y="1186"/>
              <a:ext cx="67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Variable costs</a:t>
              </a:r>
            </a:p>
          </p:txBody>
        </p:sp>
        <p:sp>
          <p:nvSpPr>
            <p:cNvPr id="122934" name="Rectangle 31"/>
            <p:cNvSpPr>
              <a:spLocks noChangeArrowheads="1"/>
            </p:cNvSpPr>
            <p:nvPr/>
          </p:nvSpPr>
          <p:spPr bwMode="auto">
            <a:xfrm>
              <a:off x="310" y="122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$</a:t>
              </a:r>
            </a:p>
          </p:txBody>
        </p:sp>
        <p:sp>
          <p:nvSpPr>
            <p:cNvPr id="122935" name="Rectangle 32"/>
            <p:cNvSpPr>
              <a:spLocks noChangeArrowheads="1"/>
            </p:cNvSpPr>
            <p:nvPr/>
          </p:nvSpPr>
          <p:spPr bwMode="auto">
            <a:xfrm>
              <a:off x="492" y="1976"/>
              <a:ext cx="13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Low volume, high variety</a:t>
              </a:r>
            </a:p>
            <a:p>
              <a:pPr algn="ctr"/>
              <a:r>
                <a:rPr lang="en-US" sz="1400" dirty="0"/>
                <a:t>Process A</a:t>
              </a:r>
            </a:p>
          </p:txBody>
        </p:sp>
        <p:sp>
          <p:nvSpPr>
            <p:cNvPr id="122936" name="Line 33"/>
            <p:cNvSpPr>
              <a:spLocks noChangeShapeType="1"/>
            </p:cNvSpPr>
            <p:nvPr/>
          </p:nvSpPr>
          <p:spPr bwMode="auto">
            <a:xfrm>
              <a:off x="1437" y="1475"/>
              <a:ext cx="27" cy="2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37" name="Line 34"/>
            <p:cNvSpPr>
              <a:spLocks noChangeShapeType="1"/>
            </p:cNvSpPr>
            <p:nvPr/>
          </p:nvSpPr>
          <p:spPr bwMode="auto">
            <a:xfrm rot="16200000" flipV="1">
              <a:off x="1144" y="1022"/>
              <a:ext cx="183" cy="1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38" name="AutoShape 35"/>
            <p:cNvSpPr>
              <a:spLocks/>
            </p:cNvSpPr>
            <p:nvPr/>
          </p:nvSpPr>
          <p:spPr bwMode="auto">
            <a:xfrm>
              <a:off x="621" y="1746"/>
              <a:ext cx="133" cy="221"/>
            </a:xfrm>
            <a:prstGeom prst="rightBrace">
              <a:avLst>
                <a:gd name="adj1" fmla="val 1384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9668" name="Group 36"/>
          <p:cNvGrpSpPr>
            <a:grpSpLocks/>
          </p:cNvGrpSpPr>
          <p:nvPr/>
        </p:nvGrpSpPr>
        <p:grpSpPr bwMode="auto">
          <a:xfrm>
            <a:off x="3600450" y="5505450"/>
            <a:ext cx="1301750" cy="615950"/>
            <a:chOff x="2268" y="3516"/>
            <a:chExt cx="820" cy="388"/>
          </a:xfrm>
        </p:grpSpPr>
        <p:sp>
          <p:nvSpPr>
            <p:cNvPr id="122927" name="Rectangle 37"/>
            <p:cNvSpPr>
              <a:spLocks noChangeArrowheads="1"/>
            </p:cNvSpPr>
            <p:nvPr/>
          </p:nvSpPr>
          <p:spPr bwMode="auto">
            <a:xfrm>
              <a:off x="2367" y="3536"/>
              <a:ext cx="721" cy="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Fixed cost Process A</a:t>
              </a:r>
            </a:p>
          </p:txBody>
        </p:sp>
        <p:sp>
          <p:nvSpPr>
            <p:cNvPr id="122928" name="AutoShape 38"/>
            <p:cNvSpPr>
              <a:spLocks/>
            </p:cNvSpPr>
            <p:nvPr/>
          </p:nvSpPr>
          <p:spPr bwMode="auto">
            <a:xfrm>
              <a:off x="2268" y="3516"/>
              <a:ext cx="92" cy="388"/>
            </a:xfrm>
            <a:prstGeom prst="rightBrace">
              <a:avLst>
                <a:gd name="adj1" fmla="val 3514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9671" name="Group 39"/>
          <p:cNvGrpSpPr>
            <a:grpSpLocks/>
          </p:cNvGrpSpPr>
          <p:nvPr/>
        </p:nvGrpSpPr>
        <p:grpSpPr bwMode="auto">
          <a:xfrm>
            <a:off x="4870450" y="5181600"/>
            <a:ext cx="1314450" cy="952500"/>
            <a:chOff x="3068" y="3312"/>
            <a:chExt cx="828" cy="600"/>
          </a:xfrm>
        </p:grpSpPr>
        <p:sp>
          <p:nvSpPr>
            <p:cNvPr id="122925" name="Rectangle 40"/>
            <p:cNvSpPr>
              <a:spLocks noChangeArrowheads="1"/>
            </p:cNvSpPr>
            <p:nvPr/>
          </p:nvSpPr>
          <p:spPr bwMode="auto">
            <a:xfrm>
              <a:off x="3175" y="3341"/>
              <a:ext cx="721" cy="547"/>
            </a:xfrm>
            <a:prstGeom prst="rect">
              <a:avLst/>
            </a:prstGeom>
            <a:solidFill>
              <a:srgbClr val="92D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82800">
              <a:spAutoFit/>
            </a:bodyPr>
            <a:lstStyle/>
            <a:p>
              <a:pPr algn="ctr">
                <a:lnSpc>
                  <a:spcPct val="85000"/>
                </a:lnSpc>
              </a:pPr>
              <a:endParaRPr lang="en-US" sz="1400" dirty="0"/>
            </a:p>
            <a:p>
              <a:pPr algn="ctr">
                <a:lnSpc>
                  <a:spcPct val="85000"/>
                </a:lnSpc>
              </a:pPr>
              <a:endParaRPr lang="en-US" sz="1400" dirty="0"/>
            </a:p>
            <a:p>
              <a:pPr algn="ctr">
                <a:lnSpc>
                  <a:spcPct val="85000"/>
                </a:lnSpc>
              </a:pPr>
              <a:r>
                <a:rPr lang="en-US" sz="1400" dirty="0"/>
                <a:t>Fixed cost Process B</a:t>
              </a:r>
            </a:p>
          </p:txBody>
        </p:sp>
        <p:sp>
          <p:nvSpPr>
            <p:cNvPr id="122926" name="AutoShape 41"/>
            <p:cNvSpPr>
              <a:spLocks/>
            </p:cNvSpPr>
            <p:nvPr/>
          </p:nvSpPr>
          <p:spPr bwMode="auto">
            <a:xfrm>
              <a:off x="3068" y="3312"/>
              <a:ext cx="92" cy="600"/>
            </a:xfrm>
            <a:prstGeom prst="rightBrace">
              <a:avLst>
                <a:gd name="adj1" fmla="val 54348"/>
                <a:gd name="adj2" fmla="val 54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9674" name="Group 42"/>
          <p:cNvGrpSpPr>
            <a:grpSpLocks/>
          </p:cNvGrpSpPr>
          <p:nvPr/>
        </p:nvGrpSpPr>
        <p:grpSpPr bwMode="auto">
          <a:xfrm>
            <a:off x="6159500" y="4870450"/>
            <a:ext cx="1308100" cy="1257300"/>
            <a:chOff x="3880" y="3116"/>
            <a:chExt cx="824" cy="792"/>
          </a:xfrm>
        </p:grpSpPr>
        <p:sp>
          <p:nvSpPr>
            <p:cNvPr id="69675" name="Rectangle 43"/>
            <p:cNvSpPr>
              <a:spLocks noChangeArrowheads="1"/>
            </p:cNvSpPr>
            <p:nvPr/>
          </p:nvSpPr>
          <p:spPr bwMode="auto">
            <a:xfrm>
              <a:off x="3983" y="3136"/>
              <a:ext cx="721" cy="7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/>
                <a:ea typeface="+mn-ea"/>
                <a:cs typeface="Arial"/>
              </a:endParaRPr>
            </a:p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/>
                <a:ea typeface="+mn-ea"/>
                <a:cs typeface="Arial"/>
              </a:endParaRPr>
            </a:p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/>
                <a:ea typeface="+mn-ea"/>
                <a:cs typeface="Arial"/>
              </a:endParaRPr>
            </a:p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/>
                <a:ea typeface="+mn-ea"/>
                <a:cs typeface="Arial"/>
              </a:endParaRPr>
            </a:p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Arial"/>
                  <a:ea typeface="+mn-ea"/>
                  <a:cs typeface="Arial"/>
                </a:rPr>
                <a:t>Fixed cost Process C</a:t>
              </a:r>
            </a:p>
          </p:txBody>
        </p:sp>
        <p:sp>
          <p:nvSpPr>
            <p:cNvPr id="122924" name="AutoShape 44"/>
            <p:cNvSpPr>
              <a:spLocks/>
            </p:cNvSpPr>
            <p:nvPr/>
          </p:nvSpPr>
          <p:spPr bwMode="auto">
            <a:xfrm>
              <a:off x="3880" y="3116"/>
              <a:ext cx="92" cy="792"/>
            </a:xfrm>
            <a:prstGeom prst="rightBrace">
              <a:avLst>
                <a:gd name="adj1" fmla="val 71739"/>
                <a:gd name="adj2" fmla="val 64144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9677" name="Group 45"/>
          <p:cNvGrpSpPr>
            <a:grpSpLocks/>
          </p:cNvGrpSpPr>
          <p:nvPr/>
        </p:nvGrpSpPr>
        <p:grpSpPr bwMode="auto">
          <a:xfrm>
            <a:off x="2362200" y="3098800"/>
            <a:ext cx="1206500" cy="2374900"/>
            <a:chOff x="1488" y="2000"/>
            <a:chExt cx="760" cy="1496"/>
          </a:xfrm>
        </p:grpSpPr>
        <p:grpSp>
          <p:nvGrpSpPr>
            <p:cNvPr id="122919" name="Group 46"/>
            <p:cNvGrpSpPr>
              <a:grpSpLocks/>
            </p:cNvGrpSpPr>
            <p:nvPr/>
          </p:nvGrpSpPr>
          <p:grpSpPr bwMode="auto">
            <a:xfrm>
              <a:off x="1488" y="2000"/>
              <a:ext cx="760" cy="1496"/>
              <a:chOff x="1488" y="2000"/>
              <a:chExt cx="760" cy="1496"/>
            </a:xfrm>
          </p:grpSpPr>
          <p:sp>
            <p:nvSpPr>
              <p:cNvPr id="122921" name="Line 47"/>
              <p:cNvSpPr>
                <a:spLocks noChangeShapeType="1"/>
              </p:cNvSpPr>
              <p:nvPr/>
            </p:nvSpPr>
            <p:spPr bwMode="auto">
              <a:xfrm flipV="1">
                <a:off x="1488" y="2512"/>
                <a:ext cx="760" cy="984"/>
              </a:xfrm>
              <a:prstGeom prst="line">
                <a:avLst/>
              </a:prstGeom>
              <a:noFill/>
              <a:ln w="76200">
                <a:solidFill>
                  <a:srgbClr val="9FAC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2922" name="Freeform 48"/>
              <p:cNvSpPr>
                <a:spLocks/>
              </p:cNvSpPr>
              <p:nvPr/>
            </p:nvSpPr>
            <p:spPr bwMode="auto">
              <a:xfrm>
                <a:off x="1928" y="2000"/>
                <a:ext cx="182" cy="368"/>
              </a:xfrm>
              <a:custGeom>
                <a:avLst/>
                <a:gdLst>
                  <a:gd name="T0" fmla="*/ 0 w 313"/>
                  <a:gd name="T1" fmla="*/ 0 h 448"/>
                  <a:gd name="T2" fmla="*/ 154 w 313"/>
                  <a:gd name="T3" fmla="*/ 177 h 448"/>
                  <a:gd name="T4" fmla="*/ 172 w 313"/>
                  <a:gd name="T5" fmla="*/ 368 h 448"/>
                  <a:gd name="T6" fmla="*/ 0 60000 65536"/>
                  <a:gd name="T7" fmla="*/ 0 60000 65536"/>
                  <a:gd name="T8" fmla="*/ 0 60000 65536"/>
                  <a:gd name="T9" fmla="*/ 0 w 313"/>
                  <a:gd name="T10" fmla="*/ 0 h 448"/>
                  <a:gd name="T11" fmla="*/ 313 w 313"/>
                  <a:gd name="T12" fmla="*/ 448 h 4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" h="448">
                    <a:moveTo>
                      <a:pt x="0" y="0"/>
                    </a:moveTo>
                    <a:cubicBezTo>
                      <a:pt x="107" y="70"/>
                      <a:pt x="215" y="141"/>
                      <a:pt x="264" y="216"/>
                    </a:cubicBezTo>
                    <a:cubicBezTo>
                      <a:pt x="313" y="291"/>
                      <a:pt x="304" y="369"/>
                      <a:pt x="296" y="448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22920" name="Rectangle 49"/>
            <p:cNvSpPr>
              <a:spLocks noChangeArrowheads="1"/>
            </p:cNvSpPr>
            <p:nvPr/>
          </p:nvSpPr>
          <p:spPr bwMode="auto">
            <a:xfrm rot="-3147956">
              <a:off x="1587" y="2452"/>
              <a:ext cx="102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/>
                <a:t>Total process A costs</a:t>
              </a:r>
            </a:p>
          </p:txBody>
        </p:sp>
      </p:grpSp>
      <p:grpSp>
        <p:nvGrpSpPr>
          <p:cNvPr id="69682" name="Group 50"/>
          <p:cNvGrpSpPr>
            <a:grpSpLocks/>
          </p:cNvGrpSpPr>
          <p:nvPr/>
        </p:nvGrpSpPr>
        <p:grpSpPr bwMode="auto">
          <a:xfrm>
            <a:off x="2374900" y="3187700"/>
            <a:ext cx="3049588" cy="1968500"/>
            <a:chOff x="1496" y="2056"/>
            <a:chExt cx="1921" cy="1240"/>
          </a:xfrm>
        </p:grpSpPr>
        <p:grpSp>
          <p:nvGrpSpPr>
            <p:cNvPr id="122915" name="Group 51"/>
            <p:cNvGrpSpPr>
              <a:grpSpLocks/>
            </p:cNvGrpSpPr>
            <p:nvPr/>
          </p:nvGrpSpPr>
          <p:grpSpPr bwMode="auto">
            <a:xfrm>
              <a:off x="1496" y="2056"/>
              <a:ext cx="1921" cy="1240"/>
              <a:chOff x="1496" y="2056"/>
              <a:chExt cx="1921" cy="1240"/>
            </a:xfrm>
          </p:grpSpPr>
          <p:sp>
            <p:nvSpPr>
              <p:cNvPr id="122917" name="Line 52"/>
              <p:cNvSpPr>
                <a:spLocks noChangeShapeType="1"/>
              </p:cNvSpPr>
              <p:nvPr/>
            </p:nvSpPr>
            <p:spPr bwMode="auto">
              <a:xfrm flipV="1">
                <a:off x="1496" y="2472"/>
                <a:ext cx="1272" cy="824"/>
              </a:xfrm>
              <a:prstGeom prst="line">
                <a:avLst/>
              </a:prstGeom>
              <a:noFill/>
              <a:ln w="76200">
                <a:solidFill>
                  <a:srgbClr val="92D3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2918" name="Freeform 53"/>
              <p:cNvSpPr>
                <a:spLocks/>
              </p:cNvSpPr>
              <p:nvPr/>
            </p:nvSpPr>
            <p:spPr bwMode="auto">
              <a:xfrm>
                <a:off x="2896" y="2056"/>
                <a:ext cx="521" cy="393"/>
              </a:xfrm>
              <a:custGeom>
                <a:avLst/>
                <a:gdLst>
                  <a:gd name="T0" fmla="*/ 488 w 521"/>
                  <a:gd name="T1" fmla="*/ 0 h 360"/>
                  <a:gd name="T2" fmla="*/ 440 w 521"/>
                  <a:gd name="T3" fmla="*/ 157 h 360"/>
                  <a:gd name="T4" fmla="*/ 0 w 521"/>
                  <a:gd name="T5" fmla="*/ 393 h 360"/>
                  <a:gd name="T6" fmla="*/ 0 60000 65536"/>
                  <a:gd name="T7" fmla="*/ 0 60000 65536"/>
                  <a:gd name="T8" fmla="*/ 0 60000 65536"/>
                  <a:gd name="T9" fmla="*/ 0 w 521"/>
                  <a:gd name="T10" fmla="*/ 0 h 360"/>
                  <a:gd name="T11" fmla="*/ 521 w 521"/>
                  <a:gd name="T12" fmla="*/ 360 h 3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1" h="360">
                    <a:moveTo>
                      <a:pt x="488" y="0"/>
                    </a:moveTo>
                    <a:cubicBezTo>
                      <a:pt x="504" y="42"/>
                      <a:pt x="521" y="84"/>
                      <a:pt x="440" y="144"/>
                    </a:cubicBezTo>
                    <a:cubicBezTo>
                      <a:pt x="359" y="204"/>
                      <a:pt x="179" y="282"/>
                      <a:pt x="0" y="360"/>
                    </a:cubicBezTo>
                  </a:path>
                </a:pathLst>
              </a:custGeom>
              <a:noFill/>
              <a:ln w="57150" cmpd="sng">
                <a:solidFill>
                  <a:srgbClr val="92D3CB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22916" name="Rectangle 54"/>
            <p:cNvSpPr>
              <a:spLocks noChangeArrowheads="1"/>
            </p:cNvSpPr>
            <p:nvPr/>
          </p:nvSpPr>
          <p:spPr bwMode="auto">
            <a:xfrm rot="-2010484">
              <a:off x="1983" y="2448"/>
              <a:ext cx="10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/>
                <a:t>Total process B costs</a:t>
              </a:r>
            </a:p>
          </p:txBody>
        </p:sp>
      </p:grpSp>
      <p:grpSp>
        <p:nvGrpSpPr>
          <p:cNvPr id="69687" name="Group 55"/>
          <p:cNvGrpSpPr>
            <a:grpSpLocks/>
          </p:cNvGrpSpPr>
          <p:nvPr/>
        </p:nvGrpSpPr>
        <p:grpSpPr bwMode="auto">
          <a:xfrm>
            <a:off x="2362200" y="3568700"/>
            <a:ext cx="4876800" cy="1244600"/>
            <a:chOff x="1488" y="2296"/>
            <a:chExt cx="3072" cy="784"/>
          </a:xfrm>
        </p:grpSpPr>
        <p:grpSp>
          <p:nvGrpSpPr>
            <p:cNvPr id="122911" name="Group 56"/>
            <p:cNvGrpSpPr>
              <a:grpSpLocks/>
            </p:cNvGrpSpPr>
            <p:nvPr/>
          </p:nvGrpSpPr>
          <p:grpSpPr bwMode="auto">
            <a:xfrm>
              <a:off x="1488" y="2296"/>
              <a:ext cx="3072" cy="784"/>
              <a:chOff x="1488" y="2296"/>
              <a:chExt cx="3072" cy="784"/>
            </a:xfrm>
          </p:grpSpPr>
          <p:sp>
            <p:nvSpPr>
              <p:cNvPr id="69689" name="Line 57"/>
              <p:cNvSpPr>
                <a:spLocks noChangeShapeType="1"/>
              </p:cNvSpPr>
              <p:nvPr/>
            </p:nvSpPr>
            <p:spPr bwMode="auto">
              <a:xfrm flipV="1">
                <a:off x="1488" y="2496"/>
                <a:ext cx="1680" cy="584"/>
              </a:xfrm>
              <a:prstGeom prst="line">
                <a:avLst/>
              </a:prstGeom>
              <a:noFill/>
              <a:ln w="76200" cmpd="sng">
                <a:solidFill>
                  <a:schemeClr val="accent4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914" name="Freeform 58"/>
              <p:cNvSpPr>
                <a:spLocks/>
              </p:cNvSpPr>
              <p:nvPr/>
            </p:nvSpPr>
            <p:spPr bwMode="auto">
              <a:xfrm>
                <a:off x="3232" y="2296"/>
                <a:ext cx="1328" cy="245"/>
              </a:xfrm>
              <a:custGeom>
                <a:avLst/>
                <a:gdLst>
                  <a:gd name="T0" fmla="*/ 1328 w 1328"/>
                  <a:gd name="T1" fmla="*/ 0 h 245"/>
                  <a:gd name="T2" fmla="*/ 896 w 1328"/>
                  <a:gd name="T3" fmla="*/ 208 h 245"/>
                  <a:gd name="T4" fmla="*/ 0 w 1328"/>
                  <a:gd name="T5" fmla="*/ 224 h 245"/>
                  <a:gd name="T6" fmla="*/ 0 60000 65536"/>
                  <a:gd name="T7" fmla="*/ 0 60000 65536"/>
                  <a:gd name="T8" fmla="*/ 0 60000 65536"/>
                  <a:gd name="T9" fmla="*/ 0 w 1328"/>
                  <a:gd name="T10" fmla="*/ 0 h 245"/>
                  <a:gd name="T11" fmla="*/ 1328 w 1328"/>
                  <a:gd name="T12" fmla="*/ 245 h 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8" h="245">
                    <a:moveTo>
                      <a:pt x="1328" y="0"/>
                    </a:moveTo>
                    <a:cubicBezTo>
                      <a:pt x="1222" y="85"/>
                      <a:pt x="1117" y="171"/>
                      <a:pt x="896" y="208"/>
                    </a:cubicBezTo>
                    <a:cubicBezTo>
                      <a:pt x="675" y="245"/>
                      <a:pt x="337" y="234"/>
                      <a:pt x="0" y="224"/>
                    </a:cubicBezTo>
                  </a:path>
                </a:pathLst>
              </a:custGeom>
              <a:noFill/>
              <a:ln w="57150" cmpd="sng">
                <a:solidFill>
                  <a:srgbClr val="BDD6AE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22912" name="Rectangle 59"/>
            <p:cNvSpPr>
              <a:spLocks noChangeArrowheads="1"/>
            </p:cNvSpPr>
            <p:nvPr/>
          </p:nvSpPr>
          <p:spPr bwMode="auto">
            <a:xfrm rot="-1127829">
              <a:off x="2242" y="2643"/>
              <a:ext cx="10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/>
                <a:t>Total process C costs</a:t>
              </a:r>
            </a:p>
          </p:txBody>
        </p:sp>
      </p:grpSp>
      <p:grpSp>
        <p:nvGrpSpPr>
          <p:cNvPr id="69692" name="Group 60"/>
          <p:cNvGrpSpPr>
            <a:grpSpLocks/>
          </p:cNvGrpSpPr>
          <p:nvPr/>
        </p:nvGrpSpPr>
        <p:grpSpPr bwMode="auto">
          <a:xfrm>
            <a:off x="1978025" y="4876800"/>
            <a:ext cx="1071563" cy="1625600"/>
            <a:chOff x="1246" y="3120"/>
            <a:chExt cx="675" cy="1024"/>
          </a:xfrm>
        </p:grpSpPr>
        <p:sp>
          <p:nvSpPr>
            <p:cNvPr id="122908" name="Line 61"/>
            <p:cNvSpPr>
              <a:spLocks noChangeShapeType="1"/>
            </p:cNvSpPr>
            <p:nvPr/>
          </p:nvSpPr>
          <p:spPr bwMode="auto">
            <a:xfrm>
              <a:off x="1778" y="3120"/>
              <a:ext cx="0" cy="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09" name="Rectangle 62"/>
            <p:cNvSpPr>
              <a:spLocks noChangeArrowheads="1"/>
            </p:cNvSpPr>
            <p:nvPr/>
          </p:nvSpPr>
          <p:spPr bwMode="auto">
            <a:xfrm>
              <a:off x="1646" y="3911"/>
              <a:ext cx="2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22910" name="Rectangle 63"/>
            <p:cNvSpPr>
              <a:spLocks noChangeArrowheads="1"/>
            </p:cNvSpPr>
            <p:nvPr/>
          </p:nvSpPr>
          <p:spPr bwMode="auto">
            <a:xfrm>
              <a:off x="1246" y="3931"/>
              <a:ext cx="47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(2,857)</a:t>
              </a:r>
            </a:p>
          </p:txBody>
        </p:sp>
      </p:grpSp>
      <p:grpSp>
        <p:nvGrpSpPr>
          <p:cNvPr id="69696" name="Group 64"/>
          <p:cNvGrpSpPr>
            <a:grpSpLocks/>
          </p:cNvGrpSpPr>
          <p:nvPr/>
        </p:nvGrpSpPr>
        <p:grpSpPr bwMode="auto">
          <a:xfrm>
            <a:off x="3349625" y="4394200"/>
            <a:ext cx="1058863" cy="2108200"/>
            <a:chOff x="2110" y="2816"/>
            <a:chExt cx="667" cy="1328"/>
          </a:xfrm>
        </p:grpSpPr>
        <p:sp>
          <p:nvSpPr>
            <p:cNvPr id="122905" name="Line 65"/>
            <p:cNvSpPr>
              <a:spLocks noChangeShapeType="1"/>
            </p:cNvSpPr>
            <p:nvPr/>
          </p:nvSpPr>
          <p:spPr bwMode="auto">
            <a:xfrm>
              <a:off x="2240" y="2816"/>
              <a:ext cx="0" cy="1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906" name="Rectangle 66"/>
            <p:cNvSpPr>
              <a:spLocks noChangeArrowheads="1"/>
            </p:cNvSpPr>
            <p:nvPr/>
          </p:nvSpPr>
          <p:spPr bwMode="auto">
            <a:xfrm>
              <a:off x="2110" y="3911"/>
              <a:ext cx="2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22907" name="Rectangle 67"/>
            <p:cNvSpPr>
              <a:spLocks noChangeArrowheads="1"/>
            </p:cNvSpPr>
            <p:nvPr/>
          </p:nvSpPr>
          <p:spPr bwMode="auto">
            <a:xfrm>
              <a:off x="2302" y="3930"/>
              <a:ext cx="47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(6,666)</a:t>
              </a:r>
            </a:p>
          </p:txBody>
        </p:sp>
      </p:grpSp>
      <p:grpSp>
        <p:nvGrpSpPr>
          <p:cNvPr id="69700" name="Group 68"/>
          <p:cNvGrpSpPr>
            <a:grpSpLocks/>
          </p:cNvGrpSpPr>
          <p:nvPr/>
        </p:nvGrpSpPr>
        <p:grpSpPr bwMode="auto">
          <a:xfrm>
            <a:off x="1431925" y="3811588"/>
            <a:ext cx="6149975" cy="2695575"/>
            <a:chOff x="902" y="2449"/>
            <a:chExt cx="3874" cy="1698"/>
          </a:xfrm>
        </p:grpSpPr>
        <p:grpSp>
          <p:nvGrpSpPr>
            <p:cNvPr id="122895" name="Group 69"/>
            <p:cNvGrpSpPr>
              <a:grpSpLocks/>
            </p:cNvGrpSpPr>
            <p:nvPr/>
          </p:nvGrpSpPr>
          <p:grpSpPr bwMode="auto">
            <a:xfrm>
              <a:off x="902" y="2937"/>
              <a:ext cx="3863" cy="655"/>
              <a:chOff x="902" y="2937"/>
              <a:chExt cx="3863" cy="655"/>
            </a:xfrm>
          </p:grpSpPr>
          <p:sp>
            <p:nvSpPr>
              <p:cNvPr id="122900" name="Rectangle 70"/>
              <p:cNvSpPr>
                <a:spLocks noChangeArrowheads="1"/>
              </p:cNvSpPr>
              <p:nvPr/>
            </p:nvSpPr>
            <p:spPr bwMode="auto">
              <a:xfrm>
                <a:off x="902" y="2937"/>
                <a:ext cx="584" cy="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600" dirty="0"/>
                  <a:t>400,000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1600" dirty="0"/>
                  <a:t>300,000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1600" dirty="0"/>
                  <a:t>200,000 </a:t>
                </a:r>
              </a:p>
            </p:txBody>
          </p:sp>
          <p:grpSp>
            <p:nvGrpSpPr>
              <p:cNvPr id="122901" name="Group 71"/>
              <p:cNvGrpSpPr>
                <a:grpSpLocks/>
              </p:cNvGrpSpPr>
              <p:nvPr/>
            </p:nvGrpSpPr>
            <p:grpSpPr bwMode="auto">
              <a:xfrm>
                <a:off x="1485" y="3097"/>
                <a:ext cx="3280" cy="396"/>
                <a:chOff x="1485" y="3097"/>
                <a:chExt cx="3112" cy="396"/>
              </a:xfrm>
            </p:grpSpPr>
            <p:sp>
              <p:nvSpPr>
                <p:cNvPr id="122902" name="Line 72"/>
                <p:cNvSpPr>
                  <a:spLocks noChangeShapeType="1"/>
                </p:cNvSpPr>
                <p:nvPr/>
              </p:nvSpPr>
              <p:spPr bwMode="auto">
                <a:xfrm>
                  <a:off x="1485" y="3097"/>
                  <a:ext cx="31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2903" name="Line 73"/>
                <p:cNvSpPr>
                  <a:spLocks noChangeShapeType="1"/>
                </p:cNvSpPr>
                <p:nvPr/>
              </p:nvSpPr>
              <p:spPr bwMode="auto">
                <a:xfrm>
                  <a:off x="1485" y="3293"/>
                  <a:ext cx="31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2904" name="Line 74"/>
                <p:cNvSpPr>
                  <a:spLocks noChangeShapeType="1"/>
                </p:cNvSpPr>
                <p:nvPr/>
              </p:nvSpPr>
              <p:spPr bwMode="auto">
                <a:xfrm>
                  <a:off x="1485" y="3493"/>
                  <a:ext cx="31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22896" name="Group 75"/>
            <p:cNvGrpSpPr>
              <a:grpSpLocks/>
            </p:cNvGrpSpPr>
            <p:nvPr/>
          </p:nvGrpSpPr>
          <p:grpSpPr bwMode="auto">
            <a:xfrm>
              <a:off x="1222" y="2449"/>
              <a:ext cx="3554" cy="1698"/>
              <a:chOff x="1222" y="2449"/>
              <a:chExt cx="3554" cy="1698"/>
            </a:xfrm>
          </p:grpSpPr>
          <p:sp>
            <p:nvSpPr>
              <p:cNvPr id="122897" name="Freeform 76"/>
              <p:cNvSpPr>
                <a:spLocks/>
              </p:cNvSpPr>
              <p:nvPr/>
            </p:nvSpPr>
            <p:spPr bwMode="auto">
              <a:xfrm>
                <a:off x="1488" y="2472"/>
                <a:ext cx="3288" cy="1456"/>
              </a:xfrm>
              <a:custGeom>
                <a:avLst/>
                <a:gdLst>
                  <a:gd name="T0" fmla="*/ 0 w 3160"/>
                  <a:gd name="T1" fmla="*/ 0 h 1456"/>
                  <a:gd name="T2" fmla="*/ 0 w 3160"/>
                  <a:gd name="T3" fmla="*/ 1456 h 1456"/>
                  <a:gd name="T4" fmla="*/ 3288 w 3160"/>
                  <a:gd name="T5" fmla="*/ 1456 h 1456"/>
                  <a:gd name="T6" fmla="*/ 0 60000 65536"/>
                  <a:gd name="T7" fmla="*/ 0 60000 65536"/>
                  <a:gd name="T8" fmla="*/ 0 60000 65536"/>
                  <a:gd name="T9" fmla="*/ 0 w 3160"/>
                  <a:gd name="T10" fmla="*/ 0 h 1456"/>
                  <a:gd name="T11" fmla="*/ 3160 w 3160"/>
                  <a:gd name="T12" fmla="*/ 1456 h 1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0" h="1456">
                    <a:moveTo>
                      <a:pt x="0" y="0"/>
                    </a:moveTo>
                    <a:lnTo>
                      <a:pt x="0" y="1456"/>
                    </a:lnTo>
                    <a:lnTo>
                      <a:pt x="3160" y="1456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2898" name="Rectangle 77"/>
              <p:cNvSpPr>
                <a:spLocks noChangeArrowheads="1"/>
              </p:cNvSpPr>
              <p:nvPr/>
            </p:nvSpPr>
            <p:spPr bwMode="auto">
              <a:xfrm>
                <a:off x="4102" y="3934"/>
                <a:ext cx="54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Volume</a:t>
                </a:r>
              </a:p>
            </p:txBody>
          </p:sp>
          <p:sp>
            <p:nvSpPr>
              <p:cNvPr id="122899" name="Rectangle 78"/>
              <p:cNvSpPr>
                <a:spLocks noChangeArrowheads="1"/>
              </p:cNvSpPr>
              <p:nvPr/>
            </p:nvSpPr>
            <p:spPr bwMode="auto">
              <a:xfrm>
                <a:off x="1222" y="2449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$</a:t>
                </a:r>
              </a:p>
            </p:txBody>
          </p:sp>
        </p:grpSp>
      </p:grpSp>
      <p:sp>
        <p:nvSpPr>
          <p:cNvPr id="69711" name="Rectangle 79"/>
          <p:cNvSpPr>
            <a:spLocks noChangeArrowheads="1"/>
          </p:cNvSpPr>
          <p:nvPr/>
        </p:nvSpPr>
        <p:spPr bwMode="auto">
          <a:xfrm>
            <a:off x="339725" y="5851525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7.3</a:t>
            </a:r>
          </a:p>
        </p:txBody>
      </p:sp>
    </p:spTree>
    <p:extLst>
      <p:ext uri="{BB962C8B-B14F-4D97-AF65-F5344CB8AC3E}">
        <p14:creationId xmlns:p14="http://schemas.microsoft.com/office/powerpoint/2010/main" val="114197599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1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012825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Focused Processes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1575" y="1593850"/>
            <a:ext cx="6799263" cy="4622800"/>
          </a:xfrm>
        </p:spPr>
        <p:txBody>
          <a:bodyPr/>
          <a:lstStyle/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Focus brings efficiency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Focus on depth of product line rather than breadth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Focus can be</a:t>
            </a:r>
          </a:p>
          <a:p>
            <a:pPr marL="1079500" lvl="1" indent="-3667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i="1" dirty="0">
                <a:latin typeface="Arial" charset="0"/>
                <a:cs typeface="Arial" charset="0"/>
              </a:rPr>
              <a:t>Customers</a:t>
            </a:r>
          </a:p>
          <a:p>
            <a:pPr marL="1079500" lvl="1" indent="-3667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i="1" dirty="0">
                <a:latin typeface="Arial" charset="0"/>
                <a:cs typeface="Arial" charset="0"/>
              </a:rPr>
              <a:t>Products</a:t>
            </a:r>
          </a:p>
          <a:p>
            <a:pPr marL="1079500" lvl="1" indent="-3667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i="1" dirty="0">
                <a:latin typeface="Arial" charset="0"/>
                <a:cs typeface="Arial" charset="0"/>
              </a:rPr>
              <a:t>Service</a:t>
            </a:r>
          </a:p>
          <a:p>
            <a:pPr marL="1079500" lvl="1" indent="-3667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i="1" dirty="0">
                <a:latin typeface="Arial" charset="0"/>
                <a:cs typeface="Arial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721617976"/>
      </p:ext>
    </p:extLst>
  </p:cSld>
  <p:clrMapOvr>
    <a:masterClrMapping/>
  </p:clrMapOvr>
  <p:transition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Selection of Equipment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18034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Decisions can be complex as alternate methods may be available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Important factors may be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16000" y="3581400"/>
            <a:ext cx="7175500" cy="1608138"/>
            <a:chOff x="1016000" y="3403601"/>
            <a:chExt cx="7175500" cy="1608786"/>
          </a:xfrm>
        </p:grpSpPr>
        <p:sp>
          <p:nvSpPr>
            <p:cNvPr id="124932" name="TextBox 3"/>
            <p:cNvSpPr txBox="1">
              <a:spLocks noChangeArrowheads="1"/>
            </p:cNvSpPr>
            <p:nvPr/>
          </p:nvSpPr>
          <p:spPr bwMode="auto">
            <a:xfrm>
              <a:off x="1016000" y="3441701"/>
              <a:ext cx="4038600" cy="157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812800" indent="-355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ts val="1200"/>
                </a:spcAft>
                <a:buClr>
                  <a:schemeClr val="accent1"/>
                </a:buClr>
                <a:buSzPct val="60000"/>
                <a:buFont typeface="Lucida Grande" charset="0"/>
                <a:buChar char="►"/>
              </a:pPr>
              <a:r>
                <a:rPr lang="en-US" sz="2800" dirty="0">
                  <a:ea typeface="ＭＳ Ｐゴシック" charset="0"/>
                </a:rPr>
                <a:t>Cost</a:t>
              </a:r>
            </a:p>
            <a:p>
              <a:pPr lvl="1">
                <a:lnSpc>
                  <a:spcPct val="90000"/>
                </a:lnSpc>
                <a:spcAft>
                  <a:spcPts val="1200"/>
                </a:spcAft>
                <a:buClr>
                  <a:schemeClr val="accent1"/>
                </a:buClr>
                <a:buSzPct val="60000"/>
                <a:buFont typeface="Lucida Grande" charset="0"/>
                <a:buChar char="►"/>
              </a:pPr>
              <a:r>
                <a:rPr lang="en-US" sz="2800" dirty="0">
                  <a:ea typeface="ＭＳ Ｐゴシック" charset="0"/>
                </a:rPr>
                <a:t>Cash flow</a:t>
              </a:r>
            </a:p>
            <a:p>
              <a:pPr lvl="1">
                <a:lnSpc>
                  <a:spcPct val="90000"/>
                </a:lnSpc>
                <a:spcAft>
                  <a:spcPts val="1200"/>
                </a:spcAft>
                <a:buClr>
                  <a:schemeClr val="accent1"/>
                </a:buClr>
                <a:buSzPct val="60000"/>
                <a:buFont typeface="Lucida Grande" charset="0"/>
                <a:buChar char="►"/>
              </a:pPr>
              <a:r>
                <a:rPr lang="en-US" sz="2800" dirty="0">
                  <a:ea typeface="ＭＳ Ｐゴシック" charset="0"/>
                </a:rPr>
                <a:t>Market stability</a:t>
              </a:r>
            </a:p>
          </p:txBody>
        </p:sp>
        <p:sp>
          <p:nvSpPr>
            <p:cNvPr id="124933" name="TextBox 4"/>
            <p:cNvSpPr txBox="1">
              <a:spLocks noChangeArrowheads="1"/>
            </p:cNvSpPr>
            <p:nvPr/>
          </p:nvSpPr>
          <p:spPr bwMode="auto">
            <a:xfrm>
              <a:off x="4800600" y="3403601"/>
              <a:ext cx="3390900" cy="157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812800" indent="-355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ts val="1200"/>
                </a:spcAft>
                <a:buClr>
                  <a:schemeClr val="accent1"/>
                </a:buClr>
                <a:buSzPct val="60000"/>
                <a:buFont typeface="Lucida Grande" charset="0"/>
                <a:buChar char="►"/>
              </a:pPr>
              <a:r>
                <a:rPr lang="en-US" sz="2800" dirty="0">
                  <a:ea typeface="ＭＳ Ｐゴシック" charset="0"/>
                </a:rPr>
                <a:t>Quality</a:t>
              </a:r>
            </a:p>
            <a:p>
              <a:pPr lvl="1">
                <a:lnSpc>
                  <a:spcPct val="90000"/>
                </a:lnSpc>
                <a:spcAft>
                  <a:spcPts val="1200"/>
                </a:spcAft>
                <a:buClr>
                  <a:schemeClr val="accent1"/>
                </a:buClr>
                <a:buSzPct val="60000"/>
                <a:buFont typeface="Lucida Grande" charset="0"/>
                <a:buChar char="►"/>
              </a:pPr>
              <a:r>
                <a:rPr lang="en-US" sz="2800" dirty="0">
                  <a:ea typeface="ＭＳ Ｐゴシック" charset="0"/>
                </a:rPr>
                <a:t>Capacity</a:t>
              </a:r>
            </a:p>
            <a:p>
              <a:pPr lvl="1">
                <a:lnSpc>
                  <a:spcPct val="90000"/>
                </a:lnSpc>
                <a:spcAft>
                  <a:spcPts val="1200"/>
                </a:spcAft>
                <a:buClr>
                  <a:schemeClr val="accent1"/>
                </a:buClr>
                <a:buSzPct val="60000"/>
                <a:buFont typeface="Lucida Grande" charset="0"/>
                <a:buChar char="►"/>
              </a:pPr>
              <a:r>
                <a:rPr lang="en-US" sz="2800" dirty="0">
                  <a:ea typeface="ＭＳ Ｐゴシック" charset="0"/>
                </a:rPr>
                <a:t>Flexibility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3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544513"/>
            <a:ext cx="8386763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Flexibility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854075" y="1981200"/>
            <a:ext cx="7486650" cy="379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b="1" dirty="0">
                <a:solidFill>
                  <a:schemeClr val="tx2"/>
                </a:solidFill>
              </a:rPr>
              <a:t>Flexibility</a:t>
            </a:r>
            <a:r>
              <a:rPr lang="en-US" sz="3200" dirty="0"/>
              <a:t> is the ability to respond with little penalty in time, cost, or customer value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May be a competitive advantage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May be difficult and expensive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Without it, change may mean starting over </a:t>
            </a:r>
          </a:p>
        </p:txBody>
      </p:sp>
    </p:spTree>
    <p:extLst>
      <p:ext uri="{BB962C8B-B14F-4D97-AF65-F5344CB8AC3E}">
        <p14:creationId xmlns:p14="http://schemas.microsoft.com/office/powerpoint/2010/main" val="43722850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Process Analysis and Design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927100" y="1889125"/>
            <a:ext cx="7340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Is the process designed to achieve a competitive advantage?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Does the process eliminate steps that do not add value?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Does the process maximize customer value?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Will the process win orders?</a:t>
            </a:r>
          </a:p>
        </p:txBody>
      </p:sp>
    </p:spTree>
    <p:extLst>
      <p:ext uri="{BB962C8B-B14F-4D97-AF65-F5344CB8AC3E}">
        <p14:creationId xmlns:p14="http://schemas.microsoft.com/office/powerpoint/2010/main" val="129979118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Process Analysis and Design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622300" y="2168525"/>
            <a:ext cx="79756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b="1" dirty="0">
                <a:solidFill>
                  <a:srgbClr val="255898"/>
                </a:solidFill>
              </a:rPr>
              <a:t>Flowchart</a:t>
            </a:r>
          </a:p>
          <a:p>
            <a:pPr marL="901700" lvl="1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Shows the movement of materials</a:t>
            </a:r>
          </a:p>
          <a:p>
            <a:pPr marL="901700" lvl="1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Harley-Davidson flowchart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b="1" dirty="0">
                <a:solidFill>
                  <a:srgbClr val="255898"/>
                </a:solidFill>
              </a:rPr>
              <a:t>Time-Function Mapping</a:t>
            </a:r>
          </a:p>
          <a:p>
            <a:pPr marL="901700" lvl="1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Shows flows and time frame</a:t>
            </a:r>
          </a:p>
        </p:txBody>
      </p:sp>
    </p:spTree>
    <p:extLst>
      <p:ext uri="{BB962C8B-B14F-4D97-AF65-F5344CB8AC3E}">
        <p14:creationId xmlns:p14="http://schemas.microsoft.com/office/powerpoint/2010/main" val="226570241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177925"/>
            <a:ext cx="8034338" cy="1098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When you complete this chapter you should be able to: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85825" y="2220913"/>
            <a:ext cx="7737475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7.1</a:t>
            </a:r>
            <a:r>
              <a:rPr lang="en-US" sz="2800" b="1" dirty="0"/>
              <a:t>	</a:t>
            </a:r>
            <a:r>
              <a:rPr lang="en-US" sz="2800" b="1" i="1" dirty="0"/>
              <a:t>Describe</a:t>
            </a:r>
            <a:r>
              <a:rPr lang="en-US" sz="2800" dirty="0"/>
              <a:t> four process strategies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7.2</a:t>
            </a:r>
            <a:r>
              <a:rPr lang="en-US" sz="2800" b="1" dirty="0"/>
              <a:t>	</a:t>
            </a:r>
            <a:r>
              <a:rPr lang="en-US" sz="2800" b="1" i="1" dirty="0"/>
              <a:t>Compute</a:t>
            </a:r>
            <a:r>
              <a:rPr lang="en-US" sz="2800" dirty="0"/>
              <a:t> crossover points for different processes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7.3</a:t>
            </a:r>
            <a:r>
              <a:rPr lang="en-US" sz="2800" b="1" dirty="0"/>
              <a:t>	</a:t>
            </a:r>
            <a:r>
              <a:rPr lang="en-US" sz="2800" b="1" i="1" dirty="0"/>
              <a:t>Use</a:t>
            </a:r>
            <a:r>
              <a:rPr lang="en-US" sz="2800" dirty="0"/>
              <a:t> the tools of process analysis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7.4</a:t>
            </a:r>
            <a:r>
              <a:rPr lang="en-US" sz="2800" b="1" dirty="0"/>
              <a:t>	</a:t>
            </a:r>
            <a:r>
              <a:rPr lang="en-US" sz="2800" b="1" i="1" dirty="0"/>
              <a:t>Describe</a:t>
            </a:r>
            <a:r>
              <a:rPr lang="en-US" sz="2800" dirty="0"/>
              <a:t> customer interaction in service processes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7.5</a:t>
            </a:r>
            <a:r>
              <a:rPr lang="en-US" sz="2800" b="1" dirty="0"/>
              <a:t>	</a:t>
            </a:r>
            <a:r>
              <a:rPr lang="en-US" sz="2800" b="1" i="1" dirty="0"/>
              <a:t>Identify</a:t>
            </a:r>
            <a:r>
              <a:rPr lang="en-US" sz="2800" dirty="0"/>
              <a:t> recent advances in production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08396746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0813" cy="825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4000" dirty="0">
                <a:latin typeface="Arial" charset="0"/>
                <a:cs typeface="Arial" charset="0"/>
              </a:rPr>
              <a:t>"</a:t>
            </a:r>
            <a:r>
              <a:rPr lang="en-US" sz="4000" dirty="0">
                <a:latin typeface="Arial" charset="0"/>
                <a:cs typeface="Arial" charset="0"/>
              </a:rPr>
              <a:t>Baseline</a:t>
            </a:r>
            <a:r>
              <a:rPr lang="en-AU" sz="4000" dirty="0">
                <a:latin typeface="Arial" charset="0"/>
                <a:cs typeface="Arial" charset="0"/>
              </a:rPr>
              <a:t>"</a:t>
            </a:r>
            <a:r>
              <a:rPr lang="en-US" sz="4000" dirty="0">
                <a:latin typeface="Arial" charset="0"/>
                <a:cs typeface="Arial" charset="0"/>
              </a:rPr>
              <a:t> Time-Function Map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254000" y="1130300"/>
            <a:ext cx="8636000" cy="5029200"/>
            <a:chOff x="160" y="832"/>
            <a:chExt cx="5440" cy="3168"/>
          </a:xfrm>
        </p:grpSpPr>
        <p:grpSp>
          <p:nvGrpSpPr>
            <p:cNvPr id="132174" name="Group 4"/>
            <p:cNvGrpSpPr>
              <a:grpSpLocks/>
            </p:cNvGrpSpPr>
            <p:nvPr/>
          </p:nvGrpSpPr>
          <p:grpSpPr bwMode="auto">
            <a:xfrm>
              <a:off x="176" y="832"/>
              <a:ext cx="5424" cy="3168"/>
              <a:chOff x="176" y="832"/>
              <a:chExt cx="5424" cy="3168"/>
            </a:xfrm>
          </p:grpSpPr>
          <p:grpSp>
            <p:nvGrpSpPr>
              <p:cNvPr id="132183" name="Group 5"/>
              <p:cNvGrpSpPr>
                <a:grpSpLocks/>
              </p:cNvGrpSpPr>
              <p:nvPr/>
            </p:nvGrpSpPr>
            <p:grpSpPr bwMode="auto">
              <a:xfrm>
                <a:off x="176" y="832"/>
                <a:ext cx="5424" cy="3000"/>
                <a:chOff x="176" y="832"/>
                <a:chExt cx="5424" cy="3000"/>
              </a:xfrm>
            </p:grpSpPr>
            <p:sp>
              <p:nvSpPr>
                <p:cNvPr id="132196" name="Line 6"/>
                <p:cNvSpPr>
                  <a:spLocks noChangeShapeType="1"/>
                </p:cNvSpPr>
                <p:nvPr/>
              </p:nvSpPr>
              <p:spPr bwMode="auto">
                <a:xfrm>
                  <a:off x="176" y="1259"/>
                  <a:ext cx="5424" cy="0"/>
                </a:xfrm>
                <a:prstGeom prst="line">
                  <a:avLst/>
                </a:prstGeom>
                <a:noFill/>
                <a:ln w="38100">
                  <a:solidFill>
                    <a:srgbClr val="17509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197" name="Line 7"/>
                <p:cNvSpPr>
                  <a:spLocks noChangeShapeType="1"/>
                </p:cNvSpPr>
                <p:nvPr/>
              </p:nvSpPr>
              <p:spPr bwMode="auto">
                <a:xfrm>
                  <a:off x="176" y="1678"/>
                  <a:ext cx="5424" cy="0"/>
                </a:xfrm>
                <a:prstGeom prst="line">
                  <a:avLst/>
                </a:prstGeom>
                <a:noFill/>
                <a:ln w="38100">
                  <a:solidFill>
                    <a:srgbClr val="17509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198" name="Line 8"/>
                <p:cNvSpPr>
                  <a:spLocks noChangeShapeType="1"/>
                </p:cNvSpPr>
                <p:nvPr/>
              </p:nvSpPr>
              <p:spPr bwMode="auto">
                <a:xfrm>
                  <a:off x="176" y="2106"/>
                  <a:ext cx="5424" cy="0"/>
                </a:xfrm>
                <a:prstGeom prst="line">
                  <a:avLst/>
                </a:prstGeom>
                <a:noFill/>
                <a:ln w="38100">
                  <a:solidFill>
                    <a:srgbClr val="17509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199" name="Line 9"/>
                <p:cNvSpPr>
                  <a:spLocks noChangeShapeType="1"/>
                </p:cNvSpPr>
                <p:nvPr/>
              </p:nvSpPr>
              <p:spPr bwMode="auto">
                <a:xfrm>
                  <a:off x="176" y="2533"/>
                  <a:ext cx="5424" cy="0"/>
                </a:xfrm>
                <a:prstGeom prst="line">
                  <a:avLst/>
                </a:prstGeom>
                <a:noFill/>
                <a:ln w="38100">
                  <a:solidFill>
                    <a:srgbClr val="17509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200" name="Line 10"/>
                <p:cNvSpPr>
                  <a:spLocks noChangeShapeType="1"/>
                </p:cNvSpPr>
                <p:nvPr/>
              </p:nvSpPr>
              <p:spPr bwMode="auto">
                <a:xfrm>
                  <a:off x="176" y="2961"/>
                  <a:ext cx="5424" cy="0"/>
                </a:xfrm>
                <a:prstGeom prst="line">
                  <a:avLst/>
                </a:prstGeom>
                <a:noFill/>
                <a:ln w="38100">
                  <a:solidFill>
                    <a:srgbClr val="17509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201" name="Line 11"/>
                <p:cNvSpPr>
                  <a:spLocks noChangeShapeType="1"/>
                </p:cNvSpPr>
                <p:nvPr/>
              </p:nvSpPr>
              <p:spPr bwMode="auto">
                <a:xfrm>
                  <a:off x="176" y="3388"/>
                  <a:ext cx="5424" cy="0"/>
                </a:xfrm>
                <a:prstGeom prst="line">
                  <a:avLst/>
                </a:prstGeom>
                <a:noFill/>
                <a:ln w="38100">
                  <a:solidFill>
                    <a:srgbClr val="17509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202" name="Rectangle 12"/>
                <p:cNvSpPr>
                  <a:spLocks noChangeArrowheads="1"/>
                </p:cNvSpPr>
                <p:nvPr/>
              </p:nvSpPr>
              <p:spPr bwMode="auto">
                <a:xfrm>
                  <a:off x="176" y="832"/>
                  <a:ext cx="5424" cy="3000"/>
                </a:xfrm>
                <a:prstGeom prst="rect">
                  <a:avLst/>
                </a:prstGeom>
                <a:noFill/>
                <a:ln w="38100">
                  <a:solidFill>
                    <a:srgbClr val="17509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2184" name="Group 13"/>
              <p:cNvGrpSpPr>
                <a:grpSpLocks/>
              </p:cNvGrpSpPr>
              <p:nvPr/>
            </p:nvGrpSpPr>
            <p:grpSpPr bwMode="auto">
              <a:xfrm>
                <a:off x="864" y="832"/>
                <a:ext cx="4736" cy="3168"/>
                <a:chOff x="864" y="832"/>
                <a:chExt cx="4736" cy="3168"/>
              </a:xfrm>
            </p:grpSpPr>
            <p:grpSp>
              <p:nvGrpSpPr>
                <p:cNvPr id="132185" name="Group 14"/>
                <p:cNvGrpSpPr>
                  <a:grpSpLocks/>
                </p:cNvGrpSpPr>
                <p:nvPr/>
              </p:nvGrpSpPr>
              <p:grpSpPr bwMode="auto">
                <a:xfrm>
                  <a:off x="864" y="832"/>
                  <a:ext cx="4048" cy="3168"/>
                  <a:chOff x="864" y="832"/>
                  <a:chExt cx="4048" cy="3168"/>
                </a:xfrm>
              </p:grpSpPr>
              <p:sp>
                <p:nvSpPr>
                  <p:cNvPr id="13218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832"/>
                    <a:ext cx="0" cy="3168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18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522" y="832"/>
                    <a:ext cx="0" cy="3168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18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956" y="832"/>
                    <a:ext cx="0" cy="3168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19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74" y="832"/>
                    <a:ext cx="0" cy="3168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19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992" y="832"/>
                    <a:ext cx="0" cy="3168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19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434" y="832"/>
                    <a:ext cx="0" cy="3168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19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868" y="832"/>
                    <a:ext cx="0" cy="3168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19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70" y="832"/>
                    <a:ext cx="0" cy="3168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19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912" y="832"/>
                    <a:ext cx="0" cy="3168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32186" name="Line 24"/>
                <p:cNvSpPr>
                  <a:spLocks noChangeShapeType="1"/>
                </p:cNvSpPr>
                <p:nvPr/>
              </p:nvSpPr>
              <p:spPr bwMode="auto">
                <a:xfrm>
                  <a:off x="5600" y="832"/>
                  <a:ext cx="0" cy="3168"/>
                </a:xfrm>
                <a:prstGeom prst="line">
                  <a:avLst/>
                </a:prstGeom>
                <a:noFill/>
                <a:ln w="38100">
                  <a:solidFill>
                    <a:srgbClr val="17509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2175" name="Group 25"/>
            <p:cNvGrpSpPr>
              <a:grpSpLocks/>
            </p:cNvGrpSpPr>
            <p:nvPr/>
          </p:nvGrpSpPr>
          <p:grpSpPr bwMode="auto">
            <a:xfrm>
              <a:off x="160" y="959"/>
              <a:ext cx="728" cy="2737"/>
              <a:chOff x="144" y="975"/>
              <a:chExt cx="728" cy="2737"/>
            </a:xfrm>
          </p:grpSpPr>
          <p:sp>
            <p:nvSpPr>
              <p:cNvPr id="132176" name="Rectangle 26"/>
              <p:cNvSpPr>
                <a:spLocks noChangeArrowheads="1"/>
              </p:cNvSpPr>
              <p:nvPr/>
            </p:nvSpPr>
            <p:spPr bwMode="auto">
              <a:xfrm>
                <a:off x="225" y="975"/>
                <a:ext cx="60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dirty="0"/>
                  <a:t>Customer</a:t>
                </a:r>
              </a:p>
            </p:txBody>
          </p:sp>
          <p:sp>
            <p:nvSpPr>
              <p:cNvPr id="132177" name="Rectangle 27"/>
              <p:cNvSpPr>
                <a:spLocks noChangeArrowheads="1"/>
              </p:cNvSpPr>
              <p:nvPr/>
            </p:nvSpPr>
            <p:spPr bwMode="auto">
              <a:xfrm>
                <a:off x="455" y="1397"/>
                <a:ext cx="39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dirty="0"/>
                  <a:t>Sales</a:t>
                </a:r>
              </a:p>
            </p:txBody>
          </p:sp>
          <p:sp>
            <p:nvSpPr>
              <p:cNvPr id="132178" name="Rectangle 28"/>
              <p:cNvSpPr>
                <a:spLocks noChangeArrowheads="1"/>
              </p:cNvSpPr>
              <p:nvPr/>
            </p:nvSpPr>
            <p:spPr bwMode="auto">
              <a:xfrm>
                <a:off x="146" y="1771"/>
                <a:ext cx="72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400" dirty="0"/>
                  <a:t>Production control</a:t>
                </a:r>
              </a:p>
            </p:txBody>
          </p:sp>
          <p:sp>
            <p:nvSpPr>
              <p:cNvPr id="132179" name="Rectangle 29"/>
              <p:cNvSpPr>
                <a:spLocks noChangeArrowheads="1"/>
              </p:cNvSpPr>
              <p:nvPr/>
            </p:nvSpPr>
            <p:spPr bwMode="auto">
              <a:xfrm>
                <a:off x="362" y="2244"/>
                <a:ext cx="47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dirty="0"/>
                  <a:t>Plant A</a:t>
                </a:r>
              </a:p>
            </p:txBody>
          </p:sp>
          <p:sp>
            <p:nvSpPr>
              <p:cNvPr id="132180" name="Rectangle 30"/>
              <p:cNvSpPr>
                <a:spLocks noChangeArrowheads="1"/>
              </p:cNvSpPr>
              <p:nvPr/>
            </p:nvSpPr>
            <p:spPr bwMode="auto">
              <a:xfrm>
                <a:off x="144" y="2674"/>
                <a:ext cx="690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dirty="0"/>
                  <a:t>Warehouse</a:t>
                </a:r>
              </a:p>
            </p:txBody>
          </p:sp>
          <p:sp>
            <p:nvSpPr>
              <p:cNvPr id="132181" name="Rectangle 31"/>
              <p:cNvSpPr>
                <a:spLocks noChangeArrowheads="1"/>
              </p:cNvSpPr>
              <p:nvPr/>
            </p:nvSpPr>
            <p:spPr bwMode="auto">
              <a:xfrm>
                <a:off x="362" y="3104"/>
                <a:ext cx="481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dirty="0"/>
                  <a:t>Plant B</a:t>
                </a:r>
              </a:p>
            </p:txBody>
          </p:sp>
          <p:sp>
            <p:nvSpPr>
              <p:cNvPr id="132182" name="Rectangle 32"/>
              <p:cNvSpPr>
                <a:spLocks noChangeArrowheads="1"/>
              </p:cNvSpPr>
              <p:nvPr/>
            </p:nvSpPr>
            <p:spPr bwMode="auto">
              <a:xfrm>
                <a:off x="225" y="3535"/>
                <a:ext cx="601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dirty="0"/>
                  <a:t>Transport</a:t>
                </a:r>
              </a:p>
            </p:txBody>
          </p:sp>
        </p:grpSp>
      </p:grpSp>
      <p:grpSp>
        <p:nvGrpSpPr>
          <p:cNvPr id="74832" name="Group 80"/>
          <p:cNvGrpSpPr>
            <a:grpSpLocks/>
          </p:cNvGrpSpPr>
          <p:nvPr/>
        </p:nvGrpSpPr>
        <p:grpSpPr bwMode="auto">
          <a:xfrm>
            <a:off x="1384300" y="5892800"/>
            <a:ext cx="7404100" cy="582613"/>
            <a:chOff x="872" y="3832"/>
            <a:chExt cx="4664" cy="367"/>
          </a:xfrm>
        </p:grpSpPr>
        <p:sp>
          <p:nvSpPr>
            <p:cNvPr id="132162" name="Rectangle 81"/>
            <p:cNvSpPr>
              <a:spLocks noChangeArrowheads="1"/>
            </p:cNvSpPr>
            <p:nvPr/>
          </p:nvSpPr>
          <p:spPr bwMode="auto">
            <a:xfrm>
              <a:off x="926" y="3832"/>
              <a:ext cx="5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12 days</a:t>
              </a:r>
            </a:p>
          </p:txBody>
        </p:sp>
        <p:sp>
          <p:nvSpPr>
            <p:cNvPr id="132163" name="Rectangle 82"/>
            <p:cNvSpPr>
              <a:spLocks noChangeArrowheads="1"/>
            </p:cNvSpPr>
            <p:nvPr/>
          </p:nvSpPr>
          <p:spPr bwMode="auto">
            <a:xfrm>
              <a:off x="1472" y="3832"/>
              <a:ext cx="5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13 days</a:t>
              </a:r>
            </a:p>
          </p:txBody>
        </p:sp>
        <p:sp>
          <p:nvSpPr>
            <p:cNvPr id="132164" name="Rectangle 83"/>
            <p:cNvSpPr>
              <a:spLocks noChangeArrowheads="1"/>
            </p:cNvSpPr>
            <p:nvPr/>
          </p:nvSpPr>
          <p:spPr bwMode="auto">
            <a:xfrm>
              <a:off x="2066" y="3832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day</a:t>
              </a:r>
            </a:p>
          </p:txBody>
        </p:sp>
        <p:sp>
          <p:nvSpPr>
            <p:cNvPr id="132165" name="Rectangle 84"/>
            <p:cNvSpPr>
              <a:spLocks noChangeArrowheads="1"/>
            </p:cNvSpPr>
            <p:nvPr/>
          </p:nvSpPr>
          <p:spPr bwMode="auto">
            <a:xfrm>
              <a:off x="2551" y="3832"/>
              <a:ext cx="4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4 days</a:t>
              </a:r>
            </a:p>
          </p:txBody>
        </p:sp>
        <p:sp>
          <p:nvSpPr>
            <p:cNvPr id="132166" name="Rectangle 85"/>
            <p:cNvSpPr>
              <a:spLocks noChangeArrowheads="1"/>
            </p:cNvSpPr>
            <p:nvPr/>
          </p:nvSpPr>
          <p:spPr bwMode="auto">
            <a:xfrm>
              <a:off x="3012" y="3832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day</a:t>
              </a:r>
            </a:p>
          </p:txBody>
        </p:sp>
        <p:sp>
          <p:nvSpPr>
            <p:cNvPr id="132167" name="Rectangle 86"/>
            <p:cNvSpPr>
              <a:spLocks noChangeArrowheads="1"/>
            </p:cNvSpPr>
            <p:nvPr/>
          </p:nvSpPr>
          <p:spPr bwMode="auto">
            <a:xfrm>
              <a:off x="3393" y="3832"/>
              <a:ext cx="5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10 days</a:t>
              </a:r>
            </a:p>
          </p:txBody>
        </p:sp>
        <p:sp>
          <p:nvSpPr>
            <p:cNvPr id="132168" name="Rectangle 87"/>
            <p:cNvSpPr>
              <a:spLocks noChangeArrowheads="1"/>
            </p:cNvSpPr>
            <p:nvPr/>
          </p:nvSpPr>
          <p:spPr bwMode="auto">
            <a:xfrm>
              <a:off x="3979" y="3832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day</a:t>
              </a:r>
            </a:p>
          </p:txBody>
        </p:sp>
        <p:sp>
          <p:nvSpPr>
            <p:cNvPr id="132169" name="Rectangle 88"/>
            <p:cNvSpPr>
              <a:spLocks noChangeArrowheads="1"/>
            </p:cNvSpPr>
            <p:nvPr/>
          </p:nvSpPr>
          <p:spPr bwMode="auto">
            <a:xfrm>
              <a:off x="4496" y="3832"/>
              <a:ext cx="3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9 day</a:t>
              </a:r>
            </a:p>
          </p:txBody>
        </p:sp>
        <p:sp>
          <p:nvSpPr>
            <p:cNvPr id="132170" name="Rectangle 89"/>
            <p:cNvSpPr>
              <a:spLocks noChangeArrowheads="1"/>
            </p:cNvSpPr>
            <p:nvPr/>
          </p:nvSpPr>
          <p:spPr bwMode="auto">
            <a:xfrm>
              <a:off x="5054" y="3832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day</a:t>
              </a:r>
            </a:p>
          </p:txBody>
        </p:sp>
        <p:sp>
          <p:nvSpPr>
            <p:cNvPr id="132171" name="Rectangle 90"/>
            <p:cNvSpPr>
              <a:spLocks noChangeArrowheads="1"/>
            </p:cNvSpPr>
            <p:nvPr/>
          </p:nvSpPr>
          <p:spPr bwMode="auto">
            <a:xfrm>
              <a:off x="2952" y="4007"/>
              <a:ext cx="5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52 days</a:t>
              </a:r>
            </a:p>
          </p:txBody>
        </p:sp>
        <p:sp>
          <p:nvSpPr>
            <p:cNvPr id="132172" name="Line 91"/>
            <p:cNvSpPr>
              <a:spLocks noChangeShapeType="1"/>
            </p:cNvSpPr>
            <p:nvPr/>
          </p:nvSpPr>
          <p:spPr bwMode="auto">
            <a:xfrm flipH="1">
              <a:off x="872" y="4104"/>
              <a:ext cx="20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173" name="Line 92"/>
            <p:cNvSpPr>
              <a:spLocks noChangeShapeType="1"/>
            </p:cNvSpPr>
            <p:nvPr/>
          </p:nvSpPr>
          <p:spPr bwMode="auto">
            <a:xfrm>
              <a:off x="3504" y="4112"/>
              <a:ext cx="2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4845" name="Rectangle 93"/>
          <p:cNvSpPr>
            <a:spLocks noChangeArrowheads="1"/>
          </p:cNvSpPr>
          <p:nvPr/>
        </p:nvSpPr>
        <p:spPr bwMode="auto">
          <a:xfrm>
            <a:off x="127000" y="6080125"/>
            <a:ext cx="1358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7.4(a)</a:t>
            </a:r>
          </a:p>
        </p:txBody>
      </p:sp>
      <p:grpSp>
        <p:nvGrpSpPr>
          <p:cNvPr id="74860" name="Group 108"/>
          <p:cNvGrpSpPr>
            <a:grpSpLocks/>
          </p:cNvGrpSpPr>
          <p:nvPr/>
        </p:nvGrpSpPr>
        <p:grpSpPr bwMode="auto">
          <a:xfrm>
            <a:off x="7151688" y="1181100"/>
            <a:ext cx="1639887" cy="4648200"/>
            <a:chOff x="4505" y="744"/>
            <a:chExt cx="1033" cy="2928"/>
          </a:xfrm>
        </p:grpSpPr>
        <p:grpSp>
          <p:nvGrpSpPr>
            <p:cNvPr id="132151" name="Group 33"/>
            <p:cNvGrpSpPr>
              <a:grpSpLocks/>
            </p:cNvGrpSpPr>
            <p:nvPr/>
          </p:nvGrpSpPr>
          <p:grpSpPr bwMode="auto">
            <a:xfrm>
              <a:off x="4696" y="744"/>
              <a:ext cx="842" cy="2928"/>
              <a:chOff x="4680" y="880"/>
              <a:chExt cx="842" cy="2928"/>
            </a:xfrm>
          </p:grpSpPr>
          <p:sp>
            <p:nvSpPr>
              <p:cNvPr id="132154" name="Freeform 34"/>
              <p:cNvSpPr>
                <a:spLocks/>
              </p:cNvSpPr>
              <p:nvPr/>
            </p:nvSpPr>
            <p:spPr bwMode="auto">
              <a:xfrm>
                <a:off x="4680" y="2932"/>
                <a:ext cx="352" cy="684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684 h 720"/>
                  <a:gd name="T4" fmla="*/ 352 w 376"/>
                  <a:gd name="T5" fmla="*/ 684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2155" name="Line 35"/>
              <p:cNvSpPr>
                <a:spLocks noChangeShapeType="1"/>
              </p:cNvSpPr>
              <p:nvPr/>
            </p:nvSpPr>
            <p:spPr bwMode="auto">
              <a:xfrm flipV="1">
                <a:off x="5224" y="1248"/>
                <a:ext cx="0" cy="2200"/>
              </a:xfrm>
              <a:prstGeom prst="line">
                <a:avLst/>
              </a:prstGeom>
              <a:noFill/>
              <a:ln w="57150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2156" name="Group 36"/>
              <p:cNvGrpSpPr>
                <a:grpSpLocks/>
              </p:cNvGrpSpPr>
              <p:nvPr/>
            </p:nvGrpSpPr>
            <p:grpSpPr bwMode="auto">
              <a:xfrm>
                <a:off x="5029" y="3424"/>
                <a:ext cx="393" cy="384"/>
                <a:chOff x="197" y="2784"/>
                <a:chExt cx="393" cy="384"/>
              </a:xfrm>
            </p:grpSpPr>
            <p:sp>
              <p:nvSpPr>
                <p:cNvPr id="132160" name="Oval 37"/>
                <p:cNvSpPr>
                  <a:spLocks noChangeArrowheads="1"/>
                </p:cNvSpPr>
                <p:nvPr/>
              </p:nvSpPr>
              <p:spPr bwMode="auto">
                <a:xfrm>
                  <a:off x="201" y="2784"/>
                  <a:ext cx="384" cy="384"/>
                </a:xfrm>
                <a:prstGeom prst="ellipse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161" name="Rectangle 38"/>
                <p:cNvSpPr>
                  <a:spLocks noChangeArrowheads="1"/>
                </p:cNvSpPr>
                <p:nvPr/>
              </p:nvSpPr>
              <p:spPr bwMode="auto">
                <a:xfrm>
                  <a:off x="197" y="2890"/>
                  <a:ext cx="393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Move</a:t>
                  </a:r>
                </a:p>
              </p:txBody>
            </p:sp>
          </p:grpSp>
          <p:grpSp>
            <p:nvGrpSpPr>
              <p:cNvPr id="132157" name="Group 39"/>
              <p:cNvGrpSpPr>
                <a:grpSpLocks/>
              </p:cNvGrpSpPr>
              <p:nvPr/>
            </p:nvGrpSpPr>
            <p:grpSpPr bwMode="auto">
              <a:xfrm>
                <a:off x="4895" y="880"/>
                <a:ext cx="627" cy="360"/>
                <a:chOff x="46" y="2864"/>
                <a:chExt cx="627" cy="360"/>
              </a:xfrm>
            </p:grpSpPr>
            <p:sp>
              <p:nvSpPr>
                <p:cNvPr id="132158" name="Rectangle 40"/>
                <p:cNvSpPr>
                  <a:spLocks noChangeArrowheads="1"/>
                </p:cNvSpPr>
                <p:nvPr/>
              </p:nvSpPr>
              <p:spPr bwMode="auto">
                <a:xfrm>
                  <a:off x="84" y="2864"/>
                  <a:ext cx="552" cy="360"/>
                </a:xfrm>
                <a:prstGeom prst="rect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159" name="Rectangle 41"/>
                <p:cNvSpPr>
                  <a:spLocks noChangeArrowheads="1"/>
                </p:cNvSpPr>
                <p:nvPr/>
              </p:nvSpPr>
              <p:spPr bwMode="auto">
                <a:xfrm>
                  <a:off x="46" y="2901"/>
                  <a:ext cx="627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Receive product</a:t>
                  </a:r>
                </a:p>
              </p:txBody>
            </p:sp>
          </p:grpSp>
        </p:grpSp>
        <p:sp>
          <p:nvSpPr>
            <p:cNvPr id="132152" name="Text Box 101"/>
            <p:cNvSpPr txBox="1">
              <a:spLocks noChangeArrowheads="1"/>
            </p:cNvSpPr>
            <p:nvPr/>
          </p:nvSpPr>
          <p:spPr bwMode="auto">
            <a:xfrm rot="-5400000">
              <a:off x="4367" y="2949"/>
              <a:ext cx="4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Product</a:t>
              </a:r>
            </a:p>
          </p:txBody>
        </p:sp>
        <p:sp>
          <p:nvSpPr>
            <p:cNvPr id="132153" name="Text Box 103"/>
            <p:cNvSpPr txBox="1">
              <a:spLocks noChangeArrowheads="1"/>
            </p:cNvSpPr>
            <p:nvPr/>
          </p:nvSpPr>
          <p:spPr bwMode="auto">
            <a:xfrm rot="-5400000">
              <a:off x="4905" y="2105"/>
              <a:ext cx="4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Product</a:t>
              </a:r>
            </a:p>
          </p:txBody>
        </p:sp>
      </p:grpSp>
      <p:grpSp>
        <p:nvGrpSpPr>
          <p:cNvPr id="74859" name="Group 107"/>
          <p:cNvGrpSpPr>
            <a:grpSpLocks/>
          </p:cNvGrpSpPr>
          <p:nvPr/>
        </p:nvGrpSpPr>
        <p:grpSpPr bwMode="auto">
          <a:xfrm>
            <a:off x="5548313" y="3789363"/>
            <a:ext cx="2197100" cy="1341437"/>
            <a:chOff x="3495" y="2387"/>
            <a:chExt cx="1384" cy="845"/>
          </a:xfrm>
        </p:grpSpPr>
        <p:grpSp>
          <p:nvGrpSpPr>
            <p:cNvPr id="132140" name="Group 42"/>
            <p:cNvGrpSpPr>
              <a:grpSpLocks/>
            </p:cNvGrpSpPr>
            <p:nvPr/>
          </p:nvGrpSpPr>
          <p:grpSpPr bwMode="auto">
            <a:xfrm>
              <a:off x="3660" y="2432"/>
              <a:ext cx="1219" cy="800"/>
              <a:chOff x="3644" y="2568"/>
              <a:chExt cx="1219" cy="800"/>
            </a:xfrm>
          </p:grpSpPr>
          <p:sp>
            <p:nvSpPr>
              <p:cNvPr id="132143" name="Freeform 43"/>
              <p:cNvSpPr>
                <a:spLocks/>
              </p:cNvSpPr>
              <p:nvPr/>
            </p:nvSpPr>
            <p:spPr bwMode="auto">
              <a:xfrm>
                <a:off x="3644" y="2912"/>
                <a:ext cx="240" cy="272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272 h 720"/>
                  <a:gd name="T4" fmla="*/ 240 w 376"/>
                  <a:gd name="T5" fmla="*/ 272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2144" name="Freeform 44"/>
              <p:cNvSpPr>
                <a:spLocks/>
              </p:cNvSpPr>
              <p:nvPr/>
            </p:nvSpPr>
            <p:spPr bwMode="auto">
              <a:xfrm flipV="1">
                <a:off x="4164" y="2748"/>
                <a:ext cx="304" cy="308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308 h 720"/>
                  <a:gd name="T4" fmla="*/ 304 w 376"/>
                  <a:gd name="T5" fmla="*/ 308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2145" name="Group 45"/>
              <p:cNvGrpSpPr>
                <a:grpSpLocks/>
              </p:cNvGrpSpPr>
              <p:nvPr/>
            </p:nvGrpSpPr>
            <p:grpSpPr bwMode="auto">
              <a:xfrm>
                <a:off x="3879" y="3008"/>
                <a:ext cx="552" cy="360"/>
                <a:chOff x="196" y="2160"/>
                <a:chExt cx="552" cy="360"/>
              </a:xfrm>
            </p:grpSpPr>
            <p:sp>
              <p:nvSpPr>
                <p:cNvPr id="132149" name="Rectangle 46"/>
                <p:cNvSpPr>
                  <a:spLocks noChangeArrowheads="1"/>
                </p:cNvSpPr>
                <p:nvPr/>
              </p:nvSpPr>
              <p:spPr bwMode="auto">
                <a:xfrm>
                  <a:off x="196" y="2160"/>
                  <a:ext cx="552" cy="360"/>
                </a:xfrm>
                <a:prstGeom prst="rect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150" name="Rectangle 47"/>
                <p:cNvSpPr>
                  <a:spLocks noChangeArrowheads="1"/>
                </p:cNvSpPr>
                <p:nvPr/>
              </p:nvSpPr>
              <p:spPr bwMode="auto">
                <a:xfrm>
                  <a:off x="219" y="2254"/>
                  <a:ext cx="506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Extrude</a:t>
                  </a:r>
                </a:p>
              </p:txBody>
            </p:sp>
          </p:grpSp>
          <p:grpSp>
            <p:nvGrpSpPr>
              <p:cNvPr id="132146" name="Group 48"/>
              <p:cNvGrpSpPr>
                <a:grpSpLocks/>
              </p:cNvGrpSpPr>
              <p:nvPr/>
            </p:nvGrpSpPr>
            <p:grpSpPr bwMode="auto">
              <a:xfrm>
                <a:off x="4479" y="2568"/>
                <a:ext cx="384" cy="384"/>
                <a:chOff x="176" y="2288"/>
                <a:chExt cx="384" cy="384"/>
              </a:xfrm>
            </p:grpSpPr>
            <p:sp>
              <p:nvSpPr>
                <p:cNvPr id="74801" name="Oval 49"/>
                <p:cNvSpPr>
                  <a:spLocks noChangeArrowheads="1"/>
                </p:cNvSpPr>
                <p:nvPr/>
              </p:nvSpPr>
              <p:spPr bwMode="auto">
                <a:xfrm>
                  <a:off x="176" y="2288"/>
                  <a:ext cx="384" cy="384"/>
                </a:xfrm>
                <a:prstGeom prst="ellipse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29783" dir="1514402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2148" name="Rectangle 50"/>
                <p:cNvSpPr>
                  <a:spLocks noChangeArrowheads="1"/>
                </p:cNvSpPr>
                <p:nvPr/>
              </p:nvSpPr>
              <p:spPr bwMode="auto">
                <a:xfrm>
                  <a:off x="189" y="2394"/>
                  <a:ext cx="343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Wait</a:t>
                  </a:r>
                </a:p>
              </p:txBody>
            </p:sp>
          </p:grpSp>
        </p:grpSp>
        <p:sp>
          <p:nvSpPr>
            <p:cNvPr id="132141" name="Text Box 99"/>
            <p:cNvSpPr txBox="1">
              <a:spLocks noChangeArrowheads="1"/>
            </p:cNvSpPr>
            <p:nvPr/>
          </p:nvSpPr>
          <p:spPr bwMode="auto">
            <a:xfrm rot="-5400000">
              <a:off x="3433" y="291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WIP</a:t>
              </a:r>
            </a:p>
          </p:txBody>
        </p:sp>
        <p:sp>
          <p:nvSpPr>
            <p:cNvPr id="132142" name="Text Box 102"/>
            <p:cNvSpPr txBox="1">
              <a:spLocks noChangeArrowheads="1"/>
            </p:cNvSpPr>
            <p:nvPr/>
          </p:nvSpPr>
          <p:spPr bwMode="auto">
            <a:xfrm rot="-5400000">
              <a:off x="3854" y="2525"/>
              <a:ext cx="4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Product</a:t>
              </a:r>
            </a:p>
          </p:txBody>
        </p:sp>
      </p:grpSp>
      <p:grpSp>
        <p:nvGrpSpPr>
          <p:cNvPr id="74858" name="Group 106"/>
          <p:cNvGrpSpPr>
            <a:grpSpLocks/>
          </p:cNvGrpSpPr>
          <p:nvPr/>
        </p:nvGrpSpPr>
        <p:grpSpPr bwMode="auto">
          <a:xfrm>
            <a:off x="4100513" y="3860800"/>
            <a:ext cx="2008187" cy="1968500"/>
            <a:chOff x="2583" y="2432"/>
            <a:chExt cx="1265" cy="1240"/>
          </a:xfrm>
        </p:grpSpPr>
        <p:grpSp>
          <p:nvGrpSpPr>
            <p:cNvPr id="132129" name="Group 51"/>
            <p:cNvGrpSpPr>
              <a:grpSpLocks/>
            </p:cNvGrpSpPr>
            <p:nvPr/>
          </p:nvGrpSpPr>
          <p:grpSpPr bwMode="auto">
            <a:xfrm>
              <a:off x="2780" y="2432"/>
              <a:ext cx="1068" cy="1240"/>
              <a:chOff x="2764" y="2568"/>
              <a:chExt cx="1068" cy="1240"/>
            </a:xfrm>
          </p:grpSpPr>
          <p:sp>
            <p:nvSpPr>
              <p:cNvPr id="132132" name="Freeform 52"/>
              <p:cNvSpPr>
                <a:spLocks/>
              </p:cNvSpPr>
              <p:nvPr/>
            </p:nvSpPr>
            <p:spPr bwMode="auto">
              <a:xfrm>
                <a:off x="2764" y="2932"/>
                <a:ext cx="228" cy="680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680 h 720"/>
                  <a:gd name="T4" fmla="*/ 228 w 376"/>
                  <a:gd name="T5" fmla="*/ 680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2133" name="Freeform 53"/>
              <p:cNvSpPr>
                <a:spLocks/>
              </p:cNvSpPr>
              <p:nvPr/>
            </p:nvSpPr>
            <p:spPr bwMode="auto">
              <a:xfrm flipV="1">
                <a:off x="3208" y="2752"/>
                <a:ext cx="240" cy="688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688 h 720"/>
                  <a:gd name="T4" fmla="*/ 240 w 376"/>
                  <a:gd name="T5" fmla="*/ 688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2134" name="Group 54"/>
              <p:cNvGrpSpPr>
                <a:grpSpLocks/>
              </p:cNvGrpSpPr>
              <p:nvPr/>
            </p:nvGrpSpPr>
            <p:grpSpPr bwMode="auto">
              <a:xfrm>
                <a:off x="3003" y="3424"/>
                <a:ext cx="393" cy="384"/>
                <a:chOff x="197" y="2784"/>
                <a:chExt cx="393" cy="384"/>
              </a:xfrm>
            </p:grpSpPr>
            <p:sp>
              <p:nvSpPr>
                <p:cNvPr id="132138" name="Oval 55"/>
                <p:cNvSpPr>
                  <a:spLocks noChangeArrowheads="1"/>
                </p:cNvSpPr>
                <p:nvPr/>
              </p:nvSpPr>
              <p:spPr bwMode="auto">
                <a:xfrm>
                  <a:off x="201" y="2784"/>
                  <a:ext cx="384" cy="384"/>
                </a:xfrm>
                <a:prstGeom prst="ellipse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139" name="Rectangle 56"/>
                <p:cNvSpPr>
                  <a:spLocks noChangeArrowheads="1"/>
                </p:cNvSpPr>
                <p:nvPr/>
              </p:nvSpPr>
              <p:spPr bwMode="auto">
                <a:xfrm>
                  <a:off x="197" y="2890"/>
                  <a:ext cx="393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Move</a:t>
                  </a:r>
                </a:p>
              </p:txBody>
            </p:sp>
          </p:grpSp>
          <p:grpSp>
            <p:nvGrpSpPr>
              <p:cNvPr id="132135" name="Group 57"/>
              <p:cNvGrpSpPr>
                <a:grpSpLocks/>
              </p:cNvGrpSpPr>
              <p:nvPr/>
            </p:nvGrpSpPr>
            <p:grpSpPr bwMode="auto">
              <a:xfrm>
                <a:off x="3448" y="2568"/>
                <a:ext cx="384" cy="384"/>
                <a:chOff x="176" y="2288"/>
                <a:chExt cx="384" cy="384"/>
              </a:xfrm>
            </p:grpSpPr>
            <p:sp>
              <p:nvSpPr>
                <p:cNvPr id="132136" name="Oval 58"/>
                <p:cNvSpPr>
                  <a:spLocks noChangeArrowheads="1"/>
                </p:cNvSpPr>
                <p:nvPr/>
              </p:nvSpPr>
              <p:spPr bwMode="auto">
                <a:xfrm>
                  <a:off x="176" y="2288"/>
                  <a:ext cx="384" cy="384"/>
                </a:xfrm>
                <a:prstGeom prst="ellipse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137" name="Rectangle 59"/>
                <p:cNvSpPr>
                  <a:spLocks noChangeArrowheads="1"/>
                </p:cNvSpPr>
                <p:nvPr/>
              </p:nvSpPr>
              <p:spPr bwMode="auto">
                <a:xfrm>
                  <a:off x="189" y="2394"/>
                  <a:ext cx="343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Wait</a:t>
                  </a:r>
                </a:p>
              </p:txBody>
            </p:sp>
          </p:grpSp>
        </p:grpSp>
        <p:sp>
          <p:nvSpPr>
            <p:cNvPr id="132130" name="Text Box 97"/>
            <p:cNvSpPr txBox="1">
              <a:spLocks noChangeArrowheads="1"/>
            </p:cNvSpPr>
            <p:nvPr/>
          </p:nvSpPr>
          <p:spPr bwMode="auto">
            <a:xfrm rot="-5400000">
              <a:off x="2521" y="299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WIP</a:t>
              </a:r>
            </a:p>
          </p:txBody>
        </p:sp>
        <p:sp>
          <p:nvSpPr>
            <p:cNvPr id="132131" name="Text Box 98"/>
            <p:cNvSpPr txBox="1">
              <a:spLocks noChangeArrowheads="1"/>
            </p:cNvSpPr>
            <p:nvPr/>
          </p:nvSpPr>
          <p:spPr bwMode="auto">
            <a:xfrm rot="-5400000">
              <a:off x="2961" y="295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WIP</a:t>
              </a:r>
            </a:p>
          </p:txBody>
        </p:sp>
      </p:grpSp>
      <p:grpSp>
        <p:nvGrpSpPr>
          <p:cNvPr id="74857" name="Group 105"/>
          <p:cNvGrpSpPr>
            <a:grpSpLocks/>
          </p:cNvGrpSpPr>
          <p:nvPr/>
        </p:nvGrpSpPr>
        <p:grpSpPr bwMode="auto">
          <a:xfrm>
            <a:off x="2436813" y="3028950"/>
            <a:ext cx="2271712" cy="1441450"/>
            <a:chOff x="1535" y="1908"/>
            <a:chExt cx="1431" cy="908"/>
          </a:xfrm>
        </p:grpSpPr>
        <p:grpSp>
          <p:nvGrpSpPr>
            <p:cNvPr id="132118" name="Group 60"/>
            <p:cNvGrpSpPr>
              <a:grpSpLocks/>
            </p:cNvGrpSpPr>
            <p:nvPr/>
          </p:nvGrpSpPr>
          <p:grpSpPr bwMode="auto">
            <a:xfrm>
              <a:off x="1748" y="1908"/>
              <a:ext cx="1218" cy="908"/>
              <a:chOff x="1732" y="2044"/>
              <a:chExt cx="1218" cy="908"/>
            </a:xfrm>
          </p:grpSpPr>
          <p:sp>
            <p:nvSpPr>
              <p:cNvPr id="132121" name="Freeform 61"/>
              <p:cNvSpPr>
                <a:spLocks/>
              </p:cNvSpPr>
              <p:nvPr/>
            </p:nvSpPr>
            <p:spPr bwMode="auto">
              <a:xfrm>
                <a:off x="1732" y="2044"/>
                <a:ext cx="228" cy="284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284 h 720"/>
                  <a:gd name="T4" fmla="*/ 228 w 376"/>
                  <a:gd name="T5" fmla="*/ 284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2122" name="Freeform 62"/>
              <p:cNvSpPr>
                <a:spLocks/>
              </p:cNvSpPr>
              <p:nvPr/>
            </p:nvSpPr>
            <p:spPr bwMode="auto">
              <a:xfrm>
                <a:off x="2268" y="2476"/>
                <a:ext cx="300" cy="284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284 h 720"/>
                  <a:gd name="T4" fmla="*/ 300 w 376"/>
                  <a:gd name="T5" fmla="*/ 284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2123" name="Group 63"/>
              <p:cNvGrpSpPr>
                <a:grpSpLocks/>
              </p:cNvGrpSpPr>
              <p:nvPr/>
            </p:nvGrpSpPr>
            <p:grpSpPr bwMode="auto">
              <a:xfrm>
                <a:off x="1967" y="2152"/>
                <a:ext cx="552" cy="360"/>
                <a:chOff x="148" y="2400"/>
                <a:chExt cx="552" cy="360"/>
              </a:xfrm>
            </p:grpSpPr>
            <p:sp>
              <p:nvSpPr>
                <p:cNvPr id="132127" name="Rectangle 64"/>
                <p:cNvSpPr>
                  <a:spLocks noChangeArrowheads="1"/>
                </p:cNvSpPr>
                <p:nvPr/>
              </p:nvSpPr>
              <p:spPr bwMode="auto">
                <a:xfrm>
                  <a:off x="148" y="2400"/>
                  <a:ext cx="552" cy="360"/>
                </a:xfrm>
                <a:prstGeom prst="rect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128" name="Rectangle 65"/>
                <p:cNvSpPr>
                  <a:spLocks noChangeArrowheads="1"/>
                </p:cNvSpPr>
                <p:nvPr/>
              </p:nvSpPr>
              <p:spPr bwMode="auto">
                <a:xfrm>
                  <a:off x="249" y="2494"/>
                  <a:ext cx="351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Print</a:t>
                  </a:r>
                </a:p>
              </p:txBody>
            </p:sp>
          </p:grpSp>
          <p:grpSp>
            <p:nvGrpSpPr>
              <p:cNvPr id="132124" name="Group 66"/>
              <p:cNvGrpSpPr>
                <a:grpSpLocks/>
              </p:cNvGrpSpPr>
              <p:nvPr/>
            </p:nvGrpSpPr>
            <p:grpSpPr bwMode="auto">
              <a:xfrm>
                <a:off x="2566" y="2568"/>
                <a:ext cx="384" cy="384"/>
                <a:chOff x="176" y="2288"/>
                <a:chExt cx="384" cy="384"/>
              </a:xfrm>
            </p:grpSpPr>
            <p:sp>
              <p:nvSpPr>
                <p:cNvPr id="132125" name="Oval 67"/>
                <p:cNvSpPr>
                  <a:spLocks noChangeArrowheads="1"/>
                </p:cNvSpPr>
                <p:nvPr/>
              </p:nvSpPr>
              <p:spPr bwMode="auto">
                <a:xfrm>
                  <a:off x="176" y="2288"/>
                  <a:ext cx="384" cy="384"/>
                </a:xfrm>
                <a:prstGeom prst="ellipse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126" name="Rectangle 68"/>
                <p:cNvSpPr>
                  <a:spLocks noChangeArrowheads="1"/>
                </p:cNvSpPr>
                <p:nvPr/>
              </p:nvSpPr>
              <p:spPr bwMode="auto">
                <a:xfrm>
                  <a:off x="189" y="2394"/>
                  <a:ext cx="343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Wait</a:t>
                  </a:r>
                </a:p>
              </p:txBody>
            </p:sp>
          </p:grpSp>
        </p:grpSp>
        <p:sp>
          <p:nvSpPr>
            <p:cNvPr id="132119" name="Text Box 95"/>
            <p:cNvSpPr txBox="1">
              <a:spLocks noChangeArrowheads="1"/>
            </p:cNvSpPr>
            <p:nvPr/>
          </p:nvSpPr>
          <p:spPr bwMode="auto">
            <a:xfrm rot="-5400000">
              <a:off x="1433" y="2102"/>
              <a:ext cx="3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Order</a:t>
              </a:r>
            </a:p>
          </p:txBody>
        </p:sp>
        <p:sp>
          <p:nvSpPr>
            <p:cNvPr id="132120" name="Text Box 96"/>
            <p:cNvSpPr txBox="1">
              <a:spLocks noChangeArrowheads="1"/>
            </p:cNvSpPr>
            <p:nvPr/>
          </p:nvSpPr>
          <p:spPr bwMode="auto">
            <a:xfrm rot="-5400000">
              <a:off x="2018" y="2487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WIP</a:t>
              </a:r>
            </a:p>
          </p:txBody>
        </p:sp>
      </p:grpSp>
      <p:grpSp>
        <p:nvGrpSpPr>
          <p:cNvPr id="74856" name="Group 104"/>
          <p:cNvGrpSpPr>
            <a:grpSpLocks/>
          </p:cNvGrpSpPr>
          <p:nvPr/>
        </p:nvGrpSpPr>
        <p:grpSpPr bwMode="auto">
          <a:xfrm>
            <a:off x="1414463" y="1181100"/>
            <a:ext cx="1657350" cy="1930400"/>
            <a:chOff x="891" y="744"/>
            <a:chExt cx="1044" cy="1216"/>
          </a:xfrm>
        </p:grpSpPr>
        <p:grpSp>
          <p:nvGrpSpPr>
            <p:cNvPr id="132106" name="Group 69"/>
            <p:cNvGrpSpPr>
              <a:grpSpLocks/>
            </p:cNvGrpSpPr>
            <p:nvPr/>
          </p:nvGrpSpPr>
          <p:grpSpPr bwMode="auto">
            <a:xfrm>
              <a:off x="891" y="744"/>
              <a:ext cx="1044" cy="1216"/>
              <a:chOff x="875" y="880"/>
              <a:chExt cx="1044" cy="1216"/>
            </a:xfrm>
          </p:grpSpPr>
          <p:sp>
            <p:nvSpPr>
              <p:cNvPr id="132108" name="Freeform 70"/>
              <p:cNvSpPr>
                <a:spLocks/>
              </p:cNvSpPr>
              <p:nvPr/>
            </p:nvSpPr>
            <p:spPr bwMode="auto">
              <a:xfrm>
                <a:off x="1192" y="1188"/>
                <a:ext cx="344" cy="720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720 h 720"/>
                  <a:gd name="T4" fmla="*/ 344 w 376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2109" name="Group 71"/>
              <p:cNvGrpSpPr>
                <a:grpSpLocks/>
              </p:cNvGrpSpPr>
              <p:nvPr/>
            </p:nvGrpSpPr>
            <p:grpSpPr bwMode="auto">
              <a:xfrm>
                <a:off x="875" y="880"/>
                <a:ext cx="581" cy="360"/>
                <a:chOff x="0" y="2312"/>
                <a:chExt cx="581" cy="360"/>
              </a:xfrm>
            </p:grpSpPr>
            <p:sp>
              <p:nvSpPr>
                <p:cNvPr id="74824" name="Rectangle 72"/>
                <p:cNvSpPr>
                  <a:spLocks noChangeArrowheads="1"/>
                </p:cNvSpPr>
                <p:nvPr/>
              </p:nvSpPr>
              <p:spPr bwMode="auto">
                <a:xfrm>
                  <a:off x="14" y="2312"/>
                  <a:ext cx="552" cy="360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2117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2348"/>
                  <a:ext cx="581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Order product</a:t>
                  </a:r>
                </a:p>
              </p:txBody>
            </p:sp>
          </p:grpSp>
          <p:grpSp>
            <p:nvGrpSpPr>
              <p:cNvPr id="132110" name="Group 74"/>
              <p:cNvGrpSpPr>
                <a:grpSpLocks/>
              </p:cNvGrpSpPr>
              <p:nvPr/>
            </p:nvGrpSpPr>
            <p:grpSpPr bwMode="auto">
              <a:xfrm>
                <a:off x="875" y="1296"/>
                <a:ext cx="613" cy="360"/>
                <a:chOff x="158" y="2328"/>
                <a:chExt cx="613" cy="360"/>
              </a:xfrm>
            </p:grpSpPr>
            <p:sp>
              <p:nvSpPr>
                <p:cNvPr id="74827" name="Rectangle 75"/>
                <p:cNvSpPr>
                  <a:spLocks noChangeArrowheads="1"/>
                </p:cNvSpPr>
                <p:nvPr/>
              </p:nvSpPr>
              <p:spPr bwMode="auto">
                <a:xfrm>
                  <a:off x="188" y="2328"/>
                  <a:ext cx="552" cy="360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2115" name="Rectangle 76"/>
                <p:cNvSpPr>
                  <a:spLocks noChangeArrowheads="1"/>
                </p:cNvSpPr>
                <p:nvPr/>
              </p:nvSpPr>
              <p:spPr bwMode="auto">
                <a:xfrm>
                  <a:off x="158" y="2365"/>
                  <a:ext cx="613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Process order</a:t>
                  </a:r>
                </a:p>
              </p:txBody>
            </p:sp>
          </p:grpSp>
          <p:grpSp>
            <p:nvGrpSpPr>
              <p:cNvPr id="132111" name="Group 77"/>
              <p:cNvGrpSpPr>
                <a:grpSpLocks/>
              </p:cNvGrpSpPr>
              <p:nvPr/>
            </p:nvGrpSpPr>
            <p:grpSpPr bwMode="auto">
              <a:xfrm>
                <a:off x="1535" y="1712"/>
                <a:ext cx="384" cy="384"/>
                <a:chOff x="176" y="2288"/>
                <a:chExt cx="384" cy="384"/>
              </a:xfrm>
            </p:grpSpPr>
            <p:sp>
              <p:nvSpPr>
                <p:cNvPr id="74830" name="Oval 78"/>
                <p:cNvSpPr>
                  <a:spLocks noChangeArrowheads="1"/>
                </p:cNvSpPr>
                <p:nvPr/>
              </p:nvSpPr>
              <p:spPr bwMode="auto">
                <a:xfrm>
                  <a:off x="176" y="2288"/>
                  <a:ext cx="384" cy="384"/>
                </a:xfrm>
                <a:prstGeom prst="ellipse">
                  <a:avLst/>
                </a:prstGeom>
                <a:solidFill>
                  <a:schemeClr val="accent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2113" name="Rectangle 79"/>
                <p:cNvSpPr>
                  <a:spLocks noChangeArrowheads="1"/>
                </p:cNvSpPr>
                <p:nvPr/>
              </p:nvSpPr>
              <p:spPr bwMode="auto">
                <a:xfrm>
                  <a:off x="189" y="2394"/>
                  <a:ext cx="343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Wait</a:t>
                  </a:r>
                </a:p>
              </p:txBody>
            </p:sp>
          </p:grpSp>
        </p:grpSp>
        <p:sp>
          <p:nvSpPr>
            <p:cNvPr id="132107" name="Text Box 94"/>
            <p:cNvSpPr txBox="1">
              <a:spLocks noChangeArrowheads="1"/>
            </p:cNvSpPr>
            <p:nvPr/>
          </p:nvSpPr>
          <p:spPr bwMode="auto">
            <a:xfrm rot="-5400000">
              <a:off x="913" y="1678"/>
              <a:ext cx="3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43573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7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4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0813" cy="825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4000" dirty="0">
                <a:latin typeface="Arial" charset="0"/>
                <a:cs typeface="Arial" charset="0"/>
              </a:rPr>
              <a:t>"</a:t>
            </a:r>
            <a:r>
              <a:rPr lang="en-US" sz="4000" dirty="0">
                <a:latin typeface="Arial" charset="0"/>
                <a:cs typeface="Arial" charset="0"/>
              </a:rPr>
              <a:t>Target</a:t>
            </a:r>
            <a:r>
              <a:rPr lang="en-AU" sz="4000" dirty="0">
                <a:latin typeface="Arial" charset="0"/>
                <a:cs typeface="Arial" charset="0"/>
              </a:rPr>
              <a:t>"</a:t>
            </a:r>
            <a:r>
              <a:rPr lang="en-US" sz="4000" dirty="0">
                <a:latin typeface="Arial" charset="0"/>
                <a:cs typeface="Arial" charset="0"/>
              </a:rPr>
              <a:t> Time-Function Map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482600" y="1219200"/>
            <a:ext cx="8153400" cy="4533900"/>
            <a:chOff x="304" y="896"/>
            <a:chExt cx="5136" cy="2856"/>
          </a:xfrm>
        </p:grpSpPr>
        <p:grpSp>
          <p:nvGrpSpPr>
            <p:cNvPr id="134199" name="Group 4"/>
            <p:cNvGrpSpPr>
              <a:grpSpLocks/>
            </p:cNvGrpSpPr>
            <p:nvPr/>
          </p:nvGrpSpPr>
          <p:grpSpPr bwMode="auto">
            <a:xfrm>
              <a:off x="304" y="1323"/>
              <a:ext cx="5136" cy="1806"/>
              <a:chOff x="168" y="1267"/>
              <a:chExt cx="5432" cy="1806"/>
            </a:xfrm>
          </p:grpSpPr>
          <p:sp>
            <p:nvSpPr>
              <p:cNvPr id="134219" name="Line 5"/>
              <p:cNvSpPr>
                <a:spLocks noChangeShapeType="1"/>
              </p:cNvSpPr>
              <p:nvPr/>
            </p:nvSpPr>
            <p:spPr bwMode="auto">
              <a:xfrm>
                <a:off x="176" y="1267"/>
                <a:ext cx="5424" cy="0"/>
              </a:xfrm>
              <a:prstGeom prst="line">
                <a:avLst/>
              </a:prstGeom>
              <a:noFill/>
              <a:ln w="381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220" name="Line 6"/>
              <p:cNvSpPr>
                <a:spLocks noChangeShapeType="1"/>
              </p:cNvSpPr>
              <p:nvPr/>
            </p:nvSpPr>
            <p:spPr bwMode="auto">
              <a:xfrm>
                <a:off x="176" y="1718"/>
                <a:ext cx="5424" cy="0"/>
              </a:xfrm>
              <a:prstGeom prst="line">
                <a:avLst/>
              </a:prstGeom>
              <a:noFill/>
              <a:ln w="381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221" name="Line 7"/>
              <p:cNvSpPr>
                <a:spLocks noChangeShapeType="1"/>
              </p:cNvSpPr>
              <p:nvPr/>
            </p:nvSpPr>
            <p:spPr bwMode="auto">
              <a:xfrm>
                <a:off x="176" y="2170"/>
                <a:ext cx="5424" cy="0"/>
              </a:xfrm>
              <a:prstGeom prst="line">
                <a:avLst/>
              </a:prstGeom>
              <a:noFill/>
              <a:ln w="381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222" name="Line 8"/>
              <p:cNvSpPr>
                <a:spLocks noChangeShapeType="1"/>
              </p:cNvSpPr>
              <p:nvPr/>
            </p:nvSpPr>
            <p:spPr bwMode="auto">
              <a:xfrm>
                <a:off x="176" y="2621"/>
                <a:ext cx="5424" cy="0"/>
              </a:xfrm>
              <a:prstGeom prst="line">
                <a:avLst/>
              </a:prstGeom>
              <a:noFill/>
              <a:ln w="381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223" name="Line 9"/>
              <p:cNvSpPr>
                <a:spLocks noChangeShapeType="1"/>
              </p:cNvSpPr>
              <p:nvPr/>
            </p:nvSpPr>
            <p:spPr bwMode="auto">
              <a:xfrm>
                <a:off x="168" y="3073"/>
                <a:ext cx="5424" cy="0"/>
              </a:xfrm>
              <a:prstGeom prst="line">
                <a:avLst/>
              </a:prstGeom>
              <a:noFill/>
              <a:ln w="381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34200" name="Group 10"/>
            <p:cNvGrpSpPr>
              <a:grpSpLocks/>
            </p:cNvGrpSpPr>
            <p:nvPr/>
          </p:nvGrpSpPr>
          <p:grpSpPr bwMode="auto">
            <a:xfrm>
              <a:off x="304" y="896"/>
              <a:ext cx="5136" cy="2856"/>
              <a:chOff x="304" y="896"/>
              <a:chExt cx="5136" cy="2856"/>
            </a:xfrm>
          </p:grpSpPr>
          <p:grpSp>
            <p:nvGrpSpPr>
              <p:cNvPr id="134201" name="Group 11"/>
              <p:cNvGrpSpPr>
                <a:grpSpLocks/>
              </p:cNvGrpSpPr>
              <p:nvPr/>
            </p:nvGrpSpPr>
            <p:grpSpPr bwMode="auto">
              <a:xfrm>
                <a:off x="312" y="896"/>
                <a:ext cx="5128" cy="2856"/>
                <a:chOff x="312" y="896"/>
                <a:chExt cx="5128" cy="2856"/>
              </a:xfrm>
            </p:grpSpPr>
            <p:sp>
              <p:nvSpPr>
                <p:cNvPr id="134209" name="Rectangle 12"/>
                <p:cNvSpPr>
                  <a:spLocks noChangeArrowheads="1"/>
                </p:cNvSpPr>
                <p:nvPr/>
              </p:nvSpPr>
              <p:spPr bwMode="auto">
                <a:xfrm>
                  <a:off x="312" y="896"/>
                  <a:ext cx="5128" cy="2664"/>
                </a:xfrm>
                <a:prstGeom prst="rect">
                  <a:avLst/>
                </a:prstGeom>
                <a:noFill/>
                <a:ln w="38100">
                  <a:solidFill>
                    <a:srgbClr val="17509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34210" name="Group 13"/>
                <p:cNvGrpSpPr>
                  <a:grpSpLocks/>
                </p:cNvGrpSpPr>
                <p:nvPr/>
              </p:nvGrpSpPr>
              <p:grpSpPr bwMode="auto">
                <a:xfrm>
                  <a:off x="1064" y="896"/>
                  <a:ext cx="4376" cy="2856"/>
                  <a:chOff x="1064" y="896"/>
                  <a:chExt cx="4376" cy="2856"/>
                </a:xfrm>
              </p:grpSpPr>
              <p:sp>
                <p:nvSpPr>
                  <p:cNvPr id="13421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064" y="896"/>
                    <a:ext cx="0" cy="2856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21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89" y="896"/>
                    <a:ext cx="0" cy="2856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21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315" y="896"/>
                    <a:ext cx="0" cy="2660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21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941" y="896"/>
                    <a:ext cx="0" cy="2856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21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566" y="896"/>
                    <a:ext cx="0" cy="2660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21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92" y="896"/>
                    <a:ext cx="0" cy="2856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21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818" y="896"/>
                    <a:ext cx="0" cy="2856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21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440" y="896"/>
                    <a:ext cx="0" cy="2856"/>
                  </a:xfrm>
                  <a:prstGeom prst="line">
                    <a:avLst/>
                  </a:prstGeom>
                  <a:noFill/>
                  <a:ln w="38100">
                    <a:solidFill>
                      <a:srgbClr val="17509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34202" name="Group 22"/>
              <p:cNvGrpSpPr>
                <a:grpSpLocks/>
              </p:cNvGrpSpPr>
              <p:nvPr/>
            </p:nvGrpSpPr>
            <p:grpSpPr bwMode="auto">
              <a:xfrm>
                <a:off x="304" y="1015"/>
                <a:ext cx="728" cy="2409"/>
                <a:chOff x="160" y="959"/>
                <a:chExt cx="728" cy="2409"/>
              </a:xfrm>
            </p:grpSpPr>
            <p:sp>
              <p:nvSpPr>
                <p:cNvPr id="1342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41" y="959"/>
                  <a:ext cx="609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400" dirty="0"/>
                    <a:t>Customer</a:t>
                  </a:r>
                </a:p>
              </p:txBody>
            </p:sp>
            <p:sp>
              <p:nvSpPr>
                <p:cNvPr id="134204" name="Rectangle 24"/>
                <p:cNvSpPr>
                  <a:spLocks noChangeArrowheads="1"/>
                </p:cNvSpPr>
                <p:nvPr/>
              </p:nvSpPr>
              <p:spPr bwMode="auto">
                <a:xfrm>
                  <a:off x="471" y="1403"/>
                  <a:ext cx="399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400" dirty="0"/>
                    <a:t>Sales</a:t>
                  </a:r>
                </a:p>
              </p:txBody>
            </p:sp>
            <p:sp>
              <p:nvSpPr>
                <p:cNvPr id="1342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62" y="1799"/>
                  <a:ext cx="726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en-US" sz="1400" dirty="0"/>
                    <a:t>Production control</a:t>
                  </a:r>
                </a:p>
              </p:txBody>
            </p:sp>
            <p:sp>
              <p:nvSpPr>
                <p:cNvPr id="134206" name="Rectangle 26"/>
                <p:cNvSpPr>
                  <a:spLocks noChangeArrowheads="1"/>
                </p:cNvSpPr>
                <p:nvPr/>
              </p:nvSpPr>
              <p:spPr bwMode="auto">
                <a:xfrm>
                  <a:off x="490" y="2302"/>
                  <a:ext cx="375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400" dirty="0"/>
                    <a:t>Plant</a:t>
                  </a:r>
                </a:p>
              </p:txBody>
            </p:sp>
            <p:sp>
              <p:nvSpPr>
                <p:cNvPr id="134207" name="Rectangle 27"/>
                <p:cNvSpPr>
                  <a:spLocks noChangeArrowheads="1"/>
                </p:cNvSpPr>
                <p:nvPr/>
              </p:nvSpPr>
              <p:spPr bwMode="auto">
                <a:xfrm>
                  <a:off x="160" y="2746"/>
                  <a:ext cx="690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400" dirty="0"/>
                    <a:t>Warehouse</a:t>
                  </a:r>
                </a:p>
              </p:txBody>
            </p:sp>
            <p:sp>
              <p:nvSpPr>
                <p:cNvPr id="134208" name="Rectangle 28"/>
                <p:cNvSpPr>
                  <a:spLocks noChangeArrowheads="1"/>
                </p:cNvSpPr>
                <p:nvPr/>
              </p:nvSpPr>
              <p:spPr bwMode="auto">
                <a:xfrm>
                  <a:off x="249" y="3191"/>
                  <a:ext cx="601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400" dirty="0"/>
                    <a:t>Transport</a:t>
                  </a:r>
                </a:p>
              </p:txBody>
            </p:sp>
          </p:grpSp>
        </p:grpSp>
      </p:grpSp>
      <p:grpSp>
        <p:nvGrpSpPr>
          <p:cNvPr id="76862" name="Group 62"/>
          <p:cNvGrpSpPr>
            <a:grpSpLocks/>
          </p:cNvGrpSpPr>
          <p:nvPr/>
        </p:nvGrpSpPr>
        <p:grpSpPr bwMode="auto">
          <a:xfrm>
            <a:off x="1689100" y="5486400"/>
            <a:ext cx="6985000" cy="557213"/>
            <a:chOff x="1064" y="3584"/>
            <a:chExt cx="4400" cy="351"/>
          </a:xfrm>
        </p:grpSpPr>
        <p:sp>
          <p:nvSpPr>
            <p:cNvPr id="134191" name="Rectangle 63"/>
            <p:cNvSpPr>
              <a:spLocks noChangeArrowheads="1"/>
            </p:cNvSpPr>
            <p:nvPr/>
          </p:nvSpPr>
          <p:spPr bwMode="auto">
            <a:xfrm>
              <a:off x="1182" y="3584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day</a:t>
              </a:r>
            </a:p>
          </p:txBody>
        </p:sp>
        <p:sp>
          <p:nvSpPr>
            <p:cNvPr id="134192" name="Rectangle 64"/>
            <p:cNvSpPr>
              <a:spLocks noChangeArrowheads="1"/>
            </p:cNvSpPr>
            <p:nvPr/>
          </p:nvSpPr>
          <p:spPr bwMode="auto">
            <a:xfrm>
              <a:off x="2088" y="3584"/>
              <a:ext cx="4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2 days</a:t>
              </a:r>
            </a:p>
          </p:txBody>
        </p:sp>
        <p:sp>
          <p:nvSpPr>
            <p:cNvPr id="134193" name="Rectangle 65"/>
            <p:cNvSpPr>
              <a:spLocks noChangeArrowheads="1"/>
            </p:cNvSpPr>
            <p:nvPr/>
          </p:nvSpPr>
          <p:spPr bwMode="auto">
            <a:xfrm>
              <a:off x="3364" y="3584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day</a:t>
              </a:r>
            </a:p>
          </p:txBody>
        </p:sp>
        <p:sp>
          <p:nvSpPr>
            <p:cNvPr id="134194" name="Rectangle 66"/>
            <p:cNvSpPr>
              <a:spLocks noChangeArrowheads="1"/>
            </p:cNvSpPr>
            <p:nvPr/>
          </p:nvSpPr>
          <p:spPr bwMode="auto">
            <a:xfrm>
              <a:off x="4307" y="3584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day</a:t>
              </a:r>
            </a:p>
          </p:txBody>
        </p:sp>
        <p:sp>
          <p:nvSpPr>
            <p:cNvPr id="134195" name="Rectangle 67"/>
            <p:cNvSpPr>
              <a:spLocks noChangeArrowheads="1"/>
            </p:cNvSpPr>
            <p:nvPr/>
          </p:nvSpPr>
          <p:spPr bwMode="auto">
            <a:xfrm>
              <a:off x="4934" y="3584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day</a:t>
              </a:r>
            </a:p>
          </p:txBody>
        </p:sp>
        <p:sp>
          <p:nvSpPr>
            <p:cNvPr id="134196" name="Rectangle 68"/>
            <p:cNvSpPr>
              <a:spLocks noChangeArrowheads="1"/>
            </p:cNvSpPr>
            <p:nvPr/>
          </p:nvSpPr>
          <p:spPr bwMode="auto">
            <a:xfrm>
              <a:off x="3024" y="3743"/>
              <a:ext cx="4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6 days</a:t>
              </a:r>
            </a:p>
          </p:txBody>
        </p:sp>
        <p:sp>
          <p:nvSpPr>
            <p:cNvPr id="134197" name="Line 69"/>
            <p:cNvSpPr>
              <a:spLocks noChangeShapeType="1"/>
            </p:cNvSpPr>
            <p:nvPr/>
          </p:nvSpPr>
          <p:spPr bwMode="auto">
            <a:xfrm flipH="1">
              <a:off x="1064" y="3840"/>
              <a:ext cx="19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198" name="Line 70"/>
            <p:cNvSpPr>
              <a:spLocks noChangeShapeType="1"/>
            </p:cNvSpPr>
            <p:nvPr/>
          </p:nvSpPr>
          <p:spPr bwMode="auto">
            <a:xfrm>
              <a:off x="3520" y="3848"/>
              <a:ext cx="19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6871" name="Rectangle 71"/>
          <p:cNvSpPr>
            <a:spLocks noChangeArrowheads="1"/>
          </p:cNvSpPr>
          <p:nvPr/>
        </p:nvSpPr>
        <p:spPr bwMode="auto">
          <a:xfrm>
            <a:off x="127000" y="6080125"/>
            <a:ext cx="1358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7.4(b)</a:t>
            </a:r>
          </a:p>
        </p:txBody>
      </p:sp>
      <p:grpSp>
        <p:nvGrpSpPr>
          <p:cNvPr id="76880" name="Group 80"/>
          <p:cNvGrpSpPr>
            <a:grpSpLocks/>
          </p:cNvGrpSpPr>
          <p:nvPr/>
        </p:nvGrpSpPr>
        <p:grpSpPr bwMode="auto">
          <a:xfrm>
            <a:off x="6829425" y="1257300"/>
            <a:ext cx="1784350" cy="4197350"/>
            <a:chOff x="4302" y="920"/>
            <a:chExt cx="1124" cy="2644"/>
          </a:xfrm>
        </p:grpSpPr>
        <p:grpSp>
          <p:nvGrpSpPr>
            <p:cNvPr id="134180" name="Group 29"/>
            <p:cNvGrpSpPr>
              <a:grpSpLocks/>
            </p:cNvGrpSpPr>
            <p:nvPr/>
          </p:nvGrpSpPr>
          <p:grpSpPr bwMode="auto">
            <a:xfrm>
              <a:off x="4504" y="920"/>
              <a:ext cx="922" cy="2616"/>
              <a:chOff x="4368" y="864"/>
              <a:chExt cx="922" cy="2616"/>
            </a:xfrm>
          </p:grpSpPr>
          <p:sp>
            <p:nvSpPr>
              <p:cNvPr id="134183" name="Freeform 30"/>
              <p:cNvSpPr>
                <a:spLocks/>
              </p:cNvSpPr>
              <p:nvPr/>
            </p:nvSpPr>
            <p:spPr bwMode="auto">
              <a:xfrm>
                <a:off x="4368" y="2952"/>
                <a:ext cx="420" cy="328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328 h 720"/>
                  <a:gd name="T4" fmla="*/ 420 w 376"/>
                  <a:gd name="T5" fmla="*/ 328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184" name="Line 31"/>
              <p:cNvSpPr>
                <a:spLocks noChangeShapeType="1"/>
              </p:cNvSpPr>
              <p:nvPr/>
            </p:nvSpPr>
            <p:spPr bwMode="auto">
              <a:xfrm flipV="1">
                <a:off x="4992" y="1220"/>
                <a:ext cx="0" cy="2048"/>
              </a:xfrm>
              <a:prstGeom prst="line">
                <a:avLst/>
              </a:prstGeom>
              <a:noFill/>
              <a:ln w="57150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4185" name="Group 32"/>
              <p:cNvGrpSpPr>
                <a:grpSpLocks/>
              </p:cNvGrpSpPr>
              <p:nvPr/>
            </p:nvGrpSpPr>
            <p:grpSpPr bwMode="auto">
              <a:xfrm>
                <a:off x="4797" y="3096"/>
                <a:ext cx="393" cy="384"/>
                <a:chOff x="5045" y="3408"/>
                <a:chExt cx="393" cy="384"/>
              </a:xfrm>
            </p:grpSpPr>
            <p:sp>
              <p:nvSpPr>
                <p:cNvPr id="134189" name="Oval 33"/>
                <p:cNvSpPr>
                  <a:spLocks noChangeArrowheads="1"/>
                </p:cNvSpPr>
                <p:nvPr/>
              </p:nvSpPr>
              <p:spPr bwMode="auto">
                <a:xfrm>
                  <a:off x="5049" y="3408"/>
                  <a:ext cx="384" cy="384"/>
                </a:xfrm>
                <a:prstGeom prst="ellipse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190" name="Rectangle 34"/>
                <p:cNvSpPr>
                  <a:spLocks noChangeArrowheads="1"/>
                </p:cNvSpPr>
                <p:nvPr/>
              </p:nvSpPr>
              <p:spPr bwMode="auto">
                <a:xfrm>
                  <a:off x="5045" y="3514"/>
                  <a:ext cx="393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Move</a:t>
                  </a:r>
                </a:p>
              </p:txBody>
            </p:sp>
          </p:grpSp>
          <p:grpSp>
            <p:nvGrpSpPr>
              <p:cNvPr id="134186" name="Group 35"/>
              <p:cNvGrpSpPr>
                <a:grpSpLocks/>
              </p:cNvGrpSpPr>
              <p:nvPr/>
            </p:nvGrpSpPr>
            <p:grpSpPr bwMode="auto">
              <a:xfrm>
                <a:off x="4663" y="864"/>
                <a:ext cx="627" cy="360"/>
                <a:chOff x="4911" y="864"/>
                <a:chExt cx="627" cy="360"/>
              </a:xfrm>
            </p:grpSpPr>
            <p:sp>
              <p:nvSpPr>
                <p:cNvPr id="134187" name="Rectangle 36"/>
                <p:cNvSpPr>
                  <a:spLocks noChangeArrowheads="1"/>
                </p:cNvSpPr>
                <p:nvPr/>
              </p:nvSpPr>
              <p:spPr bwMode="auto">
                <a:xfrm>
                  <a:off x="4949" y="864"/>
                  <a:ext cx="552" cy="360"/>
                </a:xfrm>
                <a:prstGeom prst="rect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188" name="Rectangle 37"/>
                <p:cNvSpPr>
                  <a:spLocks noChangeArrowheads="1"/>
                </p:cNvSpPr>
                <p:nvPr/>
              </p:nvSpPr>
              <p:spPr bwMode="auto">
                <a:xfrm>
                  <a:off x="4911" y="901"/>
                  <a:ext cx="627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Receive product</a:t>
                  </a:r>
                </a:p>
              </p:txBody>
            </p:sp>
          </p:grpSp>
        </p:grpSp>
        <p:sp>
          <p:nvSpPr>
            <p:cNvPr id="134181" name="Text Box 76"/>
            <p:cNvSpPr txBox="1">
              <a:spLocks noChangeArrowheads="1"/>
            </p:cNvSpPr>
            <p:nvPr/>
          </p:nvSpPr>
          <p:spPr bwMode="auto">
            <a:xfrm rot="-5400000">
              <a:off x="4164" y="3252"/>
              <a:ext cx="4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Product</a:t>
              </a:r>
            </a:p>
          </p:txBody>
        </p:sp>
        <p:sp>
          <p:nvSpPr>
            <p:cNvPr id="134182" name="Text Box 77"/>
            <p:cNvSpPr txBox="1">
              <a:spLocks noChangeArrowheads="1"/>
            </p:cNvSpPr>
            <p:nvPr/>
          </p:nvSpPr>
          <p:spPr bwMode="auto">
            <a:xfrm rot="-5400000">
              <a:off x="4788" y="1908"/>
              <a:ext cx="4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Product</a:t>
              </a:r>
            </a:p>
          </p:txBody>
        </p:sp>
      </p:grpSp>
      <p:grpSp>
        <p:nvGrpSpPr>
          <p:cNvPr id="76879" name="Group 79"/>
          <p:cNvGrpSpPr>
            <a:grpSpLocks/>
          </p:cNvGrpSpPr>
          <p:nvPr/>
        </p:nvGrpSpPr>
        <p:grpSpPr bwMode="auto">
          <a:xfrm>
            <a:off x="2863850" y="3213100"/>
            <a:ext cx="4576763" cy="1530350"/>
            <a:chOff x="1804" y="2152"/>
            <a:chExt cx="2883" cy="964"/>
          </a:xfrm>
        </p:grpSpPr>
        <p:grpSp>
          <p:nvGrpSpPr>
            <p:cNvPr id="134164" name="Group 38"/>
            <p:cNvGrpSpPr>
              <a:grpSpLocks/>
            </p:cNvGrpSpPr>
            <p:nvPr/>
          </p:nvGrpSpPr>
          <p:grpSpPr bwMode="auto">
            <a:xfrm>
              <a:off x="2004" y="2152"/>
              <a:ext cx="2683" cy="936"/>
              <a:chOff x="1868" y="2096"/>
              <a:chExt cx="2683" cy="936"/>
            </a:xfrm>
          </p:grpSpPr>
          <p:sp>
            <p:nvSpPr>
              <p:cNvPr id="134168" name="Line 39"/>
              <p:cNvSpPr>
                <a:spLocks noChangeShapeType="1"/>
              </p:cNvSpPr>
              <p:nvPr/>
            </p:nvSpPr>
            <p:spPr bwMode="auto">
              <a:xfrm>
                <a:off x="2688" y="2388"/>
                <a:ext cx="764" cy="0"/>
              </a:xfrm>
              <a:prstGeom prst="line">
                <a:avLst/>
              </a:prstGeom>
              <a:noFill/>
              <a:ln w="57150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169" name="Freeform 40"/>
              <p:cNvSpPr>
                <a:spLocks/>
              </p:cNvSpPr>
              <p:nvPr/>
            </p:nvSpPr>
            <p:spPr bwMode="auto">
              <a:xfrm>
                <a:off x="3736" y="2508"/>
                <a:ext cx="420" cy="328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328 h 720"/>
                  <a:gd name="T4" fmla="*/ 420 w 376"/>
                  <a:gd name="T5" fmla="*/ 328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4170" name="Group 41"/>
              <p:cNvGrpSpPr>
                <a:grpSpLocks/>
              </p:cNvGrpSpPr>
              <p:nvPr/>
            </p:nvGrpSpPr>
            <p:grpSpPr bwMode="auto">
              <a:xfrm>
                <a:off x="3455" y="2208"/>
                <a:ext cx="552" cy="360"/>
                <a:chOff x="3895" y="2992"/>
                <a:chExt cx="552" cy="360"/>
              </a:xfrm>
            </p:grpSpPr>
            <p:sp>
              <p:nvSpPr>
                <p:cNvPr id="134178" name="Rectangle 42"/>
                <p:cNvSpPr>
                  <a:spLocks noChangeArrowheads="1"/>
                </p:cNvSpPr>
                <p:nvPr/>
              </p:nvSpPr>
              <p:spPr bwMode="auto">
                <a:xfrm>
                  <a:off x="3895" y="2992"/>
                  <a:ext cx="552" cy="360"/>
                </a:xfrm>
                <a:prstGeom prst="rect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179" name="Rectangle 43"/>
                <p:cNvSpPr>
                  <a:spLocks noChangeArrowheads="1"/>
                </p:cNvSpPr>
                <p:nvPr/>
              </p:nvSpPr>
              <p:spPr bwMode="auto">
                <a:xfrm>
                  <a:off x="3918" y="3086"/>
                  <a:ext cx="506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Extrude</a:t>
                  </a:r>
                </a:p>
              </p:txBody>
            </p:sp>
          </p:grpSp>
          <p:grpSp>
            <p:nvGrpSpPr>
              <p:cNvPr id="134171" name="Group 44"/>
              <p:cNvGrpSpPr>
                <a:grpSpLocks/>
              </p:cNvGrpSpPr>
              <p:nvPr/>
            </p:nvGrpSpPr>
            <p:grpSpPr bwMode="auto">
              <a:xfrm>
                <a:off x="4167" y="2648"/>
                <a:ext cx="384" cy="384"/>
                <a:chOff x="4495" y="2552"/>
                <a:chExt cx="384" cy="384"/>
              </a:xfrm>
            </p:grpSpPr>
            <p:sp>
              <p:nvSpPr>
                <p:cNvPr id="134176" name="Oval 45"/>
                <p:cNvSpPr>
                  <a:spLocks noChangeArrowheads="1"/>
                </p:cNvSpPr>
                <p:nvPr/>
              </p:nvSpPr>
              <p:spPr bwMode="auto">
                <a:xfrm>
                  <a:off x="4495" y="2552"/>
                  <a:ext cx="384" cy="384"/>
                </a:xfrm>
                <a:prstGeom prst="ellipse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177" name="Rectangle 46"/>
                <p:cNvSpPr>
                  <a:spLocks noChangeArrowheads="1"/>
                </p:cNvSpPr>
                <p:nvPr/>
              </p:nvSpPr>
              <p:spPr bwMode="auto">
                <a:xfrm>
                  <a:off x="4508" y="2658"/>
                  <a:ext cx="343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Wait</a:t>
                  </a:r>
                </a:p>
              </p:txBody>
            </p:sp>
          </p:grpSp>
          <p:sp>
            <p:nvSpPr>
              <p:cNvPr id="134172" name="Freeform 47"/>
              <p:cNvSpPr>
                <a:spLocks/>
              </p:cNvSpPr>
              <p:nvPr/>
            </p:nvSpPr>
            <p:spPr bwMode="auto">
              <a:xfrm>
                <a:off x="1868" y="2096"/>
                <a:ext cx="332" cy="284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284 h 720"/>
                  <a:gd name="T4" fmla="*/ 332 w 376"/>
                  <a:gd name="T5" fmla="*/ 284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4173" name="Group 48"/>
              <p:cNvGrpSpPr>
                <a:grpSpLocks/>
              </p:cNvGrpSpPr>
              <p:nvPr/>
            </p:nvGrpSpPr>
            <p:grpSpPr bwMode="auto">
              <a:xfrm>
                <a:off x="2207" y="2208"/>
                <a:ext cx="552" cy="360"/>
                <a:chOff x="1983" y="2136"/>
                <a:chExt cx="552" cy="360"/>
              </a:xfrm>
            </p:grpSpPr>
            <p:sp>
              <p:nvSpPr>
                <p:cNvPr id="134174" name="Rectangle 49"/>
                <p:cNvSpPr>
                  <a:spLocks noChangeArrowheads="1"/>
                </p:cNvSpPr>
                <p:nvPr/>
              </p:nvSpPr>
              <p:spPr bwMode="auto">
                <a:xfrm>
                  <a:off x="1983" y="2136"/>
                  <a:ext cx="552" cy="360"/>
                </a:xfrm>
                <a:prstGeom prst="rect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175" name="Rectangle 50"/>
                <p:cNvSpPr>
                  <a:spLocks noChangeArrowheads="1"/>
                </p:cNvSpPr>
                <p:nvPr/>
              </p:nvSpPr>
              <p:spPr bwMode="auto">
                <a:xfrm>
                  <a:off x="2084" y="2230"/>
                  <a:ext cx="351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Print</a:t>
                  </a:r>
                </a:p>
              </p:txBody>
            </p:sp>
          </p:grpSp>
        </p:grpSp>
        <p:sp>
          <p:nvSpPr>
            <p:cNvPr id="134165" name="Text Box 73"/>
            <p:cNvSpPr txBox="1">
              <a:spLocks noChangeArrowheads="1"/>
            </p:cNvSpPr>
            <p:nvPr/>
          </p:nvSpPr>
          <p:spPr bwMode="auto">
            <a:xfrm rot="-5400000">
              <a:off x="1702" y="2309"/>
              <a:ext cx="3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Order</a:t>
              </a:r>
            </a:p>
          </p:txBody>
        </p:sp>
        <p:sp>
          <p:nvSpPr>
            <p:cNvPr id="134166" name="Text Box 74"/>
            <p:cNvSpPr txBox="1">
              <a:spLocks noChangeArrowheads="1"/>
            </p:cNvSpPr>
            <p:nvPr/>
          </p:nvSpPr>
          <p:spPr bwMode="auto">
            <a:xfrm>
              <a:off x="3094" y="2237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WIP</a:t>
              </a:r>
            </a:p>
          </p:txBody>
        </p:sp>
        <p:sp>
          <p:nvSpPr>
            <p:cNvPr id="134167" name="Text Box 75"/>
            <p:cNvSpPr txBox="1">
              <a:spLocks noChangeArrowheads="1"/>
            </p:cNvSpPr>
            <p:nvPr/>
          </p:nvSpPr>
          <p:spPr bwMode="auto">
            <a:xfrm rot="-5400000">
              <a:off x="3532" y="2804"/>
              <a:ext cx="4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Product</a:t>
              </a:r>
            </a:p>
          </p:txBody>
        </p:sp>
      </p:grpSp>
      <p:grpSp>
        <p:nvGrpSpPr>
          <p:cNvPr id="76878" name="Group 78"/>
          <p:cNvGrpSpPr>
            <a:grpSpLocks/>
          </p:cNvGrpSpPr>
          <p:nvPr/>
        </p:nvGrpSpPr>
        <p:grpSpPr bwMode="auto">
          <a:xfrm>
            <a:off x="1693863" y="1257300"/>
            <a:ext cx="1784350" cy="2019300"/>
            <a:chOff x="1067" y="920"/>
            <a:chExt cx="1124" cy="1272"/>
          </a:xfrm>
        </p:grpSpPr>
        <p:grpSp>
          <p:nvGrpSpPr>
            <p:cNvPr id="134152" name="Group 51"/>
            <p:cNvGrpSpPr>
              <a:grpSpLocks/>
            </p:cNvGrpSpPr>
            <p:nvPr/>
          </p:nvGrpSpPr>
          <p:grpSpPr bwMode="auto">
            <a:xfrm>
              <a:off x="1067" y="920"/>
              <a:ext cx="1124" cy="1272"/>
              <a:chOff x="931" y="864"/>
              <a:chExt cx="1124" cy="1272"/>
            </a:xfrm>
          </p:grpSpPr>
          <p:sp>
            <p:nvSpPr>
              <p:cNvPr id="134154" name="Freeform 52"/>
              <p:cNvSpPr>
                <a:spLocks/>
              </p:cNvSpPr>
              <p:nvPr/>
            </p:nvSpPr>
            <p:spPr bwMode="auto">
              <a:xfrm>
                <a:off x="1252" y="1216"/>
                <a:ext cx="412" cy="720"/>
              </a:xfrm>
              <a:custGeom>
                <a:avLst/>
                <a:gdLst>
                  <a:gd name="T0" fmla="*/ 0 w 376"/>
                  <a:gd name="T1" fmla="*/ 0 h 720"/>
                  <a:gd name="T2" fmla="*/ 0 w 376"/>
                  <a:gd name="T3" fmla="*/ 720 h 720"/>
                  <a:gd name="T4" fmla="*/ 412 w 376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376"/>
                  <a:gd name="T10" fmla="*/ 0 h 720"/>
                  <a:gd name="T11" fmla="*/ 376 w 376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376" y="720"/>
                    </a:lnTo>
                  </a:path>
                </a:pathLst>
              </a:custGeom>
              <a:noFill/>
              <a:ln w="57150" cmpd="sng">
                <a:solidFill>
                  <a:srgbClr val="BF0922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4155" name="Group 53"/>
              <p:cNvGrpSpPr>
                <a:grpSpLocks/>
              </p:cNvGrpSpPr>
              <p:nvPr/>
            </p:nvGrpSpPr>
            <p:grpSpPr bwMode="auto">
              <a:xfrm>
                <a:off x="939" y="864"/>
                <a:ext cx="581" cy="360"/>
                <a:chOff x="891" y="864"/>
                <a:chExt cx="581" cy="360"/>
              </a:xfrm>
            </p:grpSpPr>
            <p:sp>
              <p:nvSpPr>
                <p:cNvPr id="134162" name="Rectangle 54"/>
                <p:cNvSpPr>
                  <a:spLocks noChangeArrowheads="1"/>
                </p:cNvSpPr>
                <p:nvPr/>
              </p:nvSpPr>
              <p:spPr bwMode="auto">
                <a:xfrm>
                  <a:off x="905" y="864"/>
                  <a:ext cx="552" cy="360"/>
                </a:xfrm>
                <a:prstGeom prst="rect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163" name="Rectangle 55"/>
                <p:cNvSpPr>
                  <a:spLocks noChangeArrowheads="1"/>
                </p:cNvSpPr>
                <p:nvPr/>
              </p:nvSpPr>
              <p:spPr bwMode="auto">
                <a:xfrm>
                  <a:off x="891" y="900"/>
                  <a:ext cx="581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Order product</a:t>
                  </a:r>
                </a:p>
              </p:txBody>
            </p:sp>
          </p:grpSp>
          <p:grpSp>
            <p:nvGrpSpPr>
              <p:cNvPr id="134156" name="Group 56"/>
              <p:cNvGrpSpPr>
                <a:grpSpLocks/>
              </p:cNvGrpSpPr>
              <p:nvPr/>
            </p:nvGrpSpPr>
            <p:grpSpPr bwMode="auto">
              <a:xfrm>
                <a:off x="931" y="1304"/>
                <a:ext cx="613" cy="360"/>
                <a:chOff x="891" y="1280"/>
                <a:chExt cx="613" cy="360"/>
              </a:xfrm>
            </p:grpSpPr>
            <p:sp>
              <p:nvSpPr>
                <p:cNvPr id="134160" name="Rectangle 57"/>
                <p:cNvSpPr>
                  <a:spLocks noChangeArrowheads="1"/>
                </p:cNvSpPr>
                <p:nvPr/>
              </p:nvSpPr>
              <p:spPr bwMode="auto">
                <a:xfrm>
                  <a:off x="921" y="1280"/>
                  <a:ext cx="552" cy="360"/>
                </a:xfrm>
                <a:prstGeom prst="rect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161" name="Rectangle 58"/>
                <p:cNvSpPr>
                  <a:spLocks noChangeArrowheads="1"/>
                </p:cNvSpPr>
                <p:nvPr/>
              </p:nvSpPr>
              <p:spPr bwMode="auto">
                <a:xfrm>
                  <a:off x="891" y="1317"/>
                  <a:ext cx="613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Process order</a:t>
                  </a:r>
                </a:p>
              </p:txBody>
            </p:sp>
          </p:grpSp>
          <p:grpSp>
            <p:nvGrpSpPr>
              <p:cNvPr id="134157" name="Group 59"/>
              <p:cNvGrpSpPr>
                <a:grpSpLocks/>
              </p:cNvGrpSpPr>
              <p:nvPr/>
            </p:nvGrpSpPr>
            <p:grpSpPr bwMode="auto">
              <a:xfrm>
                <a:off x="1671" y="1752"/>
                <a:ext cx="384" cy="384"/>
                <a:chOff x="1551" y="1696"/>
                <a:chExt cx="384" cy="384"/>
              </a:xfrm>
            </p:grpSpPr>
            <p:sp>
              <p:nvSpPr>
                <p:cNvPr id="134158" name="Oval 60"/>
                <p:cNvSpPr>
                  <a:spLocks noChangeArrowheads="1"/>
                </p:cNvSpPr>
                <p:nvPr/>
              </p:nvSpPr>
              <p:spPr bwMode="auto">
                <a:xfrm>
                  <a:off x="1551" y="1696"/>
                  <a:ext cx="384" cy="384"/>
                </a:xfrm>
                <a:prstGeom prst="ellipse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159" name="Rectangle 61"/>
                <p:cNvSpPr>
                  <a:spLocks noChangeArrowheads="1"/>
                </p:cNvSpPr>
                <p:nvPr/>
              </p:nvSpPr>
              <p:spPr bwMode="auto">
                <a:xfrm>
                  <a:off x="1564" y="1802"/>
                  <a:ext cx="343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/>
                    <a:t>Wait</a:t>
                  </a:r>
                </a:p>
              </p:txBody>
            </p:sp>
          </p:grpSp>
        </p:grpSp>
        <p:sp>
          <p:nvSpPr>
            <p:cNvPr id="134153" name="Text Box 72"/>
            <p:cNvSpPr txBox="1">
              <a:spLocks noChangeArrowheads="1"/>
            </p:cNvSpPr>
            <p:nvPr/>
          </p:nvSpPr>
          <p:spPr bwMode="auto">
            <a:xfrm rot="-5400000">
              <a:off x="1080" y="1891"/>
              <a:ext cx="3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55504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7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Chart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7937500" y="5952460"/>
            <a:ext cx="99301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>
                <a:solidFill>
                  <a:srgbClr val="255898"/>
                </a:solidFill>
              </a:rPr>
              <a:t>7.5</a:t>
            </a:r>
          </a:p>
        </p:txBody>
      </p:sp>
      <p:pic>
        <p:nvPicPr>
          <p:cNvPr id="2" name="Picture 1" descr="process 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271588"/>
            <a:ext cx="6775450" cy="49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0802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5900"/>
            <a:ext cx="7772400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Process Analysis and Design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98500" y="1749425"/>
            <a:ext cx="7620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b="1" dirty="0">
                <a:solidFill>
                  <a:srgbClr val="255898"/>
                </a:solidFill>
              </a:rPr>
              <a:t>Value-Stream Mapping (VSM)</a:t>
            </a:r>
          </a:p>
          <a:p>
            <a:pPr marL="812800" lvl="1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Where value is added in the entire production process, including the supply chain</a:t>
            </a:r>
          </a:p>
          <a:p>
            <a:pPr marL="812800" lvl="1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Extends from the customer back to the suppliers</a:t>
            </a:r>
          </a:p>
        </p:txBody>
      </p:sp>
    </p:spTree>
    <p:extLst>
      <p:ext uri="{BB962C8B-B14F-4D97-AF65-F5344CB8AC3E}">
        <p14:creationId xmlns:p14="http://schemas.microsoft.com/office/powerpoint/2010/main" val="194614382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Value-Stream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354138"/>
            <a:ext cx="7391400" cy="5173662"/>
          </a:xfrm>
        </p:spPr>
        <p:txBody>
          <a:bodyPr rtlCol="0">
            <a:normAutofit/>
          </a:bodyPr>
          <a:lstStyle/>
          <a:p>
            <a:pPr marL="355600" indent="-355600" fontAlgn="auto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Begin with symbols for customer, supplier, and production to ensure the big picture</a:t>
            </a: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Enter customer order requirements</a:t>
            </a: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Calculate the daily production requirements</a:t>
            </a: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Enter the outbound shipping requirements and delivery frequency</a:t>
            </a: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Determine inbound shipping method and delivery frequency</a:t>
            </a:r>
          </a:p>
        </p:txBody>
      </p:sp>
    </p:spTree>
    <p:extLst>
      <p:ext uri="{BB962C8B-B14F-4D97-AF65-F5344CB8AC3E}">
        <p14:creationId xmlns:p14="http://schemas.microsoft.com/office/powerpoint/2010/main" val="3534565100"/>
      </p:ext>
    </p:extLst>
  </p:cSld>
  <p:clrMapOvr>
    <a:masterClrMapping/>
  </p:clrMapOvr>
  <p:transition spd="slow">
    <p:pull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Value-Stream Mapping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914400" y="1384300"/>
            <a:ext cx="7404100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 startAt="6"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Add the process steps (i.e., machine, assemble) in sequence, left to right</a:t>
            </a:r>
          </a:p>
          <a:p>
            <a:pPr marL="514350" indent="-514350" fontAlgn="auto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 startAt="6"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Add communication methods, add their frequency, and show the direction with arrows</a:t>
            </a:r>
          </a:p>
          <a:p>
            <a:pPr marL="514350" indent="-514350" fontAlgn="auto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 startAt="6"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Add inventory quantities between 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r>
              <a:rPr 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every step of the entire flow</a:t>
            </a:r>
          </a:p>
          <a:p>
            <a:pPr marL="514350" indent="-514350" fontAlgn="auto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 startAt="6"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Determine total working time (value-added time) and delay (non-value-added time)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dirty="0">
              <a:latin typeface="Arial"/>
              <a:ea typeface="+mn-ea"/>
              <a:cs typeface="Arial"/>
            </a:endParaRPr>
          </a:p>
        </p:txBody>
      </p:sp>
      <p:grpSp>
        <p:nvGrpSpPr>
          <p:cNvPr id="139268" name="Group 7"/>
          <p:cNvGrpSpPr>
            <a:grpSpLocks/>
          </p:cNvGrpSpPr>
          <p:nvPr/>
        </p:nvGrpSpPr>
        <p:grpSpPr bwMode="auto">
          <a:xfrm>
            <a:off x="6892925" y="3902462"/>
            <a:ext cx="492125" cy="461631"/>
            <a:chOff x="6892925" y="3711562"/>
            <a:chExt cx="492125" cy="461665"/>
          </a:xfrm>
        </p:grpSpPr>
        <p:sp>
          <p:nvSpPr>
            <p:cNvPr id="4" name="Freeform 3"/>
            <p:cNvSpPr>
              <a:spLocks noChangeAspect="1"/>
            </p:cNvSpPr>
            <p:nvPr/>
          </p:nvSpPr>
          <p:spPr>
            <a:xfrm>
              <a:off x="6892925" y="3730796"/>
              <a:ext cx="492125" cy="415956"/>
            </a:xfrm>
            <a:custGeom>
              <a:avLst/>
              <a:gdLst>
                <a:gd name="connsiteX0" fmla="*/ 412750 w 1003300"/>
                <a:gd name="connsiteY0" fmla="*/ 0 h 847725"/>
                <a:gd name="connsiteX1" fmla="*/ 577850 w 1003300"/>
                <a:gd name="connsiteY1" fmla="*/ 0 h 847725"/>
                <a:gd name="connsiteX2" fmla="*/ 1003300 w 1003300"/>
                <a:gd name="connsiteY2" fmla="*/ 701675 h 847725"/>
                <a:gd name="connsiteX3" fmla="*/ 914400 w 1003300"/>
                <a:gd name="connsiteY3" fmla="*/ 844550 h 847725"/>
                <a:gd name="connsiteX4" fmla="*/ 85725 w 1003300"/>
                <a:gd name="connsiteY4" fmla="*/ 847725 h 847725"/>
                <a:gd name="connsiteX5" fmla="*/ 0 w 1003300"/>
                <a:gd name="connsiteY5" fmla="*/ 701675 h 847725"/>
                <a:gd name="connsiteX6" fmla="*/ 412750 w 1003300"/>
                <a:gd name="connsiteY6" fmla="*/ 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300" h="847725">
                  <a:moveTo>
                    <a:pt x="412750" y="0"/>
                  </a:moveTo>
                  <a:lnTo>
                    <a:pt x="577850" y="0"/>
                  </a:lnTo>
                  <a:lnTo>
                    <a:pt x="1003300" y="701675"/>
                  </a:lnTo>
                  <a:lnTo>
                    <a:pt x="914400" y="844550"/>
                  </a:lnTo>
                  <a:lnTo>
                    <a:pt x="85725" y="847725"/>
                  </a:lnTo>
                  <a:lnTo>
                    <a:pt x="0" y="701675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2BA797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9270" name="TextBox 5"/>
            <p:cNvSpPr txBox="1">
              <a:spLocks noChangeArrowheads="1"/>
            </p:cNvSpPr>
            <p:nvPr/>
          </p:nvSpPr>
          <p:spPr bwMode="auto">
            <a:xfrm>
              <a:off x="6985000" y="3711562"/>
              <a:ext cx="3044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1" dirty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29381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82391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Value-Stream Mapping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556500" y="5981700"/>
            <a:ext cx="9930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>
                <a:solidFill>
                  <a:srgbClr val="255898"/>
                </a:solidFill>
              </a:rPr>
              <a:t>7.6</a:t>
            </a:r>
          </a:p>
        </p:txBody>
      </p:sp>
      <p:pic>
        <p:nvPicPr>
          <p:cNvPr id="78854" name="Picture 6" descr="V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270000"/>
            <a:ext cx="573405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58497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Service Blueprinting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779463" y="1984375"/>
            <a:ext cx="7583487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Focuses on the customer and provider interaction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Defines three levels of interaction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Each level has different management issues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Identifies potential failure points</a:t>
            </a:r>
          </a:p>
        </p:txBody>
      </p:sp>
    </p:spTree>
    <p:extLst>
      <p:ext uri="{BB962C8B-B14F-4D97-AF65-F5344CB8AC3E}">
        <p14:creationId xmlns:p14="http://schemas.microsoft.com/office/powerpoint/2010/main" val="193682310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Service Blueprint</a:t>
            </a:r>
          </a:p>
        </p:txBody>
      </p: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796925" y="1093788"/>
            <a:ext cx="7658100" cy="304800"/>
            <a:chOff x="502" y="1039"/>
            <a:chExt cx="4824" cy="192"/>
          </a:xfrm>
        </p:grpSpPr>
        <p:sp>
          <p:nvSpPr>
            <p:cNvPr id="144479" name="Rectangle 24"/>
            <p:cNvSpPr>
              <a:spLocks noChangeArrowheads="1"/>
            </p:cNvSpPr>
            <p:nvPr/>
          </p:nvSpPr>
          <p:spPr bwMode="auto">
            <a:xfrm>
              <a:off x="502" y="1039"/>
              <a:ext cx="1081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Personal Greeting</a:t>
              </a:r>
            </a:p>
          </p:txBody>
        </p:sp>
        <p:sp>
          <p:nvSpPr>
            <p:cNvPr id="144480" name="Rectangle 25"/>
            <p:cNvSpPr>
              <a:spLocks noChangeArrowheads="1"/>
            </p:cNvSpPr>
            <p:nvPr/>
          </p:nvSpPr>
          <p:spPr bwMode="auto">
            <a:xfrm>
              <a:off x="1750" y="1039"/>
              <a:ext cx="1081" cy="192"/>
            </a:xfrm>
            <a:prstGeom prst="rect">
              <a:avLst/>
            </a:prstGeom>
            <a:solidFill>
              <a:srgbClr val="24B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Service Diagnosis</a:t>
              </a:r>
            </a:p>
          </p:txBody>
        </p:sp>
        <p:sp>
          <p:nvSpPr>
            <p:cNvPr id="82970" name="Rectangle 26"/>
            <p:cNvSpPr>
              <a:spLocks noChangeArrowheads="1"/>
            </p:cNvSpPr>
            <p:nvPr/>
          </p:nvSpPr>
          <p:spPr bwMode="auto">
            <a:xfrm>
              <a:off x="3000" y="1039"/>
              <a:ext cx="1079" cy="19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ea typeface="+mn-ea"/>
                  <a:cs typeface="+mn-cs"/>
                </a:rPr>
                <a:t>Perform Service</a:t>
              </a:r>
            </a:p>
          </p:txBody>
        </p:sp>
        <p:sp>
          <p:nvSpPr>
            <p:cNvPr id="82971" name="Rectangle 27"/>
            <p:cNvSpPr>
              <a:spLocks noChangeArrowheads="1"/>
            </p:cNvSpPr>
            <p:nvPr/>
          </p:nvSpPr>
          <p:spPr bwMode="auto">
            <a:xfrm>
              <a:off x="4246" y="1039"/>
              <a:ext cx="1080" cy="19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ea typeface="+mn-ea"/>
                  <a:cs typeface="+mn-cs"/>
                </a:rPr>
                <a:t>Friendly Close</a:t>
              </a:r>
            </a:p>
          </p:txBody>
        </p:sp>
      </p:grp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190500" y="5614988"/>
            <a:ext cx="6127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Level</a:t>
            </a:r>
          </a:p>
          <a:p>
            <a:pPr algn="ctr">
              <a:lnSpc>
                <a:spcPct val="85000"/>
              </a:lnSpc>
            </a:pPr>
            <a:r>
              <a:rPr lang="en-US" sz="1400" dirty="0"/>
              <a:t>#3</a:t>
            </a:r>
          </a:p>
        </p:txBody>
      </p:sp>
      <p:grpSp>
        <p:nvGrpSpPr>
          <p:cNvPr id="83073" name="Group 129"/>
          <p:cNvGrpSpPr>
            <a:grpSpLocks/>
          </p:cNvGrpSpPr>
          <p:nvPr/>
        </p:nvGrpSpPr>
        <p:grpSpPr bwMode="auto">
          <a:xfrm>
            <a:off x="177800" y="1697038"/>
            <a:ext cx="8483600" cy="642937"/>
            <a:chOff x="112" y="1179"/>
            <a:chExt cx="5344" cy="405"/>
          </a:xfrm>
        </p:grpSpPr>
        <p:sp>
          <p:nvSpPr>
            <p:cNvPr id="144477" name="Rectangle 30"/>
            <p:cNvSpPr>
              <a:spLocks noChangeArrowheads="1"/>
            </p:cNvSpPr>
            <p:nvPr/>
          </p:nvSpPr>
          <p:spPr bwMode="auto">
            <a:xfrm>
              <a:off x="112" y="1179"/>
              <a:ext cx="46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Level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/>
                <a:t>#1</a:t>
              </a:r>
            </a:p>
          </p:txBody>
        </p:sp>
        <p:sp>
          <p:nvSpPr>
            <p:cNvPr id="144478" name="Line 31"/>
            <p:cNvSpPr>
              <a:spLocks noChangeShapeType="1"/>
            </p:cNvSpPr>
            <p:nvPr/>
          </p:nvSpPr>
          <p:spPr bwMode="auto">
            <a:xfrm>
              <a:off x="144" y="1584"/>
              <a:ext cx="5312" cy="0"/>
            </a:xfrm>
            <a:prstGeom prst="line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3075" name="Group 131"/>
          <p:cNvGrpSpPr>
            <a:grpSpLocks/>
          </p:cNvGrpSpPr>
          <p:nvPr/>
        </p:nvGrpSpPr>
        <p:grpSpPr bwMode="auto">
          <a:xfrm>
            <a:off x="177800" y="3648075"/>
            <a:ext cx="8483600" cy="1841500"/>
            <a:chOff x="112" y="2408"/>
            <a:chExt cx="5344" cy="1160"/>
          </a:xfrm>
        </p:grpSpPr>
        <p:sp>
          <p:nvSpPr>
            <p:cNvPr id="144475" name="Rectangle 33"/>
            <p:cNvSpPr>
              <a:spLocks noChangeArrowheads="1"/>
            </p:cNvSpPr>
            <p:nvPr/>
          </p:nvSpPr>
          <p:spPr bwMode="auto">
            <a:xfrm>
              <a:off x="112" y="2408"/>
              <a:ext cx="453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Level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/>
                <a:t>#2</a:t>
              </a:r>
            </a:p>
          </p:txBody>
        </p:sp>
        <p:sp>
          <p:nvSpPr>
            <p:cNvPr id="144476" name="Line 34"/>
            <p:cNvSpPr>
              <a:spLocks noChangeShapeType="1"/>
            </p:cNvSpPr>
            <p:nvPr/>
          </p:nvSpPr>
          <p:spPr bwMode="auto">
            <a:xfrm>
              <a:off x="144" y="3568"/>
              <a:ext cx="5312" cy="0"/>
            </a:xfrm>
            <a:prstGeom prst="line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6867525" y="6159500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7.7</a:t>
            </a:r>
          </a:p>
        </p:txBody>
      </p:sp>
      <p:grpSp>
        <p:nvGrpSpPr>
          <p:cNvPr id="83069" name="Group 125"/>
          <p:cNvGrpSpPr>
            <a:grpSpLocks/>
          </p:cNvGrpSpPr>
          <p:nvPr/>
        </p:nvGrpSpPr>
        <p:grpSpPr bwMode="auto">
          <a:xfrm>
            <a:off x="4635500" y="1927225"/>
            <a:ext cx="2432050" cy="2378075"/>
            <a:chOff x="2920" y="1324"/>
            <a:chExt cx="1532" cy="1498"/>
          </a:xfrm>
        </p:grpSpPr>
        <p:sp>
          <p:nvSpPr>
            <p:cNvPr id="144468" name="Freeform 4"/>
            <p:cNvSpPr>
              <a:spLocks/>
            </p:cNvSpPr>
            <p:nvPr/>
          </p:nvSpPr>
          <p:spPr bwMode="auto">
            <a:xfrm>
              <a:off x="3952" y="1324"/>
              <a:ext cx="500" cy="844"/>
            </a:xfrm>
            <a:custGeom>
              <a:avLst/>
              <a:gdLst>
                <a:gd name="T0" fmla="*/ 0 w 500"/>
                <a:gd name="T1" fmla="*/ 844 h 624"/>
                <a:gd name="T2" fmla="*/ 252 w 500"/>
                <a:gd name="T3" fmla="*/ 844 h 624"/>
                <a:gd name="T4" fmla="*/ 252 w 500"/>
                <a:gd name="T5" fmla="*/ 0 h 624"/>
                <a:gd name="T6" fmla="*/ 500 w 500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0"/>
                <a:gd name="T13" fmla="*/ 0 h 624"/>
                <a:gd name="T14" fmla="*/ 500 w 500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" h="624">
                  <a:moveTo>
                    <a:pt x="0" y="624"/>
                  </a:moveTo>
                  <a:lnTo>
                    <a:pt x="252" y="624"/>
                  </a:lnTo>
                  <a:lnTo>
                    <a:pt x="252" y="0"/>
                  </a:lnTo>
                  <a:lnTo>
                    <a:pt x="50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469" name="Line 37"/>
            <p:cNvSpPr>
              <a:spLocks noChangeShapeType="1"/>
            </p:cNvSpPr>
            <p:nvPr/>
          </p:nvSpPr>
          <p:spPr bwMode="auto">
            <a:xfrm>
              <a:off x="2920" y="2740"/>
              <a:ext cx="2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470" name="Rectangle 38"/>
            <p:cNvSpPr>
              <a:spLocks noChangeArrowheads="1"/>
            </p:cNvSpPr>
            <p:nvPr/>
          </p:nvSpPr>
          <p:spPr bwMode="auto">
            <a:xfrm>
              <a:off x="3106" y="2649"/>
              <a:ext cx="2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/>
                <a:t>No</a:t>
              </a:r>
            </a:p>
          </p:txBody>
        </p:sp>
        <p:sp>
          <p:nvSpPr>
            <p:cNvPr id="144471" name="Freeform 39"/>
            <p:cNvSpPr>
              <a:spLocks/>
            </p:cNvSpPr>
            <p:nvPr/>
          </p:nvSpPr>
          <p:spPr bwMode="auto">
            <a:xfrm>
              <a:off x="3328" y="2544"/>
              <a:ext cx="216" cy="196"/>
            </a:xfrm>
            <a:custGeom>
              <a:avLst/>
              <a:gdLst>
                <a:gd name="T0" fmla="*/ 0 w 216"/>
                <a:gd name="T1" fmla="*/ 196 h 196"/>
                <a:gd name="T2" fmla="*/ 216 w 216"/>
                <a:gd name="T3" fmla="*/ 196 h 196"/>
                <a:gd name="T4" fmla="*/ 216 w 216"/>
                <a:gd name="T5" fmla="*/ 0 h 196"/>
                <a:gd name="T6" fmla="*/ 0 60000 65536"/>
                <a:gd name="T7" fmla="*/ 0 60000 65536"/>
                <a:gd name="T8" fmla="*/ 0 60000 65536"/>
                <a:gd name="T9" fmla="*/ 0 w 216"/>
                <a:gd name="T10" fmla="*/ 0 h 196"/>
                <a:gd name="T11" fmla="*/ 216 w 21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96">
                  <a:moveTo>
                    <a:pt x="0" y="196"/>
                  </a:moveTo>
                  <a:lnTo>
                    <a:pt x="216" y="196"/>
                  </a:lnTo>
                  <a:lnTo>
                    <a:pt x="21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4472" name="Group 109"/>
            <p:cNvGrpSpPr>
              <a:grpSpLocks/>
            </p:cNvGrpSpPr>
            <p:nvPr/>
          </p:nvGrpSpPr>
          <p:grpSpPr bwMode="auto">
            <a:xfrm>
              <a:off x="3056" y="1792"/>
              <a:ext cx="975" cy="763"/>
              <a:chOff x="3056" y="1728"/>
              <a:chExt cx="975" cy="763"/>
            </a:xfrm>
          </p:grpSpPr>
          <p:sp>
            <p:nvSpPr>
              <p:cNvPr id="144473" name="Oval 41"/>
              <p:cNvSpPr>
                <a:spLocks noChangeArrowheads="1"/>
              </p:cNvSpPr>
              <p:nvPr/>
            </p:nvSpPr>
            <p:spPr bwMode="auto">
              <a:xfrm>
                <a:off x="3108" y="1728"/>
                <a:ext cx="872" cy="760"/>
              </a:xfrm>
              <a:prstGeom prst="ellipse">
                <a:avLst/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74" name="Rectangle 42"/>
              <p:cNvSpPr>
                <a:spLocks noChangeArrowheads="1"/>
              </p:cNvSpPr>
              <p:nvPr/>
            </p:nvSpPr>
            <p:spPr bwMode="auto">
              <a:xfrm>
                <a:off x="3056" y="1735"/>
                <a:ext cx="975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/>
                  <a:t>Notify</a:t>
                </a:r>
                <a:br>
                  <a:rPr lang="en-US" sz="1200" dirty="0"/>
                </a:br>
                <a:r>
                  <a:rPr lang="en-US" sz="1200" dirty="0"/>
                  <a:t>customer</a:t>
                </a:r>
                <a:br>
                  <a:rPr lang="en-US" sz="1200" dirty="0"/>
                </a:br>
                <a:r>
                  <a:rPr lang="en-US" sz="1200" dirty="0"/>
                  <a:t>and recommend</a:t>
                </a:r>
                <a:br>
                  <a:rPr lang="en-US" sz="1200" dirty="0"/>
                </a:br>
                <a:r>
                  <a:rPr lang="en-US" sz="1200" dirty="0"/>
                  <a:t>an alternative</a:t>
                </a:r>
                <a:br>
                  <a:rPr lang="en-US" sz="1200" dirty="0"/>
                </a:br>
                <a:r>
                  <a:rPr lang="en-US" sz="1200" dirty="0"/>
                  <a:t>provider.</a:t>
                </a:r>
              </a:p>
              <a:p>
                <a:pPr algn="ctr"/>
                <a:r>
                  <a:rPr lang="en-US" sz="1200" dirty="0"/>
                  <a:t>(7 min)</a:t>
                </a:r>
              </a:p>
            </p:txBody>
          </p:sp>
        </p:grpSp>
      </p:grpSp>
      <p:grpSp>
        <p:nvGrpSpPr>
          <p:cNvPr id="83063" name="Group 119"/>
          <p:cNvGrpSpPr>
            <a:grpSpLocks/>
          </p:cNvGrpSpPr>
          <p:nvPr/>
        </p:nvGrpSpPr>
        <p:grpSpPr bwMode="auto">
          <a:xfrm>
            <a:off x="860425" y="1604963"/>
            <a:ext cx="1589088" cy="2195512"/>
            <a:chOff x="542" y="1121"/>
            <a:chExt cx="1001" cy="1383"/>
          </a:xfrm>
        </p:grpSpPr>
        <p:sp>
          <p:nvSpPr>
            <p:cNvPr id="144459" name="Freeform 45"/>
            <p:cNvSpPr>
              <a:spLocks/>
            </p:cNvSpPr>
            <p:nvPr/>
          </p:nvSpPr>
          <p:spPr bwMode="auto">
            <a:xfrm>
              <a:off x="1040" y="1512"/>
              <a:ext cx="408" cy="992"/>
            </a:xfrm>
            <a:custGeom>
              <a:avLst/>
              <a:gdLst>
                <a:gd name="T0" fmla="*/ 0 w 408"/>
                <a:gd name="T1" fmla="*/ 0 h 872"/>
                <a:gd name="T2" fmla="*/ 0 w 408"/>
                <a:gd name="T3" fmla="*/ 992 h 872"/>
                <a:gd name="T4" fmla="*/ 408 w 408"/>
                <a:gd name="T5" fmla="*/ 992 h 872"/>
                <a:gd name="T6" fmla="*/ 0 60000 65536"/>
                <a:gd name="T7" fmla="*/ 0 60000 65536"/>
                <a:gd name="T8" fmla="*/ 0 60000 65536"/>
                <a:gd name="T9" fmla="*/ 0 w 408"/>
                <a:gd name="T10" fmla="*/ 0 h 872"/>
                <a:gd name="T11" fmla="*/ 408 w 408"/>
                <a:gd name="T12" fmla="*/ 872 h 8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872">
                  <a:moveTo>
                    <a:pt x="0" y="0"/>
                  </a:moveTo>
                  <a:lnTo>
                    <a:pt x="0" y="872"/>
                  </a:lnTo>
                  <a:lnTo>
                    <a:pt x="408" y="87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4460" name="Group 105"/>
            <p:cNvGrpSpPr>
              <a:grpSpLocks/>
            </p:cNvGrpSpPr>
            <p:nvPr/>
          </p:nvGrpSpPr>
          <p:grpSpPr bwMode="auto">
            <a:xfrm>
              <a:off x="542" y="1121"/>
              <a:ext cx="1000" cy="408"/>
              <a:chOff x="542" y="1025"/>
              <a:chExt cx="1000" cy="408"/>
            </a:xfrm>
          </p:grpSpPr>
          <p:sp>
            <p:nvSpPr>
              <p:cNvPr id="82991" name="Oval 47"/>
              <p:cNvSpPr>
                <a:spLocks noChangeArrowheads="1"/>
              </p:cNvSpPr>
              <p:nvPr/>
            </p:nvSpPr>
            <p:spPr bwMode="auto">
              <a:xfrm>
                <a:off x="542" y="1025"/>
                <a:ext cx="1000" cy="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467" name="Rectangle 48"/>
              <p:cNvSpPr>
                <a:spLocks noChangeArrowheads="1"/>
              </p:cNvSpPr>
              <p:nvPr/>
            </p:nvSpPr>
            <p:spPr bwMode="auto">
              <a:xfrm>
                <a:off x="581" y="1075"/>
                <a:ext cx="922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Customer arrives for service.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(3 min)</a:t>
                </a:r>
              </a:p>
            </p:txBody>
          </p:sp>
        </p:grpSp>
        <p:grpSp>
          <p:nvGrpSpPr>
            <p:cNvPr id="144461" name="Group 106"/>
            <p:cNvGrpSpPr>
              <a:grpSpLocks/>
            </p:cNvGrpSpPr>
            <p:nvPr/>
          </p:nvGrpSpPr>
          <p:grpSpPr bwMode="auto">
            <a:xfrm>
              <a:off x="543" y="1937"/>
              <a:ext cx="1000" cy="497"/>
              <a:chOff x="543" y="1841"/>
              <a:chExt cx="1000" cy="497"/>
            </a:xfrm>
          </p:grpSpPr>
          <p:sp>
            <p:nvSpPr>
              <p:cNvPr id="82994" name="Oval 50"/>
              <p:cNvSpPr>
                <a:spLocks noChangeArrowheads="1"/>
              </p:cNvSpPr>
              <p:nvPr/>
            </p:nvSpPr>
            <p:spPr bwMode="auto">
              <a:xfrm>
                <a:off x="543" y="1841"/>
                <a:ext cx="1000" cy="493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465" name="Rectangle 51"/>
              <p:cNvSpPr>
                <a:spLocks noChangeArrowheads="1"/>
              </p:cNvSpPr>
              <p:nvPr/>
            </p:nvSpPr>
            <p:spPr bwMode="auto">
              <a:xfrm>
                <a:off x="607" y="1881"/>
                <a:ext cx="871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Warm greeting and obtain service request.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(10 sec)</a:t>
                </a:r>
              </a:p>
            </p:txBody>
          </p:sp>
        </p:grpSp>
        <p:sp>
          <p:nvSpPr>
            <p:cNvPr id="144462" name="Oval 52"/>
            <p:cNvSpPr>
              <a:spLocks noChangeArrowheads="1"/>
            </p:cNvSpPr>
            <p:nvPr/>
          </p:nvSpPr>
          <p:spPr bwMode="auto">
            <a:xfrm>
              <a:off x="958" y="1639"/>
              <a:ext cx="168" cy="168"/>
            </a:xfrm>
            <a:prstGeom prst="ellipse">
              <a:avLst/>
            </a:prstGeom>
            <a:solidFill>
              <a:srgbClr val="BDD6A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463" name="Text Box 53"/>
            <p:cNvSpPr txBox="1">
              <a:spLocks noChangeArrowheads="1"/>
            </p:cNvSpPr>
            <p:nvPr/>
          </p:nvSpPr>
          <p:spPr bwMode="auto">
            <a:xfrm>
              <a:off x="948" y="1621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dirty="0"/>
                <a:t>F</a:t>
              </a:r>
            </a:p>
          </p:txBody>
        </p:sp>
      </p:grpSp>
      <p:grpSp>
        <p:nvGrpSpPr>
          <p:cNvPr id="83071" name="Group 127"/>
          <p:cNvGrpSpPr>
            <a:grpSpLocks/>
          </p:cNvGrpSpPr>
          <p:nvPr/>
        </p:nvGrpSpPr>
        <p:grpSpPr bwMode="auto">
          <a:xfrm>
            <a:off x="860425" y="4073525"/>
            <a:ext cx="2035175" cy="1733550"/>
            <a:chOff x="542" y="2676"/>
            <a:chExt cx="1282" cy="1092"/>
          </a:xfrm>
        </p:grpSpPr>
        <p:sp>
          <p:nvSpPr>
            <p:cNvPr id="144452" name="Freeform 56"/>
            <p:cNvSpPr>
              <a:spLocks/>
            </p:cNvSpPr>
            <p:nvPr/>
          </p:nvSpPr>
          <p:spPr bwMode="auto">
            <a:xfrm>
              <a:off x="1040" y="2952"/>
              <a:ext cx="784" cy="816"/>
            </a:xfrm>
            <a:custGeom>
              <a:avLst/>
              <a:gdLst>
                <a:gd name="T0" fmla="*/ 784 w 720"/>
                <a:gd name="T1" fmla="*/ 816 h 260"/>
                <a:gd name="T2" fmla="*/ 0 w 720"/>
                <a:gd name="T3" fmla="*/ 816 h 260"/>
                <a:gd name="T4" fmla="*/ 0 w 720"/>
                <a:gd name="T5" fmla="*/ 0 h 260"/>
                <a:gd name="T6" fmla="*/ 0 60000 65536"/>
                <a:gd name="T7" fmla="*/ 0 60000 65536"/>
                <a:gd name="T8" fmla="*/ 0 60000 65536"/>
                <a:gd name="T9" fmla="*/ 0 w 720"/>
                <a:gd name="T10" fmla="*/ 0 h 260"/>
                <a:gd name="T11" fmla="*/ 720 w 720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260">
                  <a:moveTo>
                    <a:pt x="720" y="260"/>
                  </a:moveTo>
                  <a:lnTo>
                    <a:pt x="0" y="26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4453" name="Group 107"/>
            <p:cNvGrpSpPr>
              <a:grpSpLocks/>
            </p:cNvGrpSpPr>
            <p:nvPr/>
          </p:nvGrpSpPr>
          <p:grpSpPr bwMode="auto">
            <a:xfrm>
              <a:off x="542" y="2676"/>
              <a:ext cx="1000" cy="277"/>
              <a:chOff x="542" y="2580"/>
              <a:chExt cx="1000" cy="277"/>
            </a:xfrm>
          </p:grpSpPr>
          <p:sp>
            <p:nvSpPr>
              <p:cNvPr id="144457" name="Oval 58"/>
              <p:cNvSpPr>
                <a:spLocks noChangeArrowheads="1"/>
              </p:cNvSpPr>
              <p:nvPr/>
            </p:nvSpPr>
            <p:spPr bwMode="auto">
              <a:xfrm>
                <a:off x="542" y="2580"/>
                <a:ext cx="1000" cy="277"/>
              </a:xfrm>
              <a:prstGeom prst="ellipse">
                <a:avLst/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58" name="Rectangle 59"/>
              <p:cNvSpPr>
                <a:spLocks noChangeArrowheads="1"/>
              </p:cNvSpPr>
              <p:nvPr/>
            </p:nvSpPr>
            <p:spPr bwMode="auto">
              <a:xfrm>
                <a:off x="608" y="2595"/>
                <a:ext cx="86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Direct customer to waiting room.</a:t>
                </a:r>
              </a:p>
            </p:txBody>
          </p:sp>
        </p:grpSp>
        <p:grpSp>
          <p:nvGrpSpPr>
            <p:cNvPr id="144454" name="Group 103"/>
            <p:cNvGrpSpPr>
              <a:grpSpLocks/>
            </p:cNvGrpSpPr>
            <p:nvPr/>
          </p:nvGrpSpPr>
          <p:grpSpPr bwMode="auto">
            <a:xfrm>
              <a:off x="945" y="3255"/>
              <a:ext cx="184" cy="192"/>
              <a:chOff x="945" y="3015"/>
              <a:chExt cx="184" cy="192"/>
            </a:xfrm>
          </p:grpSpPr>
          <p:sp>
            <p:nvSpPr>
              <p:cNvPr id="144455" name="Oval 60"/>
              <p:cNvSpPr>
                <a:spLocks noChangeArrowheads="1"/>
              </p:cNvSpPr>
              <p:nvPr/>
            </p:nvSpPr>
            <p:spPr bwMode="auto">
              <a:xfrm>
                <a:off x="958" y="3032"/>
                <a:ext cx="168" cy="168"/>
              </a:xfrm>
              <a:prstGeom prst="ellipse">
                <a:avLst/>
              </a:prstGeom>
              <a:solidFill>
                <a:srgbClr val="BDD6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56" name="Text Box 61"/>
              <p:cNvSpPr txBox="1">
                <a:spLocks noChangeArrowheads="1"/>
              </p:cNvSpPr>
              <p:nvPr/>
            </p:nvSpPr>
            <p:spPr bwMode="auto">
              <a:xfrm>
                <a:off x="945" y="3015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F</a:t>
                </a:r>
              </a:p>
            </p:txBody>
          </p:sp>
        </p:grpSp>
      </p:grpSp>
      <p:grpSp>
        <p:nvGrpSpPr>
          <p:cNvPr id="83074" name="Group 130"/>
          <p:cNvGrpSpPr>
            <a:grpSpLocks/>
          </p:cNvGrpSpPr>
          <p:nvPr/>
        </p:nvGrpSpPr>
        <p:grpSpPr bwMode="auto">
          <a:xfrm>
            <a:off x="2895600" y="1768475"/>
            <a:ext cx="5772150" cy="4337050"/>
            <a:chOff x="1824" y="1224"/>
            <a:chExt cx="3636" cy="2732"/>
          </a:xfrm>
        </p:grpSpPr>
        <p:sp>
          <p:nvSpPr>
            <p:cNvPr id="144421" name="Line 6"/>
            <p:cNvSpPr>
              <a:spLocks noChangeShapeType="1"/>
            </p:cNvSpPr>
            <p:nvPr/>
          </p:nvSpPr>
          <p:spPr bwMode="auto">
            <a:xfrm flipV="1">
              <a:off x="4960" y="1972"/>
              <a:ext cx="0" cy="8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4422" name="Group 112"/>
            <p:cNvGrpSpPr>
              <a:grpSpLocks/>
            </p:cNvGrpSpPr>
            <p:nvPr/>
          </p:nvGrpSpPr>
          <p:grpSpPr bwMode="auto">
            <a:xfrm>
              <a:off x="4460" y="2584"/>
              <a:ext cx="1000" cy="512"/>
              <a:chOff x="4460" y="2656"/>
              <a:chExt cx="1000" cy="512"/>
            </a:xfrm>
          </p:grpSpPr>
          <p:sp>
            <p:nvSpPr>
              <p:cNvPr id="82952" name="Oval 8"/>
              <p:cNvSpPr>
                <a:spLocks noChangeArrowheads="1"/>
              </p:cNvSpPr>
              <p:nvPr/>
            </p:nvSpPr>
            <p:spPr bwMode="auto">
              <a:xfrm>
                <a:off x="4460" y="2656"/>
                <a:ext cx="1000" cy="512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451" name="Rectangle 9"/>
              <p:cNvSpPr>
                <a:spLocks noChangeArrowheads="1"/>
              </p:cNvSpPr>
              <p:nvPr/>
            </p:nvSpPr>
            <p:spPr bwMode="auto">
              <a:xfrm>
                <a:off x="4595" y="2683"/>
                <a:ext cx="730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Notify customer the car is ready.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(3 min)</a:t>
                </a:r>
              </a:p>
            </p:txBody>
          </p:sp>
        </p:grpSp>
        <p:sp>
          <p:nvSpPr>
            <p:cNvPr id="144423" name="Line 12"/>
            <p:cNvSpPr>
              <a:spLocks noChangeShapeType="1"/>
            </p:cNvSpPr>
            <p:nvPr/>
          </p:nvSpPr>
          <p:spPr bwMode="auto">
            <a:xfrm flipV="1">
              <a:off x="4960" y="1424"/>
              <a:ext cx="0" cy="3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4424" name="Group 110"/>
            <p:cNvGrpSpPr>
              <a:grpSpLocks/>
            </p:cNvGrpSpPr>
            <p:nvPr/>
          </p:nvGrpSpPr>
          <p:grpSpPr bwMode="auto">
            <a:xfrm>
              <a:off x="4460" y="1224"/>
              <a:ext cx="1000" cy="196"/>
              <a:chOff x="4460" y="1132"/>
              <a:chExt cx="1000" cy="196"/>
            </a:xfrm>
          </p:grpSpPr>
          <p:sp>
            <p:nvSpPr>
              <p:cNvPr id="144448" name="Oval 14"/>
              <p:cNvSpPr>
                <a:spLocks noChangeArrowheads="1"/>
              </p:cNvSpPr>
              <p:nvPr/>
            </p:nvSpPr>
            <p:spPr bwMode="auto">
              <a:xfrm>
                <a:off x="4460" y="1132"/>
                <a:ext cx="1000" cy="196"/>
              </a:xfrm>
              <a:prstGeom prst="ellipse">
                <a:avLst/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49" name="Rectangle 15"/>
              <p:cNvSpPr>
                <a:spLocks noChangeArrowheads="1"/>
              </p:cNvSpPr>
              <p:nvPr/>
            </p:nvSpPr>
            <p:spPr bwMode="auto">
              <a:xfrm>
                <a:off x="4517" y="1147"/>
                <a:ext cx="88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Customer departs</a:t>
                </a:r>
              </a:p>
            </p:txBody>
          </p:sp>
        </p:grpSp>
        <p:grpSp>
          <p:nvGrpSpPr>
            <p:cNvPr id="144425" name="Group 104"/>
            <p:cNvGrpSpPr>
              <a:grpSpLocks/>
            </p:cNvGrpSpPr>
            <p:nvPr/>
          </p:nvGrpSpPr>
          <p:grpSpPr bwMode="auto">
            <a:xfrm>
              <a:off x="4460" y="1736"/>
              <a:ext cx="1000" cy="316"/>
              <a:chOff x="4460" y="1640"/>
              <a:chExt cx="1000" cy="316"/>
            </a:xfrm>
          </p:grpSpPr>
          <p:sp>
            <p:nvSpPr>
              <p:cNvPr id="144446" name="Oval 17"/>
              <p:cNvSpPr>
                <a:spLocks noChangeArrowheads="1"/>
              </p:cNvSpPr>
              <p:nvPr/>
            </p:nvSpPr>
            <p:spPr bwMode="auto">
              <a:xfrm>
                <a:off x="4460" y="1640"/>
                <a:ext cx="1000" cy="316"/>
              </a:xfrm>
              <a:prstGeom prst="ellipse">
                <a:avLst/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47" name="Rectangle 18"/>
              <p:cNvSpPr>
                <a:spLocks noChangeArrowheads="1"/>
              </p:cNvSpPr>
              <p:nvPr/>
            </p:nvSpPr>
            <p:spPr bwMode="auto">
              <a:xfrm>
                <a:off x="4490" y="1691"/>
                <a:ext cx="94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Customer pays bill.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(4 min)</a:t>
                </a:r>
              </a:p>
            </p:txBody>
          </p:sp>
        </p:grpSp>
        <p:sp>
          <p:nvSpPr>
            <p:cNvPr id="144426" name="Freeform 19"/>
            <p:cNvSpPr>
              <a:spLocks/>
            </p:cNvSpPr>
            <p:nvPr/>
          </p:nvSpPr>
          <p:spPr bwMode="auto">
            <a:xfrm>
              <a:off x="3604" y="3088"/>
              <a:ext cx="1352" cy="680"/>
            </a:xfrm>
            <a:custGeom>
              <a:avLst/>
              <a:gdLst>
                <a:gd name="T0" fmla="*/ 0 w 1352"/>
                <a:gd name="T1" fmla="*/ 680 h 1008"/>
                <a:gd name="T2" fmla="*/ 1352 w 1352"/>
                <a:gd name="T3" fmla="*/ 680 h 1008"/>
                <a:gd name="T4" fmla="*/ 1352 w 1352"/>
                <a:gd name="T5" fmla="*/ 0 h 1008"/>
                <a:gd name="T6" fmla="*/ 0 60000 65536"/>
                <a:gd name="T7" fmla="*/ 0 60000 65536"/>
                <a:gd name="T8" fmla="*/ 0 60000 65536"/>
                <a:gd name="T9" fmla="*/ 0 w 1352"/>
                <a:gd name="T10" fmla="*/ 0 h 1008"/>
                <a:gd name="T11" fmla="*/ 1352 w 1352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2" h="1008">
                  <a:moveTo>
                    <a:pt x="0" y="1008"/>
                  </a:moveTo>
                  <a:lnTo>
                    <a:pt x="1352" y="1008"/>
                  </a:lnTo>
                  <a:lnTo>
                    <a:pt x="135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4427" name="Group 111"/>
            <p:cNvGrpSpPr>
              <a:grpSpLocks/>
            </p:cNvGrpSpPr>
            <p:nvPr/>
          </p:nvGrpSpPr>
          <p:grpSpPr bwMode="auto">
            <a:xfrm>
              <a:off x="4863" y="2079"/>
              <a:ext cx="184" cy="443"/>
              <a:chOff x="4863" y="2055"/>
              <a:chExt cx="184" cy="443"/>
            </a:xfrm>
          </p:grpSpPr>
          <p:sp>
            <p:nvSpPr>
              <p:cNvPr id="144442" name="Oval 10"/>
              <p:cNvSpPr>
                <a:spLocks noChangeArrowheads="1"/>
              </p:cNvSpPr>
              <p:nvPr/>
            </p:nvSpPr>
            <p:spPr bwMode="auto">
              <a:xfrm>
                <a:off x="4876" y="2064"/>
                <a:ext cx="168" cy="168"/>
              </a:xfrm>
              <a:prstGeom prst="ellipse">
                <a:avLst/>
              </a:prstGeom>
              <a:solidFill>
                <a:srgbClr val="BDD6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43" name="Text Box 21"/>
              <p:cNvSpPr txBox="1">
                <a:spLocks noChangeArrowheads="1"/>
              </p:cNvSpPr>
              <p:nvPr/>
            </p:nvSpPr>
            <p:spPr bwMode="auto">
              <a:xfrm>
                <a:off x="4863" y="2055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F</a:t>
                </a:r>
              </a:p>
            </p:txBody>
          </p:sp>
          <p:sp>
            <p:nvSpPr>
              <p:cNvPr id="144444" name="Oval 11"/>
              <p:cNvSpPr>
                <a:spLocks noChangeArrowheads="1"/>
              </p:cNvSpPr>
              <p:nvPr/>
            </p:nvSpPr>
            <p:spPr bwMode="auto">
              <a:xfrm>
                <a:off x="4876" y="2316"/>
                <a:ext cx="168" cy="168"/>
              </a:xfrm>
              <a:prstGeom prst="ellipse">
                <a:avLst/>
              </a:prstGeom>
              <a:solidFill>
                <a:srgbClr val="BDD6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45" name="Text Box 20"/>
              <p:cNvSpPr txBox="1">
                <a:spLocks noChangeArrowheads="1"/>
              </p:cNvSpPr>
              <p:nvPr/>
            </p:nvSpPr>
            <p:spPr bwMode="auto">
              <a:xfrm>
                <a:off x="4863" y="2306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F</a:t>
                </a:r>
              </a:p>
            </p:txBody>
          </p:sp>
        </p:grpSp>
        <p:grpSp>
          <p:nvGrpSpPr>
            <p:cNvPr id="144428" name="Group 113"/>
            <p:cNvGrpSpPr>
              <a:grpSpLocks/>
            </p:cNvGrpSpPr>
            <p:nvPr/>
          </p:nvGrpSpPr>
          <p:grpSpPr bwMode="auto">
            <a:xfrm>
              <a:off x="2628" y="3580"/>
              <a:ext cx="1000" cy="376"/>
              <a:chOff x="3044" y="3132"/>
              <a:chExt cx="1000" cy="376"/>
            </a:xfrm>
          </p:grpSpPr>
          <p:sp>
            <p:nvSpPr>
              <p:cNvPr id="144440" name="Oval 66"/>
              <p:cNvSpPr>
                <a:spLocks noChangeArrowheads="1"/>
              </p:cNvSpPr>
              <p:nvPr/>
            </p:nvSpPr>
            <p:spPr bwMode="auto">
              <a:xfrm>
                <a:off x="3044" y="3132"/>
                <a:ext cx="1000" cy="376"/>
              </a:xfrm>
              <a:prstGeom prst="ellipse">
                <a:avLst/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41" name="Rectangle 67"/>
              <p:cNvSpPr>
                <a:spLocks noChangeArrowheads="1"/>
              </p:cNvSpPr>
              <p:nvPr/>
            </p:nvSpPr>
            <p:spPr bwMode="auto">
              <a:xfrm>
                <a:off x="3135" y="3147"/>
                <a:ext cx="818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Perform required work.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(varies)</a:t>
                </a:r>
              </a:p>
            </p:txBody>
          </p:sp>
        </p:grpSp>
        <p:grpSp>
          <p:nvGrpSpPr>
            <p:cNvPr id="144429" name="Group 114"/>
            <p:cNvGrpSpPr>
              <a:grpSpLocks/>
            </p:cNvGrpSpPr>
            <p:nvPr/>
          </p:nvGrpSpPr>
          <p:grpSpPr bwMode="auto">
            <a:xfrm>
              <a:off x="3904" y="3614"/>
              <a:ext cx="1000" cy="304"/>
              <a:chOff x="3044" y="3720"/>
              <a:chExt cx="1000" cy="304"/>
            </a:xfrm>
          </p:grpSpPr>
          <p:sp>
            <p:nvSpPr>
              <p:cNvPr id="144438" name="Oval 69"/>
              <p:cNvSpPr>
                <a:spLocks noChangeArrowheads="1"/>
              </p:cNvSpPr>
              <p:nvPr/>
            </p:nvSpPr>
            <p:spPr bwMode="auto">
              <a:xfrm>
                <a:off x="3044" y="3720"/>
                <a:ext cx="1000" cy="304"/>
              </a:xfrm>
              <a:prstGeom prst="ellipse">
                <a:avLst/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39" name="Rectangle 70"/>
              <p:cNvSpPr>
                <a:spLocks noChangeArrowheads="1"/>
              </p:cNvSpPr>
              <p:nvPr/>
            </p:nvSpPr>
            <p:spPr bwMode="auto">
              <a:xfrm>
                <a:off x="3136" y="3763"/>
                <a:ext cx="81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Prepare invoice.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(3 min)</a:t>
                </a:r>
              </a:p>
            </p:txBody>
          </p:sp>
        </p:grpSp>
        <p:sp>
          <p:nvSpPr>
            <p:cNvPr id="144430" name="Freeform 75"/>
            <p:cNvSpPr>
              <a:spLocks/>
            </p:cNvSpPr>
            <p:nvPr/>
          </p:nvSpPr>
          <p:spPr bwMode="auto">
            <a:xfrm>
              <a:off x="1824" y="3548"/>
              <a:ext cx="802" cy="220"/>
            </a:xfrm>
            <a:custGeom>
              <a:avLst/>
              <a:gdLst>
                <a:gd name="T0" fmla="*/ 802 w 1216"/>
                <a:gd name="T1" fmla="*/ 220 h 68"/>
                <a:gd name="T2" fmla="*/ 0 w 1216"/>
                <a:gd name="T3" fmla="*/ 220 h 68"/>
                <a:gd name="T4" fmla="*/ 0 w 1216"/>
                <a:gd name="T5" fmla="*/ 0 h 68"/>
                <a:gd name="T6" fmla="*/ 0 60000 65536"/>
                <a:gd name="T7" fmla="*/ 0 60000 65536"/>
                <a:gd name="T8" fmla="*/ 0 60000 65536"/>
                <a:gd name="T9" fmla="*/ 0 w 1216"/>
                <a:gd name="T10" fmla="*/ 0 h 68"/>
                <a:gd name="T11" fmla="*/ 1216 w 1216"/>
                <a:gd name="T12" fmla="*/ 68 h 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6" h="68">
                  <a:moveTo>
                    <a:pt x="1216" y="68"/>
                  </a:moveTo>
                  <a:lnTo>
                    <a:pt x="0" y="6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431" name="Line 76"/>
            <p:cNvSpPr>
              <a:spLocks noChangeShapeType="1"/>
            </p:cNvSpPr>
            <p:nvPr/>
          </p:nvSpPr>
          <p:spPr bwMode="auto">
            <a:xfrm>
              <a:off x="2516" y="3548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4432" name="Group 118"/>
            <p:cNvGrpSpPr>
              <a:grpSpLocks/>
            </p:cNvGrpSpPr>
            <p:nvPr/>
          </p:nvGrpSpPr>
          <p:grpSpPr bwMode="auto">
            <a:xfrm>
              <a:off x="3669" y="3670"/>
              <a:ext cx="184" cy="192"/>
              <a:chOff x="5161" y="3814"/>
              <a:chExt cx="184" cy="192"/>
            </a:xfrm>
          </p:grpSpPr>
          <p:sp>
            <p:nvSpPr>
              <p:cNvPr id="144436" name="Oval 74"/>
              <p:cNvSpPr>
                <a:spLocks noChangeArrowheads="1"/>
              </p:cNvSpPr>
              <p:nvPr/>
            </p:nvSpPr>
            <p:spPr bwMode="auto">
              <a:xfrm>
                <a:off x="5176" y="3824"/>
                <a:ext cx="168" cy="168"/>
              </a:xfrm>
              <a:prstGeom prst="ellipse">
                <a:avLst/>
              </a:prstGeom>
              <a:solidFill>
                <a:srgbClr val="BDD6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37" name="Text Box 77"/>
              <p:cNvSpPr txBox="1">
                <a:spLocks noChangeArrowheads="1"/>
              </p:cNvSpPr>
              <p:nvPr/>
            </p:nvSpPr>
            <p:spPr bwMode="auto">
              <a:xfrm>
                <a:off x="5161" y="3814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F</a:t>
                </a:r>
              </a:p>
            </p:txBody>
          </p:sp>
        </p:grpSp>
        <p:grpSp>
          <p:nvGrpSpPr>
            <p:cNvPr id="144433" name="Group 117"/>
            <p:cNvGrpSpPr>
              <a:grpSpLocks/>
            </p:cNvGrpSpPr>
            <p:nvPr/>
          </p:nvGrpSpPr>
          <p:grpSpPr bwMode="auto">
            <a:xfrm>
              <a:off x="4857" y="3255"/>
              <a:ext cx="184" cy="192"/>
              <a:chOff x="5161" y="3346"/>
              <a:chExt cx="184" cy="192"/>
            </a:xfrm>
          </p:grpSpPr>
          <p:sp>
            <p:nvSpPr>
              <p:cNvPr id="144434" name="Oval 71"/>
              <p:cNvSpPr>
                <a:spLocks noChangeArrowheads="1"/>
              </p:cNvSpPr>
              <p:nvPr/>
            </p:nvSpPr>
            <p:spPr bwMode="auto">
              <a:xfrm>
                <a:off x="5176" y="3360"/>
                <a:ext cx="168" cy="168"/>
              </a:xfrm>
              <a:prstGeom prst="ellipse">
                <a:avLst/>
              </a:prstGeom>
              <a:solidFill>
                <a:srgbClr val="BDD6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35" name="Text Box 78"/>
              <p:cNvSpPr txBox="1">
                <a:spLocks noChangeArrowheads="1"/>
              </p:cNvSpPr>
              <p:nvPr/>
            </p:nvSpPr>
            <p:spPr bwMode="auto">
              <a:xfrm>
                <a:off x="5161" y="3346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F</a:t>
                </a:r>
              </a:p>
            </p:txBody>
          </p:sp>
        </p:grpSp>
      </p:grpSp>
      <p:grpSp>
        <p:nvGrpSpPr>
          <p:cNvPr id="83076" name="Group 132"/>
          <p:cNvGrpSpPr>
            <a:grpSpLocks/>
          </p:cNvGrpSpPr>
          <p:nvPr/>
        </p:nvGrpSpPr>
        <p:grpSpPr bwMode="auto">
          <a:xfrm>
            <a:off x="2670175" y="3292475"/>
            <a:ext cx="455613" cy="2212975"/>
            <a:chOff x="1682" y="2184"/>
            <a:chExt cx="287" cy="1394"/>
          </a:xfrm>
        </p:grpSpPr>
        <p:sp>
          <p:nvSpPr>
            <p:cNvPr id="144415" name="Line 83"/>
            <p:cNvSpPr>
              <a:spLocks noChangeShapeType="1"/>
            </p:cNvSpPr>
            <p:nvPr/>
          </p:nvSpPr>
          <p:spPr bwMode="auto">
            <a:xfrm>
              <a:off x="1824" y="2184"/>
              <a:ext cx="0" cy="1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4416" name="Group 121"/>
            <p:cNvGrpSpPr>
              <a:grpSpLocks/>
            </p:cNvGrpSpPr>
            <p:nvPr/>
          </p:nvGrpSpPr>
          <p:grpSpPr bwMode="auto">
            <a:xfrm>
              <a:off x="1682" y="3255"/>
              <a:ext cx="287" cy="323"/>
              <a:chOff x="1682" y="3255"/>
              <a:chExt cx="287" cy="323"/>
            </a:xfrm>
          </p:grpSpPr>
          <p:sp>
            <p:nvSpPr>
              <p:cNvPr id="144417" name="Rectangle 73"/>
              <p:cNvSpPr>
                <a:spLocks noChangeArrowheads="1"/>
              </p:cNvSpPr>
              <p:nvPr/>
            </p:nvSpPr>
            <p:spPr bwMode="auto">
              <a:xfrm>
                <a:off x="1682" y="3405"/>
                <a:ext cx="28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Yes</a:t>
                </a:r>
              </a:p>
            </p:txBody>
          </p:sp>
          <p:grpSp>
            <p:nvGrpSpPr>
              <p:cNvPr id="144418" name="Group 101"/>
              <p:cNvGrpSpPr>
                <a:grpSpLocks/>
              </p:cNvGrpSpPr>
              <p:nvPr/>
            </p:nvGrpSpPr>
            <p:grpSpPr bwMode="auto">
              <a:xfrm>
                <a:off x="1724" y="3255"/>
                <a:ext cx="184" cy="192"/>
                <a:chOff x="1724" y="3183"/>
                <a:chExt cx="184" cy="192"/>
              </a:xfrm>
            </p:grpSpPr>
            <p:sp>
              <p:nvSpPr>
                <p:cNvPr id="144419" name="Oval 81"/>
                <p:cNvSpPr>
                  <a:spLocks noChangeArrowheads="1"/>
                </p:cNvSpPr>
                <p:nvPr/>
              </p:nvSpPr>
              <p:spPr bwMode="auto">
                <a:xfrm>
                  <a:off x="1739" y="3200"/>
                  <a:ext cx="168" cy="168"/>
                </a:xfrm>
                <a:prstGeom prst="ellipse">
                  <a:avLst/>
                </a:prstGeom>
                <a:solidFill>
                  <a:srgbClr val="BDD6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4420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1724" y="3183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r>
                    <a:rPr lang="en-US" sz="1400" dirty="0"/>
                    <a:t>F</a:t>
                  </a:r>
                </a:p>
              </p:txBody>
            </p:sp>
          </p:grpSp>
        </p:grpSp>
      </p:grpSp>
      <p:grpSp>
        <p:nvGrpSpPr>
          <p:cNvPr id="83066" name="Group 122"/>
          <p:cNvGrpSpPr>
            <a:grpSpLocks/>
          </p:cNvGrpSpPr>
          <p:nvPr/>
        </p:nvGrpSpPr>
        <p:grpSpPr bwMode="auto">
          <a:xfrm>
            <a:off x="3762375" y="4638675"/>
            <a:ext cx="455613" cy="866775"/>
            <a:chOff x="2370" y="3032"/>
            <a:chExt cx="287" cy="546"/>
          </a:xfrm>
        </p:grpSpPr>
        <p:sp>
          <p:nvSpPr>
            <p:cNvPr id="144410" name="Rectangle 72"/>
            <p:cNvSpPr>
              <a:spLocks noChangeArrowheads="1"/>
            </p:cNvSpPr>
            <p:nvPr/>
          </p:nvSpPr>
          <p:spPr bwMode="auto">
            <a:xfrm>
              <a:off x="2370" y="3405"/>
              <a:ext cx="2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/>
                <a:t>Yes</a:t>
              </a:r>
            </a:p>
          </p:txBody>
        </p:sp>
        <p:sp>
          <p:nvSpPr>
            <p:cNvPr id="144411" name="Line 95"/>
            <p:cNvSpPr>
              <a:spLocks noChangeShapeType="1"/>
            </p:cNvSpPr>
            <p:nvPr/>
          </p:nvSpPr>
          <p:spPr bwMode="auto">
            <a:xfrm>
              <a:off x="2508" y="303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4412" name="Group 102"/>
            <p:cNvGrpSpPr>
              <a:grpSpLocks/>
            </p:cNvGrpSpPr>
            <p:nvPr/>
          </p:nvGrpSpPr>
          <p:grpSpPr bwMode="auto">
            <a:xfrm>
              <a:off x="2414" y="3255"/>
              <a:ext cx="184" cy="192"/>
              <a:chOff x="2414" y="3159"/>
              <a:chExt cx="184" cy="192"/>
            </a:xfrm>
          </p:grpSpPr>
          <p:sp>
            <p:nvSpPr>
              <p:cNvPr id="144413" name="Oval 92"/>
              <p:cNvSpPr>
                <a:spLocks noChangeArrowheads="1"/>
              </p:cNvSpPr>
              <p:nvPr/>
            </p:nvSpPr>
            <p:spPr bwMode="auto">
              <a:xfrm>
                <a:off x="2426" y="3176"/>
                <a:ext cx="168" cy="168"/>
              </a:xfrm>
              <a:prstGeom prst="ellipse">
                <a:avLst/>
              </a:prstGeom>
              <a:solidFill>
                <a:srgbClr val="BDD6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14" name="Text Box 100"/>
              <p:cNvSpPr txBox="1">
                <a:spLocks noChangeArrowheads="1"/>
              </p:cNvSpPr>
              <p:nvPr/>
            </p:nvSpPr>
            <p:spPr bwMode="auto">
              <a:xfrm>
                <a:off x="2414" y="3159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F</a:t>
                </a:r>
              </a:p>
            </p:txBody>
          </p:sp>
        </p:grpSp>
      </p:grpSp>
      <p:grpSp>
        <p:nvGrpSpPr>
          <p:cNvPr id="83064" name="Group 120"/>
          <p:cNvGrpSpPr>
            <a:grpSpLocks/>
          </p:cNvGrpSpPr>
          <p:nvPr/>
        </p:nvGrpSpPr>
        <p:grpSpPr bwMode="auto">
          <a:xfrm>
            <a:off x="2292350" y="2644775"/>
            <a:ext cx="2438400" cy="2216150"/>
            <a:chOff x="1444" y="1776"/>
            <a:chExt cx="1536" cy="1396"/>
          </a:xfrm>
        </p:grpSpPr>
        <p:sp>
          <p:nvSpPr>
            <p:cNvPr id="144398" name="Line 85"/>
            <p:cNvSpPr>
              <a:spLocks noChangeShapeType="1"/>
            </p:cNvSpPr>
            <p:nvPr/>
          </p:nvSpPr>
          <p:spPr bwMode="auto">
            <a:xfrm>
              <a:off x="2512" y="20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4399" name="Group 115"/>
            <p:cNvGrpSpPr>
              <a:grpSpLocks/>
            </p:cNvGrpSpPr>
            <p:nvPr/>
          </p:nvGrpSpPr>
          <p:grpSpPr bwMode="auto">
            <a:xfrm>
              <a:off x="1444" y="2188"/>
              <a:ext cx="760" cy="620"/>
              <a:chOff x="1444" y="2092"/>
              <a:chExt cx="760" cy="620"/>
            </a:xfrm>
          </p:grpSpPr>
          <p:sp>
            <p:nvSpPr>
              <p:cNvPr id="83031" name="AutoShape 87"/>
              <p:cNvSpPr>
                <a:spLocks noChangeArrowheads="1"/>
              </p:cNvSpPr>
              <p:nvPr/>
            </p:nvSpPr>
            <p:spPr bwMode="auto">
              <a:xfrm>
                <a:off x="1444" y="2092"/>
                <a:ext cx="760" cy="620"/>
              </a:xfrm>
              <a:prstGeom prst="diamond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409" name="Rectangle 88"/>
              <p:cNvSpPr>
                <a:spLocks noChangeArrowheads="1"/>
              </p:cNvSpPr>
              <p:nvPr/>
            </p:nvSpPr>
            <p:spPr bwMode="auto">
              <a:xfrm>
                <a:off x="1518" y="2243"/>
                <a:ext cx="602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Standard request.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(3 min)</a:t>
                </a:r>
              </a:p>
            </p:txBody>
          </p:sp>
        </p:grpSp>
        <p:grpSp>
          <p:nvGrpSpPr>
            <p:cNvPr id="144400" name="Group 108"/>
            <p:cNvGrpSpPr>
              <a:grpSpLocks/>
            </p:cNvGrpSpPr>
            <p:nvPr/>
          </p:nvGrpSpPr>
          <p:grpSpPr bwMode="auto">
            <a:xfrm>
              <a:off x="2062" y="1776"/>
              <a:ext cx="896" cy="400"/>
              <a:chOff x="2062" y="1680"/>
              <a:chExt cx="896" cy="400"/>
            </a:xfrm>
          </p:grpSpPr>
          <p:sp>
            <p:nvSpPr>
              <p:cNvPr id="144406" name="Oval 90"/>
              <p:cNvSpPr>
                <a:spLocks noChangeArrowheads="1"/>
              </p:cNvSpPr>
              <p:nvPr/>
            </p:nvSpPr>
            <p:spPr bwMode="auto">
              <a:xfrm>
                <a:off x="2062" y="1680"/>
                <a:ext cx="896" cy="400"/>
              </a:xfrm>
              <a:prstGeom prst="ellipse">
                <a:avLst/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07" name="Rectangle 91"/>
              <p:cNvSpPr>
                <a:spLocks noChangeArrowheads="1"/>
              </p:cNvSpPr>
              <p:nvPr/>
            </p:nvSpPr>
            <p:spPr bwMode="auto">
              <a:xfrm>
                <a:off x="2190" y="1703"/>
                <a:ext cx="639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Determine specifics.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(5 min)</a:t>
                </a:r>
              </a:p>
            </p:txBody>
          </p:sp>
        </p:grpSp>
        <p:sp>
          <p:nvSpPr>
            <p:cNvPr id="144401" name="Freeform 93"/>
            <p:cNvSpPr>
              <a:spLocks/>
            </p:cNvSpPr>
            <p:nvPr/>
          </p:nvSpPr>
          <p:spPr bwMode="auto">
            <a:xfrm>
              <a:off x="1816" y="1968"/>
              <a:ext cx="236" cy="68"/>
            </a:xfrm>
            <a:custGeom>
              <a:avLst/>
              <a:gdLst>
                <a:gd name="T0" fmla="*/ 0 w 236"/>
                <a:gd name="T1" fmla="*/ 68 h 68"/>
                <a:gd name="T2" fmla="*/ 0 w 236"/>
                <a:gd name="T3" fmla="*/ 0 h 68"/>
                <a:gd name="T4" fmla="*/ 236 w 236"/>
                <a:gd name="T5" fmla="*/ 0 h 68"/>
                <a:gd name="T6" fmla="*/ 0 60000 65536"/>
                <a:gd name="T7" fmla="*/ 0 60000 65536"/>
                <a:gd name="T8" fmla="*/ 0 60000 65536"/>
                <a:gd name="T9" fmla="*/ 0 w 236"/>
                <a:gd name="T10" fmla="*/ 0 h 68"/>
                <a:gd name="T11" fmla="*/ 236 w 236"/>
                <a:gd name="T12" fmla="*/ 68 h 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" h="68">
                  <a:moveTo>
                    <a:pt x="0" y="68"/>
                  </a:moveTo>
                  <a:lnTo>
                    <a:pt x="0" y="0"/>
                  </a:lnTo>
                  <a:lnTo>
                    <a:pt x="23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402" name="Rectangle 94"/>
            <p:cNvSpPr>
              <a:spLocks noChangeArrowheads="1"/>
            </p:cNvSpPr>
            <p:nvPr/>
          </p:nvSpPr>
          <p:spPr bwMode="auto">
            <a:xfrm>
              <a:off x="1698" y="2041"/>
              <a:ext cx="2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/>
                <a:t>No</a:t>
              </a:r>
            </a:p>
          </p:txBody>
        </p:sp>
        <p:grpSp>
          <p:nvGrpSpPr>
            <p:cNvPr id="144403" name="Group 116"/>
            <p:cNvGrpSpPr>
              <a:grpSpLocks/>
            </p:cNvGrpSpPr>
            <p:nvPr/>
          </p:nvGrpSpPr>
          <p:grpSpPr bwMode="auto">
            <a:xfrm>
              <a:off x="2040" y="2316"/>
              <a:ext cx="940" cy="856"/>
              <a:chOff x="2040" y="2220"/>
              <a:chExt cx="940" cy="856"/>
            </a:xfrm>
          </p:grpSpPr>
          <p:sp>
            <p:nvSpPr>
              <p:cNvPr id="144404" name="AutoShape 97"/>
              <p:cNvSpPr>
                <a:spLocks noChangeArrowheads="1"/>
              </p:cNvSpPr>
              <p:nvPr/>
            </p:nvSpPr>
            <p:spPr bwMode="auto">
              <a:xfrm>
                <a:off x="2040" y="2220"/>
                <a:ext cx="940" cy="856"/>
              </a:xfrm>
              <a:prstGeom prst="diamond">
                <a:avLst/>
              </a:prstGeom>
              <a:solidFill>
                <a:srgbClr val="89B5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405" name="Rectangle 98"/>
              <p:cNvSpPr>
                <a:spLocks noChangeArrowheads="1"/>
              </p:cNvSpPr>
              <p:nvPr/>
            </p:nvSpPr>
            <p:spPr bwMode="auto">
              <a:xfrm>
                <a:off x="2094" y="2283"/>
                <a:ext cx="831" cy="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Can</a:t>
                </a:r>
                <a:br>
                  <a:rPr lang="en-US" sz="1200" dirty="0"/>
                </a:br>
                <a:r>
                  <a:rPr lang="en-US" sz="1200" dirty="0"/>
                  <a:t>service be</a:t>
                </a:r>
                <a:br>
                  <a:rPr lang="en-US" sz="1200" dirty="0"/>
                </a:br>
                <a:r>
                  <a:rPr lang="en-US" sz="1200" dirty="0"/>
                  <a:t>done and does customer approve?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/>
                  <a:t>(5 min)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00971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8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8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8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2" grpId="0" autoUpdateAnimBg="0"/>
      <p:bldP spid="8297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308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Special Considerations for Service Process Design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2120900"/>
            <a:ext cx="7467600" cy="4114800"/>
          </a:xfrm>
        </p:spPr>
        <p:txBody>
          <a:bodyPr/>
          <a:lstStyle/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>
                <a:latin typeface="Arial" charset="0"/>
                <a:cs typeface="Arial" charset="0"/>
              </a:rPr>
              <a:t>Some interaction with customer is necessary, but this often affects performance adversely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>
                <a:latin typeface="Arial" charset="0"/>
                <a:cs typeface="Arial" charset="0"/>
              </a:rPr>
              <a:t>The better these interactions are accommodated in the process design, the more efficient and effective the process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>
                <a:latin typeface="Arial" charset="0"/>
                <a:cs typeface="Arial" charset="0"/>
              </a:rPr>
              <a:t>Find the right combination of cost and customer interaction</a:t>
            </a:r>
          </a:p>
        </p:txBody>
      </p:sp>
    </p:spTree>
    <p:extLst>
      <p:ext uri="{BB962C8B-B14F-4D97-AF65-F5344CB8AC3E}">
        <p14:creationId xmlns:p14="http://schemas.microsoft.com/office/powerpoint/2010/main" val="848291351"/>
      </p:ext>
    </p:extLst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76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Strategy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849313" y="1922463"/>
            <a:ext cx="74707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</a:pPr>
            <a:r>
              <a:rPr lang="en-US" sz="3200" b="1" i="1" dirty="0">
                <a:solidFill>
                  <a:srgbClr val="255898"/>
                </a:solidFill>
              </a:rPr>
              <a:t>The objective is to create a process to produce offerings that meet customer requirements within cost and other managerial constraints </a:t>
            </a:r>
          </a:p>
        </p:txBody>
      </p:sp>
    </p:spTree>
    <p:extLst>
      <p:ext uri="{BB962C8B-B14F-4D97-AF65-F5344CB8AC3E}">
        <p14:creationId xmlns:p14="http://schemas.microsoft.com/office/powerpoint/2010/main" val="202390529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91" name="Group 75"/>
          <p:cNvGrpSpPr>
            <a:grpSpLocks/>
          </p:cNvGrpSpPr>
          <p:nvPr/>
        </p:nvGrpSpPr>
        <p:grpSpPr bwMode="auto">
          <a:xfrm>
            <a:off x="817563" y="923925"/>
            <a:ext cx="7234237" cy="5464175"/>
            <a:chOff x="515" y="574"/>
            <a:chExt cx="4557" cy="3442"/>
          </a:xfrm>
        </p:grpSpPr>
        <p:sp>
          <p:nvSpPr>
            <p:cNvPr id="147512" name="Rectangle 3"/>
            <p:cNvSpPr>
              <a:spLocks noChangeArrowheads="1"/>
            </p:cNvSpPr>
            <p:nvPr/>
          </p:nvSpPr>
          <p:spPr bwMode="auto">
            <a:xfrm>
              <a:off x="1438" y="2478"/>
              <a:ext cx="10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Service Factory</a:t>
              </a:r>
            </a:p>
          </p:txBody>
        </p:sp>
        <p:sp>
          <p:nvSpPr>
            <p:cNvPr id="147513" name="Rectangle 4"/>
            <p:cNvSpPr>
              <a:spLocks noChangeArrowheads="1"/>
            </p:cNvSpPr>
            <p:nvPr/>
          </p:nvSpPr>
          <p:spPr bwMode="auto">
            <a:xfrm>
              <a:off x="3603" y="2478"/>
              <a:ext cx="88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Service Shop</a:t>
              </a:r>
            </a:p>
          </p:txBody>
        </p:sp>
        <p:grpSp>
          <p:nvGrpSpPr>
            <p:cNvPr id="147514" name="Group 74"/>
            <p:cNvGrpSpPr>
              <a:grpSpLocks/>
            </p:cNvGrpSpPr>
            <p:nvPr/>
          </p:nvGrpSpPr>
          <p:grpSpPr bwMode="auto">
            <a:xfrm>
              <a:off x="515" y="574"/>
              <a:ext cx="4557" cy="3442"/>
              <a:chOff x="515" y="574"/>
              <a:chExt cx="4557" cy="3442"/>
            </a:xfrm>
          </p:grpSpPr>
          <p:sp>
            <p:nvSpPr>
              <p:cNvPr id="147515" name="Rectangle 6"/>
              <p:cNvSpPr>
                <a:spLocks noChangeArrowheads="1"/>
              </p:cNvSpPr>
              <p:nvPr/>
            </p:nvSpPr>
            <p:spPr bwMode="auto">
              <a:xfrm>
                <a:off x="2238" y="574"/>
                <a:ext cx="153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Degree of Customization</a:t>
                </a:r>
              </a:p>
            </p:txBody>
          </p:sp>
          <p:sp>
            <p:nvSpPr>
              <p:cNvPr id="147516" name="Rectangle 7"/>
              <p:cNvSpPr>
                <a:spLocks noChangeArrowheads="1"/>
              </p:cNvSpPr>
              <p:nvPr/>
            </p:nvSpPr>
            <p:spPr bwMode="auto">
              <a:xfrm>
                <a:off x="1831" y="734"/>
                <a:ext cx="35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Low</a:t>
                </a:r>
              </a:p>
            </p:txBody>
          </p:sp>
          <p:sp>
            <p:nvSpPr>
              <p:cNvPr id="147517" name="Rectangle 8"/>
              <p:cNvSpPr>
                <a:spLocks noChangeArrowheads="1"/>
              </p:cNvSpPr>
              <p:nvPr/>
            </p:nvSpPr>
            <p:spPr bwMode="auto">
              <a:xfrm>
                <a:off x="3899" y="718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High</a:t>
                </a:r>
              </a:p>
            </p:txBody>
          </p:sp>
          <p:sp>
            <p:nvSpPr>
              <p:cNvPr id="147518" name="Rectangle 9"/>
              <p:cNvSpPr>
                <a:spLocks noChangeArrowheads="1"/>
              </p:cNvSpPr>
              <p:nvPr/>
            </p:nvSpPr>
            <p:spPr bwMode="auto">
              <a:xfrm rot="-5400000">
                <a:off x="97" y="2371"/>
                <a:ext cx="105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Degree of Labor</a:t>
                </a:r>
              </a:p>
            </p:txBody>
          </p:sp>
          <p:sp>
            <p:nvSpPr>
              <p:cNvPr id="147519" name="Rectangle 10"/>
              <p:cNvSpPr>
                <a:spLocks noChangeArrowheads="1"/>
              </p:cNvSpPr>
              <p:nvPr/>
            </p:nvSpPr>
            <p:spPr bwMode="auto">
              <a:xfrm>
                <a:off x="662" y="3070"/>
                <a:ext cx="35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Low</a:t>
                </a:r>
              </a:p>
            </p:txBody>
          </p:sp>
          <p:sp>
            <p:nvSpPr>
              <p:cNvPr id="147520" name="Rectangle 11"/>
              <p:cNvSpPr>
                <a:spLocks noChangeArrowheads="1"/>
              </p:cNvSpPr>
              <p:nvPr/>
            </p:nvSpPr>
            <p:spPr bwMode="auto">
              <a:xfrm>
                <a:off x="630" y="1622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High</a:t>
                </a:r>
              </a:p>
            </p:txBody>
          </p:sp>
          <p:sp>
            <p:nvSpPr>
              <p:cNvPr id="147521" name="Rectangle 12"/>
              <p:cNvSpPr>
                <a:spLocks noChangeArrowheads="1"/>
              </p:cNvSpPr>
              <p:nvPr/>
            </p:nvSpPr>
            <p:spPr bwMode="auto">
              <a:xfrm>
                <a:off x="1518" y="934"/>
                <a:ext cx="92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Mass Service</a:t>
                </a:r>
              </a:p>
            </p:txBody>
          </p:sp>
          <p:sp>
            <p:nvSpPr>
              <p:cNvPr id="147522" name="Rectangle 13"/>
              <p:cNvSpPr>
                <a:spLocks noChangeArrowheads="1"/>
              </p:cNvSpPr>
              <p:nvPr/>
            </p:nvSpPr>
            <p:spPr bwMode="auto">
              <a:xfrm>
                <a:off x="3350" y="942"/>
                <a:ext cx="129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Professional Service</a:t>
                </a:r>
              </a:p>
            </p:txBody>
          </p:sp>
          <p:sp>
            <p:nvSpPr>
              <p:cNvPr id="147523" name="Rectangle 14"/>
              <p:cNvSpPr>
                <a:spLocks noChangeArrowheads="1"/>
              </p:cNvSpPr>
              <p:nvPr/>
            </p:nvSpPr>
            <p:spPr bwMode="auto">
              <a:xfrm>
                <a:off x="1040" y="936"/>
                <a:ext cx="4032" cy="30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524" name="Line 15"/>
              <p:cNvSpPr>
                <a:spLocks noChangeShapeType="1"/>
              </p:cNvSpPr>
              <p:nvPr/>
            </p:nvSpPr>
            <p:spPr bwMode="auto">
              <a:xfrm>
                <a:off x="3056" y="936"/>
                <a:ext cx="0" cy="30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525" name="Line 16"/>
              <p:cNvSpPr>
                <a:spLocks noChangeShapeType="1"/>
              </p:cNvSpPr>
              <p:nvPr/>
            </p:nvSpPr>
            <p:spPr bwMode="auto">
              <a:xfrm>
                <a:off x="1032" y="2480"/>
                <a:ext cx="40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47458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772400" cy="8509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Service Process Matrix</a:t>
            </a:r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965325" y="1890713"/>
            <a:ext cx="4029075" cy="831850"/>
            <a:chOff x="1238" y="1359"/>
            <a:chExt cx="2538" cy="524"/>
          </a:xfrm>
        </p:grpSpPr>
        <p:sp>
          <p:nvSpPr>
            <p:cNvPr id="147507" name="Line 19"/>
            <p:cNvSpPr>
              <a:spLocks noChangeShapeType="1"/>
            </p:cNvSpPr>
            <p:nvPr/>
          </p:nvSpPr>
          <p:spPr bwMode="auto">
            <a:xfrm flipV="1">
              <a:off x="1952" y="1520"/>
              <a:ext cx="1152" cy="208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036" name="Rectangle 20"/>
            <p:cNvSpPr>
              <a:spLocks noChangeArrowheads="1"/>
            </p:cNvSpPr>
            <p:nvPr/>
          </p:nvSpPr>
          <p:spPr bwMode="auto">
            <a:xfrm>
              <a:off x="1238" y="1591"/>
              <a:ext cx="767" cy="29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  <a:ea typeface="+mn-ea"/>
                  <a:cs typeface="+mn-cs"/>
                </a:rPr>
                <a:t>Commercial banking</a:t>
              </a:r>
            </a:p>
          </p:txBody>
        </p:sp>
        <p:grpSp>
          <p:nvGrpSpPr>
            <p:cNvPr id="147509" name="Group 21"/>
            <p:cNvGrpSpPr>
              <a:grpSpLocks/>
            </p:cNvGrpSpPr>
            <p:nvPr/>
          </p:nvGrpSpPr>
          <p:grpSpPr bwMode="auto">
            <a:xfrm>
              <a:off x="3112" y="1359"/>
              <a:ext cx="664" cy="292"/>
              <a:chOff x="3112" y="1327"/>
              <a:chExt cx="664" cy="292"/>
            </a:xfrm>
          </p:grpSpPr>
          <p:sp>
            <p:nvSpPr>
              <p:cNvPr id="86038" name="AutoShape 22"/>
              <p:cNvSpPr>
                <a:spLocks noChangeArrowheads="1"/>
              </p:cNvSpPr>
              <p:nvPr/>
            </p:nvSpPr>
            <p:spPr bwMode="auto">
              <a:xfrm>
                <a:off x="3112" y="1342"/>
                <a:ext cx="664" cy="2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511" name="Rectangle 23"/>
              <p:cNvSpPr>
                <a:spLocks noChangeArrowheads="1"/>
              </p:cNvSpPr>
              <p:nvPr/>
            </p:nvSpPr>
            <p:spPr bwMode="auto">
              <a:xfrm>
                <a:off x="3154" y="1327"/>
                <a:ext cx="579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Private banking</a:t>
                </a:r>
              </a:p>
            </p:txBody>
          </p:sp>
        </p:grpSp>
      </p:grpSp>
      <p:grpSp>
        <p:nvGrpSpPr>
          <p:cNvPr id="86040" name="Group 24"/>
          <p:cNvGrpSpPr>
            <a:grpSpLocks/>
          </p:cNvGrpSpPr>
          <p:nvPr/>
        </p:nvGrpSpPr>
        <p:grpSpPr bwMode="auto">
          <a:xfrm>
            <a:off x="4381500" y="2563813"/>
            <a:ext cx="2963863" cy="1690687"/>
            <a:chOff x="2760" y="1783"/>
            <a:chExt cx="1867" cy="1065"/>
          </a:xfrm>
        </p:grpSpPr>
        <p:sp>
          <p:nvSpPr>
            <p:cNvPr id="147502" name="Line 25"/>
            <p:cNvSpPr>
              <a:spLocks noChangeShapeType="1"/>
            </p:cNvSpPr>
            <p:nvPr/>
          </p:nvSpPr>
          <p:spPr bwMode="auto">
            <a:xfrm flipH="1">
              <a:off x="3296" y="2032"/>
              <a:ext cx="680" cy="648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503" name="Rectangle 26"/>
            <p:cNvSpPr>
              <a:spLocks noChangeArrowheads="1"/>
            </p:cNvSpPr>
            <p:nvPr/>
          </p:nvSpPr>
          <p:spPr bwMode="auto">
            <a:xfrm>
              <a:off x="3534" y="1783"/>
              <a:ext cx="1093" cy="292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General-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/>
                <a:t>purpose law firms</a:t>
              </a:r>
            </a:p>
          </p:txBody>
        </p:sp>
        <p:grpSp>
          <p:nvGrpSpPr>
            <p:cNvPr id="147504" name="Group 27"/>
            <p:cNvGrpSpPr>
              <a:grpSpLocks/>
            </p:cNvGrpSpPr>
            <p:nvPr/>
          </p:nvGrpSpPr>
          <p:grpSpPr bwMode="auto">
            <a:xfrm>
              <a:off x="2760" y="2671"/>
              <a:ext cx="712" cy="177"/>
              <a:chOff x="2760" y="2639"/>
              <a:chExt cx="712" cy="177"/>
            </a:xfrm>
          </p:grpSpPr>
          <p:sp>
            <p:nvSpPr>
              <p:cNvPr id="147505" name="AutoShape 28"/>
              <p:cNvSpPr>
                <a:spLocks noChangeArrowheads="1"/>
              </p:cNvSpPr>
              <p:nvPr/>
            </p:nvSpPr>
            <p:spPr bwMode="auto">
              <a:xfrm>
                <a:off x="2760" y="2659"/>
                <a:ext cx="712" cy="132"/>
              </a:xfrm>
              <a:prstGeom prst="roundRect">
                <a:avLst>
                  <a:gd name="adj" fmla="val 50000"/>
                </a:avLst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506" name="Rectangle 29"/>
              <p:cNvSpPr>
                <a:spLocks noChangeArrowheads="1"/>
              </p:cNvSpPr>
              <p:nvPr/>
            </p:nvSpPr>
            <p:spPr bwMode="auto">
              <a:xfrm>
                <a:off x="2785" y="2639"/>
                <a:ext cx="66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Law clinics</a:t>
                </a:r>
              </a:p>
            </p:txBody>
          </p:sp>
        </p:grpSp>
      </p:grpSp>
      <p:grpSp>
        <p:nvGrpSpPr>
          <p:cNvPr id="86046" name="Group 30"/>
          <p:cNvGrpSpPr>
            <a:grpSpLocks/>
          </p:cNvGrpSpPr>
          <p:nvPr/>
        </p:nvGrpSpPr>
        <p:grpSpPr bwMode="auto">
          <a:xfrm>
            <a:off x="5127625" y="4200525"/>
            <a:ext cx="2678113" cy="917575"/>
            <a:chOff x="3230" y="2814"/>
            <a:chExt cx="1687" cy="578"/>
          </a:xfrm>
        </p:grpSpPr>
        <p:sp>
          <p:nvSpPr>
            <p:cNvPr id="147497" name="Line 31"/>
            <p:cNvSpPr>
              <a:spLocks noChangeShapeType="1"/>
            </p:cNvSpPr>
            <p:nvPr/>
          </p:nvSpPr>
          <p:spPr bwMode="auto">
            <a:xfrm flipH="1" flipV="1">
              <a:off x="4016" y="2968"/>
              <a:ext cx="640" cy="280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7498" name="Group 32"/>
            <p:cNvGrpSpPr>
              <a:grpSpLocks/>
            </p:cNvGrpSpPr>
            <p:nvPr/>
          </p:nvGrpSpPr>
          <p:grpSpPr bwMode="auto">
            <a:xfrm>
              <a:off x="3230" y="2814"/>
              <a:ext cx="780" cy="292"/>
              <a:chOff x="3230" y="2782"/>
              <a:chExt cx="780" cy="292"/>
            </a:xfrm>
          </p:grpSpPr>
          <p:sp>
            <p:nvSpPr>
              <p:cNvPr id="147500" name="AutoShape 33"/>
              <p:cNvSpPr>
                <a:spLocks noChangeArrowheads="1"/>
              </p:cNvSpPr>
              <p:nvPr/>
            </p:nvSpPr>
            <p:spPr bwMode="auto">
              <a:xfrm>
                <a:off x="3240" y="2796"/>
                <a:ext cx="760" cy="256"/>
              </a:xfrm>
              <a:prstGeom prst="roundRect">
                <a:avLst>
                  <a:gd name="adj" fmla="val 50000"/>
                </a:avLst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501" name="Rectangle 34"/>
              <p:cNvSpPr>
                <a:spLocks noChangeArrowheads="1"/>
              </p:cNvSpPr>
              <p:nvPr/>
            </p:nvSpPr>
            <p:spPr bwMode="auto">
              <a:xfrm>
                <a:off x="3230" y="2782"/>
                <a:ext cx="780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Specialized hospitals</a:t>
                </a:r>
              </a:p>
            </p:txBody>
          </p:sp>
        </p:grpSp>
        <p:sp>
          <p:nvSpPr>
            <p:cNvPr id="147499" name="Rectangle 35"/>
            <p:cNvSpPr>
              <a:spLocks noChangeArrowheads="1"/>
            </p:cNvSpPr>
            <p:nvPr/>
          </p:nvSpPr>
          <p:spPr bwMode="auto">
            <a:xfrm>
              <a:off x="4336" y="3215"/>
              <a:ext cx="581" cy="177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Hospitals</a:t>
              </a:r>
            </a:p>
          </p:txBody>
        </p:sp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3009900" y="2817813"/>
            <a:ext cx="2419350" cy="1862137"/>
            <a:chOff x="1896" y="1943"/>
            <a:chExt cx="1524" cy="1173"/>
          </a:xfrm>
        </p:grpSpPr>
        <p:sp>
          <p:nvSpPr>
            <p:cNvPr id="147492" name="Line 37"/>
            <p:cNvSpPr>
              <a:spLocks noChangeShapeType="1"/>
            </p:cNvSpPr>
            <p:nvPr/>
          </p:nvSpPr>
          <p:spPr bwMode="auto">
            <a:xfrm flipH="1">
              <a:off x="2624" y="2160"/>
              <a:ext cx="408" cy="680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93" name="Rectangle 38"/>
            <p:cNvSpPr>
              <a:spLocks noChangeArrowheads="1"/>
            </p:cNvSpPr>
            <p:nvPr/>
          </p:nvSpPr>
          <p:spPr bwMode="auto">
            <a:xfrm>
              <a:off x="2646" y="1943"/>
              <a:ext cx="774" cy="292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Full-service stockbroker</a:t>
              </a:r>
            </a:p>
          </p:txBody>
        </p:sp>
        <p:grpSp>
          <p:nvGrpSpPr>
            <p:cNvPr id="147494" name="Group 39"/>
            <p:cNvGrpSpPr>
              <a:grpSpLocks/>
            </p:cNvGrpSpPr>
            <p:nvPr/>
          </p:nvGrpSpPr>
          <p:grpSpPr bwMode="auto">
            <a:xfrm>
              <a:off x="1896" y="2824"/>
              <a:ext cx="1028" cy="292"/>
              <a:chOff x="1896" y="2792"/>
              <a:chExt cx="1028" cy="292"/>
            </a:xfrm>
          </p:grpSpPr>
          <p:sp>
            <p:nvSpPr>
              <p:cNvPr id="147495" name="AutoShape 40"/>
              <p:cNvSpPr>
                <a:spLocks noChangeArrowheads="1"/>
              </p:cNvSpPr>
              <p:nvPr/>
            </p:nvSpPr>
            <p:spPr bwMode="auto">
              <a:xfrm>
                <a:off x="1896" y="2808"/>
                <a:ext cx="1028" cy="256"/>
              </a:xfrm>
              <a:prstGeom prst="roundRect">
                <a:avLst>
                  <a:gd name="adj" fmla="val 50000"/>
                </a:avLst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496" name="Rectangle 41"/>
              <p:cNvSpPr>
                <a:spLocks noChangeArrowheads="1"/>
              </p:cNvSpPr>
              <p:nvPr/>
            </p:nvSpPr>
            <p:spPr bwMode="auto">
              <a:xfrm>
                <a:off x="1936" y="2792"/>
                <a:ext cx="949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Limited-service stockbroker</a:t>
                </a:r>
              </a:p>
            </p:txBody>
          </p:sp>
        </p:grpSp>
      </p:grpSp>
      <p:grpSp>
        <p:nvGrpSpPr>
          <p:cNvPr id="86058" name="Group 42"/>
          <p:cNvGrpSpPr>
            <a:grpSpLocks/>
          </p:cNvGrpSpPr>
          <p:nvPr/>
        </p:nvGrpSpPr>
        <p:grpSpPr bwMode="auto">
          <a:xfrm>
            <a:off x="1854200" y="3300413"/>
            <a:ext cx="2717800" cy="1860550"/>
            <a:chOff x="1168" y="2247"/>
            <a:chExt cx="1712" cy="1172"/>
          </a:xfrm>
        </p:grpSpPr>
        <p:sp>
          <p:nvSpPr>
            <p:cNvPr id="147483" name="Line 43"/>
            <p:cNvSpPr>
              <a:spLocks noChangeShapeType="1"/>
            </p:cNvSpPr>
            <p:nvPr/>
          </p:nvSpPr>
          <p:spPr bwMode="auto">
            <a:xfrm>
              <a:off x="1472" y="2544"/>
              <a:ext cx="8" cy="608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84" name="Line 44"/>
            <p:cNvSpPr>
              <a:spLocks noChangeShapeType="1"/>
            </p:cNvSpPr>
            <p:nvPr/>
          </p:nvSpPr>
          <p:spPr bwMode="auto">
            <a:xfrm flipV="1">
              <a:off x="1872" y="2376"/>
              <a:ext cx="304" cy="136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85" name="Rectangle 45"/>
            <p:cNvSpPr>
              <a:spLocks noChangeArrowheads="1"/>
            </p:cNvSpPr>
            <p:nvPr/>
          </p:nvSpPr>
          <p:spPr bwMode="auto">
            <a:xfrm>
              <a:off x="1357" y="2407"/>
              <a:ext cx="556" cy="177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Retailing</a:t>
              </a:r>
            </a:p>
          </p:txBody>
        </p:sp>
        <p:grpSp>
          <p:nvGrpSpPr>
            <p:cNvPr id="147486" name="Group 46"/>
            <p:cNvGrpSpPr>
              <a:grpSpLocks/>
            </p:cNvGrpSpPr>
            <p:nvPr/>
          </p:nvGrpSpPr>
          <p:grpSpPr bwMode="auto">
            <a:xfrm>
              <a:off x="2164" y="2247"/>
              <a:ext cx="716" cy="177"/>
              <a:chOff x="2164" y="2247"/>
              <a:chExt cx="716" cy="177"/>
            </a:xfrm>
          </p:grpSpPr>
          <p:sp>
            <p:nvSpPr>
              <p:cNvPr id="147490" name="AutoShape 47"/>
              <p:cNvSpPr>
                <a:spLocks noChangeArrowheads="1"/>
              </p:cNvSpPr>
              <p:nvPr/>
            </p:nvSpPr>
            <p:spPr bwMode="auto">
              <a:xfrm>
                <a:off x="2164" y="2261"/>
                <a:ext cx="716" cy="144"/>
              </a:xfrm>
              <a:prstGeom prst="roundRect">
                <a:avLst>
                  <a:gd name="adj" fmla="val 50000"/>
                </a:avLst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491" name="Rectangle 48"/>
              <p:cNvSpPr>
                <a:spLocks noChangeArrowheads="1"/>
              </p:cNvSpPr>
              <p:nvPr/>
            </p:nvSpPr>
            <p:spPr bwMode="auto">
              <a:xfrm>
                <a:off x="2213" y="2247"/>
                <a:ext cx="61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Boutiques</a:t>
                </a:r>
              </a:p>
            </p:txBody>
          </p:sp>
        </p:grpSp>
        <p:grpSp>
          <p:nvGrpSpPr>
            <p:cNvPr id="147487" name="Group 49"/>
            <p:cNvGrpSpPr>
              <a:grpSpLocks/>
            </p:cNvGrpSpPr>
            <p:nvPr/>
          </p:nvGrpSpPr>
          <p:grpSpPr bwMode="auto">
            <a:xfrm>
              <a:off x="1168" y="3127"/>
              <a:ext cx="1028" cy="292"/>
              <a:chOff x="1168" y="3095"/>
              <a:chExt cx="1028" cy="292"/>
            </a:xfrm>
          </p:grpSpPr>
          <p:sp>
            <p:nvSpPr>
              <p:cNvPr id="147488" name="AutoShape 50"/>
              <p:cNvSpPr>
                <a:spLocks noChangeArrowheads="1"/>
              </p:cNvSpPr>
              <p:nvPr/>
            </p:nvSpPr>
            <p:spPr bwMode="auto">
              <a:xfrm>
                <a:off x="1168" y="3110"/>
                <a:ext cx="1028" cy="256"/>
              </a:xfrm>
              <a:prstGeom prst="roundRect">
                <a:avLst>
                  <a:gd name="adj" fmla="val 50000"/>
                </a:avLst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489" name="Rectangle 51"/>
              <p:cNvSpPr>
                <a:spLocks noChangeArrowheads="1"/>
              </p:cNvSpPr>
              <p:nvPr/>
            </p:nvSpPr>
            <p:spPr bwMode="auto">
              <a:xfrm>
                <a:off x="1203" y="3095"/>
                <a:ext cx="958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Warehouse and catalog stores</a:t>
                </a:r>
              </a:p>
            </p:txBody>
          </p:sp>
        </p:grpSp>
      </p:grpSp>
      <p:grpSp>
        <p:nvGrpSpPr>
          <p:cNvPr id="86068" name="Group 52"/>
          <p:cNvGrpSpPr>
            <a:grpSpLocks/>
          </p:cNvGrpSpPr>
          <p:nvPr/>
        </p:nvGrpSpPr>
        <p:grpSpPr bwMode="auto">
          <a:xfrm>
            <a:off x="3592513" y="4684713"/>
            <a:ext cx="3076575" cy="527050"/>
            <a:chOff x="2263" y="3119"/>
            <a:chExt cx="1938" cy="332"/>
          </a:xfrm>
        </p:grpSpPr>
        <p:sp>
          <p:nvSpPr>
            <p:cNvPr id="147478" name="Line 53"/>
            <p:cNvSpPr>
              <a:spLocks noChangeShapeType="1"/>
            </p:cNvSpPr>
            <p:nvPr/>
          </p:nvSpPr>
          <p:spPr bwMode="auto">
            <a:xfrm flipH="1">
              <a:off x="3008" y="3264"/>
              <a:ext cx="488" cy="40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7479" name="Group 54"/>
            <p:cNvGrpSpPr>
              <a:grpSpLocks/>
            </p:cNvGrpSpPr>
            <p:nvPr/>
          </p:nvGrpSpPr>
          <p:grpSpPr bwMode="auto">
            <a:xfrm>
              <a:off x="2263" y="3159"/>
              <a:ext cx="756" cy="292"/>
              <a:chOff x="2263" y="3127"/>
              <a:chExt cx="756" cy="292"/>
            </a:xfrm>
          </p:grpSpPr>
          <p:sp>
            <p:nvSpPr>
              <p:cNvPr id="147481" name="AutoShape 55"/>
              <p:cNvSpPr>
                <a:spLocks noChangeArrowheads="1"/>
              </p:cNvSpPr>
              <p:nvPr/>
            </p:nvSpPr>
            <p:spPr bwMode="auto">
              <a:xfrm>
                <a:off x="2263" y="3142"/>
                <a:ext cx="756" cy="256"/>
              </a:xfrm>
              <a:prstGeom prst="roundRect">
                <a:avLst>
                  <a:gd name="adj" fmla="val 50000"/>
                </a:avLst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482" name="Rectangle 56"/>
              <p:cNvSpPr>
                <a:spLocks noChangeArrowheads="1"/>
              </p:cNvSpPr>
              <p:nvPr/>
            </p:nvSpPr>
            <p:spPr bwMode="auto">
              <a:xfrm>
                <a:off x="2273" y="3127"/>
                <a:ext cx="73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Fast-food restaurants</a:t>
                </a:r>
              </a:p>
            </p:txBody>
          </p:sp>
        </p:grpSp>
        <p:sp>
          <p:nvSpPr>
            <p:cNvPr id="147480" name="Rectangle 57"/>
            <p:cNvSpPr>
              <a:spLocks noChangeArrowheads="1"/>
            </p:cNvSpPr>
            <p:nvPr/>
          </p:nvSpPr>
          <p:spPr bwMode="auto">
            <a:xfrm>
              <a:off x="3462" y="3119"/>
              <a:ext cx="739" cy="292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Fine-dining restaurants</a:t>
              </a:r>
            </a:p>
          </p:txBody>
        </p:sp>
      </p:grpSp>
      <p:grpSp>
        <p:nvGrpSpPr>
          <p:cNvPr id="86074" name="Group 58"/>
          <p:cNvGrpSpPr>
            <a:grpSpLocks/>
          </p:cNvGrpSpPr>
          <p:nvPr/>
        </p:nvGrpSpPr>
        <p:grpSpPr bwMode="auto">
          <a:xfrm>
            <a:off x="1841500" y="5268913"/>
            <a:ext cx="1955800" cy="995362"/>
            <a:chOff x="1160" y="3487"/>
            <a:chExt cx="1232" cy="627"/>
          </a:xfrm>
        </p:grpSpPr>
        <p:sp>
          <p:nvSpPr>
            <p:cNvPr id="147473" name="Line 59"/>
            <p:cNvSpPr>
              <a:spLocks noChangeShapeType="1"/>
            </p:cNvSpPr>
            <p:nvPr/>
          </p:nvSpPr>
          <p:spPr bwMode="auto">
            <a:xfrm flipH="1">
              <a:off x="1864" y="3632"/>
              <a:ext cx="272" cy="232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74" name="Rectangle 60"/>
            <p:cNvSpPr>
              <a:spLocks noChangeArrowheads="1"/>
            </p:cNvSpPr>
            <p:nvPr/>
          </p:nvSpPr>
          <p:spPr bwMode="auto">
            <a:xfrm>
              <a:off x="1905" y="3487"/>
              <a:ext cx="487" cy="177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/>
                <a:t>Airlines</a:t>
              </a:r>
            </a:p>
          </p:txBody>
        </p:sp>
        <p:grpSp>
          <p:nvGrpSpPr>
            <p:cNvPr id="147475" name="Group 61"/>
            <p:cNvGrpSpPr>
              <a:grpSpLocks/>
            </p:cNvGrpSpPr>
            <p:nvPr/>
          </p:nvGrpSpPr>
          <p:grpSpPr bwMode="auto">
            <a:xfrm>
              <a:off x="1160" y="3822"/>
              <a:ext cx="756" cy="292"/>
              <a:chOff x="1160" y="3790"/>
              <a:chExt cx="756" cy="292"/>
            </a:xfrm>
          </p:grpSpPr>
          <p:sp>
            <p:nvSpPr>
              <p:cNvPr id="147476" name="AutoShape 62"/>
              <p:cNvSpPr>
                <a:spLocks noChangeArrowheads="1"/>
              </p:cNvSpPr>
              <p:nvPr/>
            </p:nvSpPr>
            <p:spPr bwMode="auto">
              <a:xfrm>
                <a:off x="1160" y="3804"/>
                <a:ext cx="756" cy="256"/>
              </a:xfrm>
              <a:prstGeom prst="roundRect">
                <a:avLst>
                  <a:gd name="adj" fmla="val 50000"/>
                </a:avLst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477" name="Rectangle 63"/>
              <p:cNvSpPr>
                <a:spLocks noChangeArrowheads="1"/>
              </p:cNvSpPr>
              <p:nvPr/>
            </p:nvSpPr>
            <p:spPr bwMode="auto">
              <a:xfrm>
                <a:off x="1265" y="3790"/>
                <a:ext cx="54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No-frills airlines</a:t>
                </a:r>
              </a:p>
            </p:txBody>
          </p:sp>
        </p:grpSp>
      </p:grpSp>
      <p:sp>
        <p:nvSpPr>
          <p:cNvPr id="86080" name="Rectangle 64"/>
          <p:cNvSpPr>
            <a:spLocks noChangeArrowheads="1"/>
          </p:cNvSpPr>
          <p:nvPr/>
        </p:nvSpPr>
        <p:spPr bwMode="auto">
          <a:xfrm>
            <a:off x="263525" y="1028700"/>
            <a:ext cx="1109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7.8</a:t>
            </a:r>
          </a:p>
        </p:txBody>
      </p:sp>
      <p:grpSp>
        <p:nvGrpSpPr>
          <p:cNvPr id="86089" name="Group 73"/>
          <p:cNvGrpSpPr>
            <a:grpSpLocks/>
          </p:cNvGrpSpPr>
          <p:nvPr/>
        </p:nvGrpSpPr>
        <p:grpSpPr bwMode="auto">
          <a:xfrm>
            <a:off x="6537325" y="1876425"/>
            <a:ext cx="1482725" cy="1844675"/>
            <a:chOff x="4118" y="1174"/>
            <a:chExt cx="934" cy="1162"/>
          </a:xfrm>
        </p:grpSpPr>
        <p:grpSp>
          <p:nvGrpSpPr>
            <p:cNvPr id="147468" name="Group 69"/>
            <p:cNvGrpSpPr>
              <a:grpSpLocks/>
            </p:cNvGrpSpPr>
            <p:nvPr/>
          </p:nvGrpSpPr>
          <p:grpSpPr bwMode="auto">
            <a:xfrm>
              <a:off x="4192" y="1968"/>
              <a:ext cx="848" cy="368"/>
              <a:chOff x="4192" y="2144"/>
              <a:chExt cx="848" cy="368"/>
            </a:xfrm>
          </p:grpSpPr>
          <p:sp>
            <p:nvSpPr>
              <p:cNvPr id="147471" name="AutoShape 68"/>
              <p:cNvSpPr>
                <a:spLocks noChangeArrowheads="1"/>
              </p:cNvSpPr>
              <p:nvPr/>
            </p:nvSpPr>
            <p:spPr bwMode="auto">
              <a:xfrm>
                <a:off x="4192" y="2144"/>
                <a:ext cx="848" cy="368"/>
              </a:xfrm>
              <a:prstGeom prst="roundRect">
                <a:avLst>
                  <a:gd name="adj" fmla="val 50000"/>
                </a:avLst>
              </a:prstGeom>
              <a:solidFill>
                <a:srgbClr val="F7D7A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472" name="Text Box 66"/>
              <p:cNvSpPr txBox="1">
                <a:spLocks noChangeArrowheads="1"/>
              </p:cNvSpPr>
              <p:nvPr/>
            </p:nvSpPr>
            <p:spPr bwMode="auto">
              <a:xfrm>
                <a:off x="4199" y="2185"/>
                <a:ext cx="833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Digitized orthodontics</a:t>
                </a:r>
              </a:p>
            </p:txBody>
          </p:sp>
        </p:grpSp>
        <p:sp>
          <p:nvSpPr>
            <p:cNvPr id="147469" name="Line 70"/>
            <p:cNvSpPr>
              <a:spLocks noChangeShapeType="1"/>
            </p:cNvSpPr>
            <p:nvPr/>
          </p:nvSpPr>
          <p:spPr bwMode="auto">
            <a:xfrm flipH="1">
              <a:off x="4696" y="1440"/>
              <a:ext cx="40" cy="512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470" name="Text Box 65"/>
            <p:cNvSpPr txBox="1">
              <a:spLocks noChangeArrowheads="1"/>
            </p:cNvSpPr>
            <p:nvPr/>
          </p:nvSpPr>
          <p:spPr bwMode="auto">
            <a:xfrm>
              <a:off x="4118" y="1174"/>
              <a:ext cx="934" cy="292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400" dirty="0"/>
                <a:t>Traditional orthodontics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24090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8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8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8509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Service Process Matrix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368425" y="2325688"/>
            <a:ext cx="649763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Labor involvement is high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Focus on human resources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Selection and training highly important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Personalized services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81025" y="1606550"/>
            <a:ext cx="7780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BF0922"/>
                </a:solidFill>
              </a:rPr>
              <a:t>Mass Service and Professional Service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38850" y="4154488"/>
            <a:ext cx="2589213" cy="1941512"/>
            <a:chOff x="6088182" y="4027818"/>
            <a:chExt cx="2589016" cy="1941469"/>
          </a:xfrm>
        </p:grpSpPr>
        <p:sp>
          <p:nvSpPr>
            <p:cNvPr id="149510" name="Rectangle 3"/>
            <p:cNvSpPr>
              <a:spLocks noChangeArrowheads="1"/>
            </p:cNvSpPr>
            <p:nvPr/>
          </p:nvSpPr>
          <p:spPr bwMode="auto">
            <a:xfrm>
              <a:off x="6626305" y="5098428"/>
              <a:ext cx="633413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Service Factory</a:t>
              </a:r>
            </a:p>
          </p:txBody>
        </p:sp>
        <p:sp>
          <p:nvSpPr>
            <p:cNvPr id="149511" name="Rectangle 4"/>
            <p:cNvSpPr>
              <a:spLocks noChangeArrowheads="1"/>
            </p:cNvSpPr>
            <p:nvPr/>
          </p:nvSpPr>
          <p:spPr bwMode="auto">
            <a:xfrm>
              <a:off x="7829235" y="5098428"/>
              <a:ext cx="569516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Service Shop</a:t>
              </a:r>
            </a:p>
          </p:txBody>
        </p:sp>
        <p:sp>
          <p:nvSpPr>
            <p:cNvPr id="149512" name="Rectangle 6"/>
            <p:cNvSpPr>
              <a:spLocks noChangeArrowheads="1"/>
            </p:cNvSpPr>
            <p:nvPr/>
          </p:nvSpPr>
          <p:spPr bwMode="auto">
            <a:xfrm>
              <a:off x="7080331" y="4027818"/>
              <a:ext cx="890112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Degree of Customization</a:t>
              </a:r>
            </a:p>
          </p:txBody>
        </p:sp>
        <p:sp>
          <p:nvSpPr>
            <p:cNvPr id="149513" name="Rectangle 7"/>
            <p:cNvSpPr>
              <a:spLocks noChangeArrowheads="1"/>
            </p:cNvSpPr>
            <p:nvPr/>
          </p:nvSpPr>
          <p:spPr bwMode="auto">
            <a:xfrm>
              <a:off x="6777991" y="4100843"/>
              <a:ext cx="312817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Low</a:t>
              </a:r>
            </a:p>
          </p:txBody>
        </p:sp>
        <p:sp>
          <p:nvSpPr>
            <p:cNvPr id="149514" name="Rectangle 8"/>
            <p:cNvSpPr>
              <a:spLocks noChangeArrowheads="1"/>
            </p:cNvSpPr>
            <p:nvPr/>
          </p:nvSpPr>
          <p:spPr bwMode="auto">
            <a:xfrm>
              <a:off x="7927025" y="4091953"/>
              <a:ext cx="325597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High</a:t>
              </a:r>
            </a:p>
          </p:txBody>
        </p:sp>
        <p:sp>
          <p:nvSpPr>
            <p:cNvPr id="149515" name="Rectangle 9"/>
            <p:cNvSpPr>
              <a:spLocks noChangeArrowheads="1"/>
            </p:cNvSpPr>
            <p:nvPr/>
          </p:nvSpPr>
          <p:spPr bwMode="auto">
            <a:xfrm rot="-5400000">
              <a:off x="5848985" y="5013417"/>
              <a:ext cx="647859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Degree of Labor</a:t>
              </a:r>
            </a:p>
          </p:txBody>
        </p:sp>
        <p:sp>
          <p:nvSpPr>
            <p:cNvPr id="149516" name="Rectangle 10"/>
            <p:cNvSpPr>
              <a:spLocks noChangeArrowheads="1"/>
            </p:cNvSpPr>
            <p:nvPr/>
          </p:nvSpPr>
          <p:spPr bwMode="auto">
            <a:xfrm>
              <a:off x="6141165" y="5427358"/>
              <a:ext cx="312817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Low</a:t>
              </a:r>
            </a:p>
          </p:txBody>
        </p:sp>
        <p:sp>
          <p:nvSpPr>
            <p:cNvPr id="149517" name="Rectangle 11"/>
            <p:cNvSpPr>
              <a:spLocks noChangeArrowheads="1"/>
            </p:cNvSpPr>
            <p:nvPr/>
          </p:nvSpPr>
          <p:spPr bwMode="auto">
            <a:xfrm>
              <a:off x="6123385" y="4622813"/>
              <a:ext cx="325597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High</a:t>
              </a:r>
            </a:p>
          </p:txBody>
        </p:sp>
        <p:sp>
          <p:nvSpPr>
            <p:cNvPr id="149518" name="Rectangle 12"/>
            <p:cNvSpPr>
              <a:spLocks noChangeArrowheads="1"/>
            </p:cNvSpPr>
            <p:nvPr/>
          </p:nvSpPr>
          <p:spPr bwMode="auto">
            <a:xfrm>
              <a:off x="6670755" y="4240543"/>
              <a:ext cx="569516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Mass Service</a:t>
              </a:r>
            </a:p>
          </p:txBody>
        </p:sp>
        <p:sp>
          <p:nvSpPr>
            <p:cNvPr id="149519" name="Rectangle 13"/>
            <p:cNvSpPr>
              <a:spLocks noChangeArrowheads="1"/>
            </p:cNvSpPr>
            <p:nvPr/>
          </p:nvSpPr>
          <p:spPr bwMode="auto">
            <a:xfrm>
              <a:off x="7688662" y="4244988"/>
              <a:ext cx="774542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Professional Service</a:t>
              </a:r>
            </a:p>
          </p:txBody>
        </p:sp>
        <p:sp>
          <p:nvSpPr>
            <p:cNvPr id="149520" name="Rectangle 14"/>
            <p:cNvSpPr>
              <a:spLocks noChangeArrowheads="1"/>
            </p:cNvSpPr>
            <p:nvPr/>
          </p:nvSpPr>
          <p:spPr bwMode="auto">
            <a:xfrm>
              <a:off x="6405166" y="4241654"/>
              <a:ext cx="2240283" cy="17113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49521" name="Line 15"/>
            <p:cNvSpPr>
              <a:spLocks noChangeShapeType="1"/>
            </p:cNvSpPr>
            <p:nvPr/>
          </p:nvSpPr>
          <p:spPr bwMode="auto">
            <a:xfrm>
              <a:off x="7525308" y="4241654"/>
              <a:ext cx="0" cy="1711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522" name="Line 16"/>
            <p:cNvSpPr>
              <a:spLocks noChangeShapeType="1"/>
            </p:cNvSpPr>
            <p:nvPr/>
          </p:nvSpPr>
          <p:spPr bwMode="auto">
            <a:xfrm>
              <a:off x="6400721" y="5099539"/>
              <a:ext cx="2244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523" name="Line 19"/>
            <p:cNvSpPr>
              <a:spLocks noChangeShapeType="1"/>
            </p:cNvSpPr>
            <p:nvPr/>
          </p:nvSpPr>
          <p:spPr bwMode="auto">
            <a:xfrm flipV="1">
              <a:off x="6911897" y="4468350"/>
              <a:ext cx="640081" cy="115570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6472328" y="4507232"/>
              <a:ext cx="541297" cy="22542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dirty="0">
                  <a:latin typeface="+mn-lt"/>
                  <a:ea typeface="+mn-ea"/>
                  <a:cs typeface="+mn-cs"/>
                </a:rPr>
                <a:t>Commercial banking</a:t>
              </a:r>
            </a:p>
          </p:txBody>
        </p:sp>
        <p:sp>
          <p:nvSpPr>
            <p:cNvPr id="39" name="AutoShape 22"/>
            <p:cNvSpPr>
              <a:spLocks noChangeArrowheads="1"/>
            </p:cNvSpPr>
            <p:nvPr/>
          </p:nvSpPr>
          <p:spPr bwMode="auto">
            <a:xfrm>
              <a:off x="7551746" y="4386585"/>
              <a:ext cx="441291" cy="1428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526" name="Rectangle 23"/>
            <p:cNvSpPr>
              <a:spLocks noChangeArrowheads="1"/>
            </p:cNvSpPr>
            <p:nvPr/>
          </p:nvSpPr>
          <p:spPr bwMode="auto">
            <a:xfrm>
              <a:off x="7517449" y="4343969"/>
              <a:ext cx="488951" cy="22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Private banking</a:t>
              </a:r>
            </a:p>
          </p:txBody>
        </p:sp>
        <p:sp>
          <p:nvSpPr>
            <p:cNvPr id="149527" name="Line 25"/>
            <p:cNvSpPr>
              <a:spLocks noChangeShapeType="1"/>
            </p:cNvSpPr>
            <p:nvPr/>
          </p:nvSpPr>
          <p:spPr bwMode="auto">
            <a:xfrm flipH="1">
              <a:off x="7658658" y="4752830"/>
              <a:ext cx="377826" cy="360045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528" name="Rectangle 26"/>
            <p:cNvSpPr>
              <a:spLocks noChangeArrowheads="1"/>
            </p:cNvSpPr>
            <p:nvPr/>
          </p:nvSpPr>
          <p:spPr bwMode="auto">
            <a:xfrm>
              <a:off x="7790897" y="4614479"/>
              <a:ext cx="607299" cy="290592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General-</a:t>
              </a:r>
            </a:p>
            <a:p>
              <a:pPr algn="ctr">
                <a:lnSpc>
                  <a:spcPct val="85000"/>
                </a:lnSpc>
              </a:pPr>
              <a:r>
                <a:rPr lang="en-US" sz="500" dirty="0"/>
                <a:t>purpose law firms</a:t>
              </a:r>
            </a:p>
          </p:txBody>
        </p:sp>
        <p:sp>
          <p:nvSpPr>
            <p:cNvPr id="149529" name="AutoShape 28"/>
            <p:cNvSpPr>
              <a:spLocks noChangeArrowheads="1"/>
            </p:cNvSpPr>
            <p:nvPr/>
          </p:nvSpPr>
          <p:spPr bwMode="auto">
            <a:xfrm>
              <a:off x="7360842" y="5118987"/>
              <a:ext cx="395605" cy="73343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49530" name="Rectangle 29"/>
            <p:cNvSpPr>
              <a:spLocks noChangeArrowheads="1"/>
            </p:cNvSpPr>
            <p:nvPr/>
          </p:nvSpPr>
          <p:spPr bwMode="auto">
            <a:xfrm>
              <a:off x="7299168" y="5076124"/>
              <a:ext cx="517843" cy="15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Law  clinics</a:t>
              </a:r>
            </a:p>
          </p:txBody>
        </p:sp>
        <p:sp>
          <p:nvSpPr>
            <p:cNvPr id="149531" name="Line 31"/>
            <p:cNvSpPr>
              <a:spLocks noChangeShapeType="1"/>
            </p:cNvSpPr>
            <p:nvPr/>
          </p:nvSpPr>
          <p:spPr bwMode="auto">
            <a:xfrm flipH="1" flipV="1">
              <a:off x="8058709" y="5320518"/>
              <a:ext cx="355601" cy="155575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532" name="AutoShape 33"/>
            <p:cNvSpPr>
              <a:spLocks noChangeArrowheads="1"/>
            </p:cNvSpPr>
            <p:nvPr/>
          </p:nvSpPr>
          <p:spPr bwMode="auto">
            <a:xfrm>
              <a:off x="7627543" y="5242731"/>
              <a:ext cx="422275" cy="14224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49533" name="Rectangle 34"/>
            <p:cNvSpPr>
              <a:spLocks noChangeArrowheads="1"/>
            </p:cNvSpPr>
            <p:nvPr/>
          </p:nvSpPr>
          <p:spPr bwMode="auto">
            <a:xfrm>
              <a:off x="7577536" y="5200027"/>
              <a:ext cx="534511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Specialized hospitals</a:t>
              </a:r>
            </a:p>
          </p:txBody>
        </p:sp>
        <p:sp>
          <p:nvSpPr>
            <p:cNvPr id="149534" name="Rectangle 35"/>
            <p:cNvSpPr>
              <a:spLocks noChangeArrowheads="1"/>
            </p:cNvSpPr>
            <p:nvPr/>
          </p:nvSpPr>
          <p:spPr bwMode="auto">
            <a:xfrm>
              <a:off x="8170390" y="5457758"/>
              <a:ext cx="453946" cy="159464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Hospitals</a:t>
              </a:r>
            </a:p>
          </p:txBody>
        </p:sp>
        <p:sp>
          <p:nvSpPr>
            <p:cNvPr id="149535" name="Line 37"/>
            <p:cNvSpPr>
              <a:spLocks noChangeShapeType="1"/>
            </p:cNvSpPr>
            <p:nvPr/>
          </p:nvSpPr>
          <p:spPr bwMode="auto">
            <a:xfrm flipH="1">
              <a:off x="7285278" y="4823949"/>
              <a:ext cx="226695" cy="377825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536" name="Rectangle 38"/>
            <p:cNvSpPr>
              <a:spLocks noChangeArrowheads="1"/>
            </p:cNvSpPr>
            <p:nvPr/>
          </p:nvSpPr>
          <p:spPr bwMode="auto">
            <a:xfrm>
              <a:off x="7240272" y="4703378"/>
              <a:ext cx="510620" cy="225028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Full-service stockbroker</a:t>
              </a:r>
            </a:p>
          </p:txBody>
        </p:sp>
        <p:sp>
          <p:nvSpPr>
            <p:cNvPr id="149537" name="AutoShape 40"/>
            <p:cNvSpPr>
              <a:spLocks noChangeArrowheads="1"/>
            </p:cNvSpPr>
            <p:nvPr/>
          </p:nvSpPr>
          <p:spPr bwMode="auto">
            <a:xfrm>
              <a:off x="6880782" y="5230348"/>
              <a:ext cx="571183" cy="14224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49538" name="Rectangle 41"/>
            <p:cNvSpPr>
              <a:spLocks noChangeArrowheads="1"/>
            </p:cNvSpPr>
            <p:nvPr/>
          </p:nvSpPr>
          <p:spPr bwMode="auto">
            <a:xfrm>
              <a:off x="6864907" y="5192883"/>
              <a:ext cx="614442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Limited-service stockbroker</a:t>
              </a:r>
            </a:p>
          </p:txBody>
        </p:sp>
        <p:sp>
          <p:nvSpPr>
            <p:cNvPr id="149539" name="Line 43"/>
            <p:cNvSpPr>
              <a:spLocks noChangeShapeType="1"/>
            </p:cNvSpPr>
            <p:nvPr/>
          </p:nvSpPr>
          <p:spPr bwMode="auto">
            <a:xfrm>
              <a:off x="6645196" y="5037309"/>
              <a:ext cx="4445" cy="337820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540" name="Line 44"/>
            <p:cNvSpPr>
              <a:spLocks noChangeShapeType="1"/>
            </p:cNvSpPr>
            <p:nvPr/>
          </p:nvSpPr>
          <p:spPr bwMode="auto">
            <a:xfrm flipV="1">
              <a:off x="6867447" y="4943964"/>
              <a:ext cx="168910" cy="75565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541" name="Rectangle 45"/>
            <p:cNvSpPr>
              <a:spLocks noChangeArrowheads="1"/>
            </p:cNvSpPr>
            <p:nvPr/>
          </p:nvSpPr>
          <p:spPr bwMode="auto">
            <a:xfrm>
              <a:off x="6515180" y="4961189"/>
              <a:ext cx="441167" cy="159464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Retailing</a:t>
              </a:r>
            </a:p>
          </p:txBody>
        </p:sp>
        <p:sp>
          <p:nvSpPr>
            <p:cNvPr id="149542" name="AutoShape 47"/>
            <p:cNvSpPr>
              <a:spLocks noChangeArrowheads="1"/>
            </p:cNvSpPr>
            <p:nvPr/>
          </p:nvSpPr>
          <p:spPr bwMode="auto">
            <a:xfrm>
              <a:off x="7029689" y="4880067"/>
              <a:ext cx="397828" cy="8001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49543" name="Rectangle 48"/>
            <p:cNvSpPr>
              <a:spLocks noChangeArrowheads="1"/>
            </p:cNvSpPr>
            <p:nvPr/>
          </p:nvSpPr>
          <p:spPr bwMode="auto">
            <a:xfrm>
              <a:off x="6988573" y="4842285"/>
              <a:ext cx="479505" cy="15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Boutiques</a:t>
              </a:r>
            </a:p>
          </p:txBody>
        </p:sp>
        <p:sp>
          <p:nvSpPr>
            <p:cNvPr id="149544" name="AutoShape 50"/>
            <p:cNvSpPr>
              <a:spLocks noChangeArrowheads="1"/>
            </p:cNvSpPr>
            <p:nvPr/>
          </p:nvSpPr>
          <p:spPr bwMode="auto">
            <a:xfrm>
              <a:off x="6476286" y="5398148"/>
              <a:ext cx="571183" cy="14224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49545" name="Rectangle 51"/>
            <p:cNvSpPr>
              <a:spLocks noChangeArrowheads="1"/>
            </p:cNvSpPr>
            <p:nvPr/>
          </p:nvSpPr>
          <p:spPr bwMode="auto">
            <a:xfrm>
              <a:off x="6425883" y="5352772"/>
              <a:ext cx="665043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Warehouse and catalog stores</a:t>
              </a:r>
            </a:p>
          </p:txBody>
        </p:sp>
        <p:sp>
          <p:nvSpPr>
            <p:cNvPr id="149546" name="Line 53"/>
            <p:cNvSpPr>
              <a:spLocks noChangeShapeType="1"/>
            </p:cNvSpPr>
            <p:nvPr/>
          </p:nvSpPr>
          <p:spPr bwMode="auto">
            <a:xfrm flipH="1" flipV="1">
              <a:off x="7498636" y="5476092"/>
              <a:ext cx="257809" cy="35720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547" name="AutoShape 55"/>
            <p:cNvSpPr>
              <a:spLocks noChangeArrowheads="1"/>
            </p:cNvSpPr>
            <p:nvPr/>
          </p:nvSpPr>
          <p:spPr bwMode="auto">
            <a:xfrm>
              <a:off x="7084697" y="5415929"/>
              <a:ext cx="420053" cy="14224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49548" name="Rectangle 56"/>
            <p:cNvSpPr>
              <a:spLocks noChangeArrowheads="1"/>
            </p:cNvSpPr>
            <p:nvPr/>
          </p:nvSpPr>
          <p:spPr bwMode="auto">
            <a:xfrm>
              <a:off x="7023578" y="5375845"/>
              <a:ext cx="537290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Fast-food restaurants</a:t>
              </a:r>
            </a:p>
          </p:txBody>
        </p:sp>
        <p:sp>
          <p:nvSpPr>
            <p:cNvPr id="149549" name="Rectangle 57"/>
            <p:cNvSpPr>
              <a:spLocks noChangeArrowheads="1"/>
            </p:cNvSpPr>
            <p:nvPr/>
          </p:nvSpPr>
          <p:spPr bwMode="auto">
            <a:xfrm>
              <a:off x="7688661" y="5404420"/>
              <a:ext cx="537763" cy="225062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Fine-dining restaurants</a:t>
              </a:r>
            </a:p>
          </p:txBody>
        </p:sp>
        <p:sp>
          <p:nvSpPr>
            <p:cNvPr id="149550" name="Line 59"/>
            <p:cNvSpPr>
              <a:spLocks noChangeShapeType="1"/>
            </p:cNvSpPr>
            <p:nvPr/>
          </p:nvSpPr>
          <p:spPr bwMode="auto">
            <a:xfrm flipH="1">
              <a:off x="6863002" y="5670406"/>
              <a:ext cx="151130" cy="128905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551" name="Rectangle 60"/>
            <p:cNvSpPr>
              <a:spLocks noChangeArrowheads="1"/>
            </p:cNvSpPr>
            <p:nvPr/>
          </p:nvSpPr>
          <p:spPr bwMode="auto">
            <a:xfrm>
              <a:off x="6819663" y="5589840"/>
              <a:ext cx="402829" cy="159465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Airlines</a:t>
              </a:r>
            </a:p>
          </p:txBody>
        </p:sp>
        <p:sp>
          <p:nvSpPr>
            <p:cNvPr id="149552" name="AutoShape 62"/>
            <p:cNvSpPr>
              <a:spLocks noChangeArrowheads="1"/>
            </p:cNvSpPr>
            <p:nvPr/>
          </p:nvSpPr>
          <p:spPr bwMode="auto">
            <a:xfrm>
              <a:off x="6471841" y="5783754"/>
              <a:ext cx="420053" cy="14224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49553" name="Rectangle 63"/>
            <p:cNvSpPr>
              <a:spLocks noChangeArrowheads="1"/>
            </p:cNvSpPr>
            <p:nvPr/>
          </p:nvSpPr>
          <p:spPr bwMode="auto">
            <a:xfrm>
              <a:off x="6455966" y="5744225"/>
              <a:ext cx="440055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No-frills airlines</a:t>
              </a:r>
            </a:p>
          </p:txBody>
        </p:sp>
        <p:sp>
          <p:nvSpPr>
            <p:cNvPr id="149554" name="AutoShape 68"/>
            <p:cNvSpPr>
              <a:spLocks noChangeArrowheads="1"/>
            </p:cNvSpPr>
            <p:nvPr/>
          </p:nvSpPr>
          <p:spPr bwMode="auto">
            <a:xfrm>
              <a:off x="8156498" y="4815059"/>
              <a:ext cx="471170" cy="20447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49555" name="Text Box 66"/>
            <p:cNvSpPr txBox="1">
              <a:spLocks noChangeArrowheads="1"/>
            </p:cNvSpPr>
            <p:nvPr/>
          </p:nvSpPr>
          <p:spPr bwMode="auto">
            <a:xfrm>
              <a:off x="8103793" y="4799740"/>
              <a:ext cx="573405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500" dirty="0"/>
                <a:t>Digital orthodontics</a:t>
              </a:r>
            </a:p>
          </p:txBody>
        </p:sp>
        <p:sp>
          <p:nvSpPr>
            <p:cNvPr id="149556" name="Line 70"/>
            <p:cNvSpPr>
              <a:spLocks noChangeShapeType="1"/>
            </p:cNvSpPr>
            <p:nvPr/>
          </p:nvSpPr>
          <p:spPr bwMode="auto">
            <a:xfrm flipH="1">
              <a:off x="8436533" y="4521689"/>
              <a:ext cx="22225" cy="284480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557" name="Text Box 65"/>
            <p:cNvSpPr txBox="1">
              <a:spLocks noChangeArrowheads="1"/>
            </p:cNvSpPr>
            <p:nvPr/>
          </p:nvSpPr>
          <p:spPr bwMode="auto">
            <a:xfrm>
              <a:off x="8049818" y="4373893"/>
              <a:ext cx="584518" cy="225062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500" dirty="0"/>
                <a:t>Traditional orthodontics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6281738" y="4314825"/>
            <a:ext cx="2379662" cy="963613"/>
          </a:xfrm>
          <a:prstGeom prst="roundRect">
            <a:avLst/>
          </a:prstGeom>
          <a:noFill/>
          <a:ln w="571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7622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8509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Service Process Matrix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581025" y="1604963"/>
            <a:ext cx="6734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BF0922"/>
                </a:solidFill>
              </a:rPr>
              <a:t>Service Factory and Service Shop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1365250" y="2333625"/>
            <a:ext cx="670401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Automation of standardized services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Restricted offerings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Low labor intensity responds well to process technology and </a:t>
            </a:r>
            <a:br>
              <a:rPr lang="en-US" sz="2800" dirty="0"/>
            </a:br>
            <a:r>
              <a:rPr lang="en-US" sz="2800" dirty="0"/>
              <a:t>scheduling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Tight control required to </a:t>
            </a:r>
            <a:br>
              <a:rPr lang="en-US" sz="2800" dirty="0"/>
            </a:br>
            <a:r>
              <a:rPr lang="en-US" sz="2800" dirty="0"/>
              <a:t>maintain standards</a:t>
            </a:r>
            <a:endParaRPr lang="en-US" dirty="0"/>
          </a:p>
        </p:txBody>
      </p:sp>
      <p:grpSp>
        <p:nvGrpSpPr>
          <p:cNvPr id="151556" name="Group 4"/>
          <p:cNvGrpSpPr>
            <a:grpSpLocks/>
          </p:cNvGrpSpPr>
          <p:nvPr/>
        </p:nvGrpSpPr>
        <p:grpSpPr bwMode="auto">
          <a:xfrm>
            <a:off x="6038850" y="4154488"/>
            <a:ext cx="2589213" cy="1941512"/>
            <a:chOff x="6088182" y="4027818"/>
            <a:chExt cx="2589016" cy="1941469"/>
          </a:xfrm>
        </p:grpSpPr>
        <p:sp>
          <p:nvSpPr>
            <p:cNvPr id="151558" name="Rectangle 3"/>
            <p:cNvSpPr>
              <a:spLocks noChangeArrowheads="1"/>
            </p:cNvSpPr>
            <p:nvPr/>
          </p:nvSpPr>
          <p:spPr bwMode="auto">
            <a:xfrm>
              <a:off x="6626305" y="5098428"/>
              <a:ext cx="633413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Service Factory</a:t>
              </a:r>
            </a:p>
          </p:txBody>
        </p:sp>
        <p:sp>
          <p:nvSpPr>
            <p:cNvPr id="151559" name="Rectangle 4"/>
            <p:cNvSpPr>
              <a:spLocks noChangeArrowheads="1"/>
            </p:cNvSpPr>
            <p:nvPr/>
          </p:nvSpPr>
          <p:spPr bwMode="auto">
            <a:xfrm>
              <a:off x="7829235" y="5098428"/>
              <a:ext cx="569516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Service Shop</a:t>
              </a:r>
            </a:p>
          </p:txBody>
        </p:sp>
        <p:sp>
          <p:nvSpPr>
            <p:cNvPr id="151560" name="Rectangle 6"/>
            <p:cNvSpPr>
              <a:spLocks noChangeArrowheads="1"/>
            </p:cNvSpPr>
            <p:nvPr/>
          </p:nvSpPr>
          <p:spPr bwMode="auto">
            <a:xfrm>
              <a:off x="7080331" y="4027818"/>
              <a:ext cx="890112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Degree of Customization</a:t>
              </a:r>
            </a:p>
          </p:txBody>
        </p:sp>
        <p:sp>
          <p:nvSpPr>
            <p:cNvPr id="151561" name="Rectangle 7"/>
            <p:cNvSpPr>
              <a:spLocks noChangeArrowheads="1"/>
            </p:cNvSpPr>
            <p:nvPr/>
          </p:nvSpPr>
          <p:spPr bwMode="auto">
            <a:xfrm>
              <a:off x="6777991" y="4100843"/>
              <a:ext cx="312817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Low</a:t>
              </a:r>
            </a:p>
          </p:txBody>
        </p:sp>
        <p:sp>
          <p:nvSpPr>
            <p:cNvPr id="151562" name="Rectangle 8"/>
            <p:cNvSpPr>
              <a:spLocks noChangeArrowheads="1"/>
            </p:cNvSpPr>
            <p:nvPr/>
          </p:nvSpPr>
          <p:spPr bwMode="auto">
            <a:xfrm>
              <a:off x="7927025" y="4091953"/>
              <a:ext cx="325597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High</a:t>
              </a:r>
            </a:p>
          </p:txBody>
        </p:sp>
        <p:sp>
          <p:nvSpPr>
            <p:cNvPr id="151563" name="Rectangle 9"/>
            <p:cNvSpPr>
              <a:spLocks noChangeArrowheads="1"/>
            </p:cNvSpPr>
            <p:nvPr/>
          </p:nvSpPr>
          <p:spPr bwMode="auto">
            <a:xfrm rot="-5400000">
              <a:off x="5848985" y="5013417"/>
              <a:ext cx="647859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Degree of Labor</a:t>
              </a:r>
            </a:p>
          </p:txBody>
        </p:sp>
        <p:sp>
          <p:nvSpPr>
            <p:cNvPr id="151564" name="Rectangle 10"/>
            <p:cNvSpPr>
              <a:spLocks noChangeArrowheads="1"/>
            </p:cNvSpPr>
            <p:nvPr/>
          </p:nvSpPr>
          <p:spPr bwMode="auto">
            <a:xfrm>
              <a:off x="6141165" y="5427358"/>
              <a:ext cx="312817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Low</a:t>
              </a:r>
            </a:p>
          </p:txBody>
        </p:sp>
        <p:sp>
          <p:nvSpPr>
            <p:cNvPr id="151565" name="Rectangle 11"/>
            <p:cNvSpPr>
              <a:spLocks noChangeArrowheads="1"/>
            </p:cNvSpPr>
            <p:nvPr/>
          </p:nvSpPr>
          <p:spPr bwMode="auto">
            <a:xfrm>
              <a:off x="6123385" y="4622813"/>
              <a:ext cx="325597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High</a:t>
              </a:r>
            </a:p>
          </p:txBody>
        </p:sp>
        <p:sp>
          <p:nvSpPr>
            <p:cNvPr id="151566" name="Rectangle 12"/>
            <p:cNvSpPr>
              <a:spLocks noChangeArrowheads="1"/>
            </p:cNvSpPr>
            <p:nvPr/>
          </p:nvSpPr>
          <p:spPr bwMode="auto">
            <a:xfrm>
              <a:off x="6670755" y="4240543"/>
              <a:ext cx="569516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Mass Service</a:t>
              </a:r>
            </a:p>
          </p:txBody>
        </p:sp>
        <p:sp>
          <p:nvSpPr>
            <p:cNvPr id="151567" name="Rectangle 13"/>
            <p:cNvSpPr>
              <a:spLocks noChangeArrowheads="1"/>
            </p:cNvSpPr>
            <p:nvPr/>
          </p:nvSpPr>
          <p:spPr bwMode="auto">
            <a:xfrm>
              <a:off x="7688662" y="4244988"/>
              <a:ext cx="774542" cy="16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" dirty="0"/>
                <a:t>Professional Service</a:t>
              </a:r>
            </a:p>
          </p:txBody>
        </p:sp>
        <p:sp>
          <p:nvSpPr>
            <p:cNvPr id="151568" name="Rectangle 14"/>
            <p:cNvSpPr>
              <a:spLocks noChangeArrowheads="1"/>
            </p:cNvSpPr>
            <p:nvPr/>
          </p:nvSpPr>
          <p:spPr bwMode="auto">
            <a:xfrm>
              <a:off x="6405166" y="4241654"/>
              <a:ext cx="2240283" cy="17113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51569" name="Line 15"/>
            <p:cNvSpPr>
              <a:spLocks noChangeShapeType="1"/>
            </p:cNvSpPr>
            <p:nvPr/>
          </p:nvSpPr>
          <p:spPr bwMode="auto">
            <a:xfrm>
              <a:off x="7525308" y="4241654"/>
              <a:ext cx="0" cy="1711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570" name="Line 16"/>
            <p:cNvSpPr>
              <a:spLocks noChangeShapeType="1"/>
            </p:cNvSpPr>
            <p:nvPr/>
          </p:nvSpPr>
          <p:spPr bwMode="auto">
            <a:xfrm>
              <a:off x="6400721" y="5099539"/>
              <a:ext cx="2244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571" name="Line 19"/>
            <p:cNvSpPr>
              <a:spLocks noChangeShapeType="1"/>
            </p:cNvSpPr>
            <p:nvPr/>
          </p:nvSpPr>
          <p:spPr bwMode="auto">
            <a:xfrm flipV="1">
              <a:off x="6911897" y="4468350"/>
              <a:ext cx="640081" cy="115570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6472328" y="4507232"/>
              <a:ext cx="541297" cy="22542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dirty="0">
                  <a:latin typeface="+mn-lt"/>
                  <a:ea typeface="+mn-ea"/>
                  <a:cs typeface="+mn-cs"/>
                </a:rPr>
                <a:t>Commercial banking</a:t>
              </a:r>
            </a:p>
          </p:txBody>
        </p:sp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7551746" y="4386585"/>
              <a:ext cx="441291" cy="1428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574" name="Rectangle 23"/>
            <p:cNvSpPr>
              <a:spLocks noChangeArrowheads="1"/>
            </p:cNvSpPr>
            <p:nvPr/>
          </p:nvSpPr>
          <p:spPr bwMode="auto">
            <a:xfrm>
              <a:off x="7517449" y="4343969"/>
              <a:ext cx="488951" cy="22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Private banking</a:t>
              </a:r>
            </a:p>
          </p:txBody>
        </p:sp>
        <p:sp>
          <p:nvSpPr>
            <p:cNvPr id="151575" name="Line 25"/>
            <p:cNvSpPr>
              <a:spLocks noChangeShapeType="1"/>
            </p:cNvSpPr>
            <p:nvPr/>
          </p:nvSpPr>
          <p:spPr bwMode="auto">
            <a:xfrm flipH="1">
              <a:off x="7658658" y="4752830"/>
              <a:ext cx="377826" cy="360045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576" name="Rectangle 26"/>
            <p:cNvSpPr>
              <a:spLocks noChangeArrowheads="1"/>
            </p:cNvSpPr>
            <p:nvPr/>
          </p:nvSpPr>
          <p:spPr bwMode="auto">
            <a:xfrm>
              <a:off x="7790897" y="4614479"/>
              <a:ext cx="607299" cy="290592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General-</a:t>
              </a:r>
            </a:p>
            <a:p>
              <a:pPr algn="ctr">
                <a:lnSpc>
                  <a:spcPct val="85000"/>
                </a:lnSpc>
              </a:pPr>
              <a:r>
                <a:rPr lang="en-US" sz="500" dirty="0"/>
                <a:t>purpose law firms</a:t>
              </a:r>
            </a:p>
          </p:txBody>
        </p:sp>
        <p:sp>
          <p:nvSpPr>
            <p:cNvPr id="151577" name="AutoShape 28"/>
            <p:cNvSpPr>
              <a:spLocks noChangeArrowheads="1"/>
            </p:cNvSpPr>
            <p:nvPr/>
          </p:nvSpPr>
          <p:spPr bwMode="auto">
            <a:xfrm>
              <a:off x="7360842" y="5118987"/>
              <a:ext cx="395605" cy="73343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51578" name="Rectangle 29"/>
            <p:cNvSpPr>
              <a:spLocks noChangeArrowheads="1"/>
            </p:cNvSpPr>
            <p:nvPr/>
          </p:nvSpPr>
          <p:spPr bwMode="auto">
            <a:xfrm>
              <a:off x="7299168" y="5076124"/>
              <a:ext cx="517843" cy="15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Law  clinics</a:t>
              </a:r>
            </a:p>
          </p:txBody>
        </p:sp>
        <p:sp>
          <p:nvSpPr>
            <p:cNvPr id="151579" name="Line 31"/>
            <p:cNvSpPr>
              <a:spLocks noChangeShapeType="1"/>
            </p:cNvSpPr>
            <p:nvPr/>
          </p:nvSpPr>
          <p:spPr bwMode="auto">
            <a:xfrm flipH="1" flipV="1">
              <a:off x="8058709" y="5320518"/>
              <a:ext cx="355601" cy="155575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580" name="AutoShape 33"/>
            <p:cNvSpPr>
              <a:spLocks noChangeArrowheads="1"/>
            </p:cNvSpPr>
            <p:nvPr/>
          </p:nvSpPr>
          <p:spPr bwMode="auto">
            <a:xfrm>
              <a:off x="7627543" y="5242731"/>
              <a:ext cx="422275" cy="14224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51581" name="Rectangle 34"/>
            <p:cNvSpPr>
              <a:spLocks noChangeArrowheads="1"/>
            </p:cNvSpPr>
            <p:nvPr/>
          </p:nvSpPr>
          <p:spPr bwMode="auto">
            <a:xfrm>
              <a:off x="7577536" y="5200027"/>
              <a:ext cx="534511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Specialized hospitals</a:t>
              </a:r>
            </a:p>
          </p:txBody>
        </p:sp>
        <p:sp>
          <p:nvSpPr>
            <p:cNvPr id="151582" name="Rectangle 35"/>
            <p:cNvSpPr>
              <a:spLocks noChangeArrowheads="1"/>
            </p:cNvSpPr>
            <p:nvPr/>
          </p:nvSpPr>
          <p:spPr bwMode="auto">
            <a:xfrm>
              <a:off x="8170390" y="5457758"/>
              <a:ext cx="453946" cy="159464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Hospitals</a:t>
              </a:r>
            </a:p>
          </p:txBody>
        </p:sp>
        <p:sp>
          <p:nvSpPr>
            <p:cNvPr id="151583" name="Line 37"/>
            <p:cNvSpPr>
              <a:spLocks noChangeShapeType="1"/>
            </p:cNvSpPr>
            <p:nvPr/>
          </p:nvSpPr>
          <p:spPr bwMode="auto">
            <a:xfrm flipH="1">
              <a:off x="7285278" y="4823949"/>
              <a:ext cx="226695" cy="377825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584" name="Rectangle 38"/>
            <p:cNvSpPr>
              <a:spLocks noChangeArrowheads="1"/>
            </p:cNvSpPr>
            <p:nvPr/>
          </p:nvSpPr>
          <p:spPr bwMode="auto">
            <a:xfrm>
              <a:off x="7240272" y="4703378"/>
              <a:ext cx="510620" cy="225028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Full-service stockbroker</a:t>
              </a:r>
            </a:p>
          </p:txBody>
        </p:sp>
        <p:sp>
          <p:nvSpPr>
            <p:cNvPr id="151585" name="AutoShape 40"/>
            <p:cNvSpPr>
              <a:spLocks noChangeArrowheads="1"/>
            </p:cNvSpPr>
            <p:nvPr/>
          </p:nvSpPr>
          <p:spPr bwMode="auto">
            <a:xfrm>
              <a:off x="6880782" y="5230348"/>
              <a:ext cx="571183" cy="14224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51586" name="Rectangle 41"/>
            <p:cNvSpPr>
              <a:spLocks noChangeArrowheads="1"/>
            </p:cNvSpPr>
            <p:nvPr/>
          </p:nvSpPr>
          <p:spPr bwMode="auto">
            <a:xfrm>
              <a:off x="6845857" y="5192883"/>
              <a:ext cx="648971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Limited-service stockbroker</a:t>
              </a:r>
            </a:p>
          </p:txBody>
        </p:sp>
        <p:sp>
          <p:nvSpPr>
            <p:cNvPr id="151587" name="Line 43"/>
            <p:cNvSpPr>
              <a:spLocks noChangeShapeType="1"/>
            </p:cNvSpPr>
            <p:nvPr/>
          </p:nvSpPr>
          <p:spPr bwMode="auto">
            <a:xfrm>
              <a:off x="6645196" y="5037309"/>
              <a:ext cx="4445" cy="337820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588" name="Line 44"/>
            <p:cNvSpPr>
              <a:spLocks noChangeShapeType="1"/>
            </p:cNvSpPr>
            <p:nvPr/>
          </p:nvSpPr>
          <p:spPr bwMode="auto">
            <a:xfrm flipV="1">
              <a:off x="6867447" y="4943964"/>
              <a:ext cx="168910" cy="75565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589" name="Rectangle 45"/>
            <p:cNvSpPr>
              <a:spLocks noChangeArrowheads="1"/>
            </p:cNvSpPr>
            <p:nvPr/>
          </p:nvSpPr>
          <p:spPr bwMode="auto">
            <a:xfrm>
              <a:off x="6515180" y="4961189"/>
              <a:ext cx="441167" cy="159464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Retailing</a:t>
              </a:r>
            </a:p>
          </p:txBody>
        </p:sp>
        <p:sp>
          <p:nvSpPr>
            <p:cNvPr id="151590" name="AutoShape 47"/>
            <p:cNvSpPr>
              <a:spLocks noChangeArrowheads="1"/>
            </p:cNvSpPr>
            <p:nvPr/>
          </p:nvSpPr>
          <p:spPr bwMode="auto">
            <a:xfrm>
              <a:off x="7029689" y="4880067"/>
              <a:ext cx="397828" cy="8001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51591" name="Rectangle 48"/>
            <p:cNvSpPr>
              <a:spLocks noChangeArrowheads="1"/>
            </p:cNvSpPr>
            <p:nvPr/>
          </p:nvSpPr>
          <p:spPr bwMode="auto">
            <a:xfrm>
              <a:off x="6988573" y="4842285"/>
              <a:ext cx="479505" cy="15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Boutiques</a:t>
              </a:r>
            </a:p>
          </p:txBody>
        </p:sp>
        <p:sp>
          <p:nvSpPr>
            <p:cNvPr id="151592" name="AutoShape 50"/>
            <p:cNvSpPr>
              <a:spLocks noChangeArrowheads="1"/>
            </p:cNvSpPr>
            <p:nvPr/>
          </p:nvSpPr>
          <p:spPr bwMode="auto">
            <a:xfrm>
              <a:off x="6476286" y="5398148"/>
              <a:ext cx="571183" cy="14224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51593" name="Rectangle 51"/>
            <p:cNvSpPr>
              <a:spLocks noChangeArrowheads="1"/>
            </p:cNvSpPr>
            <p:nvPr/>
          </p:nvSpPr>
          <p:spPr bwMode="auto">
            <a:xfrm>
              <a:off x="6425882" y="5354889"/>
              <a:ext cx="665043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Warehouse and catalog stores</a:t>
              </a:r>
            </a:p>
          </p:txBody>
        </p:sp>
        <p:sp>
          <p:nvSpPr>
            <p:cNvPr id="151594" name="Line 53"/>
            <p:cNvSpPr>
              <a:spLocks noChangeShapeType="1"/>
            </p:cNvSpPr>
            <p:nvPr/>
          </p:nvSpPr>
          <p:spPr bwMode="auto">
            <a:xfrm flipH="1" flipV="1">
              <a:off x="7498636" y="5476092"/>
              <a:ext cx="257809" cy="35720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595" name="AutoShape 55"/>
            <p:cNvSpPr>
              <a:spLocks noChangeArrowheads="1"/>
            </p:cNvSpPr>
            <p:nvPr/>
          </p:nvSpPr>
          <p:spPr bwMode="auto">
            <a:xfrm>
              <a:off x="7084697" y="5415929"/>
              <a:ext cx="420053" cy="14224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51596" name="Rectangle 56"/>
            <p:cNvSpPr>
              <a:spLocks noChangeArrowheads="1"/>
            </p:cNvSpPr>
            <p:nvPr/>
          </p:nvSpPr>
          <p:spPr bwMode="auto">
            <a:xfrm>
              <a:off x="7023578" y="5375845"/>
              <a:ext cx="537290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Fast-food restaurants</a:t>
              </a:r>
            </a:p>
          </p:txBody>
        </p:sp>
        <p:sp>
          <p:nvSpPr>
            <p:cNvPr id="151597" name="Rectangle 57"/>
            <p:cNvSpPr>
              <a:spLocks noChangeArrowheads="1"/>
            </p:cNvSpPr>
            <p:nvPr/>
          </p:nvSpPr>
          <p:spPr bwMode="auto">
            <a:xfrm>
              <a:off x="7688661" y="5404420"/>
              <a:ext cx="537763" cy="225062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Fine-dining restaurants</a:t>
              </a:r>
            </a:p>
          </p:txBody>
        </p:sp>
        <p:sp>
          <p:nvSpPr>
            <p:cNvPr id="151598" name="Line 59"/>
            <p:cNvSpPr>
              <a:spLocks noChangeShapeType="1"/>
            </p:cNvSpPr>
            <p:nvPr/>
          </p:nvSpPr>
          <p:spPr bwMode="auto">
            <a:xfrm flipH="1">
              <a:off x="6863002" y="5670406"/>
              <a:ext cx="151130" cy="128905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599" name="Rectangle 60"/>
            <p:cNvSpPr>
              <a:spLocks noChangeArrowheads="1"/>
            </p:cNvSpPr>
            <p:nvPr/>
          </p:nvSpPr>
          <p:spPr bwMode="auto">
            <a:xfrm>
              <a:off x="6819663" y="5589840"/>
              <a:ext cx="402829" cy="159465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Airlines</a:t>
              </a:r>
            </a:p>
          </p:txBody>
        </p:sp>
        <p:sp>
          <p:nvSpPr>
            <p:cNvPr id="151600" name="AutoShape 62"/>
            <p:cNvSpPr>
              <a:spLocks noChangeArrowheads="1"/>
            </p:cNvSpPr>
            <p:nvPr/>
          </p:nvSpPr>
          <p:spPr bwMode="auto">
            <a:xfrm>
              <a:off x="6471841" y="5783754"/>
              <a:ext cx="420053" cy="14224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51601" name="Rectangle 63"/>
            <p:cNvSpPr>
              <a:spLocks noChangeArrowheads="1"/>
            </p:cNvSpPr>
            <p:nvPr/>
          </p:nvSpPr>
          <p:spPr bwMode="auto">
            <a:xfrm>
              <a:off x="6455966" y="5744225"/>
              <a:ext cx="440055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500" dirty="0"/>
                <a:t>No-frills airlines</a:t>
              </a:r>
            </a:p>
          </p:txBody>
        </p:sp>
        <p:sp>
          <p:nvSpPr>
            <p:cNvPr id="151602" name="AutoShape 68"/>
            <p:cNvSpPr>
              <a:spLocks noChangeArrowheads="1"/>
            </p:cNvSpPr>
            <p:nvPr/>
          </p:nvSpPr>
          <p:spPr bwMode="auto">
            <a:xfrm>
              <a:off x="8156498" y="4815059"/>
              <a:ext cx="471170" cy="204470"/>
            </a:xfrm>
            <a:prstGeom prst="roundRect">
              <a:avLst>
                <a:gd name="adj" fmla="val 50000"/>
              </a:avLst>
            </a:prstGeom>
            <a:solidFill>
              <a:srgbClr val="F7D7A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 dirty="0"/>
            </a:p>
          </p:txBody>
        </p:sp>
        <p:sp>
          <p:nvSpPr>
            <p:cNvPr id="151603" name="Text Box 66"/>
            <p:cNvSpPr txBox="1">
              <a:spLocks noChangeArrowheads="1"/>
            </p:cNvSpPr>
            <p:nvPr/>
          </p:nvSpPr>
          <p:spPr bwMode="auto">
            <a:xfrm>
              <a:off x="8103793" y="4799740"/>
              <a:ext cx="573405" cy="22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500" dirty="0"/>
                <a:t>Digital orthodontics</a:t>
              </a:r>
            </a:p>
          </p:txBody>
        </p:sp>
        <p:sp>
          <p:nvSpPr>
            <p:cNvPr id="151604" name="Line 70"/>
            <p:cNvSpPr>
              <a:spLocks noChangeShapeType="1"/>
            </p:cNvSpPr>
            <p:nvPr/>
          </p:nvSpPr>
          <p:spPr bwMode="auto">
            <a:xfrm flipH="1">
              <a:off x="8436533" y="4521689"/>
              <a:ext cx="22225" cy="284480"/>
            </a:xfrm>
            <a:prstGeom prst="line">
              <a:avLst/>
            </a:prstGeom>
            <a:noFill/>
            <a:ln w="19050">
              <a:solidFill>
                <a:srgbClr val="BF092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605" name="Text Box 65"/>
            <p:cNvSpPr txBox="1">
              <a:spLocks noChangeArrowheads="1"/>
            </p:cNvSpPr>
            <p:nvPr/>
          </p:nvSpPr>
          <p:spPr bwMode="auto">
            <a:xfrm>
              <a:off x="8049818" y="4373893"/>
              <a:ext cx="584518" cy="225062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500" dirty="0"/>
                <a:t>Traditional orthodontics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6281738" y="5178425"/>
            <a:ext cx="2379662" cy="963613"/>
          </a:xfrm>
          <a:prstGeom prst="roundRect">
            <a:avLst/>
          </a:prstGeom>
          <a:noFill/>
          <a:ln w="571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4419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  <p:bldP spid="118792" grpId="0"/>
      <p:bldP spid="5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3213"/>
            <a:ext cx="7924800" cy="1322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Improving Service Productivity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47147"/>
              </p:ext>
            </p:extLst>
          </p:nvPr>
        </p:nvGraphicFramePr>
        <p:xfrm>
          <a:off x="615950" y="1722438"/>
          <a:ext cx="7918450" cy="3856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7.3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Techniques for Improving Service Productivity </a:t>
                      </a:r>
                      <a:endParaRPr lang="en-US" sz="1800" b="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0">
                <a:tc gridSpan="2">
                  <a:txBody>
                    <a:bodyPr/>
                    <a:lstStyle/>
                    <a:p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STRATEGY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TECHNIQUE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EXAMPLE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989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Separation</a:t>
                      </a:r>
                      <a:endParaRPr lang="en-US" sz="1800" i="1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Structuring service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so customers must go where the service is offered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Bank customers go to a manager to open a new account, to loan officers for loans, and to tellers for deposits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172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Self-service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Self-service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so customers examine, compare, and evaluate at their own pace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Supermarkets and department stores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Internet ordering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6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Postponement</a:t>
                      </a:r>
                      <a:endParaRPr lang="en-US" sz="1800" i="1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i="1" dirty="0">
                          <a:latin typeface="Arial"/>
                          <a:cs typeface="Arial"/>
                        </a:rPr>
                        <a:t>Customizing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 at delivery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Customizing vans at delivery rather than at production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Focus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i="1" dirty="0">
                          <a:latin typeface="Arial"/>
                          <a:cs typeface="Arial"/>
                        </a:rPr>
                        <a:t>Restricting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 the offerings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Limited-menu restaurant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9492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3213"/>
            <a:ext cx="7924800" cy="1322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Improving Service Productivity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74597"/>
              </p:ext>
            </p:extLst>
          </p:nvPr>
        </p:nvGraphicFramePr>
        <p:xfrm>
          <a:off x="615950" y="1722438"/>
          <a:ext cx="7918450" cy="4572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7.3</a:t>
                      </a:r>
                    </a:p>
                  </a:txBody>
                  <a:tcPr marT="45715" marB="4571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Techniques for Improving Service Productivity </a:t>
                      </a:r>
                      <a:endParaRPr lang="en-US" sz="1800" b="0" dirty="0"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8">
                <a:tc gridSpan="2">
                  <a:txBody>
                    <a:bodyPr/>
                    <a:lstStyle/>
                    <a:p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STRATEGY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TECHNIQUE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EXAMPLE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031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Modules</a:t>
                      </a:r>
                    </a:p>
                  </a:txBody>
                  <a:tcPr marT="46795" marB="4679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Modular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selection of service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Modular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production</a:t>
                      </a:r>
                    </a:p>
                  </a:txBody>
                  <a:tcPr marT="46795" marB="4679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Investment and insurance selection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Prepackaged food modules in restaurants</a:t>
                      </a:r>
                    </a:p>
                  </a:txBody>
                  <a:tcPr marT="46795" marB="4679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171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Automation</a:t>
                      </a:r>
                    </a:p>
                  </a:txBody>
                  <a:tcPr marT="46795" marB="4679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Separating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services that may lend themselves to some type of automation</a:t>
                      </a:r>
                    </a:p>
                  </a:txBody>
                  <a:tcPr marT="46795" marB="46795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Automatic teller machines</a:t>
                      </a:r>
                    </a:p>
                  </a:txBody>
                  <a:tcPr marT="46795" marB="46795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171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Scheduling</a:t>
                      </a:r>
                    </a:p>
                  </a:txBody>
                  <a:tcPr marT="46795" marB="4679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Precise personnel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scheduling</a:t>
                      </a:r>
                    </a:p>
                  </a:txBody>
                  <a:tcPr marT="46795" marB="46795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Scheduling ticket counter personnel at 15-minute intervals at airlines</a:t>
                      </a:r>
                    </a:p>
                  </a:txBody>
                  <a:tcPr marT="46795" marB="46795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1031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Training</a:t>
                      </a:r>
                    </a:p>
                  </a:txBody>
                  <a:tcPr marT="46795" marB="4679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Clarifying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the service options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Explaining how to avoid problems</a:t>
                      </a:r>
                    </a:p>
                  </a:txBody>
                  <a:tcPr marT="46795" marB="46795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Investment counselor, funeral directors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After-sale maintenance personnel</a:t>
                      </a:r>
                    </a:p>
                  </a:txBody>
                  <a:tcPr marT="46795" marB="46795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26000"/>
      </p:ext>
    </p:extLst>
  </p:cSld>
  <p:clrMapOvr>
    <a:masterClrMapping/>
  </p:clrMapOvr>
  <p:transition spd="slow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Production Technology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647700" y="1625600"/>
            <a:ext cx="78486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Machine technology</a:t>
            </a:r>
          </a:p>
          <a:p>
            <a:pPr marL="514350" indent="-51435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Automatic identification systems (AISs) </a:t>
            </a:r>
          </a:p>
          <a:p>
            <a:pPr marL="514350" indent="-51435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Process control</a:t>
            </a:r>
          </a:p>
          <a:p>
            <a:pPr marL="514350" indent="-51435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Vision systems</a:t>
            </a:r>
          </a:p>
          <a:p>
            <a:pPr marL="514350" indent="-51435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Robots</a:t>
            </a:r>
          </a:p>
          <a:p>
            <a:pPr marL="514350" indent="-51435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Automated storage and retrieval systems (ASRSs)</a:t>
            </a:r>
          </a:p>
          <a:p>
            <a:pPr marL="514350" indent="-51435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Automated guided vehicles (AGVs)</a:t>
            </a:r>
          </a:p>
          <a:p>
            <a:pPr marL="514350" indent="-51435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Flexible manufacturing systems (FMSs)</a:t>
            </a:r>
          </a:p>
          <a:p>
            <a:pPr marL="514350" indent="-51435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US" sz="2400" dirty="0"/>
              <a:t>Computer-integrated manufacturing (CIM)</a:t>
            </a:r>
          </a:p>
        </p:txBody>
      </p:sp>
    </p:spTree>
    <p:extLst>
      <p:ext uri="{BB962C8B-B14F-4D97-AF65-F5344CB8AC3E}">
        <p14:creationId xmlns:p14="http://schemas.microsoft.com/office/powerpoint/2010/main" val="26338625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Machine Technology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896332" y="1412287"/>
            <a:ext cx="7237373" cy="488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Increased precision, </a:t>
            </a:r>
            <a:br>
              <a:rPr lang="en-US" sz="2800" dirty="0"/>
            </a:br>
            <a:r>
              <a:rPr lang="en-US" sz="2800" dirty="0"/>
              <a:t>productivity, and</a:t>
            </a:r>
            <a:br>
              <a:rPr lang="en-US" sz="2800" dirty="0"/>
            </a:br>
            <a:r>
              <a:rPr lang="en-US" sz="2800" dirty="0"/>
              <a:t>flexibility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Reduced environmental impact 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b="1" dirty="0">
                <a:solidFill>
                  <a:srgbClr val="255898"/>
                </a:solidFill>
              </a:rPr>
              <a:t>Additive manufacturing </a:t>
            </a:r>
            <a:r>
              <a:rPr lang="en-US" sz="2800" dirty="0"/>
              <a:t>produces products by adding material, not removing it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Supports innovative product design, minimal custom tooling required, minimal assembly time, low inventory, and reduced time to market</a:t>
            </a:r>
          </a:p>
        </p:txBody>
      </p:sp>
      <p:sp>
        <p:nvSpPr>
          <p:cNvPr id="2" name="TextBox 1"/>
          <p:cNvSpPr txBox="1"/>
          <p:nvPr/>
        </p:nvSpPr>
        <p:spPr>
          <a:xfrm rot="723247">
            <a:off x="5485150" y="1700520"/>
            <a:ext cx="3060700" cy="11176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none" lIns="144000" tIns="187200" rIns="144000" bIns="1872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Computer numerical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control (CNC)</a:t>
            </a:r>
          </a:p>
        </p:txBody>
      </p:sp>
    </p:spTree>
    <p:extLst>
      <p:ext uri="{BB962C8B-B14F-4D97-AF65-F5344CB8AC3E}">
        <p14:creationId xmlns:p14="http://schemas.microsoft.com/office/powerpoint/2010/main" val="195007096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428625"/>
            <a:ext cx="7518400" cy="1358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Automatic Identification Systems (AISs) and RFID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281113" y="2087563"/>
            <a:ext cx="6402387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Improved data acquisition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Reduced data entry errors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Increased speed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Increased scope </a:t>
            </a:r>
            <a:br>
              <a:rPr lang="en-US" sz="3200" dirty="0"/>
            </a:br>
            <a:r>
              <a:rPr lang="en-US" sz="3200" dirty="0"/>
              <a:t>of process </a:t>
            </a:r>
            <a:br>
              <a:rPr lang="en-US" sz="3200" dirty="0"/>
            </a:br>
            <a:r>
              <a:rPr lang="en-US" sz="3200" dirty="0"/>
              <a:t>automation</a:t>
            </a:r>
          </a:p>
        </p:txBody>
      </p:sp>
      <p:pic>
        <p:nvPicPr>
          <p:cNvPr id="102404" name="Picture 4" descr="Shopping cart R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114675"/>
            <a:ext cx="299878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781300" y="5789613"/>
            <a:ext cx="359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</a:rPr>
              <a:t>Bar codes and RFID</a:t>
            </a:r>
          </a:p>
        </p:txBody>
      </p:sp>
    </p:spTree>
    <p:extLst>
      <p:ext uri="{BB962C8B-B14F-4D97-AF65-F5344CB8AC3E}">
        <p14:creationId xmlns:p14="http://schemas.microsoft.com/office/powerpoint/2010/main" val="95083042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  <p:bldP spid="10240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Control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412750" y="1206500"/>
            <a:ext cx="79375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Real-time monitoring and control of processes</a:t>
            </a:r>
          </a:p>
          <a:p>
            <a:pPr marL="1079500" lvl="1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Sensors collect data</a:t>
            </a:r>
          </a:p>
          <a:p>
            <a:pPr marL="1079500" lvl="1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Devices read data </a:t>
            </a:r>
            <a:br>
              <a:rPr lang="en-US" sz="2800" dirty="0"/>
            </a:br>
            <a:r>
              <a:rPr lang="en-US" sz="2800" dirty="0"/>
              <a:t>on periodic basis</a:t>
            </a:r>
          </a:p>
          <a:p>
            <a:pPr marL="1079500" lvl="1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Measurements translated into digital signals then sent to a computer</a:t>
            </a:r>
          </a:p>
          <a:p>
            <a:pPr marL="1079500" lvl="1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Computer programs analyze the data</a:t>
            </a:r>
          </a:p>
          <a:p>
            <a:pPr marL="1079500" lvl="1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Resulting output may take numerous forms</a:t>
            </a:r>
          </a:p>
        </p:txBody>
      </p:sp>
      <p:pic>
        <p:nvPicPr>
          <p:cNvPr id="2" name="Picture 1" descr="07-04 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790700"/>
            <a:ext cx="2881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18688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65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Vision Systems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720725" y="1846263"/>
            <a:ext cx="7700963" cy="35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Particular aid to inspection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Consistently accurate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Never bored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Modest cost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Superior to individuals performing the same tasks</a:t>
            </a:r>
          </a:p>
        </p:txBody>
      </p:sp>
    </p:spTree>
    <p:extLst>
      <p:ext uri="{BB962C8B-B14F-4D97-AF65-F5344CB8AC3E}">
        <p14:creationId xmlns:p14="http://schemas.microsoft.com/office/powerpoint/2010/main" val="412039954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76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Strategies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747713" y="1693863"/>
            <a:ext cx="782637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How to produce a product or provide a service that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Meets or exceeds customer requirements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Meets cost and managerial goals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Has long term effects on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Efficiency and production flexibility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Costs and quality</a:t>
            </a:r>
          </a:p>
        </p:txBody>
      </p:sp>
    </p:spTree>
    <p:extLst>
      <p:ext uri="{BB962C8B-B14F-4D97-AF65-F5344CB8AC3E}">
        <p14:creationId xmlns:p14="http://schemas.microsoft.com/office/powerpoint/2010/main" val="241070241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001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Robots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644525" y="1592263"/>
            <a:ext cx="76644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Perform monotonous or dangerous tasks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Perform tasks </a:t>
            </a:r>
            <a:br>
              <a:rPr lang="en-US" sz="3200" dirty="0"/>
            </a:br>
            <a:r>
              <a:rPr lang="en-US" sz="3200" dirty="0"/>
              <a:t>requiring significant </a:t>
            </a:r>
            <a:br>
              <a:rPr lang="en-US" sz="3200" dirty="0"/>
            </a:br>
            <a:r>
              <a:rPr lang="en-US" sz="3200" dirty="0"/>
              <a:t>strength or </a:t>
            </a:r>
            <a:br>
              <a:rPr lang="en-US" sz="3200" dirty="0"/>
            </a:br>
            <a:r>
              <a:rPr lang="en-US" sz="3200" dirty="0"/>
              <a:t>endurance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Generally enhanced </a:t>
            </a:r>
            <a:br>
              <a:rPr lang="en-US" sz="3200" dirty="0"/>
            </a:br>
            <a:r>
              <a:rPr lang="en-US" sz="3200" dirty="0"/>
              <a:t>consistency and </a:t>
            </a:r>
            <a:br>
              <a:rPr lang="en-US" sz="3200" dirty="0"/>
            </a:br>
            <a:r>
              <a:rPr lang="en-US" sz="3200" dirty="0"/>
              <a:t>accuracy</a:t>
            </a:r>
          </a:p>
        </p:txBody>
      </p:sp>
      <p:pic>
        <p:nvPicPr>
          <p:cNvPr id="2" name="Picture 1" descr="rob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530475"/>
            <a:ext cx="3194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5292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55588"/>
            <a:ext cx="7770812" cy="1536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Automated Storage and Retrieval Systems (ASRSs)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627063" y="2446338"/>
            <a:ext cx="7323137" cy="359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Automated placement </a:t>
            </a:r>
            <a:br>
              <a:rPr lang="en-US" sz="3200" dirty="0"/>
            </a:br>
            <a:r>
              <a:rPr lang="en-US" sz="3200" dirty="0"/>
              <a:t>and withdrawal of parts </a:t>
            </a:r>
            <a:br>
              <a:rPr lang="en-US" sz="3200" dirty="0"/>
            </a:br>
            <a:r>
              <a:rPr lang="en-US" sz="3200" dirty="0"/>
              <a:t>and products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Reduced errors and </a:t>
            </a:r>
            <a:br>
              <a:rPr lang="en-US" sz="3200" dirty="0"/>
            </a:br>
            <a:r>
              <a:rPr lang="en-US" sz="3200" dirty="0"/>
              <a:t>labor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Particularly useful in inventory and test areas of manufacturing firms</a:t>
            </a:r>
          </a:p>
        </p:txBody>
      </p:sp>
      <p:pic>
        <p:nvPicPr>
          <p:cNvPr id="3" name="Picture 2" descr="as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03" y="2201164"/>
            <a:ext cx="2841371" cy="252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7027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97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Automated Guided Vehicle (AGVs)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758825" y="2479675"/>
            <a:ext cx="4440238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Electronically guided and controlled carts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Used for movement of products and/or individuals</a:t>
            </a:r>
          </a:p>
        </p:txBody>
      </p:sp>
      <p:pic>
        <p:nvPicPr>
          <p:cNvPr id="5" name="Picture 4" descr="ag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46" y="2093976"/>
            <a:ext cx="2802654" cy="37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830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07988"/>
            <a:ext cx="7770812" cy="1358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Flexible Manufacturing Systems (FMSs)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608013" y="2001838"/>
            <a:ext cx="7927975" cy="42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Computer controls both the workstation and the material handling equipment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Enhance flexibility and reduced waste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Can economically produce low volume but high variety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Reduced changeover time and increased utilization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Stringent communication requirement between components</a:t>
            </a:r>
          </a:p>
        </p:txBody>
      </p:sp>
    </p:spTree>
    <p:extLst>
      <p:ext uri="{BB962C8B-B14F-4D97-AF65-F5344CB8AC3E}">
        <p14:creationId xmlns:p14="http://schemas.microsoft.com/office/powerpoint/2010/main" val="332800268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365125"/>
            <a:ext cx="7870825" cy="1384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Computer-Integrated Manufacturing (CIM)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36588" y="1922463"/>
            <a:ext cx="7870825" cy="4359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444500" indent="-444500" fontAlgn="auto">
              <a:lnSpc>
                <a:spcPct val="90000"/>
              </a:lnSpc>
              <a:spcBef>
                <a:spcPts val="0"/>
              </a:spcBef>
              <a:spcAft>
                <a:spcPct val="40000"/>
              </a:spcAft>
              <a:buClr>
                <a:srgbClr val="BF0922"/>
              </a:buClr>
              <a:buSzPct val="60000"/>
              <a:buFont typeface="Lucida Grande"/>
              <a:buChar char="►"/>
              <a:defRPr/>
            </a:pPr>
            <a:r>
              <a:rPr lang="en-US" sz="3200" dirty="0">
                <a:latin typeface="Arial"/>
                <a:ea typeface="+mn-ea"/>
                <a:cs typeface="Arial"/>
              </a:rPr>
              <a:t>Extend flexible manufacturing</a:t>
            </a:r>
          </a:p>
          <a:p>
            <a:pPr marL="1079500" lvl="1" indent="-368300" fontAlgn="auto">
              <a:lnSpc>
                <a:spcPct val="90000"/>
              </a:lnSpc>
              <a:spcBef>
                <a:spcPts val="0"/>
              </a:spcBef>
              <a:spcAft>
                <a:spcPct val="40000"/>
              </a:spcAft>
              <a:buClr>
                <a:srgbClr val="BF0922"/>
              </a:buClr>
              <a:buSzPct val="60000"/>
              <a:buFont typeface="Lucida Grande"/>
              <a:buChar char="►"/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Backward to engineering and inventory control</a:t>
            </a:r>
          </a:p>
          <a:p>
            <a:pPr marL="1079500" lvl="1" indent="-368300" fontAlgn="auto">
              <a:lnSpc>
                <a:spcPct val="90000"/>
              </a:lnSpc>
              <a:spcBef>
                <a:spcPts val="0"/>
              </a:spcBef>
              <a:spcAft>
                <a:spcPct val="40000"/>
              </a:spcAft>
              <a:buClr>
                <a:srgbClr val="BF0922"/>
              </a:buClr>
              <a:buSzPct val="60000"/>
              <a:buFont typeface="Lucida Grande"/>
              <a:buChar char="►"/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Forward into warehousing and shipping</a:t>
            </a:r>
          </a:p>
          <a:p>
            <a:pPr marL="1079500" lvl="1" indent="-355600" fontAlgn="auto">
              <a:lnSpc>
                <a:spcPct val="90000"/>
              </a:lnSpc>
              <a:spcBef>
                <a:spcPts val="0"/>
              </a:spcBef>
              <a:spcAft>
                <a:spcPct val="40000"/>
              </a:spcAft>
              <a:buClr>
                <a:srgbClr val="BF0922"/>
              </a:buClr>
              <a:buSzPct val="60000"/>
              <a:buFont typeface="Lucida Grande"/>
              <a:buChar char="►"/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Can also include financial and customer service areas</a:t>
            </a:r>
          </a:p>
          <a:p>
            <a:pPr marL="1079500" lvl="1" indent="-355600" fontAlgn="auto">
              <a:lnSpc>
                <a:spcPct val="90000"/>
              </a:lnSpc>
              <a:spcBef>
                <a:spcPts val="0"/>
              </a:spcBef>
              <a:spcAft>
                <a:spcPct val="40000"/>
              </a:spcAft>
              <a:buClr>
                <a:srgbClr val="BF0922"/>
              </a:buClr>
              <a:buSzPct val="60000"/>
              <a:buFont typeface="Lucida Grande"/>
              <a:buChar char="►"/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Reducing the distinction between low-volume/high-variety, and high-volume/low-variety production</a:t>
            </a:r>
          </a:p>
        </p:txBody>
      </p:sp>
    </p:spTree>
    <p:extLst>
      <p:ext uri="{BB962C8B-B14F-4D97-AF65-F5344CB8AC3E}">
        <p14:creationId xmlns:p14="http://schemas.microsoft.com/office/powerpoint/2010/main" val="103905124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 7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76199"/>
            <a:ext cx="6464300" cy="6386511"/>
          </a:xfrm>
          <a:prstGeom prst="rect">
            <a:avLst/>
          </a:prstGeom>
        </p:spPr>
      </p:pic>
      <p:sp>
        <p:nvSpPr>
          <p:cNvPr id="167937" name="Rectangle 3"/>
          <p:cNvSpPr>
            <a:spLocks noGrp="1" noChangeArrowheads="1"/>
          </p:cNvSpPr>
          <p:nvPr>
            <p:ph type="title"/>
          </p:nvPr>
        </p:nvSpPr>
        <p:spPr>
          <a:xfrm>
            <a:off x="5815013" y="428625"/>
            <a:ext cx="3211512" cy="2109788"/>
          </a:xfrm>
        </p:spPr>
        <p:txBody>
          <a:bodyPr/>
          <a:lstStyle/>
          <a:p>
            <a:r>
              <a:rPr lang="en-US" sz="3200" dirty="0">
                <a:latin typeface="Arial" charset="0"/>
                <a:cs typeface="Arial" charset="0"/>
              </a:rPr>
              <a:t>Computer-Integrated Manufacturing (CIM)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7132638" y="5937250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7.9</a:t>
            </a:r>
          </a:p>
        </p:txBody>
      </p:sp>
    </p:spTree>
    <p:extLst>
      <p:ext uri="{BB962C8B-B14F-4D97-AF65-F5344CB8AC3E}">
        <p14:creationId xmlns:p14="http://schemas.microsoft.com/office/powerpoint/2010/main" val="137381780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762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Technology in Services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507800"/>
              </p:ext>
            </p:extLst>
          </p:nvPr>
        </p:nvGraphicFramePr>
        <p:xfrm>
          <a:off x="685800" y="1340512"/>
          <a:ext cx="7772400" cy="5046345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7.4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Examples of Technology</a:t>
                      </a: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Impact on Services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SERVICE INDUSTRY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Financial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Debit cards, electronic funds transfer, ATMs, Internet stock trading, online banking via cell 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Education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Online newspapers and journals, interactive assignments via WebCT, Blackboard, and smartphones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Utilities and government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Automated one-person garbage trucks, optical mail scanners, flood-warning systems, meters that allow homeowners to control energy usage and costs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Restaurants and foods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Wireless orders from waiters to kitchen, robot butchering, transponders on cars that track sales at drive-throughs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Communications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Interactive TV, e-books via Kindle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27395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762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Technology in Services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46469"/>
              </p:ext>
            </p:extLst>
          </p:nvPr>
        </p:nvGraphicFramePr>
        <p:xfrm>
          <a:off x="685800" y="1340512"/>
          <a:ext cx="7772400" cy="4491990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7.4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Examples of Technology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Impact on Services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SERVICE INDUSTRY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Hotels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Electronic check-in/check-out, electronic key/lock systems, mobile Web bookings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Wholesale/retail trade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Point-of-sale (POS) terminals, e-commerce, electronic communication between store and supplier, bar-coded data, RFID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Transportation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Automatic toll booths, satellite-directed navigation systems, Wi-Fi in automobiles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Health care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Online patient-monitoring systems, online medical information systems, robotic surgery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Airlines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Ticketless travel, scheduling, Internet purchases, boarding passes downloaded as two-dimensional bar codes on smart phones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527392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/>
          <p:cNvSpPr>
            <a:spLocks/>
          </p:cNvSpPr>
          <p:nvPr/>
        </p:nvSpPr>
        <p:spPr bwMode="auto">
          <a:xfrm>
            <a:off x="2492375" y="1943100"/>
            <a:ext cx="6226175" cy="4403725"/>
          </a:xfrm>
          <a:custGeom>
            <a:avLst/>
            <a:gdLst>
              <a:gd name="T0" fmla="*/ 200025 w 3922"/>
              <a:gd name="T1" fmla="*/ 134938 h 2774"/>
              <a:gd name="T2" fmla="*/ 533400 w 3922"/>
              <a:gd name="T3" fmla="*/ 23812 h 2774"/>
              <a:gd name="T4" fmla="*/ 1716088 w 3922"/>
              <a:gd name="T5" fmla="*/ 23812 h 2774"/>
              <a:gd name="T6" fmla="*/ 5727700 w 3922"/>
              <a:gd name="T7" fmla="*/ 23812 h 2774"/>
              <a:gd name="T8" fmla="*/ 6088063 w 3922"/>
              <a:gd name="T9" fmla="*/ 169862 h 2774"/>
              <a:gd name="T10" fmla="*/ 6207125 w 3922"/>
              <a:gd name="T11" fmla="*/ 514350 h 2774"/>
              <a:gd name="T12" fmla="*/ 6207125 w 3922"/>
              <a:gd name="T13" fmla="*/ 3962400 h 2774"/>
              <a:gd name="T14" fmla="*/ 6062663 w 3922"/>
              <a:gd name="T15" fmla="*/ 4275138 h 2774"/>
              <a:gd name="T16" fmla="*/ 5727700 w 3922"/>
              <a:gd name="T17" fmla="*/ 4403725 h 2774"/>
              <a:gd name="T18" fmla="*/ 3960813 w 3922"/>
              <a:gd name="T19" fmla="*/ 4403725 h 2774"/>
              <a:gd name="T20" fmla="*/ 28575 w 3922"/>
              <a:gd name="T21" fmla="*/ 1717675 h 2774"/>
              <a:gd name="T22" fmla="*/ 28575 w 3922"/>
              <a:gd name="T23" fmla="*/ 481013 h 2774"/>
              <a:gd name="T24" fmla="*/ 200025 w 3922"/>
              <a:gd name="T25" fmla="*/ 134938 h 27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22"/>
              <a:gd name="T40" fmla="*/ 0 h 2774"/>
              <a:gd name="T41" fmla="*/ 3922 w 3922"/>
              <a:gd name="T42" fmla="*/ 2774 h 27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22" h="2774">
                <a:moveTo>
                  <a:pt x="126" y="85"/>
                </a:moveTo>
                <a:cubicBezTo>
                  <a:pt x="155" y="59"/>
                  <a:pt x="227" y="27"/>
                  <a:pt x="336" y="15"/>
                </a:cubicBezTo>
                <a:cubicBezTo>
                  <a:pt x="708" y="15"/>
                  <a:pt x="1081" y="15"/>
                  <a:pt x="1081" y="15"/>
                </a:cubicBezTo>
                <a:cubicBezTo>
                  <a:pt x="1081" y="15"/>
                  <a:pt x="3149" y="0"/>
                  <a:pt x="3608" y="15"/>
                </a:cubicBezTo>
                <a:cubicBezTo>
                  <a:pt x="3721" y="16"/>
                  <a:pt x="3803" y="62"/>
                  <a:pt x="3835" y="107"/>
                </a:cubicBezTo>
                <a:cubicBezTo>
                  <a:pt x="3867" y="152"/>
                  <a:pt x="3883" y="163"/>
                  <a:pt x="3910" y="324"/>
                </a:cubicBezTo>
                <a:cubicBezTo>
                  <a:pt x="3922" y="722"/>
                  <a:pt x="3910" y="2088"/>
                  <a:pt x="3910" y="2496"/>
                </a:cubicBezTo>
                <a:cubicBezTo>
                  <a:pt x="3907" y="2589"/>
                  <a:pt x="3851" y="2660"/>
                  <a:pt x="3819" y="2693"/>
                </a:cubicBezTo>
                <a:cubicBezTo>
                  <a:pt x="3787" y="2726"/>
                  <a:pt x="3702" y="2763"/>
                  <a:pt x="3608" y="2774"/>
                </a:cubicBezTo>
                <a:cubicBezTo>
                  <a:pt x="3051" y="2774"/>
                  <a:pt x="2495" y="2774"/>
                  <a:pt x="2495" y="2774"/>
                </a:cubicBezTo>
                <a:lnTo>
                  <a:pt x="18" y="1082"/>
                </a:lnTo>
                <a:cubicBezTo>
                  <a:pt x="18" y="1082"/>
                  <a:pt x="0" y="469"/>
                  <a:pt x="18" y="303"/>
                </a:cubicBezTo>
                <a:cubicBezTo>
                  <a:pt x="49" y="176"/>
                  <a:pt x="97" y="111"/>
                  <a:pt x="126" y="85"/>
                </a:cubicBezTo>
                <a:close/>
              </a:path>
            </a:pathLst>
          </a:custGeom>
          <a:solidFill>
            <a:srgbClr val="F7D7AC"/>
          </a:solidFill>
          <a:ln w="28575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91581" dir="8778596" algn="ctr" rotWithShape="0">
              <a:srgbClr val="000000"/>
            </a:outerShdw>
          </a:effectLst>
        </p:spPr>
        <p:txBody>
          <a:bodyPr lIns="244914" tIns="122456" rIns="244914" bIns="122456">
            <a:spAutoFit/>
          </a:bodyPr>
          <a:lstStyle/>
          <a:p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201613"/>
            <a:ext cx="8467725" cy="876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Process, Volume, and Variety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641600" y="2130425"/>
            <a:ext cx="2024063" cy="15438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74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46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18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90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Arial"/>
              </a:rPr>
              <a:t>Process Focus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cs typeface="Arial"/>
              </a:rPr>
              <a:t>projects, job shops (machine, print, hospitals, restaurants)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Arial"/>
                <a:cs typeface="Arial"/>
              </a:rPr>
              <a:t>Arnold Palmer Hospital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086225" y="3978275"/>
            <a:ext cx="2200275" cy="915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74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46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18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90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Arial"/>
              </a:rPr>
              <a:t>Repetitive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cs typeface="Arial"/>
              </a:rPr>
              <a:t>(autos, motorcycles, home appliances)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Arial"/>
                <a:cs typeface="Arial"/>
              </a:rPr>
              <a:t>Harley-Davidson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065838" y="5357813"/>
            <a:ext cx="2549525" cy="915987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74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46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18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90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Arial"/>
              </a:rPr>
              <a:t>Product Focus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cs typeface="Arial"/>
              </a:rPr>
              <a:t>(commercial baked goods, steel, glass, beer)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Arial"/>
                <a:cs typeface="Arial"/>
              </a:rPr>
              <a:t>Frito-Lay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60388" y="1914525"/>
            <a:ext cx="2143125" cy="1300163"/>
          </a:xfrm>
          <a:prstGeom prst="rect">
            <a:avLst/>
          </a:prstGeom>
          <a:noFill/>
          <a:ln>
            <a:noFill/>
          </a:ln>
          <a:effectLst/>
        </p:spPr>
        <p:txBody>
          <a:bodyPr lIns="244914" tIns="122456" rIns="244914" bIns="122456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74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46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18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90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Arial"/>
              </a:rPr>
              <a:t>High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Variety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cs typeface="Arial"/>
              </a:rPr>
              <a:t>one or few units per run,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cs typeface="Arial"/>
              </a:rPr>
              <a:t>(allows customization)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60388" y="3429000"/>
            <a:ext cx="1990725" cy="1300163"/>
          </a:xfrm>
          <a:prstGeom prst="rect">
            <a:avLst/>
          </a:prstGeom>
          <a:noFill/>
          <a:ln>
            <a:noFill/>
          </a:ln>
          <a:effectLst/>
        </p:spPr>
        <p:txBody>
          <a:bodyPr lIns="244914" tIns="122456" rIns="244914" bIns="122456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74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46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18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90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Arial"/>
              </a:rPr>
              <a:t>Changes in Modules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cs typeface="Arial"/>
              </a:rPr>
              <a:t>modest runs, standardized modules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60387" y="4943475"/>
            <a:ext cx="2357437" cy="12999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44914" tIns="122456" rIns="244914" bIns="122456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74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46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18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90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Arial"/>
              </a:rPr>
              <a:t>Changes in Attributes </a:t>
            </a:r>
            <a:r>
              <a:rPr lang="en-US" sz="1600" dirty="0">
                <a:latin typeface="Arial"/>
                <a:cs typeface="Arial"/>
              </a:rPr>
              <a:t>(such as grade, quality, size, thickness, etc.) 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cs typeface="Arial"/>
              </a:rPr>
              <a:t>long runs only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103939" y="2130425"/>
            <a:ext cx="2341562" cy="915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74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46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18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90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Arial"/>
              </a:rPr>
              <a:t>Mass Customization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cs typeface="Arial"/>
              </a:rPr>
              <a:t>(difficult to achieve, but huge rewards)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Arial"/>
                <a:cs typeface="Arial"/>
              </a:rPr>
              <a:t>Dell Computer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778125" y="5230813"/>
            <a:ext cx="1908175" cy="1090612"/>
          </a:xfrm>
          <a:prstGeom prst="rect">
            <a:avLst/>
          </a:prstGeom>
          <a:noFill/>
          <a:ln>
            <a:noFill/>
          </a:ln>
          <a:effectLst/>
        </p:spPr>
        <p:txBody>
          <a:bodyPr lIns="244914" tIns="122456" rIns="244914" bIns="122456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74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46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18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9050" defTabSz="1000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Arial"/>
              </a:rPr>
              <a:t>Poor Strategy </a:t>
            </a:r>
            <a:r>
              <a:rPr lang="en-US" sz="1600" dirty="0">
                <a:latin typeface="Arial"/>
                <a:cs typeface="Arial"/>
              </a:rPr>
              <a:t>(Both fixed and variable costs are high)</a:t>
            </a:r>
          </a:p>
        </p:txBody>
      </p: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2457450" y="1001713"/>
            <a:ext cx="6310313" cy="979487"/>
            <a:chOff x="1508" y="687"/>
            <a:chExt cx="3975" cy="617"/>
          </a:xfrm>
        </p:grpSpPr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1508" y="881"/>
              <a:ext cx="875" cy="4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44914" tIns="122456" rIns="244914" bIns="122456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Arial"/>
                  <a:cs typeface="Arial"/>
                </a:rPr>
                <a:t>Low Volume</a:t>
              </a:r>
            </a:p>
          </p:txBody>
        </p:sp>
        <p:sp>
          <p:nvSpPr>
            <p:cNvPr id="32782" name="Text Box 14"/>
            <p:cNvSpPr txBox="1">
              <a:spLocks noChangeArrowheads="1"/>
            </p:cNvSpPr>
            <p:nvPr/>
          </p:nvSpPr>
          <p:spPr bwMode="auto">
            <a:xfrm>
              <a:off x="2835" y="881"/>
              <a:ext cx="1316" cy="4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44914" tIns="122456" rIns="244914" bIns="122456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Arial"/>
                  <a:cs typeface="Arial"/>
                </a:rPr>
                <a:t>Repetitive Process</a:t>
              </a:r>
            </a:p>
          </p:txBody>
        </p:sp>
        <p:sp>
          <p:nvSpPr>
            <p:cNvPr id="32783" name="Text Box 15"/>
            <p:cNvSpPr txBox="1">
              <a:spLocks noChangeArrowheads="1"/>
            </p:cNvSpPr>
            <p:nvPr/>
          </p:nvSpPr>
          <p:spPr bwMode="auto">
            <a:xfrm>
              <a:off x="4603" y="881"/>
              <a:ext cx="880" cy="4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44914" tIns="122456" rIns="244914" bIns="122456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Arial"/>
                  <a:cs typeface="Arial"/>
                </a:rPr>
                <a:t>High Volume</a:t>
              </a:r>
            </a:p>
          </p:txBody>
        </p:sp>
        <p:grpSp>
          <p:nvGrpSpPr>
            <p:cNvPr id="30736" name="Group 16"/>
            <p:cNvGrpSpPr>
              <a:grpSpLocks/>
            </p:cNvGrpSpPr>
            <p:nvPr/>
          </p:nvGrpSpPr>
          <p:grpSpPr bwMode="auto">
            <a:xfrm>
              <a:off x="1533" y="687"/>
              <a:ext cx="3886" cy="235"/>
              <a:chOff x="1533" y="687"/>
              <a:chExt cx="3886" cy="235"/>
            </a:xfrm>
          </p:grpSpPr>
          <p:sp>
            <p:nvSpPr>
              <p:cNvPr id="30737" name="Line 17"/>
              <p:cNvSpPr>
                <a:spLocks noChangeShapeType="1"/>
              </p:cNvSpPr>
              <p:nvPr/>
            </p:nvSpPr>
            <p:spPr bwMode="auto">
              <a:xfrm>
                <a:off x="1533" y="922"/>
                <a:ext cx="388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244914" tIns="122456" rIns="244914" bIns="122456">
                <a:spAutoFit/>
              </a:bodyPr>
              <a:lstStyle/>
              <a:p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30738" name="Rectangle 18"/>
              <p:cNvSpPr>
                <a:spLocks noChangeArrowheads="1"/>
              </p:cNvSpPr>
              <p:nvPr/>
            </p:nvSpPr>
            <p:spPr bwMode="auto">
              <a:xfrm>
                <a:off x="3158" y="687"/>
                <a:ext cx="5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latin typeface="Arial"/>
                    <a:cs typeface="Arial"/>
                  </a:rPr>
                  <a:t>Volume</a:t>
                </a:r>
              </a:p>
            </p:txBody>
          </p:sp>
        </p:grpSp>
      </p:grp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441325" y="108902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7.1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463168" y="3640103"/>
            <a:ext cx="183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Variety</a:t>
            </a:r>
            <a:r>
              <a:rPr lang="en-US" sz="1600" dirty="0"/>
              <a:t> (flexibility)</a:t>
            </a:r>
          </a:p>
        </p:txBody>
      </p:sp>
    </p:spTree>
    <p:extLst>
      <p:ext uri="{BB962C8B-B14F-4D97-AF65-F5344CB8AC3E}">
        <p14:creationId xmlns:p14="http://schemas.microsoft.com/office/powerpoint/2010/main" val="408983574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772" grpId="0" autoUpdateAnimBg="0"/>
      <p:bldP spid="32773" grpId="0" autoUpdateAnimBg="0"/>
      <p:bldP spid="32774" grpId="0" autoUpdateAnimBg="0"/>
      <p:bldP spid="32775" grpId="0" autoUpdateAnimBg="0"/>
      <p:bldP spid="32776" grpId="0" autoUpdateAnimBg="0"/>
      <p:bldP spid="32777" grpId="0" autoUpdateAnimBg="0"/>
      <p:bldP spid="32778" grpId="0" autoUpdateAnimBg="0"/>
      <p:bldP spid="32779" grpId="0" autoUpdateAnimBg="0"/>
      <p:bldP spid="32787" grpId="0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77888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Strategies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09625" y="1463675"/>
            <a:ext cx="399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Four basic strategies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24000" y="2244725"/>
            <a:ext cx="430053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Process focus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Repetitive focus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Product focus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Mass customization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92150" y="4967288"/>
            <a:ext cx="76835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Within these basic strategies there are many ways they may be implemented</a:t>
            </a:r>
          </a:p>
        </p:txBody>
      </p:sp>
    </p:spTree>
    <p:extLst>
      <p:ext uri="{BB962C8B-B14F-4D97-AF65-F5344CB8AC3E}">
        <p14:creationId xmlns:p14="http://schemas.microsoft.com/office/powerpoint/2010/main" val="191466485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6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842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Focus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41363" y="1508125"/>
            <a:ext cx="75723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Facilities are organized around specific activities or processes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General purpose equipment and skilled personnel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High degree of product flexibility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Typically high costs and low equipment utilization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Product flows may vary considerably making planning and scheduling a challenge</a:t>
            </a:r>
          </a:p>
        </p:txBody>
      </p:sp>
    </p:spTree>
    <p:extLst>
      <p:ext uri="{BB962C8B-B14F-4D97-AF65-F5344CB8AC3E}">
        <p14:creationId xmlns:p14="http://schemas.microsoft.com/office/powerpoint/2010/main" val="141289850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79400"/>
            <a:ext cx="42799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Focus</a:t>
            </a:r>
          </a:p>
        </p:txBody>
      </p:sp>
      <p:grpSp>
        <p:nvGrpSpPr>
          <p:cNvPr id="41039" name="Group 79"/>
          <p:cNvGrpSpPr>
            <a:grpSpLocks/>
          </p:cNvGrpSpPr>
          <p:nvPr/>
        </p:nvGrpSpPr>
        <p:grpSpPr bwMode="auto">
          <a:xfrm>
            <a:off x="4668838" y="423863"/>
            <a:ext cx="3659187" cy="5895975"/>
            <a:chOff x="2941" y="267"/>
            <a:chExt cx="2305" cy="3714"/>
          </a:xfrm>
        </p:grpSpPr>
        <p:grpSp>
          <p:nvGrpSpPr>
            <p:cNvPr id="36873" name="Group 63"/>
            <p:cNvGrpSpPr>
              <a:grpSpLocks/>
            </p:cNvGrpSpPr>
            <p:nvPr/>
          </p:nvGrpSpPr>
          <p:grpSpPr bwMode="auto">
            <a:xfrm>
              <a:off x="3309" y="873"/>
              <a:ext cx="1560" cy="393"/>
              <a:chOff x="3245" y="593"/>
              <a:chExt cx="1560" cy="633"/>
            </a:xfrm>
          </p:grpSpPr>
          <p:sp>
            <p:nvSpPr>
              <p:cNvPr id="36919" name="Line 5"/>
              <p:cNvSpPr>
                <a:spLocks noChangeShapeType="1"/>
              </p:cNvSpPr>
              <p:nvPr/>
            </p:nvSpPr>
            <p:spPr bwMode="auto">
              <a:xfrm rot="5400000">
                <a:off x="4489" y="908"/>
                <a:ext cx="63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920" name="Line 6"/>
              <p:cNvSpPr>
                <a:spLocks noChangeShapeType="1"/>
              </p:cNvSpPr>
              <p:nvPr/>
            </p:nvSpPr>
            <p:spPr bwMode="auto">
              <a:xfrm rot="5400000">
                <a:off x="4193" y="909"/>
                <a:ext cx="63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921" name="Line 7"/>
              <p:cNvSpPr>
                <a:spLocks noChangeShapeType="1"/>
              </p:cNvSpPr>
              <p:nvPr/>
            </p:nvSpPr>
            <p:spPr bwMode="auto">
              <a:xfrm rot="5400000">
                <a:off x="3889" y="909"/>
                <a:ext cx="63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922" name="Line 8"/>
              <p:cNvSpPr>
                <a:spLocks noChangeShapeType="1"/>
              </p:cNvSpPr>
              <p:nvPr/>
            </p:nvSpPr>
            <p:spPr bwMode="auto">
              <a:xfrm rot="5400000">
                <a:off x="3553" y="909"/>
                <a:ext cx="63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923" name="Line 9"/>
              <p:cNvSpPr>
                <a:spLocks noChangeShapeType="1"/>
              </p:cNvSpPr>
              <p:nvPr/>
            </p:nvSpPr>
            <p:spPr bwMode="auto">
              <a:xfrm rot="5400000">
                <a:off x="3241" y="909"/>
                <a:ext cx="63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924" name="Line 10"/>
              <p:cNvSpPr>
                <a:spLocks noChangeShapeType="1"/>
              </p:cNvSpPr>
              <p:nvPr/>
            </p:nvSpPr>
            <p:spPr bwMode="auto">
              <a:xfrm rot="5400000">
                <a:off x="2930" y="909"/>
                <a:ext cx="63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6874" name="Rectangle 11"/>
            <p:cNvSpPr>
              <a:spLocks noChangeArrowheads="1"/>
            </p:cNvSpPr>
            <p:nvPr/>
          </p:nvSpPr>
          <p:spPr bwMode="auto">
            <a:xfrm>
              <a:off x="2941" y="267"/>
              <a:ext cx="2305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dirty="0"/>
                <a:t>Many inputs</a:t>
              </a:r>
            </a:p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dirty="0"/>
                <a:t>(surgeries, sick patients, </a:t>
              </a:r>
              <a:br>
                <a:rPr lang="en-US" dirty="0"/>
              </a:br>
              <a:r>
                <a:rPr lang="en-US" dirty="0"/>
                <a:t>baby deliveries, emergencies)</a:t>
              </a:r>
            </a:p>
          </p:txBody>
        </p:sp>
        <p:sp>
          <p:nvSpPr>
            <p:cNvPr id="36875" name="Rectangle 20"/>
            <p:cNvSpPr>
              <a:spLocks noChangeArrowheads="1"/>
            </p:cNvSpPr>
            <p:nvPr/>
          </p:nvSpPr>
          <p:spPr bwMode="auto">
            <a:xfrm>
              <a:off x="3113" y="3606"/>
              <a:ext cx="1953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Many different outputs</a:t>
              </a:r>
              <a:br>
                <a:rPr lang="en-US" dirty="0"/>
              </a:br>
              <a:r>
                <a:rPr lang="en-US" dirty="0"/>
                <a:t>(uniquely treated patients)</a:t>
              </a:r>
            </a:p>
          </p:txBody>
        </p:sp>
        <p:grpSp>
          <p:nvGrpSpPr>
            <p:cNvPr id="36876" name="Group 73"/>
            <p:cNvGrpSpPr>
              <a:grpSpLocks/>
            </p:cNvGrpSpPr>
            <p:nvPr/>
          </p:nvGrpSpPr>
          <p:grpSpPr bwMode="auto">
            <a:xfrm>
              <a:off x="3135" y="1362"/>
              <a:ext cx="1920" cy="1776"/>
              <a:chOff x="3071" y="1322"/>
              <a:chExt cx="1920" cy="1776"/>
            </a:xfrm>
          </p:grpSpPr>
          <p:sp>
            <p:nvSpPr>
              <p:cNvPr id="40984" name="Rectangle 24"/>
              <p:cNvSpPr>
                <a:spLocks noChangeArrowheads="1"/>
              </p:cNvSpPr>
              <p:nvPr/>
            </p:nvSpPr>
            <p:spPr bwMode="auto">
              <a:xfrm rot="5400000">
                <a:off x="3155" y="1246"/>
                <a:ext cx="1752" cy="1920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886" name="Line 25"/>
              <p:cNvSpPr>
                <a:spLocks noChangeShapeType="1"/>
              </p:cNvSpPr>
              <p:nvPr/>
            </p:nvSpPr>
            <p:spPr bwMode="auto">
              <a:xfrm rot="5400000">
                <a:off x="3923" y="2206"/>
                <a:ext cx="17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87" name="Line 27"/>
              <p:cNvSpPr>
                <a:spLocks noChangeShapeType="1"/>
              </p:cNvSpPr>
              <p:nvPr/>
            </p:nvSpPr>
            <p:spPr bwMode="auto">
              <a:xfrm rot="5400000">
                <a:off x="4373" y="1460"/>
                <a:ext cx="2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88" name="Line 28"/>
              <p:cNvSpPr>
                <a:spLocks noChangeShapeType="1"/>
              </p:cNvSpPr>
              <p:nvPr/>
            </p:nvSpPr>
            <p:spPr bwMode="auto">
              <a:xfrm rot="5400000">
                <a:off x="3417" y="1464"/>
                <a:ext cx="27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89" name="Line 29"/>
              <p:cNvSpPr>
                <a:spLocks noChangeShapeType="1"/>
              </p:cNvSpPr>
              <p:nvPr/>
            </p:nvSpPr>
            <p:spPr bwMode="auto">
              <a:xfrm rot="5400000">
                <a:off x="4507" y="1134"/>
                <a:ext cx="0" cy="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90" name="Line 30"/>
              <p:cNvSpPr>
                <a:spLocks noChangeShapeType="1"/>
              </p:cNvSpPr>
              <p:nvPr/>
            </p:nvSpPr>
            <p:spPr bwMode="auto">
              <a:xfrm rot="5400000">
                <a:off x="3555" y="1514"/>
                <a:ext cx="0" cy="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91" name="Line 31"/>
              <p:cNvSpPr>
                <a:spLocks noChangeShapeType="1"/>
              </p:cNvSpPr>
              <p:nvPr/>
            </p:nvSpPr>
            <p:spPr bwMode="auto">
              <a:xfrm rot="5400000">
                <a:off x="3555" y="1126"/>
                <a:ext cx="0" cy="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92" name="Line 32"/>
              <p:cNvSpPr>
                <a:spLocks noChangeShapeType="1"/>
              </p:cNvSpPr>
              <p:nvPr/>
            </p:nvSpPr>
            <p:spPr bwMode="auto">
              <a:xfrm rot="5400000">
                <a:off x="4499" y="1538"/>
                <a:ext cx="0" cy="5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93" name="Line 33"/>
              <p:cNvSpPr>
                <a:spLocks noChangeShapeType="1"/>
              </p:cNvSpPr>
              <p:nvPr/>
            </p:nvSpPr>
            <p:spPr bwMode="auto">
              <a:xfrm rot="5400000">
                <a:off x="4025" y="2645"/>
                <a:ext cx="0" cy="5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94" name="Freeform 34"/>
              <p:cNvSpPr>
                <a:spLocks/>
              </p:cNvSpPr>
              <p:nvPr/>
            </p:nvSpPr>
            <p:spPr bwMode="auto">
              <a:xfrm rot="5400000">
                <a:off x="4075" y="1462"/>
                <a:ext cx="864" cy="584"/>
              </a:xfrm>
              <a:custGeom>
                <a:avLst/>
                <a:gdLst>
                  <a:gd name="T0" fmla="*/ 0 w 1392"/>
                  <a:gd name="T1" fmla="*/ 584 h 720"/>
                  <a:gd name="T2" fmla="*/ 864 w 1392"/>
                  <a:gd name="T3" fmla="*/ 584 h 720"/>
                  <a:gd name="T4" fmla="*/ 864 w 1392"/>
                  <a:gd name="T5" fmla="*/ 0 h 720"/>
                  <a:gd name="T6" fmla="*/ 0 60000 65536"/>
                  <a:gd name="T7" fmla="*/ 0 60000 65536"/>
                  <a:gd name="T8" fmla="*/ 0 60000 65536"/>
                  <a:gd name="T9" fmla="*/ 0 w 1392"/>
                  <a:gd name="T10" fmla="*/ 0 h 720"/>
                  <a:gd name="T11" fmla="*/ 1392 w 1392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92" h="720">
                    <a:moveTo>
                      <a:pt x="0" y="720"/>
                    </a:moveTo>
                    <a:lnTo>
                      <a:pt x="1392" y="720"/>
                    </a:lnTo>
                    <a:lnTo>
                      <a:pt x="1392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95" name="Freeform 35"/>
              <p:cNvSpPr>
                <a:spLocks/>
              </p:cNvSpPr>
              <p:nvPr/>
            </p:nvSpPr>
            <p:spPr bwMode="auto">
              <a:xfrm rot="5400000" flipV="1">
                <a:off x="3127" y="1450"/>
                <a:ext cx="864" cy="608"/>
              </a:xfrm>
              <a:custGeom>
                <a:avLst/>
                <a:gdLst>
                  <a:gd name="T0" fmla="*/ 0 w 1392"/>
                  <a:gd name="T1" fmla="*/ 608 h 720"/>
                  <a:gd name="T2" fmla="*/ 864 w 1392"/>
                  <a:gd name="T3" fmla="*/ 608 h 720"/>
                  <a:gd name="T4" fmla="*/ 864 w 1392"/>
                  <a:gd name="T5" fmla="*/ 0 h 720"/>
                  <a:gd name="T6" fmla="*/ 0 60000 65536"/>
                  <a:gd name="T7" fmla="*/ 0 60000 65536"/>
                  <a:gd name="T8" fmla="*/ 0 60000 65536"/>
                  <a:gd name="T9" fmla="*/ 0 w 1392"/>
                  <a:gd name="T10" fmla="*/ 0 h 720"/>
                  <a:gd name="T11" fmla="*/ 1392 w 1392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92" h="720">
                    <a:moveTo>
                      <a:pt x="0" y="720"/>
                    </a:moveTo>
                    <a:lnTo>
                      <a:pt x="1392" y="720"/>
                    </a:lnTo>
                    <a:lnTo>
                      <a:pt x="1392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96" name="Line 36"/>
              <p:cNvSpPr>
                <a:spLocks noChangeShapeType="1"/>
              </p:cNvSpPr>
              <p:nvPr/>
            </p:nvSpPr>
            <p:spPr bwMode="auto">
              <a:xfrm rot="5400000">
                <a:off x="3943" y="2455"/>
                <a:ext cx="12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97" name="Line 37"/>
              <p:cNvSpPr>
                <a:spLocks noChangeShapeType="1"/>
              </p:cNvSpPr>
              <p:nvPr/>
            </p:nvSpPr>
            <p:spPr bwMode="auto">
              <a:xfrm rot="5400000">
                <a:off x="3297" y="2632"/>
                <a:ext cx="8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98" name="Line 38"/>
              <p:cNvSpPr>
                <a:spLocks noChangeShapeType="1"/>
              </p:cNvSpPr>
              <p:nvPr/>
            </p:nvSpPr>
            <p:spPr bwMode="auto">
              <a:xfrm rot="5400000">
                <a:off x="3875" y="2642"/>
                <a:ext cx="8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99" name="Line 39"/>
              <p:cNvSpPr>
                <a:spLocks noChangeShapeType="1"/>
              </p:cNvSpPr>
              <p:nvPr/>
            </p:nvSpPr>
            <p:spPr bwMode="auto">
              <a:xfrm rot="5400000">
                <a:off x="2827" y="2458"/>
                <a:ext cx="12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900" name="Line 40"/>
              <p:cNvSpPr>
                <a:spLocks noChangeShapeType="1"/>
              </p:cNvSpPr>
              <p:nvPr/>
            </p:nvSpPr>
            <p:spPr bwMode="auto">
              <a:xfrm rot="5400000">
                <a:off x="3958" y="3014"/>
                <a:ext cx="1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002" name="Oval 42"/>
              <p:cNvSpPr>
                <a:spLocks noChangeAspect="1" noChangeArrowheads="1"/>
              </p:cNvSpPr>
              <p:nvPr/>
            </p:nvSpPr>
            <p:spPr bwMode="auto">
              <a:xfrm rot="5400000">
                <a:off x="4719" y="153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03" name="Oval 43"/>
              <p:cNvSpPr>
                <a:spLocks noChangeAspect="1" noChangeArrowheads="1"/>
              </p:cNvSpPr>
              <p:nvPr/>
            </p:nvSpPr>
            <p:spPr bwMode="auto">
              <a:xfrm rot="5400000">
                <a:off x="4127" y="153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04" name="Oval 44"/>
              <p:cNvSpPr>
                <a:spLocks noChangeAspect="1" noChangeArrowheads="1"/>
              </p:cNvSpPr>
              <p:nvPr/>
            </p:nvSpPr>
            <p:spPr bwMode="auto">
              <a:xfrm rot="5400000">
                <a:off x="4423" y="153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06" name="Oval 46"/>
              <p:cNvSpPr>
                <a:spLocks noChangeAspect="1" noChangeArrowheads="1"/>
              </p:cNvSpPr>
              <p:nvPr/>
            </p:nvSpPr>
            <p:spPr bwMode="auto">
              <a:xfrm rot="5400000">
                <a:off x="3463" y="153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07" name="Oval 47"/>
              <p:cNvSpPr>
                <a:spLocks noChangeAspect="1" noChangeArrowheads="1"/>
              </p:cNvSpPr>
              <p:nvPr/>
            </p:nvSpPr>
            <p:spPr bwMode="auto">
              <a:xfrm rot="5400000">
                <a:off x="3767" y="153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08" name="Oval 48"/>
              <p:cNvSpPr>
                <a:spLocks noChangeAspect="1" noChangeArrowheads="1"/>
              </p:cNvSpPr>
              <p:nvPr/>
            </p:nvSpPr>
            <p:spPr bwMode="auto">
              <a:xfrm rot="5400000">
                <a:off x="4119" y="1913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09" name="Oval 49"/>
              <p:cNvSpPr>
                <a:spLocks noChangeAspect="1" noChangeArrowheads="1"/>
              </p:cNvSpPr>
              <p:nvPr/>
            </p:nvSpPr>
            <p:spPr bwMode="auto">
              <a:xfrm rot="5400000">
                <a:off x="4495" y="1913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10" name="Oval 50"/>
              <p:cNvSpPr>
                <a:spLocks noChangeAspect="1" noChangeArrowheads="1"/>
              </p:cNvSpPr>
              <p:nvPr/>
            </p:nvSpPr>
            <p:spPr bwMode="auto">
              <a:xfrm rot="5400000">
                <a:off x="3775" y="1913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11" name="Oval 51"/>
              <p:cNvSpPr>
                <a:spLocks noChangeAspect="1" noChangeArrowheads="1"/>
              </p:cNvSpPr>
              <p:nvPr/>
            </p:nvSpPr>
            <p:spPr bwMode="auto">
              <a:xfrm rot="5400000">
                <a:off x="3391" y="1913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13" name="Oval 53"/>
              <p:cNvSpPr>
                <a:spLocks noChangeAspect="1" noChangeArrowheads="1"/>
              </p:cNvSpPr>
              <p:nvPr/>
            </p:nvSpPr>
            <p:spPr bwMode="auto">
              <a:xfrm rot="5400000">
                <a:off x="4719" y="268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14" name="Oval 54"/>
              <p:cNvSpPr>
                <a:spLocks noChangeAspect="1" noChangeArrowheads="1"/>
              </p:cNvSpPr>
              <p:nvPr/>
            </p:nvSpPr>
            <p:spPr bwMode="auto">
              <a:xfrm rot="5400000">
                <a:off x="4495" y="268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15" name="Oval 55"/>
              <p:cNvSpPr>
                <a:spLocks noChangeAspect="1" noChangeArrowheads="1"/>
              </p:cNvSpPr>
              <p:nvPr/>
            </p:nvSpPr>
            <p:spPr bwMode="auto">
              <a:xfrm rot="5400000">
                <a:off x="4239" y="268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16" name="Oval 56"/>
              <p:cNvSpPr>
                <a:spLocks noChangeAspect="1" noChangeArrowheads="1"/>
              </p:cNvSpPr>
              <p:nvPr/>
            </p:nvSpPr>
            <p:spPr bwMode="auto">
              <a:xfrm rot="5400000">
                <a:off x="3647" y="268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17" name="Oval 57"/>
              <p:cNvSpPr>
                <a:spLocks noChangeAspect="1" noChangeArrowheads="1"/>
              </p:cNvSpPr>
              <p:nvPr/>
            </p:nvSpPr>
            <p:spPr bwMode="auto">
              <a:xfrm rot="5400000">
                <a:off x="3383" y="268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915" name="Line 62"/>
              <p:cNvSpPr>
                <a:spLocks noChangeShapeType="1"/>
              </p:cNvSpPr>
              <p:nvPr/>
            </p:nvSpPr>
            <p:spPr bwMode="auto">
              <a:xfrm rot="5400000">
                <a:off x="2363" y="2206"/>
                <a:ext cx="17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916" name="Text Box 59"/>
              <p:cNvSpPr txBox="1">
                <a:spLocks noChangeArrowheads="1"/>
              </p:cNvSpPr>
              <p:nvPr/>
            </p:nvSpPr>
            <p:spPr bwMode="auto">
              <a:xfrm>
                <a:off x="3144" y="2273"/>
                <a:ext cx="1740" cy="359"/>
              </a:xfrm>
              <a:prstGeom prst="rect">
                <a:avLst/>
              </a:prstGeom>
              <a:solidFill>
                <a:srgbClr val="FF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dirty="0"/>
                  <a:t>Many departments and many routings</a:t>
                </a:r>
              </a:p>
            </p:txBody>
          </p:sp>
          <p:sp>
            <p:nvSpPr>
              <p:cNvPr id="41005" name="Oval 45"/>
              <p:cNvSpPr>
                <a:spLocks noChangeAspect="1" noChangeArrowheads="1"/>
              </p:cNvSpPr>
              <p:nvPr/>
            </p:nvSpPr>
            <p:spPr bwMode="auto">
              <a:xfrm rot="5400000">
                <a:off x="3167" y="153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18" name="Oval 58"/>
              <p:cNvSpPr>
                <a:spLocks noChangeAspect="1" noChangeArrowheads="1"/>
              </p:cNvSpPr>
              <p:nvPr/>
            </p:nvSpPr>
            <p:spPr bwMode="auto">
              <a:xfrm rot="5400000">
                <a:off x="3167" y="2687"/>
                <a:ext cx="168" cy="16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6877" name="Group 72"/>
            <p:cNvGrpSpPr>
              <a:grpSpLocks/>
            </p:cNvGrpSpPr>
            <p:nvPr/>
          </p:nvGrpSpPr>
          <p:grpSpPr bwMode="auto">
            <a:xfrm>
              <a:off x="3309" y="3209"/>
              <a:ext cx="1560" cy="393"/>
              <a:chOff x="3245" y="3169"/>
              <a:chExt cx="1560" cy="393"/>
            </a:xfrm>
          </p:grpSpPr>
          <p:sp>
            <p:nvSpPr>
              <p:cNvPr id="36878" name="Line 65"/>
              <p:cNvSpPr>
                <a:spLocks noChangeShapeType="1"/>
              </p:cNvSpPr>
              <p:nvPr/>
            </p:nvSpPr>
            <p:spPr bwMode="auto">
              <a:xfrm rot="5400000">
                <a:off x="4609" y="3364"/>
                <a:ext cx="39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79" name="Line 66"/>
              <p:cNvSpPr>
                <a:spLocks noChangeShapeType="1"/>
              </p:cNvSpPr>
              <p:nvPr/>
            </p:nvSpPr>
            <p:spPr bwMode="auto">
              <a:xfrm rot="5400000">
                <a:off x="4385" y="3365"/>
                <a:ext cx="39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80" name="Line 67"/>
              <p:cNvSpPr>
                <a:spLocks noChangeShapeType="1"/>
              </p:cNvSpPr>
              <p:nvPr/>
            </p:nvSpPr>
            <p:spPr bwMode="auto">
              <a:xfrm rot="5400000">
                <a:off x="4121" y="3365"/>
                <a:ext cx="39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81" name="Line 68"/>
              <p:cNvSpPr>
                <a:spLocks noChangeShapeType="1"/>
              </p:cNvSpPr>
              <p:nvPr/>
            </p:nvSpPr>
            <p:spPr bwMode="auto">
              <a:xfrm rot="5400000">
                <a:off x="3833" y="3365"/>
                <a:ext cx="39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82" name="Line 69"/>
              <p:cNvSpPr>
                <a:spLocks noChangeShapeType="1"/>
              </p:cNvSpPr>
              <p:nvPr/>
            </p:nvSpPr>
            <p:spPr bwMode="auto">
              <a:xfrm rot="5400000">
                <a:off x="3281" y="3365"/>
                <a:ext cx="39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83" name="Line 70"/>
              <p:cNvSpPr>
                <a:spLocks noChangeShapeType="1"/>
              </p:cNvSpPr>
              <p:nvPr/>
            </p:nvSpPr>
            <p:spPr bwMode="auto">
              <a:xfrm rot="5400000">
                <a:off x="3050" y="3365"/>
                <a:ext cx="39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84" name="Line 71"/>
              <p:cNvSpPr>
                <a:spLocks noChangeShapeType="1"/>
              </p:cNvSpPr>
              <p:nvPr/>
            </p:nvSpPr>
            <p:spPr bwMode="auto">
              <a:xfrm rot="5400000">
                <a:off x="3545" y="3365"/>
                <a:ext cx="392" cy="1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41034" name="Text Box 74"/>
          <p:cNvSpPr txBox="1">
            <a:spLocks noChangeArrowheads="1"/>
          </p:cNvSpPr>
          <p:nvPr/>
        </p:nvSpPr>
        <p:spPr bwMode="auto">
          <a:xfrm>
            <a:off x="987425" y="5686425"/>
            <a:ext cx="1392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7.2(a)</a:t>
            </a:r>
          </a:p>
        </p:txBody>
      </p:sp>
      <p:grpSp>
        <p:nvGrpSpPr>
          <p:cNvPr id="41040" name="Group 80"/>
          <p:cNvGrpSpPr>
            <a:grpSpLocks/>
          </p:cNvGrpSpPr>
          <p:nvPr/>
        </p:nvGrpSpPr>
        <p:grpSpPr bwMode="auto">
          <a:xfrm>
            <a:off x="830263" y="3378200"/>
            <a:ext cx="3414712" cy="1295400"/>
            <a:chOff x="523" y="2056"/>
            <a:chExt cx="2151" cy="816"/>
          </a:xfrm>
        </p:grpSpPr>
        <p:sp>
          <p:nvSpPr>
            <p:cNvPr id="36870" name="Rectangle 22"/>
            <p:cNvSpPr>
              <a:spLocks noChangeArrowheads="1"/>
            </p:cNvSpPr>
            <p:nvPr/>
          </p:nvSpPr>
          <p:spPr bwMode="auto">
            <a:xfrm>
              <a:off x="523" y="2127"/>
              <a:ext cx="2151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sz="2000" dirty="0"/>
                <a:t>(low-volume, high-variety, intermittent processes)</a:t>
              </a:r>
            </a:p>
            <a:p>
              <a:pPr algn="ctr">
                <a:lnSpc>
                  <a:spcPct val="90000"/>
                </a:lnSpc>
                <a:spcAft>
                  <a:spcPct val="40000"/>
                </a:spcAft>
              </a:pPr>
              <a:r>
                <a:rPr lang="en-US" sz="2000" dirty="0"/>
                <a:t>Arnold Palmer Hospital</a:t>
              </a:r>
            </a:p>
          </p:txBody>
        </p:sp>
        <p:sp>
          <p:nvSpPr>
            <p:cNvPr id="36871" name="Line 76"/>
            <p:cNvSpPr>
              <a:spLocks noChangeShapeType="1"/>
            </p:cNvSpPr>
            <p:nvPr/>
          </p:nvSpPr>
          <p:spPr bwMode="auto">
            <a:xfrm>
              <a:off x="559" y="2056"/>
              <a:ext cx="20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72" name="Line 77"/>
            <p:cNvSpPr>
              <a:spLocks noChangeShapeType="1"/>
            </p:cNvSpPr>
            <p:nvPr/>
          </p:nvSpPr>
          <p:spPr bwMode="auto">
            <a:xfrm>
              <a:off x="575" y="2872"/>
              <a:ext cx="20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1041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157288"/>
            <a:ext cx="1625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8992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HR11">
      <a:dk1>
        <a:srgbClr val="000000"/>
      </a:dk1>
      <a:lt1>
        <a:srgbClr val="FFFFFF"/>
      </a:lt1>
      <a:dk2>
        <a:srgbClr val="255898"/>
      </a:dk2>
      <a:lt2>
        <a:srgbClr val="FFFCF2"/>
      </a:lt2>
      <a:accent1>
        <a:srgbClr val="D33320"/>
      </a:accent1>
      <a:accent2>
        <a:srgbClr val="9FACC7"/>
      </a:accent2>
      <a:accent3>
        <a:srgbClr val="F7D7AC"/>
      </a:accent3>
      <a:accent4>
        <a:srgbClr val="BDD6A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2811</Words>
  <Application>Microsoft Office PowerPoint</Application>
  <PresentationFormat>On-screen Show (4:3)</PresentationFormat>
  <Paragraphs>759</Paragraphs>
  <Slides>57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Arial Unicode MS</vt:lpstr>
      <vt:lpstr>Calibri</vt:lpstr>
      <vt:lpstr>Helvetica Neue</vt:lpstr>
      <vt:lpstr>Lucida Grande</vt:lpstr>
      <vt:lpstr>Times New Roman</vt:lpstr>
      <vt:lpstr>Office Theme</vt:lpstr>
      <vt:lpstr>Equation</vt:lpstr>
      <vt:lpstr>PowerPoint Presentation</vt:lpstr>
      <vt:lpstr>Process Flow Diagram</vt:lpstr>
      <vt:lpstr>Learning Objectives</vt:lpstr>
      <vt:lpstr>Process Strategy</vt:lpstr>
      <vt:lpstr>Process Strategies</vt:lpstr>
      <vt:lpstr>Process, Volume, and Variety</vt:lpstr>
      <vt:lpstr>Process Strategies</vt:lpstr>
      <vt:lpstr>Process Focus</vt:lpstr>
      <vt:lpstr>Process Focus</vt:lpstr>
      <vt:lpstr>Repetitive Focus</vt:lpstr>
      <vt:lpstr>Repetitive Focus</vt:lpstr>
      <vt:lpstr>Product Focus</vt:lpstr>
      <vt:lpstr>Product Focus</vt:lpstr>
      <vt:lpstr>Mass Customization</vt:lpstr>
      <vt:lpstr>Mass Customization</vt:lpstr>
      <vt:lpstr>Mass Customization</vt:lpstr>
      <vt:lpstr>Mass Customization</vt:lpstr>
      <vt:lpstr>Comparison of Processes</vt:lpstr>
      <vt:lpstr>Comparison of Processes</vt:lpstr>
      <vt:lpstr>Comparison of Processes</vt:lpstr>
      <vt:lpstr>Comparison of Processes</vt:lpstr>
      <vt:lpstr>Crossover Chart Example</vt:lpstr>
      <vt:lpstr>Crossover Chart Example</vt:lpstr>
      <vt:lpstr>Crossover Charts</vt:lpstr>
      <vt:lpstr>Focused Processes</vt:lpstr>
      <vt:lpstr>Selection of Equipment</vt:lpstr>
      <vt:lpstr>Flexibility</vt:lpstr>
      <vt:lpstr>Process Analysis and Design</vt:lpstr>
      <vt:lpstr>Process Analysis and Design</vt:lpstr>
      <vt:lpstr>"Baseline" Time-Function Map</vt:lpstr>
      <vt:lpstr>"Target" Time-Function Map</vt:lpstr>
      <vt:lpstr>Process Chart</vt:lpstr>
      <vt:lpstr>Process Analysis and Design</vt:lpstr>
      <vt:lpstr>Value-Stream Mapping</vt:lpstr>
      <vt:lpstr>Value-Stream Mapping</vt:lpstr>
      <vt:lpstr>Value-Stream Mapping</vt:lpstr>
      <vt:lpstr>Service Blueprinting</vt:lpstr>
      <vt:lpstr>Service Blueprint</vt:lpstr>
      <vt:lpstr>Special Considerations for Service Process Design</vt:lpstr>
      <vt:lpstr>Service Process Matrix</vt:lpstr>
      <vt:lpstr>Service Process Matrix</vt:lpstr>
      <vt:lpstr>Service Process Matrix</vt:lpstr>
      <vt:lpstr>Improving Service Productivity</vt:lpstr>
      <vt:lpstr>Improving Service Productivity</vt:lpstr>
      <vt:lpstr>Production Technology</vt:lpstr>
      <vt:lpstr>Machine Technology</vt:lpstr>
      <vt:lpstr>Automatic Identification Systems (AISs) and RFID</vt:lpstr>
      <vt:lpstr>Process Control</vt:lpstr>
      <vt:lpstr>Vision Systems</vt:lpstr>
      <vt:lpstr>Robots</vt:lpstr>
      <vt:lpstr>Automated Storage and Retrieval Systems (ASRSs)</vt:lpstr>
      <vt:lpstr>Automated Guided Vehicle (AGVs)</vt:lpstr>
      <vt:lpstr>Flexible Manufacturing Systems (FMSs)</vt:lpstr>
      <vt:lpstr>Computer-Integrated Manufacturing (CIM)</vt:lpstr>
      <vt:lpstr>Computer-Integrated Manufacturing (CIM)</vt:lpstr>
      <vt:lpstr>Technology in Services</vt:lpstr>
      <vt:lpstr>Technology in Services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Heizer/Render 12e</dc:title>
  <dc:subject>Chapter 7 - Process Strategy</dc:subject>
  <dc:creator>Jeff Heyl</dc:creator>
  <cp:keywords/>
  <dc:description/>
  <cp:lastModifiedBy>deni</cp:lastModifiedBy>
  <cp:revision>221</cp:revision>
  <dcterms:created xsi:type="dcterms:W3CDTF">2012-09-28T10:33:31Z</dcterms:created>
  <dcterms:modified xsi:type="dcterms:W3CDTF">2021-02-22T01:09:21Z</dcterms:modified>
  <cp:category/>
</cp:coreProperties>
</file>