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348" r:id="rId3"/>
    <p:sldId id="350" r:id="rId4"/>
    <p:sldId id="352" r:id="rId5"/>
    <p:sldId id="404" r:id="rId6"/>
    <p:sldId id="411" r:id="rId7"/>
    <p:sldId id="405" r:id="rId8"/>
    <p:sldId id="353" r:id="rId9"/>
    <p:sldId id="354" r:id="rId10"/>
    <p:sldId id="356" r:id="rId11"/>
    <p:sldId id="357" r:id="rId12"/>
    <p:sldId id="360" r:id="rId13"/>
    <p:sldId id="406" r:id="rId14"/>
    <p:sldId id="407" r:id="rId15"/>
    <p:sldId id="408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412" r:id="rId36"/>
    <p:sldId id="394" r:id="rId37"/>
    <p:sldId id="395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B" initials="JLB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8" autoAdjust="0"/>
    <p:restoredTop sz="97553" autoAdjust="0"/>
  </p:normalViewPr>
  <p:slideViewPr>
    <p:cSldViewPr snapToGrid="0" snapToObjects="1">
      <p:cViewPr varScale="1">
        <p:scale>
          <a:sx n="88" d="100"/>
          <a:sy n="88" d="100"/>
        </p:scale>
        <p:origin x="1350" y="78"/>
      </p:cViewPr>
      <p:guideLst>
        <p:guide orient="horz" pos="214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9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0611E1-B028-2443-BED6-15B43C61F054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5570E3B-8CB0-CD44-872C-98256F01E6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72E8BF3-010B-8244-A1FA-29394771A57B}" type="slidenum">
              <a:rPr lang="en-AU">
                <a:latin typeface="Calibri" charset="0"/>
              </a:rPr>
              <a:pPr/>
              <a:t>2</a:t>
            </a:fld>
            <a:endParaRPr lang="en-AU" dirty="0">
              <a:latin typeface="Calibri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77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134DD0A-A2D0-D646-8942-C03832184E78}" type="slidenum">
              <a:rPr lang="en-AU">
                <a:latin typeface="Calibri" charset="0"/>
              </a:rPr>
              <a:pPr/>
              <a:t>11</a:t>
            </a:fld>
            <a:endParaRPr lang="en-AU" dirty="0">
              <a:latin typeface="Calibri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953130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6E04F4-96B3-624E-97E0-4DB2832F6FCA}" type="slidenum">
              <a:rPr lang="en-AU">
                <a:latin typeface="Calibri" charset="0"/>
              </a:rPr>
              <a:pPr/>
              <a:t>12</a:t>
            </a:fld>
            <a:endParaRPr lang="en-AU" dirty="0">
              <a:latin typeface="Calibri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367570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6E04F4-96B3-624E-97E0-4DB2832F6FCA}" type="slidenum">
              <a:rPr lang="en-AU">
                <a:latin typeface="Calibri" charset="0"/>
              </a:rPr>
              <a:pPr/>
              <a:t>13</a:t>
            </a:fld>
            <a:endParaRPr lang="en-AU" dirty="0">
              <a:latin typeface="Calibri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515204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6E04F4-96B3-624E-97E0-4DB2832F6FCA}" type="slidenum">
              <a:rPr lang="en-AU">
                <a:latin typeface="Calibri" charset="0"/>
              </a:rPr>
              <a:pPr/>
              <a:t>14</a:t>
            </a:fld>
            <a:endParaRPr lang="en-AU" dirty="0">
              <a:latin typeface="Calibri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556462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6E04F4-96B3-624E-97E0-4DB2832F6FCA}" type="slidenum">
              <a:rPr lang="en-AU">
                <a:latin typeface="Calibri" charset="0"/>
              </a:rPr>
              <a:pPr/>
              <a:t>15</a:t>
            </a:fld>
            <a:endParaRPr lang="en-AU" dirty="0">
              <a:latin typeface="Calibri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955443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20C9196-BBA1-DE4A-A781-0D5F9988CC78}" type="slidenum">
              <a:rPr lang="en-AU">
                <a:latin typeface="Calibri" charset="0"/>
              </a:rPr>
              <a:pPr/>
              <a:t>16</a:t>
            </a:fld>
            <a:endParaRPr lang="en-AU" dirty="0">
              <a:latin typeface="Calibri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You might point out to students that this slide links capacity to work measurement (standard times).</a:t>
            </a: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76874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574D6B3-D1BF-B84F-A763-7974E91FC779}" type="slidenum">
              <a:rPr lang="en-AU">
                <a:latin typeface="Calibri" charset="0"/>
              </a:rPr>
              <a:pPr/>
              <a:t>17</a:t>
            </a:fld>
            <a:endParaRPr lang="en-AU" dirty="0">
              <a:latin typeface="Calibri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02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118E01A-E946-0040-AB67-D359CDFF5A52}" type="slidenum">
              <a:rPr lang="en-AU">
                <a:latin typeface="Calibri" charset="0"/>
              </a:rPr>
              <a:pPr/>
              <a:t>18</a:t>
            </a:fld>
            <a:endParaRPr lang="en-AU" dirty="0">
              <a:latin typeface="Calibri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04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1293D88-BEDE-D043-AFD2-EF454E025263}" type="slidenum">
              <a:rPr lang="en-AU">
                <a:latin typeface="Calibri" charset="0"/>
              </a:rPr>
              <a:pPr/>
              <a:t>19</a:t>
            </a:fld>
            <a:endParaRPr lang="en-AU" dirty="0">
              <a:latin typeface="Calibri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71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0B24829-8F74-714D-86D8-2A9812B67684}" type="slidenum">
              <a:rPr lang="en-AU">
                <a:latin typeface="Calibri" charset="0"/>
              </a:rPr>
              <a:pPr/>
              <a:t>20</a:t>
            </a:fld>
            <a:endParaRPr lang="en-AU" dirty="0">
              <a:latin typeface="Calibri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9207F79-61C7-E54E-8664-577896EFAD0D}" type="slidenum">
              <a:rPr lang="en-AU">
                <a:latin typeface="Calibri" charset="0"/>
              </a:rPr>
              <a:pPr/>
              <a:t>3</a:t>
            </a:fld>
            <a:endParaRPr lang="en-AU" dirty="0">
              <a:latin typeface="Calibri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slide provides some reasons that capacity is an issue.  The following slides guide a discussion of capacity.</a:t>
            </a:r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444451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0C942E0-25B7-8C4C-9898-6266C4EB7FF7}" type="slidenum">
              <a:rPr lang="en-AU">
                <a:latin typeface="Calibri" charset="0"/>
              </a:rPr>
              <a:pPr/>
              <a:t>21</a:t>
            </a:fld>
            <a:endParaRPr lang="en-AU" dirty="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17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2F2BE0A-EB31-E549-8808-D0AB9C7ACC1D}" type="slidenum">
              <a:rPr lang="en-AU">
                <a:latin typeface="Calibri" charset="0"/>
              </a:rPr>
              <a:pPr/>
              <a:t>22</a:t>
            </a:fld>
            <a:endParaRPr lang="en-AU" dirty="0">
              <a:latin typeface="Calibri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74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139A219-EDC4-F042-93D6-2F3A3D793309}" type="slidenum">
              <a:rPr lang="en-AU">
                <a:latin typeface="Calibri" charset="0"/>
              </a:rPr>
              <a:pPr/>
              <a:t>23</a:t>
            </a:fld>
            <a:endParaRPr lang="en-AU" dirty="0">
              <a:latin typeface="Calibri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chart introduces breakeven analysis and the breakeven or crossover chart.  As you discuss the assumptions upon which this techniques is based, it might be a good time to introduce the more general topic of the limitations of and use of models.  Certainly one does not know all information with certainty, money does have a time value, and the hypothesized linear relationships hold only within a range of production volumes.  What impact does this have on our use of the models?</a:t>
            </a:r>
          </a:p>
        </p:txBody>
      </p:sp>
    </p:spTree>
    <p:extLst>
      <p:ext uri="{BB962C8B-B14F-4D97-AF65-F5344CB8AC3E}">
        <p14:creationId xmlns:p14="http://schemas.microsoft.com/office/powerpoint/2010/main" val="1905782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D6A2A29-855A-4A4D-91B7-E9F686C82E76}" type="slidenum">
              <a:rPr lang="en-AU">
                <a:latin typeface="Calibri" charset="0"/>
              </a:rPr>
              <a:pPr/>
              <a:t>24</a:t>
            </a:fld>
            <a:endParaRPr lang="en-AU" dirty="0">
              <a:latin typeface="Calibri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chart introduces breakeven analysis and the breakeven or crossover chart.  As you discuss the assumptions upon which this techniques is based, it might be a good time to introduce the more general topic of the limitations of and use of models.  Certainly one does not know all information with certainty, money does have a time value, and the hypothesized linear relationships hold only within a range of production volumes.  What impact does this have on our use of the models?</a:t>
            </a:r>
          </a:p>
        </p:txBody>
      </p:sp>
    </p:spTree>
    <p:extLst>
      <p:ext uri="{BB962C8B-B14F-4D97-AF65-F5344CB8AC3E}">
        <p14:creationId xmlns:p14="http://schemas.microsoft.com/office/powerpoint/2010/main" val="319792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3EEF-3372-BC44-817F-D4B6E3D024C5}" type="slidenum">
              <a:rPr lang="en-AU">
                <a:latin typeface="Calibri" charset="0"/>
              </a:rPr>
              <a:pPr/>
              <a:t>25</a:t>
            </a:fld>
            <a:endParaRPr lang="en-AU" dirty="0">
              <a:latin typeface="Calibri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chart introduces breakeven analysis and the breakeven or crossover chart.  As you discuss the assumptions upon which this techniques is based, it might be a good time to introduce the more general topic of the limitations of and use of models.  Certainly one does not know all information with certainty, money does have a time value, and the hypothesized linear relationships hold only within a range of production volumes.  What impact does this have on our use of the models?</a:t>
            </a:r>
          </a:p>
        </p:txBody>
      </p:sp>
    </p:spTree>
    <p:extLst>
      <p:ext uri="{BB962C8B-B14F-4D97-AF65-F5344CB8AC3E}">
        <p14:creationId xmlns:p14="http://schemas.microsoft.com/office/powerpoint/2010/main" val="598501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465AA35-4C26-AA43-A463-3C55574CDFFA}" type="slidenum">
              <a:rPr lang="en-AU">
                <a:latin typeface="Calibri" charset="0"/>
              </a:rPr>
              <a:pPr/>
              <a:t>26</a:t>
            </a:fld>
            <a:endParaRPr lang="en-AU" dirty="0">
              <a:latin typeface="Calibri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chart introduces breakeven analysis and the breakeven or crossover chart.  As you discuss the assumptions upon which this techniques is based, it might be a good time to introduce the more general topic of the limitations of and use of models.  Certainly one does not know all information with certainty, money does have a time value, and the hypothesized linear relationships hold only within a range of production volumes.  What impact does this have on our use of the models?</a:t>
            </a:r>
          </a:p>
        </p:txBody>
      </p:sp>
    </p:spTree>
    <p:extLst>
      <p:ext uri="{BB962C8B-B14F-4D97-AF65-F5344CB8AC3E}">
        <p14:creationId xmlns:p14="http://schemas.microsoft.com/office/powerpoint/2010/main" val="1303562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FF30D58-90EF-5640-AB87-0A7DFD99645C}" type="slidenum">
              <a:rPr lang="en-AU">
                <a:latin typeface="Calibri" charset="0"/>
              </a:rPr>
              <a:pPr/>
              <a:t>27</a:t>
            </a:fld>
            <a:endParaRPr lang="en-AU" dirty="0">
              <a:latin typeface="Calibri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chart introduces breakeven analysis and the breakeven or crossover chart.  As you discuss the assumptions upon which this techniques is based, it might be a good time to introduce the more general topic of the limitations of and use of models.  Certainly one does not know all information with certainty, money does have a time value, and the hypothesized linear relationships hold only within a range of production volumes.  What impact does this have on our use of the models?</a:t>
            </a:r>
          </a:p>
        </p:txBody>
      </p:sp>
    </p:spTree>
    <p:extLst>
      <p:ext uri="{BB962C8B-B14F-4D97-AF65-F5344CB8AC3E}">
        <p14:creationId xmlns:p14="http://schemas.microsoft.com/office/powerpoint/2010/main" val="2655815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FB87201-327D-CF44-AE28-44C2D32C6AB3}" type="slidenum">
              <a:rPr lang="en-AU">
                <a:latin typeface="Calibri" charset="0"/>
              </a:rPr>
              <a:pPr/>
              <a:t>28</a:t>
            </a:fld>
            <a:endParaRPr lang="en-AU" dirty="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chart introduces breakeven analysis and the breakeven or crossover chart.  As you discuss the assumptions upon which this techniques is based, it might be a good time to introduce the more general topic of the limitations of and use of models.  Certainly one does not know all information with certainty, money does have a time value, and the hypothesized linear relationships hold only within a range of production volumes.  What impact does this have on our use of the models?</a:t>
            </a:r>
          </a:p>
        </p:txBody>
      </p:sp>
    </p:spTree>
    <p:extLst>
      <p:ext uri="{BB962C8B-B14F-4D97-AF65-F5344CB8AC3E}">
        <p14:creationId xmlns:p14="http://schemas.microsoft.com/office/powerpoint/2010/main" val="2079762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F984817-0466-4748-B1AC-E4DA2A165EF3}" type="slidenum">
              <a:rPr lang="en-AU">
                <a:latin typeface="Calibri" charset="0"/>
              </a:rPr>
              <a:pPr/>
              <a:t>29</a:t>
            </a:fld>
            <a:endParaRPr lang="en-AU" dirty="0">
              <a:latin typeface="Calibri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chart introduces breakeven analysis and the breakeven or crossover chart.  As you discuss the assumptions upon which this techniques is based, it might be a good time to introduce the more general topic of the limitations of and use of models.  Certainly one does not know all information with certainty, money does have a time value, and the hypothesized linear relationships hold only within a range of production volumes.  What impact does this have on our use of the models?</a:t>
            </a:r>
          </a:p>
        </p:txBody>
      </p:sp>
    </p:spTree>
    <p:extLst>
      <p:ext uri="{BB962C8B-B14F-4D97-AF65-F5344CB8AC3E}">
        <p14:creationId xmlns:p14="http://schemas.microsoft.com/office/powerpoint/2010/main" val="1681352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E7D5A91-BD3A-504B-BD52-965E395D5100}" type="slidenum">
              <a:rPr lang="en-AU">
                <a:latin typeface="Calibri" charset="0"/>
              </a:rPr>
              <a:pPr/>
              <a:t>30</a:t>
            </a:fld>
            <a:endParaRPr lang="en-AU" dirty="0">
              <a:latin typeface="Calibri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4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F67057-262F-974B-9A10-E93107FB1D66}" type="slidenum">
              <a:rPr lang="en-AU">
                <a:latin typeface="Calibri" charset="0"/>
              </a:rPr>
              <a:pPr/>
              <a:t>4</a:t>
            </a:fld>
            <a:endParaRPr lang="en-AU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slide can be used to frame a discussion of capacity.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Points to be made might include: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     - capacity definition and measurement is necessary if we are to develop a production schedule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     - while a process may have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maximum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capacity, many factors prevent us from achieving that capacity on a continuous basis.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Students should be asked to suggest factors which might prevent one from achieving maximum capacity.</a:t>
            </a:r>
          </a:p>
        </p:txBody>
      </p:sp>
    </p:spTree>
    <p:extLst>
      <p:ext uri="{BB962C8B-B14F-4D97-AF65-F5344CB8AC3E}">
        <p14:creationId xmlns:p14="http://schemas.microsoft.com/office/powerpoint/2010/main" val="3331257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EC1A427-4164-684E-94CA-A9E4A833BB97}" type="slidenum">
              <a:rPr lang="en-AU">
                <a:latin typeface="Calibri" charset="0"/>
              </a:rPr>
              <a:pPr/>
              <a:t>31</a:t>
            </a:fld>
            <a:endParaRPr lang="en-AU" dirty="0">
              <a:latin typeface="Calibri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15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F0FDD06-8FD0-834D-8D2F-ED771937CACE}" type="slidenum">
              <a:rPr lang="en-AU">
                <a:latin typeface="Calibri" charset="0"/>
              </a:rPr>
              <a:pPr/>
              <a:t>32</a:t>
            </a:fld>
            <a:endParaRPr lang="en-AU" dirty="0">
              <a:latin typeface="Calibri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44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9902A59-91DF-0142-A632-13FBA5D35784}" type="slidenum">
              <a:rPr lang="en-AU">
                <a:latin typeface="Calibri" charset="0"/>
              </a:rPr>
              <a:pPr/>
              <a:t>33</a:t>
            </a:fld>
            <a:endParaRPr lang="en-AU" dirty="0">
              <a:latin typeface="Calibri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09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4F6AC0E-12B0-7945-AA59-B199EABDCF82}" type="slidenum">
              <a:rPr lang="en-AU">
                <a:latin typeface="Calibri" charset="0"/>
              </a:rPr>
              <a:pPr/>
              <a:t>34</a:t>
            </a:fld>
            <a:endParaRPr lang="en-AU" dirty="0">
              <a:latin typeface="Calibri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7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4F6AC0E-12B0-7945-AA59-B199EABDCF82}" type="slidenum">
              <a:rPr lang="en-AU">
                <a:latin typeface="Calibri" charset="0"/>
              </a:rPr>
              <a:pPr/>
              <a:t>35</a:t>
            </a:fld>
            <a:endParaRPr lang="en-AU" dirty="0">
              <a:latin typeface="Calibri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79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DB515C2-21F9-8F47-B3D6-8F991305F728}" type="slidenum">
              <a:rPr lang="en-AU">
                <a:latin typeface="Calibri" charset="0"/>
              </a:rPr>
              <a:pPr/>
              <a:t>36</a:t>
            </a:fld>
            <a:endParaRPr lang="en-AU" dirty="0">
              <a:latin typeface="Calibri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9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F67057-262F-974B-9A10-E93107FB1D66}" type="slidenum">
              <a:rPr lang="en-AU">
                <a:latin typeface="Calibri" charset="0"/>
              </a:rPr>
              <a:pPr/>
              <a:t>5</a:t>
            </a:fld>
            <a:endParaRPr lang="en-AU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slide can be used to frame a discussion of capacity.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Points to be made might include: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     - capacity definition and measurement is necessary if we are to develop a production schedule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     - while a process may have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maximum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capacity, many factors prevent us from achieving that capacity on a continuous basis.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Students should be asked to suggest factors which might prevent one from achieving maximum capacity.</a:t>
            </a:r>
          </a:p>
        </p:txBody>
      </p:sp>
    </p:spTree>
    <p:extLst>
      <p:ext uri="{BB962C8B-B14F-4D97-AF65-F5344CB8AC3E}">
        <p14:creationId xmlns:p14="http://schemas.microsoft.com/office/powerpoint/2010/main" val="297214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F67057-262F-974B-9A10-E93107FB1D66}" type="slidenum">
              <a:rPr lang="en-AU">
                <a:latin typeface="Calibri" charset="0"/>
              </a:rPr>
              <a:pPr/>
              <a:t>6</a:t>
            </a:fld>
            <a:endParaRPr lang="en-AU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slide can be used to frame a discussion of capacity.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Points to be made might include: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     - capacity definition and measurement is necessary if we are to develop a production schedule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     - while a process may have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maximum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capacity, many factors prevent us from achieving that capacity on a continuous basis.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Students should be asked to suggest factors which might prevent one from achieving maximum capacity.</a:t>
            </a:r>
          </a:p>
        </p:txBody>
      </p:sp>
    </p:spTree>
    <p:extLst>
      <p:ext uri="{BB962C8B-B14F-4D97-AF65-F5344CB8AC3E}">
        <p14:creationId xmlns:p14="http://schemas.microsoft.com/office/powerpoint/2010/main" val="297214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F67057-262F-974B-9A10-E93107FB1D66}" type="slidenum">
              <a:rPr lang="en-AU">
                <a:latin typeface="Calibri" charset="0"/>
              </a:rPr>
              <a:pPr/>
              <a:t>7</a:t>
            </a:fld>
            <a:endParaRPr lang="en-AU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This slide can be used to frame a discussion of capacity.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Points to be made might include: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     - capacity definition and measurement is necessary if we are to develop a production schedule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     - while a process may have </a:t>
            </a:r>
            <a:r>
              <a:rPr lang="ja-JP" altLang="en-US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maximum</a:t>
            </a:r>
            <a:r>
              <a:rPr lang="ja-JP" altLang="en-US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capacity, many factors prevent us from achieving that capacity on a continuous basis.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Students should be asked to suggest factors which might prevent one from achieving maximum capacity.</a:t>
            </a:r>
          </a:p>
        </p:txBody>
      </p:sp>
    </p:spTree>
    <p:extLst>
      <p:ext uri="{BB962C8B-B14F-4D97-AF65-F5344CB8AC3E}">
        <p14:creationId xmlns:p14="http://schemas.microsoft.com/office/powerpoint/2010/main" val="31429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C4A8E57-1548-3346-989A-A44A60391518}" type="slidenum">
              <a:rPr lang="en-AU">
                <a:latin typeface="Calibri" charset="0"/>
              </a:rPr>
              <a:pPr/>
              <a:t>8</a:t>
            </a:fld>
            <a:endParaRPr lang="en-AU" dirty="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79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3CC1FEA-C2CD-2142-9834-727A742E8395}" type="slidenum">
              <a:rPr lang="en-AU">
                <a:latin typeface="Calibri" charset="0"/>
              </a:rPr>
              <a:pPr/>
              <a:t>9</a:t>
            </a:fld>
            <a:endParaRPr lang="en-AU" dirty="0">
              <a:latin typeface="Calibri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26229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9667BD4-BE72-0D4A-BB55-9177C698CAEA}" type="slidenum">
              <a:rPr lang="en-AU">
                <a:latin typeface="Calibri" charset="0"/>
              </a:rPr>
              <a:pPr/>
              <a:t>10</a:t>
            </a:fld>
            <a:endParaRPr lang="en-AU" dirty="0">
              <a:latin typeface="Calibri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It might be useful at this point to discuss typical equipment utilization rates for different process strategies if you have not done so before.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09073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DF9C12CE-0FD8-364D-9768-5447276E87B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01C210C-3266-EB43-B07B-7145F34F04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B110BCBE-1438-7F48-BB47-BA1F78811996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BB896C-46A8-5B41-A66E-6C0763BACC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BB3FB61-C215-E543-8FD1-8989B0E7D7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</a:rPr>
              <a:t>S7 - </a:t>
            </a:r>
            <a:fld id="{6C98BCA1-D7E0-664A-B709-00F1AECE13ED}" type="slidenum">
              <a:rPr lang="en-US" sz="1200">
                <a:solidFill>
                  <a:srgbClr val="A6A6A6"/>
                </a:solidFill>
              </a:rPr>
              <a:pPr/>
              <a:t>‹#›</a:t>
            </a:fld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233362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</a:rPr>
              <a:t>© 2014 Pearson Education, Inc.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9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177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0513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2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40851343-75B4-5B41-BA15-A1E5D1AFA31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1"/>
              </a:buClr>
              <a:buFont typeface="Arial Unicode MS"/>
              <a:buChar char="▶"/>
              <a:defRPr/>
            </a:lvl2pPr>
            <a:lvl3pPr marL="1143000" indent="-228600">
              <a:buClr>
                <a:schemeClr val="accent1"/>
              </a:buClr>
              <a:buFont typeface="Arial Unicode MS"/>
              <a:buChar char="▶"/>
              <a:defRPr/>
            </a:lvl3pPr>
            <a:lvl4pPr marL="1600200" indent="-228600">
              <a:buClr>
                <a:schemeClr val="accent1"/>
              </a:buClr>
              <a:buFont typeface="Arial Unicode MS"/>
              <a:buChar char="▶"/>
              <a:defRPr/>
            </a:lvl4pPr>
            <a:lvl5pPr marL="2057400" indent="-228600">
              <a:buClr>
                <a:schemeClr val="accent1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9C0A48-53B8-C64F-AFE6-ECE23F112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BA5193B0-0154-3645-AAC6-F847D834F72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2929A9-CBCF-F84E-AF43-5F98BE338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3062501F-5EAC-7245-8D34-C03DAAD42E71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90C4066-B959-7048-993A-1D66F247A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636BEDF9-1A21-6B43-B875-962A05A1E8E2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AC6EFCD-90AA-5148-8ABC-1BA59F88CE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60EE7452-E89F-B44F-8EC6-5E7B2C87EB8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35D4EDD-6E24-774D-A8B8-BDDB611A7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1BEF13AA-8851-2444-B9D7-768558950ADA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6462699-1AF8-664B-ADB3-A01A0E32F0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32A51939-0030-0A4E-A79E-17F611277B5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8157194-97EA-E94B-9726-A838644DB7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B408A058-3B46-274D-97D4-88B83F07514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96DE74-CAF8-1D48-A916-7FE4B71AAB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DD5F6244-AF47-634E-8DBF-AF0C536FC874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8" presetClass="entr" presetSubtype="6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ckpi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62531" cy="6858001"/>
          </a:xfrm>
          <a:prstGeom prst="rect">
            <a:avLst/>
          </a:prstGeom>
        </p:spPr>
      </p:pic>
      <p:sp>
        <p:nvSpPr>
          <p:cNvPr id="38" name="Rectangle 6"/>
          <p:cNvSpPr txBox="1">
            <a:spLocks noChangeArrowheads="1"/>
          </p:cNvSpPr>
          <p:nvPr/>
        </p:nvSpPr>
        <p:spPr>
          <a:xfrm>
            <a:off x="706438" y="3944938"/>
            <a:ext cx="8456092" cy="189706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PowerPoint presentation to accompany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Heizer, Render, Munson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Operations Management, Twelfth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Principles of Operations Management, Tenth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endParaRPr lang="en-US" sz="2000" b="1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PowerPoint slides by Jeff Heyl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38950" y="1109663"/>
            <a:ext cx="1708150" cy="166687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368300" y="638175"/>
            <a:ext cx="6732588" cy="2363788"/>
            <a:chOff x="0" y="1417638"/>
            <a:chExt cx="7500407" cy="1305983"/>
          </a:xfrm>
        </p:grpSpPr>
        <p:sp>
          <p:nvSpPr>
            <p:cNvPr id="16" name="Rectangle 4"/>
            <p:cNvSpPr/>
            <p:nvPr/>
          </p:nvSpPr>
          <p:spPr>
            <a:xfrm>
              <a:off x="7056501" y="1564112"/>
              <a:ext cx="443906" cy="1159509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417638"/>
              <a:ext cx="7208596" cy="1159509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054850" y="2574925"/>
              <a:ext cx="149225" cy="142875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42875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1320800" y="574675"/>
            <a:ext cx="5381624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Capacity and Constraint Management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6600" y="874713"/>
            <a:ext cx="1069048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4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 rot="5400000">
            <a:off x="7503319" y="1775619"/>
            <a:ext cx="1595437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SUPPLEMENT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charset="0"/>
                <a:cs typeface="Arial" charset="0"/>
              </a:rPr>
              <a:t>Bakery Example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947738" y="1692275"/>
            <a:ext cx="652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Actual production last week = 148,000 rolls</a:t>
            </a:r>
          </a:p>
          <a:p>
            <a:r>
              <a:rPr lang="en-US" sz="2400" dirty="0"/>
              <a:t>Effective capacity = 175,000 rolls</a:t>
            </a:r>
          </a:p>
          <a:p>
            <a:r>
              <a:rPr lang="en-US" sz="2400" dirty="0"/>
              <a:t>Design capacity = 1,200 rolls per hour</a:t>
            </a:r>
          </a:p>
          <a:p>
            <a:r>
              <a:rPr lang="en-US" sz="2400" dirty="0"/>
              <a:t>Bakery operates 7 days/week, 3 - 8 hour shifts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787400" y="3976688"/>
            <a:ext cx="748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Design capacity = (7 x 3 x 8) x (1,200) = 201,600 rolls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12900" y="4713288"/>
            <a:ext cx="540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Utilization = 148,000/201,600 = 73.4%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4178300" y="2146300"/>
            <a:ext cx="2108200" cy="2603500"/>
            <a:chOff x="2744" y="1352"/>
            <a:chExt cx="1328" cy="1640"/>
          </a:xfrm>
        </p:grpSpPr>
        <p:sp>
          <p:nvSpPr>
            <p:cNvPr id="36870" name="Line 7"/>
            <p:cNvSpPr>
              <a:spLocks noChangeShapeType="1"/>
            </p:cNvSpPr>
            <p:nvPr/>
          </p:nvSpPr>
          <p:spPr bwMode="auto">
            <a:xfrm flipH="1">
              <a:off x="3600" y="2760"/>
              <a:ext cx="472" cy="22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71" name="Line 8"/>
            <p:cNvSpPr>
              <a:spLocks noChangeShapeType="1"/>
            </p:cNvSpPr>
            <p:nvPr/>
          </p:nvSpPr>
          <p:spPr bwMode="auto">
            <a:xfrm flipH="1">
              <a:off x="2744" y="1352"/>
              <a:ext cx="864" cy="16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02300" y="577165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Utilization</a:t>
            </a:r>
          </a:p>
        </p:txBody>
      </p:sp>
    </p:spTree>
    <p:extLst>
      <p:ext uri="{BB962C8B-B14F-4D97-AF65-F5344CB8AC3E}">
        <p14:creationId xmlns:p14="http://schemas.microsoft.com/office/powerpoint/2010/main" val="26706884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charset="0"/>
                <a:cs typeface="Arial" charset="0"/>
              </a:rPr>
              <a:t>Bakery Example</a:t>
            </a: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947738" y="1692275"/>
            <a:ext cx="652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Actual production last week = 148,000 rolls</a:t>
            </a:r>
          </a:p>
          <a:p>
            <a:r>
              <a:rPr lang="en-US" sz="2400" dirty="0"/>
              <a:t>Effective capacity = 175,000 rolls</a:t>
            </a:r>
          </a:p>
          <a:p>
            <a:r>
              <a:rPr lang="en-US" sz="2400" dirty="0"/>
              <a:t>Design capacity = 1,200 rolls per hour</a:t>
            </a:r>
          </a:p>
          <a:p>
            <a:r>
              <a:rPr lang="en-US" sz="2400" dirty="0"/>
              <a:t>Bakery operates 7 days/week, 3 - 8 hour shifts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787400" y="3976688"/>
            <a:ext cx="748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Design capacity = (7 x 3 x 8) x (1,200) = 201,600 rolls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612900" y="4713288"/>
            <a:ext cx="540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Utilization = 148,000/201,600 = 73.4%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627188" y="5462588"/>
            <a:ext cx="538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Efficiency = 148,000/175,000 = 84.6%</a:t>
            </a:r>
          </a:p>
        </p:txBody>
      </p:sp>
      <p:grpSp>
        <p:nvGrpSpPr>
          <p:cNvPr id="38918" name="Group 7"/>
          <p:cNvGrpSpPr>
            <a:grpSpLocks/>
          </p:cNvGrpSpPr>
          <p:nvPr/>
        </p:nvGrpSpPr>
        <p:grpSpPr bwMode="auto">
          <a:xfrm>
            <a:off x="2752725" y="1957388"/>
            <a:ext cx="2251075" cy="3505200"/>
            <a:chOff x="1910" y="1377"/>
            <a:chExt cx="1418" cy="2064"/>
          </a:xfrm>
        </p:grpSpPr>
        <p:sp>
          <p:nvSpPr>
            <p:cNvPr id="38919" name="Freeform 8"/>
            <p:cNvSpPr>
              <a:spLocks/>
            </p:cNvSpPr>
            <p:nvPr/>
          </p:nvSpPr>
          <p:spPr bwMode="auto">
            <a:xfrm>
              <a:off x="1910" y="1377"/>
              <a:ext cx="1389" cy="2064"/>
            </a:xfrm>
            <a:custGeom>
              <a:avLst/>
              <a:gdLst>
                <a:gd name="T0" fmla="*/ 1389 w 1389"/>
                <a:gd name="T1" fmla="*/ 0 h 2064"/>
                <a:gd name="T2" fmla="*/ 237 w 1389"/>
                <a:gd name="T3" fmla="*/ 240 h 2064"/>
                <a:gd name="T4" fmla="*/ 69 w 1389"/>
                <a:gd name="T5" fmla="*/ 1277 h 2064"/>
                <a:gd name="T6" fmla="*/ 653 w 1389"/>
                <a:gd name="T7" fmla="*/ 2064 h 20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9"/>
                <a:gd name="T13" fmla="*/ 0 h 2064"/>
                <a:gd name="T14" fmla="*/ 1389 w 1389"/>
                <a:gd name="T15" fmla="*/ 2064 h 20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9" h="2064">
                  <a:moveTo>
                    <a:pt x="1389" y="0"/>
                  </a:moveTo>
                  <a:cubicBezTo>
                    <a:pt x="1197" y="40"/>
                    <a:pt x="457" y="27"/>
                    <a:pt x="237" y="240"/>
                  </a:cubicBezTo>
                  <a:cubicBezTo>
                    <a:pt x="17" y="453"/>
                    <a:pt x="0" y="973"/>
                    <a:pt x="69" y="1277"/>
                  </a:cubicBezTo>
                  <a:cubicBezTo>
                    <a:pt x="138" y="1581"/>
                    <a:pt x="531" y="1901"/>
                    <a:pt x="653" y="2064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0" name="Line 9"/>
            <p:cNvSpPr>
              <a:spLocks noChangeShapeType="1"/>
            </p:cNvSpPr>
            <p:nvPr/>
          </p:nvSpPr>
          <p:spPr bwMode="auto">
            <a:xfrm>
              <a:off x="2896" y="1664"/>
              <a:ext cx="432" cy="1776"/>
            </a:xfrm>
            <a:prstGeom prst="line">
              <a:avLst/>
            </a:prstGeom>
            <a:noFill/>
            <a:ln w="57150">
              <a:solidFill>
                <a:srgbClr val="D3332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02300" y="584200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8132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Bakery Example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947738" y="1425575"/>
            <a:ext cx="60572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Actual production last week = 148,000 rolls</a:t>
            </a:r>
          </a:p>
          <a:p>
            <a:r>
              <a:rPr lang="en-US" sz="2400" dirty="0">
                <a:latin typeface="Arial"/>
                <a:cs typeface="Arial"/>
              </a:rPr>
              <a:t>Effective capacity = 175,000 rolls</a:t>
            </a:r>
          </a:p>
          <a:p>
            <a:r>
              <a:rPr lang="en-US" sz="2400" dirty="0">
                <a:latin typeface="Arial"/>
                <a:cs typeface="Arial"/>
              </a:rPr>
              <a:t>Design capacity = 201,600 rolls per line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Efficiency = 84.6%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7400" y="3430588"/>
            <a:ext cx="680055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2514600" algn="r"/>
                <a:tab pos="2603500" algn="l"/>
              </a:tabLst>
            </a:pPr>
            <a:r>
              <a:rPr lang="en-US" sz="2400" dirty="0">
                <a:latin typeface="Arial"/>
                <a:cs typeface="Arial"/>
              </a:rPr>
              <a:t>	Design capacity	= 201,600 x 2 = 403,200 rolls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7738" y="2877403"/>
            <a:ext cx="607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Expected output of new line = 130,000 rolls</a:t>
            </a:r>
          </a:p>
        </p:txBody>
      </p:sp>
      <p:sp>
        <p:nvSpPr>
          <p:cNvPr id="3" name="Freeform 2"/>
          <p:cNvSpPr/>
          <p:nvPr/>
        </p:nvSpPr>
        <p:spPr>
          <a:xfrm>
            <a:off x="3340081" y="2552700"/>
            <a:ext cx="355619" cy="1079500"/>
          </a:xfrm>
          <a:custGeom>
            <a:avLst/>
            <a:gdLst>
              <a:gd name="connsiteX0" fmla="*/ 342919 w 355619"/>
              <a:gd name="connsiteY0" fmla="*/ 0 h 1079500"/>
              <a:gd name="connsiteX1" fmla="*/ 19 w 355619"/>
              <a:gd name="connsiteY1" fmla="*/ 457200 h 1079500"/>
              <a:gd name="connsiteX2" fmla="*/ 355619 w 355619"/>
              <a:gd name="connsiteY2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19" h="1079500">
                <a:moveTo>
                  <a:pt x="342919" y="0"/>
                </a:moveTo>
                <a:cubicBezTo>
                  <a:pt x="170410" y="138641"/>
                  <a:pt x="-2098" y="277283"/>
                  <a:pt x="19" y="457200"/>
                </a:cubicBezTo>
                <a:cubicBezTo>
                  <a:pt x="2136" y="637117"/>
                  <a:pt x="355619" y="1079500"/>
                  <a:pt x="355619" y="1079500"/>
                </a:cubicBezTo>
              </a:path>
            </a:pathLst>
          </a:custGeom>
          <a:ln w="57150" cmpd="sng"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2300" y="279400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Design Capacity</a:t>
            </a:r>
          </a:p>
        </p:txBody>
      </p:sp>
    </p:spTree>
    <p:extLst>
      <p:ext uri="{BB962C8B-B14F-4D97-AF65-F5344CB8AC3E}">
        <p14:creationId xmlns:p14="http://schemas.microsoft.com/office/powerpoint/2010/main" val="175539690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6" grpId="0"/>
      <p:bldP spid="2" grpId="0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Bakery Example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947738" y="1425575"/>
            <a:ext cx="60572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Actual production last week = 148,000 rolls</a:t>
            </a:r>
          </a:p>
          <a:p>
            <a:r>
              <a:rPr lang="en-US" sz="2400" dirty="0">
                <a:latin typeface="Arial"/>
                <a:cs typeface="Arial"/>
              </a:rPr>
              <a:t>Effective capacity = 175,000 rolls</a:t>
            </a:r>
          </a:p>
          <a:p>
            <a:r>
              <a:rPr lang="en-US" sz="2400" dirty="0">
                <a:latin typeface="Arial"/>
                <a:cs typeface="Arial"/>
              </a:rPr>
              <a:t>Design capacity = 201,600 rolls per line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Efficiency = 84.6%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7400" y="3430588"/>
            <a:ext cx="680055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2514600" algn="r"/>
                <a:tab pos="2603500" algn="l"/>
              </a:tabLst>
            </a:pPr>
            <a:r>
              <a:rPr lang="en-US" sz="2400" dirty="0">
                <a:latin typeface="Arial"/>
                <a:cs typeface="Arial"/>
              </a:rPr>
              <a:t>	Design capacity	= 201,600 x 2 = 403,200 rolls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7738" y="2877403"/>
            <a:ext cx="607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Expected output of new line = 130,000 rolls</a:t>
            </a:r>
          </a:p>
        </p:txBody>
      </p:sp>
      <p:sp>
        <p:nvSpPr>
          <p:cNvPr id="9" name="Freeform 8"/>
          <p:cNvSpPr/>
          <p:nvPr/>
        </p:nvSpPr>
        <p:spPr>
          <a:xfrm>
            <a:off x="4521200" y="2209800"/>
            <a:ext cx="393782" cy="1943100"/>
          </a:xfrm>
          <a:custGeom>
            <a:avLst/>
            <a:gdLst>
              <a:gd name="connsiteX0" fmla="*/ 0 w 393782"/>
              <a:gd name="connsiteY0" fmla="*/ 0 h 1943100"/>
              <a:gd name="connsiteX1" fmla="*/ 393700 w 393782"/>
              <a:gd name="connsiteY1" fmla="*/ 723900 h 1943100"/>
              <a:gd name="connsiteX2" fmla="*/ 38100 w 393782"/>
              <a:gd name="connsiteY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782" h="1943100">
                <a:moveTo>
                  <a:pt x="0" y="0"/>
                </a:moveTo>
                <a:cubicBezTo>
                  <a:pt x="193675" y="200025"/>
                  <a:pt x="387350" y="400050"/>
                  <a:pt x="393700" y="723900"/>
                </a:cubicBezTo>
                <a:cubicBezTo>
                  <a:pt x="400050" y="1047750"/>
                  <a:pt x="38100" y="1943100"/>
                  <a:pt x="38100" y="1943100"/>
                </a:cubicBezTo>
              </a:path>
            </a:pathLst>
          </a:custGeom>
          <a:ln w="57150" cmpd="sng"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87400" y="3976688"/>
            <a:ext cx="680055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2514600" algn="r"/>
                <a:tab pos="2603500" algn="l"/>
              </a:tabLst>
            </a:pPr>
            <a:r>
              <a:rPr lang="en-US" sz="2400" dirty="0">
                <a:latin typeface="Arial"/>
                <a:cs typeface="Arial"/>
              </a:rPr>
              <a:t>	Effective capacity	= 175,000 x 2 = 350,000 rolls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2300" y="279400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Effective</a:t>
            </a:r>
          </a:p>
          <a:p>
            <a:pPr algn="ctr"/>
            <a:r>
              <a:rPr lang="en-US" sz="3600" b="1" dirty="0">
                <a:latin typeface="Arial"/>
                <a:cs typeface="Arial"/>
              </a:rPr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100990179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Bakery Example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947738" y="1425575"/>
            <a:ext cx="60572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Actual production last week = 148,000 rolls</a:t>
            </a:r>
          </a:p>
          <a:p>
            <a:r>
              <a:rPr lang="en-US" sz="2400" dirty="0">
                <a:latin typeface="Arial"/>
                <a:cs typeface="Arial"/>
              </a:rPr>
              <a:t>Effective capacity = 175,000 rolls</a:t>
            </a:r>
          </a:p>
          <a:p>
            <a:r>
              <a:rPr lang="en-US" sz="2400" dirty="0">
                <a:latin typeface="Arial"/>
                <a:cs typeface="Arial"/>
              </a:rPr>
              <a:t>Design capacity = 201,600 rolls per line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Efficiency = 84.6%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7400" y="3430588"/>
            <a:ext cx="69544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2514600" algn="r"/>
                <a:tab pos="2603500" algn="l"/>
              </a:tabLst>
            </a:pPr>
            <a:r>
              <a:rPr lang="en-US" sz="2400" dirty="0">
                <a:latin typeface="Arial"/>
                <a:cs typeface="Arial"/>
              </a:rPr>
              <a:t>	Design capacity	= 201,600 x 2 = 403,200 rolls</a:t>
            </a:r>
          </a:p>
          <a:p>
            <a:pPr>
              <a:lnSpc>
                <a:spcPct val="150000"/>
              </a:lnSpc>
              <a:tabLst>
                <a:tab pos="2514600" algn="r"/>
                <a:tab pos="2603500" algn="l"/>
              </a:tabLst>
            </a:pPr>
            <a:r>
              <a:rPr lang="en-US" sz="2400" dirty="0">
                <a:latin typeface="Arial"/>
                <a:cs typeface="Arial"/>
              </a:rPr>
              <a:t>	Effective capacity	= 175,000 x 2 = 350,000 rolls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7738" y="2877403"/>
            <a:ext cx="607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Expected output of new line = 130,000 rolls</a:t>
            </a:r>
          </a:p>
        </p:txBody>
      </p:sp>
      <p:sp>
        <p:nvSpPr>
          <p:cNvPr id="14" name="Freeform 13"/>
          <p:cNvSpPr/>
          <p:nvPr/>
        </p:nvSpPr>
        <p:spPr>
          <a:xfrm>
            <a:off x="4775199" y="1943100"/>
            <a:ext cx="1060359" cy="2844800"/>
          </a:xfrm>
          <a:custGeom>
            <a:avLst/>
            <a:gdLst>
              <a:gd name="connsiteX0" fmla="*/ 0 w 393782"/>
              <a:gd name="connsiteY0" fmla="*/ 0 h 1943100"/>
              <a:gd name="connsiteX1" fmla="*/ 393700 w 393782"/>
              <a:gd name="connsiteY1" fmla="*/ 723900 h 1943100"/>
              <a:gd name="connsiteX2" fmla="*/ 38100 w 393782"/>
              <a:gd name="connsiteY2" fmla="*/ 1943100 h 1943100"/>
              <a:gd name="connsiteX0" fmla="*/ 1054100 w 1493352"/>
              <a:gd name="connsiteY0" fmla="*/ 0 h 2844800"/>
              <a:gd name="connsiteX1" fmla="*/ 1447800 w 1493352"/>
              <a:gd name="connsiteY1" fmla="*/ 723900 h 2844800"/>
              <a:gd name="connsiteX2" fmla="*/ 0 w 1493352"/>
              <a:gd name="connsiteY2" fmla="*/ 2844800 h 2844800"/>
              <a:gd name="connsiteX0" fmla="*/ 1054100 w 1090795"/>
              <a:gd name="connsiteY0" fmla="*/ 0 h 2844800"/>
              <a:gd name="connsiteX1" fmla="*/ 444500 w 1090795"/>
              <a:gd name="connsiteY1" fmla="*/ 685800 h 2844800"/>
              <a:gd name="connsiteX2" fmla="*/ 0 w 1090795"/>
              <a:gd name="connsiteY2" fmla="*/ 2844800 h 2844800"/>
              <a:gd name="connsiteX0" fmla="*/ 1054100 w 1054100"/>
              <a:gd name="connsiteY0" fmla="*/ 0 h 2844800"/>
              <a:gd name="connsiteX1" fmla="*/ 444500 w 1054100"/>
              <a:gd name="connsiteY1" fmla="*/ 685800 h 2844800"/>
              <a:gd name="connsiteX2" fmla="*/ 0 w 1054100"/>
              <a:gd name="connsiteY2" fmla="*/ 2844800 h 2844800"/>
              <a:gd name="connsiteX0" fmla="*/ 1054100 w 1054100"/>
              <a:gd name="connsiteY0" fmla="*/ 0 h 2844800"/>
              <a:gd name="connsiteX1" fmla="*/ 838200 w 1054100"/>
              <a:gd name="connsiteY1" fmla="*/ 1257300 h 2844800"/>
              <a:gd name="connsiteX2" fmla="*/ 0 w 1054100"/>
              <a:gd name="connsiteY2" fmla="*/ 2844800 h 2844800"/>
              <a:gd name="connsiteX0" fmla="*/ 1054100 w 1060359"/>
              <a:gd name="connsiteY0" fmla="*/ 0 h 2844800"/>
              <a:gd name="connsiteX1" fmla="*/ 838200 w 1060359"/>
              <a:gd name="connsiteY1" fmla="*/ 1257300 h 2844800"/>
              <a:gd name="connsiteX2" fmla="*/ 0 w 1060359"/>
              <a:gd name="connsiteY2" fmla="*/ 284480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359" h="2844800">
                <a:moveTo>
                  <a:pt x="1054100" y="0"/>
                </a:moveTo>
                <a:cubicBezTo>
                  <a:pt x="1082675" y="466725"/>
                  <a:pt x="1013883" y="783167"/>
                  <a:pt x="838200" y="1257300"/>
                </a:cubicBezTo>
                <a:cubicBezTo>
                  <a:pt x="662517" y="1731433"/>
                  <a:pt x="0" y="2844800"/>
                  <a:pt x="0" y="2844800"/>
                </a:cubicBezTo>
              </a:path>
            </a:pathLst>
          </a:custGeom>
          <a:ln w="57150" cmpd="sng"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87400" y="4522788"/>
            <a:ext cx="778475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2514600" algn="r"/>
                <a:tab pos="2603500" algn="l"/>
              </a:tabLst>
            </a:pPr>
            <a:r>
              <a:rPr lang="en-US" sz="2400" dirty="0">
                <a:latin typeface="Arial"/>
                <a:cs typeface="Arial"/>
              </a:rPr>
              <a:t>	Actual output		= 148,000 + 130,000 = 278,000 rolls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2300" y="279400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Actual Output</a:t>
            </a:r>
          </a:p>
        </p:txBody>
      </p:sp>
      <p:sp>
        <p:nvSpPr>
          <p:cNvPr id="9" name="Freeform 8"/>
          <p:cNvSpPr/>
          <p:nvPr/>
        </p:nvSpPr>
        <p:spPr>
          <a:xfrm rot="20811088">
            <a:off x="5542371" y="3311310"/>
            <a:ext cx="412618" cy="1358568"/>
          </a:xfrm>
          <a:custGeom>
            <a:avLst/>
            <a:gdLst>
              <a:gd name="connsiteX0" fmla="*/ 0 w 393782"/>
              <a:gd name="connsiteY0" fmla="*/ 0 h 1943100"/>
              <a:gd name="connsiteX1" fmla="*/ 393700 w 393782"/>
              <a:gd name="connsiteY1" fmla="*/ 723900 h 1943100"/>
              <a:gd name="connsiteX2" fmla="*/ 38100 w 393782"/>
              <a:gd name="connsiteY2" fmla="*/ 1943100 h 1943100"/>
              <a:gd name="connsiteX0" fmla="*/ 1054100 w 1493352"/>
              <a:gd name="connsiteY0" fmla="*/ 0 h 2844800"/>
              <a:gd name="connsiteX1" fmla="*/ 1447800 w 1493352"/>
              <a:gd name="connsiteY1" fmla="*/ 723900 h 2844800"/>
              <a:gd name="connsiteX2" fmla="*/ 0 w 1493352"/>
              <a:gd name="connsiteY2" fmla="*/ 2844800 h 2844800"/>
              <a:gd name="connsiteX0" fmla="*/ 1054100 w 1090795"/>
              <a:gd name="connsiteY0" fmla="*/ 0 h 2844800"/>
              <a:gd name="connsiteX1" fmla="*/ 444500 w 1090795"/>
              <a:gd name="connsiteY1" fmla="*/ 685800 h 2844800"/>
              <a:gd name="connsiteX2" fmla="*/ 0 w 1090795"/>
              <a:gd name="connsiteY2" fmla="*/ 2844800 h 2844800"/>
              <a:gd name="connsiteX0" fmla="*/ 1054100 w 1054100"/>
              <a:gd name="connsiteY0" fmla="*/ 0 h 2844800"/>
              <a:gd name="connsiteX1" fmla="*/ 444500 w 1054100"/>
              <a:gd name="connsiteY1" fmla="*/ 685800 h 2844800"/>
              <a:gd name="connsiteX2" fmla="*/ 0 w 1054100"/>
              <a:gd name="connsiteY2" fmla="*/ 2844800 h 2844800"/>
              <a:gd name="connsiteX0" fmla="*/ 1054100 w 1054100"/>
              <a:gd name="connsiteY0" fmla="*/ 0 h 2844800"/>
              <a:gd name="connsiteX1" fmla="*/ 838200 w 1054100"/>
              <a:gd name="connsiteY1" fmla="*/ 1257300 h 2844800"/>
              <a:gd name="connsiteX2" fmla="*/ 0 w 1054100"/>
              <a:gd name="connsiteY2" fmla="*/ 2844800 h 2844800"/>
              <a:gd name="connsiteX0" fmla="*/ 1054100 w 1060359"/>
              <a:gd name="connsiteY0" fmla="*/ 0 h 2844800"/>
              <a:gd name="connsiteX1" fmla="*/ 838200 w 1060359"/>
              <a:gd name="connsiteY1" fmla="*/ 1257300 h 2844800"/>
              <a:gd name="connsiteX2" fmla="*/ 0 w 1060359"/>
              <a:gd name="connsiteY2" fmla="*/ 284480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359" h="2844800">
                <a:moveTo>
                  <a:pt x="1054100" y="0"/>
                </a:moveTo>
                <a:cubicBezTo>
                  <a:pt x="1082675" y="466725"/>
                  <a:pt x="1013883" y="783167"/>
                  <a:pt x="838200" y="1257300"/>
                </a:cubicBezTo>
                <a:cubicBezTo>
                  <a:pt x="662517" y="1731433"/>
                  <a:pt x="0" y="2844800"/>
                  <a:pt x="0" y="2844800"/>
                </a:cubicBezTo>
              </a:path>
            </a:pathLst>
          </a:custGeom>
          <a:ln w="57150" cmpd="sng"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90179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charset="0"/>
                <a:cs typeface="Arial" charset="0"/>
              </a:rPr>
              <a:t>Bakery Example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947738" y="1425575"/>
            <a:ext cx="60572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Actual production last week = 148,000 rolls</a:t>
            </a:r>
          </a:p>
          <a:p>
            <a:r>
              <a:rPr lang="en-US" sz="2400" dirty="0"/>
              <a:t>Effective capacity = 175,000 rolls</a:t>
            </a:r>
          </a:p>
          <a:p>
            <a:r>
              <a:rPr lang="en-US" sz="2400" dirty="0"/>
              <a:t>Design capacity = 201,600 rolls per line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Efficiency = 84.6%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7400" y="3430588"/>
            <a:ext cx="805405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2514600" algn="r"/>
                <a:tab pos="2603500" algn="l"/>
              </a:tabLst>
            </a:pPr>
            <a:r>
              <a:rPr lang="en-US" sz="2400" dirty="0"/>
              <a:t>	Design capacity	= 201,600 x 2 = 403,200 rolls</a:t>
            </a:r>
          </a:p>
          <a:p>
            <a:pPr>
              <a:lnSpc>
                <a:spcPct val="150000"/>
              </a:lnSpc>
              <a:tabLst>
                <a:tab pos="2514600" algn="r"/>
                <a:tab pos="2603500" algn="l"/>
              </a:tabLst>
            </a:pPr>
            <a:r>
              <a:rPr lang="en-US" sz="2400" dirty="0"/>
              <a:t>	Effective capacity	= 175,000 x 2 = 350,000 rolls</a:t>
            </a:r>
          </a:p>
          <a:p>
            <a:pPr>
              <a:lnSpc>
                <a:spcPct val="150000"/>
              </a:lnSpc>
              <a:tabLst>
                <a:tab pos="2514600" algn="r"/>
                <a:tab pos="2603500" algn="l"/>
              </a:tabLst>
            </a:pPr>
            <a:r>
              <a:rPr lang="en-US" sz="2400" dirty="0"/>
              <a:t>	Actual output		= 148,000 + 130,000 = 278,000 rolls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92818" y="5130155"/>
            <a:ext cx="5574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Utilization = 278,000/403,200 = 68.95%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07106" y="5612755"/>
            <a:ext cx="5552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Efficiency = 278,000/350,000 = 79.43%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7738" y="2877403"/>
            <a:ext cx="607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Expected output of new line = 130,000 rolls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2300" y="279400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Utilization</a:t>
            </a:r>
          </a:p>
          <a:p>
            <a:pPr algn="ctr"/>
            <a:r>
              <a:rPr lang="en-US" sz="3600" b="1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100990179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Capacity and Strategy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71525" y="1995488"/>
            <a:ext cx="76009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Capacity decisions impact all 10 decisions of operations management as well as other functional areas of the organization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Capacity decisions must be integrated into the organization’s mission and strategy</a:t>
            </a:r>
          </a:p>
        </p:txBody>
      </p:sp>
    </p:spTree>
    <p:extLst>
      <p:ext uri="{BB962C8B-B14F-4D97-AF65-F5344CB8AC3E}">
        <p14:creationId xmlns:p14="http://schemas.microsoft.com/office/powerpoint/2010/main" val="211808790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68375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Capacity Considerations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1955800"/>
            <a:ext cx="7380287" cy="4100513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i="1" dirty="0">
                <a:latin typeface="Arial" charset="0"/>
                <a:cs typeface="Arial" charset="0"/>
              </a:rPr>
              <a:t>Forecast demand accurately</a:t>
            </a:r>
          </a:p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i="1" dirty="0">
                <a:latin typeface="Arial" charset="0"/>
                <a:cs typeface="Arial" charset="0"/>
              </a:rPr>
              <a:t>Match technology increments and sales volume</a:t>
            </a:r>
          </a:p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i="1" dirty="0">
                <a:latin typeface="Arial" charset="0"/>
                <a:cs typeface="Arial" charset="0"/>
              </a:rPr>
              <a:t>Find the optimum operating size</a:t>
            </a:r>
            <a:br>
              <a:rPr lang="en-US" i="1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(volume)</a:t>
            </a:r>
          </a:p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i="1" dirty="0">
                <a:latin typeface="Arial" charset="0"/>
                <a:cs typeface="Arial" charset="0"/>
              </a:rPr>
              <a:t>Build for change</a:t>
            </a:r>
          </a:p>
        </p:txBody>
      </p:sp>
    </p:spTree>
    <p:extLst>
      <p:ext uri="{BB962C8B-B14F-4D97-AF65-F5344CB8AC3E}">
        <p14:creationId xmlns:p14="http://schemas.microsoft.com/office/powerpoint/2010/main" val="1036892503"/>
      </p:ext>
    </p:extLst>
  </p:cSld>
  <p:clrMapOvr>
    <a:masterClrMapping/>
  </p:clrMapOvr>
  <p:transition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donut fa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2722" r="14960" b="3061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Freeform 2"/>
          <p:cNvSpPr>
            <a:spLocks/>
          </p:cNvSpPr>
          <p:nvPr/>
        </p:nvSpPr>
        <p:spPr bwMode="auto">
          <a:xfrm>
            <a:off x="1389063" y="3563938"/>
            <a:ext cx="6858000" cy="933450"/>
          </a:xfrm>
          <a:custGeom>
            <a:avLst/>
            <a:gdLst>
              <a:gd name="T0" fmla="*/ 0 w 4320"/>
              <a:gd name="T1" fmla="*/ 0 h 588"/>
              <a:gd name="T2" fmla="*/ 609600 w 4320"/>
              <a:gd name="T3" fmla="*/ 314325 h 588"/>
              <a:gd name="T4" fmla="*/ 1438275 w 4320"/>
              <a:gd name="T5" fmla="*/ 619125 h 588"/>
              <a:gd name="T6" fmla="*/ 2276475 w 4320"/>
              <a:gd name="T7" fmla="*/ 830263 h 588"/>
              <a:gd name="T8" fmla="*/ 2971799 w 4320"/>
              <a:gd name="T9" fmla="*/ 923925 h 588"/>
              <a:gd name="T10" fmla="*/ 3749675 w 4320"/>
              <a:gd name="T11" fmla="*/ 889000 h 588"/>
              <a:gd name="T12" fmla="*/ 4775199 w 4320"/>
              <a:gd name="T13" fmla="*/ 787400 h 588"/>
              <a:gd name="T14" fmla="*/ 5578474 w 4320"/>
              <a:gd name="T15" fmla="*/ 627062 h 588"/>
              <a:gd name="T16" fmla="*/ 6238874 w 4320"/>
              <a:gd name="T17" fmla="*/ 381000 h 588"/>
              <a:gd name="T18" fmla="*/ 6858000 w 4320"/>
              <a:gd name="T19" fmla="*/ 17462 h 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20"/>
              <a:gd name="T31" fmla="*/ 0 h 588"/>
              <a:gd name="T32" fmla="*/ 4320 w 4320"/>
              <a:gd name="T33" fmla="*/ 588 h 5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20" h="588">
                <a:moveTo>
                  <a:pt x="0" y="0"/>
                </a:moveTo>
                <a:cubicBezTo>
                  <a:pt x="116" y="66"/>
                  <a:pt x="233" y="133"/>
                  <a:pt x="384" y="198"/>
                </a:cubicBezTo>
                <a:cubicBezTo>
                  <a:pt x="535" y="263"/>
                  <a:pt x="731" y="336"/>
                  <a:pt x="906" y="390"/>
                </a:cubicBezTo>
                <a:cubicBezTo>
                  <a:pt x="1081" y="444"/>
                  <a:pt x="1273" y="491"/>
                  <a:pt x="1434" y="523"/>
                </a:cubicBezTo>
                <a:cubicBezTo>
                  <a:pt x="1595" y="555"/>
                  <a:pt x="1717" y="576"/>
                  <a:pt x="1872" y="582"/>
                </a:cubicBezTo>
                <a:cubicBezTo>
                  <a:pt x="2027" y="588"/>
                  <a:pt x="2173" y="574"/>
                  <a:pt x="2362" y="560"/>
                </a:cubicBezTo>
                <a:cubicBezTo>
                  <a:pt x="2551" y="546"/>
                  <a:pt x="2816" y="523"/>
                  <a:pt x="3008" y="496"/>
                </a:cubicBezTo>
                <a:cubicBezTo>
                  <a:pt x="3200" y="469"/>
                  <a:pt x="3360" y="438"/>
                  <a:pt x="3514" y="395"/>
                </a:cubicBezTo>
                <a:cubicBezTo>
                  <a:pt x="3668" y="352"/>
                  <a:pt x="3796" y="304"/>
                  <a:pt x="3930" y="240"/>
                </a:cubicBezTo>
                <a:cubicBezTo>
                  <a:pt x="4064" y="176"/>
                  <a:pt x="4192" y="93"/>
                  <a:pt x="4320" y="11"/>
                </a:cubicBezTo>
              </a:path>
            </a:pathLst>
          </a:custGeom>
          <a:noFill/>
          <a:ln w="76200" cap="flat" cmpd="sng">
            <a:solidFill>
              <a:srgbClr val="24BDB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Economies and Diseconomies of Scale</a:t>
            </a: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2355850" y="4759325"/>
            <a:ext cx="2501900" cy="846138"/>
            <a:chOff x="1484" y="2886"/>
            <a:chExt cx="1576" cy="533"/>
          </a:xfrm>
        </p:grpSpPr>
        <p:sp>
          <p:nvSpPr>
            <p:cNvPr id="51226" name="Rectangle 5"/>
            <p:cNvSpPr>
              <a:spLocks noChangeArrowheads="1"/>
            </p:cNvSpPr>
            <p:nvPr/>
          </p:nvSpPr>
          <p:spPr bwMode="auto">
            <a:xfrm>
              <a:off x="1790" y="3060"/>
              <a:ext cx="916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Economies of scale</a:t>
              </a:r>
            </a:p>
          </p:txBody>
        </p:sp>
        <p:sp>
          <p:nvSpPr>
            <p:cNvPr id="51227" name="AutoShape 6"/>
            <p:cNvSpPr>
              <a:spLocks noChangeArrowheads="1"/>
            </p:cNvSpPr>
            <p:nvPr/>
          </p:nvSpPr>
          <p:spPr bwMode="auto">
            <a:xfrm>
              <a:off x="1484" y="2886"/>
              <a:ext cx="1576" cy="216"/>
            </a:xfrm>
            <a:prstGeom prst="rightArrow">
              <a:avLst>
                <a:gd name="adj1" fmla="val 54546"/>
                <a:gd name="adj2" fmla="val 76848"/>
              </a:avLst>
            </a:prstGeom>
            <a:gradFill rotWithShape="0">
              <a:gsLst>
                <a:gs pos="0">
                  <a:srgbClr val="FCB8C2"/>
                </a:gs>
                <a:gs pos="100000">
                  <a:srgbClr val="BF092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4914900" y="4759325"/>
            <a:ext cx="3111500" cy="846138"/>
            <a:chOff x="3096" y="2886"/>
            <a:chExt cx="1960" cy="533"/>
          </a:xfrm>
        </p:grpSpPr>
        <p:sp>
          <p:nvSpPr>
            <p:cNvPr id="51224" name="Rectangle 8"/>
            <p:cNvSpPr>
              <a:spLocks noChangeArrowheads="1"/>
            </p:cNvSpPr>
            <p:nvPr/>
          </p:nvSpPr>
          <p:spPr bwMode="auto">
            <a:xfrm>
              <a:off x="3262" y="3060"/>
              <a:ext cx="1132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Diseconomies of scale</a:t>
              </a:r>
            </a:p>
          </p:txBody>
        </p:sp>
        <p:sp>
          <p:nvSpPr>
            <p:cNvPr id="51225" name="AutoShape 9"/>
            <p:cNvSpPr>
              <a:spLocks noChangeArrowheads="1"/>
            </p:cNvSpPr>
            <p:nvPr/>
          </p:nvSpPr>
          <p:spPr bwMode="auto">
            <a:xfrm>
              <a:off x="3096" y="2886"/>
              <a:ext cx="1960" cy="216"/>
            </a:xfrm>
            <a:prstGeom prst="rightArrow">
              <a:avLst>
                <a:gd name="adj1" fmla="val 54546"/>
                <a:gd name="adj2" fmla="val 95572"/>
              </a:avLst>
            </a:prstGeom>
            <a:gradFill rotWithShape="0">
              <a:gsLst>
                <a:gs pos="0">
                  <a:srgbClr val="FCB8C2"/>
                </a:gs>
                <a:gs pos="100000">
                  <a:srgbClr val="BF092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1944688" y="3009900"/>
            <a:ext cx="1382712" cy="1058863"/>
            <a:chOff x="1225" y="1784"/>
            <a:chExt cx="871" cy="667"/>
          </a:xfrm>
        </p:grpSpPr>
        <p:sp>
          <p:nvSpPr>
            <p:cNvPr id="51222" name="Rectangle 11"/>
            <p:cNvSpPr>
              <a:spLocks noChangeArrowheads="1"/>
            </p:cNvSpPr>
            <p:nvPr/>
          </p:nvSpPr>
          <p:spPr bwMode="auto">
            <a:xfrm>
              <a:off x="1225" y="1784"/>
              <a:ext cx="871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1,300 sq ft store</a:t>
              </a:r>
            </a:p>
          </p:txBody>
        </p:sp>
        <p:sp>
          <p:nvSpPr>
            <p:cNvPr id="51223" name="Freeform 12"/>
            <p:cNvSpPr>
              <a:spLocks/>
            </p:cNvSpPr>
            <p:nvPr/>
          </p:nvSpPr>
          <p:spPr bwMode="auto">
            <a:xfrm>
              <a:off x="1240" y="2140"/>
              <a:ext cx="812" cy="311"/>
            </a:xfrm>
            <a:custGeom>
              <a:avLst/>
              <a:gdLst>
                <a:gd name="T0" fmla="*/ 0 w 812"/>
                <a:gd name="T1" fmla="*/ 0 h 311"/>
                <a:gd name="T2" fmla="*/ 92 w 812"/>
                <a:gd name="T3" fmla="*/ 216 h 311"/>
                <a:gd name="T4" fmla="*/ 340 w 812"/>
                <a:gd name="T5" fmla="*/ 308 h 311"/>
                <a:gd name="T6" fmla="*/ 612 w 812"/>
                <a:gd name="T7" fmla="*/ 232 h 311"/>
                <a:gd name="T8" fmla="*/ 768 w 812"/>
                <a:gd name="T9" fmla="*/ 112 h 311"/>
                <a:gd name="T10" fmla="*/ 812 w 812"/>
                <a:gd name="T11" fmla="*/ 8 h 3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2"/>
                <a:gd name="T19" fmla="*/ 0 h 311"/>
                <a:gd name="T20" fmla="*/ 812 w 812"/>
                <a:gd name="T21" fmla="*/ 311 h 3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2" h="311">
                  <a:moveTo>
                    <a:pt x="0" y="0"/>
                  </a:moveTo>
                  <a:cubicBezTo>
                    <a:pt x="17" y="82"/>
                    <a:pt x="35" y="165"/>
                    <a:pt x="92" y="216"/>
                  </a:cubicBezTo>
                  <a:cubicBezTo>
                    <a:pt x="149" y="267"/>
                    <a:pt x="253" y="305"/>
                    <a:pt x="340" y="308"/>
                  </a:cubicBezTo>
                  <a:cubicBezTo>
                    <a:pt x="427" y="311"/>
                    <a:pt x="541" y="265"/>
                    <a:pt x="612" y="232"/>
                  </a:cubicBezTo>
                  <a:cubicBezTo>
                    <a:pt x="683" y="199"/>
                    <a:pt x="735" y="149"/>
                    <a:pt x="768" y="112"/>
                  </a:cubicBezTo>
                  <a:cubicBezTo>
                    <a:pt x="801" y="75"/>
                    <a:pt x="806" y="41"/>
                    <a:pt x="812" y="8"/>
                  </a:cubicBezTo>
                </a:path>
              </a:pathLst>
            </a:custGeom>
            <a:noFill/>
            <a:ln w="76200" cmpd="sng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3854450" y="3327400"/>
            <a:ext cx="2038350" cy="1155700"/>
            <a:chOff x="2428" y="1984"/>
            <a:chExt cx="1284" cy="728"/>
          </a:xfrm>
        </p:grpSpPr>
        <p:sp>
          <p:nvSpPr>
            <p:cNvPr id="51220" name="Rectangle 14"/>
            <p:cNvSpPr>
              <a:spLocks noChangeArrowheads="1"/>
            </p:cNvSpPr>
            <p:nvPr/>
          </p:nvSpPr>
          <p:spPr bwMode="auto">
            <a:xfrm>
              <a:off x="2625" y="1984"/>
              <a:ext cx="92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2,600 sq ft store</a:t>
              </a:r>
            </a:p>
          </p:txBody>
        </p:sp>
        <p:sp>
          <p:nvSpPr>
            <p:cNvPr id="51221" name="Freeform 15"/>
            <p:cNvSpPr>
              <a:spLocks/>
            </p:cNvSpPr>
            <p:nvPr/>
          </p:nvSpPr>
          <p:spPr bwMode="auto">
            <a:xfrm>
              <a:off x="2428" y="2300"/>
              <a:ext cx="1284" cy="412"/>
            </a:xfrm>
            <a:custGeom>
              <a:avLst/>
              <a:gdLst>
                <a:gd name="T0" fmla="*/ 0 w 1284"/>
                <a:gd name="T1" fmla="*/ 0 h 412"/>
                <a:gd name="T2" fmla="*/ 168 w 1284"/>
                <a:gd name="T3" fmla="*/ 192 h 412"/>
                <a:gd name="T4" fmla="*/ 392 w 1284"/>
                <a:gd name="T5" fmla="*/ 344 h 412"/>
                <a:gd name="T6" fmla="*/ 640 w 1284"/>
                <a:gd name="T7" fmla="*/ 408 h 412"/>
                <a:gd name="T8" fmla="*/ 872 w 1284"/>
                <a:gd name="T9" fmla="*/ 368 h 412"/>
                <a:gd name="T10" fmla="*/ 1100 w 1284"/>
                <a:gd name="T11" fmla="*/ 228 h 412"/>
                <a:gd name="T12" fmla="*/ 1284 w 1284"/>
                <a:gd name="T13" fmla="*/ 16 h 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4"/>
                <a:gd name="T22" fmla="*/ 0 h 412"/>
                <a:gd name="T23" fmla="*/ 1284 w 1284"/>
                <a:gd name="T24" fmla="*/ 412 h 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4" h="412">
                  <a:moveTo>
                    <a:pt x="0" y="0"/>
                  </a:moveTo>
                  <a:cubicBezTo>
                    <a:pt x="51" y="67"/>
                    <a:pt x="103" y="135"/>
                    <a:pt x="168" y="192"/>
                  </a:cubicBezTo>
                  <a:cubicBezTo>
                    <a:pt x="233" y="249"/>
                    <a:pt x="313" y="308"/>
                    <a:pt x="392" y="344"/>
                  </a:cubicBezTo>
                  <a:cubicBezTo>
                    <a:pt x="471" y="380"/>
                    <a:pt x="560" y="404"/>
                    <a:pt x="640" y="408"/>
                  </a:cubicBezTo>
                  <a:cubicBezTo>
                    <a:pt x="720" y="412"/>
                    <a:pt x="796" y="398"/>
                    <a:pt x="872" y="368"/>
                  </a:cubicBezTo>
                  <a:cubicBezTo>
                    <a:pt x="948" y="338"/>
                    <a:pt x="1031" y="287"/>
                    <a:pt x="1100" y="228"/>
                  </a:cubicBezTo>
                  <a:cubicBezTo>
                    <a:pt x="1169" y="169"/>
                    <a:pt x="1226" y="92"/>
                    <a:pt x="1284" y="16"/>
                  </a:cubicBezTo>
                </a:path>
              </a:pathLst>
            </a:custGeom>
            <a:noFill/>
            <a:ln w="76200" cmpd="sng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0192" name="Group 16"/>
          <p:cNvGrpSpPr>
            <a:grpSpLocks/>
          </p:cNvGrpSpPr>
          <p:nvPr/>
        </p:nvGrpSpPr>
        <p:grpSpPr bwMode="auto">
          <a:xfrm>
            <a:off x="6542088" y="2997200"/>
            <a:ext cx="1484312" cy="1087438"/>
            <a:chOff x="4121" y="1776"/>
            <a:chExt cx="935" cy="685"/>
          </a:xfrm>
        </p:grpSpPr>
        <p:sp>
          <p:nvSpPr>
            <p:cNvPr id="51218" name="Rectangle 17"/>
            <p:cNvSpPr>
              <a:spLocks noChangeArrowheads="1"/>
            </p:cNvSpPr>
            <p:nvPr/>
          </p:nvSpPr>
          <p:spPr bwMode="auto">
            <a:xfrm>
              <a:off x="4121" y="1776"/>
              <a:ext cx="93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8,000 sq ft store</a:t>
              </a:r>
            </a:p>
          </p:txBody>
        </p:sp>
        <p:sp>
          <p:nvSpPr>
            <p:cNvPr id="51219" name="Freeform 18"/>
            <p:cNvSpPr>
              <a:spLocks/>
            </p:cNvSpPr>
            <p:nvPr/>
          </p:nvSpPr>
          <p:spPr bwMode="auto">
            <a:xfrm>
              <a:off x="4144" y="2152"/>
              <a:ext cx="824" cy="309"/>
            </a:xfrm>
            <a:custGeom>
              <a:avLst/>
              <a:gdLst>
                <a:gd name="T0" fmla="*/ 0 w 824"/>
                <a:gd name="T1" fmla="*/ 0 h 309"/>
                <a:gd name="T2" fmla="*/ 44 w 824"/>
                <a:gd name="T3" fmla="*/ 140 h 309"/>
                <a:gd name="T4" fmla="*/ 140 w 824"/>
                <a:gd name="T5" fmla="*/ 240 h 309"/>
                <a:gd name="T6" fmla="*/ 280 w 824"/>
                <a:gd name="T7" fmla="*/ 300 h 309"/>
                <a:gd name="T8" fmla="*/ 460 w 824"/>
                <a:gd name="T9" fmla="*/ 292 h 309"/>
                <a:gd name="T10" fmla="*/ 628 w 824"/>
                <a:gd name="T11" fmla="*/ 224 h 309"/>
                <a:gd name="T12" fmla="*/ 764 w 824"/>
                <a:gd name="T13" fmla="*/ 128 h 309"/>
                <a:gd name="T14" fmla="*/ 824 w 824"/>
                <a:gd name="T15" fmla="*/ 0 h 3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4"/>
                <a:gd name="T25" fmla="*/ 0 h 309"/>
                <a:gd name="T26" fmla="*/ 824 w 824"/>
                <a:gd name="T27" fmla="*/ 309 h 3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4" h="309">
                  <a:moveTo>
                    <a:pt x="0" y="0"/>
                  </a:moveTo>
                  <a:cubicBezTo>
                    <a:pt x="10" y="50"/>
                    <a:pt x="21" y="100"/>
                    <a:pt x="44" y="140"/>
                  </a:cubicBezTo>
                  <a:cubicBezTo>
                    <a:pt x="67" y="180"/>
                    <a:pt x="101" y="213"/>
                    <a:pt x="140" y="240"/>
                  </a:cubicBezTo>
                  <a:cubicBezTo>
                    <a:pt x="179" y="267"/>
                    <a:pt x="227" y="291"/>
                    <a:pt x="280" y="300"/>
                  </a:cubicBezTo>
                  <a:cubicBezTo>
                    <a:pt x="333" y="309"/>
                    <a:pt x="402" y="305"/>
                    <a:pt x="460" y="292"/>
                  </a:cubicBezTo>
                  <a:cubicBezTo>
                    <a:pt x="518" y="279"/>
                    <a:pt x="577" y="251"/>
                    <a:pt x="628" y="224"/>
                  </a:cubicBezTo>
                  <a:cubicBezTo>
                    <a:pt x="679" y="197"/>
                    <a:pt x="731" y="165"/>
                    <a:pt x="764" y="128"/>
                  </a:cubicBezTo>
                  <a:cubicBezTo>
                    <a:pt x="797" y="91"/>
                    <a:pt x="810" y="45"/>
                    <a:pt x="824" y="0"/>
                  </a:cubicBezTo>
                </a:path>
              </a:pathLst>
            </a:custGeom>
            <a:noFill/>
            <a:ln w="76200" cmpd="sng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620713" y="1981200"/>
            <a:ext cx="7837487" cy="4279900"/>
            <a:chOff x="391" y="1136"/>
            <a:chExt cx="4937" cy="2696"/>
          </a:xfrm>
        </p:grpSpPr>
        <p:sp>
          <p:nvSpPr>
            <p:cNvPr id="51212" name="Freeform 20"/>
            <p:cNvSpPr>
              <a:spLocks/>
            </p:cNvSpPr>
            <p:nvPr/>
          </p:nvSpPr>
          <p:spPr bwMode="auto">
            <a:xfrm>
              <a:off x="880" y="1136"/>
              <a:ext cx="4448" cy="2288"/>
            </a:xfrm>
            <a:custGeom>
              <a:avLst/>
              <a:gdLst>
                <a:gd name="T0" fmla="*/ 0 w 4448"/>
                <a:gd name="T1" fmla="*/ 0 h 2288"/>
                <a:gd name="T2" fmla="*/ 0 w 4448"/>
                <a:gd name="T3" fmla="*/ 2288 h 2288"/>
                <a:gd name="T4" fmla="*/ 4448 w 4448"/>
                <a:gd name="T5" fmla="*/ 2288 h 2288"/>
                <a:gd name="T6" fmla="*/ 0 60000 65536"/>
                <a:gd name="T7" fmla="*/ 0 60000 65536"/>
                <a:gd name="T8" fmla="*/ 0 60000 65536"/>
                <a:gd name="T9" fmla="*/ 0 w 4448"/>
                <a:gd name="T10" fmla="*/ 0 h 2288"/>
                <a:gd name="T11" fmla="*/ 4448 w 4448"/>
                <a:gd name="T12" fmla="*/ 2288 h 2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48" h="2288">
                  <a:moveTo>
                    <a:pt x="0" y="0"/>
                  </a:moveTo>
                  <a:lnTo>
                    <a:pt x="0" y="2288"/>
                  </a:lnTo>
                  <a:lnTo>
                    <a:pt x="4448" y="228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13" name="Rectangle 21"/>
            <p:cNvSpPr>
              <a:spLocks noChangeArrowheads="1"/>
            </p:cNvSpPr>
            <p:nvPr/>
          </p:nvSpPr>
          <p:spPr bwMode="auto">
            <a:xfrm>
              <a:off x="1910" y="3599"/>
              <a:ext cx="20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Number of square feet in store</a:t>
              </a:r>
            </a:p>
          </p:txBody>
        </p:sp>
        <p:sp>
          <p:nvSpPr>
            <p:cNvPr id="51214" name="Rectangle 22"/>
            <p:cNvSpPr>
              <a:spLocks noChangeArrowheads="1"/>
            </p:cNvSpPr>
            <p:nvPr/>
          </p:nvSpPr>
          <p:spPr bwMode="auto">
            <a:xfrm>
              <a:off x="1430" y="3415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1,300</a:t>
              </a:r>
            </a:p>
          </p:txBody>
        </p:sp>
        <p:sp>
          <p:nvSpPr>
            <p:cNvPr id="51215" name="Rectangle 23"/>
            <p:cNvSpPr>
              <a:spLocks noChangeArrowheads="1"/>
            </p:cNvSpPr>
            <p:nvPr/>
          </p:nvSpPr>
          <p:spPr bwMode="auto">
            <a:xfrm>
              <a:off x="2814" y="3415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2,600</a:t>
              </a:r>
            </a:p>
          </p:txBody>
        </p:sp>
        <p:sp>
          <p:nvSpPr>
            <p:cNvPr id="51216" name="Rectangle 24"/>
            <p:cNvSpPr>
              <a:spLocks noChangeArrowheads="1"/>
            </p:cNvSpPr>
            <p:nvPr/>
          </p:nvSpPr>
          <p:spPr bwMode="auto">
            <a:xfrm>
              <a:off x="4334" y="3415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8,000</a:t>
              </a:r>
            </a:p>
          </p:txBody>
        </p:sp>
        <p:sp>
          <p:nvSpPr>
            <p:cNvPr id="51217" name="Rectangle 25"/>
            <p:cNvSpPr>
              <a:spLocks noChangeArrowheads="1"/>
            </p:cNvSpPr>
            <p:nvPr/>
          </p:nvSpPr>
          <p:spPr bwMode="auto">
            <a:xfrm rot="-5400000">
              <a:off x="-215" y="2049"/>
              <a:ext cx="1571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Average unit cost</a:t>
              </a:r>
            </a:p>
            <a:p>
              <a:pPr algn="ctr">
                <a:lnSpc>
                  <a:spcPct val="85000"/>
                </a:lnSpc>
              </a:pPr>
              <a:r>
                <a:rPr lang="en-US" dirty="0"/>
                <a:t>(sales per square foot)</a:t>
              </a:r>
            </a:p>
          </p:txBody>
        </p:sp>
      </p:grp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4851400" y="44577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7043738" y="1582738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S7.2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75600" y="6384925"/>
            <a:ext cx="6977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S7 - </a:t>
            </a:r>
            <a:fld id="{DD5F6244-AF47-634E-8DBF-AF0C536FC874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18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924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202" grpId="0" animBg="1"/>
      <p:bldP spid="5020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Managing Demand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858838" y="1528763"/>
            <a:ext cx="7602537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Demand exceeds capacity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Curtail demand by raising prices, scheduling longer lead times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Long-term solution is to increase capacity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Capacity exceeds demand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Stimulate market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Product changes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Adjusting to seasonal demands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Produce products with complementary demand patterns</a:t>
            </a:r>
          </a:p>
        </p:txBody>
      </p:sp>
    </p:spTree>
    <p:extLst>
      <p:ext uri="{BB962C8B-B14F-4D97-AF65-F5344CB8AC3E}">
        <p14:creationId xmlns:p14="http://schemas.microsoft.com/office/powerpoint/2010/main" val="331125618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95313" y="1527175"/>
            <a:ext cx="79533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3200" b="1" dirty="0">
                <a:solidFill>
                  <a:srgbClr val="BF0922"/>
                </a:solidFill>
              </a:rPr>
              <a:t>When you complete this supplement you should be able to: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66763" y="2720975"/>
            <a:ext cx="7691437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90600" indent="-990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</a:pPr>
            <a:r>
              <a:rPr lang="en-US" sz="3200" b="1" dirty="0">
                <a:solidFill>
                  <a:srgbClr val="255898"/>
                </a:solidFill>
              </a:rPr>
              <a:t>S7.1</a:t>
            </a:r>
            <a:r>
              <a:rPr lang="en-US" sz="3200" b="1" dirty="0"/>
              <a:t>	</a:t>
            </a:r>
            <a:r>
              <a:rPr lang="en-US" sz="3200" b="1" i="1" dirty="0"/>
              <a:t>Define</a:t>
            </a:r>
            <a:r>
              <a:rPr lang="en-US" sz="3200" dirty="0"/>
              <a:t> capacity</a:t>
            </a:r>
          </a:p>
          <a:p>
            <a:pPr marL="990600" indent="-990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</a:pPr>
            <a:r>
              <a:rPr lang="en-US" sz="3200" b="1" dirty="0">
                <a:solidFill>
                  <a:srgbClr val="255898"/>
                </a:solidFill>
              </a:rPr>
              <a:t>S7.2</a:t>
            </a:r>
            <a:r>
              <a:rPr lang="en-US" sz="3200" b="1" dirty="0"/>
              <a:t>	</a:t>
            </a:r>
            <a:r>
              <a:rPr lang="en-US" sz="3200" b="1" i="1" dirty="0"/>
              <a:t>Determine</a:t>
            </a:r>
            <a:r>
              <a:rPr lang="en-US" sz="3200" dirty="0"/>
              <a:t> design capacity, effective capacity, and utilization</a:t>
            </a:r>
          </a:p>
          <a:p>
            <a:pPr marL="990600" indent="-990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</a:pPr>
            <a:r>
              <a:rPr lang="en-US" sz="3200" b="1" dirty="0">
                <a:solidFill>
                  <a:srgbClr val="255898"/>
                </a:solidFill>
              </a:rPr>
              <a:t>S7.3</a:t>
            </a:r>
            <a:r>
              <a:rPr lang="en-US" sz="3200" b="1" dirty="0"/>
              <a:t>	</a:t>
            </a:r>
            <a:r>
              <a:rPr lang="en-US" sz="3200" b="1" i="1" dirty="0"/>
              <a:t>Perform</a:t>
            </a:r>
            <a:r>
              <a:rPr lang="en-US" sz="3200" dirty="0"/>
              <a:t> bottleneck analysis</a:t>
            </a:r>
          </a:p>
          <a:p>
            <a:pPr marL="990600" indent="-9906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</a:pPr>
            <a:r>
              <a:rPr lang="en-US" sz="3200" b="1" dirty="0">
                <a:solidFill>
                  <a:srgbClr val="255898"/>
                </a:solidFill>
              </a:rPr>
              <a:t>S7.4</a:t>
            </a:r>
            <a:r>
              <a:rPr lang="en-US" sz="3200" b="1" dirty="0"/>
              <a:t>	</a:t>
            </a:r>
            <a:r>
              <a:rPr lang="en-US" sz="3200" b="1" i="1" dirty="0"/>
              <a:t>Compute</a:t>
            </a:r>
            <a:r>
              <a:rPr lang="en-US" sz="3200" dirty="0"/>
              <a:t> break-even</a:t>
            </a:r>
          </a:p>
        </p:txBody>
      </p:sp>
    </p:spTree>
    <p:extLst>
      <p:ext uri="{BB962C8B-B14F-4D97-AF65-F5344CB8AC3E}">
        <p14:creationId xmlns:p14="http://schemas.microsoft.com/office/powerpoint/2010/main" val="179954494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447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Complementary Demand Patterns</a:t>
            </a: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687388" y="2387600"/>
            <a:ext cx="6378576" cy="3810000"/>
            <a:chOff x="497" y="1488"/>
            <a:chExt cx="4018" cy="2400"/>
          </a:xfrm>
        </p:grpSpPr>
        <p:sp>
          <p:nvSpPr>
            <p:cNvPr id="55311" name="Freeform 6"/>
            <p:cNvSpPr>
              <a:spLocks/>
            </p:cNvSpPr>
            <p:nvPr/>
          </p:nvSpPr>
          <p:spPr bwMode="auto">
            <a:xfrm>
              <a:off x="1136" y="1488"/>
              <a:ext cx="3352" cy="1880"/>
            </a:xfrm>
            <a:custGeom>
              <a:avLst/>
              <a:gdLst>
                <a:gd name="T0" fmla="*/ 0 w 3352"/>
                <a:gd name="T1" fmla="*/ 0 h 1880"/>
                <a:gd name="T2" fmla="*/ 0 w 3352"/>
                <a:gd name="T3" fmla="*/ 1880 h 1880"/>
                <a:gd name="T4" fmla="*/ 3352 w 3352"/>
                <a:gd name="T5" fmla="*/ 1880 h 1880"/>
                <a:gd name="T6" fmla="*/ 0 60000 65536"/>
                <a:gd name="T7" fmla="*/ 0 60000 65536"/>
                <a:gd name="T8" fmla="*/ 0 60000 65536"/>
                <a:gd name="T9" fmla="*/ 0 w 3352"/>
                <a:gd name="T10" fmla="*/ 0 h 1880"/>
                <a:gd name="T11" fmla="*/ 3352 w 3352"/>
                <a:gd name="T12" fmla="*/ 1880 h 18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52" h="1880">
                  <a:moveTo>
                    <a:pt x="0" y="0"/>
                  </a:moveTo>
                  <a:lnTo>
                    <a:pt x="0" y="1880"/>
                  </a:lnTo>
                  <a:lnTo>
                    <a:pt x="3352" y="188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312" name="Rectangle 7"/>
            <p:cNvSpPr>
              <a:spLocks noChangeArrowheads="1"/>
            </p:cNvSpPr>
            <p:nvPr/>
          </p:nvSpPr>
          <p:spPr bwMode="auto">
            <a:xfrm>
              <a:off x="678" y="1599"/>
              <a:ext cx="596" cy="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215000"/>
                </a:lnSpc>
              </a:pPr>
              <a:r>
                <a:rPr lang="en-US" dirty="0"/>
                <a:t>4,000 –</a:t>
              </a:r>
            </a:p>
            <a:p>
              <a:pPr>
                <a:lnSpc>
                  <a:spcPct val="215000"/>
                </a:lnSpc>
              </a:pPr>
              <a:r>
                <a:rPr lang="en-US" dirty="0"/>
                <a:t>3,000 –</a:t>
              </a:r>
            </a:p>
            <a:p>
              <a:pPr>
                <a:lnSpc>
                  <a:spcPct val="215000"/>
                </a:lnSpc>
              </a:pPr>
              <a:r>
                <a:rPr lang="en-US" dirty="0"/>
                <a:t>2,000 –</a:t>
              </a:r>
            </a:p>
            <a:p>
              <a:pPr>
                <a:lnSpc>
                  <a:spcPct val="215000"/>
                </a:lnSpc>
              </a:pPr>
              <a:r>
                <a:rPr lang="en-US" dirty="0"/>
                <a:t>1,000 –</a:t>
              </a:r>
            </a:p>
          </p:txBody>
        </p:sp>
        <p:sp>
          <p:nvSpPr>
            <p:cNvPr id="55313" name="Rectangle 8"/>
            <p:cNvSpPr>
              <a:spLocks noChangeArrowheads="1"/>
            </p:cNvSpPr>
            <p:nvPr/>
          </p:nvSpPr>
          <p:spPr bwMode="auto">
            <a:xfrm>
              <a:off x="1094" y="3447"/>
              <a:ext cx="34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J F M A M J J A S O N D J F M A M J J A S O N D J</a:t>
              </a:r>
            </a:p>
          </p:txBody>
        </p:sp>
        <p:sp>
          <p:nvSpPr>
            <p:cNvPr id="2" name="Rectangle 9"/>
            <p:cNvSpPr>
              <a:spLocks noChangeArrowheads="1"/>
            </p:cNvSpPr>
            <p:nvPr/>
          </p:nvSpPr>
          <p:spPr bwMode="auto">
            <a:xfrm rot="-5400000">
              <a:off x="123" y="2312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Sales in units</a:t>
              </a:r>
            </a:p>
          </p:txBody>
        </p:sp>
        <p:sp>
          <p:nvSpPr>
            <p:cNvPr id="55315" name="Rectangle 10"/>
            <p:cNvSpPr>
              <a:spLocks noChangeArrowheads="1"/>
            </p:cNvSpPr>
            <p:nvPr/>
          </p:nvSpPr>
          <p:spPr bwMode="auto">
            <a:xfrm>
              <a:off x="2310" y="3655"/>
              <a:ext cx="10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Time (months)</a:t>
              </a:r>
            </a:p>
          </p:txBody>
        </p:sp>
      </p:grpSp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1803400" y="1954213"/>
            <a:ext cx="6877050" cy="1284287"/>
            <a:chOff x="1096" y="1279"/>
            <a:chExt cx="4332" cy="809"/>
          </a:xfrm>
        </p:grpSpPr>
        <p:sp>
          <p:nvSpPr>
            <p:cNvPr id="55309" name="Freeform 12"/>
            <p:cNvSpPr>
              <a:spLocks/>
            </p:cNvSpPr>
            <p:nvPr/>
          </p:nvSpPr>
          <p:spPr bwMode="auto">
            <a:xfrm>
              <a:off x="1096" y="1736"/>
              <a:ext cx="3368" cy="352"/>
            </a:xfrm>
            <a:custGeom>
              <a:avLst/>
              <a:gdLst>
                <a:gd name="T0" fmla="*/ 0 w 3368"/>
                <a:gd name="T1" fmla="*/ 260 h 352"/>
                <a:gd name="T2" fmla="*/ 144 w 3368"/>
                <a:gd name="T3" fmla="*/ 228 h 352"/>
                <a:gd name="T4" fmla="*/ 276 w 3368"/>
                <a:gd name="T5" fmla="*/ 164 h 352"/>
                <a:gd name="T6" fmla="*/ 408 w 3368"/>
                <a:gd name="T7" fmla="*/ 84 h 352"/>
                <a:gd name="T8" fmla="*/ 552 w 3368"/>
                <a:gd name="T9" fmla="*/ 116 h 352"/>
                <a:gd name="T10" fmla="*/ 680 w 3368"/>
                <a:gd name="T11" fmla="*/ 44 h 352"/>
                <a:gd name="T12" fmla="*/ 816 w 3368"/>
                <a:gd name="T13" fmla="*/ 80 h 352"/>
                <a:gd name="T14" fmla="*/ 956 w 3368"/>
                <a:gd name="T15" fmla="*/ 0 h 352"/>
                <a:gd name="T16" fmla="*/ 1092 w 3368"/>
                <a:gd name="T17" fmla="*/ 16 h 352"/>
                <a:gd name="T18" fmla="*/ 1216 w 3368"/>
                <a:gd name="T19" fmla="*/ 44 h 352"/>
                <a:gd name="T20" fmla="*/ 1352 w 3368"/>
                <a:gd name="T21" fmla="*/ 76 h 352"/>
                <a:gd name="T22" fmla="*/ 1484 w 3368"/>
                <a:gd name="T23" fmla="*/ 224 h 352"/>
                <a:gd name="T24" fmla="*/ 1620 w 3368"/>
                <a:gd name="T25" fmla="*/ 320 h 352"/>
                <a:gd name="T26" fmla="*/ 1764 w 3368"/>
                <a:gd name="T27" fmla="*/ 316 h 352"/>
                <a:gd name="T28" fmla="*/ 1888 w 3368"/>
                <a:gd name="T29" fmla="*/ 352 h 352"/>
                <a:gd name="T30" fmla="*/ 2028 w 3368"/>
                <a:gd name="T31" fmla="*/ 320 h 352"/>
                <a:gd name="T32" fmla="*/ 2160 w 3368"/>
                <a:gd name="T33" fmla="*/ 328 h 352"/>
                <a:gd name="T34" fmla="*/ 2292 w 3368"/>
                <a:gd name="T35" fmla="*/ 300 h 352"/>
                <a:gd name="T36" fmla="*/ 2416 w 3368"/>
                <a:gd name="T37" fmla="*/ 280 h 352"/>
                <a:gd name="T38" fmla="*/ 2560 w 3368"/>
                <a:gd name="T39" fmla="*/ 128 h 352"/>
                <a:gd name="T40" fmla="*/ 2692 w 3368"/>
                <a:gd name="T41" fmla="*/ 88 h 352"/>
                <a:gd name="T42" fmla="*/ 2832 w 3368"/>
                <a:gd name="T43" fmla="*/ 84 h 352"/>
                <a:gd name="T44" fmla="*/ 2960 w 3368"/>
                <a:gd name="T45" fmla="*/ 180 h 352"/>
                <a:gd name="T46" fmla="*/ 3100 w 3368"/>
                <a:gd name="T47" fmla="*/ 228 h 352"/>
                <a:gd name="T48" fmla="*/ 3236 w 3368"/>
                <a:gd name="T49" fmla="*/ 280 h 352"/>
                <a:gd name="T50" fmla="*/ 3368 w 3368"/>
                <a:gd name="T51" fmla="*/ 320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68"/>
                <a:gd name="T79" fmla="*/ 0 h 352"/>
                <a:gd name="T80" fmla="*/ 3368 w 3368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68" h="352">
                  <a:moveTo>
                    <a:pt x="0" y="260"/>
                  </a:moveTo>
                  <a:lnTo>
                    <a:pt x="144" y="228"/>
                  </a:lnTo>
                  <a:lnTo>
                    <a:pt x="276" y="164"/>
                  </a:lnTo>
                  <a:lnTo>
                    <a:pt x="408" y="84"/>
                  </a:lnTo>
                  <a:lnTo>
                    <a:pt x="552" y="116"/>
                  </a:lnTo>
                  <a:lnTo>
                    <a:pt x="680" y="44"/>
                  </a:lnTo>
                  <a:lnTo>
                    <a:pt x="816" y="80"/>
                  </a:lnTo>
                  <a:lnTo>
                    <a:pt x="956" y="0"/>
                  </a:lnTo>
                  <a:lnTo>
                    <a:pt x="1092" y="16"/>
                  </a:lnTo>
                  <a:lnTo>
                    <a:pt x="1216" y="44"/>
                  </a:lnTo>
                  <a:lnTo>
                    <a:pt x="1352" y="76"/>
                  </a:lnTo>
                  <a:lnTo>
                    <a:pt x="1484" y="224"/>
                  </a:lnTo>
                  <a:lnTo>
                    <a:pt x="1620" y="320"/>
                  </a:lnTo>
                  <a:lnTo>
                    <a:pt x="1764" y="316"/>
                  </a:lnTo>
                  <a:lnTo>
                    <a:pt x="1888" y="352"/>
                  </a:lnTo>
                  <a:lnTo>
                    <a:pt x="2028" y="320"/>
                  </a:lnTo>
                  <a:lnTo>
                    <a:pt x="2160" y="328"/>
                  </a:lnTo>
                  <a:lnTo>
                    <a:pt x="2292" y="300"/>
                  </a:lnTo>
                  <a:lnTo>
                    <a:pt x="2416" y="280"/>
                  </a:lnTo>
                  <a:lnTo>
                    <a:pt x="2560" y="128"/>
                  </a:lnTo>
                  <a:lnTo>
                    <a:pt x="2692" y="88"/>
                  </a:lnTo>
                  <a:lnTo>
                    <a:pt x="2832" y="84"/>
                  </a:lnTo>
                  <a:lnTo>
                    <a:pt x="2960" y="180"/>
                  </a:lnTo>
                  <a:lnTo>
                    <a:pt x="3100" y="228"/>
                  </a:lnTo>
                  <a:lnTo>
                    <a:pt x="3236" y="280"/>
                  </a:lnTo>
                  <a:lnTo>
                    <a:pt x="3368" y="320"/>
                  </a:lnTo>
                </a:path>
              </a:pathLst>
            </a:custGeom>
            <a:noFill/>
            <a:ln w="76200" cmpd="sng">
              <a:solidFill>
                <a:srgbClr val="24BD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4135" y="1279"/>
              <a:ext cx="1293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Combining the two demand patterns reduces the variation</a:t>
              </a:r>
            </a:p>
          </p:txBody>
        </p:sp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1822450" y="3249613"/>
            <a:ext cx="6842125" cy="1201737"/>
            <a:chOff x="1212" y="2031"/>
            <a:chExt cx="4310" cy="757"/>
          </a:xfrm>
        </p:grpSpPr>
        <p:sp>
          <p:nvSpPr>
            <p:cNvPr id="55306" name="Freeform 15"/>
            <p:cNvSpPr>
              <a:spLocks/>
            </p:cNvSpPr>
            <p:nvPr/>
          </p:nvSpPr>
          <p:spPr bwMode="auto">
            <a:xfrm>
              <a:off x="1212" y="2100"/>
              <a:ext cx="3352" cy="688"/>
            </a:xfrm>
            <a:custGeom>
              <a:avLst/>
              <a:gdLst>
                <a:gd name="T0" fmla="*/ 0 w 3352"/>
                <a:gd name="T1" fmla="*/ 192 h 688"/>
                <a:gd name="T2" fmla="*/ 128 w 3352"/>
                <a:gd name="T3" fmla="*/ 356 h 688"/>
                <a:gd name="T4" fmla="*/ 264 w 3352"/>
                <a:gd name="T5" fmla="*/ 412 h 688"/>
                <a:gd name="T6" fmla="*/ 376 w 3352"/>
                <a:gd name="T7" fmla="*/ 472 h 688"/>
                <a:gd name="T8" fmla="*/ 540 w 3352"/>
                <a:gd name="T9" fmla="*/ 568 h 688"/>
                <a:gd name="T10" fmla="*/ 676 w 3352"/>
                <a:gd name="T11" fmla="*/ 408 h 688"/>
                <a:gd name="T12" fmla="*/ 804 w 3352"/>
                <a:gd name="T13" fmla="*/ 288 h 688"/>
                <a:gd name="T14" fmla="*/ 940 w 3352"/>
                <a:gd name="T15" fmla="*/ 148 h 688"/>
                <a:gd name="T16" fmla="*/ 1076 w 3352"/>
                <a:gd name="T17" fmla="*/ 60 h 688"/>
                <a:gd name="T18" fmla="*/ 1208 w 3352"/>
                <a:gd name="T19" fmla="*/ 0 h 688"/>
                <a:gd name="T20" fmla="*/ 1336 w 3352"/>
                <a:gd name="T21" fmla="*/ 0 h 688"/>
                <a:gd name="T22" fmla="*/ 1484 w 3352"/>
                <a:gd name="T23" fmla="*/ 84 h 688"/>
                <a:gd name="T24" fmla="*/ 1612 w 3352"/>
                <a:gd name="T25" fmla="*/ 216 h 688"/>
                <a:gd name="T26" fmla="*/ 1740 w 3352"/>
                <a:gd name="T27" fmla="*/ 332 h 688"/>
                <a:gd name="T28" fmla="*/ 1872 w 3352"/>
                <a:gd name="T29" fmla="*/ 524 h 688"/>
                <a:gd name="T30" fmla="*/ 2144 w 3352"/>
                <a:gd name="T31" fmla="*/ 688 h 688"/>
                <a:gd name="T32" fmla="*/ 2420 w 3352"/>
                <a:gd name="T33" fmla="*/ 492 h 688"/>
                <a:gd name="T34" fmla="*/ 2556 w 3352"/>
                <a:gd name="T35" fmla="*/ 192 h 688"/>
                <a:gd name="T36" fmla="*/ 2676 w 3352"/>
                <a:gd name="T37" fmla="*/ 80 h 688"/>
                <a:gd name="T38" fmla="*/ 2828 w 3352"/>
                <a:gd name="T39" fmla="*/ 32 h 688"/>
                <a:gd name="T40" fmla="*/ 2948 w 3352"/>
                <a:gd name="T41" fmla="*/ 120 h 688"/>
                <a:gd name="T42" fmla="*/ 3092 w 3352"/>
                <a:gd name="T43" fmla="*/ 200 h 688"/>
                <a:gd name="T44" fmla="*/ 3220 w 3352"/>
                <a:gd name="T45" fmla="*/ 264 h 688"/>
                <a:gd name="T46" fmla="*/ 3352 w 3352"/>
                <a:gd name="T47" fmla="*/ 412 h 6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52"/>
                <a:gd name="T73" fmla="*/ 0 h 688"/>
                <a:gd name="T74" fmla="*/ 3352 w 3352"/>
                <a:gd name="T75" fmla="*/ 688 h 6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52" h="688">
                  <a:moveTo>
                    <a:pt x="0" y="192"/>
                  </a:moveTo>
                  <a:lnTo>
                    <a:pt x="128" y="356"/>
                  </a:lnTo>
                  <a:lnTo>
                    <a:pt x="264" y="412"/>
                  </a:lnTo>
                  <a:lnTo>
                    <a:pt x="376" y="472"/>
                  </a:lnTo>
                  <a:lnTo>
                    <a:pt x="540" y="568"/>
                  </a:lnTo>
                  <a:lnTo>
                    <a:pt x="676" y="408"/>
                  </a:lnTo>
                  <a:lnTo>
                    <a:pt x="804" y="288"/>
                  </a:lnTo>
                  <a:lnTo>
                    <a:pt x="940" y="148"/>
                  </a:lnTo>
                  <a:lnTo>
                    <a:pt x="1076" y="60"/>
                  </a:lnTo>
                  <a:lnTo>
                    <a:pt x="1208" y="0"/>
                  </a:lnTo>
                  <a:lnTo>
                    <a:pt x="1336" y="0"/>
                  </a:lnTo>
                  <a:lnTo>
                    <a:pt x="1484" y="84"/>
                  </a:lnTo>
                  <a:lnTo>
                    <a:pt x="1612" y="216"/>
                  </a:lnTo>
                  <a:lnTo>
                    <a:pt x="1740" y="332"/>
                  </a:lnTo>
                  <a:lnTo>
                    <a:pt x="1872" y="524"/>
                  </a:lnTo>
                  <a:lnTo>
                    <a:pt x="2144" y="688"/>
                  </a:lnTo>
                  <a:lnTo>
                    <a:pt x="2420" y="492"/>
                  </a:lnTo>
                  <a:lnTo>
                    <a:pt x="2556" y="192"/>
                  </a:lnTo>
                  <a:lnTo>
                    <a:pt x="2676" y="80"/>
                  </a:lnTo>
                  <a:lnTo>
                    <a:pt x="2828" y="32"/>
                  </a:lnTo>
                  <a:lnTo>
                    <a:pt x="2948" y="120"/>
                  </a:lnTo>
                  <a:lnTo>
                    <a:pt x="3092" y="200"/>
                  </a:lnTo>
                  <a:lnTo>
                    <a:pt x="3220" y="264"/>
                  </a:lnTo>
                  <a:lnTo>
                    <a:pt x="3352" y="412"/>
                  </a:lnTo>
                </a:path>
              </a:pathLst>
            </a:custGeom>
            <a:noFill/>
            <a:ln w="76200" cmpd="sng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4510" y="2031"/>
              <a:ext cx="1012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Snowmobile motor sales</a:t>
              </a:r>
            </a:p>
          </p:txBody>
        </p:sp>
        <p:sp>
          <p:nvSpPr>
            <p:cNvPr id="55308" name="Line 17"/>
            <p:cNvSpPr>
              <a:spLocks noChangeShapeType="1"/>
            </p:cNvSpPr>
            <p:nvPr/>
          </p:nvSpPr>
          <p:spPr bwMode="auto">
            <a:xfrm flipV="1">
              <a:off x="4332" y="2160"/>
              <a:ext cx="22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5314" name="Group 18"/>
          <p:cNvGrpSpPr>
            <a:grpSpLocks/>
          </p:cNvGrpSpPr>
          <p:nvPr/>
        </p:nvGrpSpPr>
        <p:grpSpPr bwMode="auto">
          <a:xfrm>
            <a:off x="1822450" y="4013200"/>
            <a:ext cx="6346825" cy="1293813"/>
            <a:chOff x="1212" y="2512"/>
            <a:chExt cx="3998" cy="815"/>
          </a:xfrm>
        </p:grpSpPr>
        <p:sp>
          <p:nvSpPr>
            <p:cNvPr id="55303" name="Freeform 19"/>
            <p:cNvSpPr>
              <a:spLocks/>
            </p:cNvSpPr>
            <p:nvPr/>
          </p:nvSpPr>
          <p:spPr bwMode="auto">
            <a:xfrm>
              <a:off x="1212" y="2512"/>
              <a:ext cx="3352" cy="564"/>
            </a:xfrm>
            <a:custGeom>
              <a:avLst/>
              <a:gdLst>
                <a:gd name="T0" fmla="*/ 0 w 3352"/>
                <a:gd name="T1" fmla="*/ 484 h 564"/>
                <a:gd name="T2" fmla="*/ 140 w 3352"/>
                <a:gd name="T3" fmla="*/ 292 h 564"/>
                <a:gd name="T4" fmla="*/ 272 w 3352"/>
                <a:gd name="T5" fmla="*/ 116 h 564"/>
                <a:gd name="T6" fmla="*/ 396 w 3352"/>
                <a:gd name="T7" fmla="*/ 48 h 564"/>
                <a:gd name="T8" fmla="*/ 540 w 3352"/>
                <a:gd name="T9" fmla="*/ 0 h 564"/>
                <a:gd name="T10" fmla="*/ 676 w 3352"/>
                <a:gd name="T11" fmla="*/ 84 h 564"/>
                <a:gd name="T12" fmla="*/ 816 w 3352"/>
                <a:gd name="T13" fmla="*/ 212 h 564"/>
                <a:gd name="T14" fmla="*/ 948 w 3352"/>
                <a:gd name="T15" fmla="*/ 300 h 564"/>
                <a:gd name="T16" fmla="*/ 944 w 3352"/>
                <a:gd name="T17" fmla="*/ 312 h 564"/>
                <a:gd name="T18" fmla="*/ 1068 w 3352"/>
                <a:gd name="T19" fmla="*/ 376 h 564"/>
                <a:gd name="T20" fmla="*/ 1208 w 3352"/>
                <a:gd name="T21" fmla="*/ 456 h 564"/>
                <a:gd name="T22" fmla="*/ 1340 w 3352"/>
                <a:gd name="T23" fmla="*/ 512 h 564"/>
                <a:gd name="T24" fmla="*/ 1484 w 3352"/>
                <a:gd name="T25" fmla="*/ 564 h 564"/>
                <a:gd name="T26" fmla="*/ 1616 w 3352"/>
                <a:gd name="T27" fmla="*/ 492 h 564"/>
                <a:gd name="T28" fmla="*/ 1740 w 3352"/>
                <a:gd name="T29" fmla="*/ 376 h 564"/>
                <a:gd name="T30" fmla="*/ 1876 w 3352"/>
                <a:gd name="T31" fmla="*/ 252 h 564"/>
                <a:gd name="T32" fmla="*/ 2020 w 3352"/>
                <a:gd name="T33" fmla="*/ 148 h 564"/>
                <a:gd name="T34" fmla="*/ 2140 w 3352"/>
                <a:gd name="T35" fmla="*/ 72 h 564"/>
                <a:gd name="T36" fmla="*/ 2284 w 3352"/>
                <a:gd name="T37" fmla="*/ 164 h 564"/>
                <a:gd name="T38" fmla="*/ 2416 w 3352"/>
                <a:gd name="T39" fmla="*/ 256 h 564"/>
                <a:gd name="T40" fmla="*/ 2544 w 3352"/>
                <a:gd name="T41" fmla="*/ 376 h 564"/>
                <a:gd name="T42" fmla="*/ 2680 w 3352"/>
                <a:gd name="T43" fmla="*/ 440 h 564"/>
                <a:gd name="T44" fmla="*/ 2820 w 3352"/>
                <a:gd name="T45" fmla="*/ 488 h 564"/>
                <a:gd name="T46" fmla="*/ 2952 w 3352"/>
                <a:gd name="T47" fmla="*/ 528 h 564"/>
                <a:gd name="T48" fmla="*/ 3088 w 3352"/>
                <a:gd name="T49" fmla="*/ 500 h 564"/>
                <a:gd name="T50" fmla="*/ 3220 w 3352"/>
                <a:gd name="T51" fmla="*/ 452 h 564"/>
                <a:gd name="T52" fmla="*/ 3352 w 3352"/>
                <a:gd name="T53" fmla="*/ 340 h 5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52"/>
                <a:gd name="T82" fmla="*/ 0 h 564"/>
                <a:gd name="T83" fmla="*/ 3352 w 3352"/>
                <a:gd name="T84" fmla="*/ 564 h 5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52" h="564">
                  <a:moveTo>
                    <a:pt x="0" y="484"/>
                  </a:moveTo>
                  <a:lnTo>
                    <a:pt x="140" y="292"/>
                  </a:lnTo>
                  <a:lnTo>
                    <a:pt x="272" y="116"/>
                  </a:lnTo>
                  <a:lnTo>
                    <a:pt x="396" y="48"/>
                  </a:lnTo>
                  <a:lnTo>
                    <a:pt x="540" y="0"/>
                  </a:lnTo>
                  <a:lnTo>
                    <a:pt x="676" y="84"/>
                  </a:lnTo>
                  <a:lnTo>
                    <a:pt x="816" y="212"/>
                  </a:lnTo>
                  <a:cubicBezTo>
                    <a:pt x="860" y="241"/>
                    <a:pt x="906" y="267"/>
                    <a:pt x="948" y="300"/>
                  </a:cubicBezTo>
                  <a:cubicBezTo>
                    <a:pt x="951" y="302"/>
                    <a:pt x="944" y="312"/>
                    <a:pt x="944" y="312"/>
                  </a:cubicBezTo>
                  <a:lnTo>
                    <a:pt x="1068" y="376"/>
                  </a:lnTo>
                  <a:lnTo>
                    <a:pt x="1208" y="456"/>
                  </a:lnTo>
                  <a:lnTo>
                    <a:pt x="1340" y="512"/>
                  </a:lnTo>
                  <a:lnTo>
                    <a:pt x="1484" y="564"/>
                  </a:lnTo>
                  <a:lnTo>
                    <a:pt x="1616" y="492"/>
                  </a:lnTo>
                  <a:lnTo>
                    <a:pt x="1740" y="376"/>
                  </a:lnTo>
                  <a:lnTo>
                    <a:pt x="1876" y="252"/>
                  </a:lnTo>
                  <a:lnTo>
                    <a:pt x="2020" y="148"/>
                  </a:lnTo>
                  <a:lnTo>
                    <a:pt x="2140" y="72"/>
                  </a:lnTo>
                  <a:lnTo>
                    <a:pt x="2284" y="164"/>
                  </a:lnTo>
                  <a:lnTo>
                    <a:pt x="2416" y="256"/>
                  </a:lnTo>
                  <a:lnTo>
                    <a:pt x="2544" y="376"/>
                  </a:lnTo>
                  <a:cubicBezTo>
                    <a:pt x="2588" y="406"/>
                    <a:pt x="2634" y="421"/>
                    <a:pt x="2680" y="440"/>
                  </a:cubicBezTo>
                  <a:cubicBezTo>
                    <a:pt x="2726" y="459"/>
                    <a:pt x="2775" y="473"/>
                    <a:pt x="2820" y="488"/>
                  </a:cubicBezTo>
                  <a:lnTo>
                    <a:pt x="2952" y="528"/>
                  </a:lnTo>
                  <a:lnTo>
                    <a:pt x="3088" y="500"/>
                  </a:lnTo>
                  <a:lnTo>
                    <a:pt x="3220" y="452"/>
                  </a:lnTo>
                  <a:lnTo>
                    <a:pt x="3352" y="340"/>
                  </a:lnTo>
                </a:path>
              </a:pathLst>
            </a:custGeom>
            <a:noFill/>
            <a:ln w="76200" cmpd="sng">
              <a:solidFill>
                <a:srgbClr val="BF092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304" name="Rectangle 20"/>
            <p:cNvSpPr>
              <a:spLocks noChangeArrowheads="1"/>
            </p:cNvSpPr>
            <p:nvPr/>
          </p:nvSpPr>
          <p:spPr bwMode="auto">
            <a:xfrm>
              <a:off x="4614" y="2820"/>
              <a:ext cx="5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Jet ski engine sales</a:t>
              </a:r>
            </a:p>
          </p:txBody>
        </p:sp>
        <p:sp>
          <p:nvSpPr>
            <p:cNvPr id="55305" name="Line 21"/>
            <p:cNvSpPr>
              <a:spLocks noChangeShapeType="1"/>
            </p:cNvSpPr>
            <p:nvPr/>
          </p:nvSpPr>
          <p:spPr bwMode="auto">
            <a:xfrm>
              <a:off x="4480" y="2988"/>
              <a:ext cx="200" cy="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73100" y="1597025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S7.3</a:t>
            </a:r>
          </a:p>
        </p:txBody>
      </p:sp>
    </p:spTree>
    <p:extLst>
      <p:ext uri="{BB962C8B-B14F-4D97-AF65-F5344CB8AC3E}">
        <p14:creationId xmlns:p14="http://schemas.microsoft.com/office/powerpoint/2010/main" val="185655365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Tactics for Matching Capacity to Demand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842963" y="1952625"/>
            <a:ext cx="7615237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Symbol" charset="0"/>
              <a:buAutoNum type="arabicPeriod"/>
            </a:pPr>
            <a:r>
              <a:rPr lang="en-US" sz="2400" dirty="0"/>
              <a:t>Making staffing changes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Symbol" charset="0"/>
              <a:buAutoNum type="arabicPeriod"/>
            </a:pPr>
            <a:r>
              <a:rPr lang="en-US" sz="2400" dirty="0"/>
              <a:t>Adjusting equipment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000" dirty="0"/>
              <a:t>Purchasing additional machinery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000" dirty="0"/>
              <a:t>Selling or leasing out existing equipment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Symbol" charset="0"/>
              <a:buAutoNum type="arabicPeriod"/>
            </a:pPr>
            <a:r>
              <a:rPr lang="en-US" sz="2400" dirty="0"/>
              <a:t>Improving processes to increase throughput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Symbol" charset="0"/>
              <a:buAutoNum type="arabicPeriod"/>
            </a:pPr>
            <a:r>
              <a:rPr lang="en-US" sz="2400" dirty="0"/>
              <a:t>Redesigning products to facilitate more throughput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Symbol" charset="0"/>
              <a:buAutoNum type="arabicPeriod"/>
            </a:pPr>
            <a:r>
              <a:rPr lang="en-US" sz="2400" dirty="0"/>
              <a:t>Adding process flexibility to meet changing product preferences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Symbol" charset="0"/>
              <a:buAutoNum type="arabicPeriod"/>
            </a:pPr>
            <a:r>
              <a:rPr lang="en-US" sz="2400" dirty="0"/>
              <a:t>Closing facilities</a:t>
            </a:r>
          </a:p>
        </p:txBody>
      </p:sp>
    </p:spTree>
    <p:extLst>
      <p:ext uri="{BB962C8B-B14F-4D97-AF65-F5344CB8AC3E}">
        <p14:creationId xmlns:p14="http://schemas.microsoft.com/office/powerpoint/2010/main" val="284203098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6875"/>
            <a:ext cx="7391400" cy="1558925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Service-Sector Demand and Capacity Management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2108200"/>
            <a:ext cx="7956550" cy="4200525"/>
          </a:xfrm>
        </p:spPr>
        <p:txBody>
          <a:bodyPr/>
          <a:lstStyle/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Demand management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Appointment, reservations, FCFS rule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Capacity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management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Full time,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temporary,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part-time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staff</a:t>
            </a:r>
          </a:p>
        </p:txBody>
      </p:sp>
      <p:pic>
        <p:nvPicPr>
          <p:cNvPr id="57348" name="Picture 4" descr="Rad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84550"/>
            <a:ext cx="3860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32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Break-Even Analysis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828675" y="1830388"/>
            <a:ext cx="74866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/>
          <a:lstStyle/>
          <a:p>
            <a:pPr marL="444500" indent="-444500" defTabSz="1000125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Technique for evaluating process and equipment alternatives</a:t>
            </a:r>
          </a:p>
          <a:p>
            <a:pPr marL="444500" indent="-444500" defTabSz="1000125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Objective is to find the point in dollars and units at which cost equals revenue</a:t>
            </a:r>
          </a:p>
          <a:p>
            <a:pPr marL="444500" indent="-444500" defTabSz="1000125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Requires estimation of fixed costs, variable costs, and revenue</a:t>
            </a:r>
          </a:p>
        </p:txBody>
      </p:sp>
    </p:spTree>
    <p:extLst>
      <p:ext uri="{BB962C8B-B14F-4D97-AF65-F5344CB8AC3E}">
        <p14:creationId xmlns:p14="http://schemas.microsoft.com/office/powerpoint/2010/main" val="145391692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Break-Even Analysis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88975" y="1455738"/>
            <a:ext cx="79311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/>
          <a:lstStyle/>
          <a:p>
            <a:pPr marL="444500" indent="-4445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i="1" dirty="0"/>
              <a:t>Fixed costs </a:t>
            </a:r>
            <a:r>
              <a:rPr lang="en-US" sz="3200" dirty="0"/>
              <a:t>are costs that continue even if no units are produced</a:t>
            </a:r>
          </a:p>
          <a:p>
            <a:pPr marL="1079500" lvl="1" indent="-3683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Depreciation, taxes, debt, mortgage payments</a:t>
            </a:r>
          </a:p>
          <a:p>
            <a:pPr marL="444500" indent="-4445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i="1" dirty="0"/>
              <a:t>Variable costs </a:t>
            </a:r>
            <a:r>
              <a:rPr lang="en-US" sz="3200" dirty="0"/>
              <a:t>are costs that vary with the volume of units produced</a:t>
            </a:r>
          </a:p>
          <a:p>
            <a:pPr marL="1079500" lvl="1" indent="-3683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Labor, materials, portion of utilities</a:t>
            </a:r>
          </a:p>
          <a:p>
            <a:pPr marL="1079500" lvl="1" indent="-3683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Contribution is the difference between selling price and variable cost</a:t>
            </a:r>
          </a:p>
        </p:txBody>
      </p:sp>
    </p:spTree>
    <p:extLst>
      <p:ext uri="{BB962C8B-B14F-4D97-AF65-F5344CB8AC3E}">
        <p14:creationId xmlns:p14="http://schemas.microsoft.com/office/powerpoint/2010/main" val="391747546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Break-Even Analysis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803275" y="1582738"/>
            <a:ext cx="74644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/>
          <a:lstStyle/>
          <a:p>
            <a:pPr marL="444500" indent="-4445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i="1" dirty="0"/>
              <a:t>Revenue function </a:t>
            </a:r>
            <a:r>
              <a:rPr lang="en-US" sz="3200" dirty="0"/>
              <a:t>begins at the origin and proceeds upward to the right, increasing by the selling price of each unit</a:t>
            </a:r>
          </a:p>
          <a:p>
            <a:pPr marL="444500" indent="-4445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Where the revenue function crosses the total cost line is the break-even point</a:t>
            </a:r>
          </a:p>
        </p:txBody>
      </p:sp>
    </p:spTree>
    <p:extLst>
      <p:ext uri="{BB962C8B-B14F-4D97-AF65-F5344CB8AC3E}">
        <p14:creationId xmlns:p14="http://schemas.microsoft.com/office/powerpoint/2010/main" val="199979082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2082800" y="4813300"/>
            <a:ext cx="56261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2070100" y="1663700"/>
            <a:ext cx="4870450" cy="3994150"/>
            <a:chOff x="1304" y="1248"/>
            <a:chExt cx="3068" cy="2516"/>
          </a:xfrm>
        </p:grpSpPr>
        <p:sp>
          <p:nvSpPr>
            <p:cNvPr id="83994" name="Freeform 4"/>
            <p:cNvSpPr>
              <a:spLocks/>
            </p:cNvSpPr>
            <p:nvPr/>
          </p:nvSpPr>
          <p:spPr bwMode="auto">
            <a:xfrm>
              <a:off x="1304" y="2528"/>
              <a:ext cx="1400" cy="1236"/>
            </a:xfrm>
            <a:custGeom>
              <a:avLst/>
              <a:gdLst>
                <a:gd name="T0" fmla="*/ 4 w 1400"/>
                <a:gd name="T1" fmla="*/ 700 h 1236"/>
                <a:gd name="T2" fmla="*/ 1400 w 1400"/>
                <a:gd name="T3" fmla="*/ 0 h 1236"/>
                <a:gd name="T4" fmla="*/ 0 w 1400"/>
                <a:gd name="T5" fmla="*/ 1236 h 1236"/>
                <a:gd name="T6" fmla="*/ 4 w 1400"/>
                <a:gd name="T7" fmla="*/ 700 h 12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0"/>
                <a:gd name="T13" fmla="*/ 0 h 1236"/>
                <a:gd name="T14" fmla="*/ 1400 w 1400"/>
                <a:gd name="T15" fmla="*/ 1236 h 12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0" h="1236">
                  <a:moveTo>
                    <a:pt x="4" y="700"/>
                  </a:moveTo>
                  <a:lnTo>
                    <a:pt x="1400" y="0"/>
                  </a:lnTo>
                  <a:lnTo>
                    <a:pt x="0" y="1236"/>
                  </a:lnTo>
                  <a:lnTo>
                    <a:pt x="4" y="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4757" name="Freeform 5"/>
            <p:cNvSpPr>
              <a:spLocks/>
            </p:cNvSpPr>
            <p:nvPr/>
          </p:nvSpPr>
          <p:spPr bwMode="auto">
            <a:xfrm>
              <a:off x="2700" y="1248"/>
              <a:ext cx="1672" cy="1280"/>
            </a:xfrm>
            <a:custGeom>
              <a:avLst/>
              <a:gdLst>
                <a:gd name="T0" fmla="*/ 1420 w 1672"/>
                <a:gd name="T1" fmla="*/ 0 h 1280"/>
                <a:gd name="T2" fmla="*/ 1672 w 1672"/>
                <a:gd name="T3" fmla="*/ 440 h 1280"/>
                <a:gd name="T4" fmla="*/ 0 w 1672"/>
                <a:gd name="T5" fmla="*/ 1280 h 1280"/>
                <a:gd name="T6" fmla="*/ 1420 w 1672"/>
                <a:gd name="T7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2" h="1280">
                  <a:moveTo>
                    <a:pt x="1420" y="0"/>
                  </a:moveTo>
                  <a:lnTo>
                    <a:pt x="1672" y="440"/>
                  </a:lnTo>
                  <a:lnTo>
                    <a:pt x="0" y="1280"/>
                  </a:lnTo>
                  <a:lnTo>
                    <a:pt x="1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83996" name="Rectangle 6"/>
            <p:cNvSpPr>
              <a:spLocks noChangeArrowheads="1"/>
            </p:cNvSpPr>
            <p:nvPr/>
          </p:nvSpPr>
          <p:spPr bwMode="auto">
            <a:xfrm rot="-2011544">
              <a:off x="3354" y="1691"/>
              <a:ext cx="8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Arial"/>
                  <a:cs typeface="Arial"/>
                </a:rPr>
                <a:t>Profit corridor</a:t>
              </a:r>
            </a:p>
          </p:txBody>
        </p:sp>
        <p:sp>
          <p:nvSpPr>
            <p:cNvPr id="83997" name="Rectangle 7"/>
            <p:cNvSpPr>
              <a:spLocks noChangeArrowheads="1"/>
            </p:cNvSpPr>
            <p:nvPr/>
          </p:nvSpPr>
          <p:spPr bwMode="auto">
            <a:xfrm rot="-2229297">
              <a:off x="1385" y="3046"/>
              <a:ext cx="6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Arial"/>
                  <a:cs typeface="Arial"/>
                </a:rPr>
                <a:t>Loss corridor</a:t>
              </a:r>
            </a:p>
          </p:txBody>
        </p:sp>
      </p:grpSp>
      <p:sp>
        <p:nvSpPr>
          <p:cNvPr id="83971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/>
          <a:lstStyle/>
          <a:p>
            <a:r>
              <a:rPr lang="en-US" dirty="0"/>
              <a:t>Break-Even Analysis</a:t>
            </a:r>
          </a:p>
        </p:txBody>
      </p:sp>
      <p:grpSp>
        <p:nvGrpSpPr>
          <p:cNvPr id="74761" name="Group 9"/>
          <p:cNvGrpSpPr>
            <a:grpSpLocks/>
          </p:cNvGrpSpPr>
          <p:nvPr/>
        </p:nvGrpSpPr>
        <p:grpSpPr bwMode="auto">
          <a:xfrm>
            <a:off x="2095500" y="1423988"/>
            <a:ext cx="6261100" cy="4240212"/>
            <a:chOff x="1320" y="1097"/>
            <a:chExt cx="3944" cy="2671"/>
          </a:xfrm>
        </p:grpSpPr>
        <p:sp>
          <p:nvSpPr>
            <p:cNvPr id="83992" name="Line 10"/>
            <p:cNvSpPr>
              <a:spLocks noChangeShapeType="1"/>
            </p:cNvSpPr>
            <p:nvPr/>
          </p:nvSpPr>
          <p:spPr bwMode="auto">
            <a:xfrm flipV="1">
              <a:off x="1320" y="1256"/>
              <a:ext cx="2808" cy="2512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3993" name="Rectangle 11"/>
            <p:cNvSpPr>
              <a:spLocks noChangeArrowheads="1"/>
            </p:cNvSpPr>
            <p:nvPr/>
          </p:nvSpPr>
          <p:spPr bwMode="auto">
            <a:xfrm>
              <a:off x="4135" y="1097"/>
              <a:ext cx="11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Arial"/>
                  <a:cs typeface="Arial"/>
                </a:rPr>
                <a:t>Total revenue line</a:t>
              </a:r>
            </a:p>
          </p:txBody>
        </p:sp>
      </p:grpSp>
      <p:grpSp>
        <p:nvGrpSpPr>
          <p:cNvPr id="74764" name="Group 12"/>
          <p:cNvGrpSpPr>
            <a:grpSpLocks/>
          </p:cNvGrpSpPr>
          <p:nvPr/>
        </p:nvGrpSpPr>
        <p:grpSpPr bwMode="auto">
          <a:xfrm>
            <a:off x="2108200" y="2274888"/>
            <a:ext cx="6308725" cy="2525712"/>
            <a:chOff x="1328" y="1633"/>
            <a:chExt cx="3974" cy="1591"/>
          </a:xfrm>
        </p:grpSpPr>
        <p:sp>
          <p:nvSpPr>
            <p:cNvPr id="83990" name="Line 13"/>
            <p:cNvSpPr>
              <a:spLocks noChangeShapeType="1"/>
            </p:cNvSpPr>
            <p:nvPr/>
          </p:nvSpPr>
          <p:spPr bwMode="auto">
            <a:xfrm flipV="1">
              <a:off x="1328" y="1688"/>
              <a:ext cx="3048" cy="1536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3991" name="Rectangle 14"/>
            <p:cNvSpPr>
              <a:spLocks noChangeArrowheads="1"/>
            </p:cNvSpPr>
            <p:nvPr/>
          </p:nvSpPr>
          <p:spPr bwMode="auto">
            <a:xfrm>
              <a:off x="4403" y="1633"/>
              <a:ext cx="8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Arial"/>
                  <a:cs typeface="Arial"/>
                </a:rPr>
                <a:t>Total cost line</a:t>
              </a:r>
            </a:p>
          </p:txBody>
        </p:sp>
      </p:grpSp>
      <p:grpSp>
        <p:nvGrpSpPr>
          <p:cNvPr id="74767" name="Group 15"/>
          <p:cNvGrpSpPr>
            <a:grpSpLocks/>
          </p:cNvGrpSpPr>
          <p:nvPr/>
        </p:nvGrpSpPr>
        <p:grpSpPr bwMode="auto">
          <a:xfrm>
            <a:off x="5962650" y="2895600"/>
            <a:ext cx="1506538" cy="1860550"/>
            <a:chOff x="3756" y="2024"/>
            <a:chExt cx="949" cy="1172"/>
          </a:xfrm>
        </p:grpSpPr>
        <p:sp>
          <p:nvSpPr>
            <p:cNvPr id="83988" name="Line 16"/>
            <p:cNvSpPr>
              <a:spLocks noChangeShapeType="1"/>
            </p:cNvSpPr>
            <p:nvPr/>
          </p:nvSpPr>
          <p:spPr bwMode="auto">
            <a:xfrm>
              <a:off x="3756" y="2024"/>
              <a:ext cx="0" cy="11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3989" name="Rectangle 17"/>
            <p:cNvSpPr>
              <a:spLocks noChangeArrowheads="1"/>
            </p:cNvSpPr>
            <p:nvPr/>
          </p:nvSpPr>
          <p:spPr bwMode="auto">
            <a:xfrm>
              <a:off x="3851" y="2545"/>
              <a:ext cx="8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Arial"/>
                  <a:cs typeface="Arial"/>
                </a:rPr>
                <a:t>Variable cost</a:t>
              </a:r>
            </a:p>
          </p:txBody>
        </p:sp>
      </p:grpSp>
      <p:grpSp>
        <p:nvGrpSpPr>
          <p:cNvPr id="74770" name="Group 18"/>
          <p:cNvGrpSpPr>
            <a:grpSpLocks/>
          </p:cNvGrpSpPr>
          <p:nvPr/>
        </p:nvGrpSpPr>
        <p:grpSpPr bwMode="auto">
          <a:xfrm>
            <a:off x="5962650" y="4857750"/>
            <a:ext cx="1257300" cy="806450"/>
            <a:chOff x="3756" y="3260"/>
            <a:chExt cx="792" cy="508"/>
          </a:xfrm>
        </p:grpSpPr>
        <p:sp>
          <p:nvSpPr>
            <p:cNvPr id="83986" name="Line 19"/>
            <p:cNvSpPr>
              <a:spLocks noChangeShapeType="1"/>
            </p:cNvSpPr>
            <p:nvPr/>
          </p:nvSpPr>
          <p:spPr bwMode="auto">
            <a:xfrm>
              <a:off x="3756" y="3260"/>
              <a:ext cx="0" cy="5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3987" name="Rectangle 20"/>
            <p:cNvSpPr>
              <a:spLocks noChangeArrowheads="1"/>
            </p:cNvSpPr>
            <p:nvPr/>
          </p:nvSpPr>
          <p:spPr bwMode="auto">
            <a:xfrm>
              <a:off x="3843" y="3425"/>
              <a:ext cx="70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Arial"/>
                  <a:cs typeface="Arial"/>
                </a:rPr>
                <a:t>Fixed cost</a:t>
              </a:r>
            </a:p>
          </p:txBody>
        </p:sp>
      </p:grpSp>
      <p:grpSp>
        <p:nvGrpSpPr>
          <p:cNvPr id="74773" name="Group 21"/>
          <p:cNvGrpSpPr>
            <a:grpSpLocks/>
          </p:cNvGrpSpPr>
          <p:nvPr/>
        </p:nvGrpSpPr>
        <p:grpSpPr bwMode="auto">
          <a:xfrm>
            <a:off x="2471738" y="2300288"/>
            <a:ext cx="2513012" cy="1331912"/>
            <a:chOff x="1557" y="1649"/>
            <a:chExt cx="1583" cy="839"/>
          </a:xfrm>
        </p:grpSpPr>
        <p:sp>
          <p:nvSpPr>
            <p:cNvPr id="83984" name="Rectangle 22"/>
            <p:cNvSpPr>
              <a:spLocks noChangeArrowheads="1"/>
            </p:cNvSpPr>
            <p:nvPr/>
          </p:nvSpPr>
          <p:spPr bwMode="auto">
            <a:xfrm>
              <a:off x="1557" y="1649"/>
              <a:ext cx="158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Arial"/>
                  <a:cs typeface="Arial"/>
                </a:rPr>
                <a:t>Break-even point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Arial"/>
                  <a:cs typeface="Arial"/>
                </a:rPr>
                <a:t>Total cost = Total revenue</a:t>
              </a:r>
            </a:p>
          </p:txBody>
        </p:sp>
        <p:sp>
          <p:nvSpPr>
            <p:cNvPr id="83985" name="Line 23"/>
            <p:cNvSpPr>
              <a:spLocks noChangeShapeType="1"/>
            </p:cNvSpPr>
            <p:nvPr/>
          </p:nvSpPr>
          <p:spPr bwMode="auto">
            <a:xfrm>
              <a:off x="2328" y="1960"/>
              <a:ext cx="344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74776" name="Group 24"/>
          <p:cNvGrpSpPr>
            <a:grpSpLocks/>
          </p:cNvGrpSpPr>
          <p:nvPr/>
        </p:nvGrpSpPr>
        <p:grpSpPr bwMode="auto">
          <a:xfrm>
            <a:off x="1203325" y="1111250"/>
            <a:ext cx="6594475" cy="5192713"/>
            <a:chOff x="758" y="900"/>
            <a:chExt cx="4154" cy="3271"/>
          </a:xfrm>
        </p:grpSpPr>
        <p:sp>
          <p:nvSpPr>
            <p:cNvPr id="83979" name="Rectangle 25"/>
            <p:cNvSpPr>
              <a:spLocks noChangeArrowheads="1"/>
            </p:cNvSpPr>
            <p:nvPr/>
          </p:nvSpPr>
          <p:spPr bwMode="auto">
            <a:xfrm>
              <a:off x="960" y="900"/>
              <a:ext cx="475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75000"/>
                </a:lnSpc>
              </a:pPr>
              <a:r>
                <a:rPr lang="en-US" sz="1600" dirty="0">
                  <a:latin typeface="Arial"/>
                  <a:cs typeface="Arial"/>
                </a:rPr>
                <a:t>–</a:t>
              </a:r>
            </a:p>
            <a:p>
              <a:pPr algn="r">
                <a:lnSpc>
                  <a:spcPct val="175000"/>
                </a:lnSpc>
              </a:pPr>
              <a:r>
                <a:rPr lang="en-US" sz="1600" dirty="0">
                  <a:latin typeface="Arial"/>
                  <a:cs typeface="Arial"/>
                </a:rPr>
                <a:t>900 –</a:t>
              </a:r>
            </a:p>
            <a:p>
              <a:pPr algn="r">
                <a:lnSpc>
                  <a:spcPct val="175000"/>
                </a:lnSpc>
              </a:pPr>
              <a:r>
                <a:rPr lang="en-US" sz="1600" dirty="0">
                  <a:latin typeface="Arial"/>
                  <a:cs typeface="Arial"/>
                </a:rPr>
                <a:t>800 –</a:t>
              </a:r>
            </a:p>
            <a:p>
              <a:pPr algn="r">
                <a:lnSpc>
                  <a:spcPct val="175000"/>
                </a:lnSpc>
              </a:pPr>
              <a:r>
                <a:rPr lang="en-US" sz="1600" dirty="0">
                  <a:latin typeface="Arial"/>
                  <a:cs typeface="Arial"/>
                </a:rPr>
                <a:t>700 –</a:t>
              </a:r>
            </a:p>
            <a:p>
              <a:pPr algn="r">
                <a:lnSpc>
                  <a:spcPct val="175000"/>
                </a:lnSpc>
              </a:pPr>
              <a:r>
                <a:rPr lang="en-US" sz="1600" dirty="0">
                  <a:latin typeface="Arial"/>
                  <a:cs typeface="Arial"/>
                </a:rPr>
                <a:t>600 –</a:t>
              </a:r>
            </a:p>
            <a:p>
              <a:pPr algn="r">
                <a:lnSpc>
                  <a:spcPct val="175000"/>
                </a:lnSpc>
              </a:pPr>
              <a:r>
                <a:rPr lang="en-US" sz="1600" dirty="0">
                  <a:latin typeface="Arial"/>
                  <a:cs typeface="Arial"/>
                </a:rPr>
                <a:t>500 –</a:t>
              </a:r>
            </a:p>
            <a:p>
              <a:pPr algn="r">
                <a:lnSpc>
                  <a:spcPct val="175000"/>
                </a:lnSpc>
              </a:pPr>
              <a:r>
                <a:rPr lang="en-US" sz="1600" dirty="0">
                  <a:latin typeface="Arial"/>
                  <a:cs typeface="Arial"/>
                </a:rPr>
                <a:t>400 –</a:t>
              </a:r>
            </a:p>
            <a:p>
              <a:pPr algn="r">
                <a:lnSpc>
                  <a:spcPct val="175000"/>
                </a:lnSpc>
              </a:pPr>
              <a:r>
                <a:rPr lang="en-US" sz="1600" dirty="0">
                  <a:latin typeface="Arial"/>
                  <a:cs typeface="Arial"/>
                </a:rPr>
                <a:t>300 –</a:t>
              </a:r>
            </a:p>
            <a:p>
              <a:pPr algn="r">
                <a:lnSpc>
                  <a:spcPct val="175000"/>
                </a:lnSpc>
              </a:pPr>
              <a:r>
                <a:rPr lang="en-US" sz="1600" dirty="0">
                  <a:latin typeface="Arial"/>
                  <a:cs typeface="Arial"/>
                </a:rPr>
                <a:t>200 –</a:t>
              </a:r>
            </a:p>
            <a:p>
              <a:pPr algn="r">
                <a:lnSpc>
                  <a:spcPct val="175000"/>
                </a:lnSpc>
              </a:pPr>
              <a:r>
                <a:rPr lang="en-US" sz="1600" dirty="0">
                  <a:latin typeface="Arial"/>
                  <a:cs typeface="Arial"/>
                </a:rPr>
                <a:t>100 –</a:t>
              </a:r>
            </a:p>
            <a:p>
              <a:pPr algn="r">
                <a:lnSpc>
                  <a:spcPct val="175000"/>
                </a:lnSpc>
              </a:pP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83980" name="Freeform 26"/>
            <p:cNvSpPr>
              <a:spLocks/>
            </p:cNvSpPr>
            <p:nvPr/>
          </p:nvSpPr>
          <p:spPr bwMode="auto">
            <a:xfrm>
              <a:off x="1312" y="1080"/>
              <a:ext cx="3600" cy="2696"/>
            </a:xfrm>
            <a:custGeom>
              <a:avLst/>
              <a:gdLst>
                <a:gd name="T0" fmla="*/ 0 w 3312"/>
                <a:gd name="T1" fmla="*/ 0 h 2696"/>
                <a:gd name="T2" fmla="*/ 0 w 3312"/>
                <a:gd name="T3" fmla="*/ 2696 h 2696"/>
                <a:gd name="T4" fmla="*/ 3600 w 3312"/>
                <a:gd name="T5" fmla="*/ 2696 h 2696"/>
                <a:gd name="T6" fmla="*/ 0 60000 65536"/>
                <a:gd name="T7" fmla="*/ 0 60000 65536"/>
                <a:gd name="T8" fmla="*/ 0 60000 65536"/>
                <a:gd name="T9" fmla="*/ 0 w 3312"/>
                <a:gd name="T10" fmla="*/ 0 h 2696"/>
                <a:gd name="T11" fmla="*/ 3312 w 3312"/>
                <a:gd name="T12" fmla="*/ 2696 h 26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12" h="2696">
                  <a:moveTo>
                    <a:pt x="0" y="0"/>
                  </a:moveTo>
                  <a:lnTo>
                    <a:pt x="0" y="2696"/>
                  </a:lnTo>
                  <a:lnTo>
                    <a:pt x="3312" y="269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3981" name="Rectangle 27"/>
            <p:cNvSpPr>
              <a:spLocks noChangeArrowheads="1"/>
            </p:cNvSpPr>
            <p:nvPr/>
          </p:nvSpPr>
          <p:spPr bwMode="auto">
            <a:xfrm>
              <a:off x="1190" y="3653"/>
              <a:ext cx="361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tabLst>
                  <a:tab pos="101600" algn="ctr"/>
                  <a:tab pos="571500" algn="ctr"/>
                  <a:tab pos="1054100" algn="ctr"/>
                  <a:tab pos="1524000" algn="ctr"/>
                  <a:tab pos="2006600" algn="ctr"/>
                  <a:tab pos="2476500" algn="ctr"/>
                  <a:tab pos="2959100" algn="ctr"/>
                  <a:tab pos="3429000" algn="ctr"/>
                  <a:tab pos="3911600" algn="ctr"/>
                  <a:tab pos="4381500" algn="ctr"/>
                  <a:tab pos="4864100" algn="ctr"/>
                  <a:tab pos="5334000" algn="ctr"/>
                </a:tabLst>
              </a:pPr>
              <a:r>
                <a:rPr lang="en-US" sz="1000" dirty="0">
                  <a:latin typeface="Arial"/>
                  <a:cs typeface="Arial"/>
                </a:rPr>
                <a:t>	|	|	|	|	|	|	|	|	|	|	|	|	</a:t>
              </a:r>
              <a:endParaRPr lang="en-US" dirty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  <a:tabLst>
                  <a:tab pos="101600" algn="ctr"/>
                  <a:tab pos="571500" algn="ctr"/>
                  <a:tab pos="1054100" algn="ctr"/>
                  <a:tab pos="1524000" algn="ctr"/>
                  <a:tab pos="2006600" algn="ctr"/>
                  <a:tab pos="2476500" algn="ctr"/>
                  <a:tab pos="2959100" algn="ctr"/>
                  <a:tab pos="3429000" algn="ctr"/>
                  <a:tab pos="3911600" algn="ctr"/>
                  <a:tab pos="4381500" algn="ctr"/>
                  <a:tab pos="4864100" algn="ctr"/>
                  <a:tab pos="5334000" algn="ctr"/>
                </a:tabLst>
              </a:pPr>
              <a:r>
                <a:rPr lang="en-US" sz="1600" dirty="0">
                  <a:latin typeface="Arial"/>
                  <a:cs typeface="Arial"/>
                </a:rPr>
                <a:t>	0	100	200	300	400	500	600	700	800	900	1000	1100</a:t>
              </a:r>
            </a:p>
          </p:txBody>
        </p:sp>
        <p:sp>
          <p:nvSpPr>
            <p:cNvPr id="83982" name="Rectangle 28"/>
            <p:cNvSpPr>
              <a:spLocks noChangeArrowheads="1"/>
            </p:cNvSpPr>
            <p:nvPr/>
          </p:nvSpPr>
          <p:spPr bwMode="auto">
            <a:xfrm rot="-5400000">
              <a:off x="397" y="2283"/>
              <a:ext cx="93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Cost in dollars</a:t>
              </a:r>
            </a:p>
          </p:txBody>
        </p:sp>
        <p:sp>
          <p:nvSpPr>
            <p:cNvPr id="83983" name="Rectangle 29"/>
            <p:cNvSpPr>
              <a:spLocks noChangeArrowheads="1"/>
            </p:cNvSpPr>
            <p:nvPr/>
          </p:nvSpPr>
          <p:spPr bwMode="auto">
            <a:xfrm>
              <a:off x="2238" y="3958"/>
              <a:ext cx="15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Volume (units per period)</a:t>
              </a:r>
            </a:p>
          </p:txBody>
        </p:sp>
      </p:grp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288925" y="5775325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Figure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S7.5</a:t>
            </a:r>
          </a:p>
        </p:txBody>
      </p:sp>
    </p:spTree>
    <p:extLst>
      <p:ext uri="{BB962C8B-B14F-4D97-AF65-F5344CB8AC3E}">
        <p14:creationId xmlns:p14="http://schemas.microsoft.com/office/powerpoint/2010/main" val="70196132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8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Break-Even Analysis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292225" y="1938338"/>
            <a:ext cx="67500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/>
          <a:lstStyle/>
          <a:p>
            <a:pPr marL="444500" indent="-4445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Costs and revenue are linear functions</a:t>
            </a:r>
          </a:p>
          <a:p>
            <a:pPr marL="1079500" lvl="1" indent="-3683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Generally not the case in the real world</a:t>
            </a:r>
          </a:p>
          <a:p>
            <a:pPr marL="444500" indent="-4445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We actually know these costs</a:t>
            </a:r>
          </a:p>
          <a:p>
            <a:pPr marL="1079500" lvl="1" indent="-3683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Very difficult to verify</a:t>
            </a:r>
          </a:p>
          <a:p>
            <a:pPr marL="444500" indent="-444500" defTabSz="1000125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Time value of money is often ignored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720725" y="1311275"/>
            <a:ext cx="2784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254633144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0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Break-Even Analysis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644525" y="1404938"/>
            <a:ext cx="8042275" cy="2579687"/>
            <a:chOff x="406" y="1101"/>
            <a:chExt cx="5066" cy="1625"/>
          </a:xfrm>
        </p:grpSpPr>
        <p:sp>
          <p:nvSpPr>
            <p:cNvPr id="88073" name="Rectangle 4"/>
            <p:cNvSpPr>
              <a:spLocks noChangeArrowheads="1"/>
            </p:cNvSpPr>
            <p:nvPr/>
          </p:nvSpPr>
          <p:spPr bwMode="auto">
            <a:xfrm>
              <a:off x="406" y="1101"/>
              <a:ext cx="2402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244600" indent="-1244600">
                <a:lnSpc>
                  <a:spcPct val="90000"/>
                </a:lnSpc>
                <a:spcAft>
                  <a:spcPts val="600"/>
                </a:spcAft>
                <a:tabLst>
                  <a:tab pos="723900" algn="r"/>
                  <a:tab pos="9525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BEP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>
                  <a:latin typeface="Times New Roman" charset="0"/>
                  <a:cs typeface="Times New Roman" charset="0"/>
                </a:rPr>
                <a:t>	</a:t>
              </a:r>
              <a:r>
                <a:rPr lang="en-US" sz="2400" dirty="0"/>
                <a:t>=	break-even point in units</a:t>
              </a:r>
            </a:p>
            <a:p>
              <a:pPr marL="1244600" indent="-1244600">
                <a:lnSpc>
                  <a:spcPct val="90000"/>
                </a:lnSpc>
                <a:spcAft>
                  <a:spcPts val="600"/>
                </a:spcAft>
                <a:tabLst>
                  <a:tab pos="723900" algn="r"/>
                  <a:tab pos="9525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BEP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$</a:t>
              </a:r>
              <a:r>
                <a:rPr lang="en-US" sz="2400" dirty="0"/>
                <a:t>	=	break-even point in dollars</a:t>
              </a:r>
            </a:p>
            <a:p>
              <a:pPr marL="1244600" indent="-1244600">
                <a:lnSpc>
                  <a:spcPct val="90000"/>
                </a:lnSpc>
                <a:spcAft>
                  <a:spcPts val="600"/>
                </a:spcAft>
                <a:tabLst>
                  <a:tab pos="723900" algn="r"/>
                  <a:tab pos="9525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P</a:t>
              </a:r>
              <a:r>
                <a:rPr lang="en-US" sz="2400" dirty="0"/>
                <a:t>	=	price per unit (after all discounts)</a:t>
              </a:r>
            </a:p>
          </p:txBody>
        </p:sp>
        <p:sp>
          <p:nvSpPr>
            <p:cNvPr id="88074" name="Rectangle 5"/>
            <p:cNvSpPr>
              <a:spLocks noChangeArrowheads="1"/>
            </p:cNvSpPr>
            <p:nvPr/>
          </p:nvSpPr>
          <p:spPr bwMode="auto">
            <a:xfrm>
              <a:off x="2974" y="1101"/>
              <a:ext cx="2498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62000" indent="-762000">
                <a:lnSpc>
                  <a:spcPct val="90000"/>
                </a:lnSpc>
                <a:spcAft>
                  <a:spcPts val="600"/>
                </a:spcAft>
                <a:tabLst>
                  <a:tab pos="266700" algn="r"/>
                  <a:tab pos="4826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	=	number of units produced	</a:t>
              </a:r>
            </a:p>
            <a:p>
              <a:pPr marL="762000" indent="-762000">
                <a:lnSpc>
                  <a:spcPct val="90000"/>
                </a:lnSpc>
                <a:spcAft>
                  <a:spcPts val="600"/>
                </a:spcAft>
                <a:tabLst>
                  <a:tab pos="266700" algn="r"/>
                  <a:tab pos="4826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TR</a:t>
              </a:r>
              <a:r>
                <a:rPr lang="en-US" sz="2400" dirty="0"/>
                <a:t>	=	total revenue =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Px</a:t>
              </a:r>
            </a:p>
            <a:p>
              <a:pPr marL="762000" indent="-762000">
                <a:lnSpc>
                  <a:spcPct val="90000"/>
                </a:lnSpc>
                <a:spcAft>
                  <a:spcPts val="600"/>
                </a:spcAft>
                <a:tabLst>
                  <a:tab pos="266700" algn="r"/>
                  <a:tab pos="4826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F</a:t>
              </a:r>
              <a:r>
                <a:rPr lang="en-US" sz="2400" dirty="0"/>
                <a:t>	=	fixed costs</a:t>
              </a:r>
            </a:p>
            <a:p>
              <a:pPr marL="762000" indent="-762000">
                <a:lnSpc>
                  <a:spcPct val="90000"/>
                </a:lnSpc>
                <a:spcAft>
                  <a:spcPts val="600"/>
                </a:spcAft>
                <a:tabLst>
                  <a:tab pos="266700" algn="r"/>
                  <a:tab pos="4826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V</a:t>
              </a:r>
              <a:r>
                <a:rPr lang="en-US" sz="2400" dirty="0"/>
                <a:t>	=	variable cost per unit</a:t>
              </a:r>
            </a:p>
            <a:p>
              <a:pPr marL="762000" indent="-762000">
                <a:lnSpc>
                  <a:spcPct val="90000"/>
                </a:lnSpc>
                <a:spcAft>
                  <a:spcPts val="600"/>
                </a:spcAft>
                <a:tabLst>
                  <a:tab pos="266700" algn="r"/>
                  <a:tab pos="4826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TC</a:t>
              </a:r>
              <a:r>
                <a:rPr lang="en-US" sz="2400" dirty="0"/>
                <a:t>	=	total costs =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F</a:t>
              </a:r>
              <a:r>
                <a:rPr lang="en-US" sz="2400" dirty="0"/>
                <a:t> +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Vx</a:t>
              </a:r>
            </a:p>
          </p:txBody>
        </p:sp>
      </p:grp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1482725" y="4743450"/>
            <a:ext cx="1827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Times New Roman" charset="0"/>
                <a:cs typeface="Times New Roman" charset="0"/>
              </a:rPr>
              <a:t>TR</a:t>
            </a:r>
            <a:r>
              <a:rPr lang="en-US" sz="2400" dirty="0"/>
              <a:t> = </a:t>
            </a:r>
            <a:r>
              <a:rPr lang="en-US" sz="2400" i="1" dirty="0">
                <a:latin typeface="Times New Roman" charset="0"/>
                <a:cs typeface="Times New Roman" charset="0"/>
              </a:rPr>
              <a:t>TC</a:t>
            </a:r>
          </a:p>
          <a:p>
            <a:pPr algn="ctr"/>
            <a:r>
              <a:rPr lang="en-US" sz="2400" dirty="0"/>
              <a:t>or</a:t>
            </a:r>
          </a:p>
          <a:p>
            <a:pPr algn="ctr"/>
            <a:r>
              <a:rPr lang="en-US" sz="2400" i="1" dirty="0">
                <a:latin typeface="Times New Roman" charset="0"/>
                <a:cs typeface="Times New Roman" charset="0"/>
              </a:rPr>
              <a:t>Px</a:t>
            </a:r>
            <a:r>
              <a:rPr lang="en-US" sz="2400" dirty="0"/>
              <a:t> = </a:t>
            </a:r>
            <a:r>
              <a:rPr lang="en-US" sz="2400" i="1" dirty="0">
                <a:latin typeface="Times New Roman" charset="0"/>
                <a:cs typeface="Times New Roman" charset="0"/>
              </a:rPr>
              <a:t>F</a:t>
            </a:r>
            <a:r>
              <a:rPr lang="en-US" sz="2400" dirty="0"/>
              <a:t> + </a:t>
            </a:r>
            <a:r>
              <a:rPr lang="en-US" sz="2400" i="1" dirty="0">
                <a:latin typeface="Times New Roman" charset="0"/>
                <a:cs typeface="Times New Roman" charset="0"/>
              </a:rPr>
              <a:t>Vx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708025" y="4065588"/>
            <a:ext cx="51387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BF0922"/>
                </a:solidFill>
              </a:rPr>
              <a:t>Break-even point occurs when</a:t>
            </a:r>
          </a:p>
        </p:txBody>
      </p:sp>
      <p:grpSp>
        <p:nvGrpSpPr>
          <p:cNvPr id="76808" name="Group 8"/>
          <p:cNvGrpSpPr>
            <a:grpSpLocks/>
          </p:cNvGrpSpPr>
          <p:nvPr/>
        </p:nvGrpSpPr>
        <p:grpSpPr bwMode="auto">
          <a:xfrm>
            <a:off x="5381625" y="4852988"/>
            <a:ext cx="2138363" cy="830262"/>
            <a:chOff x="630" y="2433"/>
            <a:chExt cx="1347" cy="523"/>
          </a:xfrm>
        </p:grpSpPr>
        <p:sp>
          <p:nvSpPr>
            <p:cNvPr id="88070" name="Rectangle 9"/>
            <p:cNvSpPr>
              <a:spLocks noChangeArrowheads="1"/>
            </p:cNvSpPr>
            <p:nvPr/>
          </p:nvSpPr>
          <p:spPr bwMode="auto">
            <a:xfrm>
              <a:off x="630" y="2529"/>
              <a:ext cx="7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charset="0"/>
                  <a:cs typeface="Times New Roman" charset="0"/>
                </a:rPr>
                <a:t>BEP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 =</a:t>
              </a:r>
            </a:p>
          </p:txBody>
        </p:sp>
        <p:sp>
          <p:nvSpPr>
            <p:cNvPr id="88071" name="Rectangle 10"/>
            <p:cNvSpPr>
              <a:spLocks noChangeArrowheads="1"/>
            </p:cNvSpPr>
            <p:nvPr/>
          </p:nvSpPr>
          <p:spPr bwMode="auto">
            <a:xfrm>
              <a:off x="1346" y="2433"/>
              <a:ext cx="63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latin typeface="Times New Roman" charset="0"/>
                  <a:cs typeface="Times New Roman" charset="0"/>
                </a:rPr>
                <a:t>F</a:t>
              </a:r>
            </a:p>
            <a:p>
              <a:pPr algn="ctr"/>
              <a:r>
                <a:rPr lang="en-US" sz="2400" i="1" dirty="0">
                  <a:latin typeface="Times New Roman" charset="0"/>
                  <a:cs typeface="Times New Roman" charset="0"/>
                </a:rPr>
                <a:t>P</a:t>
              </a:r>
              <a:r>
                <a:rPr lang="en-US" sz="2400" dirty="0"/>
                <a:t> –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V</a:t>
              </a:r>
            </a:p>
          </p:txBody>
        </p:sp>
        <p:sp>
          <p:nvSpPr>
            <p:cNvPr id="88072" name="Line 11"/>
            <p:cNvSpPr>
              <a:spLocks noChangeShapeType="1"/>
            </p:cNvSpPr>
            <p:nvPr/>
          </p:nvSpPr>
          <p:spPr bwMode="auto">
            <a:xfrm>
              <a:off x="1384" y="270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49287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utoUpdateAnimBg="0"/>
      <p:bldP spid="7680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Break-Even Analysis</a:t>
            </a:r>
          </a:p>
        </p:txBody>
      </p:sp>
      <p:grpSp>
        <p:nvGrpSpPr>
          <p:cNvPr id="90114" name="Group 3"/>
          <p:cNvGrpSpPr>
            <a:grpSpLocks/>
          </p:cNvGrpSpPr>
          <p:nvPr/>
        </p:nvGrpSpPr>
        <p:grpSpPr bwMode="auto">
          <a:xfrm>
            <a:off x="644525" y="1404938"/>
            <a:ext cx="8042275" cy="2579687"/>
            <a:chOff x="406" y="1101"/>
            <a:chExt cx="5066" cy="1625"/>
          </a:xfrm>
        </p:grpSpPr>
        <p:sp>
          <p:nvSpPr>
            <p:cNvPr id="90127" name="Rectangle 4"/>
            <p:cNvSpPr>
              <a:spLocks noChangeArrowheads="1"/>
            </p:cNvSpPr>
            <p:nvPr/>
          </p:nvSpPr>
          <p:spPr bwMode="auto">
            <a:xfrm>
              <a:off x="406" y="1101"/>
              <a:ext cx="2402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244600" indent="-1244600">
                <a:lnSpc>
                  <a:spcPct val="90000"/>
                </a:lnSpc>
                <a:spcAft>
                  <a:spcPts val="600"/>
                </a:spcAft>
                <a:tabLst>
                  <a:tab pos="723900" algn="r"/>
                  <a:tab pos="9525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BEP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>
                  <a:latin typeface="Times New Roman" charset="0"/>
                  <a:cs typeface="Times New Roman" charset="0"/>
                </a:rPr>
                <a:t>	</a:t>
              </a:r>
              <a:r>
                <a:rPr lang="en-US" sz="2400" dirty="0"/>
                <a:t>=	break-even point in units</a:t>
              </a:r>
            </a:p>
            <a:p>
              <a:pPr marL="1244600" indent="-1244600">
                <a:lnSpc>
                  <a:spcPct val="90000"/>
                </a:lnSpc>
                <a:spcAft>
                  <a:spcPts val="600"/>
                </a:spcAft>
                <a:tabLst>
                  <a:tab pos="723900" algn="r"/>
                  <a:tab pos="9525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BEP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$</a:t>
              </a:r>
              <a:r>
                <a:rPr lang="en-US" sz="2400" dirty="0"/>
                <a:t>	=	break-even point in dollars</a:t>
              </a:r>
            </a:p>
            <a:p>
              <a:pPr marL="1244600" indent="-1244600">
                <a:lnSpc>
                  <a:spcPct val="90000"/>
                </a:lnSpc>
                <a:spcAft>
                  <a:spcPts val="600"/>
                </a:spcAft>
                <a:tabLst>
                  <a:tab pos="723900" algn="r"/>
                  <a:tab pos="9525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P</a:t>
              </a:r>
              <a:r>
                <a:rPr lang="en-US" sz="2400" dirty="0"/>
                <a:t>	=	price per unit (after all discounts)</a:t>
              </a:r>
            </a:p>
          </p:txBody>
        </p:sp>
        <p:sp>
          <p:nvSpPr>
            <p:cNvPr id="90128" name="Rectangle 5"/>
            <p:cNvSpPr>
              <a:spLocks noChangeArrowheads="1"/>
            </p:cNvSpPr>
            <p:nvPr/>
          </p:nvSpPr>
          <p:spPr bwMode="auto">
            <a:xfrm>
              <a:off x="2974" y="1101"/>
              <a:ext cx="2498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62000" indent="-762000">
                <a:lnSpc>
                  <a:spcPct val="90000"/>
                </a:lnSpc>
                <a:spcAft>
                  <a:spcPts val="600"/>
                </a:spcAft>
                <a:tabLst>
                  <a:tab pos="266700" algn="r"/>
                  <a:tab pos="4826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	=	number of units produced	</a:t>
              </a:r>
            </a:p>
            <a:p>
              <a:pPr marL="762000" indent="-762000">
                <a:lnSpc>
                  <a:spcPct val="90000"/>
                </a:lnSpc>
                <a:spcAft>
                  <a:spcPts val="600"/>
                </a:spcAft>
                <a:tabLst>
                  <a:tab pos="266700" algn="r"/>
                  <a:tab pos="4826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TR</a:t>
              </a:r>
              <a:r>
                <a:rPr lang="en-US" sz="2400" dirty="0"/>
                <a:t>	=	total revenue =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Px</a:t>
              </a:r>
            </a:p>
            <a:p>
              <a:pPr marL="762000" indent="-762000">
                <a:lnSpc>
                  <a:spcPct val="90000"/>
                </a:lnSpc>
                <a:spcAft>
                  <a:spcPts val="600"/>
                </a:spcAft>
                <a:tabLst>
                  <a:tab pos="266700" algn="r"/>
                  <a:tab pos="4826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F</a:t>
              </a:r>
              <a:r>
                <a:rPr lang="en-US" sz="2400" dirty="0"/>
                <a:t>	=	fixed costs</a:t>
              </a:r>
            </a:p>
            <a:p>
              <a:pPr marL="762000" indent="-762000">
                <a:lnSpc>
                  <a:spcPct val="90000"/>
                </a:lnSpc>
                <a:spcAft>
                  <a:spcPts val="600"/>
                </a:spcAft>
                <a:tabLst>
                  <a:tab pos="266700" algn="r"/>
                  <a:tab pos="4826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V</a:t>
              </a:r>
              <a:r>
                <a:rPr lang="en-US" sz="2400" dirty="0"/>
                <a:t>	=	variable cost per unit</a:t>
              </a:r>
            </a:p>
            <a:p>
              <a:pPr marL="762000" indent="-762000">
                <a:lnSpc>
                  <a:spcPct val="90000"/>
                </a:lnSpc>
                <a:spcAft>
                  <a:spcPts val="600"/>
                </a:spcAft>
                <a:tabLst>
                  <a:tab pos="266700" algn="r"/>
                  <a:tab pos="482600" algn="l"/>
                </a:tabLst>
              </a:pPr>
              <a:r>
                <a:rPr lang="en-US" sz="2400" dirty="0"/>
                <a:t>	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TC</a:t>
              </a:r>
              <a:r>
                <a:rPr lang="en-US" sz="2400" dirty="0"/>
                <a:t>	=	total costs =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F</a:t>
              </a:r>
              <a:r>
                <a:rPr lang="en-US" sz="2400" dirty="0"/>
                <a:t> +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Vx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3875088"/>
            <a:ext cx="3838575" cy="2463800"/>
            <a:chOff x="0" y="3861595"/>
            <a:chExt cx="3838227" cy="2463805"/>
          </a:xfrm>
        </p:grpSpPr>
        <p:sp>
          <p:nvSpPr>
            <p:cNvPr id="90117" name="Rectangle 7"/>
            <p:cNvSpPr>
              <a:spLocks noChangeArrowheads="1"/>
            </p:cNvSpPr>
            <p:nvPr/>
          </p:nvSpPr>
          <p:spPr bwMode="auto">
            <a:xfrm>
              <a:off x="0" y="4039395"/>
              <a:ext cx="3838227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US" sz="2400" i="1" dirty="0">
                  <a:latin typeface="Times New Roman" charset="0"/>
                  <a:cs typeface="Times New Roman" charset="0"/>
                </a:rPr>
                <a:t>BEP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$</a:t>
              </a:r>
              <a:r>
                <a:rPr lang="en-US" sz="2400" dirty="0"/>
                <a:t> =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BEP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P  </a:t>
              </a:r>
              <a:r>
                <a:rPr lang="en-US" sz="2400" i="1" dirty="0">
                  <a:cs typeface="Times New Roman" charset="0"/>
                </a:rPr>
                <a:t>=            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P</a:t>
              </a:r>
            </a:p>
            <a:p>
              <a:pPr>
                <a:spcAft>
                  <a:spcPts val="3600"/>
                </a:spcAft>
              </a:pPr>
              <a:r>
                <a:rPr lang="en-US" sz="2400" dirty="0"/>
                <a:t>         =</a:t>
              </a:r>
            </a:p>
            <a:p>
              <a:pPr>
                <a:spcAft>
                  <a:spcPts val="3600"/>
                </a:spcAft>
              </a:pPr>
              <a:r>
                <a:rPr lang="en-US" sz="2400" dirty="0"/>
                <a:t>         = </a:t>
              </a:r>
            </a:p>
          </p:txBody>
        </p:sp>
        <p:grpSp>
          <p:nvGrpSpPr>
            <p:cNvPr id="90118" name="Group 8"/>
            <p:cNvGrpSpPr>
              <a:grpSpLocks/>
            </p:cNvGrpSpPr>
            <p:nvPr/>
          </p:nvGrpSpPr>
          <p:grpSpPr bwMode="auto">
            <a:xfrm>
              <a:off x="1133475" y="4643441"/>
              <a:ext cx="1422400" cy="830263"/>
              <a:chOff x="3532" y="3369"/>
              <a:chExt cx="896" cy="523"/>
            </a:xfrm>
          </p:grpSpPr>
          <p:sp>
            <p:nvSpPr>
              <p:cNvPr id="90125" name="Rectangle 9"/>
              <p:cNvSpPr>
                <a:spLocks noChangeArrowheads="1"/>
              </p:cNvSpPr>
              <p:nvPr/>
            </p:nvSpPr>
            <p:spPr bwMode="auto">
              <a:xfrm>
                <a:off x="3534" y="3369"/>
                <a:ext cx="89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F</a:t>
                </a:r>
              </a:p>
              <a:p>
                <a:pPr algn="ctr"/>
                <a:r>
                  <a:rPr lang="en-US" sz="2400" dirty="0">
                    <a:latin typeface="Times New Roman" charset="0"/>
                    <a:cs typeface="Times New Roman" charset="0"/>
                  </a:rPr>
                  <a:t>(</a:t>
                </a:r>
                <a:r>
                  <a:rPr lang="en-US" sz="2400" i="1" dirty="0">
                    <a:latin typeface="Times New Roman" charset="0"/>
                    <a:cs typeface="Times New Roman" charset="0"/>
                  </a:rPr>
                  <a:t>P</a:t>
                </a:r>
                <a:r>
                  <a:rPr lang="en-US" sz="2400" dirty="0">
                    <a:latin typeface="Times New Roman" charset="0"/>
                    <a:cs typeface="Times New Roman" charset="0"/>
                  </a:rPr>
                  <a:t> – </a:t>
                </a:r>
                <a:r>
                  <a:rPr lang="en-US" sz="2400" i="1" dirty="0">
                    <a:latin typeface="Times New Roman" charset="0"/>
                    <a:cs typeface="Times New Roman" charset="0"/>
                  </a:rPr>
                  <a:t>V</a:t>
                </a:r>
                <a:r>
                  <a:rPr lang="en-US" sz="2400" dirty="0">
                    <a:latin typeface="Times New Roman" charset="0"/>
                    <a:cs typeface="Times New Roman" charset="0"/>
                  </a:rPr>
                  <a:t>)/</a:t>
                </a:r>
                <a:r>
                  <a:rPr lang="en-US" sz="2400" i="1" dirty="0">
                    <a:latin typeface="Times New Roman" charset="0"/>
                    <a:cs typeface="Times New Roman" charset="0"/>
                  </a:rPr>
                  <a:t>P</a:t>
                </a:r>
              </a:p>
            </p:txBody>
          </p:sp>
          <p:sp>
            <p:nvSpPr>
              <p:cNvPr id="90126" name="Line 10"/>
              <p:cNvSpPr>
                <a:spLocks noChangeShapeType="1"/>
              </p:cNvSpPr>
              <p:nvPr/>
            </p:nvSpPr>
            <p:spPr bwMode="auto">
              <a:xfrm>
                <a:off x="3532" y="3648"/>
                <a:ext cx="8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0119" name="Group 11"/>
            <p:cNvGrpSpPr>
              <a:grpSpLocks/>
            </p:cNvGrpSpPr>
            <p:nvPr/>
          </p:nvGrpSpPr>
          <p:grpSpPr bwMode="auto">
            <a:xfrm>
              <a:off x="2435225" y="3861595"/>
              <a:ext cx="963613" cy="830263"/>
              <a:chOff x="3488" y="2753"/>
              <a:chExt cx="607" cy="523"/>
            </a:xfrm>
          </p:grpSpPr>
          <p:sp>
            <p:nvSpPr>
              <p:cNvPr id="90123" name="Rectangle 12"/>
              <p:cNvSpPr>
                <a:spLocks noChangeArrowheads="1"/>
              </p:cNvSpPr>
              <p:nvPr/>
            </p:nvSpPr>
            <p:spPr bwMode="auto">
              <a:xfrm>
                <a:off x="3488" y="2753"/>
                <a:ext cx="607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F</a:t>
                </a:r>
              </a:p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P</a:t>
                </a:r>
                <a:r>
                  <a:rPr lang="en-US" sz="2400" dirty="0">
                    <a:latin typeface="Times New Roman" charset="0"/>
                    <a:cs typeface="Times New Roman" charset="0"/>
                  </a:rPr>
                  <a:t> – </a:t>
                </a:r>
                <a:r>
                  <a:rPr lang="en-US" sz="2400" i="1" dirty="0">
                    <a:latin typeface="Times New Roman" charset="0"/>
                    <a:cs typeface="Times New Roman" charset="0"/>
                  </a:rPr>
                  <a:t>V</a:t>
                </a:r>
              </a:p>
            </p:txBody>
          </p:sp>
          <p:sp>
            <p:nvSpPr>
              <p:cNvPr id="90124" name="Line 13"/>
              <p:cNvSpPr>
                <a:spLocks noChangeShapeType="1"/>
              </p:cNvSpPr>
              <p:nvPr/>
            </p:nvSpPr>
            <p:spPr bwMode="auto">
              <a:xfrm>
                <a:off x="3510" y="3024"/>
                <a:ext cx="5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0120" name="Group 14"/>
            <p:cNvGrpSpPr>
              <a:grpSpLocks/>
            </p:cNvGrpSpPr>
            <p:nvPr/>
          </p:nvGrpSpPr>
          <p:grpSpPr bwMode="auto">
            <a:xfrm>
              <a:off x="1146175" y="5495137"/>
              <a:ext cx="1231900" cy="830263"/>
              <a:chOff x="4635" y="3361"/>
              <a:chExt cx="776" cy="523"/>
            </a:xfrm>
          </p:grpSpPr>
          <p:sp>
            <p:nvSpPr>
              <p:cNvPr id="90121" name="Rectangle 15"/>
              <p:cNvSpPr>
                <a:spLocks noChangeArrowheads="1"/>
              </p:cNvSpPr>
              <p:nvPr/>
            </p:nvSpPr>
            <p:spPr bwMode="auto">
              <a:xfrm>
                <a:off x="4651" y="3361"/>
                <a:ext cx="74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F</a:t>
                </a:r>
              </a:p>
              <a:p>
                <a:pPr algn="ctr"/>
                <a:r>
                  <a:rPr lang="en-US" sz="2400" dirty="0">
                    <a:latin typeface="Times New Roman" charset="0"/>
                    <a:cs typeface="Times New Roman" charset="0"/>
                  </a:rPr>
                  <a:t>1 – </a:t>
                </a:r>
                <a:r>
                  <a:rPr lang="en-US" sz="2400" i="1" dirty="0">
                    <a:latin typeface="Times New Roman" charset="0"/>
                    <a:cs typeface="Times New Roman" charset="0"/>
                  </a:rPr>
                  <a:t>V</a:t>
                </a:r>
                <a:r>
                  <a:rPr lang="en-US" sz="2400" dirty="0">
                    <a:latin typeface="Times New Roman" charset="0"/>
                    <a:cs typeface="Times New Roman" charset="0"/>
                  </a:rPr>
                  <a:t>/</a:t>
                </a:r>
                <a:r>
                  <a:rPr lang="en-US" sz="2400" i="1" dirty="0">
                    <a:latin typeface="Times New Roman" charset="0"/>
                    <a:cs typeface="Times New Roman" charset="0"/>
                  </a:rPr>
                  <a:t>P</a:t>
                </a:r>
              </a:p>
            </p:txBody>
          </p:sp>
          <p:sp>
            <p:nvSpPr>
              <p:cNvPr id="90122" name="Line 16"/>
              <p:cNvSpPr>
                <a:spLocks noChangeShapeType="1"/>
              </p:cNvSpPr>
              <p:nvPr/>
            </p:nvSpPr>
            <p:spPr bwMode="auto">
              <a:xfrm>
                <a:off x="4635" y="3632"/>
                <a:ext cx="7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4848225" y="3943350"/>
            <a:ext cx="324961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054100" indent="-1054100">
              <a:lnSpc>
                <a:spcPct val="115000"/>
              </a:lnSpc>
            </a:pPr>
            <a:r>
              <a:rPr lang="en-US" sz="2400" dirty="0"/>
              <a:t>Profit	= </a:t>
            </a:r>
            <a:r>
              <a:rPr lang="en-US" sz="2400" i="1" dirty="0">
                <a:latin typeface="Times New Roman" charset="0"/>
                <a:cs typeface="Times New Roman" charset="0"/>
              </a:rPr>
              <a:t>TR</a:t>
            </a:r>
            <a:r>
              <a:rPr lang="en-US" sz="2400" dirty="0"/>
              <a:t> - </a:t>
            </a:r>
            <a:r>
              <a:rPr lang="en-US" sz="2400" i="1" dirty="0">
                <a:latin typeface="Times New Roman" charset="0"/>
                <a:cs typeface="Times New Roman" charset="0"/>
              </a:rPr>
              <a:t>TC</a:t>
            </a:r>
          </a:p>
          <a:p>
            <a:pPr marL="1054100" indent="-1054100">
              <a:lnSpc>
                <a:spcPct val="115000"/>
              </a:lnSpc>
            </a:pPr>
            <a:r>
              <a:rPr lang="en-US" sz="2400" dirty="0"/>
              <a:t>	= </a:t>
            </a:r>
            <a:r>
              <a:rPr lang="en-US" sz="2400" i="1" dirty="0">
                <a:latin typeface="Times New Roman" charset="0"/>
                <a:cs typeface="Times New Roman" charset="0"/>
              </a:rPr>
              <a:t>Px</a:t>
            </a:r>
            <a:r>
              <a:rPr lang="en-US" sz="2400" dirty="0"/>
              <a:t> – (</a:t>
            </a:r>
            <a:r>
              <a:rPr lang="en-US" sz="2400" i="1" dirty="0">
                <a:latin typeface="Times New Roman" charset="0"/>
                <a:cs typeface="Times New Roman" charset="0"/>
              </a:rPr>
              <a:t>F</a:t>
            </a:r>
            <a:r>
              <a:rPr lang="en-US" sz="2400" dirty="0"/>
              <a:t> + </a:t>
            </a:r>
            <a:r>
              <a:rPr lang="en-US" sz="2400" i="1" dirty="0">
                <a:latin typeface="Times New Roman" charset="0"/>
                <a:cs typeface="Times New Roman" charset="0"/>
              </a:rPr>
              <a:t>Vx</a:t>
            </a:r>
            <a:r>
              <a:rPr lang="en-US" sz="2400" dirty="0"/>
              <a:t>)</a:t>
            </a:r>
          </a:p>
          <a:p>
            <a:pPr marL="1054100" indent="-1054100">
              <a:lnSpc>
                <a:spcPct val="115000"/>
              </a:lnSpc>
            </a:pPr>
            <a:r>
              <a:rPr lang="en-US" sz="2400" dirty="0"/>
              <a:t>	= </a:t>
            </a:r>
            <a:r>
              <a:rPr lang="en-US" sz="2400" i="1" dirty="0">
                <a:latin typeface="Times New Roman" charset="0"/>
                <a:cs typeface="Times New Roman" charset="0"/>
              </a:rPr>
              <a:t>Px</a:t>
            </a:r>
            <a:r>
              <a:rPr lang="en-US" sz="2400" dirty="0"/>
              <a:t> – </a:t>
            </a:r>
            <a:r>
              <a:rPr lang="en-US" sz="2400" i="1" dirty="0">
                <a:latin typeface="Times New Roman" charset="0"/>
                <a:cs typeface="Times New Roman" charset="0"/>
              </a:rPr>
              <a:t>F</a:t>
            </a:r>
            <a:r>
              <a:rPr lang="en-US" sz="2400" dirty="0"/>
              <a:t> – </a:t>
            </a:r>
            <a:r>
              <a:rPr lang="en-US" sz="2400" i="1" dirty="0">
                <a:latin typeface="Times New Roman" charset="0"/>
                <a:cs typeface="Times New Roman" charset="0"/>
              </a:rPr>
              <a:t>Vx</a:t>
            </a:r>
          </a:p>
          <a:p>
            <a:pPr marL="1054100" indent="-1054100">
              <a:lnSpc>
                <a:spcPct val="115000"/>
              </a:lnSpc>
            </a:pPr>
            <a:r>
              <a:rPr lang="en-US" sz="2400" dirty="0"/>
              <a:t>	= (</a:t>
            </a:r>
            <a:r>
              <a:rPr lang="en-US" sz="2400" i="1" dirty="0">
                <a:latin typeface="Times New Roman" charset="0"/>
                <a:cs typeface="Times New Roman" charset="0"/>
              </a:rPr>
              <a:t>P</a:t>
            </a:r>
            <a:r>
              <a:rPr lang="en-US" sz="2400" dirty="0"/>
              <a:t> - </a:t>
            </a:r>
            <a:r>
              <a:rPr lang="en-US" sz="2400" i="1" dirty="0">
                <a:latin typeface="Times New Roman" charset="0"/>
                <a:cs typeface="Times New Roman" charset="0"/>
              </a:rPr>
              <a:t>V</a:t>
            </a:r>
            <a:r>
              <a:rPr lang="en-US" sz="2400" dirty="0"/>
              <a:t>)</a:t>
            </a:r>
            <a:r>
              <a:rPr lang="en-US" sz="2400" i="1" dirty="0">
                <a:latin typeface="Times New Roman" charset="0"/>
                <a:cs typeface="Times New Roman" charset="0"/>
              </a:rPr>
              <a:t>x</a:t>
            </a:r>
            <a:r>
              <a:rPr lang="en-US" sz="2400" dirty="0"/>
              <a:t> – </a:t>
            </a:r>
            <a:r>
              <a:rPr lang="en-US" sz="2400" i="1" dirty="0">
                <a:latin typeface="Times New Roman" charset="0"/>
                <a:cs typeface="Times New Roman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40820732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Capacity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23900" y="1522413"/>
            <a:ext cx="77914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The throughput, or the number of units a facility can hold, receive, store, or produce in a period of time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Determines </a:t>
            </a:r>
            <a:br>
              <a:rPr lang="en-US" sz="3200" dirty="0"/>
            </a:br>
            <a:r>
              <a:rPr lang="en-US" sz="3200" dirty="0"/>
              <a:t>fixed costs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Determines if </a:t>
            </a:r>
            <a:br>
              <a:rPr lang="en-US" sz="3200" dirty="0"/>
            </a:br>
            <a:r>
              <a:rPr lang="en-US" sz="3200" dirty="0"/>
              <a:t>demand will </a:t>
            </a:r>
            <a:br>
              <a:rPr lang="en-US" sz="3200" dirty="0"/>
            </a:br>
            <a:r>
              <a:rPr lang="en-US" sz="3200" dirty="0"/>
              <a:t>be satisfied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Three time horizons</a:t>
            </a:r>
          </a:p>
        </p:txBody>
      </p:sp>
      <p:pic>
        <p:nvPicPr>
          <p:cNvPr id="2" name="Picture 1" descr="crow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48" y="2971964"/>
            <a:ext cx="3933952" cy="26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5815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Break-Even Example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09575" y="1584325"/>
            <a:ext cx="8135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911600" algn="l"/>
              </a:tabLst>
            </a:pPr>
            <a:r>
              <a:rPr lang="en-US" sz="2400" dirty="0"/>
              <a:t>Fixed costs = $10,000	 Material = $.75/unit</a:t>
            </a:r>
          </a:p>
          <a:p>
            <a:pPr>
              <a:tabLst>
                <a:tab pos="3911600" algn="l"/>
              </a:tabLst>
            </a:pPr>
            <a:r>
              <a:rPr lang="en-US" sz="2400" dirty="0"/>
              <a:t>Direct labor = $1.50/unit	 Selling price = $4.00 per unit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09700" y="2808288"/>
            <a:ext cx="6254750" cy="1860550"/>
            <a:chOff x="1409700" y="2808291"/>
            <a:chExt cx="6254750" cy="1860552"/>
          </a:xfrm>
        </p:grpSpPr>
        <p:grpSp>
          <p:nvGrpSpPr>
            <p:cNvPr id="92169" name="Group 4"/>
            <p:cNvGrpSpPr>
              <a:grpSpLocks/>
            </p:cNvGrpSpPr>
            <p:nvPr/>
          </p:nvGrpSpPr>
          <p:grpSpPr bwMode="auto">
            <a:xfrm>
              <a:off x="1409700" y="2808291"/>
              <a:ext cx="6254750" cy="920751"/>
              <a:chOff x="590" y="2072"/>
              <a:chExt cx="3940" cy="580"/>
            </a:xfrm>
          </p:grpSpPr>
          <p:sp>
            <p:nvSpPr>
              <p:cNvPr id="92175" name="Rectangle 5"/>
              <p:cNvSpPr>
                <a:spLocks noChangeArrowheads="1"/>
              </p:cNvSpPr>
              <p:nvPr/>
            </p:nvSpPr>
            <p:spPr bwMode="auto">
              <a:xfrm>
                <a:off x="590" y="2200"/>
                <a:ext cx="187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i="1" dirty="0">
                    <a:latin typeface="Times New Roman" charset="0"/>
                    <a:cs typeface="Times New Roman" charset="0"/>
                  </a:rPr>
                  <a:t>BEP</a:t>
                </a:r>
                <a:r>
                  <a:rPr lang="en-US" sz="2400" baseline="-25000" dirty="0"/>
                  <a:t>$</a:t>
                </a:r>
                <a:r>
                  <a:rPr lang="en-US" sz="2400" dirty="0"/>
                  <a:t> =                   =</a:t>
                </a:r>
              </a:p>
            </p:txBody>
          </p:sp>
          <p:grpSp>
            <p:nvGrpSpPr>
              <p:cNvPr id="92176" name="Group 6"/>
              <p:cNvGrpSpPr>
                <a:grpSpLocks/>
              </p:cNvGrpSpPr>
              <p:nvPr/>
            </p:nvGrpSpPr>
            <p:grpSpPr bwMode="auto">
              <a:xfrm>
                <a:off x="1328" y="2080"/>
                <a:ext cx="860" cy="572"/>
                <a:chOff x="3552" y="2201"/>
                <a:chExt cx="860" cy="572"/>
              </a:xfrm>
            </p:grpSpPr>
            <p:sp>
              <p:nvSpPr>
                <p:cNvPr id="92180" name="Rectangle 7"/>
                <p:cNvSpPr>
                  <a:spLocks noChangeArrowheads="1"/>
                </p:cNvSpPr>
                <p:nvPr/>
              </p:nvSpPr>
              <p:spPr bwMode="auto">
                <a:xfrm>
                  <a:off x="3552" y="2201"/>
                  <a:ext cx="860" cy="5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2400" i="1" dirty="0">
                      <a:latin typeface="Times New Roman" charset="0"/>
                      <a:cs typeface="Times New Roman" charset="0"/>
                    </a:rPr>
                    <a:t>F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en-US" sz="2400" dirty="0"/>
                    <a:t>1 – (</a:t>
                  </a:r>
                  <a:r>
                    <a:rPr lang="en-US" sz="2400" i="1" dirty="0">
                      <a:latin typeface="Times New Roman" charset="0"/>
                      <a:cs typeface="Times New Roman" charset="0"/>
                    </a:rPr>
                    <a:t>V</a:t>
                  </a:r>
                  <a:r>
                    <a:rPr lang="en-US" sz="2400" dirty="0"/>
                    <a:t>/</a:t>
                  </a:r>
                  <a:r>
                    <a:rPr lang="en-US" sz="2400" i="1" dirty="0">
                      <a:latin typeface="Times New Roman" charset="0"/>
                      <a:cs typeface="Times New Roman" charset="0"/>
                    </a:rPr>
                    <a:t>P</a:t>
                  </a:r>
                  <a:r>
                    <a:rPr lang="en-US" sz="2400" dirty="0"/>
                    <a:t>)</a:t>
                  </a:r>
                </a:p>
              </p:txBody>
            </p:sp>
            <p:sp>
              <p:nvSpPr>
                <p:cNvPr id="92181" name="Line 8"/>
                <p:cNvSpPr>
                  <a:spLocks noChangeShapeType="1"/>
                </p:cNvSpPr>
                <p:nvPr/>
              </p:nvSpPr>
              <p:spPr bwMode="auto">
                <a:xfrm>
                  <a:off x="3584" y="2480"/>
                  <a:ext cx="7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92177" name="Group 9"/>
              <p:cNvGrpSpPr>
                <a:grpSpLocks/>
              </p:cNvGrpSpPr>
              <p:nvPr/>
            </p:nvGrpSpPr>
            <p:grpSpPr bwMode="auto">
              <a:xfrm>
                <a:off x="2425" y="2072"/>
                <a:ext cx="2105" cy="572"/>
                <a:chOff x="3473" y="3457"/>
                <a:chExt cx="2105" cy="572"/>
              </a:xfrm>
            </p:grpSpPr>
            <p:sp>
              <p:nvSpPr>
                <p:cNvPr id="92178" name="Rectangle 10"/>
                <p:cNvSpPr>
                  <a:spLocks noChangeArrowheads="1"/>
                </p:cNvSpPr>
                <p:nvPr/>
              </p:nvSpPr>
              <p:spPr bwMode="auto">
                <a:xfrm>
                  <a:off x="3473" y="3457"/>
                  <a:ext cx="2105" cy="5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2400" dirty="0"/>
                    <a:t>$10,000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en-US" sz="2400" dirty="0"/>
                    <a:t>1 – [(1.50 + .75)/(4.00)]</a:t>
                  </a:r>
                </a:p>
              </p:txBody>
            </p:sp>
            <p:sp>
              <p:nvSpPr>
                <p:cNvPr id="92179" name="Line 11"/>
                <p:cNvSpPr>
                  <a:spLocks noChangeShapeType="1"/>
                </p:cNvSpPr>
                <p:nvPr/>
              </p:nvSpPr>
              <p:spPr bwMode="auto">
                <a:xfrm>
                  <a:off x="3512" y="3744"/>
                  <a:ext cx="201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2170" name="Group 12"/>
            <p:cNvGrpSpPr>
              <a:grpSpLocks/>
            </p:cNvGrpSpPr>
            <p:nvPr/>
          </p:nvGrpSpPr>
          <p:grpSpPr bwMode="auto">
            <a:xfrm>
              <a:off x="2247900" y="3760792"/>
              <a:ext cx="3709988" cy="908051"/>
              <a:chOff x="1198" y="2641"/>
              <a:chExt cx="2337" cy="572"/>
            </a:xfrm>
          </p:grpSpPr>
          <p:sp>
            <p:nvSpPr>
              <p:cNvPr id="92171" name="Rectangle 13"/>
              <p:cNvSpPr>
                <a:spLocks noChangeArrowheads="1"/>
              </p:cNvSpPr>
              <p:nvPr/>
            </p:nvSpPr>
            <p:spPr bwMode="auto">
              <a:xfrm>
                <a:off x="1198" y="2769"/>
                <a:ext cx="233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/>
                  <a:t>=                  = $22,857.14</a:t>
                </a:r>
              </a:p>
            </p:txBody>
          </p:sp>
          <p:grpSp>
            <p:nvGrpSpPr>
              <p:cNvPr id="92172" name="Group 14"/>
              <p:cNvGrpSpPr>
                <a:grpSpLocks/>
              </p:cNvGrpSpPr>
              <p:nvPr/>
            </p:nvGrpSpPr>
            <p:grpSpPr bwMode="auto">
              <a:xfrm>
                <a:off x="1443" y="2641"/>
                <a:ext cx="817" cy="572"/>
                <a:chOff x="1971" y="3489"/>
                <a:chExt cx="817" cy="572"/>
              </a:xfrm>
            </p:grpSpPr>
            <p:sp>
              <p:nvSpPr>
                <p:cNvPr id="92173" name="Rectangle 15"/>
                <p:cNvSpPr>
                  <a:spLocks noChangeArrowheads="1"/>
                </p:cNvSpPr>
                <p:nvPr/>
              </p:nvSpPr>
              <p:spPr bwMode="auto">
                <a:xfrm>
                  <a:off x="1971" y="3489"/>
                  <a:ext cx="817" cy="5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2400" dirty="0"/>
                    <a:t>$10,000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en-US" sz="2400" dirty="0"/>
                    <a:t>.4375</a:t>
                  </a:r>
                </a:p>
              </p:txBody>
            </p:sp>
            <p:sp>
              <p:nvSpPr>
                <p:cNvPr id="92174" name="Line 16"/>
                <p:cNvSpPr>
                  <a:spLocks noChangeShapeType="1"/>
                </p:cNvSpPr>
                <p:nvPr/>
              </p:nvSpPr>
              <p:spPr bwMode="auto">
                <a:xfrm>
                  <a:off x="2008" y="3776"/>
                  <a:ext cx="7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3162300" y="1892300"/>
            <a:ext cx="3898900" cy="1524000"/>
            <a:chOff x="1992" y="1256"/>
            <a:chExt cx="2456" cy="960"/>
          </a:xfrm>
        </p:grpSpPr>
        <p:sp>
          <p:nvSpPr>
            <p:cNvPr id="92165" name="Line 13"/>
            <p:cNvSpPr>
              <a:spLocks noChangeShapeType="1"/>
            </p:cNvSpPr>
            <p:nvPr/>
          </p:nvSpPr>
          <p:spPr bwMode="auto">
            <a:xfrm>
              <a:off x="2272" y="1256"/>
              <a:ext cx="1136" cy="7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166" name="Line 14"/>
            <p:cNvSpPr>
              <a:spLocks noChangeShapeType="1"/>
            </p:cNvSpPr>
            <p:nvPr/>
          </p:nvSpPr>
          <p:spPr bwMode="auto">
            <a:xfrm flipH="1">
              <a:off x="4400" y="1585"/>
              <a:ext cx="48" cy="57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167" name="Line 15"/>
            <p:cNvSpPr>
              <a:spLocks noChangeShapeType="1"/>
            </p:cNvSpPr>
            <p:nvPr/>
          </p:nvSpPr>
          <p:spPr bwMode="auto">
            <a:xfrm>
              <a:off x="1992" y="1585"/>
              <a:ext cx="1176" cy="63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168" name="Freeform 16"/>
            <p:cNvSpPr>
              <a:spLocks/>
            </p:cNvSpPr>
            <p:nvPr/>
          </p:nvSpPr>
          <p:spPr bwMode="auto">
            <a:xfrm>
              <a:off x="4048" y="1328"/>
              <a:ext cx="266" cy="848"/>
            </a:xfrm>
            <a:custGeom>
              <a:avLst/>
              <a:gdLst>
                <a:gd name="T0" fmla="*/ 23 w 106"/>
                <a:gd name="T1" fmla="*/ 0 h 712"/>
                <a:gd name="T2" fmla="*/ 261 w 106"/>
                <a:gd name="T3" fmla="*/ 534 h 712"/>
                <a:gd name="T4" fmla="*/ 0 w 106"/>
                <a:gd name="T5" fmla="*/ 848 h 712"/>
                <a:gd name="T6" fmla="*/ 0 60000 65536"/>
                <a:gd name="T7" fmla="*/ 0 60000 65536"/>
                <a:gd name="T8" fmla="*/ 0 60000 65536"/>
                <a:gd name="T9" fmla="*/ 0 w 106"/>
                <a:gd name="T10" fmla="*/ 0 h 712"/>
                <a:gd name="T11" fmla="*/ 106 w 106"/>
                <a:gd name="T12" fmla="*/ 712 h 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712">
                  <a:moveTo>
                    <a:pt x="9" y="0"/>
                  </a:moveTo>
                  <a:cubicBezTo>
                    <a:pt x="25" y="75"/>
                    <a:pt x="106" y="329"/>
                    <a:pt x="104" y="448"/>
                  </a:cubicBezTo>
                  <a:cubicBezTo>
                    <a:pt x="102" y="567"/>
                    <a:pt x="22" y="657"/>
                    <a:pt x="0" y="712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2525885"/>
      </p:ext>
    </p:extLst>
  </p:cSld>
  <p:clrMapOvr>
    <a:masterClrMapping/>
  </p:clrMapOvr>
  <p:transition spd="slow" advClick="0" advTm="4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Break-Even Example</a:t>
            </a:r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409575" y="1584325"/>
            <a:ext cx="8135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3911600" algn="l"/>
              </a:tabLst>
            </a:pPr>
            <a:r>
              <a:rPr lang="en-US" sz="2400" dirty="0"/>
              <a:t>Fixed costs = $10,000	 Material = $.75/unit</a:t>
            </a:r>
          </a:p>
          <a:p>
            <a:pPr>
              <a:tabLst>
                <a:tab pos="3911600" algn="l"/>
              </a:tabLst>
            </a:pPr>
            <a:r>
              <a:rPr lang="en-US" sz="2400" dirty="0"/>
              <a:t>Direct labor = $1.50/unit	 Selling price = $4.00 per unit</a:t>
            </a:r>
          </a:p>
        </p:txBody>
      </p:sp>
      <p:grpSp>
        <p:nvGrpSpPr>
          <p:cNvPr id="94211" name="Group 4"/>
          <p:cNvGrpSpPr>
            <a:grpSpLocks/>
          </p:cNvGrpSpPr>
          <p:nvPr/>
        </p:nvGrpSpPr>
        <p:grpSpPr bwMode="auto">
          <a:xfrm>
            <a:off x="1409700" y="2808288"/>
            <a:ext cx="6254750" cy="920750"/>
            <a:chOff x="590" y="2072"/>
            <a:chExt cx="3940" cy="580"/>
          </a:xfrm>
        </p:grpSpPr>
        <p:sp>
          <p:nvSpPr>
            <p:cNvPr id="94225" name="Rectangle 5"/>
            <p:cNvSpPr>
              <a:spLocks noChangeArrowheads="1"/>
            </p:cNvSpPr>
            <p:nvPr/>
          </p:nvSpPr>
          <p:spPr bwMode="auto">
            <a:xfrm>
              <a:off x="590" y="2200"/>
              <a:ext cx="18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i="1" dirty="0">
                  <a:latin typeface="Times New Roman" charset="0"/>
                  <a:cs typeface="Times New Roman" charset="0"/>
                </a:rPr>
                <a:t>BEP</a:t>
              </a:r>
              <a:r>
                <a:rPr lang="en-US" sz="2400" baseline="-25000" dirty="0"/>
                <a:t>$</a:t>
              </a:r>
              <a:r>
                <a:rPr lang="en-US" sz="2400" dirty="0"/>
                <a:t> =                   =</a:t>
              </a:r>
            </a:p>
          </p:txBody>
        </p:sp>
        <p:grpSp>
          <p:nvGrpSpPr>
            <p:cNvPr id="94226" name="Group 6"/>
            <p:cNvGrpSpPr>
              <a:grpSpLocks/>
            </p:cNvGrpSpPr>
            <p:nvPr/>
          </p:nvGrpSpPr>
          <p:grpSpPr bwMode="auto">
            <a:xfrm>
              <a:off x="1328" y="2080"/>
              <a:ext cx="860" cy="572"/>
              <a:chOff x="3552" y="2201"/>
              <a:chExt cx="860" cy="572"/>
            </a:xfrm>
          </p:grpSpPr>
          <p:sp>
            <p:nvSpPr>
              <p:cNvPr id="94230" name="Rectangle 7"/>
              <p:cNvSpPr>
                <a:spLocks noChangeArrowheads="1"/>
              </p:cNvSpPr>
              <p:nvPr/>
            </p:nvSpPr>
            <p:spPr bwMode="auto">
              <a:xfrm>
                <a:off x="3552" y="2201"/>
                <a:ext cx="860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400" i="1" dirty="0">
                    <a:latin typeface="Times New Roman" charset="0"/>
                    <a:cs typeface="Times New Roman" charset="0"/>
                  </a:rPr>
                  <a:t>F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/>
                  <a:t>1 – (</a:t>
                </a:r>
                <a:r>
                  <a:rPr lang="en-US" sz="2400" i="1" dirty="0">
                    <a:latin typeface="Times New Roman" charset="0"/>
                    <a:cs typeface="Times New Roman" charset="0"/>
                  </a:rPr>
                  <a:t>V</a:t>
                </a:r>
                <a:r>
                  <a:rPr lang="en-US" sz="2400" dirty="0"/>
                  <a:t>/</a:t>
                </a:r>
                <a:r>
                  <a:rPr lang="en-US" sz="2400" i="1" dirty="0">
                    <a:latin typeface="Times New Roman" charset="0"/>
                    <a:cs typeface="Times New Roman" charset="0"/>
                  </a:rPr>
                  <a:t>P</a:t>
                </a:r>
                <a:r>
                  <a:rPr lang="en-US" sz="2400" dirty="0"/>
                  <a:t>)</a:t>
                </a:r>
              </a:p>
            </p:txBody>
          </p:sp>
          <p:sp>
            <p:nvSpPr>
              <p:cNvPr id="94231" name="Line 8"/>
              <p:cNvSpPr>
                <a:spLocks noChangeShapeType="1"/>
              </p:cNvSpPr>
              <p:nvPr/>
            </p:nvSpPr>
            <p:spPr bwMode="auto">
              <a:xfrm>
                <a:off x="3584" y="2480"/>
                <a:ext cx="7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4227" name="Group 9"/>
            <p:cNvGrpSpPr>
              <a:grpSpLocks/>
            </p:cNvGrpSpPr>
            <p:nvPr/>
          </p:nvGrpSpPr>
          <p:grpSpPr bwMode="auto">
            <a:xfrm>
              <a:off x="2425" y="2072"/>
              <a:ext cx="2105" cy="572"/>
              <a:chOff x="3473" y="3457"/>
              <a:chExt cx="2105" cy="572"/>
            </a:xfrm>
          </p:grpSpPr>
          <p:sp>
            <p:nvSpPr>
              <p:cNvPr id="94228" name="Rectangle 10"/>
              <p:cNvSpPr>
                <a:spLocks noChangeArrowheads="1"/>
              </p:cNvSpPr>
              <p:nvPr/>
            </p:nvSpPr>
            <p:spPr bwMode="auto">
              <a:xfrm>
                <a:off x="3473" y="3457"/>
                <a:ext cx="2105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400" dirty="0"/>
                  <a:t>$10,000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/>
                  <a:t>1 – [(1.50 + .75)/(4.00)]</a:t>
                </a:r>
              </a:p>
            </p:txBody>
          </p:sp>
          <p:sp>
            <p:nvSpPr>
              <p:cNvPr id="94229" name="Line 11"/>
              <p:cNvSpPr>
                <a:spLocks noChangeShapeType="1"/>
              </p:cNvSpPr>
              <p:nvPr/>
            </p:nvSpPr>
            <p:spPr bwMode="auto">
              <a:xfrm>
                <a:off x="3512" y="3744"/>
                <a:ext cx="20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4212" name="Group 12"/>
          <p:cNvGrpSpPr>
            <a:grpSpLocks/>
          </p:cNvGrpSpPr>
          <p:nvPr/>
        </p:nvGrpSpPr>
        <p:grpSpPr bwMode="auto">
          <a:xfrm>
            <a:off x="2247900" y="3760788"/>
            <a:ext cx="3709988" cy="908050"/>
            <a:chOff x="1198" y="2641"/>
            <a:chExt cx="2337" cy="572"/>
          </a:xfrm>
        </p:grpSpPr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1198" y="2769"/>
              <a:ext cx="23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/>
                <a:t>=                  = $22,857.14</a:t>
              </a:r>
            </a:p>
          </p:txBody>
        </p:sp>
        <p:grpSp>
          <p:nvGrpSpPr>
            <p:cNvPr id="94222" name="Group 14"/>
            <p:cNvGrpSpPr>
              <a:grpSpLocks/>
            </p:cNvGrpSpPr>
            <p:nvPr/>
          </p:nvGrpSpPr>
          <p:grpSpPr bwMode="auto">
            <a:xfrm>
              <a:off x="1443" y="2641"/>
              <a:ext cx="817" cy="572"/>
              <a:chOff x="1971" y="3489"/>
              <a:chExt cx="817" cy="572"/>
            </a:xfrm>
          </p:grpSpPr>
          <p:sp>
            <p:nvSpPr>
              <p:cNvPr id="94223" name="Rectangle 15"/>
              <p:cNvSpPr>
                <a:spLocks noChangeArrowheads="1"/>
              </p:cNvSpPr>
              <p:nvPr/>
            </p:nvSpPr>
            <p:spPr bwMode="auto">
              <a:xfrm>
                <a:off x="1971" y="3489"/>
                <a:ext cx="817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400" dirty="0"/>
                  <a:t>$10,000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/>
                  <a:t>.4375</a:t>
                </a:r>
              </a:p>
            </p:txBody>
          </p:sp>
          <p:sp>
            <p:nvSpPr>
              <p:cNvPr id="94224" name="Line 16"/>
              <p:cNvSpPr>
                <a:spLocks noChangeShapeType="1"/>
              </p:cNvSpPr>
              <p:nvPr/>
            </p:nvSpPr>
            <p:spPr bwMode="auto">
              <a:xfrm>
                <a:off x="2008" y="3776"/>
                <a:ext cx="7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1937" name="Group 17"/>
          <p:cNvGrpSpPr>
            <a:grpSpLocks/>
          </p:cNvGrpSpPr>
          <p:nvPr/>
        </p:nvGrpSpPr>
        <p:grpSpPr bwMode="auto">
          <a:xfrm>
            <a:off x="1428750" y="5005388"/>
            <a:ext cx="6343650" cy="920750"/>
            <a:chOff x="646" y="3137"/>
            <a:chExt cx="3996" cy="580"/>
          </a:xfrm>
        </p:grpSpPr>
        <p:sp>
          <p:nvSpPr>
            <p:cNvPr id="94214" name="Rectangle 18"/>
            <p:cNvSpPr>
              <a:spLocks noChangeArrowheads="1"/>
            </p:cNvSpPr>
            <p:nvPr/>
          </p:nvSpPr>
          <p:spPr bwMode="auto">
            <a:xfrm>
              <a:off x="646" y="3265"/>
              <a:ext cx="3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i="1" dirty="0">
                  <a:latin typeface="Times New Roman" charset="0"/>
                  <a:cs typeface="Times New Roman" charset="0"/>
                </a:rPr>
                <a:t>BEP</a:t>
              </a:r>
              <a:r>
                <a:rPr lang="en-US" sz="2400" i="1" baseline="-25000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dirty="0"/>
                <a:t> =              =                                 = 5,714</a:t>
              </a:r>
            </a:p>
          </p:txBody>
        </p:sp>
        <p:grpSp>
          <p:nvGrpSpPr>
            <p:cNvPr id="94215" name="Group 19"/>
            <p:cNvGrpSpPr>
              <a:grpSpLocks/>
            </p:cNvGrpSpPr>
            <p:nvPr/>
          </p:nvGrpSpPr>
          <p:grpSpPr bwMode="auto">
            <a:xfrm>
              <a:off x="1362" y="3145"/>
              <a:ext cx="631" cy="572"/>
              <a:chOff x="1874" y="3697"/>
              <a:chExt cx="631" cy="572"/>
            </a:xfrm>
          </p:grpSpPr>
          <p:sp>
            <p:nvSpPr>
              <p:cNvPr id="94219" name="Rectangle 20"/>
              <p:cNvSpPr>
                <a:spLocks noChangeArrowheads="1"/>
              </p:cNvSpPr>
              <p:nvPr/>
            </p:nvSpPr>
            <p:spPr bwMode="auto">
              <a:xfrm>
                <a:off x="1874" y="3697"/>
                <a:ext cx="631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400" i="1" dirty="0">
                    <a:latin typeface="Times New Roman" charset="0"/>
                    <a:cs typeface="Times New Roman" charset="0"/>
                  </a:rPr>
                  <a:t>F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i="1" dirty="0">
                    <a:latin typeface="Times New Roman" charset="0"/>
                    <a:cs typeface="Times New Roman" charset="0"/>
                  </a:rPr>
                  <a:t>P</a:t>
                </a:r>
                <a:r>
                  <a:rPr lang="en-US" sz="2400" dirty="0"/>
                  <a:t> – </a:t>
                </a:r>
                <a:r>
                  <a:rPr lang="en-US" sz="2400" i="1" dirty="0">
                    <a:latin typeface="Times New Roman" charset="0"/>
                    <a:cs typeface="Times New Roman" charset="0"/>
                  </a:rPr>
                  <a:t>V</a:t>
                </a:r>
              </a:p>
            </p:txBody>
          </p:sp>
          <p:sp>
            <p:nvSpPr>
              <p:cNvPr id="94220" name="Line 21"/>
              <p:cNvSpPr>
                <a:spLocks noChangeShapeType="1"/>
              </p:cNvSpPr>
              <p:nvPr/>
            </p:nvSpPr>
            <p:spPr bwMode="auto">
              <a:xfrm>
                <a:off x="1936" y="3984"/>
                <a:ext cx="5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4216" name="Group 22"/>
            <p:cNvGrpSpPr>
              <a:grpSpLocks/>
            </p:cNvGrpSpPr>
            <p:nvPr/>
          </p:nvGrpSpPr>
          <p:grpSpPr bwMode="auto">
            <a:xfrm>
              <a:off x="2169" y="3137"/>
              <a:ext cx="1706" cy="572"/>
              <a:chOff x="2593" y="3489"/>
              <a:chExt cx="1706" cy="572"/>
            </a:xfrm>
          </p:grpSpPr>
          <p:sp>
            <p:nvSpPr>
              <p:cNvPr id="94217" name="Rectangle 23"/>
              <p:cNvSpPr>
                <a:spLocks noChangeArrowheads="1"/>
              </p:cNvSpPr>
              <p:nvPr/>
            </p:nvSpPr>
            <p:spPr bwMode="auto">
              <a:xfrm>
                <a:off x="2593" y="3489"/>
                <a:ext cx="1706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400" dirty="0"/>
                  <a:t>$10,000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/>
                  <a:t>4.00 – (1.50 + .75)</a:t>
                </a:r>
              </a:p>
            </p:txBody>
          </p:sp>
          <p:sp>
            <p:nvSpPr>
              <p:cNvPr id="94218" name="Line 24"/>
              <p:cNvSpPr>
                <a:spLocks noChangeShapeType="1"/>
              </p:cNvSpPr>
              <p:nvPr/>
            </p:nvSpPr>
            <p:spPr bwMode="auto">
              <a:xfrm>
                <a:off x="2653" y="3776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8811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auto">
          <a:xfrm>
            <a:off x="1955800" y="3886200"/>
            <a:ext cx="3035300" cy="1612900"/>
          </a:xfrm>
          <a:custGeom>
            <a:avLst/>
            <a:gdLst>
              <a:gd name="T0" fmla="*/ 0 w 1912"/>
              <a:gd name="T1" fmla="*/ 0 h 1016"/>
              <a:gd name="T2" fmla="*/ 3035300 w 1912"/>
              <a:gd name="T3" fmla="*/ 0 h 1016"/>
              <a:gd name="T4" fmla="*/ 3035300 w 1912"/>
              <a:gd name="T5" fmla="*/ 1612900 h 1016"/>
              <a:gd name="T6" fmla="*/ 0 60000 65536"/>
              <a:gd name="T7" fmla="*/ 0 60000 65536"/>
              <a:gd name="T8" fmla="*/ 0 60000 65536"/>
              <a:gd name="T9" fmla="*/ 0 w 1912"/>
              <a:gd name="T10" fmla="*/ 0 h 1016"/>
              <a:gd name="T11" fmla="*/ 1912 w 1912"/>
              <a:gd name="T12" fmla="*/ 1016 h 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2" h="1016">
                <a:moveTo>
                  <a:pt x="0" y="0"/>
                </a:moveTo>
                <a:lnTo>
                  <a:pt x="1912" y="0"/>
                </a:lnTo>
                <a:lnTo>
                  <a:pt x="1912" y="1016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Break-Even Example</a:t>
            </a: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741363" y="1468437"/>
            <a:ext cx="7005637" cy="4619625"/>
            <a:chOff x="467" y="1109"/>
            <a:chExt cx="4413" cy="2910"/>
          </a:xfrm>
        </p:grpSpPr>
        <p:grpSp>
          <p:nvGrpSpPr>
            <p:cNvPr id="96272" name="Group 5"/>
            <p:cNvGrpSpPr>
              <a:grpSpLocks/>
            </p:cNvGrpSpPr>
            <p:nvPr/>
          </p:nvGrpSpPr>
          <p:grpSpPr bwMode="auto">
            <a:xfrm>
              <a:off x="670" y="1109"/>
              <a:ext cx="4210" cy="2739"/>
              <a:chOff x="750" y="1149"/>
              <a:chExt cx="4210" cy="2739"/>
            </a:xfrm>
          </p:grpSpPr>
          <p:sp>
            <p:nvSpPr>
              <p:cNvPr id="96276" name="Freeform 6"/>
              <p:cNvSpPr>
                <a:spLocks/>
              </p:cNvSpPr>
              <p:nvPr/>
            </p:nvSpPr>
            <p:spPr bwMode="auto">
              <a:xfrm>
                <a:off x="1320" y="1320"/>
                <a:ext cx="3640" cy="2376"/>
              </a:xfrm>
              <a:custGeom>
                <a:avLst/>
                <a:gdLst>
                  <a:gd name="T0" fmla="*/ 0 w 3640"/>
                  <a:gd name="T1" fmla="*/ 0 h 2376"/>
                  <a:gd name="T2" fmla="*/ 0 w 3640"/>
                  <a:gd name="T3" fmla="*/ 2376 h 2376"/>
                  <a:gd name="T4" fmla="*/ 3640 w 3640"/>
                  <a:gd name="T5" fmla="*/ 2376 h 2376"/>
                  <a:gd name="T6" fmla="*/ 0 60000 65536"/>
                  <a:gd name="T7" fmla="*/ 0 60000 65536"/>
                  <a:gd name="T8" fmla="*/ 0 60000 65536"/>
                  <a:gd name="T9" fmla="*/ 0 w 3640"/>
                  <a:gd name="T10" fmla="*/ 0 h 2376"/>
                  <a:gd name="T11" fmla="*/ 3640 w 3640"/>
                  <a:gd name="T12" fmla="*/ 2376 h 23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40" h="2376">
                    <a:moveTo>
                      <a:pt x="0" y="0"/>
                    </a:moveTo>
                    <a:lnTo>
                      <a:pt x="0" y="2376"/>
                    </a:lnTo>
                    <a:lnTo>
                      <a:pt x="3640" y="237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6277" name="Rectangle 7"/>
              <p:cNvSpPr>
                <a:spLocks noChangeArrowheads="1"/>
              </p:cNvSpPr>
              <p:nvPr/>
            </p:nvSpPr>
            <p:spPr bwMode="auto">
              <a:xfrm>
                <a:off x="750" y="1149"/>
                <a:ext cx="693" cy="2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290000"/>
                  </a:lnSpc>
                </a:pPr>
                <a:r>
                  <a:rPr lang="en-US" sz="1600" dirty="0"/>
                  <a:t>50,000  –</a:t>
                </a:r>
              </a:p>
              <a:p>
                <a:pPr algn="r">
                  <a:lnSpc>
                    <a:spcPct val="290000"/>
                  </a:lnSpc>
                </a:pPr>
                <a:r>
                  <a:rPr lang="en-US" sz="1600" dirty="0"/>
                  <a:t>40,000  –</a:t>
                </a:r>
              </a:p>
              <a:p>
                <a:pPr algn="r">
                  <a:lnSpc>
                    <a:spcPct val="290000"/>
                  </a:lnSpc>
                </a:pPr>
                <a:r>
                  <a:rPr lang="en-US" sz="1600" dirty="0"/>
                  <a:t>30,000  –</a:t>
                </a:r>
              </a:p>
              <a:p>
                <a:pPr algn="r">
                  <a:lnSpc>
                    <a:spcPct val="290000"/>
                  </a:lnSpc>
                </a:pPr>
                <a:r>
                  <a:rPr lang="en-US" sz="1600" dirty="0"/>
                  <a:t>20,000  –</a:t>
                </a:r>
              </a:p>
              <a:p>
                <a:pPr algn="r">
                  <a:lnSpc>
                    <a:spcPct val="290000"/>
                  </a:lnSpc>
                </a:pPr>
                <a:r>
                  <a:rPr lang="en-US" sz="1600" dirty="0"/>
                  <a:t>10,000  –</a:t>
                </a:r>
              </a:p>
              <a:p>
                <a:pPr algn="r">
                  <a:lnSpc>
                    <a:spcPct val="290000"/>
                  </a:lnSpc>
                </a:pPr>
                <a:endParaRPr lang="en-US" sz="1600" dirty="0"/>
              </a:p>
            </p:txBody>
          </p:sp>
          <p:sp>
            <p:nvSpPr>
              <p:cNvPr id="96278" name="Rectangle 8"/>
              <p:cNvSpPr>
                <a:spLocks noChangeArrowheads="1"/>
              </p:cNvSpPr>
              <p:nvPr/>
            </p:nvSpPr>
            <p:spPr bwMode="auto">
              <a:xfrm>
                <a:off x="1150" y="3561"/>
                <a:ext cx="37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tabLst>
                    <a:tab pos="190500" algn="ctr"/>
                    <a:tab pos="1244600" algn="ctr"/>
                    <a:tab pos="2286000" algn="ctr"/>
                    <a:tab pos="3340100" algn="ctr"/>
                    <a:tab pos="4381500" algn="ctr"/>
                    <a:tab pos="5435600" algn="ctr"/>
                  </a:tabLst>
                </a:pPr>
                <a:r>
                  <a:rPr lang="en-US" sz="1200" dirty="0"/>
                  <a:t>	|	|	|	|	|	|</a:t>
                </a:r>
              </a:p>
              <a:p>
                <a:pPr>
                  <a:tabLst>
                    <a:tab pos="190500" algn="ctr"/>
                    <a:tab pos="1244600" algn="ctr"/>
                    <a:tab pos="2286000" algn="ctr"/>
                    <a:tab pos="3340100" algn="ctr"/>
                    <a:tab pos="4381500" algn="ctr"/>
                    <a:tab pos="5435600" algn="ctr"/>
                  </a:tabLst>
                </a:pPr>
                <a:r>
                  <a:rPr lang="en-US" sz="1600" dirty="0"/>
                  <a:t>	0	2,000	4,000	6,000	8,000	10,000</a:t>
                </a:r>
              </a:p>
            </p:txBody>
          </p:sp>
        </p:grpSp>
        <p:grpSp>
          <p:nvGrpSpPr>
            <p:cNvPr id="96273" name="Group 9"/>
            <p:cNvGrpSpPr>
              <a:grpSpLocks/>
            </p:cNvGrpSpPr>
            <p:nvPr/>
          </p:nvGrpSpPr>
          <p:grpSpPr bwMode="auto">
            <a:xfrm>
              <a:off x="467" y="2260"/>
              <a:ext cx="2654" cy="1759"/>
              <a:chOff x="547" y="2300"/>
              <a:chExt cx="2654" cy="1759"/>
            </a:xfrm>
          </p:grpSpPr>
          <p:sp>
            <p:nvSpPr>
              <p:cNvPr id="96274" name="Rectangle 10"/>
              <p:cNvSpPr>
                <a:spLocks noChangeArrowheads="1"/>
              </p:cNvSpPr>
              <p:nvPr/>
            </p:nvSpPr>
            <p:spPr bwMode="auto">
              <a:xfrm rot="-5400000">
                <a:off x="394" y="2453"/>
                <a:ext cx="51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Dollars</a:t>
                </a:r>
              </a:p>
            </p:txBody>
          </p:sp>
          <p:sp>
            <p:nvSpPr>
              <p:cNvPr id="96275" name="Rectangle 11"/>
              <p:cNvSpPr>
                <a:spLocks noChangeArrowheads="1"/>
              </p:cNvSpPr>
              <p:nvPr/>
            </p:nvSpPr>
            <p:spPr bwMode="auto">
              <a:xfrm>
                <a:off x="2790" y="3846"/>
                <a:ext cx="4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Units</a:t>
                </a:r>
              </a:p>
            </p:txBody>
          </p:sp>
        </p:grpSp>
      </p:grpSp>
      <p:grpSp>
        <p:nvGrpSpPr>
          <p:cNvPr id="82956" name="Group 12"/>
          <p:cNvGrpSpPr>
            <a:grpSpLocks/>
          </p:cNvGrpSpPr>
          <p:nvPr/>
        </p:nvGrpSpPr>
        <p:grpSpPr bwMode="auto">
          <a:xfrm>
            <a:off x="1993900" y="4400550"/>
            <a:ext cx="5635625" cy="400050"/>
            <a:chOff x="1336" y="2996"/>
            <a:chExt cx="3550" cy="252"/>
          </a:xfrm>
        </p:grpSpPr>
        <p:sp>
          <p:nvSpPr>
            <p:cNvPr id="96270" name="Line 13"/>
            <p:cNvSpPr>
              <a:spLocks noChangeShapeType="1"/>
            </p:cNvSpPr>
            <p:nvPr/>
          </p:nvSpPr>
          <p:spPr bwMode="auto">
            <a:xfrm>
              <a:off x="1336" y="3248"/>
              <a:ext cx="3456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6271" name="Rectangle 14"/>
            <p:cNvSpPr>
              <a:spLocks noChangeArrowheads="1"/>
            </p:cNvSpPr>
            <p:nvPr/>
          </p:nvSpPr>
          <p:spPr bwMode="auto">
            <a:xfrm>
              <a:off x="4034" y="2996"/>
              <a:ext cx="85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Fixed costs</a:t>
              </a:r>
            </a:p>
          </p:txBody>
        </p:sp>
      </p:grpSp>
      <p:grpSp>
        <p:nvGrpSpPr>
          <p:cNvPr id="82959" name="Group 15"/>
          <p:cNvGrpSpPr>
            <a:grpSpLocks/>
          </p:cNvGrpSpPr>
          <p:nvPr/>
        </p:nvGrpSpPr>
        <p:grpSpPr bwMode="auto">
          <a:xfrm>
            <a:off x="1974850" y="3073400"/>
            <a:ext cx="6232525" cy="1727200"/>
            <a:chOff x="1324" y="2160"/>
            <a:chExt cx="3926" cy="1088"/>
          </a:xfrm>
        </p:grpSpPr>
        <p:sp>
          <p:nvSpPr>
            <p:cNvPr id="96268" name="Line 16"/>
            <p:cNvSpPr>
              <a:spLocks noChangeShapeType="1"/>
            </p:cNvSpPr>
            <p:nvPr/>
          </p:nvSpPr>
          <p:spPr bwMode="auto">
            <a:xfrm flipV="1">
              <a:off x="1324" y="2160"/>
              <a:ext cx="3549" cy="1088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6269" name="Rectangle 17"/>
            <p:cNvSpPr>
              <a:spLocks noChangeArrowheads="1"/>
            </p:cNvSpPr>
            <p:nvPr/>
          </p:nvSpPr>
          <p:spPr bwMode="auto">
            <a:xfrm>
              <a:off x="4686" y="2188"/>
              <a:ext cx="56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Total costs</a:t>
              </a:r>
            </a:p>
          </p:txBody>
        </p:sp>
      </p:grp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1968500" y="2317750"/>
            <a:ext cx="5673725" cy="3181350"/>
            <a:chOff x="1320" y="1684"/>
            <a:chExt cx="3574" cy="2004"/>
          </a:xfrm>
        </p:grpSpPr>
        <p:sp>
          <p:nvSpPr>
            <p:cNvPr id="96266" name="Line 19"/>
            <p:cNvSpPr>
              <a:spLocks noChangeShapeType="1"/>
            </p:cNvSpPr>
            <p:nvPr/>
          </p:nvSpPr>
          <p:spPr bwMode="auto">
            <a:xfrm flipV="1">
              <a:off x="1320" y="1754"/>
              <a:ext cx="3574" cy="1934"/>
            </a:xfrm>
            <a:prstGeom prst="line">
              <a:avLst/>
            </a:prstGeom>
            <a:noFill/>
            <a:ln w="76200">
              <a:solidFill>
                <a:srgbClr val="24BD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6267" name="Rectangle 20"/>
            <p:cNvSpPr>
              <a:spLocks noChangeArrowheads="1"/>
            </p:cNvSpPr>
            <p:nvPr/>
          </p:nvSpPr>
          <p:spPr bwMode="auto">
            <a:xfrm>
              <a:off x="3939" y="1684"/>
              <a:ext cx="72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Revenue</a:t>
              </a:r>
            </a:p>
          </p:txBody>
        </p:sp>
      </p:grpSp>
      <p:grpSp>
        <p:nvGrpSpPr>
          <p:cNvPr id="82965" name="Group 21"/>
          <p:cNvGrpSpPr>
            <a:grpSpLocks/>
          </p:cNvGrpSpPr>
          <p:nvPr/>
        </p:nvGrpSpPr>
        <p:grpSpPr bwMode="auto">
          <a:xfrm>
            <a:off x="3514725" y="2800350"/>
            <a:ext cx="1555750" cy="996950"/>
            <a:chOff x="2294" y="1988"/>
            <a:chExt cx="980" cy="628"/>
          </a:xfrm>
        </p:grpSpPr>
        <p:sp>
          <p:nvSpPr>
            <p:cNvPr id="96264" name="Rectangle 22"/>
            <p:cNvSpPr>
              <a:spLocks noChangeArrowheads="1"/>
            </p:cNvSpPr>
            <p:nvPr/>
          </p:nvSpPr>
          <p:spPr bwMode="auto">
            <a:xfrm>
              <a:off x="2294" y="1988"/>
              <a:ext cx="98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Break-even point</a:t>
              </a:r>
            </a:p>
          </p:txBody>
        </p:sp>
        <p:sp>
          <p:nvSpPr>
            <p:cNvPr id="96265" name="Line 23"/>
            <p:cNvSpPr>
              <a:spLocks noChangeShapeType="1"/>
            </p:cNvSpPr>
            <p:nvPr/>
          </p:nvSpPr>
          <p:spPr bwMode="auto">
            <a:xfrm>
              <a:off x="2992" y="2344"/>
              <a:ext cx="176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280071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Break-Even Example</a:t>
            </a: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682625" y="1603375"/>
            <a:ext cx="3729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BF0922"/>
                </a:solidFill>
              </a:rPr>
              <a:t>Multiproduct Case</a:t>
            </a: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962025" y="4519613"/>
            <a:ext cx="7496175" cy="1754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3500" algn="r"/>
                <a:tab pos="1524000" algn="l"/>
              </a:tabLs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where	</a:t>
            </a:r>
            <a:r>
              <a:rPr lang="en-US" i="1" dirty="0">
                <a:latin typeface="Times New Roman"/>
                <a:ea typeface="+mn-ea"/>
                <a:cs typeface="Times New Roman"/>
              </a:rPr>
              <a:t>V</a:t>
            </a:r>
            <a:r>
              <a:rPr lang="en-US" dirty="0">
                <a:latin typeface="+mn-lt"/>
                <a:ea typeface="+mn-ea"/>
                <a:cs typeface="+mn-cs"/>
              </a:rPr>
              <a:t>	= variable cost per unit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3500" algn="r"/>
                <a:tab pos="1524000" algn="l"/>
              </a:tabLs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i="1" dirty="0">
                <a:latin typeface="Times New Roman"/>
                <a:ea typeface="+mn-ea"/>
                <a:cs typeface="Times New Roman"/>
              </a:rPr>
              <a:t>P</a:t>
            </a:r>
            <a:r>
              <a:rPr lang="en-US" dirty="0">
                <a:latin typeface="+mn-lt"/>
                <a:ea typeface="+mn-ea"/>
                <a:cs typeface="+mn-cs"/>
              </a:rPr>
              <a:t>	= price per unit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3500" algn="r"/>
                <a:tab pos="1524000" algn="l"/>
              </a:tabLs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i="1" dirty="0">
                <a:latin typeface="Times New Roman"/>
                <a:ea typeface="+mn-ea"/>
                <a:cs typeface="Times New Roman"/>
              </a:rPr>
              <a:t>F</a:t>
            </a:r>
            <a:r>
              <a:rPr lang="en-US" dirty="0">
                <a:latin typeface="+mn-lt"/>
                <a:ea typeface="+mn-ea"/>
                <a:cs typeface="+mn-cs"/>
              </a:rPr>
              <a:t>	= fixed costs</a:t>
            </a:r>
          </a:p>
          <a:p>
            <a:pPr marL="1701800" indent="-1701800" fontAlgn="auto">
              <a:spcBef>
                <a:spcPts val="0"/>
              </a:spcBef>
              <a:spcAft>
                <a:spcPts val="0"/>
              </a:spcAft>
              <a:tabLst>
                <a:tab pos="1333500" algn="r"/>
                <a:tab pos="1524000" algn="l"/>
              </a:tabLs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i="1" dirty="0">
                <a:latin typeface="Times New Roman"/>
                <a:ea typeface="+mn-ea"/>
                <a:cs typeface="Times New Roman"/>
              </a:rPr>
              <a:t>W</a:t>
            </a:r>
            <a:r>
              <a:rPr lang="en-US" dirty="0">
                <a:latin typeface="+mn-lt"/>
                <a:ea typeface="+mn-ea"/>
                <a:cs typeface="+mn-cs"/>
              </a:rPr>
              <a:t>	= percent each product is of total dollar sales </a:t>
            </a:r>
            <a:br>
              <a:rPr lang="en-US" dirty="0">
                <a:latin typeface="+mn-lt"/>
                <a:ea typeface="+mn-ea"/>
                <a:cs typeface="+mn-cs"/>
              </a:rPr>
            </a:br>
            <a:r>
              <a:rPr lang="en-US" dirty="0">
                <a:latin typeface="+mn-lt"/>
                <a:ea typeface="+mn-ea"/>
                <a:cs typeface="+mn-cs"/>
              </a:rPr>
              <a:t>expressed as a decimal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33500" algn="r"/>
                <a:tab pos="1524000" algn="l"/>
              </a:tabLs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	</a:t>
            </a:r>
            <a:r>
              <a:rPr lang="en-US" i="1" dirty="0">
                <a:latin typeface="Times New Roman"/>
                <a:ea typeface="+mn-ea"/>
                <a:cs typeface="Times New Roman"/>
              </a:rPr>
              <a:t>i</a:t>
            </a:r>
            <a:r>
              <a:rPr lang="en-US" dirty="0">
                <a:latin typeface="+mn-lt"/>
                <a:ea typeface="+mn-ea"/>
                <a:cs typeface="+mn-cs"/>
              </a:rPr>
              <a:t>	= each product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78038" y="2552700"/>
            <a:ext cx="4668837" cy="1587500"/>
            <a:chOff x="2392362" y="2362200"/>
            <a:chExt cx="4668838" cy="1587500"/>
          </a:xfrm>
        </p:grpSpPr>
        <p:graphicFrame>
          <p:nvGraphicFramePr>
            <p:cNvPr id="1060" name="Object 36"/>
            <p:cNvGraphicFramePr>
              <a:graphicFrameLocks noChangeAspect="1"/>
            </p:cNvGraphicFramePr>
            <p:nvPr/>
          </p:nvGraphicFramePr>
          <p:xfrm>
            <a:off x="4572000" y="2552700"/>
            <a:ext cx="2489200" cy="139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477520" imgH="1380240" progId="Equation.3">
                    <p:embed/>
                  </p:oleObj>
                </mc:Choice>
                <mc:Fallback>
                  <p:oleObj name="Equation" r:id="rId3" imgW="2477520" imgH="138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552700"/>
                          <a:ext cx="2489200" cy="1397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" name="TextBox 2"/>
            <p:cNvSpPr txBox="1">
              <a:spLocks noChangeArrowheads="1"/>
            </p:cNvSpPr>
            <p:nvPr/>
          </p:nvSpPr>
          <p:spPr bwMode="auto">
            <a:xfrm>
              <a:off x="2392362" y="2362200"/>
              <a:ext cx="231933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dirty="0"/>
                <a:t>Break-even point in dollars (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BEP</a:t>
              </a:r>
              <a:r>
                <a:rPr lang="en-US" sz="2400" baseline="-25000" dirty="0"/>
                <a:t>$</a:t>
              </a:r>
              <a:r>
                <a:rPr lang="en-US" sz="2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80273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5" grpId="0" autoUpdateAnimBg="0"/>
      <p:bldP spid="8398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Multiproduct Example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066800" y="1295400"/>
            <a:ext cx="4503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Fixed costs = $3,000 per month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51570"/>
              </p:ext>
            </p:extLst>
          </p:nvPr>
        </p:nvGraphicFramePr>
        <p:xfrm>
          <a:off x="749300" y="1905000"/>
          <a:ext cx="7594600" cy="1691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T="45700" marB="45700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ANNUAL FORECASTED SALES UNITS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PRICE</a:t>
                      </a:r>
                    </a:p>
                  </a:txBody>
                  <a:tcPr marT="45700" marB="45700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COST</a:t>
                      </a:r>
                    </a:p>
                  </a:txBody>
                  <a:tcPr marT="45700" marB="45700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Sandwich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9,000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$5.00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$3.00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Drink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9,000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1.50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.50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Baked potato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7,000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2.00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1.00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60009"/>
              </p:ext>
            </p:extLst>
          </p:nvPr>
        </p:nvGraphicFramePr>
        <p:xfrm>
          <a:off x="122830" y="3767138"/>
          <a:ext cx="8925636" cy="2570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31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11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19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53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047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0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ITEM (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ANNUAL FORECASTED SALES UNITS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SELLING PRICE (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lang="en-US" sz="1000" b="1" i="1" baseline="-25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VARIABLE COST (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000" b="1" i="1" baseline="-25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000" b="1" i="1" baseline="-25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lang="en-US" sz="1000" b="1" i="1" baseline="-25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1 - (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000" b="1" i="1" baseline="-25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lang="en-US" sz="1000" b="1" i="1" baseline="-25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ANNUAL FORECASTED SALES $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% OF SALES (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en-US" sz="1100" b="1" i="1" baseline="-25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WEIGHTED CONTRIBUTION (COL 6 X COL 8)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Sandwich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$5.00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$3.00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.60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.40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$45,000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.621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.248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Drinks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1.50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0.50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.33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.67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13,500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.186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.125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Baked potato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2.00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1.00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.50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.50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14,000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.193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.097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$72,500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1.000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.470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69302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Multiproduct Example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066800" y="1295400"/>
            <a:ext cx="4503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Fixed costs = $3,000 per month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746199"/>
              </p:ext>
            </p:extLst>
          </p:nvPr>
        </p:nvGraphicFramePr>
        <p:xfrm>
          <a:off x="749300" y="1905000"/>
          <a:ext cx="7594600" cy="1691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T="45700" marB="45700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ANNUAL FORECASTED SALES UNITS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PRICE</a:t>
                      </a:r>
                    </a:p>
                  </a:txBody>
                  <a:tcPr marT="45700" marB="45700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COST</a:t>
                      </a:r>
                    </a:p>
                  </a:txBody>
                  <a:tcPr marT="45700" marB="45700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Sandwich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9,000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$5.00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$3.00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Drink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9,000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1.50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.50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Baked potato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7,000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2.00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r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	1.00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43816"/>
              </p:ext>
            </p:extLst>
          </p:nvPr>
        </p:nvGraphicFramePr>
        <p:xfrm>
          <a:off x="122830" y="3767138"/>
          <a:ext cx="8925636" cy="2570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31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11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19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53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047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0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ITEM (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ANNUAL FORECASTED SALES UNITS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SELLING PRICE (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VARIABLE COST (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1 - (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000" b="1" i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ANNUAL FORECASTED SALES $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% OF SALES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WEIGHTED CONTRIBUTION (COL 5 X COL 7)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Sandwich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$5.00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$3.00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.60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.40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$45,000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.621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.248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Drinks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1.50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0.50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.33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.67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13,500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.186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.125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Baked potato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7,000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2.00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223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1.00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.50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.50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14,000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.193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.097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5">
                <a:tc>
                  <a:txBody>
                    <a:bodyPr/>
                    <a:lstStyle/>
                    <a:p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$72,500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1.000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.470</a:t>
                      </a:r>
                    </a:p>
                  </a:txBody>
                  <a:tcPr marL="91437" marR="91437" marT="45714" marB="4571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7" marR="91437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16400" y="495300"/>
            <a:ext cx="4559300" cy="49403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216525" y="2157413"/>
            <a:ext cx="3163888" cy="784225"/>
            <a:chOff x="5216525" y="2157413"/>
            <a:chExt cx="3163888" cy="784830"/>
          </a:xfrm>
        </p:grpSpPr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5216525" y="2373313"/>
              <a:ext cx="31638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=                        = $76,596</a:t>
              </a: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5534230" y="2157413"/>
              <a:ext cx="1525177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dirty="0"/>
                <a:t>$3,000 x 12</a:t>
              </a:r>
            </a:p>
            <a:p>
              <a:pPr algn="ctr">
                <a:spcAft>
                  <a:spcPts val="600"/>
                </a:spcAft>
              </a:pPr>
              <a:r>
                <a:rPr lang="en-US" sz="2000" dirty="0"/>
                <a:t>.47</a:t>
              </a: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5588000" y="2565401"/>
              <a:ext cx="142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4757738" y="3027363"/>
            <a:ext cx="3554412" cy="784225"/>
            <a:chOff x="3045" y="1915"/>
            <a:chExt cx="2239" cy="494"/>
          </a:xfrm>
        </p:grpSpPr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3045" y="1976"/>
              <a:ext cx="566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/>
                <a:t>Daily sales</a:t>
              </a:r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3542" y="1915"/>
              <a:ext cx="1742" cy="494"/>
              <a:chOff x="3542" y="1915"/>
              <a:chExt cx="1742" cy="494"/>
            </a:xfrm>
          </p:grpSpPr>
          <p:sp>
            <p:nvSpPr>
              <p:cNvPr id="14" name="Rectangle 29"/>
              <p:cNvSpPr>
                <a:spLocks noChangeArrowheads="1"/>
              </p:cNvSpPr>
              <p:nvPr/>
            </p:nvSpPr>
            <p:spPr bwMode="auto">
              <a:xfrm>
                <a:off x="3542" y="2047"/>
                <a:ext cx="17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=                  = $245.50</a:t>
                </a:r>
              </a:p>
            </p:txBody>
          </p: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3688" y="1915"/>
                <a:ext cx="772" cy="494"/>
                <a:chOff x="3276" y="1915"/>
                <a:chExt cx="772" cy="494"/>
              </a:xfrm>
            </p:grpSpPr>
            <p:sp>
              <p:nvSpPr>
                <p:cNvPr id="16" name="Rectangle 31"/>
                <p:cNvSpPr>
                  <a:spLocks noChangeArrowheads="1"/>
                </p:cNvSpPr>
                <p:nvPr/>
              </p:nvSpPr>
              <p:spPr bwMode="auto">
                <a:xfrm>
                  <a:off x="3276" y="1915"/>
                  <a:ext cx="772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2000" dirty="0"/>
                    <a:t>$76,596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en-US" sz="2000" dirty="0"/>
                    <a:t>312 days</a:t>
                  </a:r>
                </a:p>
              </p:txBody>
            </p:sp>
            <p:sp>
              <p:nvSpPr>
                <p:cNvPr id="17" name="Line 32"/>
                <p:cNvSpPr>
                  <a:spLocks noChangeShapeType="1"/>
                </p:cNvSpPr>
                <p:nvPr/>
              </p:nvSpPr>
              <p:spPr bwMode="auto">
                <a:xfrm>
                  <a:off x="3328" y="2172"/>
                  <a:ext cx="6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  <p:graphicFrame>
        <p:nvGraphicFramePr>
          <p:cNvPr id="18" name="Object 29"/>
          <p:cNvGraphicFramePr>
            <a:graphicFrameLocks noChangeAspect="1"/>
          </p:cNvGraphicFramePr>
          <p:nvPr/>
        </p:nvGraphicFramePr>
        <p:xfrm>
          <a:off x="4914900" y="673100"/>
          <a:ext cx="31877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2320" imgH="1380240" progId="Equation.3">
                  <p:embed/>
                </p:oleObj>
              </mc:Choice>
              <mc:Fallback>
                <p:oleObj name="Equation" r:id="rId3" imgW="3172320" imgH="138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673100"/>
                        <a:ext cx="31877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2730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341313"/>
            <a:ext cx="8366125" cy="2008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Applying Expected Monetary Value (EMV) and Capacity Decisions</a:t>
            </a:r>
          </a:p>
        </p:txBody>
      </p:sp>
      <p:sp>
        <p:nvSpPr>
          <p:cNvPr id="116738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1270000" y="2603500"/>
            <a:ext cx="6972300" cy="3721100"/>
          </a:xfrm>
        </p:spPr>
        <p:txBody>
          <a:bodyPr/>
          <a:lstStyle/>
          <a:p>
            <a:pPr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Determine states of nature</a:t>
            </a:r>
          </a:p>
          <a:p>
            <a:pPr marL="1257300" lvl="1" indent="-5445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Future demand</a:t>
            </a:r>
          </a:p>
          <a:p>
            <a:pPr marL="1257300" lvl="1" indent="-5445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Market favorability</a:t>
            </a:r>
          </a:p>
          <a:p>
            <a:pPr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Assign probability values to states of nature to determine expected value</a:t>
            </a:r>
          </a:p>
        </p:txBody>
      </p:sp>
    </p:spTree>
    <p:extLst>
      <p:ext uri="{BB962C8B-B14F-4D97-AF65-F5344CB8AC3E}">
        <p14:creationId xmlns:p14="http://schemas.microsoft.com/office/powerpoint/2010/main" val="1367844276"/>
      </p:ext>
    </p:extLst>
  </p:cSld>
  <p:clrMapOvr>
    <a:masterClrMapping/>
  </p:clrMapOvr>
  <p:transition>
    <p:pull dir="l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EMV Applied to Capacity Decision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11684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/>
              <a:t>Southern Hospital Supplies capacity expansion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0400" y="2908300"/>
            <a:ext cx="77787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2959100" algn="r"/>
                <a:tab pos="3048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2959100" algn="r"/>
                <a:tab pos="3048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2959100" algn="r"/>
                <a:tab pos="3048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2959100" algn="r"/>
                <a:tab pos="3048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2959100" algn="r"/>
                <a:tab pos="3048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59100" algn="r"/>
                <a:tab pos="3048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59100" algn="r"/>
                <a:tab pos="3048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59100" algn="r"/>
                <a:tab pos="3048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59100" algn="r"/>
                <a:tab pos="3048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Arial"/>
                <a:cs typeface="Arial"/>
              </a:rPr>
              <a:t>	EMV (large plant)	= (.4)($100,000) + (.6)(–$90,000)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		= –$14,000</a:t>
            </a:r>
          </a:p>
          <a:p>
            <a:r>
              <a:rPr lang="en-US" sz="2400" dirty="0">
                <a:latin typeface="Arial"/>
                <a:cs typeface="Arial"/>
              </a:rPr>
              <a:t>	EMV (medium plant)	= (.4)($60,000) + (.6)(–$10,000)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		= +$18,000</a:t>
            </a:r>
          </a:p>
          <a:p>
            <a:r>
              <a:rPr lang="en-US" sz="2400" dirty="0">
                <a:latin typeface="Arial"/>
                <a:cs typeface="Arial"/>
              </a:rPr>
              <a:t>	EMV (small plant)	= (.4)($40,000) + (.6)(–$5,000)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		= +$13,000</a:t>
            </a:r>
          </a:p>
          <a:p>
            <a:r>
              <a:rPr lang="en-US" sz="2400" dirty="0">
                <a:latin typeface="Arial"/>
                <a:cs typeface="Arial"/>
              </a:rPr>
              <a:t>	EMV (do nothing)	= $0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500" y="3733800"/>
            <a:ext cx="8001000" cy="927100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88982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47675"/>
            <a:ext cx="8089900" cy="1358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Design and Effective Capacity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87375" y="1897063"/>
            <a:ext cx="79692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b="1" dirty="0">
                <a:solidFill>
                  <a:schemeClr val="tx2"/>
                </a:solidFill>
              </a:rPr>
              <a:t>Design capacity </a:t>
            </a:r>
            <a:r>
              <a:rPr lang="en-US" sz="3200" dirty="0"/>
              <a:t>is the maximum theoretical output of a system</a:t>
            </a:r>
          </a:p>
          <a:p>
            <a:pPr marL="1079500" lvl="1" indent="-3683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Normally expressed as a rate</a:t>
            </a:r>
            <a:endParaRPr lang="en-US" sz="3200" dirty="0"/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b="1" dirty="0">
                <a:solidFill>
                  <a:srgbClr val="255898"/>
                </a:solidFill>
              </a:rPr>
              <a:t>Effective capacity </a:t>
            </a:r>
            <a:r>
              <a:rPr lang="en-US" sz="3200" dirty="0"/>
              <a:t>is the capacity a firm expects to achieve given current operating constraints</a:t>
            </a:r>
          </a:p>
          <a:p>
            <a:pPr marL="1079500" lvl="1" indent="-3683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Often lower than design capacity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760428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47675"/>
            <a:ext cx="8089900" cy="1358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Design and Effective Capacity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04746"/>
              </p:ext>
            </p:extLst>
          </p:nvPr>
        </p:nvGraphicFramePr>
        <p:xfrm>
          <a:off x="342900" y="1760538"/>
          <a:ext cx="8458200" cy="2481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0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4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TABLE S7.1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Capacity Measurements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MEASURE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DEFINITION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EXAMPLE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43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/>
                          <a:cs typeface="Arial"/>
                        </a:rPr>
                        <a:t>Design capacity </a:t>
                      </a:r>
                    </a:p>
                    <a:p>
                      <a:pPr algn="l"/>
                      <a:endParaRPr lang="en-US" sz="1600" dirty="0">
                        <a:latin typeface="Arial"/>
                        <a:cs typeface="Arial"/>
                      </a:endParaRPr>
                    </a:p>
                    <a:p>
                      <a:pPr algn="l"/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/>
                          <a:cs typeface="Arial"/>
                        </a:rPr>
                        <a:t>Ideal conditions exist during the time that the system is available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/>
                          <a:cs typeface="Arial"/>
                        </a:rPr>
                        <a:t>Machines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a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t Frito-Lay are designed to produce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1,000 bags of chips/hr., and the plant operates 16 hrs./day. </a:t>
                      </a:r>
                    </a:p>
                    <a:p>
                      <a:pPr algn="l">
                        <a:tabLst>
                          <a:tab pos="1612900" algn="l"/>
                        </a:tabLst>
                      </a:pPr>
                      <a:r>
                        <a:rPr lang="en-US" sz="1600" b="1" dirty="0">
                          <a:latin typeface="Arial"/>
                          <a:cs typeface="Arial"/>
                        </a:rPr>
                        <a:t>Design Capacity	= 1,000 bags/hr.</a:t>
                      </a:r>
                      <a:r>
                        <a:rPr lang="en-US" sz="1600" b="1" baseline="0" dirty="0">
                          <a:latin typeface="Arial"/>
                          <a:cs typeface="Arial"/>
                        </a:rPr>
                        <a:t> ×</a:t>
                      </a:r>
                      <a:r>
                        <a:rPr lang="en-US" sz="1600" b="1" dirty="0">
                          <a:latin typeface="Arial"/>
                          <a:cs typeface="Arial"/>
                        </a:rPr>
                        <a:t> 16 hrs.</a:t>
                      </a:r>
                    </a:p>
                    <a:p>
                      <a:pPr algn="l">
                        <a:tabLst>
                          <a:tab pos="1612900" algn="l"/>
                        </a:tabLst>
                      </a:pPr>
                      <a:r>
                        <a:rPr lang="en-US" sz="1600" b="1" dirty="0">
                          <a:latin typeface="Arial"/>
                          <a:cs typeface="Arial"/>
                        </a:rPr>
                        <a:t> 	= 16,000 bags/day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design S7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867454"/>
            <a:ext cx="1714500" cy="11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4647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47675"/>
            <a:ext cx="8089900" cy="1358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Design and Effective Capacity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51826"/>
              </p:ext>
            </p:extLst>
          </p:nvPr>
        </p:nvGraphicFramePr>
        <p:xfrm>
          <a:off x="330200" y="1760538"/>
          <a:ext cx="8470900" cy="3688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3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4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TABLE S7.1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Capacity Measurements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MEASURE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DEFINITION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EXAMPLE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16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/>
                          <a:cs typeface="Arial"/>
                        </a:rPr>
                        <a:t>Effective capacity 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/>
                          <a:cs typeface="Arial"/>
                        </a:rPr>
                        <a:t>Design capacity minus lost output because of </a:t>
                      </a:r>
                      <a:r>
                        <a:rPr lang="en-US" sz="1600" i="1" dirty="0">
                          <a:latin typeface="Arial"/>
                          <a:cs typeface="Arial"/>
                        </a:rPr>
                        <a:t>planned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 resource unavailability (e.g., preventive maintenance, machine setups/changeovers, changes in product mix, scheduled breaks) 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879600" algn="l"/>
                          <a:tab pos="2057400" algn="l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Frito-Lay loses 3 hours of output per day </a:t>
                      </a:r>
                    </a:p>
                    <a:p>
                      <a:pPr algn="l">
                        <a:tabLst>
                          <a:tab pos="1879600" algn="l"/>
                          <a:tab pos="2057400" algn="l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(= 0.5 hrs./day on preventive maintenance, </a:t>
                      </a:r>
                    </a:p>
                    <a:p>
                      <a:pPr algn="l">
                        <a:tabLst>
                          <a:tab pos="1879600" algn="l"/>
                          <a:tab pos="2057400" algn="l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1 hr./day on employee breaks, and 1.5 hrs./day setting up machines for different products).</a:t>
                      </a:r>
                      <a:br>
                        <a:rPr lang="en-US" sz="1600" dirty="0">
                          <a:latin typeface="Arial"/>
                          <a:cs typeface="Arial"/>
                        </a:rPr>
                      </a:br>
                      <a:r>
                        <a:rPr lang="en-US" sz="1600" b="1" dirty="0">
                          <a:latin typeface="Arial"/>
                          <a:cs typeface="Arial"/>
                        </a:rPr>
                        <a:t>Effective Capacity 	= 16,000 bags/day </a:t>
                      </a:r>
                    </a:p>
                    <a:p>
                      <a:pPr algn="l">
                        <a:tabLst>
                          <a:tab pos="1879600" algn="l"/>
                          <a:tab pos="2057400" algn="l"/>
                        </a:tabLst>
                      </a:pPr>
                      <a:r>
                        <a:rPr lang="en-US" sz="1600" b="1" dirty="0">
                          <a:latin typeface="Arial"/>
                          <a:cs typeface="Arial"/>
                        </a:rPr>
                        <a:t>		– (1,000 bags/hr.)</a:t>
                      </a:r>
                      <a:br>
                        <a:rPr lang="en-US" sz="1600" b="1" dirty="0">
                          <a:latin typeface="Arial"/>
                          <a:cs typeface="Arial"/>
                        </a:rPr>
                      </a:br>
                      <a:r>
                        <a:rPr lang="en-US" sz="1600" b="1" dirty="0">
                          <a:latin typeface="Arial"/>
                          <a:cs typeface="Arial"/>
                        </a:rPr>
                        <a:t>		(3 hrs./day) </a:t>
                      </a:r>
                    </a:p>
                    <a:p>
                      <a:pPr algn="l">
                        <a:tabLst>
                          <a:tab pos="1879600" algn="l"/>
                          <a:tab pos="2057400" algn="l"/>
                        </a:tabLst>
                      </a:pPr>
                      <a:r>
                        <a:rPr lang="en-US" sz="1600" b="1" dirty="0">
                          <a:latin typeface="Arial"/>
                          <a:cs typeface="Arial"/>
                        </a:rPr>
                        <a:t>	= 16,000 bags/day </a:t>
                      </a:r>
                    </a:p>
                    <a:p>
                      <a:pPr algn="l">
                        <a:tabLst>
                          <a:tab pos="1879600" algn="l"/>
                          <a:tab pos="2057400" algn="l"/>
                        </a:tabLst>
                      </a:pPr>
                      <a:r>
                        <a:rPr lang="en-US" sz="1600" b="1" dirty="0">
                          <a:latin typeface="Arial"/>
                          <a:cs typeface="Arial"/>
                        </a:rPr>
                        <a:t>		–</a:t>
                      </a:r>
                      <a:r>
                        <a:rPr lang="en-US" sz="1600" b="1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latin typeface="Arial"/>
                          <a:cs typeface="Arial"/>
                        </a:rPr>
                        <a:t>3,000 bags/day </a:t>
                      </a:r>
                    </a:p>
                    <a:p>
                      <a:pPr algn="l">
                        <a:tabLst>
                          <a:tab pos="1879600" algn="l"/>
                          <a:tab pos="2057400" algn="l"/>
                        </a:tabLst>
                      </a:pPr>
                      <a:r>
                        <a:rPr lang="en-US" sz="1600" b="1" dirty="0">
                          <a:latin typeface="Arial"/>
                          <a:cs typeface="Arial"/>
                        </a:rPr>
                        <a:t>	= 13,000 bags/day 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effective cap S7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9" y="2949447"/>
            <a:ext cx="1799101" cy="12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9279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47675"/>
            <a:ext cx="8089900" cy="1358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Design and Effective Capacity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16826"/>
              </p:ext>
            </p:extLst>
          </p:nvPr>
        </p:nvGraphicFramePr>
        <p:xfrm>
          <a:off x="330200" y="1760538"/>
          <a:ext cx="8470900" cy="2956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3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4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TABLE S7.1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Capacity Measurements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MEASURE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DEFINITION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EXAMPLE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16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/>
                          <a:cs typeface="Arial"/>
                        </a:rPr>
                        <a:t>Actual output 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Effective capacity minus lost output during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unplanned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resource idleness (e.g., absenteeism, machine breakdowns, unavailable parts, quality problems) 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435100" algn="l"/>
                          <a:tab pos="1612900" algn="l"/>
                        </a:tabLst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On average, machines at Frito-Lay are not running 1 hr./day due to late parts and machine breakdowns.</a:t>
                      </a:r>
                      <a:br>
                        <a:rPr lang="en-US" sz="1600" dirty="0">
                          <a:latin typeface="Arial"/>
                          <a:cs typeface="Arial"/>
                        </a:rPr>
                      </a:br>
                      <a:r>
                        <a:rPr lang="en-US" sz="1600" b="1" dirty="0">
                          <a:latin typeface="Arial"/>
                          <a:cs typeface="Arial"/>
                        </a:rPr>
                        <a:t>Actual Output 	= 13,000 bags/day </a:t>
                      </a:r>
                    </a:p>
                    <a:p>
                      <a:pPr algn="l">
                        <a:tabLst>
                          <a:tab pos="1435100" algn="l"/>
                          <a:tab pos="1612900" algn="l"/>
                        </a:tabLst>
                      </a:pPr>
                      <a:r>
                        <a:rPr lang="en-US" sz="1600" b="1" dirty="0">
                          <a:latin typeface="Arial"/>
                          <a:cs typeface="Arial"/>
                        </a:rPr>
                        <a:t>		– (1,000 bags/hr.)</a:t>
                      </a:r>
                      <a:br>
                        <a:rPr lang="en-US" sz="1600" b="1" dirty="0">
                          <a:latin typeface="Arial"/>
                          <a:cs typeface="Arial"/>
                        </a:rPr>
                      </a:br>
                      <a:r>
                        <a:rPr lang="en-US" sz="1600" b="1" dirty="0">
                          <a:latin typeface="Arial"/>
                          <a:cs typeface="Arial"/>
                        </a:rPr>
                        <a:t>		(1 hr./day)</a:t>
                      </a:r>
                    </a:p>
                    <a:p>
                      <a:pPr algn="l">
                        <a:tabLst>
                          <a:tab pos="1435100" algn="l"/>
                          <a:tab pos="1612900" algn="l"/>
                        </a:tabLst>
                      </a:pPr>
                      <a:r>
                        <a:rPr lang="en-US" sz="1600" b="1" dirty="0">
                          <a:latin typeface="Arial"/>
                          <a:cs typeface="Arial"/>
                        </a:rPr>
                        <a:t>	= 13,000 bags/day </a:t>
                      </a:r>
                    </a:p>
                    <a:p>
                      <a:pPr algn="l">
                        <a:tabLst>
                          <a:tab pos="1435100" algn="l"/>
                          <a:tab pos="1612900" algn="l"/>
                        </a:tabLst>
                      </a:pPr>
                      <a:r>
                        <a:rPr lang="en-US" sz="1600" b="1" dirty="0">
                          <a:latin typeface="Arial"/>
                          <a:cs typeface="Arial"/>
                        </a:rPr>
                        <a:t>		– 1,000 bags/day </a:t>
                      </a:r>
                    </a:p>
                    <a:p>
                      <a:pPr algn="l">
                        <a:tabLst>
                          <a:tab pos="1435100" algn="l"/>
                          <a:tab pos="1612900" algn="l"/>
                        </a:tabLst>
                      </a:pPr>
                      <a:r>
                        <a:rPr lang="en-US" sz="1600" b="1" dirty="0">
                          <a:latin typeface="Arial"/>
                          <a:cs typeface="Arial"/>
                        </a:rPr>
                        <a:t>	= 12,000 bags/day </a:t>
                      </a:r>
                    </a:p>
                  </a:txBody>
                  <a:tcPr marT="45739" marB="45739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actual S7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832100"/>
            <a:ext cx="1823212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123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1003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Utilization and Efficiency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69925" y="1774825"/>
            <a:ext cx="77581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</a:rPr>
              <a:t>Utilization</a:t>
            </a:r>
            <a:r>
              <a:rPr lang="en-US" sz="3200" b="1" dirty="0"/>
              <a:t> </a:t>
            </a:r>
            <a:r>
              <a:rPr lang="en-US" sz="3200" dirty="0"/>
              <a:t>is the percent of design capacity actually achieved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69925" y="4098925"/>
            <a:ext cx="78247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255898"/>
                </a:solidFill>
              </a:rPr>
              <a:t>Efficiency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is the percent of effective capacity actually achieved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347788" y="2970213"/>
            <a:ext cx="68611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Utilization = Actual output/Design capacity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23963" y="5262563"/>
            <a:ext cx="70881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Efficiency = Actual output/Effective capacity</a:t>
            </a:r>
          </a:p>
        </p:txBody>
      </p:sp>
    </p:spTree>
    <p:extLst>
      <p:ext uri="{BB962C8B-B14F-4D97-AF65-F5344CB8AC3E}">
        <p14:creationId xmlns:p14="http://schemas.microsoft.com/office/powerpoint/2010/main" val="197614567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  <p:bldP spid="29701" grpId="0" autoUpdateAnimBg="0"/>
      <p:bldP spid="2970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charset="0"/>
                <a:cs typeface="Arial" charset="0"/>
              </a:rPr>
              <a:t>Bakery Example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947738" y="1692275"/>
            <a:ext cx="652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Actual production last week = 148,000 rolls</a:t>
            </a:r>
          </a:p>
          <a:p>
            <a:r>
              <a:rPr lang="en-US" sz="2400" dirty="0"/>
              <a:t>Effective capacity = 175,000 rolls</a:t>
            </a:r>
          </a:p>
          <a:p>
            <a:r>
              <a:rPr lang="en-US" sz="2400" dirty="0"/>
              <a:t>Design capacity = 1,200 rolls per hour</a:t>
            </a:r>
          </a:p>
          <a:p>
            <a:r>
              <a:rPr lang="en-US" sz="2400" dirty="0"/>
              <a:t>Bakery operates 7 days/week, 3 - 8 hour shifts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7400" y="3976688"/>
            <a:ext cx="748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Design capacity = (7 x 3 x 8) x (1,200) = 201,600 rolls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416300" y="2468563"/>
            <a:ext cx="3219450" cy="1595437"/>
            <a:chOff x="3416300" y="2468563"/>
            <a:chExt cx="3219450" cy="1595437"/>
          </a:xfrm>
        </p:grpSpPr>
        <p:sp>
          <p:nvSpPr>
            <p:cNvPr id="32773" name="Line 6"/>
            <p:cNvSpPr>
              <a:spLocks noChangeShapeType="1"/>
            </p:cNvSpPr>
            <p:nvPr/>
          </p:nvSpPr>
          <p:spPr bwMode="auto">
            <a:xfrm>
              <a:off x="3416300" y="3261934"/>
              <a:ext cx="114300" cy="77666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774" name="Line 7"/>
            <p:cNvSpPr>
              <a:spLocks noChangeShapeType="1"/>
            </p:cNvSpPr>
            <p:nvPr/>
          </p:nvSpPr>
          <p:spPr bwMode="auto">
            <a:xfrm flipH="1">
              <a:off x="4102100" y="3261935"/>
              <a:ext cx="1117600" cy="80206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775" name="Line 8"/>
            <p:cNvSpPr>
              <a:spLocks noChangeShapeType="1"/>
            </p:cNvSpPr>
            <p:nvPr/>
          </p:nvSpPr>
          <p:spPr bwMode="auto">
            <a:xfrm flipH="1">
              <a:off x="4673600" y="3261935"/>
              <a:ext cx="1028700" cy="77666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776" name="Freeform 9"/>
            <p:cNvSpPr>
              <a:spLocks/>
            </p:cNvSpPr>
            <p:nvPr/>
          </p:nvSpPr>
          <p:spPr bwMode="auto">
            <a:xfrm>
              <a:off x="4356100" y="2468563"/>
              <a:ext cx="2279650" cy="1595437"/>
            </a:xfrm>
            <a:custGeom>
              <a:avLst/>
              <a:gdLst>
                <a:gd name="T0" fmla="*/ 0 w 1436"/>
                <a:gd name="T1" fmla="*/ 261518 h 909"/>
                <a:gd name="T2" fmla="*/ 1752600 w 1436"/>
                <a:gd name="T3" fmla="*/ 64941 h 909"/>
                <a:gd name="T4" fmla="*/ 2247900 w 1436"/>
                <a:gd name="T5" fmla="*/ 654673 h 909"/>
                <a:gd name="T6" fmla="*/ 1562100 w 1436"/>
                <a:gd name="T7" fmla="*/ 1595437 h 9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6"/>
                <a:gd name="T13" fmla="*/ 0 h 909"/>
                <a:gd name="T14" fmla="*/ 1436 w 1436"/>
                <a:gd name="T15" fmla="*/ 909 h 9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6" h="909">
                  <a:moveTo>
                    <a:pt x="0" y="149"/>
                  </a:moveTo>
                  <a:cubicBezTo>
                    <a:pt x="418" y="71"/>
                    <a:pt x="868" y="0"/>
                    <a:pt x="1104" y="37"/>
                  </a:cubicBezTo>
                  <a:cubicBezTo>
                    <a:pt x="1340" y="74"/>
                    <a:pt x="1436" y="228"/>
                    <a:pt x="1416" y="373"/>
                  </a:cubicBezTo>
                  <a:cubicBezTo>
                    <a:pt x="1396" y="518"/>
                    <a:pt x="1074" y="797"/>
                    <a:pt x="984" y="909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02300" y="279400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Design Capacity</a:t>
            </a:r>
          </a:p>
        </p:txBody>
      </p:sp>
    </p:spTree>
    <p:extLst>
      <p:ext uri="{BB962C8B-B14F-4D97-AF65-F5344CB8AC3E}">
        <p14:creationId xmlns:p14="http://schemas.microsoft.com/office/powerpoint/2010/main" val="201325362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HR11">
      <a:dk1>
        <a:srgbClr val="000000"/>
      </a:dk1>
      <a:lt1>
        <a:srgbClr val="FFFFFF"/>
      </a:lt1>
      <a:dk2>
        <a:srgbClr val="255898"/>
      </a:dk2>
      <a:lt2>
        <a:srgbClr val="FFFCF2"/>
      </a:lt2>
      <a:accent1>
        <a:srgbClr val="D33320"/>
      </a:accent1>
      <a:accent2>
        <a:srgbClr val="9FACC7"/>
      </a:accent2>
      <a:accent3>
        <a:srgbClr val="F7D7AC"/>
      </a:accent3>
      <a:accent4>
        <a:srgbClr val="BDD6A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3534</Words>
  <Application>Microsoft Office PowerPoint</Application>
  <PresentationFormat>On-screen Show (4:3)</PresentationFormat>
  <Paragraphs>555</Paragraphs>
  <Slides>37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Unicode MS</vt:lpstr>
      <vt:lpstr>Calibri</vt:lpstr>
      <vt:lpstr>Helvetica Neue</vt:lpstr>
      <vt:lpstr>Lucida Grande</vt:lpstr>
      <vt:lpstr>Symbol</vt:lpstr>
      <vt:lpstr>Times New Roman</vt:lpstr>
      <vt:lpstr>Office Theme</vt:lpstr>
      <vt:lpstr>Equation</vt:lpstr>
      <vt:lpstr>PowerPoint Presentation</vt:lpstr>
      <vt:lpstr>Learning Objectives</vt:lpstr>
      <vt:lpstr>Capacity</vt:lpstr>
      <vt:lpstr>Design and Effective Capacity</vt:lpstr>
      <vt:lpstr>Design and Effective Capacity</vt:lpstr>
      <vt:lpstr>Design and Effective Capacity</vt:lpstr>
      <vt:lpstr>Design and Effective Capacity</vt:lpstr>
      <vt:lpstr>Utilization and Efficiency</vt:lpstr>
      <vt:lpstr>Bakery Example </vt:lpstr>
      <vt:lpstr>Bakery Example</vt:lpstr>
      <vt:lpstr>Bakery Example</vt:lpstr>
      <vt:lpstr>Bakery Example</vt:lpstr>
      <vt:lpstr>Bakery Example</vt:lpstr>
      <vt:lpstr>Bakery Example</vt:lpstr>
      <vt:lpstr>Bakery Example</vt:lpstr>
      <vt:lpstr>Capacity and Strategy</vt:lpstr>
      <vt:lpstr>Capacity Considerations</vt:lpstr>
      <vt:lpstr>Economies and Diseconomies of Scale</vt:lpstr>
      <vt:lpstr>Managing Demand</vt:lpstr>
      <vt:lpstr>Complementary Demand Patterns</vt:lpstr>
      <vt:lpstr>Tactics for Matching Capacity to Demand</vt:lpstr>
      <vt:lpstr>Service-Sector Demand and Capacity Management</vt:lpstr>
      <vt:lpstr>Break-Even Analysis</vt:lpstr>
      <vt:lpstr>Break-Even Analysis</vt:lpstr>
      <vt:lpstr>Break-Even Analysis</vt:lpstr>
      <vt:lpstr>Break-Even Analysis</vt:lpstr>
      <vt:lpstr>Break-Even Analysis</vt:lpstr>
      <vt:lpstr>Break-Even Analysis</vt:lpstr>
      <vt:lpstr>Break-Even Analysis</vt:lpstr>
      <vt:lpstr>Break-Even Example</vt:lpstr>
      <vt:lpstr>Break-Even Example</vt:lpstr>
      <vt:lpstr>Break-Even Example</vt:lpstr>
      <vt:lpstr>Break-Even Example</vt:lpstr>
      <vt:lpstr>Multiproduct Example</vt:lpstr>
      <vt:lpstr>Multiproduct Example</vt:lpstr>
      <vt:lpstr>Applying Expected Monetary Value (EMV) and Capacity Decisions</vt:lpstr>
      <vt:lpstr>EMV Applied to Capacity Decision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Heizer/Render 12e</dc:title>
  <dc:subject>Supplement 6 - Capacity and Constraint Management</dc:subject>
  <dc:creator>Jeff Heyl</dc:creator>
  <cp:keywords/>
  <dc:description/>
  <cp:lastModifiedBy>deni</cp:lastModifiedBy>
  <cp:revision>235</cp:revision>
  <dcterms:created xsi:type="dcterms:W3CDTF">2012-09-28T10:33:31Z</dcterms:created>
  <dcterms:modified xsi:type="dcterms:W3CDTF">2021-02-22T03:25:34Z</dcterms:modified>
  <cp:category/>
</cp:coreProperties>
</file>