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352" r:id="rId3"/>
    <p:sldId id="353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97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9" r:id="rId37"/>
    <p:sldId id="392" r:id="rId38"/>
    <p:sldId id="396" r:id="rId39"/>
    <p:sldId id="393" r:id="rId40"/>
    <p:sldId id="394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B" initials="JL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2" autoAdjust="0"/>
    <p:restoredTop sz="99511" autoAdjust="0"/>
  </p:normalViewPr>
  <p:slideViewPr>
    <p:cSldViewPr snapToGrid="0" snapToObjects="1">
      <p:cViewPr varScale="1">
        <p:scale>
          <a:sx n="111" d="100"/>
          <a:sy n="111" d="100"/>
        </p:scale>
        <p:origin x="1440" y="102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F88F319-78F7-2A44-94D7-217CD087ADE4}" type="slidenum">
              <a:rPr lang="en-AU">
                <a:latin typeface="Calibri" charset="0"/>
              </a:rPr>
              <a:pPr/>
              <a:t>2</a:t>
            </a:fld>
            <a:endParaRPr lang="en-AU" dirty="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00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65A7074-8ACC-0448-ADA4-67CDB227FB45}" type="slidenum">
              <a:rPr lang="en-AU">
                <a:latin typeface="Calibri" charset="0"/>
              </a:rPr>
              <a:pPr/>
              <a:t>11</a:t>
            </a:fld>
            <a:endParaRPr lang="en-AU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00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C0568FB-A77B-F745-8D2B-8321610AD63D}" type="slidenum">
              <a:rPr lang="en-AU">
                <a:latin typeface="Calibri" charset="0"/>
              </a:rPr>
              <a:pPr/>
              <a:t>12</a:t>
            </a:fld>
            <a:endParaRPr lang="en-AU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73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2567C0E-0477-1345-9D60-79A5F0A0DC0C}" type="slidenum">
              <a:rPr lang="en-AU">
                <a:latin typeface="Calibri" charset="0"/>
              </a:rPr>
              <a:pPr/>
              <a:t>20</a:t>
            </a:fld>
            <a:endParaRPr lang="en-AU" dirty="0">
              <a:latin typeface="Calibri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4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CD45764-70CD-0446-B7F2-B1E32183D4E9}" type="slidenum">
              <a:rPr lang="en-AU">
                <a:latin typeface="Calibri" charset="0"/>
              </a:rPr>
              <a:pPr/>
              <a:t>21</a:t>
            </a:fld>
            <a:endParaRPr lang="en-AU" dirty="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34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42338DF-77A5-DD4B-A7AD-388D43058349}" type="slidenum">
              <a:rPr lang="en-AU">
                <a:latin typeface="Calibri" charset="0"/>
              </a:rPr>
              <a:pPr/>
              <a:t>22</a:t>
            </a:fld>
            <a:endParaRPr lang="en-AU" dirty="0">
              <a:latin typeface="Calibri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12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C36F848-A8BA-C042-97A1-8B139389CA88}" type="slidenum">
              <a:rPr lang="en-AU">
                <a:latin typeface="Calibri" charset="0"/>
              </a:rPr>
              <a:pPr/>
              <a:t>23</a:t>
            </a:fld>
            <a:endParaRPr lang="en-AU" dirty="0">
              <a:latin typeface="Calibri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98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156F663-5F5B-E542-87E2-CF8752F65C0C}" type="slidenum">
              <a:rPr lang="en-AU">
                <a:latin typeface="Calibri" charset="0"/>
              </a:rPr>
              <a:pPr/>
              <a:t>24</a:t>
            </a:fld>
            <a:endParaRPr lang="en-AU" dirty="0"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7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9EA5EAD-B6A3-B143-8CFC-1F23AF522773}" type="slidenum">
              <a:rPr lang="en-AU">
                <a:latin typeface="Calibri" charset="0"/>
              </a:rPr>
              <a:pPr/>
              <a:t>25</a:t>
            </a:fld>
            <a:endParaRPr lang="en-AU" dirty="0">
              <a:latin typeface="Calibri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59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149F8AD-1240-DF46-BD4E-C7C55E4412EE}" type="slidenum">
              <a:rPr lang="en-AU">
                <a:latin typeface="Calibri" charset="0"/>
              </a:rPr>
              <a:pPr/>
              <a:t>26</a:t>
            </a:fld>
            <a:endParaRPr lang="en-AU" dirty="0">
              <a:latin typeface="Calibri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30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D701350-2206-C840-9786-702FB514FC37}" type="slidenum">
              <a:rPr lang="en-AU">
                <a:latin typeface="Calibri" charset="0"/>
              </a:rPr>
              <a:pPr/>
              <a:t>27</a:t>
            </a:fld>
            <a:endParaRPr lang="en-AU" dirty="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2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4E9EF68-134E-3643-917A-E7E3918007DC}" type="slidenum">
              <a:rPr lang="en-AU">
                <a:latin typeface="Calibri" charset="0"/>
              </a:rPr>
              <a:pPr/>
              <a:t>3</a:t>
            </a:fld>
            <a:endParaRPr lang="en-AU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24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06FF42B-7471-834B-B0DA-F67354DE3A47}" type="slidenum">
              <a:rPr lang="en-AU">
                <a:latin typeface="Calibri" charset="0"/>
              </a:rPr>
              <a:pPr/>
              <a:t>28</a:t>
            </a:fld>
            <a:endParaRPr lang="en-AU" dirty="0">
              <a:latin typeface="Calibri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70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17210BC-1DB3-BC4B-8DF9-FB7FBE194C1C}" type="slidenum">
              <a:rPr lang="en-AU">
                <a:latin typeface="Calibri" charset="0"/>
              </a:rPr>
              <a:pPr/>
              <a:t>29</a:t>
            </a:fld>
            <a:endParaRPr lang="en-AU" dirty="0">
              <a:latin typeface="Calibri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7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CA7DBBE-8198-6D4F-BD03-53DE189FFFC0}" type="slidenum">
              <a:rPr lang="en-AU">
                <a:latin typeface="Calibri" charset="0"/>
              </a:rPr>
              <a:pPr/>
              <a:t>30</a:t>
            </a:fld>
            <a:endParaRPr lang="en-AU" dirty="0">
              <a:latin typeface="Calibri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46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108DA02-8EC7-984F-A581-718F272CD400}" type="slidenum">
              <a:rPr lang="en-AU">
                <a:latin typeface="Calibri" charset="0"/>
              </a:rPr>
              <a:pPr/>
              <a:t>31</a:t>
            </a:fld>
            <a:endParaRPr lang="en-AU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43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700E2E0-D67E-E241-BE7A-DE174FD90147}" type="slidenum">
              <a:rPr lang="en-AU">
                <a:latin typeface="Calibri" charset="0"/>
              </a:rPr>
              <a:pPr/>
              <a:t>32</a:t>
            </a:fld>
            <a:endParaRPr lang="en-AU" dirty="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65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A92575E-B248-2D4D-9B98-1A075EE4522C}" type="slidenum">
              <a:rPr lang="en-AU">
                <a:latin typeface="Calibri" charset="0"/>
              </a:rPr>
              <a:pPr/>
              <a:t>33</a:t>
            </a:fld>
            <a:endParaRPr lang="en-AU" dirty="0">
              <a:latin typeface="Calibri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8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7B6CDCA-69F0-8D47-9430-54E7B562C23A}" type="slidenum">
              <a:rPr lang="en-AU">
                <a:latin typeface="Calibri" charset="0"/>
              </a:rPr>
              <a:pPr/>
              <a:t>34</a:t>
            </a:fld>
            <a:endParaRPr lang="en-AU" dirty="0">
              <a:latin typeface="Calibri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92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A071B6B-ACBC-F444-AFFE-DABE75CE927F}" type="slidenum">
              <a:rPr lang="en-AU">
                <a:latin typeface="Calibri" charset="0"/>
              </a:rPr>
              <a:pPr/>
              <a:t>35</a:t>
            </a:fld>
            <a:endParaRPr lang="en-AU" dirty="0">
              <a:latin typeface="Calibri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60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AF85ECF-B3E5-0F4C-BBA3-6A8D30F69089}" type="slidenum">
              <a:rPr lang="en-AU">
                <a:latin typeface="Calibri" charset="0"/>
              </a:rPr>
              <a:pPr/>
              <a:t>36</a:t>
            </a:fld>
            <a:endParaRPr lang="en-AU" dirty="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76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EA3F007-AEEF-6B44-99EE-298748670CBD}" type="slidenum">
              <a:rPr lang="en-AU">
                <a:latin typeface="Calibri" charset="0"/>
              </a:rPr>
              <a:pPr/>
              <a:t>37</a:t>
            </a:fld>
            <a:endParaRPr lang="en-AU" dirty="0">
              <a:latin typeface="Calibri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0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669F04B-FEE9-D646-8E73-F374DAE8E372}" type="slidenum">
              <a:rPr lang="en-AU">
                <a:latin typeface="Calibri" charset="0"/>
              </a:rPr>
              <a:pPr/>
              <a:t>4</a:t>
            </a:fld>
            <a:endParaRPr lang="en-AU" dirty="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90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EA3F007-AEEF-6B44-99EE-298748670CBD}" type="slidenum">
              <a:rPr lang="en-AU">
                <a:latin typeface="Calibri" charset="0"/>
              </a:rPr>
              <a:pPr/>
              <a:t>38</a:t>
            </a:fld>
            <a:endParaRPr lang="en-AU" dirty="0">
              <a:latin typeface="Calibri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63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50196AB-B913-2F46-AC18-DF97BE6A288A}" type="slidenum">
              <a:rPr lang="en-AU">
                <a:latin typeface="Calibri" charset="0"/>
              </a:rPr>
              <a:pPr/>
              <a:t>39</a:t>
            </a:fld>
            <a:endParaRPr lang="en-AU" dirty="0">
              <a:latin typeface="Calibri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00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F993E7-88E8-6C4B-B331-486F9175D409}" type="slidenum">
              <a:rPr lang="en-AU">
                <a:latin typeface="Calibri" charset="0"/>
              </a:rPr>
              <a:pPr/>
              <a:t>40</a:t>
            </a:fld>
            <a:endParaRPr lang="en-AU" dirty="0">
              <a:latin typeface="Calibri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8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E86D118-2CEE-CE47-917E-1B0448B0B38D}" type="slidenum">
              <a:rPr lang="en-AU">
                <a:latin typeface="Calibri" charset="0"/>
              </a:rPr>
              <a:pPr/>
              <a:t>5</a:t>
            </a:fld>
            <a:endParaRPr lang="en-AU" dirty="0">
              <a:latin typeface="Calibri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7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9751D06-0043-C346-90E7-EF17CEBD5B07}" type="slidenum">
              <a:rPr lang="en-AU">
                <a:latin typeface="Calibri" charset="0"/>
              </a:rPr>
              <a:pPr/>
              <a:t>6</a:t>
            </a:fld>
            <a:endParaRPr lang="en-AU" dirty="0">
              <a:latin typeface="Calibri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2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F42A0DD-BE9A-804A-AC16-06701590C269}" type="slidenum">
              <a:rPr lang="en-AU">
                <a:latin typeface="Calibri" charset="0"/>
              </a:rPr>
              <a:pPr/>
              <a:t>7</a:t>
            </a:fld>
            <a:endParaRPr lang="en-AU" dirty="0">
              <a:latin typeface="Calibri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3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8937566-A815-824A-A63B-3AF8D11AABD6}" type="slidenum">
              <a:rPr lang="en-AU">
                <a:latin typeface="Calibri" charset="0"/>
              </a:rPr>
              <a:pPr/>
              <a:t>8</a:t>
            </a:fld>
            <a:endParaRPr lang="en-AU" dirty="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2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95AA033-9CEF-9A41-82DD-6205D5318054}" type="slidenum">
              <a:rPr lang="en-AU">
                <a:latin typeface="Calibri" charset="0"/>
              </a:rPr>
              <a:pPr/>
              <a:t>9</a:t>
            </a:fld>
            <a:endParaRPr lang="en-AU" dirty="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6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B7910AE-A6A6-B84E-A9C9-1C96F7297C31}" type="slidenum">
              <a:rPr lang="en-AU">
                <a:latin typeface="Calibri" charset="0"/>
              </a:rPr>
              <a:pPr/>
              <a:t>10</a:t>
            </a:fld>
            <a:endParaRPr lang="en-AU" dirty="0">
              <a:latin typeface="Calibri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8 -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ckpi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62531" cy="6858001"/>
          </a:xfrm>
          <a:prstGeom prst="rect">
            <a:avLst/>
          </a:prstGeom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302500" y="1109663"/>
            <a:ext cx="124460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6388" name="Group 32"/>
          <p:cNvGrpSpPr>
            <a:grpSpLocks/>
          </p:cNvGrpSpPr>
          <p:nvPr/>
        </p:nvGrpSpPr>
        <p:grpSpPr bwMode="auto">
          <a:xfrm>
            <a:off x="368300" y="638175"/>
            <a:ext cx="7158038" cy="2363788"/>
            <a:chOff x="0" y="1417638"/>
            <a:chExt cx="7500407" cy="1305983"/>
          </a:xfrm>
        </p:grpSpPr>
        <p:sp>
          <p:nvSpPr>
            <p:cNvPr id="34" name="Rectangle 4"/>
            <p:cNvSpPr/>
            <p:nvPr/>
          </p:nvSpPr>
          <p:spPr>
            <a:xfrm>
              <a:off x="7056271" y="1564112"/>
              <a:ext cx="44413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1417638"/>
              <a:ext cx="7207643" cy="1159509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6389" name="Title 1"/>
          <p:cNvSpPr txBox="1">
            <a:spLocks/>
          </p:cNvSpPr>
          <p:nvPr/>
        </p:nvSpPr>
        <p:spPr bwMode="auto">
          <a:xfrm>
            <a:off x="736600" y="574675"/>
            <a:ext cx="5689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Location Strategies</a:t>
            </a:r>
          </a:p>
        </p:txBody>
      </p:sp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843756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42200" y="874713"/>
            <a:ext cx="1069048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8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87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Location Decisions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08025" y="1309688"/>
            <a:ext cx="2384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BF0922"/>
                </a:solidFill>
              </a:rPr>
              <a:t>Region/ Community Decision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089400" y="1309688"/>
            <a:ext cx="3762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BF0922"/>
                </a:solidFill>
              </a:rPr>
              <a:t>Key Success Factors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594100" y="1927225"/>
            <a:ext cx="536098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Corporate desires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Attractiveness of region 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Labor availability and costs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Costs and availability of utilities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Environmental regulations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Government incentives and fiscal policies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Proximity to raw materials and customers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Land/construction costs</a:t>
            </a: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504825" y="571182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8.1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8950" y="2724150"/>
            <a:ext cx="2811463" cy="2576513"/>
            <a:chOff x="489385" y="2723562"/>
            <a:chExt cx="2811500" cy="2577628"/>
          </a:xfrm>
        </p:grpSpPr>
        <p:sp>
          <p:nvSpPr>
            <p:cNvPr id="35847" name="Freeform 9"/>
            <p:cNvSpPr>
              <a:spLocks/>
            </p:cNvSpPr>
            <p:nvPr/>
          </p:nvSpPr>
          <p:spPr bwMode="auto">
            <a:xfrm rot="101951">
              <a:off x="489385" y="2723562"/>
              <a:ext cx="1178268" cy="1264744"/>
            </a:xfrm>
            <a:custGeom>
              <a:avLst/>
              <a:gdLst>
                <a:gd name="T0" fmla="*/ 0 w 368"/>
                <a:gd name="T1" fmla="*/ 99196 h 408"/>
                <a:gd name="T2" fmla="*/ 307374 w 368"/>
                <a:gd name="T3" fmla="*/ 99196 h 408"/>
                <a:gd name="T4" fmla="*/ 307374 w 368"/>
                <a:gd name="T5" fmla="*/ 0 h 408"/>
                <a:gd name="T6" fmla="*/ 384218 w 368"/>
                <a:gd name="T7" fmla="*/ 24799 h 408"/>
                <a:gd name="T8" fmla="*/ 384218 w 368"/>
                <a:gd name="T9" fmla="*/ 99196 h 408"/>
                <a:gd name="T10" fmla="*/ 537905 w 368"/>
                <a:gd name="T11" fmla="*/ 173592 h 408"/>
                <a:gd name="T12" fmla="*/ 589134 w 368"/>
                <a:gd name="T13" fmla="*/ 148793 h 408"/>
                <a:gd name="T14" fmla="*/ 665978 w 368"/>
                <a:gd name="T15" fmla="*/ 148793 h 408"/>
                <a:gd name="T16" fmla="*/ 742821 w 368"/>
                <a:gd name="T17" fmla="*/ 223190 h 408"/>
                <a:gd name="T18" fmla="*/ 768436 w 368"/>
                <a:gd name="T19" fmla="*/ 198391 h 408"/>
                <a:gd name="T20" fmla="*/ 896508 w 368"/>
                <a:gd name="T21" fmla="*/ 223190 h 408"/>
                <a:gd name="T22" fmla="*/ 947737 w 368"/>
                <a:gd name="T23" fmla="*/ 173592 h 408"/>
                <a:gd name="T24" fmla="*/ 1024581 w 368"/>
                <a:gd name="T25" fmla="*/ 198391 h 408"/>
                <a:gd name="T26" fmla="*/ 1178268 w 368"/>
                <a:gd name="T27" fmla="*/ 198391 h 408"/>
                <a:gd name="T28" fmla="*/ 947737 w 368"/>
                <a:gd name="T29" fmla="*/ 371984 h 408"/>
                <a:gd name="T30" fmla="*/ 819665 w 368"/>
                <a:gd name="T31" fmla="*/ 495978 h 408"/>
                <a:gd name="T32" fmla="*/ 845279 w 368"/>
                <a:gd name="T33" fmla="*/ 694369 h 408"/>
                <a:gd name="T34" fmla="*/ 768436 w 368"/>
                <a:gd name="T35" fmla="*/ 793565 h 408"/>
                <a:gd name="T36" fmla="*/ 794050 w 368"/>
                <a:gd name="T37" fmla="*/ 843163 h 408"/>
                <a:gd name="T38" fmla="*/ 794050 w 368"/>
                <a:gd name="T39" fmla="*/ 991956 h 408"/>
                <a:gd name="T40" fmla="*/ 870894 w 368"/>
                <a:gd name="T41" fmla="*/ 991956 h 408"/>
                <a:gd name="T42" fmla="*/ 998966 w 368"/>
                <a:gd name="T43" fmla="*/ 1091152 h 408"/>
                <a:gd name="T44" fmla="*/ 1050195 w 368"/>
                <a:gd name="T45" fmla="*/ 1239945 h 408"/>
                <a:gd name="T46" fmla="*/ 204916 w 368"/>
                <a:gd name="T47" fmla="*/ 1264744 h 408"/>
                <a:gd name="T48" fmla="*/ 230531 w 368"/>
                <a:gd name="T49" fmla="*/ 917559 h 408"/>
                <a:gd name="T50" fmla="*/ 153687 w 368"/>
                <a:gd name="T51" fmla="*/ 843163 h 408"/>
                <a:gd name="T52" fmla="*/ 179302 w 368"/>
                <a:gd name="T53" fmla="*/ 743967 h 408"/>
                <a:gd name="T54" fmla="*/ 204916 w 368"/>
                <a:gd name="T55" fmla="*/ 694369 h 408"/>
                <a:gd name="T56" fmla="*/ 153687 w 368"/>
                <a:gd name="T57" fmla="*/ 446380 h 408"/>
                <a:gd name="T58" fmla="*/ 76844 w 368"/>
                <a:gd name="T59" fmla="*/ 297587 h 408"/>
                <a:gd name="T60" fmla="*/ 0 w 368"/>
                <a:gd name="T61" fmla="*/ 99196 h 4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8"/>
                <a:gd name="T94" fmla="*/ 0 h 408"/>
                <a:gd name="T95" fmla="*/ 368 w 368"/>
                <a:gd name="T96" fmla="*/ 408 h 4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8" h="408">
                  <a:moveTo>
                    <a:pt x="0" y="32"/>
                  </a:moveTo>
                  <a:lnTo>
                    <a:pt x="96" y="32"/>
                  </a:lnTo>
                  <a:lnTo>
                    <a:pt x="9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68" y="56"/>
                  </a:lnTo>
                  <a:lnTo>
                    <a:pt x="184" y="48"/>
                  </a:lnTo>
                  <a:lnTo>
                    <a:pt x="208" y="48"/>
                  </a:lnTo>
                  <a:lnTo>
                    <a:pt x="232" y="72"/>
                  </a:lnTo>
                  <a:lnTo>
                    <a:pt x="240" y="64"/>
                  </a:lnTo>
                  <a:lnTo>
                    <a:pt x="280" y="72"/>
                  </a:lnTo>
                  <a:lnTo>
                    <a:pt x="296" y="56"/>
                  </a:lnTo>
                  <a:lnTo>
                    <a:pt x="320" y="64"/>
                  </a:lnTo>
                  <a:lnTo>
                    <a:pt x="368" y="64"/>
                  </a:lnTo>
                  <a:lnTo>
                    <a:pt x="296" y="120"/>
                  </a:lnTo>
                  <a:lnTo>
                    <a:pt x="256" y="160"/>
                  </a:lnTo>
                  <a:lnTo>
                    <a:pt x="264" y="224"/>
                  </a:lnTo>
                  <a:lnTo>
                    <a:pt x="240" y="256"/>
                  </a:lnTo>
                  <a:lnTo>
                    <a:pt x="248" y="272"/>
                  </a:lnTo>
                  <a:lnTo>
                    <a:pt x="248" y="320"/>
                  </a:lnTo>
                  <a:lnTo>
                    <a:pt x="272" y="320"/>
                  </a:lnTo>
                  <a:lnTo>
                    <a:pt x="312" y="352"/>
                  </a:lnTo>
                  <a:lnTo>
                    <a:pt x="328" y="400"/>
                  </a:lnTo>
                  <a:lnTo>
                    <a:pt x="64" y="408"/>
                  </a:lnTo>
                  <a:lnTo>
                    <a:pt x="72" y="296"/>
                  </a:lnTo>
                  <a:lnTo>
                    <a:pt x="48" y="272"/>
                  </a:lnTo>
                  <a:lnTo>
                    <a:pt x="56" y="240"/>
                  </a:lnTo>
                  <a:lnTo>
                    <a:pt x="64" y="224"/>
                  </a:lnTo>
                  <a:lnTo>
                    <a:pt x="48" y="144"/>
                  </a:lnTo>
                  <a:lnTo>
                    <a:pt x="24" y="9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2CD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48" name="Freeform 10"/>
            <p:cNvSpPr>
              <a:spLocks/>
            </p:cNvSpPr>
            <p:nvPr/>
          </p:nvSpPr>
          <p:spPr bwMode="auto">
            <a:xfrm rot="101951">
              <a:off x="1248726" y="3163241"/>
              <a:ext cx="870894" cy="1016755"/>
            </a:xfrm>
            <a:custGeom>
              <a:avLst/>
              <a:gdLst>
                <a:gd name="T0" fmla="*/ 51229 w 272"/>
                <a:gd name="T1" fmla="*/ 74397 h 328"/>
                <a:gd name="T2" fmla="*/ 128073 w 272"/>
                <a:gd name="T3" fmla="*/ 74397 h 328"/>
                <a:gd name="T4" fmla="*/ 179302 w 272"/>
                <a:gd name="T5" fmla="*/ 74397 h 328"/>
                <a:gd name="T6" fmla="*/ 230531 w 272"/>
                <a:gd name="T7" fmla="*/ 0 h 328"/>
                <a:gd name="T8" fmla="*/ 256145 w 272"/>
                <a:gd name="T9" fmla="*/ 74397 h 328"/>
                <a:gd name="T10" fmla="*/ 358603 w 272"/>
                <a:gd name="T11" fmla="*/ 74397 h 328"/>
                <a:gd name="T12" fmla="*/ 409832 w 272"/>
                <a:gd name="T13" fmla="*/ 148793 h 328"/>
                <a:gd name="T14" fmla="*/ 486676 w 272"/>
                <a:gd name="T15" fmla="*/ 123995 h 328"/>
                <a:gd name="T16" fmla="*/ 563520 w 272"/>
                <a:gd name="T17" fmla="*/ 173592 h 328"/>
                <a:gd name="T18" fmla="*/ 691592 w 272"/>
                <a:gd name="T19" fmla="*/ 198391 h 328"/>
                <a:gd name="T20" fmla="*/ 717207 w 272"/>
                <a:gd name="T21" fmla="*/ 272788 h 328"/>
                <a:gd name="T22" fmla="*/ 768436 w 272"/>
                <a:gd name="T23" fmla="*/ 272788 h 328"/>
                <a:gd name="T24" fmla="*/ 768436 w 272"/>
                <a:gd name="T25" fmla="*/ 322386 h 328"/>
                <a:gd name="T26" fmla="*/ 768436 w 272"/>
                <a:gd name="T27" fmla="*/ 371983 h 328"/>
                <a:gd name="T28" fmla="*/ 742821 w 272"/>
                <a:gd name="T29" fmla="*/ 446380 h 328"/>
                <a:gd name="T30" fmla="*/ 768436 w 272"/>
                <a:gd name="T31" fmla="*/ 471179 h 328"/>
                <a:gd name="T32" fmla="*/ 845279 w 272"/>
                <a:gd name="T33" fmla="*/ 396782 h 328"/>
                <a:gd name="T34" fmla="*/ 845279 w 272"/>
                <a:gd name="T35" fmla="*/ 347185 h 328"/>
                <a:gd name="T36" fmla="*/ 870894 w 272"/>
                <a:gd name="T37" fmla="*/ 347185 h 328"/>
                <a:gd name="T38" fmla="*/ 870894 w 272"/>
                <a:gd name="T39" fmla="*/ 396782 h 328"/>
                <a:gd name="T40" fmla="*/ 819665 w 272"/>
                <a:gd name="T41" fmla="*/ 446380 h 328"/>
                <a:gd name="T42" fmla="*/ 794050 w 272"/>
                <a:gd name="T43" fmla="*/ 570375 h 328"/>
                <a:gd name="T44" fmla="*/ 794050 w 272"/>
                <a:gd name="T45" fmla="*/ 793565 h 328"/>
                <a:gd name="T46" fmla="*/ 845279 w 272"/>
                <a:gd name="T47" fmla="*/ 818364 h 328"/>
                <a:gd name="T48" fmla="*/ 819665 w 272"/>
                <a:gd name="T49" fmla="*/ 942358 h 328"/>
                <a:gd name="T50" fmla="*/ 409832 w 272"/>
                <a:gd name="T51" fmla="*/ 1016755 h 328"/>
                <a:gd name="T52" fmla="*/ 307374 w 272"/>
                <a:gd name="T53" fmla="*/ 967157 h 328"/>
                <a:gd name="T54" fmla="*/ 307374 w 272"/>
                <a:gd name="T55" fmla="*/ 867962 h 328"/>
                <a:gd name="T56" fmla="*/ 256145 w 272"/>
                <a:gd name="T57" fmla="*/ 793565 h 328"/>
                <a:gd name="T58" fmla="*/ 230531 w 272"/>
                <a:gd name="T59" fmla="*/ 669570 h 328"/>
                <a:gd name="T60" fmla="*/ 102458 w 272"/>
                <a:gd name="T61" fmla="*/ 570375 h 328"/>
                <a:gd name="T62" fmla="*/ 25615 w 272"/>
                <a:gd name="T63" fmla="*/ 570375 h 328"/>
                <a:gd name="T64" fmla="*/ 25615 w 272"/>
                <a:gd name="T65" fmla="*/ 421581 h 328"/>
                <a:gd name="T66" fmla="*/ 0 w 272"/>
                <a:gd name="T67" fmla="*/ 371983 h 328"/>
                <a:gd name="T68" fmla="*/ 76844 w 272"/>
                <a:gd name="T69" fmla="*/ 272788 h 328"/>
                <a:gd name="T70" fmla="*/ 51229 w 272"/>
                <a:gd name="T71" fmla="*/ 74397 h 3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2"/>
                <a:gd name="T109" fmla="*/ 0 h 328"/>
                <a:gd name="T110" fmla="*/ 272 w 272"/>
                <a:gd name="T111" fmla="*/ 328 h 3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2" h="328">
                  <a:moveTo>
                    <a:pt x="16" y="24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72" y="0"/>
                  </a:lnTo>
                  <a:lnTo>
                    <a:pt x="80" y="24"/>
                  </a:lnTo>
                  <a:lnTo>
                    <a:pt x="112" y="24"/>
                  </a:lnTo>
                  <a:lnTo>
                    <a:pt x="128" y="48"/>
                  </a:lnTo>
                  <a:lnTo>
                    <a:pt x="152" y="40"/>
                  </a:lnTo>
                  <a:lnTo>
                    <a:pt x="176" y="56"/>
                  </a:lnTo>
                  <a:lnTo>
                    <a:pt x="216" y="64"/>
                  </a:lnTo>
                  <a:lnTo>
                    <a:pt x="224" y="88"/>
                  </a:lnTo>
                  <a:lnTo>
                    <a:pt x="240" y="88"/>
                  </a:lnTo>
                  <a:lnTo>
                    <a:pt x="240" y="104"/>
                  </a:lnTo>
                  <a:lnTo>
                    <a:pt x="240" y="120"/>
                  </a:lnTo>
                  <a:lnTo>
                    <a:pt x="232" y="144"/>
                  </a:lnTo>
                  <a:lnTo>
                    <a:pt x="240" y="152"/>
                  </a:lnTo>
                  <a:lnTo>
                    <a:pt x="264" y="128"/>
                  </a:lnTo>
                  <a:lnTo>
                    <a:pt x="264" y="112"/>
                  </a:lnTo>
                  <a:lnTo>
                    <a:pt x="272" y="112"/>
                  </a:lnTo>
                  <a:lnTo>
                    <a:pt x="272" y="128"/>
                  </a:lnTo>
                  <a:lnTo>
                    <a:pt x="256" y="144"/>
                  </a:lnTo>
                  <a:lnTo>
                    <a:pt x="248" y="184"/>
                  </a:lnTo>
                  <a:lnTo>
                    <a:pt x="248" y="256"/>
                  </a:lnTo>
                  <a:lnTo>
                    <a:pt x="264" y="264"/>
                  </a:lnTo>
                  <a:lnTo>
                    <a:pt x="256" y="304"/>
                  </a:lnTo>
                  <a:lnTo>
                    <a:pt x="128" y="328"/>
                  </a:lnTo>
                  <a:lnTo>
                    <a:pt x="96" y="312"/>
                  </a:lnTo>
                  <a:lnTo>
                    <a:pt x="96" y="280"/>
                  </a:lnTo>
                  <a:lnTo>
                    <a:pt x="80" y="256"/>
                  </a:lnTo>
                  <a:lnTo>
                    <a:pt x="72" y="216"/>
                  </a:lnTo>
                  <a:lnTo>
                    <a:pt x="32" y="184"/>
                  </a:lnTo>
                  <a:lnTo>
                    <a:pt x="8" y="184"/>
                  </a:lnTo>
                  <a:lnTo>
                    <a:pt x="8" y="136"/>
                  </a:lnTo>
                  <a:lnTo>
                    <a:pt x="0" y="120"/>
                  </a:lnTo>
                  <a:lnTo>
                    <a:pt x="24" y="8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C6755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49" name="Freeform 11"/>
            <p:cNvSpPr>
              <a:spLocks/>
            </p:cNvSpPr>
            <p:nvPr/>
          </p:nvSpPr>
          <p:spPr bwMode="auto">
            <a:xfrm rot="101951">
              <a:off x="1594415" y="3050830"/>
              <a:ext cx="973352" cy="396782"/>
            </a:xfrm>
            <a:custGeom>
              <a:avLst/>
              <a:gdLst>
                <a:gd name="T0" fmla="*/ 0 w 304"/>
                <a:gd name="T1" fmla="*/ 223190 h 128"/>
                <a:gd name="T2" fmla="*/ 230531 w 304"/>
                <a:gd name="T3" fmla="*/ 0 h 128"/>
                <a:gd name="T4" fmla="*/ 179302 w 304"/>
                <a:gd name="T5" fmla="*/ 74397 h 128"/>
                <a:gd name="T6" fmla="*/ 204916 w 304"/>
                <a:gd name="T7" fmla="*/ 99196 h 128"/>
                <a:gd name="T8" fmla="*/ 281760 w 304"/>
                <a:gd name="T9" fmla="*/ 74397 h 128"/>
                <a:gd name="T10" fmla="*/ 435447 w 304"/>
                <a:gd name="T11" fmla="*/ 123994 h 128"/>
                <a:gd name="T12" fmla="*/ 486676 w 304"/>
                <a:gd name="T13" fmla="*/ 74397 h 128"/>
                <a:gd name="T14" fmla="*/ 691592 w 304"/>
                <a:gd name="T15" fmla="*/ 49598 h 128"/>
                <a:gd name="T16" fmla="*/ 717207 w 304"/>
                <a:gd name="T17" fmla="*/ 123994 h 128"/>
                <a:gd name="T18" fmla="*/ 794050 w 304"/>
                <a:gd name="T19" fmla="*/ 99196 h 128"/>
                <a:gd name="T20" fmla="*/ 947737 w 304"/>
                <a:gd name="T21" fmla="*/ 148793 h 128"/>
                <a:gd name="T22" fmla="*/ 973352 w 304"/>
                <a:gd name="T23" fmla="*/ 198391 h 128"/>
                <a:gd name="T24" fmla="*/ 794050 w 304"/>
                <a:gd name="T25" fmla="*/ 247989 h 128"/>
                <a:gd name="T26" fmla="*/ 742821 w 304"/>
                <a:gd name="T27" fmla="*/ 223190 h 128"/>
                <a:gd name="T28" fmla="*/ 665978 w 304"/>
                <a:gd name="T29" fmla="*/ 223190 h 128"/>
                <a:gd name="T30" fmla="*/ 563520 w 304"/>
                <a:gd name="T31" fmla="*/ 272788 h 128"/>
                <a:gd name="T32" fmla="*/ 537905 w 304"/>
                <a:gd name="T33" fmla="*/ 272788 h 128"/>
                <a:gd name="T34" fmla="*/ 486676 w 304"/>
                <a:gd name="T35" fmla="*/ 247989 h 128"/>
                <a:gd name="T36" fmla="*/ 435447 w 304"/>
                <a:gd name="T37" fmla="*/ 396782 h 128"/>
                <a:gd name="T38" fmla="*/ 384218 w 304"/>
                <a:gd name="T39" fmla="*/ 396782 h 128"/>
                <a:gd name="T40" fmla="*/ 358603 w 304"/>
                <a:gd name="T41" fmla="*/ 322385 h 128"/>
                <a:gd name="T42" fmla="*/ 230531 w 304"/>
                <a:gd name="T43" fmla="*/ 297586 h 128"/>
                <a:gd name="T44" fmla="*/ 153687 w 304"/>
                <a:gd name="T45" fmla="*/ 272788 h 128"/>
                <a:gd name="T46" fmla="*/ 51229 w 304"/>
                <a:gd name="T47" fmla="*/ 272788 h 128"/>
                <a:gd name="T48" fmla="*/ 0 w 304"/>
                <a:gd name="T49" fmla="*/ 223190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4"/>
                <a:gd name="T76" fmla="*/ 0 h 128"/>
                <a:gd name="T77" fmla="*/ 304 w 304"/>
                <a:gd name="T78" fmla="*/ 128 h 1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4" h="128">
                  <a:moveTo>
                    <a:pt x="0" y="72"/>
                  </a:moveTo>
                  <a:lnTo>
                    <a:pt x="72" y="0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36" y="40"/>
                  </a:lnTo>
                  <a:lnTo>
                    <a:pt x="152" y="24"/>
                  </a:lnTo>
                  <a:lnTo>
                    <a:pt x="216" y="16"/>
                  </a:lnTo>
                  <a:lnTo>
                    <a:pt x="224" y="40"/>
                  </a:lnTo>
                  <a:lnTo>
                    <a:pt x="248" y="32"/>
                  </a:lnTo>
                  <a:lnTo>
                    <a:pt x="296" y="48"/>
                  </a:lnTo>
                  <a:lnTo>
                    <a:pt x="304" y="64"/>
                  </a:lnTo>
                  <a:lnTo>
                    <a:pt x="248" y="80"/>
                  </a:lnTo>
                  <a:lnTo>
                    <a:pt x="232" y="72"/>
                  </a:lnTo>
                  <a:lnTo>
                    <a:pt x="208" y="72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52" y="80"/>
                  </a:lnTo>
                  <a:lnTo>
                    <a:pt x="136" y="128"/>
                  </a:lnTo>
                  <a:lnTo>
                    <a:pt x="120" y="128"/>
                  </a:lnTo>
                  <a:lnTo>
                    <a:pt x="112" y="104"/>
                  </a:lnTo>
                  <a:lnTo>
                    <a:pt x="72" y="96"/>
                  </a:lnTo>
                  <a:lnTo>
                    <a:pt x="48" y="88"/>
                  </a:lnTo>
                  <a:lnTo>
                    <a:pt x="16" y="8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0" name="Freeform 12"/>
            <p:cNvSpPr>
              <a:spLocks/>
            </p:cNvSpPr>
            <p:nvPr/>
          </p:nvSpPr>
          <p:spPr bwMode="auto">
            <a:xfrm rot="101951">
              <a:off x="2244720" y="3338959"/>
              <a:ext cx="691592" cy="892761"/>
            </a:xfrm>
            <a:custGeom>
              <a:avLst/>
              <a:gdLst>
                <a:gd name="T0" fmla="*/ 179302 w 216"/>
                <a:gd name="T1" fmla="*/ 49598 h 288"/>
                <a:gd name="T2" fmla="*/ 204916 w 216"/>
                <a:gd name="T3" fmla="*/ 99196 h 288"/>
                <a:gd name="T4" fmla="*/ 153687 w 216"/>
                <a:gd name="T5" fmla="*/ 123995 h 288"/>
                <a:gd name="T6" fmla="*/ 153687 w 216"/>
                <a:gd name="T7" fmla="*/ 272788 h 288"/>
                <a:gd name="T8" fmla="*/ 128073 w 216"/>
                <a:gd name="T9" fmla="*/ 173592 h 288"/>
                <a:gd name="T10" fmla="*/ 25615 w 216"/>
                <a:gd name="T11" fmla="*/ 272788 h 288"/>
                <a:gd name="T12" fmla="*/ 0 w 216"/>
                <a:gd name="T13" fmla="*/ 520777 h 288"/>
                <a:gd name="T14" fmla="*/ 76844 w 216"/>
                <a:gd name="T15" fmla="*/ 644772 h 288"/>
                <a:gd name="T16" fmla="*/ 76844 w 216"/>
                <a:gd name="T17" fmla="*/ 719168 h 288"/>
                <a:gd name="T18" fmla="*/ 76844 w 216"/>
                <a:gd name="T19" fmla="*/ 768766 h 288"/>
                <a:gd name="T20" fmla="*/ 76844 w 216"/>
                <a:gd name="T21" fmla="*/ 818364 h 288"/>
                <a:gd name="T22" fmla="*/ 51229 w 216"/>
                <a:gd name="T23" fmla="*/ 892761 h 288"/>
                <a:gd name="T24" fmla="*/ 332989 w 216"/>
                <a:gd name="T25" fmla="*/ 892761 h 288"/>
                <a:gd name="T26" fmla="*/ 691592 w 216"/>
                <a:gd name="T27" fmla="*/ 843163 h 288"/>
                <a:gd name="T28" fmla="*/ 614748 w 216"/>
                <a:gd name="T29" fmla="*/ 843163 h 288"/>
                <a:gd name="T30" fmla="*/ 589134 w 216"/>
                <a:gd name="T31" fmla="*/ 793565 h 288"/>
                <a:gd name="T32" fmla="*/ 640363 w 216"/>
                <a:gd name="T33" fmla="*/ 743967 h 288"/>
                <a:gd name="T34" fmla="*/ 640363 w 216"/>
                <a:gd name="T35" fmla="*/ 694370 h 288"/>
                <a:gd name="T36" fmla="*/ 614748 w 216"/>
                <a:gd name="T37" fmla="*/ 644772 h 288"/>
                <a:gd name="T38" fmla="*/ 640363 w 216"/>
                <a:gd name="T39" fmla="*/ 619973 h 288"/>
                <a:gd name="T40" fmla="*/ 691592 w 216"/>
                <a:gd name="T41" fmla="*/ 619973 h 288"/>
                <a:gd name="T42" fmla="*/ 691592 w 216"/>
                <a:gd name="T43" fmla="*/ 495978 h 288"/>
                <a:gd name="T44" fmla="*/ 665977 w 216"/>
                <a:gd name="T45" fmla="*/ 421582 h 288"/>
                <a:gd name="T46" fmla="*/ 640363 w 216"/>
                <a:gd name="T47" fmla="*/ 371984 h 288"/>
                <a:gd name="T48" fmla="*/ 614748 w 216"/>
                <a:gd name="T49" fmla="*/ 347185 h 288"/>
                <a:gd name="T50" fmla="*/ 563519 w 216"/>
                <a:gd name="T51" fmla="*/ 347185 h 288"/>
                <a:gd name="T52" fmla="*/ 512290 w 216"/>
                <a:gd name="T53" fmla="*/ 347185 h 288"/>
                <a:gd name="T54" fmla="*/ 486676 w 216"/>
                <a:gd name="T55" fmla="*/ 396783 h 288"/>
                <a:gd name="T56" fmla="*/ 461061 w 216"/>
                <a:gd name="T57" fmla="*/ 421582 h 288"/>
                <a:gd name="T58" fmla="*/ 435447 w 216"/>
                <a:gd name="T59" fmla="*/ 421582 h 288"/>
                <a:gd name="T60" fmla="*/ 409832 w 216"/>
                <a:gd name="T61" fmla="*/ 421582 h 288"/>
                <a:gd name="T62" fmla="*/ 409832 w 216"/>
                <a:gd name="T63" fmla="*/ 396783 h 288"/>
                <a:gd name="T64" fmla="*/ 409832 w 216"/>
                <a:gd name="T65" fmla="*/ 371984 h 288"/>
                <a:gd name="T66" fmla="*/ 435447 w 216"/>
                <a:gd name="T67" fmla="*/ 347185 h 288"/>
                <a:gd name="T68" fmla="*/ 435447 w 216"/>
                <a:gd name="T69" fmla="*/ 347185 h 288"/>
                <a:gd name="T70" fmla="*/ 461061 w 216"/>
                <a:gd name="T71" fmla="*/ 347185 h 288"/>
                <a:gd name="T72" fmla="*/ 461061 w 216"/>
                <a:gd name="T73" fmla="*/ 297587 h 288"/>
                <a:gd name="T74" fmla="*/ 512290 w 216"/>
                <a:gd name="T75" fmla="*/ 272788 h 288"/>
                <a:gd name="T76" fmla="*/ 461061 w 216"/>
                <a:gd name="T77" fmla="*/ 148793 h 288"/>
                <a:gd name="T78" fmla="*/ 461061 w 216"/>
                <a:gd name="T79" fmla="*/ 99196 h 288"/>
                <a:gd name="T80" fmla="*/ 384218 w 216"/>
                <a:gd name="T81" fmla="*/ 74397 h 288"/>
                <a:gd name="T82" fmla="*/ 256145 w 216"/>
                <a:gd name="T83" fmla="*/ 0 h 288"/>
                <a:gd name="T84" fmla="*/ 179302 w 216"/>
                <a:gd name="T85" fmla="*/ 49598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"/>
                <a:gd name="T130" fmla="*/ 0 h 288"/>
                <a:gd name="T131" fmla="*/ 216 w 216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" h="288">
                  <a:moveTo>
                    <a:pt x="56" y="16"/>
                  </a:moveTo>
                  <a:lnTo>
                    <a:pt x="64" y="32"/>
                  </a:lnTo>
                  <a:lnTo>
                    <a:pt x="48" y="40"/>
                  </a:lnTo>
                  <a:lnTo>
                    <a:pt x="48" y="88"/>
                  </a:lnTo>
                  <a:lnTo>
                    <a:pt x="40" y="56"/>
                  </a:lnTo>
                  <a:lnTo>
                    <a:pt x="8" y="88"/>
                  </a:lnTo>
                  <a:lnTo>
                    <a:pt x="0" y="168"/>
                  </a:lnTo>
                  <a:lnTo>
                    <a:pt x="24" y="208"/>
                  </a:lnTo>
                  <a:lnTo>
                    <a:pt x="24" y="232"/>
                  </a:lnTo>
                  <a:lnTo>
                    <a:pt x="24" y="248"/>
                  </a:lnTo>
                  <a:lnTo>
                    <a:pt x="24" y="264"/>
                  </a:lnTo>
                  <a:lnTo>
                    <a:pt x="16" y="288"/>
                  </a:lnTo>
                  <a:lnTo>
                    <a:pt x="104" y="288"/>
                  </a:lnTo>
                  <a:lnTo>
                    <a:pt x="216" y="272"/>
                  </a:lnTo>
                  <a:lnTo>
                    <a:pt x="192" y="272"/>
                  </a:lnTo>
                  <a:lnTo>
                    <a:pt x="184" y="256"/>
                  </a:lnTo>
                  <a:lnTo>
                    <a:pt x="200" y="240"/>
                  </a:lnTo>
                  <a:lnTo>
                    <a:pt x="200" y="224"/>
                  </a:lnTo>
                  <a:lnTo>
                    <a:pt x="192" y="208"/>
                  </a:lnTo>
                  <a:lnTo>
                    <a:pt x="200" y="200"/>
                  </a:lnTo>
                  <a:lnTo>
                    <a:pt x="216" y="200"/>
                  </a:lnTo>
                  <a:lnTo>
                    <a:pt x="216" y="160"/>
                  </a:lnTo>
                  <a:lnTo>
                    <a:pt x="208" y="136"/>
                  </a:lnTo>
                  <a:lnTo>
                    <a:pt x="200" y="120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0" y="112"/>
                  </a:lnTo>
                  <a:lnTo>
                    <a:pt x="152" y="128"/>
                  </a:lnTo>
                  <a:lnTo>
                    <a:pt x="144" y="136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28" y="120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44" y="96"/>
                  </a:lnTo>
                  <a:lnTo>
                    <a:pt x="160" y="88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20" y="24"/>
                  </a:lnTo>
                  <a:lnTo>
                    <a:pt x="80" y="0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2BA797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1" name="Freeform 13"/>
            <p:cNvSpPr>
              <a:spLocks/>
            </p:cNvSpPr>
            <p:nvPr/>
          </p:nvSpPr>
          <p:spPr bwMode="auto">
            <a:xfrm rot="101951">
              <a:off x="1474271" y="4110843"/>
              <a:ext cx="742821" cy="1190347"/>
            </a:xfrm>
            <a:custGeom>
              <a:avLst/>
              <a:gdLst>
                <a:gd name="T0" fmla="*/ 128073 w 232"/>
                <a:gd name="T1" fmla="*/ 74397 h 384"/>
                <a:gd name="T2" fmla="*/ 563519 w 232"/>
                <a:gd name="T3" fmla="*/ 0 h 384"/>
                <a:gd name="T4" fmla="*/ 640363 w 232"/>
                <a:gd name="T5" fmla="*/ 148793 h 384"/>
                <a:gd name="T6" fmla="*/ 717206 w 232"/>
                <a:gd name="T7" fmla="*/ 768766 h 384"/>
                <a:gd name="T8" fmla="*/ 742821 w 232"/>
                <a:gd name="T9" fmla="*/ 843163 h 384"/>
                <a:gd name="T10" fmla="*/ 665977 w 232"/>
                <a:gd name="T11" fmla="*/ 991956 h 384"/>
                <a:gd name="T12" fmla="*/ 665977 w 232"/>
                <a:gd name="T13" fmla="*/ 1115950 h 384"/>
                <a:gd name="T14" fmla="*/ 589134 w 232"/>
                <a:gd name="T15" fmla="*/ 1091151 h 384"/>
                <a:gd name="T16" fmla="*/ 614748 w 232"/>
                <a:gd name="T17" fmla="*/ 1190347 h 384"/>
                <a:gd name="T18" fmla="*/ 512290 w 232"/>
                <a:gd name="T19" fmla="*/ 1165548 h 384"/>
                <a:gd name="T20" fmla="*/ 486676 w 232"/>
                <a:gd name="T21" fmla="*/ 1165548 h 384"/>
                <a:gd name="T22" fmla="*/ 409832 w 232"/>
                <a:gd name="T23" fmla="*/ 1165548 h 384"/>
                <a:gd name="T24" fmla="*/ 384218 w 232"/>
                <a:gd name="T25" fmla="*/ 1016755 h 384"/>
                <a:gd name="T26" fmla="*/ 281760 w 232"/>
                <a:gd name="T27" fmla="*/ 967157 h 384"/>
                <a:gd name="T28" fmla="*/ 281760 w 232"/>
                <a:gd name="T29" fmla="*/ 818364 h 384"/>
                <a:gd name="T30" fmla="*/ 204916 w 232"/>
                <a:gd name="T31" fmla="*/ 843163 h 384"/>
                <a:gd name="T32" fmla="*/ 153687 w 232"/>
                <a:gd name="T33" fmla="*/ 719168 h 384"/>
                <a:gd name="T34" fmla="*/ 0 w 232"/>
                <a:gd name="T35" fmla="*/ 595174 h 384"/>
                <a:gd name="T36" fmla="*/ 102458 w 232"/>
                <a:gd name="T37" fmla="*/ 396782 h 384"/>
                <a:gd name="T38" fmla="*/ 76844 w 232"/>
                <a:gd name="T39" fmla="*/ 297587 h 384"/>
                <a:gd name="T40" fmla="*/ 204916 w 232"/>
                <a:gd name="T41" fmla="*/ 272788 h 384"/>
                <a:gd name="T42" fmla="*/ 204916 w 232"/>
                <a:gd name="T43" fmla="*/ 148793 h 384"/>
                <a:gd name="T44" fmla="*/ 128073 w 232"/>
                <a:gd name="T45" fmla="*/ 74397 h 3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2"/>
                <a:gd name="T70" fmla="*/ 0 h 384"/>
                <a:gd name="T71" fmla="*/ 232 w 232"/>
                <a:gd name="T72" fmla="*/ 384 h 3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2" h="384">
                  <a:moveTo>
                    <a:pt x="40" y="24"/>
                  </a:moveTo>
                  <a:lnTo>
                    <a:pt x="176" y="0"/>
                  </a:lnTo>
                  <a:lnTo>
                    <a:pt x="200" y="48"/>
                  </a:lnTo>
                  <a:lnTo>
                    <a:pt x="224" y="248"/>
                  </a:lnTo>
                  <a:lnTo>
                    <a:pt x="232" y="272"/>
                  </a:lnTo>
                  <a:lnTo>
                    <a:pt x="208" y="320"/>
                  </a:lnTo>
                  <a:lnTo>
                    <a:pt x="208" y="360"/>
                  </a:lnTo>
                  <a:lnTo>
                    <a:pt x="184" y="352"/>
                  </a:lnTo>
                  <a:lnTo>
                    <a:pt x="192" y="384"/>
                  </a:lnTo>
                  <a:lnTo>
                    <a:pt x="160" y="376"/>
                  </a:lnTo>
                  <a:lnTo>
                    <a:pt x="152" y="376"/>
                  </a:lnTo>
                  <a:lnTo>
                    <a:pt x="128" y="376"/>
                  </a:lnTo>
                  <a:lnTo>
                    <a:pt x="120" y="328"/>
                  </a:lnTo>
                  <a:lnTo>
                    <a:pt x="88" y="312"/>
                  </a:lnTo>
                  <a:lnTo>
                    <a:pt x="88" y="264"/>
                  </a:lnTo>
                  <a:lnTo>
                    <a:pt x="64" y="272"/>
                  </a:lnTo>
                  <a:lnTo>
                    <a:pt x="48" y="232"/>
                  </a:lnTo>
                  <a:lnTo>
                    <a:pt x="0" y="192"/>
                  </a:lnTo>
                  <a:lnTo>
                    <a:pt x="32" y="128"/>
                  </a:lnTo>
                  <a:lnTo>
                    <a:pt x="24" y="96"/>
                  </a:lnTo>
                  <a:lnTo>
                    <a:pt x="64" y="88"/>
                  </a:lnTo>
                  <a:lnTo>
                    <a:pt x="64" y="48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9FAC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2" name="Freeform 14"/>
            <p:cNvSpPr>
              <a:spLocks/>
            </p:cNvSpPr>
            <p:nvPr/>
          </p:nvSpPr>
          <p:spPr bwMode="auto">
            <a:xfrm rot="101951">
              <a:off x="2115495" y="4226385"/>
              <a:ext cx="563520" cy="917559"/>
            </a:xfrm>
            <a:custGeom>
              <a:avLst/>
              <a:gdLst>
                <a:gd name="T0" fmla="*/ 0 w 176"/>
                <a:gd name="T1" fmla="*/ 49598 h 296"/>
                <a:gd name="T2" fmla="*/ 51229 w 176"/>
                <a:gd name="T3" fmla="*/ 99196 h 296"/>
                <a:gd name="T4" fmla="*/ 128073 w 176"/>
                <a:gd name="T5" fmla="*/ 74397 h 296"/>
                <a:gd name="T6" fmla="*/ 153687 w 176"/>
                <a:gd name="T7" fmla="*/ 74397 h 296"/>
                <a:gd name="T8" fmla="*/ 153687 w 176"/>
                <a:gd name="T9" fmla="*/ 0 h 296"/>
                <a:gd name="T10" fmla="*/ 435447 w 176"/>
                <a:gd name="T11" fmla="*/ 0 h 296"/>
                <a:gd name="T12" fmla="*/ 563520 w 176"/>
                <a:gd name="T13" fmla="*/ 644771 h 296"/>
                <a:gd name="T14" fmla="*/ 563520 w 176"/>
                <a:gd name="T15" fmla="*/ 619972 h 296"/>
                <a:gd name="T16" fmla="*/ 461062 w 176"/>
                <a:gd name="T17" fmla="*/ 669570 h 296"/>
                <a:gd name="T18" fmla="*/ 384218 w 176"/>
                <a:gd name="T19" fmla="*/ 843162 h 296"/>
                <a:gd name="T20" fmla="*/ 307375 w 176"/>
                <a:gd name="T21" fmla="*/ 818363 h 296"/>
                <a:gd name="T22" fmla="*/ 179302 w 176"/>
                <a:gd name="T23" fmla="*/ 892760 h 296"/>
                <a:gd name="T24" fmla="*/ 25615 w 176"/>
                <a:gd name="T25" fmla="*/ 917559 h 296"/>
                <a:gd name="T26" fmla="*/ 102458 w 176"/>
                <a:gd name="T27" fmla="*/ 743967 h 296"/>
                <a:gd name="T28" fmla="*/ 76844 w 176"/>
                <a:gd name="T29" fmla="*/ 644771 h 296"/>
                <a:gd name="T30" fmla="*/ 0 w 176"/>
                <a:gd name="T31" fmla="*/ 49598 h 2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6"/>
                <a:gd name="T49" fmla="*/ 0 h 296"/>
                <a:gd name="T50" fmla="*/ 176 w 176"/>
                <a:gd name="T51" fmla="*/ 296 h 2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6" h="296">
                  <a:moveTo>
                    <a:pt x="0" y="16"/>
                  </a:moveTo>
                  <a:lnTo>
                    <a:pt x="16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136" y="0"/>
                  </a:lnTo>
                  <a:lnTo>
                    <a:pt x="176" y="208"/>
                  </a:lnTo>
                  <a:lnTo>
                    <a:pt x="176" y="200"/>
                  </a:lnTo>
                  <a:lnTo>
                    <a:pt x="144" y="216"/>
                  </a:lnTo>
                  <a:lnTo>
                    <a:pt x="120" y="272"/>
                  </a:lnTo>
                  <a:lnTo>
                    <a:pt x="96" y="264"/>
                  </a:lnTo>
                  <a:lnTo>
                    <a:pt x="56" y="288"/>
                  </a:lnTo>
                  <a:lnTo>
                    <a:pt x="8" y="296"/>
                  </a:lnTo>
                  <a:lnTo>
                    <a:pt x="32" y="240"/>
                  </a:lnTo>
                  <a:lnTo>
                    <a:pt x="24" y="20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ED6AD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3" name="Freeform 15"/>
            <p:cNvSpPr>
              <a:spLocks/>
            </p:cNvSpPr>
            <p:nvPr/>
          </p:nvSpPr>
          <p:spPr bwMode="auto">
            <a:xfrm rot="101951">
              <a:off x="2558064" y="4043673"/>
              <a:ext cx="742821" cy="818364"/>
            </a:xfrm>
            <a:custGeom>
              <a:avLst/>
              <a:gdLst>
                <a:gd name="T0" fmla="*/ 0 w 232"/>
                <a:gd name="T1" fmla="*/ 198391 h 264"/>
                <a:gd name="T2" fmla="*/ 332989 w 232"/>
                <a:gd name="T3" fmla="*/ 148793 h 264"/>
                <a:gd name="T4" fmla="*/ 409832 w 232"/>
                <a:gd name="T5" fmla="*/ 173592 h 264"/>
                <a:gd name="T6" fmla="*/ 563519 w 232"/>
                <a:gd name="T7" fmla="*/ 99196 h 264"/>
                <a:gd name="T8" fmla="*/ 589134 w 232"/>
                <a:gd name="T9" fmla="*/ 24799 h 264"/>
                <a:gd name="T10" fmla="*/ 691592 w 232"/>
                <a:gd name="T11" fmla="*/ 0 h 264"/>
                <a:gd name="T12" fmla="*/ 742821 w 232"/>
                <a:gd name="T13" fmla="*/ 322386 h 264"/>
                <a:gd name="T14" fmla="*/ 717206 w 232"/>
                <a:gd name="T15" fmla="*/ 347185 h 264"/>
                <a:gd name="T16" fmla="*/ 717206 w 232"/>
                <a:gd name="T17" fmla="*/ 570375 h 264"/>
                <a:gd name="T18" fmla="*/ 640363 w 232"/>
                <a:gd name="T19" fmla="*/ 595174 h 264"/>
                <a:gd name="T20" fmla="*/ 589134 w 232"/>
                <a:gd name="T21" fmla="*/ 694369 h 264"/>
                <a:gd name="T22" fmla="*/ 537905 w 232"/>
                <a:gd name="T23" fmla="*/ 694369 h 264"/>
                <a:gd name="T24" fmla="*/ 512290 w 232"/>
                <a:gd name="T25" fmla="*/ 818364 h 264"/>
                <a:gd name="T26" fmla="*/ 435447 w 232"/>
                <a:gd name="T27" fmla="*/ 768766 h 264"/>
                <a:gd name="T28" fmla="*/ 281760 w 232"/>
                <a:gd name="T29" fmla="*/ 818364 h 264"/>
                <a:gd name="T30" fmla="*/ 204916 w 232"/>
                <a:gd name="T31" fmla="*/ 743967 h 264"/>
                <a:gd name="T32" fmla="*/ 102458 w 232"/>
                <a:gd name="T33" fmla="*/ 743967 h 264"/>
                <a:gd name="T34" fmla="*/ 76844 w 232"/>
                <a:gd name="T35" fmla="*/ 520777 h 264"/>
                <a:gd name="T36" fmla="*/ 0 w 232"/>
                <a:gd name="T37" fmla="*/ 198391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2"/>
                <a:gd name="T58" fmla="*/ 0 h 264"/>
                <a:gd name="T59" fmla="*/ 232 w 232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2" h="264">
                  <a:moveTo>
                    <a:pt x="0" y="64"/>
                  </a:moveTo>
                  <a:lnTo>
                    <a:pt x="104" y="48"/>
                  </a:lnTo>
                  <a:lnTo>
                    <a:pt x="128" y="56"/>
                  </a:lnTo>
                  <a:lnTo>
                    <a:pt x="176" y="32"/>
                  </a:lnTo>
                  <a:lnTo>
                    <a:pt x="184" y="8"/>
                  </a:lnTo>
                  <a:lnTo>
                    <a:pt x="216" y="0"/>
                  </a:lnTo>
                  <a:lnTo>
                    <a:pt x="232" y="104"/>
                  </a:lnTo>
                  <a:lnTo>
                    <a:pt x="224" y="112"/>
                  </a:lnTo>
                  <a:lnTo>
                    <a:pt x="224" y="184"/>
                  </a:lnTo>
                  <a:lnTo>
                    <a:pt x="200" y="192"/>
                  </a:lnTo>
                  <a:lnTo>
                    <a:pt x="184" y="224"/>
                  </a:lnTo>
                  <a:lnTo>
                    <a:pt x="168" y="224"/>
                  </a:lnTo>
                  <a:lnTo>
                    <a:pt x="160" y="264"/>
                  </a:lnTo>
                  <a:lnTo>
                    <a:pt x="136" y="248"/>
                  </a:lnTo>
                  <a:lnTo>
                    <a:pt x="88" y="264"/>
                  </a:lnTo>
                  <a:lnTo>
                    <a:pt x="64" y="240"/>
                  </a:lnTo>
                  <a:lnTo>
                    <a:pt x="32" y="240"/>
                  </a:lnTo>
                  <a:lnTo>
                    <a:pt x="24" y="1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EA96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4" name="Rectangle 16"/>
            <p:cNvSpPr>
              <a:spLocks noChangeArrowheads="1"/>
            </p:cNvSpPr>
            <p:nvPr/>
          </p:nvSpPr>
          <p:spPr bwMode="auto">
            <a:xfrm>
              <a:off x="733425" y="3041650"/>
              <a:ext cx="500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MN</a:t>
              </a:r>
            </a:p>
          </p:txBody>
        </p:sp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1419225" y="3400425"/>
              <a:ext cx="431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WI</a:t>
              </a:r>
            </a:p>
          </p:txBody>
        </p:sp>
        <p:sp>
          <p:nvSpPr>
            <p:cNvPr id="35856" name="Rectangle 18"/>
            <p:cNvSpPr>
              <a:spLocks noChangeArrowheads="1"/>
            </p:cNvSpPr>
            <p:nvPr/>
          </p:nvSpPr>
          <p:spPr bwMode="auto">
            <a:xfrm>
              <a:off x="2384425" y="3821113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MI</a:t>
              </a:r>
            </a:p>
          </p:txBody>
        </p:sp>
        <p:sp>
          <p:nvSpPr>
            <p:cNvPr id="35857" name="Rectangle 19"/>
            <p:cNvSpPr>
              <a:spLocks noChangeArrowheads="1"/>
            </p:cNvSpPr>
            <p:nvPr/>
          </p:nvSpPr>
          <p:spPr bwMode="auto">
            <a:xfrm>
              <a:off x="1698625" y="4443413"/>
              <a:ext cx="3651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IL</a:t>
              </a:r>
            </a:p>
          </p:txBody>
        </p:sp>
        <p:sp>
          <p:nvSpPr>
            <p:cNvPr id="35858" name="Rectangle 20"/>
            <p:cNvSpPr>
              <a:spLocks noChangeArrowheads="1"/>
            </p:cNvSpPr>
            <p:nvPr/>
          </p:nvSpPr>
          <p:spPr bwMode="auto">
            <a:xfrm>
              <a:off x="2193925" y="4481513"/>
              <a:ext cx="3873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IN</a:t>
              </a:r>
            </a:p>
          </p:txBody>
        </p:sp>
        <p:sp>
          <p:nvSpPr>
            <p:cNvPr id="35859" name="Rectangle 21"/>
            <p:cNvSpPr>
              <a:spLocks noChangeArrowheads="1"/>
            </p:cNvSpPr>
            <p:nvPr/>
          </p:nvSpPr>
          <p:spPr bwMode="auto">
            <a:xfrm>
              <a:off x="2714625" y="4367213"/>
              <a:ext cx="4889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OH</a:t>
              </a:r>
            </a:p>
          </p:txBody>
        </p:sp>
        <p:sp>
          <p:nvSpPr>
            <p:cNvPr id="35860" name="Oval 22"/>
            <p:cNvSpPr>
              <a:spLocks noChangeArrowheads="1"/>
            </p:cNvSpPr>
            <p:nvPr/>
          </p:nvSpPr>
          <p:spPr bwMode="auto">
            <a:xfrm>
              <a:off x="1016000" y="3771900"/>
              <a:ext cx="127000" cy="127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61" name="Oval 23"/>
            <p:cNvSpPr>
              <a:spLocks noChangeArrowheads="1"/>
            </p:cNvSpPr>
            <p:nvPr/>
          </p:nvSpPr>
          <p:spPr bwMode="auto">
            <a:xfrm>
              <a:off x="1771650" y="3911600"/>
              <a:ext cx="127000" cy="127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62" name="Oval 24"/>
            <p:cNvSpPr>
              <a:spLocks noChangeArrowheads="1"/>
            </p:cNvSpPr>
            <p:nvPr/>
          </p:nvSpPr>
          <p:spPr bwMode="auto">
            <a:xfrm>
              <a:off x="2197100" y="4356100"/>
              <a:ext cx="127000" cy="127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63" name="Oval 25"/>
            <p:cNvSpPr>
              <a:spLocks noChangeArrowheads="1"/>
            </p:cNvSpPr>
            <p:nvPr/>
          </p:nvSpPr>
          <p:spPr bwMode="auto">
            <a:xfrm>
              <a:off x="1898650" y="4965700"/>
              <a:ext cx="127000" cy="127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64" name="Oval 26"/>
            <p:cNvSpPr>
              <a:spLocks noChangeArrowheads="1"/>
            </p:cNvSpPr>
            <p:nvPr/>
          </p:nvSpPr>
          <p:spPr bwMode="auto">
            <a:xfrm>
              <a:off x="2451100" y="3638550"/>
              <a:ext cx="127000" cy="127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65" name="Oval 27"/>
            <p:cNvSpPr>
              <a:spLocks noChangeArrowheads="1"/>
            </p:cNvSpPr>
            <p:nvPr/>
          </p:nvSpPr>
          <p:spPr bwMode="auto">
            <a:xfrm>
              <a:off x="2781300" y="4216400"/>
              <a:ext cx="127000" cy="127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734260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  <p:bldP spid="38917" grpId="0" autoUpdateAnimBg="0"/>
      <p:bldP spid="389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87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Location Decisions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08025" y="1309688"/>
            <a:ext cx="2417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BF0922"/>
                </a:solidFill>
              </a:rPr>
              <a:t>Site Decision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356100" y="1309688"/>
            <a:ext cx="3768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BF0922"/>
                </a:solidFill>
              </a:rPr>
              <a:t>Key Success Factors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432300" y="2079625"/>
            <a:ext cx="4230688" cy="416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Site size and cost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Air, rail, highway, and waterway systems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Zoning restrictions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Proximity of services/ supplies needed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Environmental impact issues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Customer density and demographics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197100"/>
            <a:ext cx="317341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04825" y="571182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8.1</a:t>
            </a:r>
          </a:p>
        </p:txBody>
      </p:sp>
    </p:spTree>
    <p:extLst>
      <p:ext uri="{BB962C8B-B14F-4D97-AF65-F5344CB8AC3E}">
        <p14:creationId xmlns:p14="http://schemas.microsoft.com/office/powerpoint/2010/main" val="403841673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5" grpId="0" autoUpdateAnimBg="0"/>
      <p:bldP spid="409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6388"/>
            <a:ext cx="4749800" cy="3363912"/>
          </a:xfrm>
        </p:spPr>
        <p:txBody>
          <a:bodyPr/>
          <a:lstStyle/>
          <a:p>
            <a:pPr algn="l"/>
            <a:r>
              <a:rPr lang="en-US" dirty="0">
                <a:latin typeface="Arial" charset="0"/>
                <a:cs typeface="Arial" charset="0"/>
              </a:rPr>
              <a:t>Global Competitiveness Index of Countries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79447"/>
              </p:ext>
            </p:extLst>
          </p:nvPr>
        </p:nvGraphicFramePr>
        <p:xfrm>
          <a:off x="5549900" y="392113"/>
          <a:ext cx="3251200" cy="5700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TABLE 8.1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8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Competitiveness of 144 Selected Countries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8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COUNTRY</a:t>
                      </a:r>
                    </a:p>
                  </a:txBody>
                  <a:tcPr marT="45722" marB="45722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2015 RANKING</a:t>
                      </a:r>
                    </a:p>
                  </a:txBody>
                  <a:tcPr marT="45722" marB="45722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Switzerland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Singapore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U.S.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Finland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Germany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Japan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Canada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Israel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27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China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Russia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Mexico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61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Vietnam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68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Haiti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137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Chad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143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816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Guinea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144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26059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28600"/>
            <a:ext cx="8048625" cy="1627188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Factors That Affect 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>Location Decisions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0263" y="1855788"/>
            <a:ext cx="7481887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Labor productivity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Wage rates are not the only cost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Lower productivity may increase total cost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001838" y="3695700"/>
            <a:ext cx="5829302" cy="784225"/>
            <a:chOff x="1840" y="2328"/>
            <a:chExt cx="3672" cy="494"/>
          </a:xfrm>
        </p:grpSpPr>
        <p:grpSp>
          <p:nvGrpSpPr>
            <p:cNvPr id="42000" name="Group 5"/>
            <p:cNvGrpSpPr>
              <a:grpSpLocks/>
            </p:cNvGrpSpPr>
            <p:nvPr/>
          </p:nvGrpSpPr>
          <p:grpSpPr bwMode="auto">
            <a:xfrm>
              <a:off x="1840" y="2328"/>
              <a:ext cx="2080" cy="494"/>
              <a:chOff x="1840" y="2328"/>
              <a:chExt cx="2080" cy="494"/>
            </a:xfrm>
          </p:grpSpPr>
          <p:sp>
            <p:nvSpPr>
              <p:cNvPr id="42002" name="Rectangle 6"/>
              <p:cNvSpPr>
                <a:spLocks noChangeArrowheads="1"/>
              </p:cNvSpPr>
              <p:nvPr/>
            </p:nvSpPr>
            <p:spPr bwMode="auto">
              <a:xfrm>
                <a:off x="1866" y="2328"/>
                <a:ext cx="2029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Labor cost per day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Productivity (units per day)</a:t>
                </a:r>
              </a:p>
            </p:txBody>
          </p:sp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>
                <a:off x="1840" y="2584"/>
                <a:ext cx="20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2001" name="Rectangle 8"/>
            <p:cNvSpPr>
              <a:spLocks noChangeArrowheads="1"/>
            </p:cNvSpPr>
            <p:nvPr/>
          </p:nvSpPr>
          <p:spPr bwMode="auto">
            <a:xfrm>
              <a:off x="3918" y="2447"/>
              <a:ext cx="15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Labor cost per unit</a:t>
              </a:r>
            </a:p>
          </p:txBody>
        </p:sp>
      </p:grp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890588" y="4786313"/>
            <a:ext cx="3140075" cy="1331912"/>
            <a:chOff x="505" y="3039"/>
            <a:chExt cx="1978" cy="839"/>
          </a:xfrm>
        </p:grpSpPr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963" y="3039"/>
              <a:ext cx="12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BF0922"/>
                  </a:solidFill>
                </a:rPr>
                <a:t>South Carolina</a:t>
              </a:r>
            </a:p>
          </p:txBody>
        </p:sp>
        <p:grpSp>
          <p:nvGrpSpPr>
            <p:cNvPr id="41996" name="Group 11"/>
            <p:cNvGrpSpPr>
              <a:grpSpLocks/>
            </p:cNvGrpSpPr>
            <p:nvPr/>
          </p:nvGrpSpPr>
          <p:grpSpPr bwMode="auto">
            <a:xfrm>
              <a:off x="505" y="3384"/>
              <a:ext cx="1978" cy="494"/>
              <a:chOff x="505" y="3408"/>
              <a:chExt cx="1978" cy="494"/>
            </a:xfrm>
          </p:grpSpPr>
          <p:sp>
            <p:nvSpPr>
              <p:cNvPr id="41997" name="Rectangle 12"/>
              <p:cNvSpPr>
                <a:spLocks noChangeArrowheads="1"/>
              </p:cNvSpPr>
              <p:nvPr/>
            </p:nvSpPr>
            <p:spPr bwMode="auto">
              <a:xfrm>
                <a:off x="1198" y="3535"/>
                <a:ext cx="12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= $1.17 per unit</a:t>
                </a:r>
              </a:p>
            </p:txBody>
          </p:sp>
          <p:sp>
            <p:nvSpPr>
              <p:cNvPr id="41998" name="Rectangle 13"/>
              <p:cNvSpPr>
                <a:spLocks noChangeArrowheads="1"/>
              </p:cNvSpPr>
              <p:nvPr/>
            </p:nvSpPr>
            <p:spPr bwMode="auto">
              <a:xfrm>
                <a:off x="505" y="3408"/>
                <a:ext cx="682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$70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60 units</a:t>
                </a:r>
              </a:p>
            </p:txBody>
          </p:sp>
          <p:sp>
            <p:nvSpPr>
              <p:cNvPr id="41999" name="Line 14"/>
              <p:cNvSpPr>
                <a:spLocks noChangeShapeType="1"/>
              </p:cNvSpPr>
              <p:nvPr/>
            </p:nvSpPr>
            <p:spPr bwMode="auto">
              <a:xfrm>
                <a:off x="528" y="3664"/>
                <a:ext cx="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5372100" y="4786313"/>
            <a:ext cx="3101975" cy="1331912"/>
            <a:chOff x="3377" y="3039"/>
            <a:chExt cx="1954" cy="839"/>
          </a:xfrm>
        </p:grpSpPr>
        <p:sp>
          <p:nvSpPr>
            <p:cNvPr id="41990" name="Rectangle 16"/>
            <p:cNvSpPr>
              <a:spLocks noChangeArrowheads="1"/>
            </p:cNvSpPr>
            <p:nvPr/>
          </p:nvSpPr>
          <p:spPr bwMode="auto">
            <a:xfrm>
              <a:off x="4032" y="3039"/>
              <a:ext cx="6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BF0922"/>
                  </a:solidFill>
                </a:rPr>
                <a:t>Mexico</a:t>
              </a:r>
            </a:p>
          </p:txBody>
        </p:sp>
        <p:grpSp>
          <p:nvGrpSpPr>
            <p:cNvPr id="41991" name="Group 17"/>
            <p:cNvGrpSpPr>
              <a:grpSpLocks/>
            </p:cNvGrpSpPr>
            <p:nvPr/>
          </p:nvGrpSpPr>
          <p:grpSpPr bwMode="auto">
            <a:xfrm>
              <a:off x="3377" y="3384"/>
              <a:ext cx="1954" cy="494"/>
              <a:chOff x="3377" y="3360"/>
              <a:chExt cx="1954" cy="494"/>
            </a:xfrm>
          </p:grpSpPr>
          <p:sp>
            <p:nvSpPr>
              <p:cNvPr id="41992" name="Rectangle 18"/>
              <p:cNvSpPr>
                <a:spLocks noChangeArrowheads="1"/>
              </p:cNvSpPr>
              <p:nvPr/>
            </p:nvSpPr>
            <p:spPr bwMode="auto">
              <a:xfrm>
                <a:off x="4046" y="3495"/>
                <a:ext cx="12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= $1.25 per unit</a:t>
                </a:r>
              </a:p>
            </p:txBody>
          </p:sp>
          <p:sp>
            <p:nvSpPr>
              <p:cNvPr id="41993" name="Rectangle 19"/>
              <p:cNvSpPr>
                <a:spLocks noChangeArrowheads="1"/>
              </p:cNvSpPr>
              <p:nvPr/>
            </p:nvSpPr>
            <p:spPr bwMode="auto">
              <a:xfrm>
                <a:off x="3377" y="3360"/>
                <a:ext cx="682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$25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20 units</a:t>
                </a:r>
              </a:p>
            </p:txBody>
          </p:sp>
          <p:sp>
            <p:nvSpPr>
              <p:cNvPr id="41994" name="Line 20"/>
              <p:cNvSpPr>
                <a:spLocks noChangeShapeType="1"/>
              </p:cNvSpPr>
              <p:nvPr/>
            </p:nvSpPr>
            <p:spPr bwMode="auto">
              <a:xfrm>
                <a:off x="3384" y="3624"/>
                <a:ext cx="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9115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15913"/>
            <a:ext cx="8048625" cy="1474787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Factors That Affect 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>Location Decisions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76313" y="1906588"/>
            <a:ext cx="726598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Exchange rates and currency risks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Can have a significant impact on costs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Rates change over time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Costs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b="1" dirty="0">
                <a:solidFill>
                  <a:srgbClr val="255898"/>
                </a:solidFill>
              </a:rPr>
              <a:t>Tangible</a:t>
            </a:r>
            <a:r>
              <a:rPr lang="en-US" sz="2400" dirty="0"/>
              <a:t> – easily measured costs such as utilities, labor, materials, taxes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b="1" dirty="0">
                <a:solidFill>
                  <a:srgbClr val="255898"/>
                </a:solidFill>
              </a:rPr>
              <a:t>Intangible</a:t>
            </a:r>
            <a:r>
              <a:rPr lang="en-US" sz="2400" dirty="0">
                <a:solidFill>
                  <a:srgbClr val="255898"/>
                </a:solidFill>
              </a:rPr>
              <a:t> </a:t>
            </a:r>
            <a:r>
              <a:rPr lang="en-US" sz="2400" dirty="0"/>
              <a:t>– not as easy to quantify and include education, public transportation, community, quality-of-life</a:t>
            </a:r>
          </a:p>
        </p:txBody>
      </p:sp>
    </p:spTree>
    <p:extLst>
      <p:ext uri="{BB962C8B-B14F-4D97-AF65-F5344CB8AC3E}">
        <p14:creationId xmlns:p14="http://schemas.microsoft.com/office/powerpoint/2010/main" val="229674484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15913"/>
            <a:ext cx="8048625" cy="1474787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Factors That Affect 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>Location Decisions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976313" y="1906588"/>
            <a:ext cx="726598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Exchange rates and currency risks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Can have a significant impact on costs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Rates change over time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Costs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b="1" dirty="0">
                <a:solidFill>
                  <a:srgbClr val="255898"/>
                </a:solidFill>
              </a:rPr>
              <a:t>Tangible</a:t>
            </a:r>
            <a:r>
              <a:rPr lang="en-US" sz="2400" dirty="0">
                <a:solidFill>
                  <a:srgbClr val="255898"/>
                </a:solidFill>
              </a:rPr>
              <a:t> </a:t>
            </a:r>
            <a:r>
              <a:rPr lang="en-US" sz="2400" dirty="0"/>
              <a:t>– easily measured costs such as utilities, labor, materials, taxes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b="1" dirty="0">
                <a:solidFill>
                  <a:srgbClr val="255898"/>
                </a:solidFill>
              </a:rPr>
              <a:t>Intangible</a:t>
            </a:r>
            <a:r>
              <a:rPr lang="en-US" sz="2400" dirty="0">
                <a:solidFill>
                  <a:srgbClr val="255898"/>
                </a:solidFill>
              </a:rPr>
              <a:t> </a:t>
            </a:r>
            <a:r>
              <a:rPr lang="en-US" sz="2400" dirty="0"/>
              <a:t>– not as easy to quantify and include education, public transportation, community, quality-of-life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19613" y="2855913"/>
            <a:ext cx="4191000" cy="29003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42000" tIns="334800" rIns="342000" bIns="33480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/>
                <a:ea typeface="+mn-ea"/>
                <a:cs typeface="Arial"/>
              </a:rPr>
              <a:t>Location decisions based on costs alone can create difficult ethical situations</a:t>
            </a:r>
          </a:p>
        </p:txBody>
      </p:sp>
    </p:spTree>
    <p:extLst>
      <p:ext uri="{BB962C8B-B14F-4D97-AF65-F5344CB8AC3E}">
        <p14:creationId xmlns:p14="http://schemas.microsoft.com/office/powerpoint/2010/main" val="1574651160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15913"/>
            <a:ext cx="8048625" cy="1487487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Factors That Affect 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>Location Decisions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30263" y="1944688"/>
            <a:ext cx="748188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Political risk, values, and culture</a:t>
            </a:r>
          </a:p>
          <a:p>
            <a:pPr marL="1077913" lvl="1" indent="-404813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National, state, local governments' attitudes toward private and intellectual property, zoning, pollution, employment stability may be in flux</a:t>
            </a:r>
          </a:p>
          <a:p>
            <a:pPr marL="1077913" lvl="1" indent="-404813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Worker attitudes toward turnover, unions, absenteeism</a:t>
            </a:r>
          </a:p>
          <a:p>
            <a:pPr marL="1077913" lvl="1" indent="-404813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Globally cultures have different attitudes toward punctuality, legal, and ethical issues</a:t>
            </a:r>
          </a:p>
        </p:txBody>
      </p:sp>
    </p:spTree>
    <p:extLst>
      <p:ext uri="{BB962C8B-B14F-4D97-AF65-F5344CB8AC3E}">
        <p14:creationId xmlns:p14="http://schemas.microsoft.com/office/powerpoint/2010/main" val="60108395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ruption map 2015.jp2"/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"/>
          <a:stretch/>
        </p:blipFill>
        <p:spPr>
          <a:xfrm>
            <a:off x="0" y="101600"/>
            <a:ext cx="9144000" cy="6363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44562"/>
          </a:xfrm>
        </p:spPr>
        <p:txBody>
          <a:bodyPr/>
          <a:lstStyle/>
          <a:p>
            <a:r>
              <a:rPr lang="en-US" dirty="0"/>
              <a:t>Ranking Corruption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28638" y="1104900"/>
            <a:ext cx="8275637" cy="53860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660400" indent="-660400">
              <a:tabLst>
                <a:tab pos="61976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08100" indent="-457200">
              <a:tabLst>
                <a:tab pos="61976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55800" indent="-457200">
              <a:tabLst>
                <a:tab pos="61976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03500" indent="-457200">
              <a:tabLst>
                <a:tab pos="61976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1200" indent="-457200">
              <a:tabLst>
                <a:tab pos="61976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08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1976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65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1976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2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1976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0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19760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ct val="20000"/>
              </a:spcAf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Rank	                Country	2015 CPI Score (out of 100)</a:t>
            </a:r>
          </a:p>
          <a:p>
            <a:pPr marL="0" lvl="1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1	Demark	91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2	Finland 	90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3	Sweden	89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4	New Zealand 	88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5	Netherlands, Norway, 	87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7	Switzerland 	86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8	Singapore	85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9	Canada 	83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10	Germany, UK	81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16	USA 	76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18	Japan	75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17	USA	74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30	Taiwan	62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37	South Korea	56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83	China	37</a:t>
            </a:r>
          </a:p>
          <a:p>
            <a:pPr marL="0" indent="0">
              <a:tabLst>
                <a:tab pos="723900" algn="l"/>
                <a:tab pos="6197600" algn="ctr"/>
              </a:tabLst>
              <a:defRPr/>
            </a:pPr>
            <a:r>
              <a:rPr lang="en-US" sz="2000" b="1" dirty="0">
                <a:solidFill>
                  <a:srgbClr val="3A362C"/>
                </a:solidFill>
                <a:latin typeface="Arial"/>
                <a:cs typeface="Arial"/>
              </a:rPr>
              <a:t>119	Russia	29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421563" y="1598613"/>
            <a:ext cx="1457325" cy="4244974"/>
            <a:chOff x="4558" y="1159"/>
            <a:chExt cx="918" cy="2674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58" y="1159"/>
              <a:ext cx="91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AU" sz="2000" b="1" dirty="0">
                  <a:solidFill>
                    <a:srgbClr val="3A362C"/>
                  </a:solidFill>
                  <a:latin typeface="Arial"/>
                  <a:cs typeface="Arial"/>
                </a:rPr>
                <a:t>Least Corrupt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608" y="3440"/>
              <a:ext cx="835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AU" sz="2000" b="1" dirty="0">
                  <a:solidFill>
                    <a:srgbClr val="3A362C"/>
                  </a:solidFill>
                  <a:latin typeface="Arial"/>
                  <a:cs typeface="Arial"/>
                </a:rPr>
                <a:t>Most Corrupt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852" y="1619"/>
              <a:ext cx="348" cy="1799"/>
            </a:xfrm>
            <a:prstGeom prst="upDownArrow">
              <a:avLst>
                <a:gd name="adj1" fmla="val 45333"/>
                <a:gd name="adj2" fmla="val 72039"/>
              </a:avLst>
            </a:prstGeom>
            <a:gradFill flip="none" rotWithShape="1">
              <a:gsLst>
                <a:gs pos="46000">
                  <a:srgbClr val="922126"/>
                </a:gs>
                <a:gs pos="100000">
                  <a:srgbClr val="FEF45D"/>
                </a:gs>
              </a:gsLst>
              <a:lin ang="16200000" scaled="0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0" name="Picture 9" descr="ti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6277014"/>
            <a:ext cx="1555750" cy="3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3320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28613"/>
            <a:ext cx="8048625" cy="1538287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Factors That Affect 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>Location Decisions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830263" y="1982788"/>
            <a:ext cx="748188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Proximity to markets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Very important to services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JIT systems or high transportation costs may make it important to manufacturers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Proximity to suppliers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Perishable goods, high transportation costs, bulky products</a:t>
            </a:r>
          </a:p>
        </p:txBody>
      </p:sp>
    </p:spTree>
    <p:extLst>
      <p:ext uri="{BB962C8B-B14F-4D97-AF65-F5344CB8AC3E}">
        <p14:creationId xmlns:p14="http://schemas.microsoft.com/office/powerpoint/2010/main" val="383199776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15913"/>
            <a:ext cx="8048625" cy="1563687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Factors That Affect 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>Location Decisions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30263" y="2071688"/>
            <a:ext cx="7481887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Proximity to competitors (clustering)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Often driven by resources such as natural, information, capital, talent</a:t>
            </a:r>
          </a:p>
          <a:p>
            <a:pPr marL="1077913" lvl="1" indent="-404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Found in both manufacturing and service industries</a:t>
            </a:r>
          </a:p>
        </p:txBody>
      </p:sp>
    </p:spTree>
    <p:extLst>
      <p:ext uri="{BB962C8B-B14F-4D97-AF65-F5344CB8AC3E}">
        <p14:creationId xmlns:p14="http://schemas.microsoft.com/office/powerpoint/2010/main" val="377879001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177925"/>
            <a:ext cx="8034338" cy="1098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85825" y="2347913"/>
            <a:ext cx="7737475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8.1</a:t>
            </a:r>
            <a:r>
              <a:rPr lang="en-US" sz="2800" b="1" dirty="0"/>
              <a:t>	</a:t>
            </a:r>
            <a:r>
              <a:rPr lang="en-US" sz="2800" b="1" i="1" dirty="0"/>
              <a:t>Identify</a:t>
            </a:r>
            <a:r>
              <a:rPr lang="en-US" sz="2800" dirty="0"/>
              <a:t> and explain seven major factors that effect location decisions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8.2</a:t>
            </a:r>
            <a:r>
              <a:rPr lang="en-US" sz="2800" b="1" dirty="0"/>
              <a:t>	</a:t>
            </a:r>
            <a:r>
              <a:rPr lang="en-US" sz="2800" b="1" i="1" dirty="0"/>
              <a:t>Compute</a:t>
            </a:r>
            <a:r>
              <a:rPr lang="en-US" sz="2800" dirty="0"/>
              <a:t> labor productivity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8.3</a:t>
            </a:r>
            <a:r>
              <a:rPr lang="en-US" sz="2800" b="1" dirty="0"/>
              <a:t>	</a:t>
            </a:r>
            <a:r>
              <a:rPr lang="en-US" sz="2800" b="1" i="1" dirty="0"/>
              <a:t>Apply</a:t>
            </a:r>
            <a:r>
              <a:rPr lang="en-US" sz="2800" dirty="0"/>
              <a:t> the factor-rating method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8.4</a:t>
            </a:r>
            <a:r>
              <a:rPr lang="en-US" sz="2800" b="1" dirty="0"/>
              <a:t>	</a:t>
            </a:r>
            <a:r>
              <a:rPr lang="en-US" sz="2800" b="1" i="1" dirty="0"/>
              <a:t>Complete</a:t>
            </a:r>
            <a:r>
              <a:rPr lang="en-US" sz="2800" dirty="0"/>
              <a:t> a locational break-even analysis graphically and mathematically</a:t>
            </a:r>
          </a:p>
        </p:txBody>
      </p:sp>
    </p:spTree>
    <p:extLst>
      <p:ext uri="{BB962C8B-B14F-4D97-AF65-F5344CB8AC3E}">
        <p14:creationId xmlns:p14="http://schemas.microsoft.com/office/powerpoint/2010/main" val="135708426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25500"/>
          </a:xfrm>
        </p:spPr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Clustering of Companies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6004"/>
              </p:ext>
            </p:extLst>
          </p:nvPr>
        </p:nvGraphicFramePr>
        <p:xfrm>
          <a:off x="889000" y="1473200"/>
          <a:ext cx="7569200" cy="4029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TABLE 8.3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Clustering of Companies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81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INDUSTRY</a:t>
                      </a:r>
                    </a:p>
                  </a:txBody>
                  <a:tcPr marT="45727" marB="45727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LOCATIONS</a:t>
                      </a:r>
                    </a:p>
                  </a:txBody>
                  <a:tcPr marT="45727" marB="45727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REASON FOR CLUSTERING</a:t>
                      </a:r>
                    </a:p>
                  </a:txBody>
                  <a:tcPr marT="45727" marB="45727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44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Wine making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Napa Valley (U.S.) Bordeaux region (France)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Natural resources of land and climate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907">
                <a:tc gridSpan="2">
                  <a:txBody>
                    <a:bodyPr/>
                    <a:lstStyle/>
                    <a:p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Software firms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Silicon Valley, Boston, Bangalore, Israel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Talent resources of bright graduates in scientific/technical areas, venture capitalists nearby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44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Clean energy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Colorado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Critical mass of talent and information, with 1,000 companies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27262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25500"/>
          </a:xfrm>
        </p:spPr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Clustering of Companies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57964"/>
              </p:ext>
            </p:extLst>
          </p:nvPr>
        </p:nvGraphicFramePr>
        <p:xfrm>
          <a:off x="889000" y="1473200"/>
          <a:ext cx="7569200" cy="4851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TABLE 8.3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Clustering of Companies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6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INDUSTRY</a:t>
                      </a:r>
                    </a:p>
                  </a:txBody>
                  <a:tcPr marT="45713" marB="4571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LOCATIONS</a:t>
                      </a:r>
                    </a:p>
                  </a:txBody>
                  <a:tcPr marT="45713" marB="4571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REASON FOR CLUSTERING</a:t>
                      </a:r>
                    </a:p>
                  </a:txBody>
                  <a:tcPr marT="45713" marB="4571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54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Theme parks (Disney World, Universal Studios, and Sea World)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Orlando, Florida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 hot spot for entertainment, warm weather, tourists, and inexpensive labor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8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Electronics firms (Sony, IBM, HP, Motorola, and Panasonic)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Northern Mexico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NAFTA, duty free export to U.S.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824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Computer hardware manufacturers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/>
                          <a:cs typeface="Arial"/>
                        </a:rPr>
                        <a:t>Singapore, Taiwan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High technological penetration rate and per capita GDP, skilled/educated workforce with large pool of engineers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702594"/>
      </p:ext>
    </p:extLst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25500"/>
          </a:xfrm>
        </p:spPr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Clustering of Companies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70429"/>
              </p:ext>
            </p:extLst>
          </p:nvPr>
        </p:nvGraphicFramePr>
        <p:xfrm>
          <a:off x="889000" y="1473200"/>
          <a:ext cx="7569200" cy="430339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Clustering of Companies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INDUSTRY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LOCATIONS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REASON FOR CLUSTERING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Fast food chains (Wendy’s, McDonald’s, Burger King, Pizza Hut)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Sites within 1 mile of each 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Stimulate food sales, high traffic flows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General aviation aircraft (Cessna, Learjet, Boeing, Raytheon)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Wichita, Kansas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Mass of aviation 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Athletic footwear, outdoor wear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Portland, Oregon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300 companies, many owned by Nike, deep talent pool and outdoor 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098583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9525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Factor-Rating Method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14375" y="1133475"/>
            <a:ext cx="778192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Popular because a wide variety of factors can be included in the analysis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Six steps in the method</a:t>
            </a:r>
            <a:endParaRPr lang="en-US" dirty="0"/>
          </a:p>
          <a:p>
            <a:pPr marL="10922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Develop a list of relevant factors called </a:t>
            </a:r>
            <a:r>
              <a:rPr lang="en-US" sz="2400" i="1" dirty="0"/>
              <a:t>key success factors</a:t>
            </a:r>
          </a:p>
          <a:p>
            <a:pPr marL="10922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Assign a weight to each factor</a:t>
            </a:r>
          </a:p>
          <a:p>
            <a:pPr marL="10922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Develop a scale for each factor</a:t>
            </a:r>
          </a:p>
          <a:p>
            <a:pPr marL="10922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Score each location for each factor</a:t>
            </a:r>
          </a:p>
          <a:p>
            <a:pPr marL="10922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Multiply score by weights for each factor and total the score for each location</a:t>
            </a:r>
          </a:p>
          <a:p>
            <a:pPr marL="10922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Make a recommendation based on the highest point score</a:t>
            </a:r>
          </a:p>
        </p:txBody>
      </p:sp>
    </p:spTree>
    <p:extLst>
      <p:ext uri="{BB962C8B-B14F-4D97-AF65-F5344CB8AC3E}">
        <p14:creationId xmlns:p14="http://schemas.microsoft.com/office/powerpoint/2010/main" val="63566910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Factor-Rating Example</a:t>
            </a:r>
          </a:p>
        </p:txBody>
      </p:sp>
      <p:graphicFrame>
        <p:nvGraphicFramePr>
          <p:cNvPr id="5852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50789"/>
              </p:ext>
            </p:extLst>
          </p:nvPr>
        </p:nvGraphicFramePr>
        <p:xfrm>
          <a:off x="203200" y="1296670"/>
          <a:ext cx="8772207" cy="4583431"/>
        </p:xfrm>
        <a:graphic>
          <a:graphicData uri="http://schemas.openxmlformats.org/drawingml/2006/table">
            <a:tbl>
              <a:tblPr/>
              <a:tblGrid>
                <a:gridCol w="106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376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Weights, Scores, and 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SCORES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(OUT OF 100)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WEIGHTED SCORES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SUCCESS FACTOR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WEIGHT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DENMARK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DENMARK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2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Labor availability and attitude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(.25)(70) = 17.5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(.25)(60) = 15.0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People-to-car ratio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14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(.05)(50) =  	 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(.05)(60) = 	 3.0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 capita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(.10)(85) = 	 8.5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(.10)(80) =   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Tax structure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.39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(.39)(75) = 	29.3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(.39)(70) = 	27.3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Education and health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.21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(.21)(60) = 	12.6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(.21)(70) = 	14.7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14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68.0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6292850" y="5473700"/>
            <a:ext cx="927100" cy="495300"/>
          </a:xfrm>
          <a:prstGeom prst="ellips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2567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47675"/>
            <a:ext cx="7721600" cy="1308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Locational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Cost-Volume Analysis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827088" y="2130425"/>
            <a:ext cx="748982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700" dirty="0"/>
              <a:t>An economic comparison of location alternatives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700" dirty="0"/>
              <a:t>Three steps in the method</a:t>
            </a:r>
          </a:p>
          <a:p>
            <a:pPr marL="11303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Determine fixed and variable costs for each location</a:t>
            </a:r>
          </a:p>
          <a:p>
            <a:pPr marL="11303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Plot the cost for each location </a:t>
            </a:r>
          </a:p>
          <a:p>
            <a:pPr marL="11303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Select location with lowest total cost for expected production volume</a:t>
            </a:r>
          </a:p>
        </p:txBody>
      </p:sp>
    </p:spTree>
    <p:extLst>
      <p:ext uri="{BB962C8B-B14F-4D97-AF65-F5344CB8AC3E}">
        <p14:creationId xmlns:p14="http://schemas.microsoft.com/office/powerpoint/2010/main" val="48769522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15925"/>
            <a:ext cx="7770812" cy="127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Locational Cost-Volume Analysis Example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06475" y="1685925"/>
            <a:ext cx="237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Three locations: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996950" y="3217863"/>
            <a:ext cx="7131050" cy="2071687"/>
            <a:chOff x="634" y="1743"/>
            <a:chExt cx="4492" cy="1305"/>
          </a:xfrm>
        </p:grpSpPr>
        <p:sp>
          <p:nvSpPr>
            <p:cNvPr id="62470" name="Rectangle 5"/>
            <p:cNvSpPr>
              <a:spLocks noChangeArrowheads="1"/>
            </p:cNvSpPr>
            <p:nvPr/>
          </p:nvSpPr>
          <p:spPr bwMode="auto">
            <a:xfrm>
              <a:off x="634" y="2160"/>
              <a:ext cx="4492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3721100" algn="r"/>
                  <a:tab pos="4864100" algn="r"/>
                  <a:tab pos="6642100" algn="r"/>
                </a:tabLst>
              </a:pPr>
              <a:r>
                <a:rPr lang="en-US" sz="2400" dirty="0"/>
                <a:t>Athens	$30,000	$75	$180,000</a:t>
              </a:r>
            </a:p>
            <a:p>
              <a:pPr>
                <a:lnSpc>
                  <a:spcPct val="120000"/>
                </a:lnSpc>
                <a:tabLst>
                  <a:tab pos="3721100" algn="r"/>
                  <a:tab pos="4864100" algn="r"/>
                  <a:tab pos="6642100" algn="r"/>
                </a:tabLst>
              </a:pPr>
              <a:r>
                <a:rPr lang="en-US" sz="2400" dirty="0"/>
                <a:t>Brussels	$60,000	$45	$150,000</a:t>
              </a:r>
            </a:p>
            <a:p>
              <a:pPr>
                <a:lnSpc>
                  <a:spcPct val="120000"/>
                </a:lnSpc>
                <a:tabLst>
                  <a:tab pos="3721100" algn="r"/>
                  <a:tab pos="4864100" algn="r"/>
                  <a:tab pos="6642100" algn="r"/>
                </a:tabLst>
              </a:pPr>
              <a:r>
                <a:rPr lang="en-US" sz="2400" dirty="0"/>
                <a:t>Lisbon	$110,000	$25	$160,000</a:t>
              </a:r>
            </a:p>
          </p:txBody>
        </p:sp>
        <p:sp>
          <p:nvSpPr>
            <p:cNvPr id="62471" name="Rectangle 6"/>
            <p:cNvSpPr>
              <a:spLocks noChangeArrowheads="1"/>
            </p:cNvSpPr>
            <p:nvPr/>
          </p:nvSpPr>
          <p:spPr bwMode="auto">
            <a:xfrm>
              <a:off x="634" y="1743"/>
              <a:ext cx="430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tabLst>
                  <a:tab pos="3149600" algn="ctr"/>
                  <a:tab pos="4572000" algn="ctr"/>
                  <a:tab pos="6096000" algn="ctr"/>
                </a:tabLst>
              </a:pPr>
              <a:r>
                <a:rPr lang="en-US" sz="2400" dirty="0"/>
                <a:t>	Fixed	Variable	Total</a:t>
              </a:r>
            </a:p>
            <a:p>
              <a:pPr>
                <a:lnSpc>
                  <a:spcPct val="85000"/>
                </a:lnSpc>
                <a:tabLst>
                  <a:tab pos="3149600" algn="ctr"/>
                  <a:tab pos="4572000" algn="ctr"/>
                  <a:tab pos="6096000" algn="ctr"/>
                </a:tabLst>
              </a:pPr>
              <a:r>
                <a:rPr lang="en-US" sz="2400" dirty="0"/>
                <a:t>City	Cost	Cost	Cost</a:t>
              </a:r>
            </a:p>
          </p:txBody>
        </p:sp>
        <p:sp>
          <p:nvSpPr>
            <p:cNvPr id="62472" name="Line 7"/>
            <p:cNvSpPr>
              <a:spLocks noChangeShapeType="1"/>
            </p:cNvSpPr>
            <p:nvPr/>
          </p:nvSpPr>
          <p:spPr bwMode="auto">
            <a:xfrm>
              <a:off x="688" y="2216"/>
              <a:ext cx="4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917575" y="5462588"/>
            <a:ext cx="710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Total Cost = Fixed Cost + (Variable Cost x Volume)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996950" y="2222500"/>
            <a:ext cx="440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dirty="0"/>
              <a:t>Selling price = $120</a:t>
            </a:r>
          </a:p>
          <a:p>
            <a:r>
              <a:rPr lang="en-US" sz="2400" dirty="0"/>
              <a:t>Expected volume = 2,000 units</a:t>
            </a:r>
          </a:p>
        </p:txBody>
      </p:sp>
    </p:spTree>
    <p:extLst>
      <p:ext uri="{BB962C8B-B14F-4D97-AF65-F5344CB8AC3E}">
        <p14:creationId xmlns:p14="http://schemas.microsoft.com/office/powerpoint/2010/main" val="386557894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4" grpId="0" autoUpdateAnimBg="0"/>
      <p:bldP spid="655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15925"/>
            <a:ext cx="7770812" cy="127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Locational Cost-Volume Analysis Example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06475" y="2041525"/>
            <a:ext cx="6169025" cy="1736725"/>
            <a:chOff x="1006475" y="2041525"/>
            <a:chExt cx="6169025" cy="1736903"/>
          </a:xfrm>
        </p:grpSpPr>
        <p:sp>
          <p:nvSpPr>
            <p:cNvPr id="64518" name="Rectangle 3"/>
            <p:cNvSpPr>
              <a:spLocks noChangeArrowheads="1"/>
            </p:cNvSpPr>
            <p:nvPr/>
          </p:nvSpPr>
          <p:spPr bwMode="auto">
            <a:xfrm>
              <a:off x="1006475" y="2041525"/>
              <a:ext cx="48890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Crossover point – Athens/Brussels</a:t>
              </a:r>
            </a:p>
          </p:txBody>
        </p:sp>
        <p:sp>
          <p:nvSpPr>
            <p:cNvPr id="64519" name="Text Box 9"/>
            <p:cNvSpPr txBox="1">
              <a:spLocks noChangeArrowheads="1"/>
            </p:cNvSpPr>
            <p:nvPr/>
          </p:nvSpPr>
          <p:spPr bwMode="auto">
            <a:xfrm>
              <a:off x="1936750" y="2578100"/>
              <a:ext cx="523875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dirty="0"/>
                <a:t>	30,000 + 75(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)	=   60,000 + 45(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)</a:t>
              </a:r>
            </a:p>
            <a:p>
              <a:r>
                <a:rPr lang="en-US" sz="2400" dirty="0"/>
                <a:t>	30(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)	=   30,000</a:t>
              </a:r>
            </a:p>
            <a:p>
              <a:pPr>
                <a:tabLst>
                  <a:tab pos="1968500" algn="r"/>
                  <a:tab pos="23368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	=  1,000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06475" y="4010025"/>
            <a:ext cx="6169025" cy="1812925"/>
            <a:chOff x="1006475" y="4010025"/>
            <a:chExt cx="6169025" cy="1813103"/>
          </a:xfrm>
        </p:grpSpPr>
        <p:sp>
          <p:nvSpPr>
            <p:cNvPr id="64516" name="Text Box 9"/>
            <p:cNvSpPr txBox="1">
              <a:spLocks noChangeArrowheads="1"/>
            </p:cNvSpPr>
            <p:nvPr/>
          </p:nvSpPr>
          <p:spPr bwMode="auto">
            <a:xfrm>
              <a:off x="1936750" y="4622800"/>
              <a:ext cx="523875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159000" algn="r"/>
                  <a:tab pos="23368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dirty="0"/>
                <a:t>	60,000 + 45(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)	=  110,000 + 25(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)</a:t>
              </a:r>
            </a:p>
            <a:p>
              <a:r>
                <a:rPr lang="en-US" sz="2400" dirty="0"/>
                <a:t>	20(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)	=  50,000</a:t>
              </a:r>
            </a:p>
            <a:p>
              <a:pPr>
                <a:tabLst>
                  <a:tab pos="1968500" algn="r"/>
                  <a:tab pos="23368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	=  2,500</a:t>
              </a:r>
            </a:p>
          </p:txBody>
        </p:sp>
        <p:sp>
          <p:nvSpPr>
            <p:cNvPr id="64517" name="Rectangle 3"/>
            <p:cNvSpPr>
              <a:spLocks noChangeArrowheads="1"/>
            </p:cNvSpPr>
            <p:nvPr/>
          </p:nvSpPr>
          <p:spPr bwMode="auto">
            <a:xfrm>
              <a:off x="1006475" y="4010025"/>
              <a:ext cx="48548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Crossover point – Brussels/Lisbon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01476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15925"/>
            <a:ext cx="7770812" cy="127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Locational Cost-Volume Analysis Example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1371600" y="1930400"/>
            <a:ext cx="6146800" cy="4627563"/>
            <a:chOff x="864" y="1296"/>
            <a:chExt cx="3872" cy="2915"/>
          </a:xfrm>
        </p:grpSpPr>
        <p:sp>
          <p:nvSpPr>
            <p:cNvPr id="66591" name="Freeform 4"/>
            <p:cNvSpPr>
              <a:spLocks/>
            </p:cNvSpPr>
            <p:nvPr/>
          </p:nvSpPr>
          <p:spPr bwMode="auto">
            <a:xfrm>
              <a:off x="1616" y="1296"/>
              <a:ext cx="3120" cy="2552"/>
            </a:xfrm>
            <a:custGeom>
              <a:avLst/>
              <a:gdLst>
                <a:gd name="T0" fmla="*/ 16 w 3120"/>
                <a:gd name="T1" fmla="*/ 0 h 2552"/>
                <a:gd name="T2" fmla="*/ 0 w 3120"/>
                <a:gd name="T3" fmla="*/ 2552 h 2552"/>
                <a:gd name="T4" fmla="*/ 3120 w 3120"/>
                <a:gd name="T5" fmla="*/ 2552 h 2552"/>
                <a:gd name="T6" fmla="*/ 0 60000 65536"/>
                <a:gd name="T7" fmla="*/ 0 60000 65536"/>
                <a:gd name="T8" fmla="*/ 0 60000 65536"/>
                <a:gd name="T9" fmla="*/ 0 w 3120"/>
                <a:gd name="T10" fmla="*/ 0 h 2552"/>
                <a:gd name="T11" fmla="*/ 3120 w 3120"/>
                <a:gd name="T12" fmla="*/ 2552 h 2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0" h="2552">
                  <a:moveTo>
                    <a:pt x="16" y="0"/>
                  </a:moveTo>
                  <a:cubicBezTo>
                    <a:pt x="10" y="850"/>
                    <a:pt x="5" y="1701"/>
                    <a:pt x="0" y="2552"/>
                  </a:cubicBezTo>
                  <a:lnTo>
                    <a:pt x="3120" y="255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92" name="Rectangle 5"/>
            <p:cNvSpPr>
              <a:spLocks noChangeArrowheads="1"/>
            </p:cNvSpPr>
            <p:nvPr/>
          </p:nvSpPr>
          <p:spPr bwMode="auto">
            <a:xfrm>
              <a:off x="1028" y="1316"/>
              <a:ext cx="715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$180,000  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$160,000  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$150,000  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$130,000  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$110,000  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$80,000  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$60,000  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$30,000  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$10,000  –</a:t>
              </a:r>
            </a:p>
            <a:p>
              <a:pPr algn="r">
                <a:lnSpc>
                  <a:spcPct val="95000"/>
                </a:lnSpc>
              </a:pPr>
              <a:r>
                <a:rPr lang="en-US" sz="1400" dirty="0"/>
                <a:t>–</a:t>
              </a:r>
            </a:p>
          </p:txBody>
        </p:sp>
        <p:sp>
          <p:nvSpPr>
            <p:cNvPr id="66593" name="Rectangle 6"/>
            <p:cNvSpPr>
              <a:spLocks noChangeArrowheads="1"/>
            </p:cNvSpPr>
            <p:nvPr/>
          </p:nvSpPr>
          <p:spPr bwMode="auto">
            <a:xfrm rot="-5400000">
              <a:off x="575" y="2458"/>
              <a:ext cx="7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Annual cost</a:t>
              </a:r>
            </a:p>
          </p:txBody>
        </p:sp>
        <p:sp>
          <p:nvSpPr>
            <p:cNvPr id="66594" name="Rectangle 7"/>
            <p:cNvSpPr>
              <a:spLocks noChangeArrowheads="1"/>
            </p:cNvSpPr>
            <p:nvPr/>
          </p:nvSpPr>
          <p:spPr bwMode="auto">
            <a:xfrm>
              <a:off x="1442" y="3731"/>
              <a:ext cx="328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tabLst>
                  <a:tab pos="190500" algn="ctr"/>
                  <a:tab pos="952500" algn="ctr"/>
                  <a:tab pos="1714500" algn="ctr"/>
                  <a:tab pos="2476500" algn="ctr"/>
                  <a:tab pos="3238500" algn="ctr"/>
                  <a:tab pos="4000500" algn="ctr"/>
                  <a:tab pos="4762500" algn="ctr"/>
                </a:tabLst>
              </a:pPr>
              <a:r>
                <a:rPr lang="en-US" sz="900" dirty="0"/>
                <a:t>	|	|	|	|	|	|	|</a:t>
              </a:r>
              <a:endParaRPr lang="en-US" sz="1400" dirty="0"/>
            </a:p>
            <a:p>
              <a:pPr>
                <a:lnSpc>
                  <a:spcPct val="115000"/>
                </a:lnSpc>
                <a:tabLst>
                  <a:tab pos="190500" algn="ctr"/>
                  <a:tab pos="952500" algn="ctr"/>
                  <a:tab pos="1714500" algn="ctr"/>
                  <a:tab pos="2476500" algn="ctr"/>
                  <a:tab pos="3238500" algn="ctr"/>
                  <a:tab pos="4000500" algn="ctr"/>
                  <a:tab pos="4762500" algn="ctr"/>
                </a:tabLst>
              </a:pPr>
              <a:r>
                <a:rPr lang="en-US" sz="1400" dirty="0"/>
                <a:t>	0	500	1,000	1,500	2,000	2,500	3,000</a:t>
              </a:r>
            </a:p>
          </p:txBody>
        </p:sp>
        <p:sp>
          <p:nvSpPr>
            <p:cNvPr id="66595" name="Rectangle 8"/>
            <p:cNvSpPr>
              <a:spLocks noChangeArrowheads="1"/>
            </p:cNvSpPr>
            <p:nvPr/>
          </p:nvSpPr>
          <p:spPr bwMode="auto">
            <a:xfrm>
              <a:off x="3038" y="3998"/>
              <a:ext cx="54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Volume</a:t>
              </a:r>
            </a:p>
          </p:txBody>
        </p:sp>
      </p:grp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5527675" y="2311400"/>
            <a:ext cx="196850" cy="804863"/>
            <a:chOff x="3482" y="1536"/>
            <a:chExt cx="124" cy="507"/>
          </a:xfrm>
        </p:grpSpPr>
        <p:sp>
          <p:nvSpPr>
            <p:cNvPr id="66588" name="Oval 10"/>
            <p:cNvSpPr>
              <a:spLocks noChangeArrowheads="1"/>
            </p:cNvSpPr>
            <p:nvPr/>
          </p:nvSpPr>
          <p:spPr bwMode="auto">
            <a:xfrm>
              <a:off x="3482" y="1536"/>
              <a:ext cx="124" cy="124"/>
            </a:xfrm>
            <a:prstGeom prst="ellipse">
              <a:avLst/>
            </a:prstGeom>
            <a:solidFill>
              <a:srgbClr val="24BDB2"/>
            </a:solidFill>
            <a:ln w="9525">
              <a:solidFill>
                <a:srgbClr val="24BD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9" name="Oval 11"/>
            <p:cNvSpPr>
              <a:spLocks noChangeArrowheads="1"/>
            </p:cNvSpPr>
            <p:nvPr/>
          </p:nvSpPr>
          <p:spPr bwMode="auto">
            <a:xfrm>
              <a:off x="3482" y="1790"/>
              <a:ext cx="124" cy="1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F092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90" name="Oval 12"/>
            <p:cNvSpPr>
              <a:spLocks noChangeArrowheads="1"/>
            </p:cNvSpPr>
            <p:nvPr/>
          </p:nvSpPr>
          <p:spPr bwMode="auto">
            <a:xfrm>
              <a:off x="3482" y="1919"/>
              <a:ext cx="124" cy="1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4102100" y="3924300"/>
            <a:ext cx="0" cy="2044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6400800" y="2578100"/>
            <a:ext cx="0" cy="3403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2571750" y="5151438"/>
            <a:ext cx="1511300" cy="647700"/>
            <a:chOff x="1620" y="3325"/>
            <a:chExt cx="952" cy="408"/>
          </a:xfrm>
        </p:grpSpPr>
        <p:sp>
          <p:nvSpPr>
            <p:cNvPr id="66585" name="Rectangle 16"/>
            <p:cNvSpPr>
              <a:spLocks noChangeArrowheads="1"/>
            </p:cNvSpPr>
            <p:nvPr/>
          </p:nvSpPr>
          <p:spPr bwMode="auto">
            <a:xfrm>
              <a:off x="1828" y="3325"/>
              <a:ext cx="53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Athens lowest cost</a:t>
              </a:r>
            </a:p>
          </p:txBody>
        </p:sp>
        <p:sp>
          <p:nvSpPr>
            <p:cNvPr id="66586" name="Line 17"/>
            <p:cNvSpPr>
              <a:spLocks noChangeShapeType="1"/>
            </p:cNvSpPr>
            <p:nvPr/>
          </p:nvSpPr>
          <p:spPr bwMode="auto">
            <a:xfrm>
              <a:off x="2352" y="3525"/>
              <a:ext cx="2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7" name="Line 18"/>
            <p:cNvSpPr>
              <a:spLocks noChangeShapeType="1"/>
            </p:cNvSpPr>
            <p:nvPr/>
          </p:nvSpPr>
          <p:spPr bwMode="auto">
            <a:xfrm flipH="1">
              <a:off x="1620" y="3525"/>
              <a:ext cx="2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7603" name="Group 19"/>
          <p:cNvGrpSpPr>
            <a:grpSpLocks/>
          </p:cNvGrpSpPr>
          <p:nvPr/>
        </p:nvGrpSpPr>
        <p:grpSpPr bwMode="auto">
          <a:xfrm>
            <a:off x="4133850" y="5241925"/>
            <a:ext cx="2260600" cy="463550"/>
            <a:chOff x="2604" y="3382"/>
            <a:chExt cx="1424" cy="292"/>
          </a:xfrm>
        </p:grpSpPr>
        <p:sp>
          <p:nvSpPr>
            <p:cNvPr id="66582" name="Rectangle 20"/>
            <p:cNvSpPr>
              <a:spLocks noChangeArrowheads="1"/>
            </p:cNvSpPr>
            <p:nvPr/>
          </p:nvSpPr>
          <p:spPr bwMode="auto">
            <a:xfrm>
              <a:off x="2767" y="3382"/>
              <a:ext cx="108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Brussels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/>
                <a:t>lowest cost</a:t>
              </a:r>
            </a:p>
          </p:txBody>
        </p:sp>
        <p:sp>
          <p:nvSpPr>
            <p:cNvPr id="66583" name="Line 21"/>
            <p:cNvSpPr>
              <a:spLocks noChangeShapeType="1"/>
            </p:cNvSpPr>
            <p:nvPr/>
          </p:nvSpPr>
          <p:spPr bwMode="auto">
            <a:xfrm flipH="1">
              <a:off x="2604" y="3525"/>
              <a:ext cx="2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4" name="Line 22"/>
            <p:cNvSpPr>
              <a:spLocks noChangeShapeType="1"/>
            </p:cNvSpPr>
            <p:nvPr/>
          </p:nvSpPr>
          <p:spPr bwMode="auto">
            <a:xfrm>
              <a:off x="3752" y="3525"/>
              <a:ext cx="2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7607" name="Group 23"/>
          <p:cNvGrpSpPr>
            <a:grpSpLocks/>
          </p:cNvGrpSpPr>
          <p:nvPr/>
        </p:nvGrpSpPr>
        <p:grpSpPr bwMode="auto">
          <a:xfrm>
            <a:off x="6400800" y="5151438"/>
            <a:ext cx="1517650" cy="647700"/>
            <a:chOff x="4032" y="3325"/>
            <a:chExt cx="956" cy="408"/>
          </a:xfrm>
        </p:grpSpPr>
        <p:sp>
          <p:nvSpPr>
            <p:cNvPr id="66579" name="Rectangle 24"/>
            <p:cNvSpPr>
              <a:spLocks noChangeArrowheads="1"/>
            </p:cNvSpPr>
            <p:nvPr/>
          </p:nvSpPr>
          <p:spPr bwMode="auto">
            <a:xfrm>
              <a:off x="4160" y="3325"/>
              <a:ext cx="70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Lisbon lowest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/>
                <a:t>cost</a:t>
              </a:r>
            </a:p>
          </p:txBody>
        </p:sp>
        <p:sp>
          <p:nvSpPr>
            <p:cNvPr id="66580" name="Line 25"/>
            <p:cNvSpPr>
              <a:spLocks noChangeShapeType="1"/>
            </p:cNvSpPr>
            <p:nvPr/>
          </p:nvSpPr>
          <p:spPr bwMode="auto">
            <a:xfrm flipH="1">
              <a:off x="4032" y="3525"/>
              <a:ext cx="2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1" name="Line 26"/>
            <p:cNvSpPr>
              <a:spLocks noChangeShapeType="1"/>
            </p:cNvSpPr>
            <p:nvPr/>
          </p:nvSpPr>
          <p:spPr bwMode="auto">
            <a:xfrm>
              <a:off x="4768" y="3525"/>
              <a:ext cx="2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7611" name="Group 27"/>
          <p:cNvGrpSpPr>
            <a:grpSpLocks/>
          </p:cNvGrpSpPr>
          <p:nvPr/>
        </p:nvGrpSpPr>
        <p:grpSpPr bwMode="auto">
          <a:xfrm>
            <a:off x="2597150" y="2152650"/>
            <a:ext cx="5175250" cy="1600200"/>
            <a:chOff x="1636" y="1436"/>
            <a:chExt cx="3260" cy="1008"/>
          </a:xfrm>
        </p:grpSpPr>
        <p:sp>
          <p:nvSpPr>
            <p:cNvPr id="66577" name="Line 28"/>
            <p:cNvSpPr>
              <a:spLocks noChangeShapeType="1"/>
            </p:cNvSpPr>
            <p:nvPr/>
          </p:nvSpPr>
          <p:spPr bwMode="auto">
            <a:xfrm flipV="1">
              <a:off x="1636" y="1436"/>
              <a:ext cx="3260" cy="100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78" name="Rectangle 29"/>
            <p:cNvSpPr>
              <a:spLocks noChangeArrowheads="1"/>
            </p:cNvSpPr>
            <p:nvPr/>
          </p:nvSpPr>
          <p:spPr bwMode="auto">
            <a:xfrm rot="-1003791">
              <a:off x="1810" y="2058"/>
              <a:ext cx="99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Lisbon cost curve</a:t>
              </a:r>
            </a:p>
          </p:txBody>
        </p:sp>
      </p:grpSp>
      <p:grpSp>
        <p:nvGrpSpPr>
          <p:cNvPr id="67614" name="Group 30"/>
          <p:cNvGrpSpPr>
            <a:grpSpLocks/>
          </p:cNvGrpSpPr>
          <p:nvPr/>
        </p:nvGrpSpPr>
        <p:grpSpPr bwMode="auto">
          <a:xfrm>
            <a:off x="2503488" y="1981200"/>
            <a:ext cx="3573462" cy="3384550"/>
            <a:chOff x="1577" y="1328"/>
            <a:chExt cx="2251" cy="2132"/>
          </a:xfrm>
        </p:grpSpPr>
        <p:sp>
          <p:nvSpPr>
            <p:cNvPr id="66575" name="Line 31"/>
            <p:cNvSpPr>
              <a:spLocks noChangeShapeType="1"/>
            </p:cNvSpPr>
            <p:nvPr/>
          </p:nvSpPr>
          <p:spPr bwMode="auto">
            <a:xfrm flipV="1">
              <a:off x="1608" y="1328"/>
              <a:ext cx="2220" cy="2132"/>
            </a:xfrm>
            <a:prstGeom prst="line">
              <a:avLst/>
            </a:prstGeom>
            <a:noFill/>
            <a:ln w="76200">
              <a:solidFill>
                <a:srgbClr val="24BD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76" name="Rectangle 32"/>
            <p:cNvSpPr>
              <a:spLocks noChangeArrowheads="1"/>
            </p:cNvSpPr>
            <p:nvPr/>
          </p:nvSpPr>
          <p:spPr bwMode="auto">
            <a:xfrm rot="-2631095">
              <a:off x="1577" y="2919"/>
              <a:ext cx="74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400" dirty="0"/>
                <a:t>Athens </a:t>
              </a:r>
            </a:p>
            <a:p>
              <a:pPr algn="ctr">
                <a:lnSpc>
                  <a:spcPct val="115000"/>
                </a:lnSpc>
              </a:pPr>
              <a:r>
                <a:rPr lang="en-US" sz="1400" dirty="0"/>
                <a:t>cost curve</a:t>
              </a:r>
            </a:p>
          </p:txBody>
        </p:sp>
      </p:grpSp>
      <p:grpSp>
        <p:nvGrpSpPr>
          <p:cNvPr id="67617" name="Group 33"/>
          <p:cNvGrpSpPr>
            <a:grpSpLocks/>
          </p:cNvGrpSpPr>
          <p:nvPr/>
        </p:nvGrpSpPr>
        <p:grpSpPr bwMode="auto">
          <a:xfrm>
            <a:off x="2481263" y="1981200"/>
            <a:ext cx="4967287" cy="2768600"/>
            <a:chOff x="1563" y="1328"/>
            <a:chExt cx="3129" cy="1744"/>
          </a:xfrm>
        </p:grpSpPr>
        <p:sp>
          <p:nvSpPr>
            <p:cNvPr id="66573" name="Line 34"/>
            <p:cNvSpPr>
              <a:spLocks noChangeShapeType="1"/>
            </p:cNvSpPr>
            <p:nvPr/>
          </p:nvSpPr>
          <p:spPr bwMode="auto">
            <a:xfrm flipV="1">
              <a:off x="1632" y="1328"/>
              <a:ext cx="3060" cy="1744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74" name="Rectangle 35"/>
            <p:cNvSpPr>
              <a:spLocks noChangeArrowheads="1"/>
            </p:cNvSpPr>
            <p:nvPr/>
          </p:nvSpPr>
          <p:spPr bwMode="auto">
            <a:xfrm rot="-1703659">
              <a:off x="1563" y="2524"/>
              <a:ext cx="1009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/>
                <a:t>Brussels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/>
                <a:t>cost curve</a:t>
              </a:r>
            </a:p>
          </p:txBody>
        </p:sp>
      </p:grp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365125" y="1517650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221970331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animBg="1"/>
      <p:bldP spid="67598" grpId="0" animBg="1"/>
      <p:bldP spid="676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Center-of-Gravity Method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871538" y="1771650"/>
            <a:ext cx="7399337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Finds location of distribution center that minimizes distribution costs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Considers</a:t>
            </a:r>
          </a:p>
          <a:p>
            <a:pPr marL="1079500" lvl="1" indent="-36195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Location of markets</a:t>
            </a:r>
          </a:p>
          <a:p>
            <a:pPr marL="1079500" lvl="1" indent="-36195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Volume of goods shipped to those markets</a:t>
            </a:r>
          </a:p>
          <a:p>
            <a:pPr marL="1079500" lvl="1" indent="-36195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Shipping cost (or distance)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116346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60400" y="1177925"/>
            <a:ext cx="79629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buClr>
                <a:srgbClr val="D33320"/>
              </a:buClr>
            </a:pPr>
            <a:r>
              <a:rPr lang="en-US" sz="3200" b="1" dirty="0">
                <a:solidFill>
                  <a:srgbClr val="BF0922"/>
                </a:solidFill>
              </a:rPr>
              <a:t>When you complete this chapter you should be able to: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85825" y="2347913"/>
            <a:ext cx="7737475" cy="18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8.5</a:t>
            </a:r>
            <a:r>
              <a:rPr lang="en-US" sz="2800" b="1" dirty="0"/>
              <a:t>	</a:t>
            </a:r>
            <a:r>
              <a:rPr lang="en-US" sz="2800" b="1" i="1" dirty="0"/>
              <a:t>Use</a:t>
            </a:r>
            <a:r>
              <a:rPr lang="en-US" sz="2800" dirty="0"/>
              <a:t> the center-of-gravity method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8.6</a:t>
            </a:r>
            <a:r>
              <a:rPr lang="en-US" sz="2800" b="1" dirty="0"/>
              <a:t>	</a:t>
            </a:r>
            <a:r>
              <a:rPr lang="en-US" sz="2800" b="1" i="1" dirty="0"/>
              <a:t>Understand</a:t>
            </a:r>
            <a:r>
              <a:rPr lang="en-US" sz="2800" dirty="0"/>
              <a:t> the differences between service- and industrial-sector location analysis</a:t>
            </a:r>
          </a:p>
        </p:txBody>
      </p:sp>
    </p:spTree>
    <p:extLst>
      <p:ext uri="{BB962C8B-B14F-4D97-AF65-F5344CB8AC3E}">
        <p14:creationId xmlns:p14="http://schemas.microsoft.com/office/powerpoint/2010/main" val="377344063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Center-of-Gravity Method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871538" y="1619250"/>
            <a:ext cx="735488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Place existing locations on a coordinate grid</a:t>
            </a:r>
          </a:p>
          <a:p>
            <a:pPr marL="1079500" lvl="1" indent="-36195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Grid origin and scale are arbitrary </a:t>
            </a:r>
          </a:p>
          <a:p>
            <a:pPr marL="1079500" lvl="1" indent="-36195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Maintain relative distances</a:t>
            </a:r>
            <a:r>
              <a:rPr lang="en-US" sz="3200" dirty="0"/>
              <a:t> 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Calculate </a:t>
            </a:r>
            <a:r>
              <a:rPr lang="en-US" sz="3200" i="1" dirty="0">
                <a:latin typeface="Times New Roman" charset="0"/>
                <a:cs typeface="Times New Roman" charset="0"/>
              </a:rPr>
              <a:t>x</a:t>
            </a:r>
            <a:r>
              <a:rPr lang="en-US" sz="3200" dirty="0"/>
              <a:t> and </a:t>
            </a:r>
            <a:r>
              <a:rPr lang="en-US" sz="3200" i="1" dirty="0">
                <a:latin typeface="Times New Roman" charset="0"/>
                <a:cs typeface="Times New Roman" charset="0"/>
              </a:rPr>
              <a:t>y</a:t>
            </a:r>
            <a:r>
              <a:rPr lang="en-US" sz="3200" dirty="0"/>
              <a:t> coordinates for </a:t>
            </a:r>
            <a:r>
              <a:rPr lang="en-AU" sz="3200" dirty="0"/>
              <a:t>'</a:t>
            </a:r>
            <a:r>
              <a:rPr lang="en-US" sz="3200" dirty="0"/>
              <a:t>center of gravity</a:t>
            </a:r>
            <a:r>
              <a:rPr lang="en-AU" sz="3200" dirty="0"/>
              <a:t>'</a:t>
            </a:r>
            <a:endParaRPr lang="en-US" sz="3200" dirty="0"/>
          </a:p>
          <a:p>
            <a:pPr marL="1079500" lvl="1" indent="-36195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Assumes cost is directly proportional to distance and volume shipped</a:t>
            </a:r>
          </a:p>
        </p:txBody>
      </p:sp>
    </p:spTree>
    <p:extLst>
      <p:ext uri="{BB962C8B-B14F-4D97-AF65-F5344CB8AC3E}">
        <p14:creationId xmlns:p14="http://schemas.microsoft.com/office/powerpoint/2010/main" val="74090162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Center-of-Gravity Method</a:t>
            </a: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1381125" y="4887913"/>
            <a:ext cx="65071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057400" indent="-2057400">
              <a:lnSpc>
                <a:spcPct val="90000"/>
              </a:lnSpc>
              <a:spcBef>
                <a:spcPct val="25000"/>
              </a:spcBef>
              <a:tabLst>
                <a:tab pos="1625600" algn="r"/>
                <a:tab pos="1790700" algn="l"/>
              </a:tabLst>
            </a:pPr>
            <a:r>
              <a:rPr lang="en-US" dirty="0"/>
              <a:t>where	</a:t>
            </a:r>
            <a:r>
              <a:rPr lang="en-US" i="1" dirty="0">
                <a:latin typeface="Times New Roman" charset="0"/>
                <a:cs typeface="Times New Roman" charset="0"/>
              </a:rPr>
              <a:t>x</a:t>
            </a:r>
            <a:r>
              <a:rPr lang="en-US" i="1" baseline="-25000" dirty="0">
                <a:latin typeface="Times New Roman" charset="0"/>
                <a:cs typeface="Times New Roman" charset="0"/>
              </a:rPr>
              <a:t>i</a:t>
            </a:r>
            <a:r>
              <a:rPr lang="en-US" dirty="0"/>
              <a:t>	=	</a:t>
            </a:r>
            <a:r>
              <a:rPr lang="en-US" i="1" dirty="0">
                <a:latin typeface="Times New Roman" charset="0"/>
                <a:cs typeface="Times New Roman" charset="0"/>
              </a:rPr>
              <a:t>x</a:t>
            </a:r>
            <a:r>
              <a:rPr lang="en-US" dirty="0"/>
              <a:t>-coordinate of location </a:t>
            </a:r>
            <a:r>
              <a:rPr lang="en-US" i="1" dirty="0">
                <a:latin typeface="Times New Roman" charset="0"/>
                <a:cs typeface="Times New Roman" charset="0"/>
              </a:rPr>
              <a:t>i</a:t>
            </a:r>
          </a:p>
          <a:p>
            <a:pPr marL="2057400" indent="-2057400">
              <a:lnSpc>
                <a:spcPct val="90000"/>
              </a:lnSpc>
              <a:spcBef>
                <a:spcPct val="25000"/>
              </a:spcBef>
              <a:tabLst>
                <a:tab pos="1625600" algn="r"/>
                <a:tab pos="17907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y</a:t>
            </a:r>
            <a:r>
              <a:rPr lang="en-US" i="1" baseline="-25000" dirty="0">
                <a:latin typeface="Times New Roman" charset="0"/>
                <a:cs typeface="Times New Roman" charset="0"/>
              </a:rPr>
              <a:t>i</a:t>
            </a:r>
            <a:r>
              <a:rPr lang="en-US" dirty="0"/>
              <a:t>	=	</a:t>
            </a:r>
            <a:r>
              <a:rPr lang="en-US" i="1" dirty="0">
                <a:latin typeface="Times New Roman" charset="0"/>
                <a:cs typeface="Times New Roman" charset="0"/>
              </a:rPr>
              <a:t>y</a:t>
            </a:r>
            <a:r>
              <a:rPr lang="en-US" dirty="0"/>
              <a:t>-coordinate of location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i="1" dirty="0">
                <a:latin typeface="Times New Roman" charset="0"/>
                <a:cs typeface="Times New Roman" charset="0"/>
              </a:rPr>
              <a:t>i</a:t>
            </a:r>
          </a:p>
          <a:p>
            <a:pPr marL="2057400" indent="-2057400">
              <a:lnSpc>
                <a:spcPct val="90000"/>
              </a:lnSpc>
              <a:spcBef>
                <a:spcPct val="25000"/>
              </a:spcBef>
              <a:tabLst>
                <a:tab pos="1625600" algn="r"/>
                <a:tab pos="17907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Q</a:t>
            </a:r>
            <a:r>
              <a:rPr lang="en-US" i="1" baseline="-25000" dirty="0">
                <a:latin typeface="Times New Roman" charset="0"/>
                <a:cs typeface="Times New Roman" charset="0"/>
              </a:rPr>
              <a:t>i</a:t>
            </a:r>
            <a:r>
              <a:rPr lang="en-US" dirty="0"/>
              <a:t>	=	Quantity of goods moved to or from location </a:t>
            </a:r>
            <a:r>
              <a:rPr lang="en-US" i="1" dirty="0">
                <a:latin typeface="Times New Roman" charset="0"/>
                <a:cs typeface="Times New Roman" charset="0"/>
              </a:rPr>
              <a:t>i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03475" y="1611313"/>
            <a:ext cx="4148138" cy="1425575"/>
            <a:chOff x="1028701" y="1712913"/>
            <a:chExt cx="4148137" cy="1425575"/>
          </a:xfrm>
        </p:grpSpPr>
        <p:graphicFrame>
          <p:nvGraphicFramePr>
            <p:cNvPr id="1084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666782"/>
                </p:ext>
              </p:extLst>
            </p:nvPr>
          </p:nvGraphicFramePr>
          <p:xfrm>
            <a:off x="3967163" y="1712913"/>
            <a:ext cx="1209675" cy="142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93800" imgH="1409700" progId="Equation.3">
                    <p:embed/>
                  </p:oleObj>
                </mc:Choice>
                <mc:Fallback>
                  <p:oleObj name="Equation" r:id="rId3" imgW="1193800" imgH="140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163" y="1712913"/>
                          <a:ext cx="1209675" cy="142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1" name="TextBox 2"/>
            <p:cNvSpPr txBox="1">
              <a:spLocks noChangeArrowheads="1"/>
            </p:cNvSpPr>
            <p:nvPr/>
          </p:nvSpPr>
          <p:spPr bwMode="auto">
            <a:xfrm>
              <a:off x="1028701" y="2019122"/>
              <a:ext cx="2895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-coordinate of the center of gravity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365375" y="3116263"/>
            <a:ext cx="4192588" cy="1423987"/>
            <a:chOff x="1143000" y="3363913"/>
            <a:chExt cx="4192588" cy="1423987"/>
          </a:xfrm>
        </p:grpSpPr>
        <p:graphicFrame>
          <p:nvGraphicFramePr>
            <p:cNvPr id="1085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863883"/>
                </p:ext>
              </p:extLst>
            </p:nvPr>
          </p:nvGraphicFramePr>
          <p:xfrm>
            <a:off x="4113213" y="3363913"/>
            <a:ext cx="1222375" cy="1423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06500" imgH="1409700" progId="Equation.3">
                    <p:embed/>
                  </p:oleObj>
                </mc:Choice>
                <mc:Fallback>
                  <p:oleObj name="Equation" r:id="rId5" imgW="1206500" imgH="140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213" y="3363913"/>
                          <a:ext cx="1222375" cy="1423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0" name="TextBox 20"/>
            <p:cNvSpPr txBox="1">
              <a:spLocks noChangeArrowheads="1"/>
            </p:cNvSpPr>
            <p:nvPr/>
          </p:nvSpPr>
          <p:spPr bwMode="auto">
            <a:xfrm>
              <a:off x="1143000" y="3657600"/>
              <a:ext cx="29337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2400" i="1" dirty="0">
                  <a:latin typeface="Times New Roman" charset="0"/>
                  <a:cs typeface="Times New Roman" charset="0"/>
                </a:rPr>
                <a:t>y</a:t>
              </a:r>
              <a:r>
                <a:rPr lang="en-US" sz="2400" dirty="0"/>
                <a:t>-coordinate of the center of gravity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0140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Center-of-Gravity Method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55437"/>
              </p:ext>
            </p:extLst>
          </p:nvPr>
        </p:nvGraphicFramePr>
        <p:xfrm>
          <a:off x="990600" y="2595563"/>
          <a:ext cx="7175500" cy="246888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Demand for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Quain</a:t>
                      </a: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 Discount Department Stores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STORE LOCATION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NUMBER OF CONTAINERS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SHIPPED PER MONTH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Chicago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Pittsburgh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New York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Atlanta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0021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Center-of-Gravity Method</a:t>
            </a: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1139825" y="1698625"/>
            <a:ext cx="6894513" cy="4738688"/>
            <a:chOff x="718" y="1070"/>
            <a:chExt cx="4343" cy="2985"/>
          </a:xfrm>
        </p:grpSpPr>
        <p:sp>
          <p:nvSpPr>
            <p:cNvPr id="77839" name="Freeform 4"/>
            <p:cNvSpPr>
              <a:spLocks/>
            </p:cNvSpPr>
            <p:nvPr/>
          </p:nvSpPr>
          <p:spPr bwMode="auto">
            <a:xfrm>
              <a:off x="1144" y="1304"/>
              <a:ext cx="3208" cy="2288"/>
            </a:xfrm>
            <a:custGeom>
              <a:avLst/>
              <a:gdLst>
                <a:gd name="T0" fmla="*/ 0 w 3208"/>
                <a:gd name="T1" fmla="*/ 0 h 2288"/>
                <a:gd name="T2" fmla="*/ 0 w 3208"/>
                <a:gd name="T3" fmla="*/ 2288 h 2288"/>
                <a:gd name="T4" fmla="*/ 3208 w 3208"/>
                <a:gd name="T5" fmla="*/ 2288 h 2288"/>
                <a:gd name="T6" fmla="*/ 0 60000 65536"/>
                <a:gd name="T7" fmla="*/ 0 60000 65536"/>
                <a:gd name="T8" fmla="*/ 0 60000 65536"/>
                <a:gd name="T9" fmla="*/ 0 w 3208"/>
                <a:gd name="T10" fmla="*/ 0 h 2288"/>
                <a:gd name="T11" fmla="*/ 3208 w 3208"/>
                <a:gd name="T12" fmla="*/ 2288 h 2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8" h="2288">
                  <a:moveTo>
                    <a:pt x="0" y="0"/>
                  </a:moveTo>
                  <a:lnTo>
                    <a:pt x="0" y="2288"/>
                  </a:lnTo>
                  <a:lnTo>
                    <a:pt x="3208" y="228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840" name="Rectangle 5"/>
            <p:cNvSpPr>
              <a:spLocks noChangeArrowheads="1"/>
            </p:cNvSpPr>
            <p:nvPr/>
          </p:nvSpPr>
          <p:spPr bwMode="auto">
            <a:xfrm>
              <a:off x="718" y="1070"/>
              <a:ext cx="8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North-South</a:t>
              </a:r>
            </a:p>
          </p:txBody>
        </p:sp>
        <p:sp>
          <p:nvSpPr>
            <p:cNvPr id="77841" name="Rectangle 6"/>
            <p:cNvSpPr>
              <a:spLocks noChangeArrowheads="1"/>
            </p:cNvSpPr>
            <p:nvPr/>
          </p:nvSpPr>
          <p:spPr bwMode="auto">
            <a:xfrm>
              <a:off x="4326" y="3494"/>
              <a:ext cx="7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East-West</a:t>
              </a:r>
            </a:p>
          </p:txBody>
        </p:sp>
        <p:sp>
          <p:nvSpPr>
            <p:cNvPr id="77842" name="Rectangle 7"/>
            <p:cNvSpPr>
              <a:spLocks noChangeArrowheads="1"/>
            </p:cNvSpPr>
            <p:nvPr/>
          </p:nvSpPr>
          <p:spPr bwMode="auto">
            <a:xfrm>
              <a:off x="779" y="1372"/>
              <a:ext cx="488" cy="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300000"/>
                </a:lnSpc>
              </a:pPr>
              <a:r>
                <a:rPr lang="en-US" sz="1600" dirty="0"/>
                <a:t>120  –</a:t>
              </a:r>
            </a:p>
            <a:p>
              <a:pPr algn="r">
                <a:lnSpc>
                  <a:spcPct val="300000"/>
                </a:lnSpc>
              </a:pPr>
              <a:r>
                <a:rPr lang="en-US" sz="1600" dirty="0"/>
                <a:t>90  –</a:t>
              </a:r>
            </a:p>
            <a:p>
              <a:pPr algn="r">
                <a:lnSpc>
                  <a:spcPct val="300000"/>
                </a:lnSpc>
              </a:pPr>
              <a:r>
                <a:rPr lang="en-US" sz="1600" dirty="0"/>
                <a:t>60  –</a:t>
              </a:r>
            </a:p>
            <a:p>
              <a:pPr algn="r">
                <a:lnSpc>
                  <a:spcPct val="300000"/>
                </a:lnSpc>
              </a:pPr>
              <a:r>
                <a:rPr lang="en-US" sz="1600" dirty="0"/>
                <a:t>30  –</a:t>
              </a:r>
            </a:p>
            <a:p>
              <a:pPr algn="r">
                <a:lnSpc>
                  <a:spcPct val="300000"/>
                </a:lnSpc>
              </a:pPr>
              <a:r>
                <a:rPr lang="en-US" sz="1600" dirty="0"/>
                <a:t>–</a:t>
              </a:r>
            </a:p>
          </p:txBody>
        </p:sp>
        <p:sp>
          <p:nvSpPr>
            <p:cNvPr id="77843" name="Rectangle 8"/>
            <p:cNvSpPr>
              <a:spLocks noChangeArrowheads="1"/>
            </p:cNvSpPr>
            <p:nvPr/>
          </p:nvSpPr>
          <p:spPr bwMode="auto">
            <a:xfrm>
              <a:off x="974" y="3462"/>
              <a:ext cx="339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tabLst>
                  <a:tab pos="190500" algn="ctr"/>
                  <a:tab pos="1143000" algn="ctr"/>
                  <a:tab pos="2095500" algn="ctr"/>
                  <a:tab pos="3048000" algn="ctr"/>
                  <a:tab pos="4000500" algn="ctr"/>
                  <a:tab pos="4953000" algn="ctr"/>
                </a:tabLst>
              </a:pPr>
              <a:r>
                <a:rPr lang="en-US" sz="1000" dirty="0"/>
                <a:t>	|	|	|	|	|	|</a:t>
              </a:r>
              <a:endParaRPr lang="en-US" sz="1600" dirty="0"/>
            </a:p>
            <a:p>
              <a:pPr>
                <a:lnSpc>
                  <a:spcPct val="115000"/>
                </a:lnSpc>
                <a:tabLst>
                  <a:tab pos="190500" algn="ctr"/>
                  <a:tab pos="1143000" algn="ctr"/>
                  <a:tab pos="2095500" algn="ctr"/>
                  <a:tab pos="3048000" algn="ctr"/>
                  <a:tab pos="4000500" algn="ctr"/>
                  <a:tab pos="4953000" algn="ctr"/>
                </a:tabLst>
              </a:pPr>
              <a:r>
                <a:rPr lang="en-US" sz="1600" dirty="0"/>
                <a:t>		30	60	90	120	150</a:t>
              </a:r>
            </a:p>
          </p:txBody>
        </p:sp>
        <p:sp>
          <p:nvSpPr>
            <p:cNvPr id="77844" name="Rectangle 9"/>
            <p:cNvSpPr>
              <a:spLocks noChangeArrowheads="1"/>
            </p:cNvSpPr>
            <p:nvPr/>
          </p:nvSpPr>
          <p:spPr bwMode="auto">
            <a:xfrm>
              <a:off x="1110" y="3729"/>
              <a:ext cx="73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/>
                <a:t>Arbitrary origin</a:t>
              </a:r>
            </a:p>
          </p:txBody>
        </p:sp>
        <p:sp>
          <p:nvSpPr>
            <p:cNvPr id="77845" name="Freeform 10"/>
            <p:cNvSpPr>
              <a:spLocks/>
            </p:cNvSpPr>
            <p:nvPr/>
          </p:nvSpPr>
          <p:spPr bwMode="auto">
            <a:xfrm>
              <a:off x="1077" y="3600"/>
              <a:ext cx="70" cy="221"/>
            </a:xfrm>
            <a:custGeom>
              <a:avLst/>
              <a:gdLst>
                <a:gd name="T0" fmla="*/ 70 w 70"/>
                <a:gd name="T1" fmla="*/ 221 h 221"/>
                <a:gd name="T2" fmla="*/ 3 w 70"/>
                <a:gd name="T3" fmla="*/ 123 h 221"/>
                <a:gd name="T4" fmla="*/ 51 w 70"/>
                <a:gd name="T5" fmla="*/ 0 h 221"/>
                <a:gd name="T6" fmla="*/ 0 60000 65536"/>
                <a:gd name="T7" fmla="*/ 0 60000 65536"/>
                <a:gd name="T8" fmla="*/ 0 60000 65536"/>
                <a:gd name="T9" fmla="*/ 0 w 70"/>
                <a:gd name="T10" fmla="*/ 0 h 221"/>
                <a:gd name="T11" fmla="*/ 70 w 70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221">
                  <a:moveTo>
                    <a:pt x="70" y="221"/>
                  </a:moveTo>
                  <a:cubicBezTo>
                    <a:pt x="59" y="205"/>
                    <a:pt x="6" y="160"/>
                    <a:pt x="3" y="123"/>
                  </a:cubicBezTo>
                  <a:cubicBezTo>
                    <a:pt x="0" y="86"/>
                    <a:pt x="41" y="26"/>
                    <a:pt x="51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5787" name="Group 11"/>
          <p:cNvGrpSpPr>
            <a:grpSpLocks/>
          </p:cNvGrpSpPr>
          <p:nvPr/>
        </p:nvGrpSpPr>
        <p:grpSpPr bwMode="auto">
          <a:xfrm>
            <a:off x="1812925" y="2030413"/>
            <a:ext cx="5230813" cy="3160712"/>
            <a:chOff x="1142" y="1279"/>
            <a:chExt cx="3295" cy="1991"/>
          </a:xfrm>
        </p:grpSpPr>
        <p:sp>
          <p:nvSpPr>
            <p:cNvPr id="77830" name="Oval 12"/>
            <p:cNvSpPr>
              <a:spLocks noChangeArrowheads="1"/>
            </p:cNvSpPr>
            <p:nvPr/>
          </p:nvSpPr>
          <p:spPr bwMode="auto">
            <a:xfrm>
              <a:off x="1672" y="1664"/>
              <a:ext cx="168" cy="168"/>
            </a:xfrm>
            <a:prstGeom prst="ellipse">
              <a:avLst/>
            </a:prstGeom>
            <a:solidFill>
              <a:srgbClr val="9FACC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831" name="Oval 13"/>
            <p:cNvSpPr>
              <a:spLocks noChangeArrowheads="1"/>
            </p:cNvSpPr>
            <p:nvPr/>
          </p:nvSpPr>
          <p:spPr bwMode="auto">
            <a:xfrm>
              <a:off x="2280" y="2888"/>
              <a:ext cx="168" cy="168"/>
            </a:xfrm>
            <a:prstGeom prst="ellipse">
              <a:avLst/>
            </a:prstGeom>
            <a:solidFill>
              <a:srgbClr val="9FACC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832" name="Rectangle 14"/>
            <p:cNvSpPr>
              <a:spLocks noChangeArrowheads="1"/>
            </p:cNvSpPr>
            <p:nvPr/>
          </p:nvSpPr>
          <p:spPr bwMode="auto">
            <a:xfrm>
              <a:off x="1142" y="1439"/>
              <a:ext cx="1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Chicago (30, 120)</a:t>
              </a:r>
            </a:p>
          </p:txBody>
        </p:sp>
        <p:grpSp>
          <p:nvGrpSpPr>
            <p:cNvPr id="77833" name="Group 15"/>
            <p:cNvGrpSpPr>
              <a:grpSpLocks/>
            </p:cNvGrpSpPr>
            <p:nvPr/>
          </p:nvGrpSpPr>
          <p:grpSpPr bwMode="auto">
            <a:xfrm>
              <a:off x="2888" y="1279"/>
              <a:ext cx="1549" cy="745"/>
              <a:chOff x="2888" y="1279"/>
              <a:chExt cx="1549" cy="745"/>
            </a:xfrm>
          </p:grpSpPr>
          <p:sp>
            <p:nvSpPr>
              <p:cNvPr id="77835" name="Oval 16"/>
              <p:cNvSpPr>
                <a:spLocks noChangeArrowheads="1"/>
              </p:cNvSpPr>
              <p:nvPr/>
            </p:nvSpPr>
            <p:spPr bwMode="auto">
              <a:xfrm>
                <a:off x="2888" y="1824"/>
                <a:ext cx="168" cy="168"/>
              </a:xfrm>
              <a:prstGeom prst="ellipse">
                <a:avLst/>
              </a:prstGeom>
              <a:solidFill>
                <a:srgbClr val="9FACC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836" name="Oval 17"/>
              <p:cNvSpPr>
                <a:spLocks noChangeArrowheads="1"/>
              </p:cNvSpPr>
              <p:nvPr/>
            </p:nvSpPr>
            <p:spPr bwMode="auto">
              <a:xfrm>
                <a:off x="3616" y="1504"/>
                <a:ext cx="168" cy="168"/>
              </a:xfrm>
              <a:prstGeom prst="ellipse">
                <a:avLst/>
              </a:prstGeom>
              <a:solidFill>
                <a:srgbClr val="9FACC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837" name="Rectangle 18"/>
              <p:cNvSpPr>
                <a:spLocks noChangeArrowheads="1"/>
              </p:cNvSpPr>
              <p:nvPr/>
            </p:nvSpPr>
            <p:spPr bwMode="auto">
              <a:xfrm>
                <a:off x="2958" y="1279"/>
                <a:ext cx="146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New York (130, 130)</a:t>
                </a:r>
              </a:p>
            </p:txBody>
          </p:sp>
          <p:sp>
            <p:nvSpPr>
              <p:cNvPr id="77838" name="Rectangle 19"/>
              <p:cNvSpPr>
                <a:spLocks noChangeArrowheads="1"/>
              </p:cNvSpPr>
              <p:nvPr/>
            </p:nvSpPr>
            <p:spPr bwMode="auto">
              <a:xfrm>
                <a:off x="3054" y="1791"/>
                <a:ext cx="13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Pittsburgh (90, 110)</a:t>
                </a:r>
              </a:p>
            </p:txBody>
          </p:sp>
        </p:grpSp>
        <p:sp>
          <p:nvSpPr>
            <p:cNvPr id="77834" name="Rectangle 20"/>
            <p:cNvSpPr>
              <a:spLocks noChangeArrowheads="1"/>
            </p:cNvSpPr>
            <p:nvPr/>
          </p:nvSpPr>
          <p:spPr bwMode="auto">
            <a:xfrm>
              <a:off x="1788" y="3039"/>
              <a:ext cx="11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Atlanta (60, 40)</a:t>
              </a:r>
            </a:p>
          </p:txBody>
        </p:sp>
      </p:grp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7462838" y="1619250"/>
            <a:ext cx="1144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8.3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69050" y="3609975"/>
            <a:ext cx="2047555" cy="158056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 lIns="396000" tIns="234000" rIns="288000" bIns="234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Times New Roman"/>
                <a:ea typeface="+mn-ea"/>
                <a:cs typeface="Times New Roman"/>
              </a:rPr>
              <a:t>x</a:t>
            </a:r>
            <a:r>
              <a:rPr lang="en-US" sz="2400" baseline="-25000" dirty="0">
                <a:latin typeface="+mn-lt"/>
                <a:ea typeface="+mn-ea"/>
                <a:cs typeface="+mn-cs"/>
              </a:rPr>
              <a:t>1</a:t>
            </a:r>
            <a:r>
              <a:rPr lang="en-US" sz="2400" dirty="0">
                <a:latin typeface="+mn-lt"/>
                <a:ea typeface="+mn-ea"/>
                <a:cs typeface="+mn-cs"/>
              </a:rPr>
              <a:t> = 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Times New Roman"/>
                <a:ea typeface="+mn-ea"/>
                <a:cs typeface="Times New Roman"/>
              </a:rPr>
              <a:t>y</a:t>
            </a:r>
            <a:r>
              <a:rPr lang="en-US" sz="2400" baseline="-25000" dirty="0">
                <a:latin typeface="+mn-lt"/>
                <a:ea typeface="+mn-ea"/>
                <a:cs typeface="Times New Roman"/>
              </a:rPr>
              <a:t>1</a:t>
            </a:r>
            <a:r>
              <a:rPr lang="en-US" sz="2400" dirty="0">
                <a:latin typeface="+mn-lt"/>
                <a:ea typeface="+mn-ea"/>
                <a:cs typeface="+mn-cs"/>
              </a:rPr>
              <a:t> = 120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Times New Roman"/>
                <a:ea typeface="+mn-ea"/>
                <a:cs typeface="Times New Roman"/>
              </a:rPr>
              <a:t>Q</a:t>
            </a:r>
            <a:r>
              <a:rPr lang="en-US" sz="2400" baseline="-25000" dirty="0">
                <a:latin typeface="+mn-lt"/>
                <a:ea typeface="+mn-ea"/>
                <a:cs typeface="+mn-cs"/>
              </a:rPr>
              <a:t>1</a:t>
            </a:r>
            <a:r>
              <a:rPr lang="en-US" sz="2400" dirty="0">
                <a:latin typeface="+mn-lt"/>
                <a:ea typeface="+mn-ea"/>
                <a:cs typeface="+mn-cs"/>
              </a:rPr>
              <a:t> = 2,000</a:t>
            </a:r>
          </a:p>
        </p:txBody>
      </p:sp>
    </p:spTree>
    <p:extLst>
      <p:ext uri="{BB962C8B-B14F-4D97-AF65-F5344CB8AC3E}">
        <p14:creationId xmlns:p14="http://schemas.microsoft.com/office/powerpoint/2010/main" val="135874997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 autoUpdateAnimBg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Center-of-Gravity Method</a:t>
            </a: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657225" y="2578100"/>
            <a:ext cx="7737475" cy="1109663"/>
            <a:chOff x="534" y="2624"/>
            <a:chExt cx="4874" cy="699"/>
          </a:xfrm>
        </p:grpSpPr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534" y="2767"/>
              <a:ext cx="11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000" dirty="0"/>
                <a:t>-coordinate =</a:t>
              </a:r>
            </a:p>
          </p:txBody>
        </p:sp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1632" y="2624"/>
              <a:ext cx="3776" cy="494"/>
              <a:chOff x="1648" y="2600"/>
              <a:chExt cx="3776" cy="494"/>
            </a:xfrm>
          </p:grpSpPr>
          <p:sp>
            <p:nvSpPr>
              <p:cNvPr id="79883" name="Rectangle 10"/>
              <p:cNvSpPr>
                <a:spLocks noChangeArrowheads="1"/>
              </p:cNvSpPr>
              <p:nvPr/>
            </p:nvSpPr>
            <p:spPr bwMode="auto">
              <a:xfrm>
                <a:off x="1648" y="2600"/>
                <a:ext cx="3776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(30)(2000) + (90)(1000) + (130)(1000) + (60)(2000)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2000 + 1000 + 1000 + 2000</a:t>
                </a:r>
              </a:p>
            </p:txBody>
          </p:sp>
          <p:sp>
            <p:nvSpPr>
              <p:cNvPr id="79884" name="Line 11"/>
              <p:cNvSpPr>
                <a:spLocks noChangeShapeType="1"/>
              </p:cNvSpPr>
              <p:nvPr/>
            </p:nvSpPr>
            <p:spPr bwMode="auto">
              <a:xfrm>
                <a:off x="1704" y="2872"/>
                <a:ext cx="36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9882" name="Rectangle 12"/>
            <p:cNvSpPr>
              <a:spLocks noChangeArrowheads="1"/>
            </p:cNvSpPr>
            <p:nvPr/>
          </p:nvSpPr>
          <p:spPr bwMode="auto">
            <a:xfrm>
              <a:off x="1454" y="3071"/>
              <a:ext cx="5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66.7</a:t>
              </a:r>
            </a:p>
          </p:txBody>
        </p:sp>
      </p:grpSp>
      <p:grpSp>
        <p:nvGrpSpPr>
          <p:cNvPr id="77837" name="Group 13"/>
          <p:cNvGrpSpPr>
            <a:grpSpLocks/>
          </p:cNvGrpSpPr>
          <p:nvPr/>
        </p:nvGrpSpPr>
        <p:grpSpPr bwMode="auto">
          <a:xfrm>
            <a:off x="657225" y="4432300"/>
            <a:ext cx="8024813" cy="1109663"/>
            <a:chOff x="534" y="3344"/>
            <a:chExt cx="5055" cy="699"/>
          </a:xfrm>
        </p:grpSpPr>
        <p:sp>
          <p:nvSpPr>
            <p:cNvPr id="79876" name="Rectangle 14"/>
            <p:cNvSpPr>
              <a:spLocks noChangeArrowheads="1"/>
            </p:cNvSpPr>
            <p:nvPr/>
          </p:nvSpPr>
          <p:spPr bwMode="auto">
            <a:xfrm>
              <a:off x="534" y="3487"/>
              <a:ext cx="11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charset="0"/>
                  <a:cs typeface="Times New Roman" charset="0"/>
                </a:rPr>
                <a:t>y</a:t>
              </a:r>
              <a:r>
                <a:rPr lang="en-US" sz="2000" dirty="0"/>
                <a:t>-coordinate =</a:t>
              </a:r>
            </a:p>
          </p:txBody>
        </p:sp>
        <p:sp>
          <p:nvSpPr>
            <p:cNvPr id="79877" name="Rectangle 15"/>
            <p:cNvSpPr>
              <a:spLocks noChangeArrowheads="1"/>
            </p:cNvSpPr>
            <p:nvPr/>
          </p:nvSpPr>
          <p:spPr bwMode="auto">
            <a:xfrm>
              <a:off x="1645" y="3344"/>
              <a:ext cx="3944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dirty="0"/>
                <a:t>(120)(2000) + (110)(1000) + (130)(1000) + (40)(2000)</a:t>
              </a:r>
            </a:p>
            <a:p>
              <a:pPr algn="ctr">
                <a:spcAft>
                  <a:spcPts val="600"/>
                </a:spcAft>
              </a:pPr>
              <a:r>
                <a:rPr lang="en-US" sz="2000" dirty="0"/>
                <a:t>2000 + 1000 + 1000 + 2000</a:t>
              </a:r>
            </a:p>
          </p:txBody>
        </p:sp>
        <p:sp>
          <p:nvSpPr>
            <p:cNvPr id="79878" name="Line 16"/>
            <p:cNvSpPr>
              <a:spLocks noChangeShapeType="1"/>
            </p:cNvSpPr>
            <p:nvPr/>
          </p:nvSpPr>
          <p:spPr bwMode="auto">
            <a:xfrm>
              <a:off x="1688" y="3616"/>
              <a:ext cx="3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879" name="Rectangle 17"/>
            <p:cNvSpPr>
              <a:spLocks noChangeArrowheads="1"/>
            </p:cNvSpPr>
            <p:nvPr/>
          </p:nvSpPr>
          <p:spPr bwMode="auto">
            <a:xfrm>
              <a:off x="1454" y="3791"/>
              <a:ext cx="5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93.3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21091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Center-of-Gravity Method</a:t>
            </a: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1139825" y="1635125"/>
            <a:ext cx="6894513" cy="4738688"/>
            <a:chOff x="718" y="1070"/>
            <a:chExt cx="4343" cy="2985"/>
          </a:xfrm>
        </p:grpSpPr>
        <p:grpSp>
          <p:nvGrpSpPr>
            <p:cNvPr id="81929" name="Group 4"/>
            <p:cNvGrpSpPr>
              <a:grpSpLocks/>
            </p:cNvGrpSpPr>
            <p:nvPr/>
          </p:nvGrpSpPr>
          <p:grpSpPr bwMode="auto">
            <a:xfrm>
              <a:off x="718" y="1070"/>
              <a:ext cx="4343" cy="2985"/>
              <a:chOff x="718" y="1070"/>
              <a:chExt cx="4343" cy="2985"/>
            </a:xfrm>
          </p:grpSpPr>
          <p:sp>
            <p:nvSpPr>
              <p:cNvPr id="81940" name="Freeform 5"/>
              <p:cNvSpPr>
                <a:spLocks/>
              </p:cNvSpPr>
              <p:nvPr/>
            </p:nvSpPr>
            <p:spPr bwMode="auto">
              <a:xfrm>
                <a:off x="1144" y="1304"/>
                <a:ext cx="3208" cy="2288"/>
              </a:xfrm>
              <a:custGeom>
                <a:avLst/>
                <a:gdLst>
                  <a:gd name="T0" fmla="*/ 0 w 3208"/>
                  <a:gd name="T1" fmla="*/ 0 h 2288"/>
                  <a:gd name="T2" fmla="*/ 0 w 3208"/>
                  <a:gd name="T3" fmla="*/ 2288 h 2288"/>
                  <a:gd name="T4" fmla="*/ 3208 w 3208"/>
                  <a:gd name="T5" fmla="*/ 2288 h 2288"/>
                  <a:gd name="T6" fmla="*/ 0 60000 65536"/>
                  <a:gd name="T7" fmla="*/ 0 60000 65536"/>
                  <a:gd name="T8" fmla="*/ 0 60000 65536"/>
                  <a:gd name="T9" fmla="*/ 0 w 3208"/>
                  <a:gd name="T10" fmla="*/ 0 h 2288"/>
                  <a:gd name="T11" fmla="*/ 3208 w 3208"/>
                  <a:gd name="T12" fmla="*/ 2288 h 2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8" h="2288">
                    <a:moveTo>
                      <a:pt x="0" y="0"/>
                    </a:moveTo>
                    <a:lnTo>
                      <a:pt x="0" y="2288"/>
                    </a:lnTo>
                    <a:lnTo>
                      <a:pt x="3208" y="228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941" name="Rectangle 6"/>
              <p:cNvSpPr>
                <a:spLocks noChangeArrowheads="1"/>
              </p:cNvSpPr>
              <p:nvPr/>
            </p:nvSpPr>
            <p:spPr bwMode="auto">
              <a:xfrm>
                <a:off x="718" y="1070"/>
                <a:ext cx="81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North-South</a:t>
                </a:r>
              </a:p>
            </p:txBody>
          </p:sp>
          <p:sp>
            <p:nvSpPr>
              <p:cNvPr id="81942" name="Rectangle 7"/>
              <p:cNvSpPr>
                <a:spLocks noChangeArrowheads="1"/>
              </p:cNvSpPr>
              <p:nvPr/>
            </p:nvSpPr>
            <p:spPr bwMode="auto">
              <a:xfrm>
                <a:off x="4326" y="3494"/>
                <a:ext cx="73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East-West</a:t>
                </a:r>
              </a:p>
            </p:txBody>
          </p:sp>
          <p:sp>
            <p:nvSpPr>
              <p:cNvPr id="81943" name="Rectangle 8"/>
              <p:cNvSpPr>
                <a:spLocks noChangeArrowheads="1"/>
              </p:cNvSpPr>
              <p:nvPr/>
            </p:nvSpPr>
            <p:spPr bwMode="auto">
              <a:xfrm>
                <a:off x="776" y="1372"/>
                <a:ext cx="488" cy="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300000"/>
                  </a:lnSpc>
                </a:pPr>
                <a:r>
                  <a:rPr lang="en-US" sz="1600" dirty="0"/>
                  <a:t>120  –</a:t>
                </a:r>
              </a:p>
              <a:p>
                <a:pPr algn="r">
                  <a:lnSpc>
                    <a:spcPct val="300000"/>
                  </a:lnSpc>
                </a:pPr>
                <a:r>
                  <a:rPr lang="en-US" sz="1600" dirty="0"/>
                  <a:t>90  –</a:t>
                </a:r>
              </a:p>
              <a:p>
                <a:pPr algn="r">
                  <a:lnSpc>
                    <a:spcPct val="300000"/>
                  </a:lnSpc>
                </a:pPr>
                <a:r>
                  <a:rPr lang="en-US" sz="1600" dirty="0"/>
                  <a:t>60  –</a:t>
                </a:r>
              </a:p>
              <a:p>
                <a:pPr algn="r">
                  <a:lnSpc>
                    <a:spcPct val="300000"/>
                  </a:lnSpc>
                </a:pPr>
                <a:r>
                  <a:rPr lang="en-US" sz="1600" dirty="0"/>
                  <a:t>30  –</a:t>
                </a:r>
              </a:p>
              <a:p>
                <a:pPr algn="r">
                  <a:lnSpc>
                    <a:spcPct val="300000"/>
                  </a:lnSpc>
                </a:pPr>
                <a:r>
                  <a:rPr lang="en-US" sz="1600" dirty="0"/>
                  <a:t>–</a:t>
                </a:r>
              </a:p>
            </p:txBody>
          </p:sp>
          <p:sp>
            <p:nvSpPr>
              <p:cNvPr id="81944" name="Rectangle 9"/>
              <p:cNvSpPr>
                <a:spLocks noChangeArrowheads="1"/>
              </p:cNvSpPr>
              <p:nvPr/>
            </p:nvSpPr>
            <p:spPr bwMode="auto">
              <a:xfrm>
                <a:off x="974" y="3462"/>
                <a:ext cx="3391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90500" algn="ctr"/>
                    <a:tab pos="1143000" algn="ctr"/>
                    <a:tab pos="2095500" algn="ctr"/>
                    <a:tab pos="3048000" algn="ctr"/>
                    <a:tab pos="4000500" algn="ctr"/>
                    <a:tab pos="4953000" algn="ctr"/>
                  </a:tabLst>
                </a:pPr>
                <a:r>
                  <a:rPr lang="en-US" sz="1000" dirty="0"/>
                  <a:t>	|	|	|	|	|	|</a:t>
                </a:r>
                <a:endParaRPr lang="en-US" sz="1600" dirty="0"/>
              </a:p>
              <a:p>
                <a:pPr>
                  <a:lnSpc>
                    <a:spcPct val="115000"/>
                  </a:lnSpc>
                  <a:tabLst>
                    <a:tab pos="190500" algn="ctr"/>
                    <a:tab pos="1143000" algn="ctr"/>
                    <a:tab pos="2095500" algn="ctr"/>
                    <a:tab pos="3048000" algn="ctr"/>
                    <a:tab pos="4000500" algn="ctr"/>
                    <a:tab pos="4953000" algn="ctr"/>
                  </a:tabLst>
                </a:pPr>
                <a:r>
                  <a:rPr lang="en-US" sz="1600" dirty="0"/>
                  <a:t>		30	60	90	120	150</a:t>
                </a:r>
              </a:p>
            </p:txBody>
          </p:sp>
          <p:sp>
            <p:nvSpPr>
              <p:cNvPr id="81945" name="Rectangle 10"/>
              <p:cNvSpPr>
                <a:spLocks noChangeArrowheads="1"/>
              </p:cNvSpPr>
              <p:nvPr/>
            </p:nvSpPr>
            <p:spPr bwMode="auto">
              <a:xfrm>
                <a:off x="1110" y="3729"/>
                <a:ext cx="73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/>
                  <a:t>Arbitrary origin</a:t>
                </a:r>
              </a:p>
            </p:txBody>
          </p:sp>
          <p:sp>
            <p:nvSpPr>
              <p:cNvPr id="81946" name="Freeform 11"/>
              <p:cNvSpPr>
                <a:spLocks/>
              </p:cNvSpPr>
              <p:nvPr/>
            </p:nvSpPr>
            <p:spPr bwMode="auto">
              <a:xfrm>
                <a:off x="1077" y="3600"/>
                <a:ext cx="70" cy="221"/>
              </a:xfrm>
              <a:custGeom>
                <a:avLst/>
                <a:gdLst>
                  <a:gd name="T0" fmla="*/ 70 w 70"/>
                  <a:gd name="T1" fmla="*/ 221 h 221"/>
                  <a:gd name="T2" fmla="*/ 3 w 70"/>
                  <a:gd name="T3" fmla="*/ 123 h 221"/>
                  <a:gd name="T4" fmla="*/ 51 w 70"/>
                  <a:gd name="T5" fmla="*/ 0 h 221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221"/>
                  <a:gd name="T11" fmla="*/ 70 w 70"/>
                  <a:gd name="T12" fmla="*/ 221 h 2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221">
                    <a:moveTo>
                      <a:pt x="70" y="221"/>
                    </a:moveTo>
                    <a:cubicBezTo>
                      <a:pt x="59" y="205"/>
                      <a:pt x="6" y="160"/>
                      <a:pt x="3" y="123"/>
                    </a:cubicBezTo>
                    <a:cubicBezTo>
                      <a:pt x="0" y="86"/>
                      <a:pt x="41" y="26"/>
                      <a:pt x="51" y="0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1930" name="Group 12"/>
            <p:cNvGrpSpPr>
              <a:grpSpLocks/>
            </p:cNvGrpSpPr>
            <p:nvPr/>
          </p:nvGrpSpPr>
          <p:grpSpPr bwMode="auto">
            <a:xfrm>
              <a:off x="1142" y="1279"/>
              <a:ext cx="3295" cy="1991"/>
              <a:chOff x="1142" y="1279"/>
              <a:chExt cx="3295" cy="1991"/>
            </a:xfrm>
          </p:grpSpPr>
          <p:sp>
            <p:nvSpPr>
              <p:cNvPr id="81931" name="Oval 13"/>
              <p:cNvSpPr>
                <a:spLocks noChangeArrowheads="1"/>
              </p:cNvSpPr>
              <p:nvPr/>
            </p:nvSpPr>
            <p:spPr bwMode="auto">
              <a:xfrm>
                <a:off x="1672" y="1664"/>
                <a:ext cx="168" cy="16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932" name="Oval 14"/>
              <p:cNvSpPr>
                <a:spLocks noChangeArrowheads="1"/>
              </p:cNvSpPr>
              <p:nvPr/>
            </p:nvSpPr>
            <p:spPr bwMode="auto">
              <a:xfrm>
                <a:off x="2280" y="2888"/>
                <a:ext cx="168" cy="16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933" name="Rectangle 15"/>
              <p:cNvSpPr>
                <a:spLocks noChangeArrowheads="1"/>
              </p:cNvSpPr>
              <p:nvPr/>
            </p:nvSpPr>
            <p:spPr bwMode="auto">
              <a:xfrm>
                <a:off x="1142" y="1439"/>
                <a:ext cx="1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Chicago (30, 120)</a:t>
                </a:r>
              </a:p>
            </p:txBody>
          </p:sp>
          <p:grpSp>
            <p:nvGrpSpPr>
              <p:cNvPr id="81934" name="Group 16"/>
              <p:cNvGrpSpPr>
                <a:grpSpLocks/>
              </p:cNvGrpSpPr>
              <p:nvPr/>
            </p:nvGrpSpPr>
            <p:grpSpPr bwMode="auto">
              <a:xfrm>
                <a:off x="2888" y="1279"/>
                <a:ext cx="1549" cy="745"/>
                <a:chOff x="2888" y="1279"/>
                <a:chExt cx="1549" cy="745"/>
              </a:xfrm>
            </p:grpSpPr>
            <p:sp>
              <p:nvSpPr>
                <p:cNvPr id="81936" name="Oval 17"/>
                <p:cNvSpPr>
                  <a:spLocks noChangeArrowheads="1"/>
                </p:cNvSpPr>
                <p:nvPr/>
              </p:nvSpPr>
              <p:spPr bwMode="auto">
                <a:xfrm>
                  <a:off x="2888" y="1824"/>
                  <a:ext cx="168" cy="16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1937" name="Oval 18"/>
                <p:cNvSpPr>
                  <a:spLocks noChangeArrowheads="1"/>
                </p:cNvSpPr>
                <p:nvPr/>
              </p:nvSpPr>
              <p:spPr bwMode="auto">
                <a:xfrm>
                  <a:off x="3616" y="1504"/>
                  <a:ext cx="168" cy="16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1938" name="Rectangle 19"/>
                <p:cNvSpPr>
                  <a:spLocks noChangeArrowheads="1"/>
                </p:cNvSpPr>
                <p:nvPr/>
              </p:nvSpPr>
              <p:spPr bwMode="auto">
                <a:xfrm>
                  <a:off x="2958" y="1279"/>
                  <a:ext cx="14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New York (130, 130)</a:t>
                  </a:r>
                </a:p>
              </p:txBody>
            </p:sp>
            <p:sp>
              <p:nvSpPr>
                <p:cNvPr id="81939" name="Rectangle 20"/>
                <p:cNvSpPr>
                  <a:spLocks noChangeArrowheads="1"/>
                </p:cNvSpPr>
                <p:nvPr/>
              </p:nvSpPr>
              <p:spPr bwMode="auto">
                <a:xfrm>
                  <a:off x="3054" y="1791"/>
                  <a:ext cx="138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Pittsburgh (90, 110)</a:t>
                  </a:r>
                </a:p>
              </p:txBody>
            </p:sp>
          </p:grpSp>
          <p:sp>
            <p:nvSpPr>
              <p:cNvPr id="81935" name="Rectangle 21"/>
              <p:cNvSpPr>
                <a:spLocks noChangeArrowheads="1"/>
              </p:cNvSpPr>
              <p:nvPr/>
            </p:nvSpPr>
            <p:spPr bwMode="auto">
              <a:xfrm>
                <a:off x="1788" y="3039"/>
                <a:ext cx="11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Atlanta (60, 40)</a:t>
                </a:r>
              </a:p>
            </p:txBody>
          </p:sp>
        </p:grpSp>
      </p:grpSp>
      <p:grpSp>
        <p:nvGrpSpPr>
          <p:cNvPr id="79894" name="Group 22"/>
          <p:cNvGrpSpPr>
            <a:grpSpLocks/>
          </p:cNvGrpSpPr>
          <p:nvPr/>
        </p:nvGrpSpPr>
        <p:grpSpPr bwMode="auto">
          <a:xfrm>
            <a:off x="3683000" y="3036888"/>
            <a:ext cx="4121150" cy="720725"/>
            <a:chOff x="2320" y="1953"/>
            <a:chExt cx="2596" cy="454"/>
          </a:xfrm>
        </p:grpSpPr>
        <p:sp>
          <p:nvSpPr>
            <p:cNvPr id="81925" name="Oval 23"/>
            <p:cNvSpPr>
              <a:spLocks noChangeArrowheads="1"/>
            </p:cNvSpPr>
            <p:nvPr/>
          </p:nvSpPr>
          <p:spPr bwMode="auto">
            <a:xfrm>
              <a:off x="2320" y="1964"/>
              <a:ext cx="344" cy="344"/>
            </a:xfrm>
            <a:prstGeom prst="ellipse">
              <a:avLst/>
            </a:prstGeom>
            <a:solidFill>
              <a:srgbClr val="24BD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1926" name="Rectangle 24"/>
            <p:cNvSpPr>
              <a:spLocks noChangeArrowheads="1"/>
            </p:cNvSpPr>
            <p:nvPr/>
          </p:nvSpPr>
          <p:spPr bwMode="auto">
            <a:xfrm>
              <a:off x="2880" y="2176"/>
              <a:ext cx="20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Center of gravity (66.7, 93.3)</a:t>
              </a:r>
            </a:p>
          </p:txBody>
        </p:sp>
        <p:sp>
          <p:nvSpPr>
            <p:cNvPr id="81927" name="Rectangle 25"/>
            <p:cNvSpPr>
              <a:spLocks noChangeArrowheads="1"/>
            </p:cNvSpPr>
            <p:nvPr/>
          </p:nvSpPr>
          <p:spPr bwMode="auto">
            <a:xfrm>
              <a:off x="2350" y="1953"/>
              <a:ext cx="2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  <p:sp>
          <p:nvSpPr>
            <p:cNvPr id="81928" name="Freeform 26"/>
            <p:cNvSpPr>
              <a:spLocks/>
            </p:cNvSpPr>
            <p:nvPr/>
          </p:nvSpPr>
          <p:spPr bwMode="auto">
            <a:xfrm>
              <a:off x="2531" y="2184"/>
              <a:ext cx="344" cy="139"/>
            </a:xfrm>
            <a:custGeom>
              <a:avLst/>
              <a:gdLst>
                <a:gd name="T0" fmla="*/ 0 w 344"/>
                <a:gd name="T1" fmla="*/ 0 h 139"/>
                <a:gd name="T2" fmla="*/ 154 w 344"/>
                <a:gd name="T3" fmla="*/ 104 h 139"/>
                <a:gd name="T4" fmla="*/ 344 w 344"/>
                <a:gd name="T5" fmla="*/ 117 h 139"/>
                <a:gd name="T6" fmla="*/ 0 60000 65536"/>
                <a:gd name="T7" fmla="*/ 0 60000 65536"/>
                <a:gd name="T8" fmla="*/ 0 60000 65536"/>
                <a:gd name="T9" fmla="*/ 0 w 344"/>
                <a:gd name="T10" fmla="*/ 0 h 139"/>
                <a:gd name="T11" fmla="*/ 344 w 344"/>
                <a:gd name="T12" fmla="*/ 139 h 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139">
                  <a:moveTo>
                    <a:pt x="0" y="0"/>
                  </a:moveTo>
                  <a:cubicBezTo>
                    <a:pt x="25" y="17"/>
                    <a:pt x="37" y="69"/>
                    <a:pt x="154" y="104"/>
                  </a:cubicBezTo>
                  <a:cubicBezTo>
                    <a:pt x="271" y="139"/>
                    <a:pt x="305" y="114"/>
                    <a:pt x="344" y="117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7550150" y="156686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8.3</a:t>
            </a:r>
          </a:p>
        </p:txBody>
      </p:sp>
    </p:spTree>
    <p:extLst>
      <p:ext uri="{BB962C8B-B14F-4D97-AF65-F5344CB8AC3E}">
        <p14:creationId xmlns:p14="http://schemas.microsoft.com/office/powerpoint/2010/main" val="230128238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77724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Service Location Strategy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487488"/>
            <a:ext cx="7488237" cy="5135562"/>
          </a:xfrm>
        </p:spPr>
        <p:txBody>
          <a:bodyPr/>
          <a:lstStyle/>
          <a:p>
            <a:pPr marL="444500" indent="-444500" defTabSz="836613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Purchasing power of customer-drawing area</a:t>
            </a:r>
          </a:p>
          <a:p>
            <a:pPr marL="444500" indent="-444500" defTabSz="836613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Service and image compatibility with demographics of the customer-drawing area</a:t>
            </a:r>
          </a:p>
          <a:p>
            <a:pPr marL="444500" indent="-444500" defTabSz="836613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Competition in the area</a:t>
            </a:r>
          </a:p>
          <a:p>
            <a:pPr marL="444500" indent="-444500" defTabSz="836613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Quality of the competition</a:t>
            </a:r>
          </a:p>
          <a:p>
            <a:pPr marL="444500" indent="-444500" defTabSz="836613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Uniqueness of the firm’s and competitors’ locations</a:t>
            </a:r>
          </a:p>
          <a:p>
            <a:pPr marL="444500" indent="-444500" defTabSz="836613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Physical qualities of facilities and neighboring businesses</a:t>
            </a:r>
          </a:p>
          <a:p>
            <a:pPr marL="444500" indent="-444500" defTabSz="836613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Operating policies of the firm</a:t>
            </a:r>
          </a:p>
          <a:p>
            <a:pPr marL="444500" indent="-444500" defTabSz="836613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Quality of management</a:t>
            </a:r>
          </a:p>
        </p:txBody>
      </p:sp>
    </p:spTree>
    <p:extLst>
      <p:ext uri="{BB962C8B-B14F-4D97-AF65-F5344CB8AC3E}">
        <p14:creationId xmlns:p14="http://schemas.microsoft.com/office/powerpoint/2010/main" val="545570019"/>
      </p:ext>
    </p:extLst>
  </p:cSld>
  <p:clrMapOvr>
    <a:masterClrMapping/>
  </p:clrMapOvr>
  <p:transition spd="slow">
    <p:pull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 charset="0"/>
                <a:cs typeface="Arial" charset="0"/>
              </a:rPr>
              <a:t>How Hotel Chains Select Sites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788988" y="1449388"/>
            <a:ext cx="75517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Location is a strategically important decision in the hospitality industry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La Quinta started with 35 independent variables and worked to refine a regression model to predict profitability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The final model had only four variables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Price of the inn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Median income levels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State population per inn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Location of nearby colleges</a:t>
            </a:r>
          </a:p>
        </p:txBody>
      </p:sp>
    </p:spTree>
    <p:extLst>
      <p:ext uri="{BB962C8B-B14F-4D97-AF65-F5344CB8AC3E}">
        <p14:creationId xmlns:p14="http://schemas.microsoft.com/office/powerpoint/2010/main" val="225479474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 charset="0"/>
                <a:cs typeface="Arial" charset="0"/>
              </a:rPr>
              <a:t>How Hotel Chains Select Sites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788988" y="1449388"/>
            <a:ext cx="75517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Location is a strategically important decision in the hospitality industry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La Quinta started with 35 independent variables and worked to refine a regression model to predict profitability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The final model had only four variables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Price of the inn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Median income levels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State population per inn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Location of nearby colleges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1407" y="3327400"/>
            <a:ext cx="2551048" cy="2816034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wrap="none" lIns="324000" tIns="327600" rIns="288000" bIns="32760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i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R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= .51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51% of the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profitability is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predicted by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just these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four variables!</a:t>
            </a:r>
          </a:p>
        </p:txBody>
      </p:sp>
    </p:spTree>
    <p:extLst>
      <p:ext uri="{BB962C8B-B14F-4D97-AF65-F5344CB8AC3E}">
        <p14:creationId xmlns:p14="http://schemas.microsoft.com/office/powerpoint/2010/main" val="2711997124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7772400" cy="1346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Geographic Information Systems (GIS)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61988" y="1884363"/>
            <a:ext cx="78644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Important tool to help in location analysis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Enables more complex demographic analysis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Available data bases include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Detailed census data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Detailed maps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Utilities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Geographic features</a:t>
            </a:r>
          </a:p>
          <a:p>
            <a:pPr marL="990600" lvl="1" indent="-317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Locations of major services</a:t>
            </a:r>
          </a:p>
        </p:txBody>
      </p:sp>
    </p:spTree>
    <p:extLst>
      <p:ext uri="{BB962C8B-B14F-4D97-AF65-F5344CB8AC3E}">
        <p14:creationId xmlns:p14="http://schemas.microsoft.com/office/powerpoint/2010/main" val="112498604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457325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Strategic Importance of Location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77900" y="2128838"/>
            <a:ext cx="7196138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One of the most important decisions a firm makes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Increasingly global in nature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Significant impact on fixed and variable costs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Decisions made relatively infrequently</a:t>
            </a:r>
          </a:p>
        </p:txBody>
      </p:sp>
    </p:spTree>
    <p:extLst>
      <p:ext uri="{BB962C8B-B14F-4D97-AF65-F5344CB8AC3E}">
        <p14:creationId xmlns:p14="http://schemas.microsoft.com/office/powerpoint/2010/main" val="234396799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7772400" cy="1346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Geographic Information Systems (GIS)</a:t>
            </a:r>
          </a:p>
        </p:txBody>
      </p:sp>
      <p:pic>
        <p:nvPicPr>
          <p:cNvPr id="100356" name="Picture 4" descr="G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733550"/>
            <a:ext cx="62325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1002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457325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Strategic Importance of Location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77900" y="2128838"/>
            <a:ext cx="71961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Long-term decisions 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Once committed to a location, many resource and cost issues are difficult to change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449755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457325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Strategic Importance of Location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77900" y="2128838"/>
            <a:ext cx="71961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Wingdings" charset="0"/>
              <a:buNone/>
            </a:pPr>
            <a:r>
              <a:rPr lang="en-US" sz="3200" b="1" i="1" dirty="0">
                <a:solidFill>
                  <a:srgbClr val="255898"/>
                </a:solidFill>
              </a:rPr>
              <a:t>The objective of location strategy is to maximize the benefit of location to the firm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3860800"/>
            <a:ext cx="5993949" cy="21123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Options include</a:t>
            </a:r>
          </a:p>
          <a:p>
            <a:pPr marL="901700" indent="-5207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Expanding existing facilities</a:t>
            </a:r>
          </a:p>
          <a:p>
            <a:pPr marL="901700" indent="-5207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Maintain existing and add sites</a:t>
            </a:r>
          </a:p>
          <a:p>
            <a:pPr marL="901700" indent="-5207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Closing existing and relocating</a:t>
            </a:r>
          </a:p>
        </p:txBody>
      </p:sp>
    </p:spTree>
    <p:extLst>
      <p:ext uri="{BB962C8B-B14F-4D97-AF65-F5344CB8AC3E}">
        <p14:creationId xmlns:p14="http://schemas.microsoft.com/office/powerpoint/2010/main" val="239911252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Location and Costs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06450" y="1736725"/>
            <a:ext cx="75152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Location decisions require careful consideration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Once in place, location-related costs are fixed in place and difficult to reduce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Effort spent determining optimal facility location is a good investment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839215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Factors That Affect Location Decisions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698500" y="1790700"/>
            <a:ext cx="7772400" cy="48514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Globalization adds to complexity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Drivers of globalization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Market economics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Communication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Rapid, reliable transportation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Ease of capital flow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Differing labor costs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Identify key success factors (KSFs)</a:t>
            </a:r>
          </a:p>
        </p:txBody>
      </p:sp>
    </p:spTree>
    <p:extLst>
      <p:ext uri="{BB962C8B-B14F-4D97-AF65-F5344CB8AC3E}">
        <p14:creationId xmlns:p14="http://schemas.microsoft.com/office/powerpoint/2010/main" val="2272969339"/>
      </p:ext>
    </p:extLst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87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Location Decisions</a:t>
            </a: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708025" y="1309688"/>
            <a:ext cx="3127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BF0922"/>
                </a:solidFill>
              </a:rPr>
              <a:t>Country Decision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356100" y="1309688"/>
            <a:ext cx="3762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BF0922"/>
                </a:solidFill>
              </a:rPr>
              <a:t>Key Success Factors</a:t>
            </a: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4127500" y="1978025"/>
            <a:ext cx="4624388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Political risks, government rules, attitudes, incentives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Cultural and economic issues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Location of markets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Labor talent, attitudes, productivity, costs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Availability of supplies, communications, energy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/>
              <a:t>Exchange rates and currency risks</a:t>
            </a: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504825" y="571817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8.1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9400" y="1981200"/>
            <a:ext cx="3327400" cy="3416300"/>
            <a:chOff x="279400" y="1981200"/>
            <a:chExt cx="3327400" cy="3416300"/>
          </a:xfrm>
        </p:grpSpPr>
        <p:sp>
          <p:nvSpPr>
            <p:cNvPr id="33799" name="Freeform 4"/>
            <p:cNvSpPr>
              <a:spLocks/>
            </p:cNvSpPr>
            <p:nvPr/>
          </p:nvSpPr>
          <p:spPr bwMode="auto">
            <a:xfrm>
              <a:off x="2006600" y="2374900"/>
              <a:ext cx="63500" cy="25400"/>
            </a:xfrm>
            <a:custGeom>
              <a:avLst/>
              <a:gdLst>
                <a:gd name="T0" fmla="*/ 25400 w 40"/>
                <a:gd name="T1" fmla="*/ 0 h 16"/>
                <a:gd name="T2" fmla="*/ 63500 w 40"/>
                <a:gd name="T3" fmla="*/ 12700 h 16"/>
                <a:gd name="T4" fmla="*/ 50800 w 40"/>
                <a:gd name="T5" fmla="*/ 25400 h 16"/>
                <a:gd name="T6" fmla="*/ 0 w 40"/>
                <a:gd name="T7" fmla="*/ 25400 h 16"/>
                <a:gd name="T8" fmla="*/ 25400 w 4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6"/>
                <a:gd name="T17" fmla="*/ 40 w 4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6">
                  <a:moveTo>
                    <a:pt x="16" y="0"/>
                  </a:move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0" name="Freeform 5"/>
            <p:cNvSpPr>
              <a:spLocks/>
            </p:cNvSpPr>
            <p:nvPr/>
          </p:nvSpPr>
          <p:spPr bwMode="auto">
            <a:xfrm>
              <a:off x="2057400" y="2324100"/>
              <a:ext cx="254000" cy="101600"/>
            </a:xfrm>
            <a:custGeom>
              <a:avLst/>
              <a:gdLst>
                <a:gd name="T0" fmla="*/ 254000 w 160"/>
                <a:gd name="T1" fmla="*/ 12700 h 64"/>
                <a:gd name="T2" fmla="*/ 215900 w 160"/>
                <a:gd name="T3" fmla="*/ 0 h 64"/>
                <a:gd name="T4" fmla="*/ 152400 w 160"/>
                <a:gd name="T5" fmla="*/ 25400 h 64"/>
                <a:gd name="T6" fmla="*/ 88900 w 160"/>
                <a:gd name="T7" fmla="*/ 38100 h 64"/>
                <a:gd name="T8" fmla="*/ 50800 w 160"/>
                <a:gd name="T9" fmla="*/ 25400 h 64"/>
                <a:gd name="T10" fmla="*/ 25400 w 160"/>
                <a:gd name="T11" fmla="*/ 0 h 64"/>
                <a:gd name="T12" fmla="*/ 12700 w 160"/>
                <a:gd name="T13" fmla="*/ 0 h 64"/>
                <a:gd name="T14" fmla="*/ 0 w 160"/>
                <a:gd name="T15" fmla="*/ 12700 h 64"/>
                <a:gd name="T16" fmla="*/ 0 w 160"/>
                <a:gd name="T17" fmla="*/ 25400 h 64"/>
                <a:gd name="T18" fmla="*/ 38100 w 160"/>
                <a:gd name="T19" fmla="*/ 50800 h 64"/>
                <a:gd name="T20" fmla="*/ 76200 w 160"/>
                <a:gd name="T21" fmla="*/ 88900 h 64"/>
                <a:gd name="T22" fmla="*/ 127000 w 160"/>
                <a:gd name="T23" fmla="*/ 101600 h 64"/>
                <a:gd name="T24" fmla="*/ 177800 w 160"/>
                <a:gd name="T25" fmla="*/ 76200 h 64"/>
                <a:gd name="T26" fmla="*/ 241300 w 160"/>
                <a:gd name="T27" fmla="*/ 38100 h 64"/>
                <a:gd name="T28" fmla="*/ 254000 w 160"/>
                <a:gd name="T29" fmla="*/ 1270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0"/>
                <a:gd name="T46" fmla="*/ 0 h 64"/>
                <a:gd name="T47" fmla="*/ 160 w 160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0" h="64">
                  <a:moveTo>
                    <a:pt x="160" y="8"/>
                  </a:moveTo>
                  <a:lnTo>
                    <a:pt x="136" y="0"/>
                  </a:lnTo>
                  <a:lnTo>
                    <a:pt x="96" y="16"/>
                  </a:lnTo>
                  <a:lnTo>
                    <a:pt x="56" y="24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32"/>
                  </a:lnTo>
                  <a:lnTo>
                    <a:pt x="48" y="56"/>
                  </a:lnTo>
                  <a:lnTo>
                    <a:pt x="80" y="64"/>
                  </a:lnTo>
                  <a:lnTo>
                    <a:pt x="112" y="48"/>
                  </a:lnTo>
                  <a:lnTo>
                    <a:pt x="152" y="24"/>
                  </a:lnTo>
                  <a:lnTo>
                    <a:pt x="160" y="8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1" name="Freeform 6"/>
            <p:cNvSpPr>
              <a:spLocks/>
            </p:cNvSpPr>
            <p:nvPr/>
          </p:nvSpPr>
          <p:spPr bwMode="auto">
            <a:xfrm>
              <a:off x="1016000" y="2489200"/>
              <a:ext cx="2425700" cy="1473200"/>
            </a:xfrm>
            <a:custGeom>
              <a:avLst/>
              <a:gdLst>
                <a:gd name="T0" fmla="*/ 63500 w 1528"/>
                <a:gd name="T1" fmla="*/ 381000 h 928"/>
                <a:gd name="T2" fmla="*/ 101600 w 1528"/>
                <a:gd name="T3" fmla="*/ 546100 h 928"/>
                <a:gd name="T4" fmla="*/ 127000 w 1528"/>
                <a:gd name="T5" fmla="*/ 825500 h 928"/>
                <a:gd name="T6" fmla="*/ 127000 w 1528"/>
                <a:gd name="T7" fmla="*/ 965200 h 928"/>
                <a:gd name="T8" fmla="*/ 673100 w 1528"/>
                <a:gd name="T9" fmla="*/ 1155700 h 928"/>
                <a:gd name="T10" fmla="*/ 1333500 w 1528"/>
                <a:gd name="T11" fmla="*/ 1219200 h 928"/>
                <a:gd name="T12" fmla="*/ 1485900 w 1528"/>
                <a:gd name="T13" fmla="*/ 1168400 h 928"/>
                <a:gd name="T14" fmla="*/ 1587500 w 1528"/>
                <a:gd name="T15" fmla="*/ 1206500 h 928"/>
                <a:gd name="T16" fmla="*/ 1625600 w 1528"/>
                <a:gd name="T17" fmla="*/ 1282700 h 928"/>
                <a:gd name="T18" fmla="*/ 1727200 w 1528"/>
                <a:gd name="T19" fmla="*/ 1270000 h 928"/>
                <a:gd name="T20" fmla="*/ 1790700 w 1528"/>
                <a:gd name="T21" fmla="*/ 1358900 h 928"/>
                <a:gd name="T22" fmla="*/ 1714500 w 1528"/>
                <a:gd name="T23" fmla="*/ 1346200 h 928"/>
                <a:gd name="T24" fmla="*/ 1689100 w 1528"/>
                <a:gd name="T25" fmla="*/ 1422400 h 928"/>
                <a:gd name="T26" fmla="*/ 1879600 w 1528"/>
                <a:gd name="T27" fmla="*/ 1333500 h 928"/>
                <a:gd name="T28" fmla="*/ 1968500 w 1528"/>
                <a:gd name="T29" fmla="*/ 1257300 h 928"/>
                <a:gd name="T30" fmla="*/ 2108200 w 1528"/>
                <a:gd name="T31" fmla="*/ 1168400 h 928"/>
                <a:gd name="T32" fmla="*/ 2184400 w 1528"/>
                <a:gd name="T33" fmla="*/ 1079500 h 928"/>
                <a:gd name="T34" fmla="*/ 2286000 w 1528"/>
                <a:gd name="T35" fmla="*/ 1143000 h 928"/>
                <a:gd name="T36" fmla="*/ 2362200 w 1528"/>
                <a:gd name="T37" fmla="*/ 1155700 h 928"/>
                <a:gd name="T38" fmla="*/ 2349500 w 1528"/>
                <a:gd name="T39" fmla="*/ 1066800 h 928"/>
                <a:gd name="T40" fmla="*/ 2273300 w 1528"/>
                <a:gd name="T41" fmla="*/ 1041400 h 928"/>
                <a:gd name="T42" fmla="*/ 2222500 w 1528"/>
                <a:gd name="T43" fmla="*/ 1016000 h 928"/>
                <a:gd name="T44" fmla="*/ 2286000 w 1528"/>
                <a:gd name="T45" fmla="*/ 927100 h 928"/>
                <a:gd name="T46" fmla="*/ 2146300 w 1528"/>
                <a:gd name="T47" fmla="*/ 965200 h 928"/>
                <a:gd name="T48" fmla="*/ 2222500 w 1528"/>
                <a:gd name="T49" fmla="*/ 863600 h 928"/>
                <a:gd name="T50" fmla="*/ 2336800 w 1528"/>
                <a:gd name="T51" fmla="*/ 812800 h 928"/>
                <a:gd name="T52" fmla="*/ 2387600 w 1528"/>
                <a:gd name="T53" fmla="*/ 698500 h 928"/>
                <a:gd name="T54" fmla="*/ 2324100 w 1528"/>
                <a:gd name="T55" fmla="*/ 660400 h 928"/>
                <a:gd name="T56" fmla="*/ 2184400 w 1528"/>
                <a:gd name="T57" fmla="*/ 584200 h 928"/>
                <a:gd name="T58" fmla="*/ 2108200 w 1528"/>
                <a:gd name="T59" fmla="*/ 533400 h 928"/>
                <a:gd name="T60" fmla="*/ 1968500 w 1528"/>
                <a:gd name="T61" fmla="*/ 482600 h 928"/>
                <a:gd name="T62" fmla="*/ 1930400 w 1528"/>
                <a:gd name="T63" fmla="*/ 469900 h 928"/>
                <a:gd name="T64" fmla="*/ 1866900 w 1528"/>
                <a:gd name="T65" fmla="*/ 520700 h 928"/>
                <a:gd name="T66" fmla="*/ 1803400 w 1528"/>
                <a:gd name="T67" fmla="*/ 469900 h 928"/>
                <a:gd name="T68" fmla="*/ 1727200 w 1528"/>
                <a:gd name="T69" fmla="*/ 406400 h 928"/>
                <a:gd name="T70" fmla="*/ 1574800 w 1528"/>
                <a:gd name="T71" fmla="*/ 431800 h 928"/>
                <a:gd name="T72" fmla="*/ 1638300 w 1528"/>
                <a:gd name="T73" fmla="*/ 495300 h 928"/>
                <a:gd name="T74" fmla="*/ 1638300 w 1528"/>
                <a:gd name="T75" fmla="*/ 596900 h 928"/>
                <a:gd name="T76" fmla="*/ 1727200 w 1528"/>
                <a:gd name="T77" fmla="*/ 698500 h 928"/>
                <a:gd name="T78" fmla="*/ 1689100 w 1528"/>
                <a:gd name="T79" fmla="*/ 825500 h 928"/>
                <a:gd name="T80" fmla="*/ 1739900 w 1528"/>
                <a:gd name="T81" fmla="*/ 927100 h 928"/>
                <a:gd name="T82" fmla="*/ 1663700 w 1528"/>
                <a:gd name="T83" fmla="*/ 990600 h 928"/>
                <a:gd name="T84" fmla="*/ 1562100 w 1528"/>
                <a:gd name="T85" fmla="*/ 889000 h 928"/>
                <a:gd name="T86" fmla="*/ 1435100 w 1528"/>
                <a:gd name="T87" fmla="*/ 825500 h 928"/>
                <a:gd name="T88" fmla="*/ 1244600 w 1528"/>
                <a:gd name="T89" fmla="*/ 762000 h 928"/>
                <a:gd name="T90" fmla="*/ 1181100 w 1528"/>
                <a:gd name="T91" fmla="*/ 698500 h 928"/>
                <a:gd name="T92" fmla="*/ 1155700 w 1528"/>
                <a:gd name="T93" fmla="*/ 571500 h 928"/>
                <a:gd name="T94" fmla="*/ 1282700 w 1528"/>
                <a:gd name="T95" fmla="*/ 393700 h 928"/>
                <a:gd name="T96" fmla="*/ 1282700 w 1528"/>
                <a:gd name="T97" fmla="*/ 330200 h 928"/>
                <a:gd name="T98" fmla="*/ 1371600 w 1528"/>
                <a:gd name="T99" fmla="*/ 266700 h 928"/>
                <a:gd name="T100" fmla="*/ 1358900 w 1528"/>
                <a:gd name="T101" fmla="*/ 152400 h 928"/>
                <a:gd name="T102" fmla="*/ 1295400 w 1528"/>
                <a:gd name="T103" fmla="*/ 177800 h 928"/>
                <a:gd name="T104" fmla="*/ 1257300 w 1528"/>
                <a:gd name="T105" fmla="*/ 177800 h 928"/>
                <a:gd name="T106" fmla="*/ 1206500 w 1528"/>
                <a:gd name="T107" fmla="*/ 215900 h 928"/>
                <a:gd name="T108" fmla="*/ 1143000 w 1528"/>
                <a:gd name="T109" fmla="*/ 63500 h 928"/>
                <a:gd name="T110" fmla="*/ 1117600 w 1528"/>
                <a:gd name="T111" fmla="*/ 127000 h 928"/>
                <a:gd name="T112" fmla="*/ 1130300 w 1528"/>
                <a:gd name="T113" fmla="*/ 254000 h 928"/>
                <a:gd name="T114" fmla="*/ 1016000 w 1528"/>
                <a:gd name="T115" fmla="*/ 266700 h 928"/>
                <a:gd name="T116" fmla="*/ 889000 w 1528"/>
                <a:gd name="T117" fmla="*/ 266700 h 928"/>
                <a:gd name="T118" fmla="*/ 800100 w 1528"/>
                <a:gd name="T119" fmla="*/ 254000 h 928"/>
                <a:gd name="T120" fmla="*/ 736600 w 1528"/>
                <a:gd name="T121" fmla="*/ 190500 h 928"/>
                <a:gd name="T122" fmla="*/ 596900 w 1528"/>
                <a:gd name="T123" fmla="*/ 152400 h 928"/>
                <a:gd name="T124" fmla="*/ 469900 w 1528"/>
                <a:gd name="T125" fmla="*/ 88900 h 9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8"/>
                <a:gd name="T190" fmla="*/ 0 h 928"/>
                <a:gd name="T191" fmla="*/ 1528 w 1528"/>
                <a:gd name="T192" fmla="*/ 928 h 9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8" h="928">
                  <a:moveTo>
                    <a:pt x="176" y="0"/>
                  </a:moveTo>
                  <a:lnTo>
                    <a:pt x="0" y="224"/>
                  </a:lnTo>
                  <a:lnTo>
                    <a:pt x="40" y="240"/>
                  </a:lnTo>
                  <a:lnTo>
                    <a:pt x="16" y="264"/>
                  </a:lnTo>
                  <a:lnTo>
                    <a:pt x="56" y="272"/>
                  </a:lnTo>
                  <a:lnTo>
                    <a:pt x="64" y="344"/>
                  </a:lnTo>
                  <a:lnTo>
                    <a:pt x="88" y="424"/>
                  </a:lnTo>
                  <a:lnTo>
                    <a:pt x="64" y="488"/>
                  </a:lnTo>
                  <a:lnTo>
                    <a:pt x="80" y="520"/>
                  </a:lnTo>
                  <a:lnTo>
                    <a:pt x="56" y="560"/>
                  </a:lnTo>
                  <a:lnTo>
                    <a:pt x="80" y="576"/>
                  </a:lnTo>
                  <a:lnTo>
                    <a:pt x="80" y="608"/>
                  </a:lnTo>
                  <a:lnTo>
                    <a:pt x="136" y="616"/>
                  </a:lnTo>
                  <a:lnTo>
                    <a:pt x="168" y="688"/>
                  </a:lnTo>
                  <a:lnTo>
                    <a:pt x="424" y="728"/>
                  </a:lnTo>
                  <a:lnTo>
                    <a:pt x="760" y="744"/>
                  </a:lnTo>
                  <a:lnTo>
                    <a:pt x="832" y="768"/>
                  </a:lnTo>
                  <a:lnTo>
                    <a:pt x="840" y="768"/>
                  </a:lnTo>
                  <a:lnTo>
                    <a:pt x="872" y="760"/>
                  </a:lnTo>
                  <a:lnTo>
                    <a:pt x="896" y="744"/>
                  </a:lnTo>
                  <a:lnTo>
                    <a:pt x="936" y="736"/>
                  </a:lnTo>
                  <a:lnTo>
                    <a:pt x="952" y="752"/>
                  </a:lnTo>
                  <a:lnTo>
                    <a:pt x="976" y="752"/>
                  </a:lnTo>
                  <a:lnTo>
                    <a:pt x="1000" y="760"/>
                  </a:lnTo>
                  <a:lnTo>
                    <a:pt x="1000" y="784"/>
                  </a:lnTo>
                  <a:lnTo>
                    <a:pt x="1000" y="800"/>
                  </a:lnTo>
                  <a:lnTo>
                    <a:pt x="1024" y="808"/>
                  </a:lnTo>
                  <a:lnTo>
                    <a:pt x="1040" y="808"/>
                  </a:lnTo>
                  <a:lnTo>
                    <a:pt x="1064" y="792"/>
                  </a:lnTo>
                  <a:lnTo>
                    <a:pt x="1088" y="800"/>
                  </a:lnTo>
                  <a:lnTo>
                    <a:pt x="1112" y="808"/>
                  </a:lnTo>
                  <a:lnTo>
                    <a:pt x="1128" y="824"/>
                  </a:lnTo>
                  <a:lnTo>
                    <a:pt x="1128" y="856"/>
                  </a:lnTo>
                  <a:lnTo>
                    <a:pt x="1104" y="848"/>
                  </a:lnTo>
                  <a:lnTo>
                    <a:pt x="1088" y="832"/>
                  </a:lnTo>
                  <a:lnTo>
                    <a:pt x="1080" y="848"/>
                  </a:lnTo>
                  <a:lnTo>
                    <a:pt x="1080" y="872"/>
                  </a:lnTo>
                  <a:lnTo>
                    <a:pt x="1072" y="880"/>
                  </a:lnTo>
                  <a:lnTo>
                    <a:pt x="1064" y="896"/>
                  </a:lnTo>
                  <a:lnTo>
                    <a:pt x="1064" y="928"/>
                  </a:lnTo>
                  <a:lnTo>
                    <a:pt x="1152" y="872"/>
                  </a:lnTo>
                  <a:lnTo>
                    <a:pt x="1184" y="840"/>
                  </a:lnTo>
                  <a:lnTo>
                    <a:pt x="1216" y="832"/>
                  </a:lnTo>
                  <a:lnTo>
                    <a:pt x="1216" y="800"/>
                  </a:lnTo>
                  <a:lnTo>
                    <a:pt x="1240" y="792"/>
                  </a:lnTo>
                  <a:lnTo>
                    <a:pt x="1264" y="800"/>
                  </a:lnTo>
                  <a:lnTo>
                    <a:pt x="1312" y="768"/>
                  </a:lnTo>
                  <a:lnTo>
                    <a:pt x="1328" y="736"/>
                  </a:lnTo>
                  <a:lnTo>
                    <a:pt x="1328" y="688"/>
                  </a:lnTo>
                  <a:lnTo>
                    <a:pt x="1344" y="672"/>
                  </a:lnTo>
                  <a:lnTo>
                    <a:pt x="1376" y="680"/>
                  </a:lnTo>
                  <a:lnTo>
                    <a:pt x="1384" y="704"/>
                  </a:lnTo>
                  <a:lnTo>
                    <a:pt x="1416" y="736"/>
                  </a:lnTo>
                  <a:lnTo>
                    <a:pt x="1440" y="720"/>
                  </a:lnTo>
                  <a:lnTo>
                    <a:pt x="1448" y="696"/>
                  </a:lnTo>
                  <a:lnTo>
                    <a:pt x="1448" y="784"/>
                  </a:lnTo>
                  <a:lnTo>
                    <a:pt x="1488" y="728"/>
                  </a:lnTo>
                  <a:lnTo>
                    <a:pt x="1528" y="664"/>
                  </a:lnTo>
                  <a:lnTo>
                    <a:pt x="1512" y="664"/>
                  </a:lnTo>
                  <a:lnTo>
                    <a:pt x="1480" y="672"/>
                  </a:lnTo>
                  <a:lnTo>
                    <a:pt x="1448" y="680"/>
                  </a:lnTo>
                  <a:lnTo>
                    <a:pt x="1440" y="656"/>
                  </a:lnTo>
                  <a:lnTo>
                    <a:pt x="1432" y="656"/>
                  </a:lnTo>
                  <a:lnTo>
                    <a:pt x="1432" y="632"/>
                  </a:lnTo>
                  <a:lnTo>
                    <a:pt x="1416" y="640"/>
                  </a:lnTo>
                  <a:lnTo>
                    <a:pt x="1400" y="640"/>
                  </a:lnTo>
                  <a:lnTo>
                    <a:pt x="1416" y="624"/>
                  </a:lnTo>
                  <a:lnTo>
                    <a:pt x="1424" y="608"/>
                  </a:lnTo>
                  <a:lnTo>
                    <a:pt x="1440" y="584"/>
                  </a:lnTo>
                  <a:lnTo>
                    <a:pt x="1408" y="584"/>
                  </a:lnTo>
                  <a:lnTo>
                    <a:pt x="1384" y="592"/>
                  </a:lnTo>
                  <a:lnTo>
                    <a:pt x="1352" y="608"/>
                  </a:lnTo>
                  <a:lnTo>
                    <a:pt x="1312" y="664"/>
                  </a:lnTo>
                  <a:lnTo>
                    <a:pt x="1368" y="560"/>
                  </a:lnTo>
                  <a:lnTo>
                    <a:pt x="1400" y="544"/>
                  </a:lnTo>
                  <a:lnTo>
                    <a:pt x="1432" y="536"/>
                  </a:lnTo>
                  <a:lnTo>
                    <a:pt x="1448" y="520"/>
                  </a:lnTo>
                  <a:lnTo>
                    <a:pt x="1472" y="512"/>
                  </a:lnTo>
                  <a:lnTo>
                    <a:pt x="1488" y="472"/>
                  </a:lnTo>
                  <a:lnTo>
                    <a:pt x="1504" y="448"/>
                  </a:lnTo>
                  <a:lnTo>
                    <a:pt x="1504" y="440"/>
                  </a:lnTo>
                  <a:lnTo>
                    <a:pt x="1488" y="408"/>
                  </a:lnTo>
                  <a:lnTo>
                    <a:pt x="1472" y="392"/>
                  </a:lnTo>
                  <a:lnTo>
                    <a:pt x="1464" y="416"/>
                  </a:lnTo>
                  <a:lnTo>
                    <a:pt x="1432" y="368"/>
                  </a:lnTo>
                  <a:lnTo>
                    <a:pt x="1400" y="376"/>
                  </a:lnTo>
                  <a:lnTo>
                    <a:pt x="1376" y="368"/>
                  </a:lnTo>
                  <a:lnTo>
                    <a:pt x="1352" y="376"/>
                  </a:lnTo>
                  <a:lnTo>
                    <a:pt x="1336" y="352"/>
                  </a:lnTo>
                  <a:lnTo>
                    <a:pt x="1328" y="336"/>
                  </a:lnTo>
                  <a:lnTo>
                    <a:pt x="1304" y="328"/>
                  </a:lnTo>
                  <a:lnTo>
                    <a:pt x="1272" y="320"/>
                  </a:lnTo>
                  <a:lnTo>
                    <a:pt x="1240" y="304"/>
                  </a:lnTo>
                  <a:lnTo>
                    <a:pt x="1216" y="272"/>
                  </a:lnTo>
                  <a:lnTo>
                    <a:pt x="1200" y="272"/>
                  </a:lnTo>
                  <a:lnTo>
                    <a:pt x="1216" y="296"/>
                  </a:lnTo>
                  <a:lnTo>
                    <a:pt x="1224" y="328"/>
                  </a:lnTo>
                  <a:lnTo>
                    <a:pt x="1200" y="336"/>
                  </a:lnTo>
                  <a:lnTo>
                    <a:pt x="1176" y="328"/>
                  </a:lnTo>
                  <a:lnTo>
                    <a:pt x="1160" y="328"/>
                  </a:lnTo>
                  <a:lnTo>
                    <a:pt x="1152" y="304"/>
                  </a:lnTo>
                  <a:lnTo>
                    <a:pt x="1136" y="296"/>
                  </a:lnTo>
                  <a:lnTo>
                    <a:pt x="1128" y="272"/>
                  </a:lnTo>
                  <a:lnTo>
                    <a:pt x="1112" y="256"/>
                  </a:lnTo>
                  <a:lnTo>
                    <a:pt x="1088" y="256"/>
                  </a:lnTo>
                  <a:lnTo>
                    <a:pt x="1064" y="256"/>
                  </a:lnTo>
                  <a:lnTo>
                    <a:pt x="1032" y="256"/>
                  </a:lnTo>
                  <a:lnTo>
                    <a:pt x="992" y="272"/>
                  </a:lnTo>
                  <a:lnTo>
                    <a:pt x="1000" y="288"/>
                  </a:lnTo>
                  <a:lnTo>
                    <a:pt x="1016" y="296"/>
                  </a:lnTo>
                  <a:lnTo>
                    <a:pt x="1032" y="312"/>
                  </a:lnTo>
                  <a:lnTo>
                    <a:pt x="1032" y="336"/>
                  </a:lnTo>
                  <a:lnTo>
                    <a:pt x="1040" y="360"/>
                  </a:lnTo>
                  <a:lnTo>
                    <a:pt x="1032" y="376"/>
                  </a:lnTo>
                  <a:lnTo>
                    <a:pt x="1032" y="400"/>
                  </a:lnTo>
                  <a:lnTo>
                    <a:pt x="1064" y="416"/>
                  </a:lnTo>
                  <a:lnTo>
                    <a:pt x="1088" y="440"/>
                  </a:lnTo>
                  <a:lnTo>
                    <a:pt x="1088" y="456"/>
                  </a:lnTo>
                  <a:lnTo>
                    <a:pt x="1080" y="488"/>
                  </a:lnTo>
                  <a:lnTo>
                    <a:pt x="1064" y="520"/>
                  </a:lnTo>
                  <a:lnTo>
                    <a:pt x="1064" y="536"/>
                  </a:lnTo>
                  <a:lnTo>
                    <a:pt x="1088" y="560"/>
                  </a:lnTo>
                  <a:lnTo>
                    <a:pt x="1096" y="584"/>
                  </a:lnTo>
                  <a:lnTo>
                    <a:pt x="1096" y="616"/>
                  </a:lnTo>
                  <a:lnTo>
                    <a:pt x="1072" y="616"/>
                  </a:lnTo>
                  <a:lnTo>
                    <a:pt x="1048" y="624"/>
                  </a:lnTo>
                  <a:lnTo>
                    <a:pt x="1024" y="600"/>
                  </a:lnTo>
                  <a:lnTo>
                    <a:pt x="1000" y="592"/>
                  </a:lnTo>
                  <a:lnTo>
                    <a:pt x="984" y="560"/>
                  </a:lnTo>
                  <a:lnTo>
                    <a:pt x="984" y="536"/>
                  </a:lnTo>
                  <a:lnTo>
                    <a:pt x="936" y="520"/>
                  </a:lnTo>
                  <a:lnTo>
                    <a:pt x="904" y="520"/>
                  </a:lnTo>
                  <a:lnTo>
                    <a:pt x="864" y="512"/>
                  </a:lnTo>
                  <a:lnTo>
                    <a:pt x="840" y="488"/>
                  </a:lnTo>
                  <a:lnTo>
                    <a:pt x="784" y="480"/>
                  </a:lnTo>
                  <a:lnTo>
                    <a:pt x="752" y="488"/>
                  </a:lnTo>
                  <a:lnTo>
                    <a:pt x="752" y="456"/>
                  </a:lnTo>
                  <a:lnTo>
                    <a:pt x="744" y="440"/>
                  </a:lnTo>
                  <a:lnTo>
                    <a:pt x="728" y="440"/>
                  </a:lnTo>
                  <a:lnTo>
                    <a:pt x="736" y="392"/>
                  </a:lnTo>
                  <a:lnTo>
                    <a:pt x="728" y="360"/>
                  </a:lnTo>
                  <a:lnTo>
                    <a:pt x="752" y="304"/>
                  </a:lnTo>
                  <a:lnTo>
                    <a:pt x="800" y="272"/>
                  </a:lnTo>
                  <a:lnTo>
                    <a:pt x="808" y="248"/>
                  </a:lnTo>
                  <a:lnTo>
                    <a:pt x="768" y="240"/>
                  </a:lnTo>
                  <a:lnTo>
                    <a:pt x="736" y="208"/>
                  </a:lnTo>
                  <a:lnTo>
                    <a:pt x="808" y="208"/>
                  </a:lnTo>
                  <a:lnTo>
                    <a:pt x="824" y="192"/>
                  </a:lnTo>
                  <a:lnTo>
                    <a:pt x="848" y="184"/>
                  </a:lnTo>
                  <a:lnTo>
                    <a:pt x="864" y="168"/>
                  </a:lnTo>
                  <a:lnTo>
                    <a:pt x="888" y="160"/>
                  </a:lnTo>
                  <a:lnTo>
                    <a:pt x="856" y="128"/>
                  </a:lnTo>
                  <a:lnTo>
                    <a:pt x="856" y="96"/>
                  </a:lnTo>
                  <a:lnTo>
                    <a:pt x="832" y="88"/>
                  </a:lnTo>
                  <a:lnTo>
                    <a:pt x="816" y="96"/>
                  </a:lnTo>
                  <a:lnTo>
                    <a:pt x="816" y="112"/>
                  </a:lnTo>
                  <a:lnTo>
                    <a:pt x="824" y="136"/>
                  </a:lnTo>
                  <a:lnTo>
                    <a:pt x="808" y="184"/>
                  </a:lnTo>
                  <a:lnTo>
                    <a:pt x="792" y="112"/>
                  </a:lnTo>
                  <a:lnTo>
                    <a:pt x="776" y="120"/>
                  </a:lnTo>
                  <a:lnTo>
                    <a:pt x="776" y="144"/>
                  </a:lnTo>
                  <a:lnTo>
                    <a:pt x="760" y="136"/>
                  </a:lnTo>
                  <a:lnTo>
                    <a:pt x="744" y="56"/>
                  </a:lnTo>
                  <a:lnTo>
                    <a:pt x="728" y="56"/>
                  </a:lnTo>
                  <a:lnTo>
                    <a:pt x="720" y="40"/>
                  </a:lnTo>
                  <a:lnTo>
                    <a:pt x="704" y="40"/>
                  </a:lnTo>
                  <a:lnTo>
                    <a:pt x="696" y="56"/>
                  </a:lnTo>
                  <a:lnTo>
                    <a:pt x="704" y="80"/>
                  </a:lnTo>
                  <a:lnTo>
                    <a:pt x="720" y="96"/>
                  </a:lnTo>
                  <a:lnTo>
                    <a:pt x="728" y="136"/>
                  </a:lnTo>
                  <a:lnTo>
                    <a:pt x="712" y="160"/>
                  </a:lnTo>
                  <a:lnTo>
                    <a:pt x="704" y="184"/>
                  </a:lnTo>
                  <a:lnTo>
                    <a:pt x="672" y="152"/>
                  </a:lnTo>
                  <a:lnTo>
                    <a:pt x="640" y="168"/>
                  </a:lnTo>
                  <a:lnTo>
                    <a:pt x="592" y="160"/>
                  </a:lnTo>
                  <a:lnTo>
                    <a:pt x="576" y="144"/>
                  </a:lnTo>
                  <a:lnTo>
                    <a:pt x="560" y="168"/>
                  </a:lnTo>
                  <a:lnTo>
                    <a:pt x="536" y="192"/>
                  </a:lnTo>
                  <a:lnTo>
                    <a:pt x="520" y="184"/>
                  </a:lnTo>
                  <a:lnTo>
                    <a:pt x="504" y="160"/>
                  </a:lnTo>
                  <a:lnTo>
                    <a:pt x="472" y="160"/>
                  </a:lnTo>
                  <a:lnTo>
                    <a:pt x="440" y="160"/>
                  </a:lnTo>
                  <a:lnTo>
                    <a:pt x="464" y="120"/>
                  </a:lnTo>
                  <a:lnTo>
                    <a:pt x="416" y="104"/>
                  </a:lnTo>
                  <a:lnTo>
                    <a:pt x="392" y="80"/>
                  </a:lnTo>
                  <a:lnTo>
                    <a:pt x="376" y="96"/>
                  </a:lnTo>
                  <a:lnTo>
                    <a:pt x="344" y="56"/>
                  </a:lnTo>
                  <a:lnTo>
                    <a:pt x="304" y="40"/>
                  </a:lnTo>
                  <a:lnTo>
                    <a:pt x="296" y="56"/>
                  </a:lnTo>
                  <a:lnTo>
                    <a:pt x="224" y="4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2" name="Freeform 7"/>
            <p:cNvSpPr>
              <a:spLocks/>
            </p:cNvSpPr>
            <p:nvPr/>
          </p:nvSpPr>
          <p:spPr bwMode="auto">
            <a:xfrm>
              <a:off x="3390900" y="3187700"/>
              <a:ext cx="215900" cy="254000"/>
            </a:xfrm>
            <a:custGeom>
              <a:avLst/>
              <a:gdLst>
                <a:gd name="T0" fmla="*/ 38100 w 136"/>
                <a:gd name="T1" fmla="*/ 0 h 160"/>
                <a:gd name="T2" fmla="*/ 25400 w 136"/>
                <a:gd name="T3" fmla="*/ 25400 h 160"/>
                <a:gd name="T4" fmla="*/ 12700 w 136"/>
                <a:gd name="T5" fmla="*/ 63500 h 160"/>
                <a:gd name="T6" fmla="*/ 0 w 136"/>
                <a:gd name="T7" fmla="*/ 114300 h 160"/>
                <a:gd name="T8" fmla="*/ 25400 w 136"/>
                <a:gd name="T9" fmla="*/ 165100 h 160"/>
                <a:gd name="T10" fmla="*/ 38100 w 136"/>
                <a:gd name="T11" fmla="*/ 203200 h 160"/>
                <a:gd name="T12" fmla="*/ 38100 w 136"/>
                <a:gd name="T13" fmla="*/ 254000 h 160"/>
                <a:gd name="T14" fmla="*/ 63500 w 136"/>
                <a:gd name="T15" fmla="*/ 254000 h 160"/>
                <a:gd name="T16" fmla="*/ 76200 w 136"/>
                <a:gd name="T17" fmla="*/ 215900 h 160"/>
                <a:gd name="T18" fmla="*/ 101600 w 136"/>
                <a:gd name="T19" fmla="*/ 228600 h 160"/>
                <a:gd name="T20" fmla="*/ 127000 w 136"/>
                <a:gd name="T21" fmla="*/ 190500 h 160"/>
                <a:gd name="T22" fmla="*/ 203200 w 136"/>
                <a:gd name="T23" fmla="*/ 177800 h 160"/>
                <a:gd name="T24" fmla="*/ 215900 w 136"/>
                <a:gd name="T25" fmla="*/ 152400 h 160"/>
                <a:gd name="T26" fmla="*/ 177800 w 136"/>
                <a:gd name="T27" fmla="*/ 127000 h 160"/>
                <a:gd name="T28" fmla="*/ 177800 w 136"/>
                <a:gd name="T29" fmla="*/ 88900 h 160"/>
                <a:gd name="T30" fmla="*/ 152400 w 136"/>
                <a:gd name="T31" fmla="*/ 88900 h 160"/>
                <a:gd name="T32" fmla="*/ 127000 w 136"/>
                <a:gd name="T33" fmla="*/ 127000 h 160"/>
                <a:gd name="T34" fmla="*/ 101600 w 136"/>
                <a:gd name="T35" fmla="*/ 127000 h 160"/>
                <a:gd name="T36" fmla="*/ 76200 w 136"/>
                <a:gd name="T37" fmla="*/ 114300 h 160"/>
                <a:gd name="T38" fmla="*/ 50800 w 136"/>
                <a:gd name="T39" fmla="*/ 114300 h 160"/>
                <a:gd name="T40" fmla="*/ 50800 w 136"/>
                <a:gd name="T41" fmla="*/ 88900 h 160"/>
                <a:gd name="T42" fmla="*/ 38100 w 136"/>
                <a:gd name="T43" fmla="*/ 50800 h 160"/>
                <a:gd name="T44" fmla="*/ 50800 w 136"/>
                <a:gd name="T45" fmla="*/ 12700 h 160"/>
                <a:gd name="T46" fmla="*/ 38100 w 136"/>
                <a:gd name="T47" fmla="*/ 0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"/>
                <a:gd name="T73" fmla="*/ 0 h 160"/>
                <a:gd name="T74" fmla="*/ 136 w 136"/>
                <a:gd name="T75" fmla="*/ 160 h 1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" h="160">
                  <a:moveTo>
                    <a:pt x="24" y="0"/>
                  </a:moveTo>
                  <a:lnTo>
                    <a:pt x="16" y="16"/>
                  </a:lnTo>
                  <a:lnTo>
                    <a:pt x="8" y="40"/>
                  </a:lnTo>
                  <a:lnTo>
                    <a:pt x="0" y="72"/>
                  </a:lnTo>
                  <a:lnTo>
                    <a:pt x="16" y="104"/>
                  </a:lnTo>
                  <a:lnTo>
                    <a:pt x="24" y="128"/>
                  </a:lnTo>
                  <a:lnTo>
                    <a:pt x="24" y="160"/>
                  </a:lnTo>
                  <a:lnTo>
                    <a:pt x="40" y="160"/>
                  </a:lnTo>
                  <a:lnTo>
                    <a:pt x="48" y="136"/>
                  </a:lnTo>
                  <a:lnTo>
                    <a:pt x="64" y="144"/>
                  </a:lnTo>
                  <a:lnTo>
                    <a:pt x="80" y="120"/>
                  </a:lnTo>
                  <a:lnTo>
                    <a:pt x="128" y="112"/>
                  </a:lnTo>
                  <a:lnTo>
                    <a:pt x="136" y="96"/>
                  </a:lnTo>
                  <a:lnTo>
                    <a:pt x="112" y="80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32" y="72"/>
                  </a:lnTo>
                  <a:lnTo>
                    <a:pt x="32" y="56"/>
                  </a:lnTo>
                  <a:lnTo>
                    <a:pt x="24" y="32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3" name="Freeform 8"/>
            <p:cNvSpPr>
              <a:spLocks/>
            </p:cNvSpPr>
            <p:nvPr/>
          </p:nvSpPr>
          <p:spPr bwMode="auto">
            <a:xfrm>
              <a:off x="3441700" y="3492500"/>
              <a:ext cx="50800" cy="50800"/>
            </a:xfrm>
            <a:custGeom>
              <a:avLst/>
              <a:gdLst>
                <a:gd name="T0" fmla="*/ 50800 w 32"/>
                <a:gd name="T1" fmla="*/ 12700 h 32"/>
                <a:gd name="T2" fmla="*/ 38100 w 32"/>
                <a:gd name="T3" fmla="*/ 12700 h 32"/>
                <a:gd name="T4" fmla="*/ 25400 w 32"/>
                <a:gd name="T5" fmla="*/ 0 h 32"/>
                <a:gd name="T6" fmla="*/ 12700 w 32"/>
                <a:gd name="T7" fmla="*/ 0 h 32"/>
                <a:gd name="T8" fmla="*/ 0 w 32"/>
                <a:gd name="T9" fmla="*/ 0 h 32"/>
                <a:gd name="T10" fmla="*/ 0 w 32"/>
                <a:gd name="T11" fmla="*/ 12700 h 32"/>
                <a:gd name="T12" fmla="*/ 12700 w 32"/>
                <a:gd name="T13" fmla="*/ 38100 h 32"/>
                <a:gd name="T14" fmla="*/ 25400 w 32"/>
                <a:gd name="T15" fmla="*/ 50800 h 32"/>
                <a:gd name="T16" fmla="*/ 38100 w 32"/>
                <a:gd name="T17" fmla="*/ 50800 h 32"/>
                <a:gd name="T18" fmla="*/ 50800 w 32"/>
                <a:gd name="T19" fmla="*/ 38100 h 32"/>
                <a:gd name="T20" fmla="*/ 50800 w 32"/>
                <a:gd name="T21" fmla="*/ 25400 h 32"/>
                <a:gd name="T22" fmla="*/ 50800 w 32"/>
                <a:gd name="T23" fmla="*/ 1270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2"/>
                <a:gd name="T38" fmla="*/ 32 w 32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2">
                  <a:moveTo>
                    <a:pt x="32" y="8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4" name="Freeform 9"/>
            <p:cNvSpPr>
              <a:spLocks/>
            </p:cNvSpPr>
            <p:nvPr/>
          </p:nvSpPr>
          <p:spPr bwMode="auto">
            <a:xfrm>
              <a:off x="2374900" y="2806700"/>
              <a:ext cx="127000" cy="101600"/>
            </a:xfrm>
            <a:custGeom>
              <a:avLst/>
              <a:gdLst>
                <a:gd name="T0" fmla="*/ 0 w 80"/>
                <a:gd name="T1" fmla="*/ 25400 h 64"/>
                <a:gd name="T2" fmla="*/ 12700 w 80"/>
                <a:gd name="T3" fmla="*/ 12700 h 64"/>
                <a:gd name="T4" fmla="*/ 50800 w 80"/>
                <a:gd name="T5" fmla="*/ 12700 h 64"/>
                <a:gd name="T6" fmla="*/ 76200 w 80"/>
                <a:gd name="T7" fmla="*/ 0 h 64"/>
                <a:gd name="T8" fmla="*/ 101600 w 80"/>
                <a:gd name="T9" fmla="*/ 12700 h 64"/>
                <a:gd name="T10" fmla="*/ 127000 w 80"/>
                <a:gd name="T11" fmla="*/ 50800 h 64"/>
                <a:gd name="T12" fmla="*/ 127000 w 80"/>
                <a:gd name="T13" fmla="*/ 88900 h 64"/>
                <a:gd name="T14" fmla="*/ 88900 w 80"/>
                <a:gd name="T15" fmla="*/ 88900 h 64"/>
                <a:gd name="T16" fmla="*/ 63500 w 80"/>
                <a:gd name="T17" fmla="*/ 76200 h 64"/>
                <a:gd name="T18" fmla="*/ 50800 w 80"/>
                <a:gd name="T19" fmla="*/ 101600 h 64"/>
                <a:gd name="T20" fmla="*/ 25400 w 80"/>
                <a:gd name="T21" fmla="*/ 101600 h 64"/>
                <a:gd name="T22" fmla="*/ 25400 w 80"/>
                <a:gd name="T23" fmla="*/ 63500 h 64"/>
                <a:gd name="T24" fmla="*/ 0 w 80"/>
                <a:gd name="T25" fmla="*/ 2540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64"/>
                <a:gd name="T41" fmla="*/ 80 w 8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64">
                  <a:moveTo>
                    <a:pt x="0" y="16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64" y="8"/>
                  </a:lnTo>
                  <a:lnTo>
                    <a:pt x="80" y="32"/>
                  </a:lnTo>
                  <a:lnTo>
                    <a:pt x="80" y="56"/>
                  </a:lnTo>
                  <a:lnTo>
                    <a:pt x="56" y="56"/>
                  </a:lnTo>
                  <a:lnTo>
                    <a:pt x="40" y="48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5" name="Freeform 10"/>
            <p:cNvSpPr>
              <a:spLocks/>
            </p:cNvSpPr>
            <p:nvPr/>
          </p:nvSpPr>
          <p:spPr bwMode="auto">
            <a:xfrm>
              <a:off x="2235200" y="2425700"/>
              <a:ext cx="685800" cy="457200"/>
            </a:xfrm>
            <a:custGeom>
              <a:avLst/>
              <a:gdLst>
                <a:gd name="T0" fmla="*/ 533400 w 432"/>
                <a:gd name="T1" fmla="*/ 215900 h 288"/>
                <a:gd name="T2" fmla="*/ 444500 w 432"/>
                <a:gd name="T3" fmla="*/ 177800 h 288"/>
                <a:gd name="T4" fmla="*/ 355600 w 432"/>
                <a:gd name="T5" fmla="*/ 127000 h 288"/>
                <a:gd name="T6" fmla="*/ 254000 w 432"/>
                <a:gd name="T7" fmla="*/ 88900 h 288"/>
                <a:gd name="T8" fmla="*/ 203200 w 432"/>
                <a:gd name="T9" fmla="*/ 38100 h 288"/>
                <a:gd name="T10" fmla="*/ 165100 w 432"/>
                <a:gd name="T11" fmla="*/ 76200 h 288"/>
                <a:gd name="T12" fmla="*/ 127000 w 432"/>
                <a:gd name="T13" fmla="*/ 101600 h 288"/>
                <a:gd name="T14" fmla="*/ 101600 w 432"/>
                <a:gd name="T15" fmla="*/ 76200 h 288"/>
                <a:gd name="T16" fmla="*/ 101600 w 432"/>
                <a:gd name="T17" fmla="*/ 12700 h 288"/>
                <a:gd name="T18" fmla="*/ 88900 w 432"/>
                <a:gd name="T19" fmla="*/ 127000 h 288"/>
                <a:gd name="T20" fmla="*/ 50800 w 432"/>
                <a:gd name="T21" fmla="*/ 76200 h 288"/>
                <a:gd name="T22" fmla="*/ 50800 w 432"/>
                <a:gd name="T23" fmla="*/ 0 h 288"/>
                <a:gd name="T24" fmla="*/ 0 w 432"/>
                <a:gd name="T25" fmla="*/ 12700 h 288"/>
                <a:gd name="T26" fmla="*/ 0 w 432"/>
                <a:gd name="T27" fmla="*/ 63500 h 288"/>
                <a:gd name="T28" fmla="*/ 12700 w 432"/>
                <a:gd name="T29" fmla="*/ 152400 h 288"/>
                <a:gd name="T30" fmla="*/ 63500 w 432"/>
                <a:gd name="T31" fmla="*/ 190500 h 288"/>
                <a:gd name="T32" fmla="*/ 203200 w 432"/>
                <a:gd name="T33" fmla="*/ 177800 h 288"/>
                <a:gd name="T34" fmla="*/ 304800 w 432"/>
                <a:gd name="T35" fmla="*/ 165100 h 288"/>
                <a:gd name="T36" fmla="*/ 368300 w 432"/>
                <a:gd name="T37" fmla="*/ 215900 h 288"/>
                <a:gd name="T38" fmla="*/ 393700 w 432"/>
                <a:gd name="T39" fmla="*/ 342900 h 288"/>
                <a:gd name="T40" fmla="*/ 342900 w 432"/>
                <a:gd name="T41" fmla="*/ 381000 h 288"/>
                <a:gd name="T42" fmla="*/ 317500 w 432"/>
                <a:gd name="T43" fmla="*/ 431800 h 288"/>
                <a:gd name="T44" fmla="*/ 381000 w 432"/>
                <a:gd name="T45" fmla="*/ 406400 h 288"/>
                <a:gd name="T46" fmla="*/ 431800 w 432"/>
                <a:gd name="T47" fmla="*/ 393700 h 288"/>
                <a:gd name="T48" fmla="*/ 482600 w 432"/>
                <a:gd name="T49" fmla="*/ 431800 h 288"/>
                <a:gd name="T50" fmla="*/ 584200 w 432"/>
                <a:gd name="T51" fmla="*/ 457200 h 288"/>
                <a:gd name="T52" fmla="*/ 685800 w 432"/>
                <a:gd name="T53" fmla="*/ 444500 h 288"/>
                <a:gd name="T54" fmla="*/ 609600 w 432"/>
                <a:gd name="T55" fmla="*/ 406400 h 288"/>
                <a:gd name="T56" fmla="*/ 546100 w 432"/>
                <a:gd name="T57" fmla="*/ 381000 h 288"/>
                <a:gd name="T58" fmla="*/ 635000 w 432"/>
                <a:gd name="T59" fmla="*/ 393700 h 288"/>
                <a:gd name="T60" fmla="*/ 584200 w 432"/>
                <a:gd name="T61" fmla="*/ 342900 h 288"/>
                <a:gd name="T62" fmla="*/ 508000 w 432"/>
                <a:gd name="T63" fmla="*/ 317500 h 288"/>
                <a:gd name="T64" fmla="*/ 546100 w 432"/>
                <a:gd name="T65" fmla="*/ 241300 h 288"/>
                <a:gd name="T66" fmla="*/ 596900 w 432"/>
                <a:gd name="T67" fmla="*/ 215900 h 2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2"/>
                <a:gd name="T103" fmla="*/ 0 h 288"/>
                <a:gd name="T104" fmla="*/ 432 w 432"/>
                <a:gd name="T105" fmla="*/ 288 h 2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2" h="288">
                  <a:moveTo>
                    <a:pt x="376" y="136"/>
                  </a:moveTo>
                  <a:lnTo>
                    <a:pt x="336" y="136"/>
                  </a:lnTo>
                  <a:lnTo>
                    <a:pt x="320" y="120"/>
                  </a:lnTo>
                  <a:lnTo>
                    <a:pt x="280" y="112"/>
                  </a:lnTo>
                  <a:lnTo>
                    <a:pt x="256" y="88"/>
                  </a:lnTo>
                  <a:lnTo>
                    <a:pt x="224" y="80"/>
                  </a:lnTo>
                  <a:lnTo>
                    <a:pt x="200" y="56"/>
                  </a:lnTo>
                  <a:lnTo>
                    <a:pt x="160" y="56"/>
                  </a:lnTo>
                  <a:lnTo>
                    <a:pt x="160" y="32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48"/>
                  </a:lnTo>
                  <a:lnTo>
                    <a:pt x="96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72" y="16"/>
                  </a:lnTo>
                  <a:lnTo>
                    <a:pt x="64" y="8"/>
                  </a:lnTo>
                  <a:lnTo>
                    <a:pt x="48" y="48"/>
                  </a:lnTo>
                  <a:lnTo>
                    <a:pt x="56" y="80"/>
                  </a:lnTo>
                  <a:lnTo>
                    <a:pt x="48" y="96"/>
                  </a:lnTo>
                  <a:lnTo>
                    <a:pt x="32" y="48"/>
                  </a:lnTo>
                  <a:lnTo>
                    <a:pt x="32" y="24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0" y="64"/>
                  </a:lnTo>
                  <a:lnTo>
                    <a:pt x="8" y="96"/>
                  </a:lnTo>
                  <a:lnTo>
                    <a:pt x="24" y="112"/>
                  </a:lnTo>
                  <a:lnTo>
                    <a:pt x="40" y="120"/>
                  </a:lnTo>
                  <a:lnTo>
                    <a:pt x="88" y="104"/>
                  </a:lnTo>
                  <a:lnTo>
                    <a:pt x="128" y="112"/>
                  </a:lnTo>
                  <a:lnTo>
                    <a:pt x="152" y="104"/>
                  </a:lnTo>
                  <a:lnTo>
                    <a:pt x="192" y="104"/>
                  </a:lnTo>
                  <a:lnTo>
                    <a:pt x="224" y="120"/>
                  </a:lnTo>
                  <a:lnTo>
                    <a:pt x="232" y="136"/>
                  </a:lnTo>
                  <a:lnTo>
                    <a:pt x="232" y="176"/>
                  </a:lnTo>
                  <a:lnTo>
                    <a:pt x="248" y="216"/>
                  </a:lnTo>
                  <a:lnTo>
                    <a:pt x="240" y="232"/>
                  </a:lnTo>
                  <a:lnTo>
                    <a:pt x="216" y="240"/>
                  </a:lnTo>
                  <a:lnTo>
                    <a:pt x="200" y="256"/>
                  </a:lnTo>
                  <a:lnTo>
                    <a:pt x="200" y="272"/>
                  </a:lnTo>
                  <a:lnTo>
                    <a:pt x="208" y="280"/>
                  </a:lnTo>
                  <a:lnTo>
                    <a:pt x="240" y="256"/>
                  </a:lnTo>
                  <a:lnTo>
                    <a:pt x="256" y="240"/>
                  </a:lnTo>
                  <a:lnTo>
                    <a:pt x="272" y="248"/>
                  </a:lnTo>
                  <a:lnTo>
                    <a:pt x="288" y="264"/>
                  </a:lnTo>
                  <a:lnTo>
                    <a:pt x="304" y="272"/>
                  </a:lnTo>
                  <a:lnTo>
                    <a:pt x="336" y="280"/>
                  </a:lnTo>
                  <a:lnTo>
                    <a:pt x="368" y="288"/>
                  </a:lnTo>
                  <a:lnTo>
                    <a:pt x="400" y="272"/>
                  </a:lnTo>
                  <a:lnTo>
                    <a:pt x="432" y="280"/>
                  </a:lnTo>
                  <a:lnTo>
                    <a:pt x="424" y="264"/>
                  </a:lnTo>
                  <a:lnTo>
                    <a:pt x="384" y="256"/>
                  </a:lnTo>
                  <a:lnTo>
                    <a:pt x="344" y="248"/>
                  </a:lnTo>
                  <a:lnTo>
                    <a:pt x="344" y="240"/>
                  </a:lnTo>
                  <a:lnTo>
                    <a:pt x="368" y="240"/>
                  </a:lnTo>
                  <a:lnTo>
                    <a:pt x="400" y="248"/>
                  </a:lnTo>
                  <a:lnTo>
                    <a:pt x="384" y="216"/>
                  </a:lnTo>
                  <a:lnTo>
                    <a:pt x="368" y="216"/>
                  </a:lnTo>
                  <a:lnTo>
                    <a:pt x="344" y="200"/>
                  </a:lnTo>
                  <a:lnTo>
                    <a:pt x="320" y="200"/>
                  </a:lnTo>
                  <a:lnTo>
                    <a:pt x="336" y="160"/>
                  </a:lnTo>
                  <a:lnTo>
                    <a:pt x="344" y="152"/>
                  </a:lnTo>
                  <a:lnTo>
                    <a:pt x="368" y="144"/>
                  </a:lnTo>
                  <a:lnTo>
                    <a:pt x="376" y="136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6" name="Freeform 11"/>
            <p:cNvSpPr>
              <a:spLocks/>
            </p:cNvSpPr>
            <p:nvPr/>
          </p:nvSpPr>
          <p:spPr bwMode="auto">
            <a:xfrm>
              <a:off x="1689100" y="2425700"/>
              <a:ext cx="381000" cy="279400"/>
            </a:xfrm>
            <a:custGeom>
              <a:avLst/>
              <a:gdLst>
                <a:gd name="T0" fmla="*/ 279400 w 240"/>
                <a:gd name="T1" fmla="*/ 76200 h 176"/>
                <a:gd name="T2" fmla="*/ 254000 w 240"/>
                <a:gd name="T3" fmla="*/ 25400 h 176"/>
                <a:gd name="T4" fmla="*/ 215900 w 240"/>
                <a:gd name="T5" fmla="*/ 76200 h 176"/>
                <a:gd name="T6" fmla="*/ 190500 w 240"/>
                <a:gd name="T7" fmla="*/ 0 h 176"/>
                <a:gd name="T8" fmla="*/ 152400 w 240"/>
                <a:gd name="T9" fmla="*/ 50800 h 176"/>
                <a:gd name="T10" fmla="*/ 139700 w 240"/>
                <a:gd name="T11" fmla="*/ 12700 h 176"/>
                <a:gd name="T12" fmla="*/ 114300 w 240"/>
                <a:gd name="T13" fmla="*/ 50800 h 176"/>
                <a:gd name="T14" fmla="*/ 76200 w 240"/>
                <a:gd name="T15" fmla="*/ 25400 h 176"/>
                <a:gd name="T16" fmla="*/ 25400 w 240"/>
                <a:gd name="T17" fmla="*/ 38100 h 176"/>
                <a:gd name="T18" fmla="*/ 0 w 240"/>
                <a:gd name="T19" fmla="*/ 101600 h 176"/>
                <a:gd name="T20" fmla="*/ 25400 w 240"/>
                <a:gd name="T21" fmla="*/ 114300 h 176"/>
                <a:gd name="T22" fmla="*/ 114300 w 240"/>
                <a:gd name="T23" fmla="*/ 114300 h 176"/>
                <a:gd name="T24" fmla="*/ 63500 w 240"/>
                <a:gd name="T25" fmla="*/ 152400 h 176"/>
                <a:gd name="T26" fmla="*/ 165100 w 240"/>
                <a:gd name="T27" fmla="*/ 190500 h 176"/>
                <a:gd name="T28" fmla="*/ 139700 w 240"/>
                <a:gd name="T29" fmla="*/ 203200 h 176"/>
                <a:gd name="T30" fmla="*/ 25400 w 240"/>
                <a:gd name="T31" fmla="*/ 190500 h 176"/>
                <a:gd name="T32" fmla="*/ 88900 w 240"/>
                <a:gd name="T33" fmla="*/ 241300 h 176"/>
                <a:gd name="T34" fmla="*/ 152400 w 240"/>
                <a:gd name="T35" fmla="*/ 254000 h 176"/>
                <a:gd name="T36" fmla="*/ 215900 w 240"/>
                <a:gd name="T37" fmla="*/ 241300 h 176"/>
                <a:gd name="T38" fmla="*/ 266700 w 240"/>
                <a:gd name="T39" fmla="*/ 254000 h 176"/>
                <a:gd name="T40" fmla="*/ 330200 w 240"/>
                <a:gd name="T41" fmla="*/ 279400 h 176"/>
                <a:gd name="T42" fmla="*/ 317500 w 240"/>
                <a:gd name="T43" fmla="*/ 241300 h 176"/>
                <a:gd name="T44" fmla="*/ 381000 w 240"/>
                <a:gd name="T45" fmla="*/ 215900 h 176"/>
                <a:gd name="T46" fmla="*/ 317500 w 240"/>
                <a:gd name="T47" fmla="*/ 190500 h 176"/>
                <a:gd name="T48" fmla="*/ 279400 w 240"/>
                <a:gd name="T49" fmla="*/ 76200 h 1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0"/>
                <a:gd name="T76" fmla="*/ 0 h 176"/>
                <a:gd name="T77" fmla="*/ 240 w 240"/>
                <a:gd name="T78" fmla="*/ 176 h 1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0" h="176">
                  <a:moveTo>
                    <a:pt x="176" y="48"/>
                  </a:moveTo>
                  <a:lnTo>
                    <a:pt x="160" y="16"/>
                  </a:lnTo>
                  <a:lnTo>
                    <a:pt x="136" y="48"/>
                  </a:lnTo>
                  <a:lnTo>
                    <a:pt x="120" y="0"/>
                  </a:lnTo>
                  <a:lnTo>
                    <a:pt x="96" y="32"/>
                  </a:lnTo>
                  <a:lnTo>
                    <a:pt x="88" y="8"/>
                  </a:lnTo>
                  <a:lnTo>
                    <a:pt x="72" y="32"/>
                  </a:lnTo>
                  <a:lnTo>
                    <a:pt x="48" y="16"/>
                  </a:lnTo>
                  <a:lnTo>
                    <a:pt x="16" y="24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72" y="72"/>
                  </a:lnTo>
                  <a:lnTo>
                    <a:pt x="40" y="96"/>
                  </a:lnTo>
                  <a:lnTo>
                    <a:pt x="104" y="120"/>
                  </a:lnTo>
                  <a:lnTo>
                    <a:pt x="88" y="128"/>
                  </a:lnTo>
                  <a:lnTo>
                    <a:pt x="16" y="120"/>
                  </a:lnTo>
                  <a:lnTo>
                    <a:pt x="56" y="152"/>
                  </a:lnTo>
                  <a:lnTo>
                    <a:pt x="96" y="160"/>
                  </a:lnTo>
                  <a:lnTo>
                    <a:pt x="136" y="152"/>
                  </a:lnTo>
                  <a:lnTo>
                    <a:pt x="168" y="160"/>
                  </a:lnTo>
                  <a:lnTo>
                    <a:pt x="208" y="176"/>
                  </a:lnTo>
                  <a:lnTo>
                    <a:pt x="200" y="152"/>
                  </a:lnTo>
                  <a:lnTo>
                    <a:pt x="240" y="136"/>
                  </a:lnTo>
                  <a:lnTo>
                    <a:pt x="200" y="120"/>
                  </a:lnTo>
                  <a:lnTo>
                    <a:pt x="176" y="48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7" name="Freeform 12"/>
            <p:cNvSpPr>
              <a:spLocks/>
            </p:cNvSpPr>
            <p:nvPr/>
          </p:nvSpPr>
          <p:spPr bwMode="auto">
            <a:xfrm>
              <a:off x="2120900" y="1981200"/>
              <a:ext cx="215900" cy="342900"/>
            </a:xfrm>
            <a:custGeom>
              <a:avLst/>
              <a:gdLst>
                <a:gd name="T0" fmla="*/ 139700 w 136"/>
                <a:gd name="T1" fmla="*/ 0 h 216"/>
                <a:gd name="T2" fmla="*/ 101600 w 136"/>
                <a:gd name="T3" fmla="*/ 0 h 216"/>
                <a:gd name="T4" fmla="*/ 50800 w 136"/>
                <a:gd name="T5" fmla="*/ 38100 h 216"/>
                <a:gd name="T6" fmla="*/ 12700 w 136"/>
                <a:gd name="T7" fmla="*/ 63500 h 216"/>
                <a:gd name="T8" fmla="*/ 0 w 136"/>
                <a:gd name="T9" fmla="*/ 114300 h 216"/>
                <a:gd name="T10" fmla="*/ 0 w 136"/>
                <a:gd name="T11" fmla="*/ 139700 h 216"/>
                <a:gd name="T12" fmla="*/ 25400 w 136"/>
                <a:gd name="T13" fmla="*/ 152400 h 216"/>
                <a:gd name="T14" fmla="*/ 88900 w 136"/>
                <a:gd name="T15" fmla="*/ 139700 h 216"/>
                <a:gd name="T16" fmla="*/ 165100 w 136"/>
                <a:gd name="T17" fmla="*/ 114300 h 216"/>
                <a:gd name="T18" fmla="*/ 88900 w 136"/>
                <a:gd name="T19" fmla="*/ 190500 h 216"/>
                <a:gd name="T20" fmla="*/ 114300 w 136"/>
                <a:gd name="T21" fmla="*/ 190500 h 216"/>
                <a:gd name="T22" fmla="*/ 88900 w 136"/>
                <a:gd name="T23" fmla="*/ 228600 h 216"/>
                <a:gd name="T24" fmla="*/ 114300 w 136"/>
                <a:gd name="T25" fmla="*/ 254000 h 216"/>
                <a:gd name="T26" fmla="*/ 114300 w 136"/>
                <a:gd name="T27" fmla="*/ 292100 h 216"/>
                <a:gd name="T28" fmla="*/ 76200 w 136"/>
                <a:gd name="T29" fmla="*/ 304800 h 216"/>
                <a:gd name="T30" fmla="*/ 50800 w 136"/>
                <a:gd name="T31" fmla="*/ 342900 h 216"/>
                <a:gd name="T32" fmla="*/ 76200 w 136"/>
                <a:gd name="T33" fmla="*/ 342900 h 216"/>
                <a:gd name="T34" fmla="*/ 139700 w 136"/>
                <a:gd name="T35" fmla="*/ 317500 h 216"/>
                <a:gd name="T36" fmla="*/ 215900 w 136"/>
                <a:gd name="T37" fmla="*/ 330200 h 216"/>
                <a:gd name="T38" fmla="*/ 203200 w 136"/>
                <a:gd name="T39" fmla="*/ 279400 h 216"/>
                <a:gd name="T40" fmla="*/ 203200 w 136"/>
                <a:gd name="T41" fmla="*/ 228600 h 216"/>
                <a:gd name="T42" fmla="*/ 177800 w 136"/>
                <a:gd name="T43" fmla="*/ 190500 h 216"/>
                <a:gd name="T44" fmla="*/ 203200 w 136"/>
                <a:gd name="T45" fmla="*/ 127000 h 216"/>
                <a:gd name="T46" fmla="*/ 190500 w 136"/>
                <a:gd name="T47" fmla="*/ 76200 h 216"/>
                <a:gd name="T48" fmla="*/ 177800 w 136"/>
                <a:gd name="T49" fmla="*/ 12700 h 216"/>
                <a:gd name="T50" fmla="*/ 139700 w 136"/>
                <a:gd name="T51" fmla="*/ 0 h 2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"/>
                <a:gd name="T79" fmla="*/ 0 h 216"/>
                <a:gd name="T80" fmla="*/ 136 w 136"/>
                <a:gd name="T81" fmla="*/ 216 h 2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" h="216">
                  <a:moveTo>
                    <a:pt x="88" y="0"/>
                  </a:moveTo>
                  <a:lnTo>
                    <a:pt x="64" y="0"/>
                  </a:lnTo>
                  <a:lnTo>
                    <a:pt x="32" y="24"/>
                  </a:lnTo>
                  <a:lnTo>
                    <a:pt x="8" y="40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56" y="88"/>
                  </a:lnTo>
                  <a:lnTo>
                    <a:pt x="104" y="72"/>
                  </a:lnTo>
                  <a:lnTo>
                    <a:pt x="56" y="120"/>
                  </a:lnTo>
                  <a:lnTo>
                    <a:pt x="72" y="120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72" y="184"/>
                  </a:lnTo>
                  <a:lnTo>
                    <a:pt x="48" y="192"/>
                  </a:lnTo>
                  <a:lnTo>
                    <a:pt x="32" y="216"/>
                  </a:lnTo>
                  <a:lnTo>
                    <a:pt x="48" y="216"/>
                  </a:lnTo>
                  <a:lnTo>
                    <a:pt x="88" y="200"/>
                  </a:lnTo>
                  <a:lnTo>
                    <a:pt x="136" y="208"/>
                  </a:lnTo>
                  <a:lnTo>
                    <a:pt x="128" y="176"/>
                  </a:lnTo>
                  <a:lnTo>
                    <a:pt x="128" y="144"/>
                  </a:lnTo>
                  <a:lnTo>
                    <a:pt x="112" y="120"/>
                  </a:lnTo>
                  <a:lnTo>
                    <a:pt x="128" y="80"/>
                  </a:lnTo>
                  <a:lnTo>
                    <a:pt x="120" y="48"/>
                  </a:lnTo>
                  <a:lnTo>
                    <a:pt x="112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8" name="Freeform 13"/>
            <p:cNvSpPr>
              <a:spLocks/>
            </p:cNvSpPr>
            <p:nvPr/>
          </p:nvSpPr>
          <p:spPr bwMode="auto">
            <a:xfrm>
              <a:off x="2082800" y="2133600"/>
              <a:ext cx="88900" cy="152400"/>
            </a:xfrm>
            <a:custGeom>
              <a:avLst/>
              <a:gdLst>
                <a:gd name="T0" fmla="*/ 0 w 56"/>
                <a:gd name="T1" fmla="*/ 0 h 96"/>
                <a:gd name="T2" fmla="*/ 0 w 56"/>
                <a:gd name="T3" fmla="*/ 50800 h 96"/>
                <a:gd name="T4" fmla="*/ 0 w 56"/>
                <a:gd name="T5" fmla="*/ 139700 h 96"/>
                <a:gd name="T6" fmla="*/ 38100 w 56"/>
                <a:gd name="T7" fmla="*/ 152400 h 96"/>
                <a:gd name="T8" fmla="*/ 76200 w 56"/>
                <a:gd name="T9" fmla="*/ 139700 h 96"/>
                <a:gd name="T10" fmla="*/ 88900 w 56"/>
                <a:gd name="T11" fmla="*/ 76200 h 96"/>
                <a:gd name="T12" fmla="*/ 76200 w 56"/>
                <a:gd name="T13" fmla="*/ 50800 h 96"/>
                <a:gd name="T14" fmla="*/ 50800 w 56"/>
                <a:gd name="T15" fmla="*/ 25400 h 96"/>
                <a:gd name="T16" fmla="*/ 38100 w 56"/>
                <a:gd name="T17" fmla="*/ 38100 h 96"/>
                <a:gd name="T18" fmla="*/ 0 w 56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96"/>
                <a:gd name="T32" fmla="*/ 56 w 56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96">
                  <a:moveTo>
                    <a:pt x="0" y="0"/>
                  </a:moveTo>
                  <a:lnTo>
                    <a:pt x="0" y="32"/>
                  </a:lnTo>
                  <a:lnTo>
                    <a:pt x="0" y="88"/>
                  </a:lnTo>
                  <a:lnTo>
                    <a:pt x="24" y="96"/>
                  </a:lnTo>
                  <a:lnTo>
                    <a:pt x="48" y="88"/>
                  </a:lnTo>
                  <a:lnTo>
                    <a:pt x="56" y="48"/>
                  </a:lnTo>
                  <a:lnTo>
                    <a:pt x="48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9" name="Freeform 14"/>
            <p:cNvSpPr>
              <a:spLocks/>
            </p:cNvSpPr>
            <p:nvPr/>
          </p:nvSpPr>
          <p:spPr bwMode="auto">
            <a:xfrm>
              <a:off x="2120900" y="2425700"/>
              <a:ext cx="88900" cy="101600"/>
            </a:xfrm>
            <a:custGeom>
              <a:avLst/>
              <a:gdLst>
                <a:gd name="T0" fmla="*/ 12700 w 56"/>
                <a:gd name="T1" fmla="*/ 0 h 64"/>
                <a:gd name="T2" fmla="*/ 50800 w 56"/>
                <a:gd name="T3" fmla="*/ 25400 h 64"/>
                <a:gd name="T4" fmla="*/ 88900 w 56"/>
                <a:gd name="T5" fmla="*/ 12700 h 64"/>
                <a:gd name="T6" fmla="*/ 76200 w 56"/>
                <a:gd name="T7" fmla="*/ 38100 h 64"/>
                <a:gd name="T8" fmla="*/ 76200 w 56"/>
                <a:gd name="T9" fmla="*/ 63500 h 64"/>
                <a:gd name="T10" fmla="*/ 63500 w 56"/>
                <a:gd name="T11" fmla="*/ 88900 h 64"/>
                <a:gd name="T12" fmla="*/ 50800 w 56"/>
                <a:gd name="T13" fmla="*/ 101600 h 64"/>
                <a:gd name="T14" fmla="*/ 25400 w 56"/>
                <a:gd name="T15" fmla="*/ 101600 h 64"/>
                <a:gd name="T16" fmla="*/ 12700 w 56"/>
                <a:gd name="T17" fmla="*/ 101600 h 64"/>
                <a:gd name="T18" fmla="*/ 0 w 56"/>
                <a:gd name="T19" fmla="*/ 50800 h 64"/>
                <a:gd name="T20" fmla="*/ 12700 w 56"/>
                <a:gd name="T21" fmla="*/ 0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64"/>
                <a:gd name="T35" fmla="*/ 56 w 56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64">
                  <a:moveTo>
                    <a:pt x="8" y="0"/>
                  </a:moveTo>
                  <a:lnTo>
                    <a:pt x="32" y="16"/>
                  </a:lnTo>
                  <a:lnTo>
                    <a:pt x="56" y="8"/>
                  </a:lnTo>
                  <a:lnTo>
                    <a:pt x="48" y="24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0" name="Freeform 15"/>
            <p:cNvSpPr>
              <a:spLocks/>
            </p:cNvSpPr>
            <p:nvPr/>
          </p:nvSpPr>
          <p:spPr bwMode="auto">
            <a:xfrm>
              <a:off x="1993900" y="2425700"/>
              <a:ext cx="114300" cy="165100"/>
            </a:xfrm>
            <a:custGeom>
              <a:avLst/>
              <a:gdLst>
                <a:gd name="T0" fmla="*/ 114300 w 72"/>
                <a:gd name="T1" fmla="*/ 114300 h 104"/>
                <a:gd name="T2" fmla="*/ 101600 w 72"/>
                <a:gd name="T3" fmla="*/ 139700 h 104"/>
                <a:gd name="T4" fmla="*/ 76200 w 72"/>
                <a:gd name="T5" fmla="*/ 165100 h 104"/>
                <a:gd name="T6" fmla="*/ 50800 w 72"/>
                <a:gd name="T7" fmla="*/ 152400 h 104"/>
                <a:gd name="T8" fmla="*/ 50800 w 72"/>
                <a:gd name="T9" fmla="*/ 114300 h 104"/>
                <a:gd name="T10" fmla="*/ 12700 w 72"/>
                <a:gd name="T11" fmla="*/ 101600 h 104"/>
                <a:gd name="T12" fmla="*/ 0 w 72"/>
                <a:gd name="T13" fmla="*/ 76200 h 104"/>
                <a:gd name="T14" fmla="*/ 0 w 72"/>
                <a:gd name="T15" fmla="*/ 50800 h 104"/>
                <a:gd name="T16" fmla="*/ 25400 w 72"/>
                <a:gd name="T17" fmla="*/ 38100 h 104"/>
                <a:gd name="T18" fmla="*/ 25400 w 72"/>
                <a:gd name="T19" fmla="*/ 0 h 104"/>
                <a:gd name="T20" fmla="*/ 63500 w 72"/>
                <a:gd name="T21" fmla="*/ 0 h 104"/>
                <a:gd name="T22" fmla="*/ 101600 w 72"/>
                <a:gd name="T23" fmla="*/ 0 h 104"/>
                <a:gd name="T24" fmla="*/ 88900 w 72"/>
                <a:gd name="T25" fmla="*/ 63500 h 104"/>
                <a:gd name="T26" fmla="*/ 88900 w 72"/>
                <a:gd name="T27" fmla="*/ 76200 h 104"/>
                <a:gd name="T28" fmla="*/ 114300 w 72"/>
                <a:gd name="T29" fmla="*/ 114300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104"/>
                <a:gd name="T47" fmla="*/ 72 w 72"/>
                <a:gd name="T48" fmla="*/ 104 h 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104">
                  <a:moveTo>
                    <a:pt x="72" y="72"/>
                  </a:moveTo>
                  <a:lnTo>
                    <a:pt x="64" y="88"/>
                  </a:lnTo>
                  <a:lnTo>
                    <a:pt x="48" y="104"/>
                  </a:lnTo>
                  <a:lnTo>
                    <a:pt x="32" y="96"/>
                  </a:lnTo>
                  <a:lnTo>
                    <a:pt x="32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1" name="Freeform 16"/>
            <p:cNvSpPr>
              <a:spLocks/>
            </p:cNvSpPr>
            <p:nvPr/>
          </p:nvSpPr>
          <p:spPr bwMode="auto">
            <a:xfrm>
              <a:off x="1917700" y="2311400"/>
              <a:ext cx="76200" cy="50800"/>
            </a:xfrm>
            <a:custGeom>
              <a:avLst/>
              <a:gdLst>
                <a:gd name="T0" fmla="*/ 0 w 48"/>
                <a:gd name="T1" fmla="*/ 25400 h 32"/>
                <a:gd name="T2" fmla="*/ 25400 w 48"/>
                <a:gd name="T3" fmla="*/ 25400 h 32"/>
                <a:gd name="T4" fmla="*/ 25400 w 48"/>
                <a:gd name="T5" fmla="*/ 0 h 32"/>
                <a:gd name="T6" fmla="*/ 63500 w 48"/>
                <a:gd name="T7" fmla="*/ 12700 h 32"/>
                <a:gd name="T8" fmla="*/ 76200 w 48"/>
                <a:gd name="T9" fmla="*/ 50800 h 32"/>
                <a:gd name="T10" fmla="*/ 50800 w 48"/>
                <a:gd name="T11" fmla="*/ 50800 h 32"/>
                <a:gd name="T12" fmla="*/ 25400 w 48"/>
                <a:gd name="T13" fmla="*/ 50800 h 32"/>
                <a:gd name="T14" fmla="*/ 0 w 48"/>
                <a:gd name="T15" fmla="*/ 2540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32"/>
                <a:gd name="T26" fmla="*/ 48 w 4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32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2" name="Freeform 17"/>
            <p:cNvSpPr>
              <a:spLocks/>
            </p:cNvSpPr>
            <p:nvPr/>
          </p:nvSpPr>
          <p:spPr bwMode="auto">
            <a:xfrm>
              <a:off x="1574800" y="2298700"/>
              <a:ext cx="228600" cy="215900"/>
            </a:xfrm>
            <a:custGeom>
              <a:avLst/>
              <a:gdLst>
                <a:gd name="T0" fmla="*/ 190500 w 144"/>
                <a:gd name="T1" fmla="*/ 101600 h 136"/>
                <a:gd name="T2" fmla="*/ 152400 w 144"/>
                <a:gd name="T3" fmla="*/ 101600 h 136"/>
                <a:gd name="T4" fmla="*/ 127000 w 144"/>
                <a:gd name="T5" fmla="*/ 114300 h 136"/>
                <a:gd name="T6" fmla="*/ 88900 w 144"/>
                <a:gd name="T7" fmla="*/ 152400 h 136"/>
                <a:gd name="T8" fmla="*/ 76200 w 144"/>
                <a:gd name="T9" fmla="*/ 190500 h 136"/>
                <a:gd name="T10" fmla="*/ 50800 w 144"/>
                <a:gd name="T11" fmla="*/ 215900 h 136"/>
                <a:gd name="T12" fmla="*/ 12700 w 144"/>
                <a:gd name="T13" fmla="*/ 215900 h 136"/>
                <a:gd name="T14" fmla="*/ 0 w 144"/>
                <a:gd name="T15" fmla="*/ 165100 h 136"/>
                <a:gd name="T16" fmla="*/ 12700 w 144"/>
                <a:gd name="T17" fmla="*/ 127000 h 136"/>
                <a:gd name="T18" fmla="*/ 38100 w 144"/>
                <a:gd name="T19" fmla="*/ 76200 h 136"/>
                <a:gd name="T20" fmla="*/ 63500 w 144"/>
                <a:gd name="T21" fmla="*/ 25400 h 136"/>
                <a:gd name="T22" fmla="*/ 88900 w 144"/>
                <a:gd name="T23" fmla="*/ 12700 h 136"/>
                <a:gd name="T24" fmla="*/ 127000 w 144"/>
                <a:gd name="T25" fmla="*/ 0 h 136"/>
                <a:gd name="T26" fmla="*/ 165100 w 144"/>
                <a:gd name="T27" fmla="*/ 0 h 136"/>
                <a:gd name="T28" fmla="*/ 203200 w 144"/>
                <a:gd name="T29" fmla="*/ 25400 h 136"/>
                <a:gd name="T30" fmla="*/ 228600 w 144"/>
                <a:gd name="T31" fmla="*/ 50800 h 136"/>
                <a:gd name="T32" fmla="*/ 228600 w 144"/>
                <a:gd name="T33" fmla="*/ 88900 h 136"/>
                <a:gd name="T34" fmla="*/ 190500 w 144"/>
                <a:gd name="T35" fmla="*/ 101600 h 1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4"/>
                <a:gd name="T55" fmla="*/ 0 h 136"/>
                <a:gd name="T56" fmla="*/ 144 w 144"/>
                <a:gd name="T57" fmla="*/ 136 h 1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4" h="136">
                  <a:moveTo>
                    <a:pt x="120" y="64"/>
                  </a:moveTo>
                  <a:lnTo>
                    <a:pt x="96" y="64"/>
                  </a:lnTo>
                  <a:lnTo>
                    <a:pt x="80" y="72"/>
                  </a:lnTo>
                  <a:lnTo>
                    <a:pt x="56" y="96"/>
                  </a:lnTo>
                  <a:lnTo>
                    <a:pt x="48" y="120"/>
                  </a:lnTo>
                  <a:lnTo>
                    <a:pt x="32" y="136"/>
                  </a:lnTo>
                  <a:lnTo>
                    <a:pt x="8" y="136"/>
                  </a:lnTo>
                  <a:lnTo>
                    <a:pt x="0" y="104"/>
                  </a:lnTo>
                  <a:lnTo>
                    <a:pt x="8" y="80"/>
                  </a:lnTo>
                  <a:lnTo>
                    <a:pt x="24" y="48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28" y="16"/>
                  </a:lnTo>
                  <a:lnTo>
                    <a:pt x="144" y="32"/>
                  </a:lnTo>
                  <a:lnTo>
                    <a:pt x="144" y="56"/>
                  </a:lnTo>
                  <a:lnTo>
                    <a:pt x="120" y="64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3" name="Freeform 18"/>
            <p:cNvSpPr>
              <a:spLocks/>
            </p:cNvSpPr>
            <p:nvPr/>
          </p:nvSpPr>
          <p:spPr bwMode="auto">
            <a:xfrm>
              <a:off x="1765300" y="2159000"/>
              <a:ext cx="228600" cy="152400"/>
            </a:xfrm>
            <a:custGeom>
              <a:avLst/>
              <a:gdLst>
                <a:gd name="T0" fmla="*/ 101600 w 144"/>
                <a:gd name="T1" fmla="*/ 152400 h 96"/>
                <a:gd name="T2" fmla="*/ 127000 w 144"/>
                <a:gd name="T3" fmla="*/ 127000 h 96"/>
                <a:gd name="T4" fmla="*/ 152400 w 144"/>
                <a:gd name="T5" fmla="*/ 114300 h 96"/>
                <a:gd name="T6" fmla="*/ 190500 w 144"/>
                <a:gd name="T7" fmla="*/ 114300 h 96"/>
                <a:gd name="T8" fmla="*/ 203200 w 144"/>
                <a:gd name="T9" fmla="*/ 114300 h 96"/>
                <a:gd name="T10" fmla="*/ 215900 w 144"/>
                <a:gd name="T11" fmla="*/ 114300 h 96"/>
                <a:gd name="T12" fmla="*/ 228600 w 144"/>
                <a:gd name="T13" fmla="*/ 88900 h 96"/>
                <a:gd name="T14" fmla="*/ 203200 w 144"/>
                <a:gd name="T15" fmla="*/ 76200 h 96"/>
                <a:gd name="T16" fmla="*/ 190500 w 144"/>
                <a:gd name="T17" fmla="*/ 76200 h 96"/>
                <a:gd name="T18" fmla="*/ 177800 w 144"/>
                <a:gd name="T19" fmla="*/ 50800 h 96"/>
                <a:gd name="T20" fmla="*/ 177800 w 144"/>
                <a:gd name="T21" fmla="*/ 12700 h 96"/>
                <a:gd name="T22" fmla="*/ 139700 w 144"/>
                <a:gd name="T23" fmla="*/ 0 h 96"/>
                <a:gd name="T24" fmla="*/ 101600 w 144"/>
                <a:gd name="T25" fmla="*/ 12700 h 96"/>
                <a:gd name="T26" fmla="*/ 114300 w 144"/>
                <a:gd name="T27" fmla="*/ 38100 h 96"/>
                <a:gd name="T28" fmla="*/ 139700 w 144"/>
                <a:gd name="T29" fmla="*/ 63500 h 96"/>
                <a:gd name="T30" fmla="*/ 139700 w 144"/>
                <a:gd name="T31" fmla="*/ 76200 h 96"/>
                <a:gd name="T32" fmla="*/ 101600 w 144"/>
                <a:gd name="T33" fmla="*/ 88900 h 96"/>
                <a:gd name="T34" fmla="*/ 88900 w 144"/>
                <a:gd name="T35" fmla="*/ 76200 h 96"/>
                <a:gd name="T36" fmla="*/ 76200 w 144"/>
                <a:gd name="T37" fmla="*/ 38100 h 96"/>
                <a:gd name="T38" fmla="*/ 25400 w 144"/>
                <a:gd name="T39" fmla="*/ 50800 h 96"/>
                <a:gd name="T40" fmla="*/ 12700 w 144"/>
                <a:gd name="T41" fmla="*/ 76200 h 96"/>
                <a:gd name="T42" fmla="*/ 0 w 144"/>
                <a:gd name="T43" fmla="*/ 101600 h 96"/>
                <a:gd name="T44" fmla="*/ 50800 w 144"/>
                <a:gd name="T45" fmla="*/ 101600 h 96"/>
                <a:gd name="T46" fmla="*/ 50800 w 144"/>
                <a:gd name="T47" fmla="*/ 114300 h 96"/>
                <a:gd name="T48" fmla="*/ 76200 w 144"/>
                <a:gd name="T49" fmla="*/ 114300 h 96"/>
                <a:gd name="T50" fmla="*/ 63500 w 144"/>
                <a:gd name="T51" fmla="*/ 152400 h 96"/>
                <a:gd name="T52" fmla="*/ 101600 w 144"/>
                <a:gd name="T53" fmla="*/ 152400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4"/>
                <a:gd name="T82" fmla="*/ 0 h 96"/>
                <a:gd name="T83" fmla="*/ 144 w 144"/>
                <a:gd name="T84" fmla="*/ 96 h 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4" h="96">
                  <a:moveTo>
                    <a:pt x="64" y="96"/>
                  </a:moveTo>
                  <a:lnTo>
                    <a:pt x="80" y="80"/>
                  </a:lnTo>
                  <a:lnTo>
                    <a:pt x="96" y="72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36" y="72"/>
                  </a:lnTo>
                  <a:lnTo>
                    <a:pt x="144" y="56"/>
                  </a:lnTo>
                  <a:lnTo>
                    <a:pt x="128" y="48"/>
                  </a:lnTo>
                  <a:lnTo>
                    <a:pt x="120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88" y="0"/>
                  </a:lnTo>
                  <a:lnTo>
                    <a:pt x="64" y="8"/>
                  </a:lnTo>
                  <a:lnTo>
                    <a:pt x="72" y="24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48" y="24"/>
                  </a:lnTo>
                  <a:lnTo>
                    <a:pt x="16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4" name="Freeform 19"/>
            <p:cNvSpPr>
              <a:spLocks/>
            </p:cNvSpPr>
            <p:nvPr/>
          </p:nvSpPr>
          <p:spPr bwMode="auto">
            <a:xfrm>
              <a:off x="1701800" y="2120900"/>
              <a:ext cx="88900" cy="101600"/>
            </a:xfrm>
            <a:custGeom>
              <a:avLst/>
              <a:gdLst>
                <a:gd name="T0" fmla="*/ 76200 w 56"/>
                <a:gd name="T1" fmla="*/ 0 h 64"/>
                <a:gd name="T2" fmla="*/ 25400 w 56"/>
                <a:gd name="T3" fmla="*/ 25400 h 64"/>
                <a:gd name="T4" fmla="*/ 0 w 56"/>
                <a:gd name="T5" fmla="*/ 50800 h 64"/>
                <a:gd name="T6" fmla="*/ 0 w 56"/>
                <a:gd name="T7" fmla="*/ 88900 h 64"/>
                <a:gd name="T8" fmla="*/ 25400 w 56"/>
                <a:gd name="T9" fmla="*/ 101600 h 64"/>
                <a:gd name="T10" fmla="*/ 38100 w 56"/>
                <a:gd name="T11" fmla="*/ 88900 h 64"/>
                <a:gd name="T12" fmla="*/ 38100 w 56"/>
                <a:gd name="T13" fmla="*/ 76200 h 64"/>
                <a:gd name="T14" fmla="*/ 38100 w 56"/>
                <a:gd name="T15" fmla="*/ 50800 h 64"/>
                <a:gd name="T16" fmla="*/ 50800 w 56"/>
                <a:gd name="T17" fmla="*/ 38100 h 64"/>
                <a:gd name="T18" fmla="*/ 88900 w 56"/>
                <a:gd name="T19" fmla="*/ 25400 h 64"/>
                <a:gd name="T20" fmla="*/ 76200 w 56"/>
                <a:gd name="T21" fmla="*/ 0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64"/>
                <a:gd name="T35" fmla="*/ 56 w 56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64">
                  <a:moveTo>
                    <a:pt x="48" y="0"/>
                  </a:moveTo>
                  <a:lnTo>
                    <a:pt x="16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5" name="Freeform 20"/>
            <p:cNvSpPr>
              <a:spLocks/>
            </p:cNvSpPr>
            <p:nvPr/>
          </p:nvSpPr>
          <p:spPr bwMode="auto">
            <a:xfrm>
              <a:off x="2654300" y="3225800"/>
              <a:ext cx="38100" cy="50800"/>
            </a:xfrm>
            <a:custGeom>
              <a:avLst/>
              <a:gdLst>
                <a:gd name="T0" fmla="*/ 25400 w 24"/>
                <a:gd name="T1" fmla="*/ 25400 h 32"/>
                <a:gd name="T2" fmla="*/ 25400 w 24"/>
                <a:gd name="T3" fmla="*/ 12700 h 32"/>
                <a:gd name="T4" fmla="*/ 12700 w 24"/>
                <a:gd name="T5" fmla="*/ 12700 h 32"/>
                <a:gd name="T6" fmla="*/ 12700 w 24"/>
                <a:gd name="T7" fmla="*/ 0 h 32"/>
                <a:gd name="T8" fmla="*/ 0 w 24"/>
                <a:gd name="T9" fmla="*/ 0 h 32"/>
                <a:gd name="T10" fmla="*/ 0 w 24"/>
                <a:gd name="T11" fmla="*/ 25400 h 32"/>
                <a:gd name="T12" fmla="*/ 12700 w 24"/>
                <a:gd name="T13" fmla="*/ 38100 h 32"/>
                <a:gd name="T14" fmla="*/ 12700 w 24"/>
                <a:gd name="T15" fmla="*/ 50800 h 32"/>
                <a:gd name="T16" fmla="*/ 25400 w 24"/>
                <a:gd name="T17" fmla="*/ 50800 h 32"/>
                <a:gd name="T18" fmla="*/ 38100 w 24"/>
                <a:gd name="T19" fmla="*/ 38100 h 32"/>
                <a:gd name="T20" fmla="*/ 38100 w 24"/>
                <a:gd name="T21" fmla="*/ 25400 h 32"/>
                <a:gd name="T22" fmla="*/ 25400 w 24"/>
                <a:gd name="T23" fmla="*/ 2540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2"/>
                <a:gd name="T38" fmla="*/ 24 w 2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2">
                  <a:moveTo>
                    <a:pt x="16" y="16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AD38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6" name="Freeform 21"/>
            <p:cNvSpPr>
              <a:spLocks/>
            </p:cNvSpPr>
            <p:nvPr/>
          </p:nvSpPr>
          <p:spPr bwMode="auto">
            <a:xfrm>
              <a:off x="1104900" y="3454400"/>
              <a:ext cx="114300" cy="127000"/>
            </a:xfrm>
            <a:custGeom>
              <a:avLst/>
              <a:gdLst>
                <a:gd name="T0" fmla="*/ 114300 w 72"/>
                <a:gd name="T1" fmla="*/ 127000 h 80"/>
                <a:gd name="T2" fmla="*/ 63500 w 72"/>
                <a:gd name="T3" fmla="*/ 50800 h 80"/>
                <a:gd name="T4" fmla="*/ 38100 w 72"/>
                <a:gd name="T5" fmla="*/ 25400 h 80"/>
                <a:gd name="T6" fmla="*/ 0 w 72"/>
                <a:gd name="T7" fmla="*/ 0 h 80"/>
                <a:gd name="T8" fmla="*/ 12700 w 72"/>
                <a:gd name="T9" fmla="*/ 25400 h 80"/>
                <a:gd name="T10" fmla="*/ 50800 w 72"/>
                <a:gd name="T11" fmla="*/ 76200 h 80"/>
                <a:gd name="T12" fmla="*/ 76200 w 72"/>
                <a:gd name="T13" fmla="*/ 127000 h 80"/>
                <a:gd name="T14" fmla="*/ 114300 w 72"/>
                <a:gd name="T15" fmla="*/ 12700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80"/>
                <a:gd name="T26" fmla="*/ 72 w 72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80">
                  <a:moveTo>
                    <a:pt x="72" y="80"/>
                  </a:moveTo>
                  <a:lnTo>
                    <a:pt x="40" y="32"/>
                  </a:lnTo>
                  <a:lnTo>
                    <a:pt x="24" y="16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48"/>
                  </a:lnTo>
                  <a:lnTo>
                    <a:pt x="48" y="80"/>
                  </a:lnTo>
                  <a:lnTo>
                    <a:pt x="72" y="8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7" name="Freeform 22"/>
            <p:cNvSpPr>
              <a:spLocks/>
            </p:cNvSpPr>
            <p:nvPr/>
          </p:nvSpPr>
          <p:spPr bwMode="auto">
            <a:xfrm>
              <a:off x="1282700" y="4445000"/>
              <a:ext cx="1435100" cy="952500"/>
            </a:xfrm>
            <a:custGeom>
              <a:avLst/>
              <a:gdLst>
                <a:gd name="T0" fmla="*/ 914400 w 904"/>
                <a:gd name="T1" fmla="*/ 419100 h 600"/>
                <a:gd name="T2" fmla="*/ 889000 w 904"/>
                <a:gd name="T3" fmla="*/ 482600 h 600"/>
                <a:gd name="T4" fmla="*/ 889000 w 904"/>
                <a:gd name="T5" fmla="*/ 584200 h 600"/>
                <a:gd name="T6" fmla="*/ 914400 w 904"/>
                <a:gd name="T7" fmla="*/ 673100 h 600"/>
                <a:gd name="T8" fmla="*/ 977900 w 904"/>
                <a:gd name="T9" fmla="*/ 736600 h 600"/>
                <a:gd name="T10" fmla="*/ 1066800 w 904"/>
                <a:gd name="T11" fmla="*/ 787400 h 600"/>
                <a:gd name="T12" fmla="*/ 1143000 w 904"/>
                <a:gd name="T13" fmla="*/ 749300 h 600"/>
                <a:gd name="T14" fmla="*/ 1231900 w 904"/>
                <a:gd name="T15" fmla="*/ 736600 h 600"/>
                <a:gd name="T16" fmla="*/ 1270000 w 904"/>
                <a:gd name="T17" fmla="*/ 673100 h 600"/>
                <a:gd name="T18" fmla="*/ 1346200 w 904"/>
                <a:gd name="T19" fmla="*/ 609600 h 600"/>
                <a:gd name="T20" fmla="*/ 1422400 w 904"/>
                <a:gd name="T21" fmla="*/ 584200 h 600"/>
                <a:gd name="T22" fmla="*/ 1371600 w 904"/>
                <a:gd name="T23" fmla="*/ 685800 h 600"/>
                <a:gd name="T24" fmla="*/ 1358900 w 904"/>
                <a:gd name="T25" fmla="*/ 774700 h 600"/>
                <a:gd name="T26" fmla="*/ 1231900 w 904"/>
                <a:gd name="T27" fmla="*/ 762000 h 600"/>
                <a:gd name="T28" fmla="*/ 1219200 w 904"/>
                <a:gd name="T29" fmla="*/ 838200 h 600"/>
                <a:gd name="T30" fmla="*/ 1244600 w 904"/>
                <a:gd name="T31" fmla="*/ 876300 h 600"/>
                <a:gd name="T32" fmla="*/ 1181100 w 904"/>
                <a:gd name="T33" fmla="*/ 876300 h 600"/>
                <a:gd name="T34" fmla="*/ 1168400 w 904"/>
                <a:gd name="T35" fmla="*/ 927100 h 600"/>
                <a:gd name="T36" fmla="*/ 1117600 w 904"/>
                <a:gd name="T37" fmla="*/ 939800 h 600"/>
                <a:gd name="T38" fmla="*/ 1092200 w 904"/>
                <a:gd name="T39" fmla="*/ 889000 h 600"/>
                <a:gd name="T40" fmla="*/ 1028700 w 904"/>
                <a:gd name="T41" fmla="*/ 876300 h 600"/>
                <a:gd name="T42" fmla="*/ 965200 w 904"/>
                <a:gd name="T43" fmla="*/ 914400 h 600"/>
                <a:gd name="T44" fmla="*/ 850900 w 904"/>
                <a:gd name="T45" fmla="*/ 901700 h 600"/>
                <a:gd name="T46" fmla="*/ 723900 w 904"/>
                <a:gd name="T47" fmla="*/ 812800 h 600"/>
                <a:gd name="T48" fmla="*/ 622300 w 904"/>
                <a:gd name="T49" fmla="*/ 800100 h 600"/>
                <a:gd name="T50" fmla="*/ 482600 w 904"/>
                <a:gd name="T51" fmla="*/ 698500 h 600"/>
                <a:gd name="T52" fmla="*/ 431800 w 904"/>
                <a:gd name="T53" fmla="*/ 520700 h 600"/>
                <a:gd name="T54" fmla="*/ 342900 w 904"/>
                <a:gd name="T55" fmla="*/ 444500 h 600"/>
                <a:gd name="T56" fmla="*/ 266700 w 904"/>
                <a:gd name="T57" fmla="*/ 292100 h 600"/>
                <a:gd name="T58" fmla="*/ 177800 w 904"/>
                <a:gd name="T59" fmla="*/ 139700 h 600"/>
                <a:gd name="T60" fmla="*/ 101600 w 904"/>
                <a:gd name="T61" fmla="*/ 88900 h 600"/>
                <a:gd name="T62" fmla="*/ 139700 w 904"/>
                <a:gd name="T63" fmla="*/ 266700 h 600"/>
                <a:gd name="T64" fmla="*/ 215900 w 904"/>
                <a:gd name="T65" fmla="*/ 393700 h 600"/>
                <a:gd name="T66" fmla="*/ 292100 w 904"/>
                <a:gd name="T67" fmla="*/ 558800 h 600"/>
                <a:gd name="T68" fmla="*/ 215900 w 904"/>
                <a:gd name="T69" fmla="*/ 482600 h 600"/>
                <a:gd name="T70" fmla="*/ 165100 w 904"/>
                <a:gd name="T71" fmla="*/ 393700 h 600"/>
                <a:gd name="T72" fmla="*/ 139700 w 904"/>
                <a:gd name="T73" fmla="*/ 317500 h 600"/>
                <a:gd name="T74" fmla="*/ 88900 w 904"/>
                <a:gd name="T75" fmla="*/ 279400 h 600"/>
                <a:gd name="T76" fmla="*/ 88900 w 904"/>
                <a:gd name="T77" fmla="*/ 203200 h 600"/>
                <a:gd name="T78" fmla="*/ 25400 w 904"/>
                <a:gd name="T79" fmla="*/ 114300 h 600"/>
                <a:gd name="T80" fmla="*/ 0 w 904"/>
                <a:gd name="T81" fmla="*/ 0 h 600"/>
                <a:gd name="T82" fmla="*/ 228600 w 904"/>
                <a:gd name="T83" fmla="*/ 88900 h 600"/>
                <a:gd name="T84" fmla="*/ 381000 w 904"/>
                <a:gd name="T85" fmla="*/ 114300 h 600"/>
                <a:gd name="T86" fmla="*/ 533400 w 904"/>
                <a:gd name="T87" fmla="*/ 127000 h 600"/>
                <a:gd name="T88" fmla="*/ 584200 w 904"/>
                <a:gd name="T89" fmla="*/ 241300 h 600"/>
                <a:gd name="T90" fmla="*/ 660400 w 904"/>
                <a:gd name="T91" fmla="*/ 203200 h 600"/>
                <a:gd name="T92" fmla="*/ 774700 w 904"/>
                <a:gd name="T93" fmla="*/ 279400 h 600"/>
                <a:gd name="T94" fmla="*/ 863600 w 904"/>
                <a:gd name="T95" fmla="*/ 406400 h 6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4"/>
                <a:gd name="T145" fmla="*/ 0 h 600"/>
                <a:gd name="T146" fmla="*/ 904 w 904"/>
                <a:gd name="T147" fmla="*/ 600 h 6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4" h="600">
                  <a:moveTo>
                    <a:pt x="568" y="256"/>
                  </a:moveTo>
                  <a:lnTo>
                    <a:pt x="576" y="264"/>
                  </a:lnTo>
                  <a:lnTo>
                    <a:pt x="576" y="280"/>
                  </a:lnTo>
                  <a:lnTo>
                    <a:pt x="560" y="304"/>
                  </a:lnTo>
                  <a:lnTo>
                    <a:pt x="552" y="344"/>
                  </a:lnTo>
                  <a:lnTo>
                    <a:pt x="560" y="368"/>
                  </a:lnTo>
                  <a:lnTo>
                    <a:pt x="560" y="400"/>
                  </a:lnTo>
                  <a:lnTo>
                    <a:pt x="576" y="424"/>
                  </a:lnTo>
                  <a:lnTo>
                    <a:pt x="584" y="456"/>
                  </a:lnTo>
                  <a:lnTo>
                    <a:pt x="616" y="464"/>
                  </a:lnTo>
                  <a:lnTo>
                    <a:pt x="640" y="488"/>
                  </a:lnTo>
                  <a:lnTo>
                    <a:pt x="672" y="496"/>
                  </a:lnTo>
                  <a:lnTo>
                    <a:pt x="696" y="472"/>
                  </a:lnTo>
                  <a:lnTo>
                    <a:pt x="720" y="472"/>
                  </a:lnTo>
                  <a:lnTo>
                    <a:pt x="752" y="480"/>
                  </a:lnTo>
                  <a:lnTo>
                    <a:pt x="776" y="464"/>
                  </a:lnTo>
                  <a:lnTo>
                    <a:pt x="792" y="448"/>
                  </a:lnTo>
                  <a:lnTo>
                    <a:pt x="800" y="424"/>
                  </a:lnTo>
                  <a:lnTo>
                    <a:pt x="800" y="384"/>
                  </a:lnTo>
                  <a:lnTo>
                    <a:pt x="848" y="384"/>
                  </a:lnTo>
                  <a:lnTo>
                    <a:pt x="880" y="368"/>
                  </a:lnTo>
                  <a:lnTo>
                    <a:pt x="896" y="368"/>
                  </a:lnTo>
                  <a:lnTo>
                    <a:pt x="904" y="392"/>
                  </a:lnTo>
                  <a:lnTo>
                    <a:pt x="864" y="432"/>
                  </a:lnTo>
                  <a:lnTo>
                    <a:pt x="864" y="472"/>
                  </a:lnTo>
                  <a:lnTo>
                    <a:pt x="856" y="488"/>
                  </a:lnTo>
                  <a:lnTo>
                    <a:pt x="816" y="480"/>
                  </a:lnTo>
                  <a:lnTo>
                    <a:pt x="776" y="480"/>
                  </a:lnTo>
                  <a:lnTo>
                    <a:pt x="768" y="504"/>
                  </a:lnTo>
                  <a:lnTo>
                    <a:pt x="768" y="528"/>
                  </a:lnTo>
                  <a:lnTo>
                    <a:pt x="792" y="536"/>
                  </a:lnTo>
                  <a:lnTo>
                    <a:pt x="784" y="552"/>
                  </a:lnTo>
                  <a:lnTo>
                    <a:pt x="760" y="552"/>
                  </a:lnTo>
                  <a:lnTo>
                    <a:pt x="744" y="552"/>
                  </a:lnTo>
                  <a:lnTo>
                    <a:pt x="736" y="560"/>
                  </a:lnTo>
                  <a:lnTo>
                    <a:pt x="736" y="584"/>
                  </a:lnTo>
                  <a:lnTo>
                    <a:pt x="744" y="600"/>
                  </a:lnTo>
                  <a:lnTo>
                    <a:pt x="704" y="592"/>
                  </a:lnTo>
                  <a:lnTo>
                    <a:pt x="696" y="576"/>
                  </a:lnTo>
                  <a:lnTo>
                    <a:pt x="688" y="560"/>
                  </a:lnTo>
                  <a:lnTo>
                    <a:pt x="672" y="552"/>
                  </a:lnTo>
                  <a:lnTo>
                    <a:pt x="648" y="552"/>
                  </a:lnTo>
                  <a:lnTo>
                    <a:pt x="632" y="568"/>
                  </a:lnTo>
                  <a:lnTo>
                    <a:pt x="608" y="576"/>
                  </a:lnTo>
                  <a:lnTo>
                    <a:pt x="576" y="568"/>
                  </a:lnTo>
                  <a:lnTo>
                    <a:pt x="536" y="568"/>
                  </a:lnTo>
                  <a:lnTo>
                    <a:pt x="496" y="536"/>
                  </a:lnTo>
                  <a:lnTo>
                    <a:pt x="456" y="512"/>
                  </a:lnTo>
                  <a:lnTo>
                    <a:pt x="416" y="504"/>
                  </a:lnTo>
                  <a:lnTo>
                    <a:pt x="392" y="504"/>
                  </a:lnTo>
                  <a:lnTo>
                    <a:pt x="336" y="480"/>
                  </a:lnTo>
                  <a:lnTo>
                    <a:pt x="304" y="440"/>
                  </a:lnTo>
                  <a:lnTo>
                    <a:pt x="296" y="368"/>
                  </a:lnTo>
                  <a:lnTo>
                    <a:pt x="272" y="328"/>
                  </a:lnTo>
                  <a:lnTo>
                    <a:pt x="248" y="304"/>
                  </a:lnTo>
                  <a:lnTo>
                    <a:pt x="216" y="280"/>
                  </a:lnTo>
                  <a:lnTo>
                    <a:pt x="200" y="224"/>
                  </a:lnTo>
                  <a:lnTo>
                    <a:pt x="168" y="184"/>
                  </a:lnTo>
                  <a:lnTo>
                    <a:pt x="136" y="152"/>
                  </a:lnTo>
                  <a:lnTo>
                    <a:pt x="112" y="88"/>
                  </a:lnTo>
                  <a:lnTo>
                    <a:pt x="96" y="72"/>
                  </a:lnTo>
                  <a:lnTo>
                    <a:pt x="64" y="56"/>
                  </a:lnTo>
                  <a:lnTo>
                    <a:pt x="80" y="120"/>
                  </a:lnTo>
                  <a:lnTo>
                    <a:pt x="88" y="168"/>
                  </a:lnTo>
                  <a:lnTo>
                    <a:pt x="112" y="200"/>
                  </a:lnTo>
                  <a:lnTo>
                    <a:pt x="136" y="248"/>
                  </a:lnTo>
                  <a:lnTo>
                    <a:pt x="160" y="296"/>
                  </a:lnTo>
                  <a:lnTo>
                    <a:pt x="184" y="352"/>
                  </a:lnTo>
                  <a:lnTo>
                    <a:pt x="168" y="352"/>
                  </a:lnTo>
                  <a:lnTo>
                    <a:pt x="136" y="304"/>
                  </a:lnTo>
                  <a:lnTo>
                    <a:pt x="112" y="288"/>
                  </a:lnTo>
                  <a:lnTo>
                    <a:pt x="104" y="248"/>
                  </a:lnTo>
                  <a:lnTo>
                    <a:pt x="88" y="232"/>
                  </a:lnTo>
                  <a:lnTo>
                    <a:pt x="88" y="200"/>
                  </a:lnTo>
                  <a:lnTo>
                    <a:pt x="72" y="176"/>
                  </a:lnTo>
                  <a:lnTo>
                    <a:pt x="56" y="176"/>
                  </a:lnTo>
                  <a:lnTo>
                    <a:pt x="40" y="152"/>
                  </a:lnTo>
                  <a:lnTo>
                    <a:pt x="56" y="128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8" y="40"/>
                  </a:lnTo>
                  <a:lnTo>
                    <a:pt x="0" y="0"/>
                  </a:lnTo>
                  <a:lnTo>
                    <a:pt x="80" y="24"/>
                  </a:lnTo>
                  <a:lnTo>
                    <a:pt x="144" y="56"/>
                  </a:lnTo>
                  <a:lnTo>
                    <a:pt x="168" y="80"/>
                  </a:lnTo>
                  <a:lnTo>
                    <a:pt x="240" y="72"/>
                  </a:lnTo>
                  <a:lnTo>
                    <a:pt x="256" y="88"/>
                  </a:lnTo>
                  <a:lnTo>
                    <a:pt x="336" y="80"/>
                  </a:lnTo>
                  <a:lnTo>
                    <a:pt x="352" y="104"/>
                  </a:lnTo>
                  <a:lnTo>
                    <a:pt x="368" y="152"/>
                  </a:lnTo>
                  <a:lnTo>
                    <a:pt x="408" y="152"/>
                  </a:lnTo>
                  <a:lnTo>
                    <a:pt x="416" y="128"/>
                  </a:lnTo>
                  <a:lnTo>
                    <a:pt x="456" y="128"/>
                  </a:lnTo>
                  <a:lnTo>
                    <a:pt x="488" y="176"/>
                  </a:lnTo>
                  <a:lnTo>
                    <a:pt x="512" y="240"/>
                  </a:lnTo>
                  <a:lnTo>
                    <a:pt x="544" y="256"/>
                  </a:lnTo>
                  <a:lnTo>
                    <a:pt x="568" y="25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8" name="Freeform 23"/>
            <p:cNvSpPr>
              <a:spLocks/>
            </p:cNvSpPr>
            <p:nvPr/>
          </p:nvSpPr>
          <p:spPr bwMode="auto">
            <a:xfrm>
              <a:off x="1066800" y="3556000"/>
              <a:ext cx="2197100" cy="1295400"/>
            </a:xfrm>
            <a:custGeom>
              <a:avLst/>
              <a:gdLst>
                <a:gd name="T0" fmla="*/ 152400 w 1384"/>
                <a:gd name="T1" fmla="*/ 101600 h 816"/>
                <a:gd name="T2" fmla="*/ 88900 w 1384"/>
                <a:gd name="T3" fmla="*/ 127000 h 816"/>
                <a:gd name="T4" fmla="*/ 38100 w 1384"/>
                <a:gd name="T5" fmla="*/ 342900 h 816"/>
                <a:gd name="T6" fmla="*/ 0 w 1384"/>
                <a:gd name="T7" fmla="*/ 558800 h 816"/>
                <a:gd name="T8" fmla="*/ 63500 w 1384"/>
                <a:gd name="T9" fmla="*/ 698500 h 816"/>
                <a:gd name="T10" fmla="*/ 228600 w 1384"/>
                <a:gd name="T11" fmla="*/ 889000 h 816"/>
                <a:gd name="T12" fmla="*/ 596900 w 1384"/>
                <a:gd name="T13" fmla="*/ 1003300 h 816"/>
                <a:gd name="T14" fmla="*/ 774700 w 1384"/>
                <a:gd name="T15" fmla="*/ 1041400 h 816"/>
                <a:gd name="T16" fmla="*/ 850900 w 1384"/>
                <a:gd name="T17" fmla="*/ 1130300 h 816"/>
                <a:gd name="T18" fmla="*/ 965200 w 1384"/>
                <a:gd name="T19" fmla="*/ 1117600 h 816"/>
                <a:gd name="T20" fmla="*/ 1028700 w 1384"/>
                <a:gd name="T21" fmla="*/ 1270000 h 816"/>
                <a:gd name="T22" fmla="*/ 1104900 w 1384"/>
                <a:gd name="T23" fmla="*/ 1231900 h 816"/>
                <a:gd name="T24" fmla="*/ 1155700 w 1384"/>
                <a:gd name="T25" fmla="*/ 1117600 h 816"/>
                <a:gd name="T26" fmla="*/ 1358900 w 1384"/>
                <a:gd name="T27" fmla="*/ 1079500 h 816"/>
                <a:gd name="T28" fmla="*/ 1485900 w 1384"/>
                <a:gd name="T29" fmla="*/ 1079500 h 816"/>
                <a:gd name="T30" fmla="*/ 1549400 w 1384"/>
                <a:gd name="T31" fmla="*/ 1028700 h 816"/>
                <a:gd name="T32" fmla="*/ 1739900 w 1384"/>
                <a:gd name="T33" fmla="*/ 1016000 h 816"/>
                <a:gd name="T34" fmla="*/ 1803400 w 1384"/>
                <a:gd name="T35" fmla="*/ 1130300 h 816"/>
                <a:gd name="T36" fmla="*/ 1866900 w 1384"/>
                <a:gd name="T37" fmla="*/ 1231900 h 816"/>
                <a:gd name="T38" fmla="*/ 1930400 w 1384"/>
                <a:gd name="T39" fmla="*/ 1181100 h 816"/>
                <a:gd name="T40" fmla="*/ 1816100 w 1384"/>
                <a:gd name="T41" fmla="*/ 977900 h 816"/>
                <a:gd name="T42" fmla="*/ 1905000 w 1384"/>
                <a:gd name="T43" fmla="*/ 825500 h 816"/>
                <a:gd name="T44" fmla="*/ 1968500 w 1384"/>
                <a:gd name="T45" fmla="*/ 736600 h 816"/>
                <a:gd name="T46" fmla="*/ 1943100 w 1384"/>
                <a:gd name="T47" fmla="*/ 635000 h 816"/>
                <a:gd name="T48" fmla="*/ 1930400 w 1384"/>
                <a:gd name="T49" fmla="*/ 571500 h 816"/>
                <a:gd name="T50" fmla="*/ 1930400 w 1384"/>
                <a:gd name="T51" fmla="*/ 546100 h 816"/>
                <a:gd name="T52" fmla="*/ 1930400 w 1384"/>
                <a:gd name="T53" fmla="*/ 482600 h 816"/>
                <a:gd name="T54" fmla="*/ 1981200 w 1384"/>
                <a:gd name="T55" fmla="*/ 533400 h 816"/>
                <a:gd name="T56" fmla="*/ 1993900 w 1384"/>
                <a:gd name="T57" fmla="*/ 469900 h 816"/>
                <a:gd name="T58" fmla="*/ 1993900 w 1384"/>
                <a:gd name="T59" fmla="*/ 368300 h 816"/>
                <a:gd name="T60" fmla="*/ 2082800 w 1384"/>
                <a:gd name="T61" fmla="*/ 317500 h 816"/>
                <a:gd name="T62" fmla="*/ 2146300 w 1384"/>
                <a:gd name="T63" fmla="*/ 304800 h 816"/>
                <a:gd name="T64" fmla="*/ 2133600 w 1384"/>
                <a:gd name="T65" fmla="*/ 292100 h 816"/>
                <a:gd name="T66" fmla="*/ 2108200 w 1384"/>
                <a:gd name="T67" fmla="*/ 228600 h 816"/>
                <a:gd name="T68" fmla="*/ 2184400 w 1384"/>
                <a:gd name="T69" fmla="*/ 139700 h 816"/>
                <a:gd name="T70" fmla="*/ 2133600 w 1384"/>
                <a:gd name="T71" fmla="*/ 12700 h 816"/>
                <a:gd name="T72" fmla="*/ 2057400 w 1384"/>
                <a:gd name="T73" fmla="*/ 101600 h 816"/>
                <a:gd name="T74" fmla="*/ 1917700 w 1384"/>
                <a:gd name="T75" fmla="*/ 190500 h 816"/>
                <a:gd name="T76" fmla="*/ 1866900 w 1384"/>
                <a:gd name="T77" fmla="*/ 292100 h 816"/>
                <a:gd name="T78" fmla="*/ 1739900 w 1384"/>
                <a:gd name="T79" fmla="*/ 368300 h 816"/>
                <a:gd name="T80" fmla="*/ 1651000 w 1384"/>
                <a:gd name="T81" fmla="*/ 457200 h 816"/>
                <a:gd name="T82" fmla="*/ 1638300 w 1384"/>
                <a:gd name="T83" fmla="*/ 355600 h 816"/>
                <a:gd name="T84" fmla="*/ 1600200 w 1384"/>
                <a:gd name="T85" fmla="*/ 330200 h 816"/>
                <a:gd name="T86" fmla="*/ 1549400 w 1384"/>
                <a:gd name="T87" fmla="*/ 266700 h 816"/>
                <a:gd name="T88" fmla="*/ 1498600 w 1384"/>
                <a:gd name="T89" fmla="*/ 317500 h 816"/>
                <a:gd name="T90" fmla="*/ 1524000 w 1384"/>
                <a:gd name="T91" fmla="*/ 419100 h 816"/>
                <a:gd name="T92" fmla="*/ 1498600 w 1384"/>
                <a:gd name="T93" fmla="*/ 469900 h 816"/>
                <a:gd name="T94" fmla="*/ 1447800 w 1384"/>
                <a:gd name="T95" fmla="*/ 406400 h 816"/>
                <a:gd name="T96" fmla="*/ 1447800 w 1384"/>
                <a:gd name="T97" fmla="*/ 292100 h 816"/>
                <a:gd name="T98" fmla="*/ 1447800 w 1384"/>
                <a:gd name="T99" fmla="*/ 241300 h 816"/>
                <a:gd name="T100" fmla="*/ 1346200 w 1384"/>
                <a:gd name="T101" fmla="*/ 241300 h 816"/>
                <a:gd name="T102" fmla="*/ 1231900 w 1384"/>
                <a:gd name="T103" fmla="*/ 215900 h 816"/>
                <a:gd name="T104" fmla="*/ 1155700 w 1384"/>
                <a:gd name="T105" fmla="*/ 114300 h 816"/>
                <a:gd name="T106" fmla="*/ 444500 w 1384"/>
                <a:gd name="T107" fmla="*/ 63500 h 8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84"/>
                <a:gd name="T163" fmla="*/ 0 h 816"/>
                <a:gd name="T164" fmla="*/ 1384 w 1384"/>
                <a:gd name="T165" fmla="*/ 816 h 8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84" h="816">
                  <a:moveTo>
                    <a:pt x="136" y="16"/>
                  </a:moveTo>
                  <a:lnTo>
                    <a:pt x="120" y="80"/>
                  </a:lnTo>
                  <a:lnTo>
                    <a:pt x="96" y="64"/>
                  </a:lnTo>
                  <a:lnTo>
                    <a:pt x="80" y="48"/>
                  </a:lnTo>
                  <a:lnTo>
                    <a:pt x="56" y="32"/>
                  </a:lnTo>
                  <a:lnTo>
                    <a:pt x="56" y="80"/>
                  </a:lnTo>
                  <a:lnTo>
                    <a:pt x="40" y="128"/>
                  </a:lnTo>
                  <a:lnTo>
                    <a:pt x="40" y="168"/>
                  </a:lnTo>
                  <a:lnTo>
                    <a:pt x="24" y="216"/>
                  </a:lnTo>
                  <a:lnTo>
                    <a:pt x="16" y="280"/>
                  </a:lnTo>
                  <a:lnTo>
                    <a:pt x="0" y="320"/>
                  </a:lnTo>
                  <a:lnTo>
                    <a:pt x="0" y="352"/>
                  </a:lnTo>
                  <a:lnTo>
                    <a:pt x="24" y="384"/>
                  </a:lnTo>
                  <a:lnTo>
                    <a:pt x="16" y="408"/>
                  </a:lnTo>
                  <a:lnTo>
                    <a:pt x="40" y="440"/>
                  </a:lnTo>
                  <a:lnTo>
                    <a:pt x="56" y="488"/>
                  </a:lnTo>
                  <a:lnTo>
                    <a:pt x="96" y="520"/>
                  </a:lnTo>
                  <a:lnTo>
                    <a:pt x="144" y="560"/>
                  </a:lnTo>
                  <a:lnTo>
                    <a:pt x="216" y="584"/>
                  </a:lnTo>
                  <a:lnTo>
                    <a:pt x="312" y="640"/>
                  </a:lnTo>
                  <a:lnTo>
                    <a:pt x="376" y="632"/>
                  </a:lnTo>
                  <a:lnTo>
                    <a:pt x="392" y="648"/>
                  </a:lnTo>
                  <a:lnTo>
                    <a:pt x="472" y="640"/>
                  </a:lnTo>
                  <a:lnTo>
                    <a:pt x="488" y="656"/>
                  </a:lnTo>
                  <a:lnTo>
                    <a:pt x="504" y="704"/>
                  </a:lnTo>
                  <a:lnTo>
                    <a:pt x="512" y="712"/>
                  </a:lnTo>
                  <a:lnTo>
                    <a:pt x="536" y="712"/>
                  </a:lnTo>
                  <a:lnTo>
                    <a:pt x="552" y="688"/>
                  </a:lnTo>
                  <a:lnTo>
                    <a:pt x="592" y="688"/>
                  </a:lnTo>
                  <a:lnTo>
                    <a:pt x="608" y="704"/>
                  </a:lnTo>
                  <a:lnTo>
                    <a:pt x="624" y="728"/>
                  </a:lnTo>
                  <a:lnTo>
                    <a:pt x="640" y="768"/>
                  </a:lnTo>
                  <a:lnTo>
                    <a:pt x="648" y="800"/>
                  </a:lnTo>
                  <a:lnTo>
                    <a:pt x="680" y="816"/>
                  </a:lnTo>
                  <a:lnTo>
                    <a:pt x="704" y="816"/>
                  </a:lnTo>
                  <a:lnTo>
                    <a:pt x="696" y="776"/>
                  </a:lnTo>
                  <a:lnTo>
                    <a:pt x="696" y="752"/>
                  </a:lnTo>
                  <a:lnTo>
                    <a:pt x="704" y="712"/>
                  </a:lnTo>
                  <a:lnTo>
                    <a:pt x="728" y="704"/>
                  </a:lnTo>
                  <a:lnTo>
                    <a:pt x="768" y="672"/>
                  </a:lnTo>
                  <a:lnTo>
                    <a:pt x="816" y="672"/>
                  </a:lnTo>
                  <a:lnTo>
                    <a:pt x="856" y="680"/>
                  </a:lnTo>
                  <a:lnTo>
                    <a:pt x="896" y="696"/>
                  </a:lnTo>
                  <a:lnTo>
                    <a:pt x="920" y="688"/>
                  </a:lnTo>
                  <a:lnTo>
                    <a:pt x="936" y="680"/>
                  </a:lnTo>
                  <a:lnTo>
                    <a:pt x="888" y="664"/>
                  </a:lnTo>
                  <a:lnTo>
                    <a:pt x="936" y="640"/>
                  </a:lnTo>
                  <a:lnTo>
                    <a:pt x="976" y="648"/>
                  </a:lnTo>
                  <a:lnTo>
                    <a:pt x="1032" y="640"/>
                  </a:lnTo>
                  <a:lnTo>
                    <a:pt x="1064" y="640"/>
                  </a:lnTo>
                  <a:lnTo>
                    <a:pt x="1096" y="640"/>
                  </a:lnTo>
                  <a:lnTo>
                    <a:pt x="1120" y="656"/>
                  </a:lnTo>
                  <a:lnTo>
                    <a:pt x="1128" y="672"/>
                  </a:lnTo>
                  <a:lnTo>
                    <a:pt x="1136" y="712"/>
                  </a:lnTo>
                  <a:lnTo>
                    <a:pt x="1152" y="736"/>
                  </a:lnTo>
                  <a:lnTo>
                    <a:pt x="1160" y="760"/>
                  </a:lnTo>
                  <a:lnTo>
                    <a:pt x="1176" y="776"/>
                  </a:lnTo>
                  <a:lnTo>
                    <a:pt x="1192" y="784"/>
                  </a:lnTo>
                  <a:lnTo>
                    <a:pt x="1216" y="768"/>
                  </a:lnTo>
                  <a:lnTo>
                    <a:pt x="1216" y="744"/>
                  </a:lnTo>
                  <a:lnTo>
                    <a:pt x="1208" y="720"/>
                  </a:lnTo>
                  <a:lnTo>
                    <a:pt x="1168" y="664"/>
                  </a:lnTo>
                  <a:lnTo>
                    <a:pt x="1144" y="616"/>
                  </a:lnTo>
                  <a:lnTo>
                    <a:pt x="1152" y="568"/>
                  </a:lnTo>
                  <a:lnTo>
                    <a:pt x="1176" y="552"/>
                  </a:lnTo>
                  <a:lnTo>
                    <a:pt x="1200" y="520"/>
                  </a:lnTo>
                  <a:lnTo>
                    <a:pt x="1200" y="496"/>
                  </a:lnTo>
                  <a:lnTo>
                    <a:pt x="1216" y="480"/>
                  </a:lnTo>
                  <a:lnTo>
                    <a:pt x="1240" y="464"/>
                  </a:lnTo>
                  <a:lnTo>
                    <a:pt x="1248" y="440"/>
                  </a:lnTo>
                  <a:lnTo>
                    <a:pt x="1240" y="408"/>
                  </a:lnTo>
                  <a:lnTo>
                    <a:pt x="1224" y="400"/>
                  </a:lnTo>
                  <a:lnTo>
                    <a:pt x="1232" y="384"/>
                  </a:lnTo>
                  <a:lnTo>
                    <a:pt x="1216" y="376"/>
                  </a:lnTo>
                  <a:lnTo>
                    <a:pt x="1216" y="360"/>
                  </a:lnTo>
                  <a:lnTo>
                    <a:pt x="1200" y="352"/>
                  </a:lnTo>
                  <a:lnTo>
                    <a:pt x="1200" y="328"/>
                  </a:lnTo>
                  <a:lnTo>
                    <a:pt x="1216" y="344"/>
                  </a:lnTo>
                  <a:lnTo>
                    <a:pt x="1224" y="336"/>
                  </a:lnTo>
                  <a:lnTo>
                    <a:pt x="1208" y="320"/>
                  </a:lnTo>
                  <a:lnTo>
                    <a:pt x="1216" y="304"/>
                  </a:lnTo>
                  <a:lnTo>
                    <a:pt x="1232" y="320"/>
                  </a:lnTo>
                  <a:lnTo>
                    <a:pt x="1240" y="344"/>
                  </a:lnTo>
                  <a:lnTo>
                    <a:pt x="1248" y="336"/>
                  </a:lnTo>
                  <a:lnTo>
                    <a:pt x="1240" y="320"/>
                  </a:lnTo>
                  <a:lnTo>
                    <a:pt x="1248" y="304"/>
                  </a:lnTo>
                  <a:lnTo>
                    <a:pt x="1256" y="296"/>
                  </a:lnTo>
                  <a:lnTo>
                    <a:pt x="1256" y="280"/>
                  </a:lnTo>
                  <a:lnTo>
                    <a:pt x="1248" y="256"/>
                  </a:lnTo>
                  <a:lnTo>
                    <a:pt x="1256" y="232"/>
                  </a:lnTo>
                  <a:lnTo>
                    <a:pt x="1264" y="224"/>
                  </a:lnTo>
                  <a:lnTo>
                    <a:pt x="1288" y="200"/>
                  </a:lnTo>
                  <a:lnTo>
                    <a:pt x="1312" y="200"/>
                  </a:lnTo>
                  <a:lnTo>
                    <a:pt x="1328" y="192"/>
                  </a:lnTo>
                  <a:lnTo>
                    <a:pt x="1344" y="192"/>
                  </a:lnTo>
                  <a:lnTo>
                    <a:pt x="1352" y="192"/>
                  </a:lnTo>
                  <a:lnTo>
                    <a:pt x="1360" y="184"/>
                  </a:lnTo>
                  <a:lnTo>
                    <a:pt x="1352" y="184"/>
                  </a:lnTo>
                  <a:lnTo>
                    <a:pt x="1344" y="184"/>
                  </a:lnTo>
                  <a:lnTo>
                    <a:pt x="1336" y="176"/>
                  </a:lnTo>
                  <a:lnTo>
                    <a:pt x="1328" y="168"/>
                  </a:lnTo>
                  <a:lnTo>
                    <a:pt x="1328" y="144"/>
                  </a:lnTo>
                  <a:lnTo>
                    <a:pt x="1344" y="112"/>
                  </a:lnTo>
                  <a:lnTo>
                    <a:pt x="1360" y="104"/>
                  </a:lnTo>
                  <a:lnTo>
                    <a:pt x="1376" y="88"/>
                  </a:lnTo>
                  <a:lnTo>
                    <a:pt x="1384" y="64"/>
                  </a:lnTo>
                  <a:lnTo>
                    <a:pt x="1352" y="40"/>
                  </a:lnTo>
                  <a:lnTo>
                    <a:pt x="1344" y="8"/>
                  </a:lnTo>
                  <a:lnTo>
                    <a:pt x="1312" y="0"/>
                  </a:lnTo>
                  <a:lnTo>
                    <a:pt x="1296" y="16"/>
                  </a:lnTo>
                  <a:lnTo>
                    <a:pt x="1296" y="64"/>
                  </a:lnTo>
                  <a:lnTo>
                    <a:pt x="1280" y="96"/>
                  </a:lnTo>
                  <a:lnTo>
                    <a:pt x="1232" y="128"/>
                  </a:lnTo>
                  <a:lnTo>
                    <a:pt x="1208" y="120"/>
                  </a:lnTo>
                  <a:lnTo>
                    <a:pt x="1184" y="136"/>
                  </a:lnTo>
                  <a:lnTo>
                    <a:pt x="1184" y="152"/>
                  </a:lnTo>
                  <a:lnTo>
                    <a:pt x="1176" y="184"/>
                  </a:lnTo>
                  <a:lnTo>
                    <a:pt x="1152" y="200"/>
                  </a:lnTo>
                  <a:lnTo>
                    <a:pt x="1112" y="224"/>
                  </a:lnTo>
                  <a:lnTo>
                    <a:pt x="1096" y="232"/>
                  </a:lnTo>
                  <a:lnTo>
                    <a:pt x="1080" y="264"/>
                  </a:lnTo>
                  <a:lnTo>
                    <a:pt x="1064" y="272"/>
                  </a:lnTo>
                  <a:lnTo>
                    <a:pt x="1040" y="288"/>
                  </a:lnTo>
                  <a:lnTo>
                    <a:pt x="1016" y="272"/>
                  </a:lnTo>
                  <a:lnTo>
                    <a:pt x="1032" y="240"/>
                  </a:lnTo>
                  <a:lnTo>
                    <a:pt x="1032" y="224"/>
                  </a:lnTo>
                  <a:lnTo>
                    <a:pt x="1016" y="232"/>
                  </a:lnTo>
                  <a:lnTo>
                    <a:pt x="1000" y="232"/>
                  </a:lnTo>
                  <a:lnTo>
                    <a:pt x="1008" y="208"/>
                  </a:lnTo>
                  <a:lnTo>
                    <a:pt x="1016" y="192"/>
                  </a:lnTo>
                  <a:lnTo>
                    <a:pt x="1000" y="168"/>
                  </a:lnTo>
                  <a:lnTo>
                    <a:pt x="976" y="168"/>
                  </a:lnTo>
                  <a:lnTo>
                    <a:pt x="968" y="184"/>
                  </a:lnTo>
                  <a:lnTo>
                    <a:pt x="952" y="184"/>
                  </a:lnTo>
                  <a:lnTo>
                    <a:pt x="944" y="200"/>
                  </a:lnTo>
                  <a:lnTo>
                    <a:pt x="944" y="232"/>
                  </a:lnTo>
                  <a:lnTo>
                    <a:pt x="952" y="240"/>
                  </a:lnTo>
                  <a:lnTo>
                    <a:pt x="960" y="264"/>
                  </a:lnTo>
                  <a:lnTo>
                    <a:pt x="960" y="272"/>
                  </a:lnTo>
                  <a:lnTo>
                    <a:pt x="952" y="288"/>
                  </a:lnTo>
                  <a:lnTo>
                    <a:pt x="944" y="296"/>
                  </a:lnTo>
                  <a:lnTo>
                    <a:pt x="936" y="304"/>
                  </a:lnTo>
                  <a:lnTo>
                    <a:pt x="920" y="272"/>
                  </a:lnTo>
                  <a:lnTo>
                    <a:pt x="912" y="256"/>
                  </a:lnTo>
                  <a:lnTo>
                    <a:pt x="904" y="232"/>
                  </a:lnTo>
                  <a:lnTo>
                    <a:pt x="912" y="208"/>
                  </a:lnTo>
                  <a:lnTo>
                    <a:pt x="912" y="184"/>
                  </a:lnTo>
                  <a:lnTo>
                    <a:pt x="952" y="160"/>
                  </a:lnTo>
                  <a:lnTo>
                    <a:pt x="968" y="144"/>
                  </a:lnTo>
                  <a:lnTo>
                    <a:pt x="912" y="152"/>
                  </a:lnTo>
                  <a:lnTo>
                    <a:pt x="880" y="152"/>
                  </a:lnTo>
                  <a:lnTo>
                    <a:pt x="872" y="128"/>
                  </a:lnTo>
                  <a:lnTo>
                    <a:pt x="848" y="152"/>
                  </a:lnTo>
                  <a:lnTo>
                    <a:pt x="856" y="128"/>
                  </a:lnTo>
                  <a:lnTo>
                    <a:pt x="808" y="144"/>
                  </a:lnTo>
                  <a:lnTo>
                    <a:pt x="776" y="136"/>
                  </a:lnTo>
                  <a:lnTo>
                    <a:pt x="784" y="112"/>
                  </a:lnTo>
                  <a:lnTo>
                    <a:pt x="792" y="96"/>
                  </a:lnTo>
                  <a:lnTo>
                    <a:pt x="728" y="72"/>
                  </a:lnTo>
                  <a:lnTo>
                    <a:pt x="504" y="64"/>
                  </a:lnTo>
                  <a:lnTo>
                    <a:pt x="392" y="56"/>
                  </a:lnTo>
                  <a:lnTo>
                    <a:pt x="280" y="40"/>
                  </a:lnTo>
                  <a:lnTo>
                    <a:pt x="136" y="16"/>
                  </a:lnTo>
                  <a:close/>
                </a:path>
              </a:pathLst>
            </a:custGeom>
            <a:solidFill>
              <a:srgbClr val="92CD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9" name="Freeform 24"/>
            <p:cNvSpPr>
              <a:spLocks/>
            </p:cNvSpPr>
            <p:nvPr/>
          </p:nvSpPr>
          <p:spPr bwMode="auto">
            <a:xfrm>
              <a:off x="381000" y="2209800"/>
              <a:ext cx="927100" cy="1041400"/>
            </a:xfrm>
            <a:custGeom>
              <a:avLst/>
              <a:gdLst>
                <a:gd name="T0" fmla="*/ 635000 w 584"/>
                <a:gd name="T1" fmla="*/ 635000 h 656"/>
                <a:gd name="T2" fmla="*/ 660400 w 584"/>
                <a:gd name="T3" fmla="*/ 698500 h 656"/>
                <a:gd name="T4" fmla="*/ 749300 w 584"/>
                <a:gd name="T5" fmla="*/ 838200 h 656"/>
                <a:gd name="T6" fmla="*/ 749300 w 584"/>
                <a:gd name="T7" fmla="*/ 1041400 h 656"/>
                <a:gd name="T8" fmla="*/ 711200 w 584"/>
                <a:gd name="T9" fmla="*/ 876300 h 656"/>
                <a:gd name="T10" fmla="*/ 660400 w 584"/>
                <a:gd name="T11" fmla="*/ 838200 h 656"/>
                <a:gd name="T12" fmla="*/ 622300 w 584"/>
                <a:gd name="T13" fmla="*/ 673100 h 656"/>
                <a:gd name="T14" fmla="*/ 584200 w 584"/>
                <a:gd name="T15" fmla="*/ 596900 h 656"/>
                <a:gd name="T16" fmla="*/ 469900 w 584"/>
                <a:gd name="T17" fmla="*/ 546100 h 656"/>
                <a:gd name="T18" fmla="*/ 431800 w 584"/>
                <a:gd name="T19" fmla="*/ 571500 h 656"/>
                <a:gd name="T20" fmla="*/ 406400 w 584"/>
                <a:gd name="T21" fmla="*/ 533400 h 656"/>
                <a:gd name="T22" fmla="*/ 482600 w 584"/>
                <a:gd name="T23" fmla="*/ 482600 h 656"/>
                <a:gd name="T24" fmla="*/ 381000 w 584"/>
                <a:gd name="T25" fmla="*/ 508000 h 656"/>
                <a:gd name="T26" fmla="*/ 317500 w 584"/>
                <a:gd name="T27" fmla="*/ 482600 h 656"/>
                <a:gd name="T28" fmla="*/ 292100 w 584"/>
                <a:gd name="T29" fmla="*/ 571500 h 656"/>
                <a:gd name="T30" fmla="*/ 152400 w 584"/>
                <a:gd name="T31" fmla="*/ 584200 h 656"/>
                <a:gd name="T32" fmla="*/ 0 w 584"/>
                <a:gd name="T33" fmla="*/ 533400 h 656"/>
                <a:gd name="T34" fmla="*/ 76200 w 584"/>
                <a:gd name="T35" fmla="*/ 533400 h 656"/>
                <a:gd name="T36" fmla="*/ 152400 w 584"/>
                <a:gd name="T37" fmla="*/ 546100 h 656"/>
                <a:gd name="T38" fmla="*/ 190500 w 584"/>
                <a:gd name="T39" fmla="*/ 495300 h 656"/>
                <a:gd name="T40" fmla="*/ 203200 w 584"/>
                <a:gd name="T41" fmla="*/ 431800 h 656"/>
                <a:gd name="T42" fmla="*/ 152400 w 584"/>
                <a:gd name="T43" fmla="*/ 393700 h 656"/>
                <a:gd name="T44" fmla="*/ 165100 w 584"/>
                <a:gd name="T45" fmla="*/ 304800 h 656"/>
                <a:gd name="T46" fmla="*/ 203200 w 584"/>
                <a:gd name="T47" fmla="*/ 292100 h 656"/>
                <a:gd name="T48" fmla="*/ 215900 w 584"/>
                <a:gd name="T49" fmla="*/ 203200 h 656"/>
                <a:gd name="T50" fmla="*/ 292100 w 584"/>
                <a:gd name="T51" fmla="*/ 203200 h 656"/>
                <a:gd name="T52" fmla="*/ 406400 w 584"/>
                <a:gd name="T53" fmla="*/ 241300 h 656"/>
                <a:gd name="T54" fmla="*/ 368300 w 584"/>
                <a:gd name="T55" fmla="*/ 114300 h 656"/>
                <a:gd name="T56" fmla="*/ 381000 w 584"/>
                <a:gd name="T57" fmla="*/ 63500 h 656"/>
                <a:gd name="T58" fmla="*/ 431800 w 584"/>
                <a:gd name="T59" fmla="*/ 76200 h 656"/>
                <a:gd name="T60" fmla="*/ 469900 w 584"/>
                <a:gd name="T61" fmla="*/ 88900 h 656"/>
                <a:gd name="T62" fmla="*/ 495300 w 584"/>
                <a:gd name="T63" fmla="*/ 165100 h 656"/>
                <a:gd name="T64" fmla="*/ 520700 w 584"/>
                <a:gd name="T65" fmla="*/ 101600 h 656"/>
                <a:gd name="T66" fmla="*/ 533400 w 584"/>
                <a:gd name="T67" fmla="*/ 12700 h 656"/>
                <a:gd name="T68" fmla="*/ 622300 w 584"/>
                <a:gd name="T69" fmla="*/ 12700 h 656"/>
                <a:gd name="T70" fmla="*/ 647700 w 584"/>
                <a:gd name="T71" fmla="*/ 50800 h 656"/>
                <a:gd name="T72" fmla="*/ 711200 w 584"/>
                <a:gd name="T73" fmla="*/ 25400 h 656"/>
                <a:gd name="T74" fmla="*/ 800100 w 584"/>
                <a:gd name="T75" fmla="*/ 50800 h 656"/>
                <a:gd name="T76" fmla="*/ 812800 w 584"/>
                <a:gd name="T77" fmla="*/ 114300 h 656"/>
                <a:gd name="T78" fmla="*/ 863600 w 584"/>
                <a:gd name="T79" fmla="*/ 152400 h 656"/>
                <a:gd name="T80" fmla="*/ 927100 w 584"/>
                <a:gd name="T81" fmla="*/ 266700 h 6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4"/>
                <a:gd name="T124" fmla="*/ 0 h 656"/>
                <a:gd name="T125" fmla="*/ 584 w 584"/>
                <a:gd name="T126" fmla="*/ 656 h 6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4" h="656">
                  <a:moveTo>
                    <a:pt x="584" y="168"/>
                  </a:moveTo>
                  <a:lnTo>
                    <a:pt x="400" y="400"/>
                  </a:lnTo>
                  <a:lnTo>
                    <a:pt x="440" y="416"/>
                  </a:lnTo>
                  <a:lnTo>
                    <a:pt x="416" y="440"/>
                  </a:lnTo>
                  <a:lnTo>
                    <a:pt x="448" y="448"/>
                  </a:lnTo>
                  <a:lnTo>
                    <a:pt x="472" y="528"/>
                  </a:lnTo>
                  <a:lnTo>
                    <a:pt x="496" y="616"/>
                  </a:lnTo>
                  <a:lnTo>
                    <a:pt x="472" y="656"/>
                  </a:lnTo>
                  <a:lnTo>
                    <a:pt x="464" y="584"/>
                  </a:lnTo>
                  <a:lnTo>
                    <a:pt x="448" y="552"/>
                  </a:lnTo>
                  <a:lnTo>
                    <a:pt x="440" y="488"/>
                  </a:lnTo>
                  <a:lnTo>
                    <a:pt x="416" y="528"/>
                  </a:lnTo>
                  <a:lnTo>
                    <a:pt x="400" y="472"/>
                  </a:lnTo>
                  <a:lnTo>
                    <a:pt x="392" y="424"/>
                  </a:lnTo>
                  <a:lnTo>
                    <a:pt x="376" y="384"/>
                  </a:lnTo>
                  <a:lnTo>
                    <a:pt x="368" y="376"/>
                  </a:lnTo>
                  <a:lnTo>
                    <a:pt x="328" y="392"/>
                  </a:lnTo>
                  <a:lnTo>
                    <a:pt x="296" y="344"/>
                  </a:lnTo>
                  <a:lnTo>
                    <a:pt x="296" y="368"/>
                  </a:lnTo>
                  <a:lnTo>
                    <a:pt x="272" y="360"/>
                  </a:lnTo>
                  <a:lnTo>
                    <a:pt x="232" y="368"/>
                  </a:lnTo>
                  <a:lnTo>
                    <a:pt x="256" y="336"/>
                  </a:lnTo>
                  <a:lnTo>
                    <a:pt x="296" y="328"/>
                  </a:lnTo>
                  <a:lnTo>
                    <a:pt x="304" y="304"/>
                  </a:lnTo>
                  <a:lnTo>
                    <a:pt x="264" y="296"/>
                  </a:lnTo>
                  <a:lnTo>
                    <a:pt x="240" y="320"/>
                  </a:lnTo>
                  <a:lnTo>
                    <a:pt x="224" y="288"/>
                  </a:lnTo>
                  <a:lnTo>
                    <a:pt x="200" y="304"/>
                  </a:lnTo>
                  <a:lnTo>
                    <a:pt x="200" y="344"/>
                  </a:lnTo>
                  <a:lnTo>
                    <a:pt x="184" y="360"/>
                  </a:lnTo>
                  <a:lnTo>
                    <a:pt x="136" y="352"/>
                  </a:lnTo>
                  <a:lnTo>
                    <a:pt x="96" y="368"/>
                  </a:lnTo>
                  <a:lnTo>
                    <a:pt x="56" y="368"/>
                  </a:lnTo>
                  <a:lnTo>
                    <a:pt x="0" y="336"/>
                  </a:lnTo>
                  <a:lnTo>
                    <a:pt x="8" y="312"/>
                  </a:lnTo>
                  <a:lnTo>
                    <a:pt x="48" y="336"/>
                  </a:lnTo>
                  <a:lnTo>
                    <a:pt x="64" y="336"/>
                  </a:lnTo>
                  <a:lnTo>
                    <a:pt x="96" y="344"/>
                  </a:lnTo>
                  <a:lnTo>
                    <a:pt x="112" y="328"/>
                  </a:lnTo>
                  <a:lnTo>
                    <a:pt x="120" y="312"/>
                  </a:lnTo>
                  <a:lnTo>
                    <a:pt x="144" y="304"/>
                  </a:lnTo>
                  <a:lnTo>
                    <a:pt x="128" y="272"/>
                  </a:lnTo>
                  <a:lnTo>
                    <a:pt x="120" y="256"/>
                  </a:lnTo>
                  <a:lnTo>
                    <a:pt x="96" y="248"/>
                  </a:lnTo>
                  <a:lnTo>
                    <a:pt x="128" y="216"/>
                  </a:lnTo>
                  <a:lnTo>
                    <a:pt x="104" y="192"/>
                  </a:lnTo>
                  <a:lnTo>
                    <a:pt x="120" y="184"/>
                  </a:lnTo>
                  <a:lnTo>
                    <a:pt x="128" y="184"/>
                  </a:lnTo>
                  <a:lnTo>
                    <a:pt x="136" y="152"/>
                  </a:lnTo>
                  <a:lnTo>
                    <a:pt x="136" y="128"/>
                  </a:lnTo>
                  <a:lnTo>
                    <a:pt x="160" y="128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56" y="152"/>
                  </a:lnTo>
                  <a:lnTo>
                    <a:pt x="280" y="128"/>
                  </a:lnTo>
                  <a:lnTo>
                    <a:pt x="232" y="72"/>
                  </a:lnTo>
                  <a:lnTo>
                    <a:pt x="248" y="64"/>
                  </a:lnTo>
                  <a:lnTo>
                    <a:pt x="240" y="40"/>
                  </a:lnTo>
                  <a:lnTo>
                    <a:pt x="256" y="32"/>
                  </a:lnTo>
                  <a:lnTo>
                    <a:pt x="272" y="48"/>
                  </a:lnTo>
                  <a:lnTo>
                    <a:pt x="288" y="48"/>
                  </a:lnTo>
                  <a:lnTo>
                    <a:pt x="296" y="56"/>
                  </a:lnTo>
                  <a:lnTo>
                    <a:pt x="280" y="72"/>
                  </a:lnTo>
                  <a:lnTo>
                    <a:pt x="312" y="104"/>
                  </a:lnTo>
                  <a:lnTo>
                    <a:pt x="336" y="80"/>
                  </a:lnTo>
                  <a:lnTo>
                    <a:pt x="328" y="64"/>
                  </a:lnTo>
                  <a:lnTo>
                    <a:pt x="336" y="32"/>
                  </a:lnTo>
                  <a:lnTo>
                    <a:pt x="336" y="8"/>
                  </a:lnTo>
                  <a:lnTo>
                    <a:pt x="368" y="0"/>
                  </a:lnTo>
                  <a:lnTo>
                    <a:pt x="392" y="8"/>
                  </a:lnTo>
                  <a:lnTo>
                    <a:pt x="392" y="24"/>
                  </a:lnTo>
                  <a:lnTo>
                    <a:pt x="408" y="32"/>
                  </a:lnTo>
                  <a:lnTo>
                    <a:pt x="424" y="24"/>
                  </a:lnTo>
                  <a:lnTo>
                    <a:pt x="448" y="16"/>
                  </a:lnTo>
                  <a:lnTo>
                    <a:pt x="480" y="24"/>
                  </a:lnTo>
                  <a:lnTo>
                    <a:pt x="504" y="32"/>
                  </a:lnTo>
                  <a:lnTo>
                    <a:pt x="504" y="56"/>
                  </a:lnTo>
                  <a:lnTo>
                    <a:pt x="512" y="72"/>
                  </a:lnTo>
                  <a:lnTo>
                    <a:pt x="536" y="72"/>
                  </a:lnTo>
                  <a:lnTo>
                    <a:pt x="544" y="96"/>
                  </a:lnTo>
                  <a:lnTo>
                    <a:pt x="560" y="112"/>
                  </a:lnTo>
                  <a:lnTo>
                    <a:pt x="584" y="168"/>
                  </a:lnTo>
                  <a:close/>
                </a:path>
              </a:pathLst>
            </a:custGeom>
            <a:solidFill>
              <a:srgbClr val="92CD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20" name="Freeform 25"/>
            <p:cNvSpPr>
              <a:spLocks/>
            </p:cNvSpPr>
            <p:nvPr/>
          </p:nvSpPr>
          <p:spPr bwMode="auto">
            <a:xfrm>
              <a:off x="558800" y="2832100"/>
              <a:ext cx="63500" cy="38100"/>
            </a:xfrm>
            <a:custGeom>
              <a:avLst/>
              <a:gdLst>
                <a:gd name="T0" fmla="*/ 0 w 40"/>
                <a:gd name="T1" fmla="*/ 0 h 24"/>
                <a:gd name="T2" fmla="*/ 0 w 40"/>
                <a:gd name="T3" fmla="*/ 25400 h 24"/>
                <a:gd name="T4" fmla="*/ 12700 w 40"/>
                <a:gd name="T5" fmla="*/ 38100 h 24"/>
                <a:gd name="T6" fmla="*/ 38100 w 40"/>
                <a:gd name="T7" fmla="*/ 38100 h 24"/>
                <a:gd name="T8" fmla="*/ 63500 w 40"/>
                <a:gd name="T9" fmla="*/ 12700 h 24"/>
                <a:gd name="T10" fmla="*/ 25400 w 40"/>
                <a:gd name="T11" fmla="*/ 0 h 24"/>
                <a:gd name="T12" fmla="*/ 0 w 40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CD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21" name="Freeform 26"/>
            <p:cNvSpPr>
              <a:spLocks/>
            </p:cNvSpPr>
            <p:nvPr/>
          </p:nvSpPr>
          <p:spPr bwMode="auto">
            <a:xfrm>
              <a:off x="279400" y="2705100"/>
              <a:ext cx="50800" cy="12700"/>
            </a:xfrm>
            <a:custGeom>
              <a:avLst/>
              <a:gdLst>
                <a:gd name="T0" fmla="*/ 0 w 32"/>
                <a:gd name="T1" fmla="*/ 0 h 8"/>
                <a:gd name="T2" fmla="*/ 12700 w 32"/>
                <a:gd name="T3" fmla="*/ 0 h 8"/>
                <a:gd name="T4" fmla="*/ 25400 w 32"/>
                <a:gd name="T5" fmla="*/ 0 h 8"/>
                <a:gd name="T6" fmla="*/ 38100 w 32"/>
                <a:gd name="T7" fmla="*/ 0 h 8"/>
                <a:gd name="T8" fmla="*/ 38100 w 32"/>
                <a:gd name="T9" fmla="*/ 0 h 8"/>
                <a:gd name="T10" fmla="*/ 50800 w 32"/>
                <a:gd name="T11" fmla="*/ 12700 h 8"/>
                <a:gd name="T12" fmla="*/ 38100 w 32"/>
                <a:gd name="T13" fmla="*/ 12700 h 8"/>
                <a:gd name="T14" fmla="*/ 25400 w 32"/>
                <a:gd name="T15" fmla="*/ 12700 h 8"/>
                <a:gd name="T16" fmla="*/ 0 w 32"/>
                <a:gd name="T17" fmla="*/ 12700 h 8"/>
                <a:gd name="T18" fmla="*/ 0 w 32"/>
                <a:gd name="T19" fmla="*/ 12700 h 8"/>
                <a:gd name="T20" fmla="*/ 0 w 32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8"/>
                <a:gd name="T35" fmla="*/ 32 w 32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CD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22" name="Freeform 27"/>
            <p:cNvSpPr>
              <a:spLocks/>
            </p:cNvSpPr>
            <p:nvPr/>
          </p:nvSpPr>
          <p:spPr bwMode="auto">
            <a:xfrm>
              <a:off x="482600" y="2476500"/>
              <a:ext cx="25400" cy="38100"/>
            </a:xfrm>
            <a:custGeom>
              <a:avLst/>
              <a:gdLst>
                <a:gd name="T0" fmla="*/ 25400 w 16"/>
                <a:gd name="T1" fmla="*/ 12700 h 24"/>
                <a:gd name="T2" fmla="*/ 12700 w 16"/>
                <a:gd name="T3" fmla="*/ 12700 h 24"/>
                <a:gd name="T4" fmla="*/ 12700 w 16"/>
                <a:gd name="T5" fmla="*/ 0 h 24"/>
                <a:gd name="T6" fmla="*/ 0 w 16"/>
                <a:gd name="T7" fmla="*/ 0 h 24"/>
                <a:gd name="T8" fmla="*/ 0 w 16"/>
                <a:gd name="T9" fmla="*/ 0 h 24"/>
                <a:gd name="T10" fmla="*/ 0 w 16"/>
                <a:gd name="T11" fmla="*/ 12700 h 24"/>
                <a:gd name="T12" fmla="*/ 0 w 16"/>
                <a:gd name="T13" fmla="*/ 25400 h 24"/>
                <a:gd name="T14" fmla="*/ 12700 w 16"/>
                <a:gd name="T15" fmla="*/ 38100 h 24"/>
                <a:gd name="T16" fmla="*/ 12700 w 16"/>
                <a:gd name="T17" fmla="*/ 38100 h 24"/>
                <a:gd name="T18" fmla="*/ 25400 w 16"/>
                <a:gd name="T19" fmla="*/ 25400 h 24"/>
                <a:gd name="T20" fmla="*/ 25400 w 16"/>
                <a:gd name="T21" fmla="*/ 1270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24"/>
                <a:gd name="T35" fmla="*/ 16 w 16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24">
                  <a:moveTo>
                    <a:pt x="16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2CD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23" name="Freeform 28"/>
            <p:cNvSpPr>
              <a:spLocks/>
            </p:cNvSpPr>
            <p:nvPr/>
          </p:nvSpPr>
          <p:spPr bwMode="auto">
            <a:xfrm>
              <a:off x="533400" y="2298700"/>
              <a:ext cx="63500" cy="50800"/>
            </a:xfrm>
            <a:custGeom>
              <a:avLst/>
              <a:gdLst>
                <a:gd name="T0" fmla="*/ 0 w 40"/>
                <a:gd name="T1" fmla="*/ 0 h 32"/>
                <a:gd name="T2" fmla="*/ 12700 w 40"/>
                <a:gd name="T3" fmla="*/ 25400 h 32"/>
                <a:gd name="T4" fmla="*/ 25400 w 40"/>
                <a:gd name="T5" fmla="*/ 38100 h 32"/>
                <a:gd name="T6" fmla="*/ 50800 w 40"/>
                <a:gd name="T7" fmla="*/ 50800 h 32"/>
                <a:gd name="T8" fmla="*/ 63500 w 40"/>
                <a:gd name="T9" fmla="*/ 38100 h 32"/>
                <a:gd name="T10" fmla="*/ 63500 w 40"/>
                <a:gd name="T11" fmla="*/ 25400 h 32"/>
                <a:gd name="T12" fmla="*/ 38100 w 40"/>
                <a:gd name="T13" fmla="*/ 12700 h 32"/>
                <a:gd name="T14" fmla="*/ 0 w 40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32"/>
                <a:gd name="T26" fmla="*/ 40 w 40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32">
                  <a:moveTo>
                    <a:pt x="0" y="0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CD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872301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 autoUpdateAnimBg="0"/>
      <p:bldP spid="36894" grpId="0" autoUpdateAnimBg="0"/>
      <p:bldP spid="36895" grpId="0" autoUpdateAnimBg="0"/>
      <p:bldP spid="3689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2191</Words>
  <Application>Microsoft Office PowerPoint</Application>
  <PresentationFormat>On-screen Show (4:3)</PresentationFormat>
  <Paragraphs>495</Paragraphs>
  <Slides>40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Unicode MS</vt:lpstr>
      <vt:lpstr>Calibri</vt:lpstr>
      <vt:lpstr>Helvetica Neue</vt:lpstr>
      <vt:lpstr>Lucida Grande</vt:lpstr>
      <vt:lpstr>Times New Roman</vt:lpstr>
      <vt:lpstr>Wingdings</vt:lpstr>
      <vt:lpstr>Office Theme</vt:lpstr>
      <vt:lpstr>Equation</vt:lpstr>
      <vt:lpstr>PowerPoint Presentation</vt:lpstr>
      <vt:lpstr>Learning Objectives</vt:lpstr>
      <vt:lpstr>Learning Objectives</vt:lpstr>
      <vt:lpstr>The Strategic Importance of Location</vt:lpstr>
      <vt:lpstr>The Strategic Importance of Location</vt:lpstr>
      <vt:lpstr>The Strategic Importance of Location</vt:lpstr>
      <vt:lpstr>Location and Costs</vt:lpstr>
      <vt:lpstr>Factors That Affect Location Decisions</vt:lpstr>
      <vt:lpstr>Location Decisions</vt:lpstr>
      <vt:lpstr>Location Decisions</vt:lpstr>
      <vt:lpstr>Location Decisions</vt:lpstr>
      <vt:lpstr>Global Competitiveness Index of Countries</vt:lpstr>
      <vt:lpstr>Factors That Affect  Location Decisions</vt:lpstr>
      <vt:lpstr>Factors That Affect  Location Decisions</vt:lpstr>
      <vt:lpstr>Factors That Affect  Location Decisions</vt:lpstr>
      <vt:lpstr>Factors That Affect  Location Decisions</vt:lpstr>
      <vt:lpstr>Ranking Corruption</vt:lpstr>
      <vt:lpstr>Factors That Affect  Location Decisions</vt:lpstr>
      <vt:lpstr>Factors That Affect  Location Decisions</vt:lpstr>
      <vt:lpstr>Clustering of Companies</vt:lpstr>
      <vt:lpstr>Clustering of Companies</vt:lpstr>
      <vt:lpstr>Clustering of Companies</vt:lpstr>
      <vt:lpstr>Factor-Rating Method</vt:lpstr>
      <vt:lpstr>Factor-Rating Example</vt:lpstr>
      <vt:lpstr>Locational  Cost-Volume Analysis</vt:lpstr>
      <vt:lpstr>Locational Cost-Volume Analysis Example</vt:lpstr>
      <vt:lpstr>Locational Cost-Volume Analysis Example</vt:lpstr>
      <vt:lpstr>Locational Cost-Volume Analysis Example</vt:lpstr>
      <vt:lpstr>Center-of-Gravity Method</vt:lpstr>
      <vt:lpstr>Center-of-Gravity Method</vt:lpstr>
      <vt:lpstr>Center-of-Gravity Method</vt:lpstr>
      <vt:lpstr>Center-of-Gravity Method</vt:lpstr>
      <vt:lpstr>Center-of-Gravity Method</vt:lpstr>
      <vt:lpstr>Center-of-Gravity Method</vt:lpstr>
      <vt:lpstr>Center-of-Gravity Method</vt:lpstr>
      <vt:lpstr>Service Location Strategy</vt:lpstr>
      <vt:lpstr>How Hotel Chains Select Sites</vt:lpstr>
      <vt:lpstr>How Hotel Chains Select Sites</vt:lpstr>
      <vt:lpstr>Geographic Information Systems (GIS)</vt:lpstr>
      <vt:lpstr>Geographic Information Systems (GIS)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Chapter 8 - Location Strategies</dc:subject>
  <dc:creator>Jeff Heyl</dc:creator>
  <cp:keywords/>
  <dc:description/>
  <cp:lastModifiedBy>deni</cp:lastModifiedBy>
  <cp:revision>222</cp:revision>
  <dcterms:created xsi:type="dcterms:W3CDTF">2012-09-28T10:33:31Z</dcterms:created>
  <dcterms:modified xsi:type="dcterms:W3CDTF">2021-02-27T10:41:13Z</dcterms:modified>
  <cp:category/>
</cp:coreProperties>
</file>