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7" r:id="rId2"/>
    <p:sldId id="357" r:id="rId3"/>
    <p:sldId id="358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22" r:id="rId54"/>
    <p:sldId id="414" r:id="rId55"/>
    <p:sldId id="415" r:id="rId56"/>
    <p:sldId id="416" r:id="rId57"/>
    <p:sldId id="417" r:id="rId58"/>
    <p:sldId id="418" r:id="rId59"/>
    <p:sldId id="424" r:id="rId60"/>
    <p:sldId id="419" r:id="rId61"/>
    <p:sldId id="420" r:id="rId62"/>
    <p:sldId id="421" r:id="rId63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B" initials="JLB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9511" autoAdjust="0"/>
  </p:normalViewPr>
  <p:slideViewPr>
    <p:cSldViewPr snapToGrid="0" snapToObjects="1">
      <p:cViewPr varScale="1">
        <p:scale>
          <a:sx n="111" d="100"/>
          <a:sy n="111" d="100"/>
        </p:scale>
        <p:origin x="1662" y="102"/>
      </p:cViewPr>
      <p:guideLst>
        <p:guide orient="horz" pos="214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7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0611E1-B028-2443-BED6-15B43C61F054}" type="datetimeFigureOut">
              <a:rPr lang="en-US"/>
              <a:pPr/>
              <a:t>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5570E3B-8CB0-CD44-872C-98256F01E6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F7F897A-3606-DD4E-AB17-ED386511E714}" type="slidenum">
              <a:rPr lang="en-AU">
                <a:latin typeface="Calibri" charset="0"/>
              </a:rPr>
              <a:pPr/>
              <a:t>2</a:t>
            </a:fld>
            <a:endParaRPr lang="en-AU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2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66355BB-50D1-C945-B623-7467ED3F7D15}" type="slidenum">
              <a:rPr lang="en-AU">
                <a:latin typeface="Calibri" charset="0"/>
              </a:rPr>
              <a:pPr/>
              <a:t>13</a:t>
            </a:fld>
            <a:endParaRPr lang="en-AU" dirty="0">
              <a:latin typeface="Calibri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4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ED14D7C-A7DE-1949-9138-23522CAAE3F1}" type="slidenum">
              <a:rPr lang="en-AU">
                <a:latin typeface="Calibri" charset="0"/>
              </a:rPr>
              <a:pPr/>
              <a:t>15</a:t>
            </a:fld>
            <a:endParaRPr lang="en-AU" dirty="0">
              <a:latin typeface="Calibri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8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4EBE58F-2C67-654F-9A4C-44F78FE95B08}" type="slidenum">
              <a:rPr lang="en-AU">
                <a:latin typeface="Calibri" charset="0"/>
              </a:rPr>
              <a:pPr/>
              <a:t>19</a:t>
            </a:fld>
            <a:endParaRPr lang="en-AU" dirty="0">
              <a:latin typeface="Calibri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1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C4E3EF2-5753-0F4B-B36B-537F55064C77}" type="slidenum">
              <a:rPr lang="en-AU">
                <a:latin typeface="Calibri" charset="0"/>
              </a:rPr>
              <a:pPr/>
              <a:t>21</a:t>
            </a:fld>
            <a:endParaRPr lang="en-AU" dirty="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73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275CB86-6FB8-3F4E-8B42-60B174D1BB4B}" type="slidenum">
              <a:rPr lang="en-AU">
                <a:latin typeface="Calibri" charset="0"/>
              </a:rPr>
              <a:pPr/>
              <a:t>22</a:t>
            </a:fld>
            <a:endParaRPr lang="en-AU" dirty="0">
              <a:latin typeface="Calibri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77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D05429C-A934-DE4F-932E-B78855238313}" type="slidenum">
              <a:rPr lang="en-AU">
                <a:latin typeface="Calibri" charset="0"/>
              </a:rPr>
              <a:pPr/>
              <a:t>23</a:t>
            </a:fld>
            <a:endParaRPr lang="en-AU" dirty="0">
              <a:latin typeface="Calibri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07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682AA73-880E-9D4C-8AF8-BDBFC560577E}" type="slidenum">
              <a:rPr lang="en-AU">
                <a:latin typeface="Calibri" charset="0"/>
              </a:rPr>
              <a:pPr/>
              <a:t>24</a:t>
            </a:fld>
            <a:endParaRPr lang="en-AU" dirty="0">
              <a:latin typeface="Calibri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64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ACC08D4-4D85-9A45-93AD-B6654CA5FDCF}" type="slidenum">
              <a:rPr lang="en-AU">
                <a:latin typeface="Calibri" charset="0"/>
              </a:rPr>
              <a:pPr/>
              <a:t>25</a:t>
            </a:fld>
            <a:endParaRPr lang="en-AU" dirty="0">
              <a:latin typeface="Calibri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66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62B0B87-9AC2-5942-97DF-2318500F2C11}" type="slidenum">
              <a:rPr lang="en-AU">
                <a:latin typeface="Calibri" charset="0"/>
              </a:rPr>
              <a:pPr/>
              <a:t>26</a:t>
            </a:fld>
            <a:endParaRPr lang="en-AU" dirty="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15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15311CC-699A-2F42-A4CC-085C7D1930A2}" type="slidenum">
              <a:rPr lang="en-AU">
                <a:latin typeface="Calibri" charset="0"/>
              </a:rPr>
              <a:pPr/>
              <a:t>27</a:t>
            </a:fld>
            <a:endParaRPr lang="en-AU" dirty="0">
              <a:latin typeface="Calibri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2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D3723EE-0D37-8F4C-A0E3-56921C1C0CA9}" type="slidenum">
              <a:rPr lang="en-AU">
                <a:latin typeface="Calibri" charset="0"/>
              </a:rPr>
              <a:pPr/>
              <a:t>3</a:t>
            </a:fld>
            <a:endParaRPr lang="en-AU" dirty="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40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8D4FACF-B535-AC46-B5EA-A1E01F779756}" type="slidenum">
              <a:rPr lang="en-AU">
                <a:latin typeface="Calibri" charset="0"/>
              </a:rPr>
              <a:pPr/>
              <a:t>28</a:t>
            </a:fld>
            <a:endParaRPr lang="en-AU" dirty="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26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EEC25FB-B29A-944A-9B35-ADD5659A24EE}" type="slidenum">
              <a:rPr lang="en-AU">
                <a:latin typeface="Calibri" charset="0"/>
              </a:rPr>
              <a:pPr/>
              <a:t>29</a:t>
            </a:fld>
            <a:endParaRPr lang="en-AU" dirty="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20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1D1E267-3904-F543-96EC-626754CECC25}" type="slidenum">
              <a:rPr lang="en-AU">
                <a:latin typeface="Calibri" charset="0"/>
              </a:rPr>
              <a:pPr/>
              <a:t>30</a:t>
            </a:fld>
            <a:endParaRPr lang="en-AU" dirty="0">
              <a:latin typeface="Calibri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63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1DCE24F-CCE2-0047-88FA-2027DA006EE9}" type="slidenum">
              <a:rPr lang="en-AU">
                <a:latin typeface="Calibri" charset="0"/>
              </a:rPr>
              <a:pPr/>
              <a:t>31</a:t>
            </a:fld>
            <a:endParaRPr lang="en-AU" dirty="0">
              <a:latin typeface="Calibri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17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D4B3D6C-70C6-0E4D-B5F3-2C123B56AC2E}" type="slidenum">
              <a:rPr lang="en-AU">
                <a:latin typeface="Calibri" charset="0"/>
              </a:rPr>
              <a:pPr/>
              <a:t>32</a:t>
            </a:fld>
            <a:endParaRPr lang="en-AU" dirty="0">
              <a:latin typeface="Calibri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41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95E701B-ACB5-5A49-9501-F5A0E3172D65}" type="slidenum">
              <a:rPr lang="en-AU">
                <a:latin typeface="Calibri" charset="0"/>
              </a:rPr>
              <a:pPr/>
              <a:t>33</a:t>
            </a:fld>
            <a:endParaRPr lang="en-AU" dirty="0">
              <a:latin typeface="Calibri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7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C69407D-5246-464A-8BE5-ABB60B29570F}" type="slidenum">
              <a:rPr lang="en-AU">
                <a:latin typeface="Calibri" charset="0"/>
              </a:rPr>
              <a:pPr/>
              <a:t>34</a:t>
            </a:fld>
            <a:endParaRPr lang="en-AU" dirty="0">
              <a:latin typeface="Calibri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22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7678451-5918-EA43-AC80-370A2DC6D48A}" type="slidenum">
              <a:rPr lang="en-AU">
                <a:latin typeface="Calibri" charset="0"/>
              </a:rPr>
              <a:pPr/>
              <a:t>35</a:t>
            </a:fld>
            <a:endParaRPr lang="en-AU" dirty="0">
              <a:latin typeface="Calibri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78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579EB06-6CC5-D049-A1D3-F64E88486014}" type="slidenum">
              <a:rPr lang="en-AU">
                <a:latin typeface="Calibri" charset="0"/>
              </a:rPr>
              <a:pPr/>
              <a:t>36</a:t>
            </a:fld>
            <a:endParaRPr lang="en-AU" dirty="0">
              <a:latin typeface="Calibri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2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A34BFF7-5206-194A-AB58-614684C56EC6}" type="slidenum">
              <a:rPr lang="en-AU">
                <a:latin typeface="Calibri" charset="0"/>
              </a:rPr>
              <a:pPr/>
              <a:t>37</a:t>
            </a:fld>
            <a:endParaRPr lang="en-AU" dirty="0">
              <a:latin typeface="Calibri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BBF4591-482E-4D41-92A4-93F1864E550B}" type="slidenum">
              <a:rPr lang="en-AU">
                <a:latin typeface="Calibri" charset="0"/>
              </a:rPr>
              <a:pPr/>
              <a:t>4</a:t>
            </a:fld>
            <a:endParaRPr lang="en-AU" dirty="0">
              <a:latin typeface="Calibri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52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D01E810-D4E2-214C-8324-CDB56C77A3B4}" type="slidenum">
              <a:rPr lang="en-AU">
                <a:latin typeface="Calibri" charset="0"/>
              </a:rPr>
              <a:pPr/>
              <a:t>38</a:t>
            </a:fld>
            <a:endParaRPr lang="en-AU" dirty="0">
              <a:latin typeface="Calibri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04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AE6DAB6-56C5-1741-B066-CFC2D4905B66}" type="slidenum">
              <a:rPr lang="en-AU">
                <a:latin typeface="Calibri" charset="0"/>
              </a:rPr>
              <a:pPr/>
              <a:t>39</a:t>
            </a:fld>
            <a:endParaRPr lang="en-AU" dirty="0">
              <a:latin typeface="Calibri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22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88D76A9-2B7D-D846-8904-5CFE2A4C93E9}" type="slidenum">
              <a:rPr lang="en-AU">
                <a:latin typeface="Calibri" charset="0"/>
              </a:rPr>
              <a:pPr/>
              <a:t>40</a:t>
            </a:fld>
            <a:endParaRPr lang="en-AU" dirty="0">
              <a:latin typeface="Calibri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28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CC088CD-DC22-E645-BCB3-0684481BA233}" type="slidenum">
              <a:rPr lang="en-AU">
                <a:latin typeface="Calibri" charset="0"/>
              </a:rPr>
              <a:pPr/>
              <a:t>41</a:t>
            </a:fld>
            <a:endParaRPr lang="en-AU" dirty="0">
              <a:latin typeface="Calibri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227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9A2E33-66F0-7240-B5B4-ABBFFC994138}" type="slidenum">
              <a:rPr lang="en-AU">
                <a:latin typeface="Calibri" charset="0"/>
              </a:rPr>
              <a:pPr/>
              <a:t>42</a:t>
            </a:fld>
            <a:endParaRPr lang="en-AU" dirty="0">
              <a:latin typeface="Calibri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47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2382473-38E1-4245-94EC-EE2358820D7B}" type="slidenum">
              <a:rPr lang="en-AU">
                <a:latin typeface="Calibri" charset="0"/>
              </a:rPr>
              <a:pPr/>
              <a:t>43</a:t>
            </a:fld>
            <a:endParaRPr lang="en-AU" dirty="0">
              <a:latin typeface="Calibri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29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7660DB8-086A-DA41-B9A4-DCB1DDAA19D4}" type="slidenum">
              <a:rPr lang="en-AU">
                <a:latin typeface="Calibri" charset="0"/>
              </a:rPr>
              <a:pPr/>
              <a:t>44</a:t>
            </a:fld>
            <a:endParaRPr lang="en-AU" dirty="0">
              <a:latin typeface="Calibri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45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303B5D9-E682-494A-82FB-700C37AECFF0}" type="slidenum">
              <a:rPr lang="en-AU">
                <a:latin typeface="Calibri" charset="0"/>
              </a:rPr>
              <a:pPr/>
              <a:t>45</a:t>
            </a:fld>
            <a:endParaRPr lang="en-AU" dirty="0">
              <a:latin typeface="Calibri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486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B941AB4-B35D-D944-992E-EF5FA4655726}" type="slidenum">
              <a:rPr lang="en-AU">
                <a:latin typeface="Calibri" charset="0"/>
              </a:rPr>
              <a:pPr/>
              <a:t>46</a:t>
            </a:fld>
            <a:endParaRPr lang="en-AU" dirty="0">
              <a:latin typeface="Calibri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53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D998822-3855-F444-9F90-4504B1CC7313}" type="slidenum">
              <a:rPr lang="en-AU">
                <a:latin typeface="Calibri" charset="0"/>
              </a:rPr>
              <a:pPr/>
              <a:t>47</a:t>
            </a:fld>
            <a:endParaRPr lang="en-AU" dirty="0">
              <a:latin typeface="Calibri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C1EA577-5643-3F4C-A035-D456A107A311}" type="slidenum">
              <a:rPr lang="en-AU">
                <a:latin typeface="Calibri" charset="0"/>
              </a:rPr>
              <a:pPr/>
              <a:t>5</a:t>
            </a:fld>
            <a:endParaRPr lang="en-AU" dirty="0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61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48BF4EF-8244-4C46-BD2C-3620FFD84BA9}" type="slidenum">
              <a:rPr lang="en-AU">
                <a:latin typeface="Calibri" charset="0"/>
              </a:rPr>
              <a:pPr/>
              <a:t>48</a:t>
            </a:fld>
            <a:endParaRPr lang="en-AU" dirty="0">
              <a:latin typeface="Calibri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193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456D226-00E2-114F-AD3D-92CB0F3BB360}" type="slidenum">
              <a:rPr lang="en-AU">
                <a:latin typeface="Calibri" charset="0"/>
              </a:rPr>
              <a:pPr/>
              <a:t>49</a:t>
            </a:fld>
            <a:endParaRPr lang="en-AU" dirty="0">
              <a:latin typeface="Calibri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756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DD6BAC0-68C7-4F44-A44E-F78C5EB84A24}" type="slidenum">
              <a:rPr lang="en-AU">
                <a:latin typeface="Calibri" charset="0"/>
              </a:rPr>
              <a:pPr/>
              <a:t>50</a:t>
            </a:fld>
            <a:endParaRPr lang="en-AU" dirty="0">
              <a:latin typeface="Calibri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347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0170C67-1E59-7341-98CF-C26062A54E66}" type="slidenum">
              <a:rPr lang="en-AU">
                <a:latin typeface="Calibri" charset="0"/>
              </a:rPr>
              <a:pPr/>
              <a:t>51</a:t>
            </a:fld>
            <a:endParaRPr lang="en-AU" dirty="0">
              <a:latin typeface="Calibri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448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3A6E242-2C4C-0F47-ADB0-9BAD7896D9AB}" type="slidenum">
              <a:rPr lang="en-AU">
                <a:latin typeface="Calibri" charset="0"/>
              </a:rPr>
              <a:pPr/>
              <a:t>52</a:t>
            </a:fld>
            <a:endParaRPr lang="en-AU" dirty="0">
              <a:latin typeface="Calibri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108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3A6E242-2C4C-0F47-ADB0-9BAD7896D9AB}" type="slidenum">
              <a:rPr lang="en-AU">
                <a:latin typeface="Calibri" charset="0"/>
              </a:rPr>
              <a:pPr/>
              <a:t>53</a:t>
            </a:fld>
            <a:endParaRPr lang="en-AU" dirty="0">
              <a:latin typeface="Calibri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705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62A82A5-499F-8649-8B5F-C45B2D232541}" type="slidenum">
              <a:rPr lang="en-AU">
                <a:latin typeface="Calibri" charset="0"/>
              </a:rPr>
              <a:pPr/>
              <a:t>54</a:t>
            </a:fld>
            <a:endParaRPr lang="en-AU" dirty="0">
              <a:latin typeface="Calibri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905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A7FA399-DCC5-B044-A2E2-DCA3623BE9DE}" type="slidenum">
              <a:rPr lang="en-AU">
                <a:latin typeface="Calibri" charset="0"/>
              </a:rPr>
              <a:pPr/>
              <a:t>56</a:t>
            </a:fld>
            <a:endParaRPr lang="en-AU" dirty="0">
              <a:latin typeface="Calibri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527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85084BB-4D8D-4F47-9B7A-D49B144763CE}" type="slidenum">
              <a:rPr lang="en-AU">
                <a:latin typeface="Calibri" charset="0"/>
              </a:rPr>
              <a:pPr/>
              <a:t>57</a:t>
            </a:fld>
            <a:endParaRPr lang="en-AU" dirty="0">
              <a:latin typeface="Calibri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856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C7879C9-F194-4D41-9DAC-C7E3CEA6B018}" type="slidenum">
              <a:rPr lang="en-AU">
                <a:latin typeface="Calibri" charset="0"/>
              </a:rPr>
              <a:pPr/>
              <a:t>58</a:t>
            </a:fld>
            <a:endParaRPr lang="en-AU" dirty="0">
              <a:latin typeface="Calibri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5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A160CB5-5F9A-EC47-81FC-4A09EFF25799}" type="slidenum">
              <a:rPr lang="en-AU">
                <a:latin typeface="Calibri" charset="0"/>
              </a:rPr>
              <a:pPr/>
              <a:t>6</a:t>
            </a:fld>
            <a:endParaRPr lang="en-AU" dirty="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512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C7879C9-F194-4D41-9DAC-C7E3CEA6B018}" type="slidenum">
              <a:rPr lang="en-AU">
                <a:latin typeface="Calibri" charset="0"/>
              </a:rPr>
              <a:pPr/>
              <a:t>59</a:t>
            </a:fld>
            <a:endParaRPr lang="en-AU" dirty="0">
              <a:latin typeface="Calibri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955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2C2D60-9DFF-FF42-8D0C-6C8B6F486E1E}" type="slidenum">
              <a:rPr lang="en-AU">
                <a:latin typeface="Calibri" charset="0"/>
              </a:rPr>
              <a:pPr/>
              <a:t>60</a:t>
            </a:fld>
            <a:endParaRPr lang="en-AU" dirty="0">
              <a:latin typeface="Calibri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449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F72726C-5419-034D-B12E-5E804CCA843C}" type="slidenum">
              <a:rPr lang="en-AU">
                <a:latin typeface="Calibri" charset="0"/>
              </a:rPr>
              <a:pPr/>
              <a:t>61</a:t>
            </a:fld>
            <a:endParaRPr lang="en-AU" dirty="0">
              <a:latin typeface="Calibri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792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60446F-69EA-9245-9B09-4196D4E3A659}" type="slidenum">
              <a:rPr lang="en-AU">
                <a:latin typeface="Calibri" charset="0"/>
              </a:rPr>
              <a:pPr/>
              <a:t>62</a:t>
            </a:fld>
            <a:endParaRPr lang="en-AU" dirty="0">
              <a:latin typeface="Calibri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7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0C250E8-54FB-DB4A-B7E1-B21B65E208D1}" type="slidenum">
              <a:rPr lang="en-AU">
                <a:latin typeface="Calibri" charset="0"/>
              </a:rPr>
              <a:pPr/>
              <a:t>7</a:t>
            </a:fld>
            <a:endParaRPr lang="en-AU" dirty="0">
              <a:latin typeface="Calibri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0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CEA157F-5B63-D04B-B262-024EA79ACAD2}" type="slidenum">
              <a:rPr lang="en-AU">
                <a:latin typeface="Calibri" charset="0"/>
              </a:rPr>
              <a:pPr/>
              <a:t>8</a:t>
            </a:fld>
            <a:endParaRPr lang="en-AU" dirty="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8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5817FA5-33CA-3641-95E9-7E5F10717A7F}" type="slidenum">
              <a:rPr lang="en-AU">
                <a:latin typeface="Calibri" charset="0"/>
              </a:rPr>
              <a:pPr/>
              <a:t>9</a:t>
            </a:fld>
            <a:endParaRPr lang="en-AU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51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ACB4425-371C-6849-9744-8DBED7A07C6B}" type="slidenum">
              <a:rPr lang="en-AU">
                <a:latin typeface="Calibri" charset="0"/>
              </a:rPr>
              <a:pPr/>
              <a:t>12</a:t>
            </a:fld>
            <a:endParaRPr lang="en-AU" dirty="0"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DF9C12CE-0FD8-364D-9768-5447276E87B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01C210C-3266-EB43-B07B-7145F34F04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BB896C-46A8-5B41-A66E-6C0763BACC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BB3FB61-C215-E543-8FD1-8989B0E7D7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40851343-75B4-5B41-BA15-A1E5D1AFA31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1"/>
              </a:buClr>
              <a:buFont typeface="Arial Unicode MS"/>
              <a:buChar char="▶"/>
              <a:defRPr/>
            </a:lvl2pPr>
            <a:lvl3pPr marL="1143000" indent="-228600">
              <a:buClr>
                <a:schemeClr val="accent1"/>
              </a:buClr>
              <a:buFont typeface="Arial Unicode MS"/>
              <a:buChar char="▶"/>
              <a:defRPr/>
            </a:lvl3pPr>
            <a:lvl4pPr marL="1600200" indent="-228600">
              <a:buClr>
                <a:schemeClr val="accent1"/>
              </a:buClr>
              <a:buFont typeface="Arial Unicode MS"/>
              <a:buChar char="▶"/>
              <a:defRPr/>
            </a:lvl4pPr>
            <a:lvl5pPr marL="2057400" indent="-228600">
              <a:buClr>
                <a:schemeClr val="accent1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9C0A48-53B8-C64F-AFE6-ECE23F112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BA5193B0-0154-3645-AAC6-F847D834F72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2929A9-CBCF-F84E-AF43-5F98BE338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3062501F-5EAC-7245-8D34-C03DAAD42E71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90C4066-B959-7048-993A-1D66F247A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636BEDF9-1A21-6B43-B875-962A05A1E8E2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AC6EFCD-90AA-5148-8ABC-1BA59F88CE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60EE7452-E89F-B44F-8EC6-5E7B2C87EB8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35D4EDD-6E24-774D-A8B8-BDDB611A7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1BEF13AA-8851-2444-B9D7-768558950ADA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6462699-1AF8-664B-ADB3-A01A0E32F0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32A51939-0030-0A4E-A79E-17F611277B5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8157194-97EA-E94B-9726-A838644DB7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96DE74-CAF8-1D48-A916-7FE4B71AAB3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75600" y="6384925"/>
            <a:ext cx="5950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9 -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8" presetClass="entr" presetSubtype="6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ckpi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62531" cy="6858001"/>
          </a:xfrm>
          <a:prstGeom prst="rect">
            <a:avLst/>
          </a:prstGeom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302500" y="1109663"/>
            <a:ext cx="1244600" cy="166687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6388" name="Group 32"/>
          <p:cNvGrpSpPr>
            <a:grpSpLocks/>
          </p:cNvGrpSpPr>
          <p:nvPr/>
        </p:nvGrpSpPr>
        <p:grpSpPr bwMode="auto">
          <a:xfrm>
            <a:off x="368300" y="638175"/>
            <a:ext cx="7158038" cy="2363788"/>
            <a:chOff x="0" y="1417638"/>
            <a:chExt cx="7500407" cy="1305983"/>
          </a:xfrm>
        </p:grpSpPr>
        <p:sp>
          <p:nvSpPr>
            <p:cNvPr id="34" name="Rectangle 4"/>
            <p:cNvSpPr/>
            <p:nvPr/>
          </p:nvSpPr>
          <p:spPr>
            <a:xfrm>
              <a:off x="7056271" y="1564112"/>
              <a:ext cx="444136" cy="1159509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1417638"/>
              <a:ext cx="7207643" cy="1159509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054850" y="2574925"/>
              <a:ext cx="149225" cy="142875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42875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16389" name="Title 1"/>
          <p:cNvSpPr txBox="1">
            <a:spLocks/>
          </p:cNvSpPr>
          <p:nvPr/>
        </p:nvSpPr>
        <p:spPr bwMode="auto">
          <a:xfrm>
            <a:off x="736600" y="574675"/>
            <a:ext cx="5689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Layout Strategies</a:t>
            </a:r>
          </a:p>
        </p:txBody>
      </p:sp>
      <p:sp>
        <p:nvSpPr>
          <p:cNvPr id="38" name="Rectangle 6"/>
          <p:cNvSpPr txBox="1">
            <a:spLocks noChangeArrowheads="1"/>
          </p:cNvSpPr>
          <p:nvPr/>
        </p:nvSpPr>
        <p:spPr>
          <a:xfrm>
            <a:off x="706438" y="3944938"/>
            <a:ext cx="8437562" cy="189706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PowerPoint presentation to accompany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Heizer, Render, Munson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Operations Management, Twelfth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Principles of Operations Management, Tenth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endParaRPr lang="en-US" sz="2000" b="1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PowerPoint slides by Jeff Heyl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42200" y="874713"/>
            <a:ext cx="1069048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4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9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Layout Strategies</a:t>
            </a:r>
          </a:p>
        </p:txBody>
      </p:sp>
      <p:graphicFrame>
        <p:nvGraphicFramePr>
          <p:cNvPr id="162953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77342"/>
              </p:ext>
            </p:extLst>
          </p:nvPr>
        </p:nvGraphicFramePr>
        <p:xfrm>
          <a:off x="685800" y="1397000"/>
          <a:ext cx="7797800" cy="4334760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9.1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Layout Strategies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OBJECTIVES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Office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Locate workers requiring frequent contact close to one another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Allstate Insurance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Microsoft Corp.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Retail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Expose customer to high-margin items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Kroger’s Supermarket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Walgreen’s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Bloomingdale’s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Warehouse (storage)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Balance low-cost storage with low-cost material handling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Federal-Mogul’s warehouse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The Gap</a:t>
                      </a:r>
                      <a:r>
                        <a:rPr kumimoji="0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distribution center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Project (fixed position)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Move material to the limited storage areas around the site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Ingall Ship Building Corp.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Trump Plaza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Pittsburgh Airport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5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914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Layout Strategies</a:t>
            </a:r>
          </a:p>
        </p:txBody>
      </p:sp>
      <p:graphicFrame>
        <p:nvGraphicFramePr>
          <p:cNvPr id="162953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28848"/>
              </p:ext>
            </p:extLst>
          </p:nvPr>
        </p:nvGraphicFramePr>
        <p:xfrm>
          <a:off x="685800" y="1397000"/>
          <a:ext cx="7797800" cy="3765800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9.1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Layout Strategies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OBJECTIVES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Job Shop (process oriented)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Manage varied material flow for each product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Arnold Palmer Hospital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Hard Rock Cafe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Olive Garden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Work Cell (product families)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Identify a product family, build teams, cross-train team members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Hallmark Cards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Wheeled Coach Ambulances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Repetitive/ Continuous (product oriented)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Equalize the task time at each workstation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Sony’s TV assembly 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Toyota Scion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623923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73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Good Layouts Consider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881063" y="1901825"/>
            <a:ext cx="7431087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Material handling equipment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Capacity and space requirements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Environment and aesthetics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Flows of information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Cost of moving between various work areas</a:t>
            </a:r>
          </a:p>
        </p:txBody>
      </p:sp>
    </p:spTree>
    <p:extLst>
      <p:ext uri="{BB962C8B-B14F-4D97-AF65-F5344CB8AC3E}">
        <p14:creationId xmlns:p14="http://schemas.microsoft.com/office/powerpoint/2010/main" val="23530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Office Layout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714375" y="1768475"/>
            <a:ext cx="76041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Grouping of workers, their equipment, and spaces to provide comfort, safety, and movement of information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Movement of information is main distinction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3200" dirty="0"/>
              <a:t>Typically in state of flux due to frequent technological changes</a:t>
            </a:r>
          </a:p>
        </p:txBody>
      </p:sp>
    </p:spTree>
    <p:extLst>
      <p:ext uri="{BB962C8B-B14F-4D97-AF65-F5344CB8AC3E}">
        <p14:creationId xmlns:p14="http://schemas.microsoft.com/office/powerpoint/2010/main" val="22938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430213"/>
            <a:ext cx="8048625" cy="8874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Relationship Chart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197725" y="594042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9.1</a:t>
            </a:r>
          </a:p>
        </p:txBody>
      </p:sp>
      <p:pic>
        <p:nvPicPr>
          <p:cNvPr id="2" name="Picture 1" descr="F 9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6" y="1625600"/>
            <a:ext cx="8247174" cy="41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Office Layout</a:t>
            </a:r>
          </a:p>
        </p:txBody>
      </p:sp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812800" y="1600200"/>
            <a:ext cx="7531100" cy="4525963"/>
          </a:xfrm>
        </p:spPr>
        <p:txBody>
          <a:bodyPr/>
          <a:lstStyle/>
          <a:p>
            <a:pPr marL="444500" indent="-444500">
              <a:spcAft>
                <a:spcPct val="40000"/>
              </a:spcAft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Three physical and social aspects</a:t>
            </a:r>
          </a:p>
          <a:p>
            <a:pPr marL="901700" lvl="1" indent="-444500">
              <a:spcAft>
                <a:spcPct val="40000"/>
              </a:spcAft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Proximity</a:t>
            </a:r>
          </a:p>
          <a:p>
            <a:pPr marL="901700" lvl="1" indent="-444500">
              <a:spcAft>
                <a:spcPct val="40000"/>
              </a:spcAft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Privacy</a:t>
            </a:r>
          </a:p>
          <a:p>
            <a:pPr marL="901700" lvl="1" indent="-444500">
              <a:spcAft>
                <a:spcPct val="40000"/>
              </a:spcAft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Permission</a:t>
            </a:r>
          </a:p>
          <a:p>
            <a:pPr marL="444500" indent="-444500">
              <a:spcAft>
                <a:spcPct val="40000"/>
              </a:spcAft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Two major trends</a:t>
            </a:r>
          </a:p>
          <a:p>
            <a:pPr marL="901700" lvl="1" indent="-444500">
              <a:spcAft>
                <a:spcPct val="40000"/>
              </a:spcAft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Information technology</a:t>
            </a:r>
          </a:p>
          <a:p>
            <a:pPr marL="901700" lvl="1" indent="-444500">
              <a:spcAft>
                <a:spcPct val="40000"/>
              </a:spcAft>
              <a:buSzPct val="60000"/>
              <a:buFont typeface="Lucida Grande" charset="0"/>
              <a:buChar char="►"/>
            </a:pPr>
            <a:r>
              <a:rPr lang="en-US" dirty="0">
                <a:latin typeface="Arial" charset="0"/>
                <a:cs typeface="Arial" charset="0"/>
              </a:rPr>
              <a:t>Dynamic needs for space and services</a:t>
            </a:r>
          </a:p>
        </p:txBody>
      </p:sp>
      <p:pic>
        <p:nvPicPr>
          <p:cNvPr id="2" name="Picture 1" descr="office 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76" y="2406396"/>
            <a:ext cx="2974848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Retail Layout</a:t>
            </a:r>
          </a:p>
        </p:txBody>
      </p:sp>
      <p:sp>
        <p:nvSpPr>
          <p:cNvPr id="51202" name="Content Placeholder 1"/>
          <p:cNvSpPr>
            <a:spLocks noGrp="1"/>
          </p:cNvSpPr>
          <p:nvPr>
            <p:ph idx="1"/>
          </p:nvPr>
        </p:nvSpPr>
        <p:spPr>
          <a:xfrm>
            <a:off x="965200" y="1803400"/>
            <a:ext cx="7226300" cy="31877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Objective is to maximize profitability per square foot of floor space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Sales and profitability vary directly with customer exposure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0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Five Helpful Ideas for Supermarket Layout</a:t>
            </a:r>
          </a:p>
        </p:txBody>
      </p:sp>
      <p:sp>
        <p:nvSpPr>
          <p:cNvPr id="52226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100"/>
          </a:xfrm>
        </p:spPr>
        <p:txBody>
          <a:bodyPr/>
          <a:lstStyle/>
          <a:p>
            <a:pPr marL="482600" indent="-482600"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Locate high-draw items around the periphery of the store</a:t>
            </a:r>
          </a:p>
          <a:p>
            <a:pPr marL="482600" indent="-482600"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Use prominent locations for high-impulse and high-margin items</a:t>
            </a:r>
          </a:p>
          <a:p>
            <a:pPr marL="482600" indent="-482600"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Distribute power items to both sides of an aisle and disperse them to increase viewing of other items</a:t>
            </a:r>
          </a:p>
          <a:p>
            <a:pPr marL="482600" indent="-482600"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Use end-aisle locations</a:t>
            </a:r>
          </a:p>
          <a:p>
            <a:pPr marL="482600" indent="-482600"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Convey mission of store through careful positioning of lead-off department</a:t>
            </a:r>
          </a:p>
        </p:txBody>
      </p:sp>
    </p:spTree>
    <p:extLst>
      <p:ext uri="{BB962C8B-B14F-4D97-AF65-F5344CB8AC3E}">
        <p14:creationId xmlns:p14="http://schemas.microsoft.com/office/powerpoint/2010/main" val="97300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404813"/>
            <a:ext cx="8048625" cy="8239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Store Layout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292225" y="608012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9.2</a:t>
            </a:r>
          </a:p>
        </p:txBody>
      </p:sp>
      <p:pic>
        <p:nvPicPr>
          <p:cNvPr id="60420" name="Picture 4" descr="F 9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66838"/>
            <a:ext cx="7999413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5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Slotting</a:t>
            </a:r>
          </a:p>
        </p:txBody>
      </p:sp>
      <p:sp>
        <p:nvSpPr>
          <p:cNvPr id="54274" name="Content Placeholder 1"/>
          <p:cNvSpPr>
            <a:spLocks noGrp="1"/>
          </p:cNvSpPr>
          <p:nvPr>
            <p:ph idx="1"/>
          </p:nvPr>
        </p:nvSpPr>
        <p:spPr>
          <a:xfrm>
            <a:off x="774700" y="1443038"/>
            <a:ext cx="7607300" cy="49784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Manufacturers pay </a:t>
            </a: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slotting fees </a:t>
            </a:r>
            <a:r>
              <a:rPr lang="en-US" dirty="0">
                <a:latin typeface="Arial" charset="0"/>
                <a:cs typeface="Arial" charset="0"/>
              </a:rPr>
              <a:t>to retailers to get the retailers to display (slot) their product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Contributing factors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Limited shelf space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An increasing number of new products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Better information about sales through POS data collection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Closer control of inventory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4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177925"/>
            <a:ext cx="8034338" cy="1098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When you complete this chapter you should be able to: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85825" y="2347913"/>
            <a:ext cx="7737475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9.1</a:t>
            </a:r>
            <a:r>
              <a:rPr lang="en-US" sz="2800" b="1" dirty="0"/>
              <a:t>	</a:t>
            </a:r>
            <a:r>
              <a:rPr lang="en-US" sz="2800" b="1" i="1" dirty="0"/>
              <a:t>Discuss</a:t>
            </a:r>
            <a:r>
              <a:rPr lang="en-US" sz="2800" dirty="0"/>
              <a:t> important issues in office layout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9.2</a:t>
            </a:r>
            <a:r>
              <a:rPr lang="en-US" sz="2800" b="1" dirty="0"/>
              <a:t>	</a:t>
            </a:r>
            <a:r>
              <a:rPr lang="en-US" sz="2800" b="1" i="1" dirty="0"/>
              <a:t>Define</a:t>
            </a:r>
            <a:r>
              <a:rPr lang="en-US" sz="2800" dirty="0"/>
              <a:t> the objectives of retail layout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9.3</a:t>
            </a:r>
            <a:r>
              <a:rPr lang="en-US" sz="2800" b="1" dirty="0"/>
              <a:t>	</a:t>
            </a:r>
            <a:r>
              <a:rPr lang="en-US" sz="2800" b="1" i="1" dirty="0"/>
              <a:t>Discuss</a:t>
            </a:r>
            <a:r>
              <a:rPr lang="en-US" sz="2800" dirty="0"/>
              <a:t> modern warehouse management and terms such as ASRS, cross-docking, and random stocking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</a:rPr>
              <a:t>9.4</a:t>
            </a:r>
            <a:r>
              <a:rPr lang="en-US" sz="2800" b="1" dirty="0"/>
              <a:t>	</a:t>
            </a:r>
            <a:r>
              <a:rPr lang="en-US" sz="2800" b="1" i="1" dirty="0"/>
              <a:t>Identify</a:t>
            </a:r>
            <a:r>
              <a:rPr lang="en-US" sz="2800" dirty="0"/>
              <a:t> when fixed-position layouts are appropriate</a:t>
            </a:r>
          </a:p>
        </p:txBody>
      </p:sp>
    </p:spTree>
    <p:extLst>
      <p:ext uri="{BB962C8B-B14F-4D97-AF65-F5344CB8AC3E}">
        <p14:creationId xmlns:p14="http://schemas.microsoft.com/office/powerpoint/2010/main" val="11843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52413"/>
            <a:ext cx="8048625" cy="1001712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Servicescapes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598488" y="1239838"/>
            <a:ext cx="77152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800" i="1" dirty="0"/>
              <a:t>Ambient conditions </a:t>
            </a:r>
            <a:r>
              <a:rPr lang="en-US" sz="2800" dirty="0"/>
              <a:t>- background characteristics such as lighting, sound, smell, and temperature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800" i="1" dirty="0"/>
              <a:t>Spatial layout and functionality </a:t>
            </a:r>
            <a:r>
              <a:rPr lang="en-US" sz="2800" dirty="0"/>
              <a:t>- which involve customer </a:t>
            </a:r>
            <a:br>
              <a:rPr lang="en-US" sz="2800" dirty="0"/>
            </a:br>
            <a:r>
              <a:rPr lang="en-US" sz="2800" dirty="0"/>
              <a:t>circulation path planning, </a:t>
            </a:r>
            <a:br>
              <a:rPr lang="en-US" sz="2800" dirty="0"/>
            </a:br>
            <a:r>
              <a:rPr lang="en-US" sz="2800" dirty="0"/>
              <a:t>aisle characteristics, and </a:t>
            </a:r>
            <a:br>
              <a:rPr lang="en-US" sz="2800" dirty="0"/>
            </a:br>
            <a:r>
              <a:rPr lang="en-US" sz="2800" dirty="0"/>
              <a:t>product grouping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800" i="1" dirty="0"/>
              <a:t>Signs, symbols, and </a:t>
            </a:r>
            <a:br>
              <a:rPr lang="en-US" sz="2800" i="1" dirty="0"/>
            </a:br>
            <a:r>
              <a:rPr lang="en-US" sz="2800" i="1" dirty="0"/>
              <a:t>artifacts </a:t>
            </a:r>
            <a:r>
              <a:rPr lang="en-US" sz="2800" dirty="0"/>
              <a:t>- characteristics </a:t>
            </a:r>
            <a:br>
              <a:rPr lang="en-US" sz="2800" dirty="0"/>
            </a:br>
            <a:r>
              <a:rPr lang="en-US" sz="2800" dirty="0"/>
              <a:t>of building design that </a:t>
            </a:r>
            <a:br>
              <a:rPr lang="en-US" sz="2800" dirty="0"/>
            </a:br>
            <a:r>
              <a:rPr lang="en-US" sz="2800" dirty="0"/>
              <a:t>carry social significance</a:t>
            </a:r>
          </a:p>
        </p:txBody>
      </p:sp>
      <p:pic>
        <p:nvPicPr>
          <p:cNvPr id="2" name="Picture 1" descr="HRC ent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/>
          <a:stretch>
            <a:fillRect/>
          </a:stretch>
        </p:blipFill>
        <p:spPr bwMode="auto">
          <a:xfrm>
            <a:off x="5499100" y="3275013"/>
            <a:ext cx="33274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 rtlCol="0"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Warehouse and Storage Layouts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1700" y="1866900"/>
            <a:ext cx="7366000" cy="40640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Objective </a:t>
            </a:r>
            <a:r>
              <a:rPr lang="en-US" i="1" dirty="0">
                <a:latin typeface="Arial" charset="0"/>
                <a:cs typeface="Arial" charset="0"/>
              </a:rPr>
              <a:t>is to find the optimum trade-offs between handling costs and costs associated with warehouse space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Maximize the total </a:t>
            </a:r>
            <a:r>
              <a:rPr lang="en-AU" dirty="0">
                <a:latin typeface="Arial" charset="0"/>
                <a:cs typeface="Arial" charset="0"/>
              </a:rPr>
              <a:t>"</a:t>
            </a:r>
            <a:r>
              <a:rPr lang="en-US" dirty="0">
                <a:latin typeface="Arial" charset="0"/>
                <a:cs typeface="Arial" charset="0"/>
              </a:rPr>
              <a:t>cube</a:t>
            </a:r>
            <a:r>
              <a:rPr lang="en-AU" dirty="0">
                <a:latin typeface="Arial" charset="0"/>
                <a:cs typeface="Arial" charset="0"/>
              </a:rPr>
              <a:t>"</a:t>
            </a:r>
            <a:r>
              <a:rPr lang="en-US" dirty="0">
                <a:latin typeface="Arial" charset="0"/>
                <a:cs typeface="Arial" charset="0"/>
              </a:rPr>
              <a:t> of the warehouse – utilize its full volume while maintaining low material handling costs</a:t>
            </a:r>
          </a:p>
        </p:txBody>
      </p:sp>
    </p:spTree>
    <p:extLst>
      <p:ext uri="{BB962C8B-B14F-4D97-AF65-F5344CB8AC3E}">
        <p14:creationId xmlns:p14="http://schemas.microsoft.com/office/powerpoint/2010/main" val="21485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9700"/>
            <a:ext cx="7772400" cy="1422400"/>
          </a:xfrm>
        </p:spPr>
        <p:txBody>
          <a:bodyPr lIns="91427" tIns="45713" rIns="91427" bIns="45713" rtlCol="0"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Warehousing and Storage Layouts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50888" y="2457450"/>
            <a:ext cx="7640637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All costs associated with the transaction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Incoming transport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Storage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Finding and moving material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Outgoing transport</a:t>
            </a:r>
          </a:p>
          <a:p>
            <a:pPr marL="1079500" lvl="1" indent="-3667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Equipment, people, material, supervision, insurance, depreciation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Minimize damage and spoilage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669925" y="1844675"/>
            <a:ext cx="4859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BF0922"/>
                </a:solidFill>
              </a:rPr>
              <a:t>Material Handling Costs</a:t>
            </a:r>
          </a:p>
        </p:txBody>
      </p:sp>
    </p:spTree>
    <p:extLst>
      <p:ext uri="{BB962C8B-B14F-4D97-AF65-F5344CB8AC3E}">
        <p14:creationId xmlns:p14="http://schemas.microsoft.com/office/powerpoint/2010/main" val="410361893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  <p:bldP spid="6861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 rtlCol="0">
            <a:normAutofit fontScale="9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Warehousing and Storage Layouts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714500"/>
            <a:ext cx="8458200" cy="45720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Warehouse density tends to vary inversely with the number of different items stored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Automated Storage and Retrieval Systems (ASRSs) can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significantly improve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warehouse productivity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Dock location is a key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design element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ASRS.jp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78" y="3416299"/>
            <a:ext cx="3216420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621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Cross-Docking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8053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Materials are moved directly from receiving to shipping and are not placed in storage in the warehouse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Requires tight 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scheduling and 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accurate shipments, 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bar code or RFID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identification used for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advanced shipment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notification as </a:t>
            </a:r>
            <a:br>
              <a:rPr lang="en-US" sz="2800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materials are unloaded</a:t>
            </a:r>
          </a:p>
        </p:txBody>
      </p:sp>
      <p:pic>
        <p:nvPicPr>
          <p:cNvPr id="72708" name="Picture 4" descr="Cross doc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2755900"/>
            <a:ext cx="32480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4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7" tIns="45713" rIns="91427" bIns="45713"/>
          <a:lstStyle/>
          <a:p>
            <a:pPr marL="342900" indent="-342900"/>
            <a:r>
              <a:rPr lang="en-US" dirty="0">
                <a:latin typeface="Arial" charset="0"/>
                <a:cs typeface="Arial" charset="0"/>
              </a:rPr>
              <a:t>Random Stocking</a:t>
            </a:r>
          </a:p>
        </p:txBody>
      </p:sp>
      <p:sp>
        <p:nvSpPr>
          <p:cNvPr id="65538" name="Content Placeholder 1"/>
          <p:cNvSpPr>
            <a:spLocks noGrp="1"/>
          </p:cNvSpPr>
          <p:nvPr>
            <p:ph idx="1"/>
          </p:nvPr>
        </p:nvSpPr>
        <p:spPr>
          <a:xfrm>
            <a:off x="520700" y="1193800"/>
            <a:ext cx="8229600" cy="5397500"/>
          </a:xfrm>
        </p:spPr>
        <p:txBody>
          <a:bodyPr/>
          <a:lstStyle/>
          <a:p>
            <a:pPr>
              <a:spcAft>
                <a:spcPct val="40000"/>
              </a:spcAft>
              <a:buSzPct val="60000"/>
              <a:buFont typeface="Lucida Grande" charset="0"/>
              <a:buChar char="►"/>
            </a:pPr>
            <a:r>
              <a:rPr lang="en-US" sz="3000" dirty="0">
                <a:latin typeface="Arial" charset="0"/>
                <a:cs typeface="Arial" charset="0"/>
              </a:rPr>
              <a:t>Typically requires automatic identification systems (AISs) and effective information systems</a:t>
            </a:r>
          </a:p>
          <a:p>
            <a:pPr>
              <a:spcAft>
                <a:spcPct val="40000"/>
              </a:spcAft>
              <a:buSzPct val="60000"/>
              <a:buFont typeface="Lucida Grande" charset="0"/>
              <a:buChar char="►"/>
            </a:pPr>
            <a:r>
              <a:rPr lang="en-US" sz="3000" dirty="0">
                <a:latin typeface="Arial" charset="0"/>
                <a:cs typeface="Arial" charset="0"/>
              </a:rPr>
              <a:t>Allows more efficient use of space</a:t>
            </a:r>
          </a:p>
          <a:p>
            <a:pPr>
              <a:spcAft>
                <a:spcPct val="40000"/>
              </a:spcAft>
              <a:buSzPct val="60000"/>
              <a:buFont typeface="Lucida Grande" charset="0"/>
              <a:buChar char="►"/>
            </a:pPr>
            <a:r>
              <a:rPr lang="en-US" sz="3000" dirty="0">
                <a:latin typeface="Arial" charset="0"/>
                <a:cs typeface="Arial" charset="0"/>
              </a:rPr>
              <a:t>Key tasks</a:t>
            </a:r>
          </a:p>
          <a:p>
            <a:pPr marL="1227138" lvl="1" indent="-514350"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600" dirty="0">
                <a:latin typeface="Arial" charset="0"/>
                <a:cs typeface="Arial" charset="0"/>
              </a:rPr>
              <a:t>Maintain list of “open” locations</a:t>
            </a:r>
          </a:p>
          <a:p>
            <a:pPr marL="1227138" lvl="1" indent="-514350"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600" dirty="0">
                <a:latin typeface="Arial" charset="0"/>
                <a:cs typeface="Arial" charset="0"/>
              </a:rPr>
              <a:t>Maintain accurate records</a:t>
            </a:r>
          </a:p>
          <a:p>
            <a:pPr marL="1227138" lvl="1" indent="-514350"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600" dirty="0">
                <a:latin typeface="Arial" charset="0"/>
                <a:cs typeface="Arial" charset="0"/>
              </a:rPr>
              <a:t>Sequence items to minimize travel, “pick” time</a:t>
            </a:r>
          </a:p>
          <a:p>
            <a:pPr marL="1227138" lvl="1" indent="-514350"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600" dirty="0">
                <a:latin typeface="Arial" charset="0"/>
                <a:cs typeface="Arial" charset="0"/>
              </a:rPr>
              <a:t>Combine picking orders</a:t>
            </a:r>
          </a:p>
          <a:p>
            <a:pPr marL="1227138" lvl="1" indent="-514350">
              <a:spcAft>
                <a:spcPct val="40000"/>
              </a:spcAft>
              <a:buClr>
                <a:schemeClr val="tx1"/>
              </a:buClr>
              <a:buFont typeface="Arial" charset="0"/>
              <a:buAutoNum type="arabicPeriod"/>
            </a:pPr>
            <a:r>
              <a:rPr lang="en-US" sz="2600" dirty="0">
                <a:latin typeface="Arial" charset="0"/>
                <a:cs typeface="Arial" charset="0"/>
              </a:rPr>
              <a:t>Assign classes of items to particular areas</a:t>
            </a:r>
          </a:p>
        </p:txBody>
      </p:sp>
    </p:spTree>
    <p:extLst>
      <p:ext uri="{BB962C8B-B14F-4D97-AF65-F5344CB8AC3E}">
        <p14:creationId xmlns:p14="http://schemas.microsoft.com/office/powerpoint/2010/main" val="878217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Customizing</a:t>
            </a:r>
          </a:p>
        </p:txBody>
      </p:sp>
      <p:sp>
        <p:nvSpPr>
          <p:cNvPr id="67586" name="Content Placeholder 1"/>
          <p:cNvSpPr>
            <a:spLocks noGrp="1"/>
          </p:cNvSpPr>
          <p:nvPr>
            <p:ph idx="1"/>
          </p:nvPr>
        </p:nvSpPr>
        <p:spPr>
          <a:xfrm>
            <a:off x="774700" y="1511300"/>
            <a:ext cx="75946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Value-added activities performed at the warehouse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Enable low cost and rapid response strategies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Assembly of components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Loading software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Repairs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Customized labeling and packaging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5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Fixed-Position Layout</a:t>
            </a:r>
          </a:p>
        </p:txBody>
      </p:sp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762000" y="1697038"/>
            <a:ext cx="7632700" cy="4805362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Product remains in one place 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Workers and equipment come to site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Complicating factors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Limited space at site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Different materials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required at different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stages of the project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Volume of materials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needed is dynamic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82948" name="Picture 4" descr="operating 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3262313"/>
            <a:ext cx="30607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5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Alternative Strategy</a:t>
            </a:r>
          </a:p>
        </p:txBody>
      </p:sp>
      <p:sp>
        <p:nvSpPr>
          <p:cNvPr id="71682" name="Content Placeholder 1"/>
          <p:cNvSpPr>
            <a:spLocks noGrp="1"/>
          </p:cNvSpPr>
          <p:nvPr>
            <p:ph idx="1"/>
          </p:nvPr>
        </p:nvSpPr>
        <p:spPr>
          <a:xfrm>
            <a:off x="685800" y="1536700"/>
            <a:ext cx="8229600" cy="50292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As much of the project as possible is completed off-site in a product-oriented facility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This can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significantly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improve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efficiency but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is only possible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when multiple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similar units need to be created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1"/>
          <a:stretch>
            <a:fillRect/>
          </a:stretch>
        </p:blipFill>
        <p:spPr bwMode="auto">
          <a:xfrm>
            <a:off x="4540250" y="2876550"/>
            <a:ext cx="38623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8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Process-Oriented Layout</a:t>
            </a:r>
          </a:p>
        </p:txBody>
      </p:sp>
      <p:sp>
        <p:nvSpPr>
          <p:cNvPr id="73730" name="Content Placeholder 1"/>
          <p:cNvSpPr>
            <a:spLocks noGrp="1"/>
          </p:cNvSpPr>
          <p:nvPr>
            <p:ph idx="1"/>
          </p:nvPr>
        </p:nvSpPr>
        <p:spPr>
          <a:xfrm>
            <a:off x="812800" y="1600200"/>
            <a:ext cx="75311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Like machines and equipment are grouped together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Flexible and capable of handling a wide variety of products or services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Scheduling can be difficult and setup, material handling, and labor costs can be high</a:t>
            </a:r>
          </a:p>
        </p:txBody>
      </p:sp>
    </p:spTree>
    <p:extLst>
      <p:ext uri="{BB962C8B-B14F-4D97-AF65-F5344CB8AC3E}">
        <p14:creationId xmlns:p14="http://schemas.microsoft.com/office/powerpoint/2010/main" val="416839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660400" y="1181100"/>
            <a:ext cx="81407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  <a:buClr>
                <a:srgbClr val="D33320"/>
              </a:buClr>
            </a:pPr>
            <a:r>
              <a:rPr lang="en-US" sz="3200" b="1" dirty="0">
                <a:solidFill>
                  <a:srgbClr val="BF0922"/>
                </a:solidFill>
              </a:rPr>
              <a:t>When you complete this chapter you should be able to: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85825" y="2347913"/>
            <a:ext cx="77374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9.5</a:t>
            </a:r>
            <a:r>
              <a:rPr lang="en-US" sz="2800" b="1" dirty="0"/>
              <a:t>	</a:t>
            </a:r>
            <a:r>
              <a:rPr lang="en-US" sz="2800" b="1" i="1" dirty="0"/>
              <a:t>Explain</a:t>
            </a:r>
            <a:r>
              <a:rPr lang="en-US" sz="2800" dirty="0"/>
              <a:t> how to achieve a good process-oriented facility layout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9.6</a:t>
            </a:r>
            <a:r>
              <a:rPr lang="en-US" sz="2800" b="1" dirty="0"/>
              <a:t>	</a:t>
            </a:r>
            <a:r>
              <a:rPr lang="en-US" sz="2800" b="1" i="1" dirty="0"/>
              <a:t>Define</a:t>
            </a:r>
            <a:r>
              <a:rPr lang="en-US" sz="2800" dirty="0"/>
              <a:t> work cell and the requirements of a work cell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9.7</a:t>
            </a:r>
            <a:r>
              <a:rPr lang="en-US" sz="2800" b="1" dirty="0"/>
              <a:t>	</a:t>
            </a:r>
            <a:r>
              <a:rPr lang="en-US" sz="2800" b="1" i="1" dirty="0"/>
              <a:t>Define</a:t>
            </a:r>
            <a:r>
              <a:rPr lang="en-US" sz="2800" dirty="0"/>
              <a:t> product-oriented layout</a:t>
            </a:r>
          </a:p>
          <a:p>
            <a:pPr marL="723900" indent="-7239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9.8</a:t>
            </a:r>
            <a:r>
              <a:rPr lang="en-US" sz="2800" b="1" dirty="0"/>
              <a:t>	</a:t>
            </a:r>
            <a:r>
              <a:rPr lang="en-US" sz="2800" b="1" i="1" dirty="0"/>
              <a:t>Explain</a:t>
            </a:r>
            <a:r>
              <a:rPr lang="en-US" sz="2800" dirty="0"/>
              <a:t> how to balance production flow in a repetitive or product-oriented facility</a:t>
            </a:r>
          </a:p>
        </p:txBody>
      </p:sp>
    </p:spTree>
    <p:extLst>
      <p:ext uri="{BB962C8B-B14F-4D97-AF65-F5344CB8AC3E}">
        <p14:creationId xmlns:p14="http://schemas.microsoft.com/office/powerpoint/2010/main" val="85752917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838200" y="1562100"/>
            <a:ext cx="7416800" cy="4038600"/>
            <a:chOff x="528" y="1168"/>
            <a:chExt cx="4672" cy="2544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536" y="1176"/>
              <a:ext cx="4664" cy="2520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801" name="Rectangle 4"/>
            <p:cNvSpPr>
              <a:spLocks noChangeArrowheads="1"/>
            </p:cNvSpPr>
            <p:nvPr/>
          </p:nvSpPr>
          <p:spPr bwMode="auto">
            <a:xfrm>
              <a:off x="670" y="1180"/>
              <a:ext cx="6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Surgery</a:t>
              </a:r>
            </a:p>
          </p:txBody>
        </p:sp>
        <p:sp>
          <p:nvSpPr>
            <p:cNvPr id="75802" name="Rectangle 5"/>
            <p:cNvSpPr>
              <a:spLocks noChangeArrowheads="1"/>
            </p:cNvSpPr>
            <p:nvPr/>
          </p:nvSpPr>
          <p:spPr bwMode="auto">
            <a:xfrm>
              <a:off x="662" y="3478"/>
              <a:ext cx="7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Radiology</a:t>
              </a:r>
            </a:p>
          </p:txBody>
        </p:sp>
        <p:sp>
          <p:nvSpPr>
            <p:cNvPr id="75803" name="Rectangle 6"/>
            <p:cNvSpPr>
              <a:spLocks noChangeArrowheads="1"/>
            </p:cNvSpPr>
            <p:nvPr/>
          </p:nvSpPr>
          <p:spPr bwMode="auto">
            <a:xfrm>
              <a:off x="1792" y="1182"/>
              <a:ext cx="116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/>
                <a:t>ER triage room</a:t>
              </a:r>
            </a:p>
          </p:txBody>
        </p:sp>
        <p:sp>
          <p:nvSpPr>
            <p:cNvPr id="75804" name="Rectangle 7"/>
            <p:cNvSpPr>
              <a:spLocks noChangeArrowheads="1"/>
            </p:cNvSpPr>
            <p:nvPr/>
          </p:nvSpPr>
          <p:spPr bwMode="auto">
            <a:xfrm>
              <a:off x="2062" y="3478"/>
              <a:ext cx="6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ER Beds</a:t>
              </a:r>
            </a:p>
          </p:txBody>
        </p:sp>
        <p:sp>
          <p:nvSpPr>
            <p:cNvPr id="75805" name="Rectangle 8"/>
            <p:cNvSpPr>
              <a:spLocks noChangeArrowheads="1"/>
            </p:cNvSpPr>
            <p:nvPr/>
          </p:nvSpPr>
          <p:spPr bwMode="auto">
            <a:xfrm>
              <a:off x="3118" y="3478"/>
              <a:ext cx="7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Pharmacy</a:t>
              </a:r>
            </a:p>
          </p:txBody>
        </p:sp>
        <p:sp>
          <p:nvSpPr>
            <p:cNvPr id="75806" name="Rectangle 9"/>
            <p:cNvSpPr>
              <a:spLocks noChangeArrowheads="1"/>
            </p:cNvSpPr>
            <p:nvPr/>
          </p:nvSpPr>
          <p:spPr bwMode="auto">
            <a:xfrm>
              <a:off x="3110" y="1182"/>
              <a:ext cx="19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Emergency room admissions</a:t>
              </a:r>
            </a:p>
          </p:txBody>
        </p:sp>
        <p:sp>
          <p:nvSpPr>
            <p:cNvPr id="75807" name="Rectangle 10"/>
            <p:cNvSpPr>
              <a:spLocks noChangeArrowheads="1"/>
            </p:cNvSpPr>
            <p:nvPr/>
          </p:nvSpPr>
          <p:spPr bwMode="auto">
            <a:xfrm>
              <a:off x="4206" y="3478"/>
              <a:ext cx="7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Billing/exit</a:t>
              </a:r>
            </a:p>
          </p:txBody>
        </p:sp>
        <p:sp>
          <p:nvSpPr>
            <p:cNvPr id="75808" name="Rectangle 11"/>
            <p:cNvSpPr>
              <a:spLocks noChangeArrowheads="1"/>
            </p:cNvSpPr>
            <p:nvPr/>
          </p:nvSpPr>
          <p:spPr bwMode="auto">
            <a:xfrm>
              <a:off x="3046" y="2406"/>
              <a:ext cx="8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Laboratories</a:t>
              </a:r>
            </a:p>
          </p:txBody>
        </p:sp>
        <p:sp>
          <p:nvSpPr>
            <p:cNvPr id="75809" name="Line 12"/>
            <p:cNvSpPr>
              <a:spLocks noChangeShapeType="1"/>
            </p:cNvSpPr>
            <p:nvPr/>
          </p:nvSpPr>
          <p:spPr bwMode="auto">
            <a:xfrm>
              <a:off x="528" y="2744"/>
              <a:ext cx="4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810" name="Line 13"/>
            <p:cNvSpPr>
              <a:spLocks noChangeShapeType="1"/>
            </p:cNvSpPr>
            <p:nvPr/>
          </p:nvSpPr>
          <p:spPr bwMode="auto">
            <a:xfrm>
              <a:off x="1808" y="2288"/>
              <a:ext cx="3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811" name="Line 14"/>
            <p:cNvSpPr>
              <a:spLocks noChangeShapeType="1"/>
            </p:cNvSpPr>
            <p:nvPr/>
          </p:nvSpPr>
          <p:spPr bwMode="auto">
            <a:xfrm>
              <a:off x="1808" y="1168"/>
              <a:ext cx="0" cy="2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812" name="Line 15"/>
            <p:cNvSpPr>
              <a:spLocks noChangeShapeType="1"/>
            </p:cNvSpPr>
            <p:nvPr/>
          </p:nvSpPr>
          <p:spPr bwMode="auto">
            <a:xfrm>
              <a:off x="2928" y="1176"/>
              <a:ext cx="0" cy="1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813" name="Line 16"/>
            <p:cNvSpPr>
              <a:spLocks noChangeShapeType="1"/>
            </p:cNvSpPr>
            <p:nvPr/>
          </p:nvSpPr>
          <p:spPr bwMode="auto">
            <a:xfrm>
              <a:off x="4056" y="2752"/>
              <a:ext cx="0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814" name="Line 17"/>
            <p:cNvSpPr>
              <a:spLocks noChangeShapeType="1"/>
            </p:cNvSpPr>
            <p:nvPr/>
          </p:nvSpPr>
          <p:spPr bwMode="auto">
            <a:xfrm>
              <a:off x="2928" y="2752"/>
              <a:ext cx="0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5778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Process-Oriented Layout</a:t>
            </a:r>
          </a:p>
        </p:txBody>
      </p:sp>
      <p:grpSp>
        <p:nvGrpSpPr>
          <p:cNvPr id="89107" name="Group 19"/>
          <p:cNvGrpSpPr>
            <a:grpSpLocks/>
          </p:cNvGrpSpPr>
          <p:nvPr/>
        </p:nvGrpSpPr>
        <p:grpSpPr bwMode="auto">
          <a:xfrm>
            <a:off x="3835400" y="1952625"/>
            <a:ext cx="4022725" cy="336550"/>
            <a:chOff x="2416" y="1326"/>
            <a:chExt cx="2534" cy="212"/>
          </a:xfrm>
        </p:grpSpPr>
        <p:sp>
          <p:nvSpPr>
            <p:cNvPr id="75798" name="Rectangle 20"/>
            <p:cNvSpPr>
              <a:spLocks noChangeArrowheads="1"/>
            </p:cNvSpPr>
            <p:nvPr/>
          </p:nvSpPr>
          <p:spPr bwMode="auto">
            <a:xfrm>
              <a:off x="3518" y="1326"/>
              <a:ext cx="1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</a:rPr>
                <a:t>Patient A - broken leg</a:t>
              </a:r>
            </a:p>
          </p:txBody>
        </p:sp>
        <p:sp>
          <p:nvSpPr>
            <p:cNvPr id="75799" name="Line 21"/>
            <p:cNvSpPr>
              <a:spLocks noChangeShapeType="1"/>
            </p:cNvSpPr>
            <p:nvPr/>
          </p:nvSpPr>
          <p:spPr bwMode="auto">
            <a:xfrm flipH="1">
              <a:off x="2416" y="1440"/>
              <a:ext cx="1064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oval" w="sm" len="sm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2349500" y="1955800"/>
            <a:ext cx="1358900" cy="2819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oval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 flipH="1" flipV="1">
            <a:off x="2349500" y="2070100"/>
            <a:ext cx="0" cy="27559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oval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 flipH="1">
            <a:off x="2400300" y="2133600"/>
            <a:ext cx="1435100" cy="26543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oval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13" name="Line 25"/>
          <p:cNvSpPr>
            <a:spLocks noChangeShapeType="1"/>
          </p:cNvSpPr>
          <p:nvPr/>
        </p:nvSpPr>
        <p:spPr bwMode="auto">
          <a:xfrm flipV="1">
            <a:off x="3759200" y="4838700"/>
            <a:ext cx="1663700" cy="25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oval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>
            <a:off x="2527300" y="2895600"/>
            <a:ext cx="2908300" cy="1371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oval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9115" name="Group 27"/>
          <p:cNvGrpSpPr>
            <a:grpSpLocks/>
          </p:cNvGrpSpPr>
          <p:nvPr/>
        </p:nvGrpSpPr>
        <p:grpSpPr bwMode="auto">
          <a:xfrm>
            <a:off x="3778250" y="2730500"/>
            <a:ext cx="4292600" cy="517525"/>
            <a:chOff x="2380" y="1904"/>
            <a:chExt cx="2704" cy="326"/>
          </a:xfrm>
        </p:grpSpPr>
        <p:sp>
          <p:nvSpPr>
            <p:cNvPr id="75796" name="Rectangle 28"/>
            <p:cNvSpPr>
              <a:spLocks noChangeArrowheads="1"/>
            </p:cNvSpPr>
            <p:nvPr/>
          </p:nvSpPr>
          <p:spPr bwMode="auto">
            <a:xfrm>
              <a:off x="3511" y="1904"/>
              <a:ext cx="157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1054100" indent="-1054100">
                <a:lnSpc>
                  <a:spcPct val="85000"/>
                </a:lnSpc>
              </a:pPr>
              <a:r>
                <a:rPr lang="en-US" sz="1600" b="1" dirty="0">
                  <a:solidFill>
                    <a:schemeClr val="accent1"/>
                  </a:solidFill>
                </a:rPr>
                <a:t>Patient B -	erratic heart pacemaker</a:t>
              </a:r>
            </a:p>
          </p:txBody>
        </p:sp>
        <p:sp>
          <p:nvSpPr>
            <p:cNvPr id="75797" name="Line 29"/>
            <p:cNvSpPr>
              <a:spLocks noChangeShapeType="1"/>
            </p:cNvSpPr>
            <p:nvPr/>
          </p:nvSpPr>
          <p:spPr bwMode="auto">
            <a:xfrm flipH="1">
              <a:off x="2380" y="2000"/>
              <a:ext cx="1064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9118" name="Line 30"/>
          <p:cNvSpPr>
            <a:spLocks noChangeShapeType="1"/>
          </p:cNvSpPr>
          <p:nvPr/>
        </p:nvSpPr>
        <p:spPr bwMode="auto">
          <a:xfrm flipH="1">
            <a:off x="2603500" y="2882900"/>
            <a:ext cx="1143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oval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 flipH="1" flipV="1">
            <a:off x="3841750" y="3810000"/>
            <a:ext cx="1676400" cy="5461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oval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>
            <a:off x="3771900" y="3771900"/>
            <a:ext cx="0" cy="660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oval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9121" name="Rectangle 33"/>
          <p:cNvSpPr>
            <a:spLocks noChangeArrowheads="1"/>
          </p:cNvSpPr>
          <p:nvPr/>
        </p:nvSpPr>
        <p:spPr bwMode="auto">
          <a:xfrm>
            <a:off x="7083425" y="5838825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9.3</a:t>
            </a:r>
          </a:p>
        </p:txBody>
      </p:sp>
      <p:grpSp>
        <p:nvGrpSpPr>
          <p:cNvPr id="89122" name="Group 34"/>
          <p:cNvGrpSpPr>
            <a:grpSpLocks/>
          </p:cNvGrpSpPr>
          <p:nvPr/>
        </p:nvGrpSpPr>
        <p:grpSpPr bwMode="auto">
          <a:xfrm>
            <a:off x="5518150" y="4749800"/>
            <a:ext cx="1885950" cy="177800"/>
            <a:chOff x="3476" y="3176"/>
            <a:chExt cx="1188" cy="112"/>
          </a:xfrm>
        </p:grpSpPr>
        <p:sp>
          <p:nvSpPr>
            <p:cNvPr id="75794" name="Line 35"/>
            <p:cNvSpPr>
              <a:spLocks noChangeShapeType="1"/>
            </p:cNvSpPr>
            <p:nvPr/>
          </p:nvSpPr>
          <p:spPr bwMode="auto">
            <a:xfrm>
              <a:off x="3476" y="3232"/>
              <a:ext cx="112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oval" w="sm" len="sm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795" name="Oval 36"/>
            <p:cNvSpPr>
              <a:spLocks noChangeArrowheads="1"/>
            </p:cNvSpPr>
            <p:nvPr/>
          </p:nvSpPr>
          <p:spPr bwMode="auto">
            <a:xfrm>
              <a:off x="4552" y="3176"/>
              <a:ext cx="112" cy="11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9125" name="Group 37"/>
          <p:cNvGrpSpPr>
            <a:grpSpLocks/>
          </p:cNvGrpSpPr>
          <p:nvPr/>
        </p:nvGrpSpPr>
        <p:grpSpPr bwMode="auto">
          <a:xfrm>
            <a:off x="3759200" y="4445000"/>
            <a:ext cx="3695700" cy="177800"/>
            <a:chOff x="2368" y="2984"/>
            <a:chExt cx="2328" cy="112"/>
          </a:xfrm>
        </p:grpSpPr>
        <p:sp>
          <p:nvSpPr>
            <p:cNvPr id="75792" name="Line 38"/>
            <p:cNvSpPr>
              <a:spLocks noChangeShapeType="1"/>
            </p:cNvSpPr>
            <p:nvPr/>
          </p:nvSpPr>
          <p:spPr bwMode="auto">
            <a:xfrm>
              <a:off x="2368" y="3040"/>
              <a:ext cx="224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793" name="Oval 39"/>
            <p:cNvSpPr>
              <a:spLocks noChangeArrowheads="1"/>
            </p:cNvSpPr>
            <p:nvPr/>
          </p:nvSpPr>
          <p:spPr bwMode="auto">
            <a:xfrm>
              <a:off x="4584" y="2984"/>
              <a:ext cx="112" cy="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28014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0" grpId="0" animBg="1"/>
      <p:bldP spid="89111" grpId="0" animBg="1"/>
      <p:bldP spid="89112" grpId="0" animBg="1"/>
      <p:bldP spid="89113" grpId="0" animBg="1"/>
      <p:bldP spid="89114" grpId="0" animBg="1"/>
      <p:bldP spid="89118" grpId="0" animBg="1"/>
      <p:bldP spid="89119" grpId="0" animBg="1"/>
      <p:bldP spid="89120" grpId="0" animBg="1"/>
      <p:bldP spid="8912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Process-Oriented Layout</a:t>
            </a:r>
          </a:p>
        </p:txBody>
      </p:sp>
      <p:sp>
        <p:nvSpPr>
          <p:cNvPr id="77826" name="Content Placeholder 1"/>
          <p:cNvSpPr>
            <a:spLocks noGrp="1"/>
          </p:cNvSpPr>
          <p:nvPr>
            <p:ph idx="1"/>
          </p:nvPr>
        </p:nvSpPr>
        <p:spPr>
          <a:xfrm>
            <a:off x="711200" y="1600200"/>
            <a:ext cx="77216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Arrange work centers so as to minimize the costs of material handling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Basic cost elements are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Number of loads (or people) moving between centers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Distance loads (or people) move between centers</a:t>
            </a:r>
          </a:p>
        </p:txBody>
      </p:sp>
    </p:spTree>
    <p:extLst>
      <p:ext uri="{BB962C8B-B14F-4D97-AF65-F5344CB8AC3E}">
        <p14:creationId xmlns:p14="http://schemas.microsoft.com/office/powerpoint/2010/main" val="3950647820"/>
      </p:ext>
    </p:extLst>
  </p:cSld>
  <p:clrMapOvr>
    <a:masterClrMapping/>
  </p:clrMapOvr>
  <p:transition spd="slow"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95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Process-Oriented Layout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025525" y="3302000"/>
            <a:ext cx="70929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197100" indent="-2197100">
              <a:lnSpc>
                <a:spcPct val="90000"/>
              </a:lnSpc>
              <a:spcBef>
                <a:spcPct val="30000"/>
              </a:spcBef>
              <a:tabLst>
                <a:tab pos="1625600" algn="r"/>
                <a:tab pos="1816100" algn="l"/>
              </a:tabLst>
            </a:pPr>
            <a:r>
              <a:rPr lang="en-US" dirty="0"/>
              <a:t>where	</a:t>
            </a:r>
            <a:r>
              <a:rPr lang="en-US" i="1" dirty="0">
                <a:latin typeface="Times New Roman" charset="0"/>
                <a:cs typeface="Times New Roman" charset="0"/>
              </a:rPr>
              <a:t>n</a:t>
            </a:r>
            <a:r>
              <a:rPr lang="en-US" dirty="0"/>
              <a:t>	=	total number of work centers or departments</a:t>
            </a:r>
          </a:p>
          <a:p>
            <a:pPr marL="2197100" indent="-2197100">
              <a:lnSpc>
                <a:spcPct val="90000"/>
              </a:lnSpc>
              <a:spcBef>
                <a:spcPct val="30000"/>
              </a:spcBef>
              <a:tabLst>
                <a:tab pos="1625600" algn="r"/>
                <a:tab pos="1816100" algn="l"/>
              </a:tabLst>
            </a:pPr>
            <a:r>
              <a:rPr lang="en-US" dirty="0"/>
              <a:t>	</a:t>
            </a:r>
            <a:r>
              <a:rPr lang="en-US" i="1" dirty="0">
                <a:latin typeface="Times New Roman" charset="0"/>
                <a:cs typeface="Times New Roman" charset="0"/>
              </a:rPr>
              <a:t>i</a:t>
            </a:r>
            <a:r>
              <a:rPr lang="en-US" dirty="0">
                <a:latin typeface="Times New Roman" charset="0"/>
                <a:cs typeface="Times New Roman" charset="0"/>
              </a:rPr>
              <a:t>, </a:t>
            </a:r>
            <a:r>
              <a:rPr lang="en-US" i="1" dirty="0">
                <a:latin typeface="Times New Roman" charset="0"/>
                <a:cs typeface="Times New Roman" charset="0"/>
              </a:rPr>
              <a:t>j</a:t>
            </a:r>
            <a:r>
              <a:rPr lang="en-US" dirty="0"/>
              <a:t>	=	individual departments</a:t>
            </a:r>
          </a:p>
          <a:p>
            <a:pPr marL="2197100" indent="-2197100">
              <a:lnSpc>
                <a:spcPct val="90000"/>
              </a:lnSpc>
              <a:spcBef>
                <a:spcPct val="30000"/>
              </a:spcBef>
              <a:tabLst>
                <a:tab pos="1625600" algn="r"/>
                <a:tab pos="1816100" algn="l"/>
              </a:tabLst>
            </a:pPr>
            <a:r>
              <a:rPr lang="en-US" dirty="0"/>
              <a:t>	</a:t>
            </a:r>
            <a:r>
              <a:rPr lang="en-US" i="1" dirty="0">
                <a:latin typeface="Times New Roman" charset="0"/>
                <a:cs typeface="Times New Roman" charset="0"/>
              </a:rPr>
              <a:t>X</a:t>
            </a:r>
            <a:r>
              <a:rPr lang="en-US" i="1" baseline="-25000" dirty="0">
                <a:latin typeface="Times New Roman" charset="0"/>
                <a:cs typeface="Times New Roman" charset="0"/>
              </a:rPr>
              <a:t>ij</a:t>
            </a:r>
            <a:r>
              <a:rPr lang="en-US" dirty="0"/>
              <a:t>	=	number of loads moved from </a:t>
            </a:r>
            <a:br>
              <a:rPr lang="en-US" dirty="0"/>
            </a:br>
            <a:r>
              <a:rPr lang="en-US" dirty="0"/>
              <a:t>department </a:t>
            </a:r>
            <a:r>
              <a:rPr lang="en-US" i="1" dirty="0">
                <a:latin typeface="Times New Roman" charset="0"/>
                <a:cs typeface="Times New Roman" charset="0"/>
              </a:rPr>
              <a:t>i</a:t>
            </a:r>
            <a:r>
              <a:rPr lang="en-US" dirty="0"/>
              <a:t> to department </a:t>
            </a:r>
            <a:r>
              <a:rPr lang="en-US" i="1" dirty="0">
                <a:latin typeface="Times New Roman" charset="0"/>
                <a:cs typeface="Times New Roman" charset="0"/>
              </a:rPr>
              <a:t>j</a:t>
            </a:r>
          </a:p>
          <a:p>
            <a:pPr marL="2197100" indent="-2197100">
              <a:lnSpc>
                <a:spcPct val="90000"/>
              </a:lnSpc>
              <a:spcBef>
                <a:spcPct val="30000"/>
              </a:spcBef>
              <a:tabLst>
                <a:tab pos="1625600" algn="r"/>
                <a:tab pos="1816100" algn="l"/>
              </a:tabLst>
            </a:pPr>
            <a:r>
              <a:rPr lang="en-US" dirty="0"/>
              <a:t>	</a:t>
            </a:r>
            <a:r>
              <a:rPr lang="en-US" i="1" dirty="0">
                <a:latin typeface="Times New Roman" charset="0"/>
                <a:cs typeface="Times New Roman" charset="0"/>
              </a:rPr>
              <a:t>C</a:t>
            </a:r>
            <a:r>
              <a:rPr lang="en-US" i="1" baseline="-25000" dirty="0">
                <a:latin typeface="Times New Roman" charset="0"/>
                <a:cs typeface="Times New Roman" charset="0"/>
              </a:rPr>
              <a:t>ij</a:t>
            </a:r>
            <a:r>
              <a:rPr lang="en-US" dirty="0"/>
              <a:t>	=	cost to move a load between </a:t>
            </a:r>
            <a:br>
              <a:rPr lang="en-US" dirty="0"/>
            </a:br>
            <a:r>
              <a:rPr lang="en-US" dirty="0"/>
              <a:t>department </a:t>
            </a:r>
            <a:r>
              <a:rPr lang="en-US" i="1" dirty="0">
                <a:latin typeface="Times New Roman" charset="0"/>
                <a:cs typeface="Times New Roman" charset="0"/>
              </a:rPr>
              <a:t>i</a:t>
            </a:r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dirty="0"/>
              <a:t>and department </a:t>
            </a:r>
            <a:r>
              <a:rPr lang="en-US" i="1" dirty="0">
                <a:latin typeface="Times New Roman" charset="0"/>
                <a:cs typeface="Times New Roman" charset="0"/>
              </a:rPr>
              <a:t>j</a:t>
            </a:r>
            <a:r>
              <a:rPr lang="en-US" dirty="0"/>
              <a:t>	</a:t>
            </a:r>
          </a:p>
        </p:txBody>
      </p:sp>
      <p:graphicFrame>
        <p:nvGraphicFramePr>
          <p:cNvPr id="3" name="Object 50"/>
          <p:cNvGraphicFramePr>
            <a:graphicFrameLocks noChangeAspect="1"/>
          </p:cNvGraphicFramePr>
          <p:nvPr/>
        </p:nvGraphicFramePr>
        <p:xfrm>
          <a:off x="2527300" y="1765300"/>
          <a:ext cx="4089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77360" imgH="1042200" progId="Equation.3">
                  <p:embed/>
                </p:oleObj>
              </mc:Choice>
              <mc:Fallback>
                <p:oleObj name="Equation" r:id="rId3" imgW="4077360" imgH="104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1765300"/>
                        <a:ext cx="4089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80469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Layout Example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354138" y="3390900"/>
            <a:ext cx="6434137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Construct a </a:t>
            </a:r>
            <a:r>
              <a:rPr lang="en-AU" sz="2400" dirty="0"/>
              <a:t>"</a:t>
            </a:r>
            <a:r>
              <a:rPr lang="en-US" sz="2400" dirty="0"/>
              <a:t>from-to matrix</a:t>
            </a:r>
            <a:r>
              <a:rPr lang="en-AU" sz="2400" dirty="0"/>
              <a:t>"</a:t>
            </a:r>
            <a:endParaRPr lang="en-US" sz="2400" dirty="0"/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Determine the space requirements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Develop an initial schematic diagram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Determine the cost of this layout 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Try to improve the layout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Prepare a detailed plan 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01713" y="1533525"/>
            <a:ext cx="71405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Arrange six departments in a factory to minimize the material handling costs. Each department is 20 x 20 feet and the building is 60 feet long and 40 feet wide.</a:t>
            </a:r>
          </a:p>
        </p:txBody>
      </p:sp>
    </p:spTree>
    <p:extLst>
      <p:ext uri="{BB962C8B-B14F-4D97-AF65-F5344CB8AC3E}">
        <p14:creationId xmlns:p14="http://schemas.microsoft.com/office/powerpoint/2010/main" val="12679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  <p:bldP spid="9626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111125" y="2005013"/>
            <a:ext cx="8499475" cy="3951287"/>
            <a:chOff x="142" y="1103"/>
            <a:chExt cx="5354" cy="2489"/>
          </a:xfrm>
        </p:grpSpPr>
        <p:grpSp>
          <p:nvGrpSpPr>
            <p:cNvPr id="84997" name="Group 3"/>
            <p:cNvGrpSpPr>
              <a:grpSpLocks/>
            </p:cNvGrpSpPr>
            <p:nvPr/>
          </p:nvGrpSpPr>
          <p:grpSpPr bwMode="auto">
            <a:xfrm>
              <a:off x="1416" y="1768"/>
              <a:ext cx="4080" cy="1824"/>
              <a:chOff x="1456" y="1824"/>
              <a:chExt cx="4080" cy="1824"/>
            </a:xfrm>
          </p:grpSpPr>
          <p:sp>
            <p:nvSpPr>
              <p:cNvPr id="85001" name="Rectangle 4"/>
              <p:cNvSpPr>
                <a:spLocks noChangeArrowheads="1"/>
              </p:cNvSpPr>
              <p:nvPr/>
            </p:nvSpPr>
            <p:spPr bwMode="auto">
              <a:xfrm>
                <a:off x="1456" y="1824"/>
                <a:ext cx="4080" cy="1824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8309" name="Freeform 5"/>
              <p:cNvSpPr>
                <a:spLocks/>
              </p:cNvSpPr>
              <p:nvPr/>
            </p:nvSpPr>
            <p:spPr bwMode="auto">
              <a:xfrm>
                <a:off x="1456" y="1832"/>
                <a:ext cx="4080" cy="1816"/>
              </a:xfrm>
              <a:custGeom>
                <a:avLst/>
                <a:gdLst>
                  <a:gd name="T0" fmla="*/ 0 w 4080"/>
                  <a:gd name="T1" fmla="*/ 0 h 1816"/>
                  <a:gd name="T2" fmla="*/ 4080 w 4080"/>
                  <a:gd name="T3" fmla="*/ 1816 h 1816"/>
                  <a:gd name="T4" fmla="*/ 0 w 4080"/>
                  <a:gd name="T5" fmla="*/ 1816 h 1816"/>
                  <a:gd name="T6" fmla="*/ 0 w 4080"/>
                  <a:gd name="T7" fmla="*/ 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80" h="1816">
                    <a:moveTo>
                      <a:pt x="0" y="0"/>
                    </a:moveTo>
                    <a:lnTo>
                      <a:pt x="4080" y="1816"/>
                    </a:lnTo>
                    <a:lnTo>
                      <a:pt x="0" y="1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003" name="Line 6"/>
              <p:cNvSpPr>
                <a:spLocks noChangeShapeType="1"/>
              </p:cNvSpPr>
              <p:nvPr/>
            </p:nvSpPr>
            <p:spPr bwMode="auto">
              <a:xfrm>
                <a:off x="1456" y="2736"/>
                <a:ext cx="4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04" name="Line 7"/>
              <p:cNvSpPr>
                <a:spLocks noChangeShapeType="1"/>
              </p:cNvSpPr>
              <p:nvPr/>
            </p:nvSpPr>
            <p:spPr bwMode="auto">
              <a:xfrm>
                <a:off x="1456" y="2128"/>
                <a:ext cx="4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05" name="Line 8"/>
              <p:cNvSpPr>
                <a:spLocks noChangeShapeType="1"/>
              </p:cNvSpPr>
              <p:nvPr/>
            </p:nvSpPr>
            <p:spPr bwMode="auto">
              <a:xfrm>
                <a:off x="1456" y="2431"/>
                <a:ext cx="4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06" name="Line 9"/>
              <p:cNvSpPr>
                <a:spLocks noChangeShapeType="1"/>
              </p:cNvSpPr>
              <p:nvPr/>
            </p:nvSpPr>
            <p:spPr bwMode="auto">
              <a:xfrm>
                <a:off x="1456" y="3040"/>
                <a:ext cx="4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07" name="Line 10"/>
              <p:cNvSpPr>
                <a:spLocks noChangeShapeType="1"/>
              </p:cNvSpPr>
              <p:nvPr/>
            </p:nvSpPr>
            <p:spPr bwMode="auto">
              <a:xfrm>
                <a:off x="1456" y="3343"/>
                <a:ext cx="40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08" name="Line 11"/>
              <p:cNvSpPr>
                <a:spLocks noChangeShapeType="1"/>
              </p:cNvSpPr>
              <p:nvPr/>
            </p:nvSpPr>
            <p:spPr bwMode="auto">
              <a:xfrm>
                <a:off x="145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09" name="Line 12"/>
              <p:cNvSpPr>
                <a:spLocks noChangeShapeType="1"/>
              </p:cNvSpPr>
              <p:nvPr/>
            </p:nvSpPr>
            <p:spPr bwMode="auto">
              <a:xfrm>
                <a:off x="213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10" name="Line 13"/>
              <p:cNvSpPr>
                <a:spLocks noChangeShapeType="1"/>
              </p:cNvSpPr>
              <p:nvPr/>
            </p:nvSpPr>
            <p:spPr bwMode="auto">
              <a:xfrm>
                <a:off x="281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11" name="Line 14"/>
              <p:cNvSpPr>
                <a:spLocks noChangeShapeType="1"/>
              </p:cNvSpPr>
              <p:nvPr/>
            </p:nvSpPr>
            <p:spPr bwMode="auto">
              <a:xfrm>
                <a:off x="349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12" name="Line 15"/>
              <p:cNvSpPr>
                <a:spLocks noChangeShapeType="1"/>
              </p:cNvSpPr>
              <p:nvPr/>
            </p:nvSpPr>
            <p:spPr bwMode="auto">
              <a:xfrm>
                <a:off x="417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13" name="Line 16"/>
              <p:cNvSpPr>
                <a:spLocks noChangeShapeType="1"/>
              </p:cNvSpPr>
              <p:nvPr/>
            </p:nvSpPr>
            <p:spPr bwMode="auto">
              <a:xfrm>
                <a:off x="485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014" name="Line 17"/>
              <p:cNvSpPr>
                <a:spLocks noChangeShapeType="1"/>
              </p:cNvSpPr>
              <p:nvPr/>
            </p:nvSpPr>
            <p:spPr bwMode="auto">
              <a:xfrm>
                <a:off x="5536" y="1824"/>
                <a:ext cx="0" cy="1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4998" name="Group 18"/>
            <p:cNvGrpSpPr>
              <a:grpSpLocks/>
            </p:cNvGrpSpPr>
            <p:nvPr/>
          </p:nvGrpSpPr>
          <p:grpSpPr bwMode="auto">
            <a:xfrm>
              <a:off x="142" y="1103"/>
              <a:ext cx="5351" cy="2478"/>
              <a:chOff x="182" y="1159"/>
              <a:chExt cx="5351" cy="2478"/>
            </a:xfrm>
          </p:grpSpPr>
          <p:sp>
            <p:nvSpPr>
              <p:cNvPr id="84999" name="Rectangle 19"/>
              <p:cNvSpPr>
                <a:spLocks noChangeArrowheads="1"/>
              </p:cNvSpPr>
              <p:nvPr/>
            </p:nvSpPr>
            <p:spPr bwMode="auto">
              <a:xfrm>
                <a:off x="182" y="1450"/>
                <a:ext cx="5351" cy="2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838200">
                  <a:lnSpc>
                    <a:spcPct val="90000"/>
                  </a:lnSpc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sz="1600" dirty="0"/>
                  <a:t>	Department	Assembly	Painting	Machine	Receiving	Shipping	Testing</a:t>
                </a:r>
              </a:p>
              <a:p>
                <a:pPr defTabSz="838200">
                  <a:lnSpc>
                    <a:spcPct val="90000"/>
                  </a:lnSpc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sz="1600" dirty="0"/>
                  <a:t>		(1)	(2)	Shop (3)	(4)	(5)	(6)</a:t>
                </a:r>
                <a:endParaRPr lang="en-US" dirty="0"/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dirty="0"/>
                  <a:t>	</a:t>
                </a:r>
                <a:r>
                  <a:rPr lang="en-US" sz="1600" dirty="0"/>
                  <a:t>Assembly (1)</a:t>
                </a:r>
                <a:r>
                  <a:rPr lang="en-US" dirty="0"/>
                  <a:t>		</a:t>
                </a:r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dirty="0"/>
                  <a:t>	</a:t>
                </a:r>
                <a:r>
                  <a:rPr lang="en-US" sz="1600" dirty="0"/>
                  <a:t>Painting (2)</a:t>
                </a:r>
                <a:r>
                  <a:rPr lang="en-US" dirty="0"/>
                  <a:t>			</a:t>
                </a:r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dirty="0"/>
                  <a:t>	</a:t>
                </a:r>
                <a:r>
                  <a:rPr lang="en-US" sz="1600" dirty="0"/>
                  <a:t>Machine Shop (3)</a:t>
                </a:r>
                <a:r>
                  <a:rPr lang="en-US" dirty="0"/>
                  <a:t>				</a:t>
                </a:r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dirty="0"/>
                  <a:t>	</a:t>
                </a:r>
                <a:r>
                  <a:rPr lang="en-US" sz="1600" dirty="0"/>
                  <a:t>Receiving (4)</a:t>
                </a:r>
                <a:r>
                  <a:rPr lang="en-US" dirty="0"/>
                  <a:t>					</a:t>
                </a:r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dirty="0"/>
                  <a:t>	</a:t>
                </a:r>
                <a:r>
                  <a:rPr lang="en-US" sz="1600" dirty="0"/>
                  <a:t>Shipping (5)</a:t>
                </a:r>
                <a:r>
                  <a:rPr lang="en-US" dirty="0"/>
                  <a:t>						</a:t>
                </a:r>
              </a:p>
              <a:p>
                <a:pPr defTabSz="838200">
                  <a:spcBef>
                    <a:spcPct val="75000"/>
                  </a:spcBef>
                  <a:tabLst>
                    <a:tab pos="1816100" algn="r"/>
                    <a:tab pos="2476500" algn="ctr"/>
                    <a:tab pos="3530600" algn="ctr"/>
                    <a:tab pos="4673600" algn="ctr"/>
                    <a:tab pos="5715000" algn="ctr"/>
                    <a:tab pos="6858000" algn="ctr"/>
                    <a:tab pos="7912100" algn="ctr"/>
                  </a:tabLst>
                </a:pPr>
                <a:r>
                  <a:rPr lang="en-US" dirty="0"/>
                  <a:t>	</a:t>
                </a:r>
                <a:r>
                  <a:rPr lang="en-US" sz="1600" dirty="0"/>
                  <a:t>Testing (6)</a:t>
                </a:r>
                <a:endParaRPr lang="en-US" dirty="0"/>
              </a:p>
            </p:txBody>
          </p:sp>
          <p:sp>
            <p:nvSpPr>
              <p:cNvPr id="85000" name="Rectangle 20"/>
              <p:cNvSpPr>
                <a:spLocks noChangeArrowheads="1"/>
              </p:cNvSpPr>
              <p:nvPr/>
            </p:nvSpPr>
            <p:spPr bwMode="auto">
              <a:xfrm>
                <a:off x="2494" y="1159"/>
                <a:ext cx="181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Number of loads per week</a:t>
                </a:r>
              </a:p>
            </p:txBody>
          </p:sp>
        </p:grpSp>
      </p:grp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111125" y="2466975"/>
            <a:ext cx="836612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838200">
              <a:lnSpc>
                <a:spcPct val="90000"/>
              </a:lnSpc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sz="1600" dirty="0"/>
              <a:t>	</a:t>
            </a:r>
          </a:p>
          <a:p>
            <a:pPr defTabSz="838200">
              <a:lnSpc>
                <a:spcPct val="90000"/>
              </a:lnSpc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sz="1600" dirty="0"/>
              <a:t>		</a:t>
            </a:r>
            <a:endParaRPr lang="en-US" dirty="0"/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dirty="0"/>
              <a:t>			50	100	0	0	20</a:t>
            </a:r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dirty="0"/>
              <a:t>				30	50	10	0</a:t>
            </a:r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dirty="0"/>
              <a:t>					20	0	100</a:t>
            </a:r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dirty="0"/>
              <a:t>						50	0</a:t>
            </a:r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dirty="0"/>
              <a:t>							0</a:t>
            </a:r>
          </a:p>
          <a:p>
            <a:pPr defTabSz="838200">
              <a:spcBef>
                <a:spcPct val="75000"/>
              </a:spcBef>
              <a:tabLst>
                <a:tab pos="1816100" algn="r"/>
                <a:tab pos="2476500" algn="ctr"/>
                <a:tab pos="3530600" algn="ctr"/>
                <a:tab pos="4673600" algn="ctr"/>
                <a:tab pos="5715000" algn="ctr"/>
                <a:tab pos="6858000" algn="ctr"/>
                <a:tab pos="7912100" algn="ctr"/>
              </a:tabLst>
            </a:pPr>
            <a:r>
              <a:rPr lang="en-US" dirty="0"/>
              <a:t>	</a:t>
            </a:r>
          </a:p>
        </p:txBody>
      </p:sp>
      <p:sp>
        <p:nvSpPr>
          <p:cNvPr id="84995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Layout Example</a:t>
            </a:r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auto">
          <a:xfrm>
            <a:off x="403225" y="141763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9.4</a:t>
            </a:r>
          </a:p>
        </p:txBody>
      </p:sp>
    </p:spTree>
    <p:extLst>
      <p:ext uri="{BB962C8B-B14F-4D97-AF65-F5344CB8AC3E}">
        <p14:creationId xmlns:p14="http://schemas.microsoft.com/office/powerpoint/2010/main" val="258331819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5" grpId="0" autoUpdateAnimBg="0"/>
      <p:bldP spid="9832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1625600" y="1403350"/>
            <a:ext cx="6451600" cy="5048250"/>
            <a:chOff x="1024" y="972"/>
            <a:chExt cx="4064" cy="3180"/>
          </a:xfrm>
        </p:grpSpPr>
        <p:sp>
          <p:nvSpPr>
            <p:cNvPr id="87046" name="Rectangle 3"/>
            <p:cNvSpPr>
              <a:spLocks noChangeArrowheads="1"/>
            </p:cNvSpPr>
            <p:nvPr/>
          </p:nvSpPr>
          <p:spPr bwMode="auto">
            <a:xfrm>
              <a:off x="1030" y="972"/>
              <a:ext cx="3360" cy="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Aft>
                  <a:spcPct val="250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Area A	Area B	Area C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spcAft>
                  <a:spcPct val="450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spcAft>
                  <a:spcPct val="295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Area D	Area E	Area F</a:t>
              </a:r>
            </a:p>
          </p:txBody>
        </p:sp>
        <p:grpSp>
          <p:nvGrpSpPr>
            <p:cNvPr id="87047" name="Group 4"/>
            <p:cNvGrpSpPr>
              <a:grpSpLocks/>
            </p:cNvGrpSpPr>
            <p:nvPr/>
          </p:nvGrpSpPr>
          <p:grpSpPr bwMode="auto">
            <a:xfrm>
              <a:off x="1024" y="1208"/>
              <a:ext cx="3696" cy="2464"/>
              <a:chOff x="1024" y="1208"/>
              <a:chExt cx="3696" cy="2464"/>
            </a:xfrm>
          </p:grpSpPr>
          <p:sp>
            <p:nvSpPr>
              <p:cNvPr id="100357" name="Rectangle 5"/>
              <p:cNvSpPr>
                <a:spLocks noChangeArrowheads="1"/>
              </p:cNvSpPr>
              <p:nvPr/>
            </p:nvSpPr>
            <p:spPr bwMode="auto">
              <a:xfrm>
                <a:off x="1024" y="1208"/>
                <a:ext cx="1232" cy="123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358" name="Rectangle 6"/>
              <p:cNvSpPr>
                <a:spLocks noChangeArrowheads="1"/>
              </p:cNvSpPr>
              <p:nvPr/>
            </p:nvSpPr>
            <p:spPr bwMode="auto">
              <a:xfrm>
                <a:off x="2252" y="1208"/>
                <a:ext cx="1232" cy="12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359" name="Rectangle 7"/>
              <p:cNvSpPr>
                <a:spLocks noChangeArrowheads="1"/>
              </p:cNvSpPr>
              <p:nvPr/>
            </p:nvSpPr>
            <p:spPr bwMode="auto">
              <a:xfrm>
                <a:off x="3488" y="1208"/>
                <a:ext cx="1232" cy="1232"/>
              </a:xfrm>
              <a:prstGeom prst="rect">
                <a:avLst/>
              </a:prstGeom>
              <a:solidFill>
                <a:srgbClr val="EA807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059" name="Rectangle 8"/>
              <p:cNvSpPr>
                <a:spLocks noChangeArrowheads="1"/>
              </p:cNvSpPr>
              <p:nvPr/>
            </p:nvSpPr>
            <p:spPr bwMode="auto">
              <a:xfrm>
                <a:off x="2252" y="2440"/>
                <a:ext cx="1232" cy="1232"/>
              </a:xfrm>
              <a:prstGeom prst="rect">
                <a:avLst/>
              </a:prstGeom>
              <a:solidFill>
                <a:srgbClr val="BDD6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060" name="Rectangle 9"/>
              <p:cNvSpPr>
                <a:spLocks noChangeArrowheads="1"/>
              </p:cNvSpPr>
              <p:nvPr/>
            </p:nvSpPr>
            <p:spPr bwMode="auto">
              <a:xfrm>
                <a:off x="1024" y="2440"/>
                <a:ext cx="1232" cy="123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061" name="Rectangle 10"/>
              <p:cNvSpPr>
                <a:spLocks noChangeArrowheads="1"/>
              </p:cNvSpPr>
              <p:nvPr/>
            </p:nvSpPr>
            <p:spPr bwMode="auto">
              <a:xfrm>
                <a:off x="3488" y="2440"/>
                <a:ext cx="1232" cy="1232"/>
              </a:xfrm>
              <a:prstGeom prst="rect">
                <a:avLst/>
              </a:prstGeom>
              <a:solidFill>
                <a:srgbClr val="24BD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7048" name="Group 11"/>
            <p:cNvGrpSpPr>
              <a:grpSpLocks/>
            </p:cNvGrpSpPr>
            <p:nvPr/>
          </p:nvGrpSpPr>
          <p:grpSpPr bwMode="auto">
            <a:xfrm>
              <a:off x="1048" y="3919"/>
              <a:ext cx="3664" cy="233"/>
              <a:chOff x="1048" y="3919"/>
              <a:chExt cx="3664" cy="233"/>
            </a:xfrm>
          </p:grpSpPr>
          <p:sp>
            <p:nvSpPr>
              <p:cNvPr id="87053" name="Rectangle 12"/>
              <p:cNvSpPr>
                <a:spLocks noChangeArrowheads="1"/>
              </p:cNvSpPr>
              <p:nvPr/>
            </p:nvSpPr>
            <p:spPr bwMode="auto">
              <a:xfrm>
                <a:off x="2722" y="3919"/>
                <a:ext cx="30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60</a:t>
                </a:r>
                <a:r>
                  <a:rPr lang="en-AU" dirty="0"/>
                  <a:t>'</a:t>
                </a:r>
                <a:endParaRPr lang="en-US" dirty="0"/>
              </a:p>
            </p:txBody>
          </p:sp>
          <p:sp>
            <p:nvSpPr>
              <p:cNvPr id="87054" name="Line 13"/>
              <p:cNvSpPr>
                <a:spLocks noChangeShapeType="1"/>
              </p:cNvSpPr>
              <p:nvPr/>
            </p:nvSpPr>
            <p:spPr bwMode="auto">
              <a:xfrm>
                <a:off x="3048" y="4035"/>
                <a:ext cx="16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055" name="Line 14"/>
              <p:cNvSpPr>
                <a:spLocks noChangeShapeType="1"/>
              </p:cNvSpPr>
              <p:nvPr/>
            </p:nvSpPr>
            <p:spPr bwMode="auto">
              <a:xfrm flipH="1">
                <a:off x="1048" y="4034"/>
                <a:ext cx="16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7049" name="Group 15"/>
            <p:cNvGrpSpPr>
              <a:grpSpLocks/>
            </p:cNvGrpSpPr>
            <p:nvPr/>
          </p:nvGrpSpPr>
          <p:grpSpPr bwMode="auto">
            <a:xfrm>
              <a:off x="4782" y="1216"/>
              <a:ext cx="306" cy="2456"/>
              <a:chOff x="4782" y="1216"/>
              <a:chExt cx="306" cy="2456"/>
            </a:xfrm>
          </p:grpSpPr>
          <p:sp>
            <p:nvSpPr>
              <p:cNvPr id="87050" name="Rectangle 16"/>
              <p:cNvSpPr>
                <a:spLocks noChangeArrowheads="1"/>
              </p:cNvSpPr>
              <p:nvPr/>
            </p:nvSpPr>
            <p:spPr bwMode="auto">
              <a:xfrm>
                <a:off x="4782" y="2335"/>
                <a:ext cx="30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40</a:t>
                </a:r>
                <a:r>
                  <a:rPr lang="en-AU" dirty="0"/>
                  <a:t>'</a:t>
                </a:r>
                <a:endParaRPr lang="en-US" dirty="0"/>
              </a:p>
            </p:txBody>
          </p:sp>
          <p:sp>
            <p:nvSpPr>
              <p:cNvPr id="87051" name="Line 17"/>
              <p:cNvSpPr>
                <a:spLocks noChangeShapeType="1"/>
              </p:cNvSpPr>
              <p:nvPr/>
            </p:nvSpPr>
            <p:spPr bwMode="auto">
              <a:xfrm>
                <a:off x="4940" y="1216"/>
                <a:ext cx="0" cy="1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052" name="Line 18"/>
              <p:cNvSpPr>
                <a:spLocks noChangeShapeType="1"/>
              </p:cNvSpPr>
              <p:nvPr/>
            </p:nvSpPr>
            <p:spPr bwMode="auto">
              <a:xfrm flipV="1">
                <a:off x="4940" y="2544"/>
                <a:ext cx="0" cy="1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87042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Layout Example</a:t>
            </a:r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1616075" y="4070350"/>
            <a:ext cx="55959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endParaRPr lang="en-US" dirty="0"/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Receiving	Shipping	Testing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Department	Department	Department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(4)	(5)	(6)</a:t>
            </a:r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276225" y="1320800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9.5</a:t>
            </a: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1635125" y="2355850"/>
            <a:ext cx="57435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Assembly	Painting	Machine Shop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Department	Department	Department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(1)	(2)	(3)</a:t>
            </a:r>
          </a:p>
        </p:txBody>
      </p:sp>
    </p:spTree>
    <p:extLst>
      <p:ext uri="{BB962C8B-B14F-4D97-AF65-F5344CB8AC3E}">
        <p14:creationId xmlns:p14="http://schemas.microsoft.com/office/powerpoint/2010/main" val="159136979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2" grpId="0" autoUpdateAnimBg="0"/>
      <p:bldP spid="100373" grpId="0" autoUpdateAnimBg="0"/>
      <p:bldP spid="10037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Layout Example</a:t>
            </a:r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708025" y="1487488"/>
            <a:ext cx="4954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Interdepartmental Flow Graph</a:t>
            </a:r>
          </a:p>
        </p:txBody>
      </p:sp>
      <p:sp>
        <p:nvSpPr>
          <p:cNvPr id="102441" name="Rectangle 41"/>
          <p:cNvSpPr>
            <a:spLocks noChangeArrowheads="1"/>
          </p:cNvSpPr>
          <p:nvPr/>
        </p:nvSpPr>
        <p:spPr bwMode="auto">
          <a:xfrm>
            <a:off x="7553325" y="14874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9.6</a:t>
            </a:r>
          </a:p>
        </p:txBody>
      </p:sp>
      <p:grpSp>
        <p:nvGrpSpPr>
          <p:cNvPr id="102454" name="Group 54"/>
          <p:cNvGrpSpPr>
            <a:grpSpLocks/>
          </p:cNvGrpSpPr>
          <p:nvPr/>
        </p:nvGrpSpPr>
        <p:grpSpPr bwMode="auto">
          <a:xfrm>
            <a:off x="619125" y="1979613"/>
            <a:ext cx="7923213" cy="3938587"/>
            <a:chOff x="390" y="1311"/>
            <a:chExt cx="4991" cy="2481"/>
          </a:xfrm>
        </p:grpSpPr>
        <p:sp>
          <p:nvSpPr>
            <p:cNvPr id="89093" name="Rectangle 11"/>
            <p:cNvSpPr>
              <a:spLocks noChangeArrowheads="1"/>
            </p:cNvSpPr>
            <p:nvPr/>
          </p:nvSpPr>
          <p:spPr bwMode="auto">
            <a:xfrm>
              <a:off x="2686" y="1311"/>
              <a:ext cx="3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100</a:t>
              </a:r>
            </a:p>
          </p:txBody>
        </p:sp>
        <p:grpSp>
          <p:nvGrpSpPr>
            <p:cNvPr id="89094" name="Group 53"/>
            <p:cNvGrpSpPr>
              <a:grpSpLocks/>
            </p:cNvGrpSpPr>
            <p:nvPr/>
          </p:nvGrpSpPr>
          <p:grpSpPr bwMode="auto">
            <a:xfrm>
              <a:off x="390" y="1557"/>
              <a:ext cx="4991" cy="2235"/>
              <a:chOff x="390" y="1557"/>
              <a:chExt cx="4991" cy="2235"/>
            </a:xfrm>
          </p:grpSpPr>
          <p:sp>
            <p:nvSpPr>
              <p:cNvPr id="89095" name="Line 3"/>
              <p:cNvSpPr>
                <a:spLocks noChangeShapeType="1"/>
              </p:cNvSpPr>
              <p:nvPr/>
            </p:nvSpPr>
            <p:spPr bwMode="auto">
              <a:xfrm>
                <a:off x="712" y="2272"/>
                <a:ext cx="4288" cy="1200"/>
              </a:xfrm>
              <a:prstGeom prst="line">
                <a:avLst/>
              </a:prstGeom>
              <a:noFill/>
              <a:ln w="762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096" name="Line 4"/>
              <p:cNvSpPr>
                <a:spLocks noChangeShapeType="1"/>
              </p:cNvSpPr>
              <p:nvPr/>
            </p:nvSpPr>
            <p:spPr bwMode="auto">
              <a:xfrm>
                <a:off x="2856" y="2296"/>
                <a:ext cx="0" cy="1168"/>
              </a:xfrm>
              <a:prstGeom prst="line">
                <a:avLst/>
              </a:prstGeom>
              <a:noFill/>
              <a:ln w="762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097" name="Line 5"/>
              <p:cNvSpPr>
                <a:spLocks noChangeShapeType="1"/>
              </p:cNvSpPr>
              <p:nvPr/>
            </p:nvSpPr>
            <p:spPr bwMode="auto">
              <a:xfrm>
                <a:off x="5008" y="2272"/>
                <a:ext cx="0" cy="1168"/>
              </a:xfrm>
              <a:prstGeom prst="line">
                <a:avLst/>
              </a:prstGeom>
              <a:noFill/>
              <a:ln w="762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098" name="Line 6"/>
              <p:cNvSpPr>
                <a:spLocks noChangeShapeType="1"/>
              </p:cNvSpPr>
              <p:nvPr/>
            </p:nvSpPr>
            <p:spPr bwMode="auto">
              <a:xfrm flipV="1">
                <a:off x="712" y="2256"/>
                <a:ext cx="4304" cy="1208"/>
              </a:xfrm>
              <a:prstGeom prst="line">
                <a:avLst/>
              </a:prstGeom>
              <a:noFill/>
              <a:ln w="762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099" name="Line 7"/>
              <p:cNvSpPr>
                <a:spLocks noChangeShapeType="1"/>
              </p:cNvSpPr>
              <p:nvPr/>
            </p:nvSpPr>
            <p:spPr bwMode="auto">
              <a:xfrm>
                <a:off x="704" y="2240"/>
                <a:ext cx="4304" cy="0"/>
              </a:xfrm>
              <a:prstGeom prst="line">
                <a:avLst/>
              </a:prstGeom>
              <a:noFill/>
              <a:ln w="762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100" name="Line 8"/>
              <p:cNvSpPr>
                <a:spLocks noChangeShapeType="1"/>
              </p:cNvSpPr>
              <p:nvPr/>
            </p:nvSpPr>
            <p:spPr bwMode="auto">
              <a:xfrm>
                <a:off x="728" y="3480"/>
                <a:ext cx="2152" cy="0"/>
              </a:xfrm>
              <a:prstGeom prst="line">
                <a:avLst/>
              </a:prstGeom>
              <a:noFill/>
              <a:ln w="762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101" name="Line 9"/>
              <p:cNvSpPr>
                <a:spLocks noChangeShapeType="1"/>
              </p:cNvSpPr>
              <p:nvPr/>
            </p:nvSpPr>
            <p:spPr bwMode="auto">
              <a:xfrm flipV="1">
                <a:off x="712" y="2240"/>
                <a:ext cx="2168" cy="1208"/>
              </a:xfrm>
              <a:prstGeom prst="line">
                <a:avLst/>
              </a:prstGeom>
              <a:noFill/>
              <a:ln w="76200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102" name="Freeform 10"/>
              <p:cNvSpPr>
                <a:spLocks/>
              </p:cNvSpPr>
              <p:nvPr/>
            </p:nvSpPr>
            <p:spPr bwMode="auto">
              <a:xfrm>
                <a:off x="712" y="1557"/>
                <a:ext cx="4288" cy="691"/>
              </a:xfrm>
              <a:custGeom>
                <a:avLst/>
                <a:gdLst>
                  <a:gd name="T0" fmla="*/ 0 w 4288"/>
                  <a:gd name="T1" fmla="*/ 691 h 691"/>
                  <a:gd name="T2" fmla="*/ 1152 w 4288"/>
                  <a:gd name="T3" fmla="*/ 155 h 691"/>
                  <a:gd name="T4" fmla="*/ 2176 w 4288"/>
                  <a:gd name="T5" fmla="*/ 3 h 691"/>
                  <a:gd name="T6" fmla="*/ 3104 w 4288"/>
                  <a:gd name="T7" fmla="*/ 171 h 691"/>
                  <a:gd name="T8" fmla="*/ 4288 w 4288"/>
                  <a:gd name="T9" fmla="*/ 683 h 6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88"/>
                  <a:gd name="T16" fmla="*/ 0 h 691"/>
                  <a:gd name="T17" fmla="*/ 4288 w 4288"/>
                  <a:gd name="T18" fmla="*/ 691 h 6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88" h="691">
                    <a:moveTo>
                      <a:pt x="0" y="691"/>
                    </a:moveTo>
                    <a:cubicBezTo>
                      <a:pt x="192" y="602"/>
                      <a:pt x="789" y="270"/>
                      <a:pt x="1152" y="155"/>
                    </a:cubicBezTo>
                    <a:cubicBezTo>
                      <a:pt x="1515" y="40"/>
                      <a:pt x="1851" y="0"/>
                      <a:pt x="2176" y="3"/>
                    </a:cubicBezTo>
                    <a:cubicBezTo>
                      <a:pt x="2501" y="6"/>
                      <a:pt x="2752" y="58"/>
                      <a:pt x="3104" y="171"/>
                    </a:cubicBezTo>
                    <a:cubicBezTo>
                      <a:pt x="3456" y="284"/>
                      <a:pt x="4041" y="576"/>
                      <a:pt x="4288" y="683"/>
                    </a:cubicBezTo>
                  </a:path>
                </a:pathLst>
              </a:custGeom>
              <a:noFill/>
              <a:ln w="76200" cmpd="sng">
                <a:solidFill>
                  <a:srgbClr val="17509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103" name="Rectangle 12"/>
              <p:cNvSpPr>
                <a:spLocks noChangeArrowheads="1"/>
              </p:cNvSpPr>
              <p:nvPr/>
            </p:nvSpPr>
            <p:spPr bwMode="auto">
              <a:xfrm>
                <a:off x="1550" y="199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50</a:t>
                </a:r>
              </a:p>
            </p:txBody>
          </p:sp>
          <p:sp>
            <p:nvSpPr>
              <p:cNvPr id="89104" name="Rectangle 13"/>
              <p:cNvSpPr>
                <a:spLocks noChangeArrowheads="1"/>
              </p:cNvSpPr>
              <p:nvPr/>
            </p:nvSpPr>
            <p:spPr bwMode="auto">
              <a:xfrm rot="896416">
                <a:off x="1694" y="2327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20</a:t>
                </a:r>
              </a:p>
            </p:txBody>
          </p:sp>
          <p:sp>
            <p:nvSpPr>
              <p:cNvPr id="89105" name="Rectangle 14"/>
              <p:cNvSpPr>
                <a:spLocks noChangeArrowheads="1"/>
              </p:cNvSpPr>
              <p:nvPr/>
            </p:nvSpPr>
            <p:spPr bwMode="auto">
              <a:xfrm>
                <a:off x="1614" y="347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50</a:t>
                </a:r>
              </a:p>
            </p:txBody>
          </p:sp>
          <p:sp>
            <p:nvSpPr>
              <p:cNvPr id="89106" name="Rectangle 15"/>
              <p:cNvSpPr>
                <a:spLocks noChangeArrowheads="1"/>
              </p:cNvSpPr>
              <p:nvPr/>
            </p:nvSpPr>
            <p:spPr bwMode="auto">
              <a:xfrm rot="-1726400">
                <a:off x="1414" y="2687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50</a:t>
                </a:r>
              </a:p>
            </p:txBody>
          </p:sp>
          <p:sp>
            <p:nvSpPr>
              <p:cNvPr id="89107" name="Rectangle 16"/>
              <p:cNvSpPr>
                <a:spLocks noChangeArrowheads="1"/>
              </p:cNvSpPr>
              <p:nvPr/>
            </p:nvSpPr>
            <p:spPr bwMode="auto">
              <a:xfrm rot="-911530">
                <a:off x="3678" y="233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20</a:t>
                </a:r>
              </a:p>
            </p:txBody>
          </p:sp>
          <p:sp>
            <p:nvSpPr>
              <p:cNvPr id="89108" name="Rectangle 17"/>
              <p:cNvSpPr>
                <a:spLocks noChangeArrowheads="1"/>
              </p:cNvSpPr>
              <p:nvPr/>
            </p:nvSpPr>
            <p:spPr bwMode="auto">
              <a:xfrm>
                <a:off x="2838" y="2519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10</a:t>
                </a:r>
              </a:p>
            </p:txBody>
          </p:sp>
          <p:sp>
            <p:nvSpPr>
              <p:cNvPr id="89109" name="Rectangle 18"/>
              <p:cNvSpPr>
                <a:spLocks noChangeArrowheads="1"/>
              </p:cNvSpPr>
              <p:nvPr/>
            </p:nvSpPr>
            <p:spPr bwMode="auto">
              <a:xfrm>
                <a:off x="4998" y="2711"/>
                <a:ext cx="38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100</a:t>
                </a:r>
              </a:p>
            </p:txBody>
          </p:sp>
          <p:sp>
            <p:nvSpPr>
              <p:cNvPr id="89110" name="Rectangle 19"/>
              <p:cNvSpPr>
                <a:spLocks noChangeArrowheads="1"/>
              </p:cNvSpPr>
              <p:nvPr/>
            </p:nvSpPr>
            <p:spPr bwMode="auto">
              <a:xfrm>
                <a:off x="3830" y="199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30</a:t>
                </a:r>
              </a:p>
            </p:txBody>
          </p:sp>
          <p:grpSp>
            <p:nvGrpSpPr>
              <p:cNvPr id="89111" name="Group 47"/>
              <p:cNvGrpSpPr>
                <a:grpSpLocks/>
              </p:cNvGrpSpPr>
              <p:nvPr/>
            </p:nvGrpSpPr>
            <p:grpSpPr bwMode="auto">
              <a:xfrm>
                <a:off x="4654" y="1916"/>
                <a:ext cx="701" cy="632"/>
                <a:chOff x="4310" y="1344"/>
                <a:chExt cx="701" cy="632"/>
              </a:xfrm>
            </p:grpSpPr>
            <p:sp>
              <p:nvSpPr>
                <p:cNvPr id="102430" name="Oval 30"/>
                <p:cNvSpPr>
                  <a:spLocks noChangeArrowheads="1"/>
                </p:cNvSpPr>
                <p:nvPr/>
              </p:nvSpPr>
              <p:spPr bwMode="auto">
                <a:xfrm>
                  <a:off x="4344" y="1344"/>
                  <a:ext cx="632" cy="632"/>
                </a:xfrm>
                <a:prstGeom prst="ellipse">
                  <a:avLst/>
                </a:prstGeom>
                <a:solidFill>
                  <a:srgbClr val="EA8074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9128" name="Rectangle 31"/>
                <p:cNvSpPr>
                  <a:spLocks noChangeArrowheads="1"/>
                </p:cNvSpPr>
                <p:nvPr/>
              </p:nvSpPr>
              <p:spPr bwMode="auto">
                <a:xfrm>
                  <a:off x="4310" y="1497"/>
                  <a:ext cx="701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dirty="0"/>
                    <a:t>Machine Shop (3)</a:t>
                  </a:r>
                </a:p>
              </p:txBody>
            </p:sp>
          </p:grpSp>
          <p:grpSp>
            <p:nvGrpSpPr>
              <p:cNvPr id="89112" name="Group 48"/>
              <p:cNvGrpSpPr>
                <a:grpSpLocks/>
              </p:cNvGrpSpPr>
              <p:nvPr/>
            </p:nvGrpSpPr>
            <p:grpSpPr bwMode="auto">
              <a:xfrm>
                <a:off x="4671" y="3160"/>
                <a:ext cx="666" cy="632"/>
                <a:chOff x="4670" y="3208"/>
                <a:chExt cx="666" cy="632"/>
              </a:xfrm>
            </p:grpSpPr>
            <p:sp>
              <p:nvSpPr>
                <p:cNvPr id="89125" name="Oval 46"/>
                <p:cNvSpPr>
                  <a:spLocks noChangeArrowheads="1"/>
                </p:cNvSpPr>
                <p:nvPr/>
              </p:nvSpPr>
              <p:spPr bwMode="auto">
                <a:xfrm>
                  <a:off x="4687" y="3208"/>
                  <a:ext cx="632" cy="632"/>
                </a:xfrm>
                <a:prstGeom prst="ellipse">
                  <a:avLst/>
                </a:prstGeom>
                <a:solidFill>
                  <a:srgbClr val="24BDB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9126" name="Rectangle 40"/>
                <p:cNvSpPr>
                  <a:spLocks noChangeArrowheads="1"/>
                </p:cNvSpPr>
                <p:nvPr/>
              </p:nvSpPr>
              <p:spPr bwMode="auto">
                <a:xfrm>
                  <a:off x="4670" y="3361"/>
                  <a:ext cx="66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dirty="0"/>
                    <a:t>Testing </a:t>
                  </a:r>
                </a:p>
                <a:p>
                  <a:pPr algn="ctr"/>
                  <a:r>
                    <a:rPr lang="en-US" sz="1400" dirty="0"/>
                    <a:t>(6)</a:t>
                  </a:r>
                </a:p>
              </p:txBody>
            </p:sp>
          </p:grpSp>
          <p:grpSp>
            <p:nvGrpSpPr>
              <p:cNvPr id="89113" name="Group 49"/>
              <p:cNvGrpSpPr>
                <a:grpSpLocks/>
              </p:cNvGrpSpPr>
              <p:nvPr/>
            </p:nvGrpSpPr>
            <p:grpSpPr bwMode="auto">
              <a:xfrm>
                <a:off x="2518" y="3160"/>
                <a:ext cx="677" cy="632"/>
                <a:chOff x="2493" y="3152"/>
                <a:chExt cx="677" cy="632"/>
              </a:xfrm>
            </p:grpSpPr>
            <p:sp>
              <p:nvSpPr>
                <p:cNvPr id="102443" name="Oval 43"/>
                <p:cNvSpPr>
                  <a:spLocks noChangeArrowheads="1"/>
                </p:cNvSpPr>
                <p:nvPr/>
              </p:nvSpPr>
              <p:spPr bwMode="auto">
                <a:xfrm>
                  <a:off x="2515" y="3152"/>
                  <a:ext cx="632" cy="632"/>
                </a:xfrm>
                <a:prstGeom prst="ellipse">
                  <a:avLst/>
                </a:prstGeom>
                <a:solidFill>
                  <a:schemeClr val="accent4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9124" name="Rectangle 37"/>
                <p:cNvSpPr>
                  <a:spLocks noChangeArrowheads="1"/>
                </p:cNvSpPr>
                <p:nvPr/>
              </p:nvSpPr>
              <p:spPr bwMode="auto">
                <a:xfrm>
                  <a:off x="2493" y="3305"/>
                  <a:ext cx="677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dirty="0"/>
                    <a:t>Shipping </a:t>
                  </a:r>
                </a:p>
                <a:p>
                  <a:pPr algn="ctr"/>
                  <a:r>
                    <a:rPr lang="en-US" sz="1400" dirty="0"/>
                    <a:t>(5)</a:t>
                  </a:r>
                </a:p>
              </p:txBody>
            </p:sp>
          </p:grpSp>
          <p:grpSp>
            <p:nvGrpSpPr>
              <p:cNvPr id="89114" name="Group 50"/>
              <p:cNvGrpSpPr>
                <a:grpSpLocks/>
              </p:cNvGrpSpPr>
              <p:nvPr/>
            </p:nvGrpSpPr>
            <p:grpSpPr bwMode="auto">
              <a:xfrm>
                <a:off x="390" y="3160"/>
                <a:ext cx="710" cy="632"/>
                <a:chOff x="390" y="3144"/>
                <a:chExt cx="710" cy="632"/>
              </a:xfrm>
            </p:grpSpPr>
            <p:sp>
              <p:nvSpPr>
                <p:cNvPr id="89121" name="Oval 44"/>
                <p:cNvSpPr>
                  <a:spLocks noChangeArrowheads="1"/>
                </p:cNvSpPr>
                <p:nvPr/>
              </p:nvSpPr>
              <p:spPr bwMode="auto">
                <a:xfrm>
                  <a:off x="429" y="3144"/>
                  <a:ext cx="632" cy="632"/>
                </a:xfrm>
                <a:prstGeom prst="ellipse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89122" name="Rectangle 34"/>
                <p:cNvSpPr>
                  <a:spLocks noChangeArrowheads="1"/>
                </p:cNvSpPr>
                <p:nvPr/>
              </p:nvSpPr>
              <p:spPr bwMode="auto">
                <a:xfrm>
                  <a:off x="390" y="3297"/>
                  <a:ext cx="71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dirty="0"/>
                    <a:t>Receiving </a:t>
                  </a:r>
                </a:p>
                <a:p>
                  <a:pPr algn="ctr"/>
                  <a:r>
                    <a:rPr lang="en-US" sz="1400" dirty="0"/>
                    <a:t>(4)</a:t>
                  </a:r>
                </a:p>
              </p:txBody>
            </p:sp>
          </p:grpSp>
          <p:grpSp>
            <p:nvGrpSpPr>
              <p:cNvPr id="89115" name="Group 51"/>
              <p:cNvGrpSpPr>
                <a:grpSpLocks/>
              </p:cNvGrpSpPr>
              <p:nvPr/>
            </p:nvGrpSpPr>
            <p:grpSpPr bwMode="auto">
              <a:xfrm>
                <a:off x="427" y="1916"/>
                <a:ext cx="632" cy="632"/>
                <a:chOff x="427" y="1928"/>
                <a:chExt cx="632" cy="632"/>
              </a:xfrm>
            </p:grpSpPr>
            <p:sp>
              <p:nvSpPr>
                <p:cNvPr id="102445" name="Oval 45"/>
                <p:cNvSpPr>
                  <a:spLocks noChangeArrowheads="1"/>
                </p:cNvSpPr>
                <p:nvPr/>
              </p:nvSpPr>
              <p:spPr bwMode="auto">
                <a:xfrm>
                  <a:off x="427" y="1928"/>
                  <a:ext cx="632" cy="632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9120" name="Rectangle 25"/>
                <p:cNvSpPr>
                  <a:spLocks noChangeArrowheads="1"/>
                </p:cNvSpPr>
                <p:nvPr/>
              </p:nvSpPr>
              <p:spPr bwMode="auto">
                <a:xfrm>
                  <a:off x="435" y="2081"/>
                  <a:ext cx="617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/>
                    <a:t>Assembly</a:t>
                  </a:r>
                </a:p>
                <a:p>
                  <a:pPr algn="ctr"/>
                  <a:r>
                    <a:rPr lang="en-US" sz="1400" dirty="0"/>
                    <a:t>(1)</a:t>
                  </a:r>
                </a:p>
              </p:txBody>
            </p:sp>
          </p:grpSp>
          <p:grpSp>
            <p:nvGrpSpPr>
              <p:cNvPr id="89116" name="Group 52"/>
              <p:cNvGrpSpPr>
                <a:grpSpLocks/>
              </p:cNvGrpSpPr>
              <p:nvPr/>
            </p:nvGrpSpPr>
            <p:grpSpPr bwMode="auto">
              <a:xfrm>
                <a:off x="2510" y="1916"/>
                <a:ext cx="695" cy="632"/>
                <a:chOff x="2262" y="1512"/>
                <a:chExt cx="695" cy="632"/>
              </a:xfrm>
            </p:grpSpPr>
            <p:sp>
              <p:nvSpPr>
                <p:cNvPr id="102442" name="Oval 42"/>
                <p:cNvSpPr>
                  <a:spLocks noChangeArrowheads="1"/>
                </p:cNvSpPr>
                <p:nvPr/>
              </p:nvSpPr>
              <p:spPr bwMode="auto">
                <a:xfrm>
                  <a:off x="2293" y="1512"/>
                  <a:ext cx="632" cy="6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9118" name="Rectangle 28"/>
                <p:cNvSpPr>
                  <a:spLocks noChangeArrowheads="1"/>
                </p:cNvSpPr>
                <p:nvPr/>
              </p:nvSpPr>
              <p:spPr bwMode="auto">
                <a:xfrm>
                  <a:off x="2262" y="1665"/>
                  <a:ext cx="695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400" dirty="0"/>
                    <a:t>Painting </a:t>
                  </a:r>
                </a:p>
                <a:p>
                  <a:pPr algn="ctr"/>
                  <a:r>
                    <a:rPr lang="en-US" sz="1400" dirty="0"/>
                    <a:t>(2)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8478437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1" grpId="0" autoUpdateAnimBg="0"/>
      <p:bldP spid="10244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7"/>
          <p:cNvGraphicFramePr>
            <a:graphicFrameLocks noChangeAspect="1"/>
          </p:cNvGraphicFramePr>
          <p:nvPr/>
        </p:nvGraphicFramePr>
        <p:xfrm>
          <a:off x="3232150" y="1562100"/>
          <a:ext cx="26797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9400" imgH="1042200" progId="Equation.3">
                  <p:embed/>
                </p:oleObj>
              </mc:Choice>
              <mc:Fallback>
                <p:oleObj name="Equation" r:id="rId3" imgW="2669400" imgH="104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562100"/>
                        <a:ext cx="26797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Layout Example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331913" y="2879725"/>
            <a:ext cx="64801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sz="2400" dirty="0"/>
              <a:t>Cost 	=		$50	+	$200	+	$40</a:t>
            </a:r>
            <a:br>
              <a:rPr lang="en-US" sz="2400" dirty="0"/>
            </a:br>
            <a:r>
              <a:rPr lang="en-US" sz="2400" dirty="0"/>
              <a:t>			(1 and 2)		(1 and 3)		(1 and 6)</a:t>
            </a:r>
          </a:p>
          <a:p>
            <a:pPr>
              <a:spcAft>
                <a:spcPts val="1200"/>
              </a:spcAft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sz="2400" dirty="0"/>
              <a:t>		+	$30	+	$50	+	$10</a:t>
            </a:r>
            <a:br>
              <a:rPr lang="en-US" sz="2400" dirty="0"/>
            </a:br>
            <a:r>
              <a:rPr lang="en-US" sz="2400" dirty="0"/>
              <a:t>			(2 and 3)		(2 and 4)		(2 and 5)</a:t>
            </a:r>
          </a:p>
          <a:p>
            <a:pPr>
              <a:spcAft>
                <a:spcPts val="1200"/>
              </a:spcAft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sz="2400" dirty="0"/>
              <a:t>		+	$40	+	$100	+	$50</a:t>
            </a:r>
            <a:br>
              <a:rPr lang="en-US" sz="2400" dirty="0"/>
            </a:br>
            <a:r>
              <a:rPr lang="en-US" sz="2400" dirty="0"/>
              <a:t>			(3 and 4)		(3 and 6)		(4 and 5)</a:t>
            </a:r>
          </a:p>
          <a:p>
            <a:pPr>
              <a:spcAft>
                <a:spcPts val="1200"/>
              </a:spcAft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sz="2400" dirty="0"/>
              <a:t>	= $570</a:t>
            </a:r>
          </a:p>
        </p:txBody>
      </p:sp>
    </p:spTree>
    <p:extLst>
      <p:ext uri="{BB962C8B-B14F-4D97-AF65-F5344CB8AC3E}">
        <p14:creationId xmlns:p14="http://schemas.microsoft.com/office/powerpoint/2010/main" val="233870462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Layout Example</a:t>
            </a:r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708025" y="1487488"/>
            <a:ext cx="6351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Revised Interdepartmental Flow Graph</a:t>
            </a:r>
          </a:p>
        </p:txBody>
      </p:sp>
      <p:sp>
        <p:nvSpPr>
          <p:cNvPr id="106537" name="Rectangle 41"/>
          <p:cNvSpPr>
            <a:spLocks noChangeArrowheads="1"/>
          </p:cNvSpPr>
          <p:nvPr/>
        </p:nvSpPr>
        <p:spPr bwMode="auto">
          <a:xfrm>
            <a:off x="7616825" y="18430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9.7</a:t>
            </a:r>
          </a:p>
        </p:txBody>
      </p:sp>
      <p:grpSp>
        <p:nvGrpSpPr>
          <p:cNvPr id="106575" name="Group 79"/>
          <p:cNvGrpSpPr>
            <a:grpSpLocks/>
          </p:cNvGrpSpPr>
          <p:nvPr/>
        </p:nvGrpSpPr>
        <p:grpSpPr bwMode="auto">
          <a:xfrm>
            <a:off x="619125" y="1979613"/>
            <a:ext cx="7923213" cy="3938587"/>
            <a:chOff x="390" y="1247"/>
            <a:chExt cx="4991" cy="2481"/>
          </a:xfrm>
        </p:grpSpPr>
        <p:sp>
          <p:nvSpPr>
            <p:cNvPr id="94213" name="Rectangle 43"/>
            <p:cNvSpPr>
              <a:spLocks noChangeArrowheads="1"/>
            </p:cNvSpPr>
            <p:nvPr/>
          </p:nvSpPr>
          <p:spPr bwMode="auto">
            <a:xfrm>
              <a:off x="2686" y="1247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30</a:t>
              </a:r>
            </a:p>
          </p:txBody>
        </p:sp>
        <p:sp>
          <p:nvSpPr>
            <p:cNvPr id="94214" name="Line 45"/>
            <p:cNvSpPr>
              <a:spLocks noChangeShapeType="1"/>
            </p:cNvSpPr>
            <p:nvPr/>
          </p:nvSpPr>
          <p:spPr bwMode="auto">
            <a:xfrm>
              <a:off x="2840" y="2168"/>
              <a:ext cx="2160" cy="1240"/>
            </a:xfrm>
            <a:prstGeom prst="line">
              <a:avLst/>
            </a:prstGeom>
            <a:noFill/>
            <a:ln w="76200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15" name="Line 46"/>
            <p:cNvSpPr>
              <a:spLocks noChangeShapeType="1"/>
            </p:cNvSpPr>
            <p:nvPr/>
          </p:nvSpPr>
          <p:spPr bwMode="auto">
            <a:xfrm>
              <a:off x="752" y="2232"/>
              <a:ext cx="0" cy="1168"/>
            </a:xfrm>
            <a:prstGeom prst="line">
              <a:avLst/>
            </a:prstGeom>
            <a:noFill/>
            <a:ln w="76200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16" name="Line 47"/>
            <p:cNvSpPr>
              <a:spLocks noChangeShapeType="1"/>
            </p:cNvSpPr>
            <p:nvPr/>
          </p:nvSpPr>
          <p:spPr bwMode="auto">
            <a:xfrm>
              <a:off x="5008" y="2208"/>
              <a:ext cx="0" cy="1168"/>
            </a:xfrm>
            <a:prstGeom prst="line">
              <a:avLst/>
            </a:prstGeom>
            <a:noFill/>
            <a:ln w="76200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17" name="Line 48"/>
            <p:cNvSpPr>
              <a:spLocks noChangeShapeType="1"/>
            </p:cNvSpPr>
            <p:nvPr/>
          </p:nvSpPr>
          <p:spPr bwMode="auto">
            <a:xfrm flipV="1">
              <a:off x="712" y="2192"/>
              <a:ext cx="4304" cy="1208"/>
            </a:xfrm>
            <a:prstGeom prst="line">
              <a:avLst/>
            </a:prstGeom>
            <a:noFill/>
            <a:ln w="76200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18" name="Line 49"/>
            <p:cNvSpPr>
              <a:spLocks noChangeShapeType="1"/>
            </p:cNvSpPr>
            <p:nvPr/>
          </p:nvSpPr>
          <p:spPr bwMode="auto">
            <a:xfrm>
              <a:off x="704" y="2176"/>
              <a:ext cx="4304" cy="0"/>
            </a:xfrm>
            <a:prstGeom prst="line">
              <a:avLst/>
            </a:prstGeom>
            <a:noFill/>
            <a:ln w="76200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19" name="Line 50"/>
            <p:cNvSpPr>
              <a:spLocks noChangeShapeType="1"/>
            </p:cNvSpPr>
            <p:nvPr/>
          </p:nvSpPr>
          <p:spPr bwMode="auto">
            <a:xfrm>
              <a:off x="728" y="3416"/>
              <a:ext cx="2152" cy="0"/>
            </a:xfrm>
            <a:prstGeom prst="line">
              <a:avLst/>
            </a:prstGeom>
            <a:noFill/>
            <a:ln w="76200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20" name="Line 51"/>
            <p:cNvSpPr>
              <a:spLocks noChangeShapeType="1"/>
            </p:cNvSpPr>
            <p:nvPr/>
          </p:nvSpPr>
          <p:spPr bwMode="auto">
            <a:xfrm>
              <a:off x="752" y="2192"/>
              <a:ext cx="2112" cy="1216"/>
            </a:xfrm>
            <a:prstGeom prst="line">
              <a:avLst/>
            </a:prstGeom>
            <a:noFill/>
            <a:ln w="76200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21" name="Freeform 52"/>
            <p:cNvSpPr>
              <a:spLocks/>
            </p:cNvSpPr>
            <p:nvPr/>
          </p:nvSpPr>
          <p:spPr bwMode="auto">
            <a:xfrm>
              <a:off x="712" y="1493"/>
              <a:ext cx="4288" cy="691"/>
            </a:xfrm>
            <a:custGeom>
              <a:avLst/>
              <a:gdLst>
                <a:gd name="T0" fmla="*/ 0 w 4288"/>
                <a:gd name="T1" fmla="*/ 691 h 691"/>
                <a:gd name="T2" fmla="*/ 1152 w 4288"/>
                <a:gd name="T3" fmla="*/ 155 h 691"/>
                <a:gd name="T4" fmla="*/ 2176 w 4288"/>
                <a:gd name="T5" fmla="*/ 3 h 691"/>
                <a:gd name="T6" fmla="*/ 3104 w 4288"/>
                <a:gd name="T7" fmla="*/ 171 h 691"/>
                <a:gd name="T8" fmla="*/ 4288 w 4288"/>
                <a:gd name="T9" fmla="*/ 683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8"/>
                <a:gd name="T16" fmla="*/ 0 h 691"/>
                <a:gd name="T17" fmla="*/ 4288 w 4288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8" h="691">
                  <a:moveTo>
                    <a:pt x="0" y="691"/>
                  </a:moveTo>
                  <a:cubicBezTo>
                    <a:pt x="192" y="602"/>
                    <a:pt x="789" y="270"/>
                    <a:pt x="1152" y="155"/>
                  </a:cubicBezTo>
                  <a:cubicBezTo>
                    <a:pt x="1515" y="40"/>
                    <a:pt x="1851" y="0"/>
                    <a:pt x="2176" y="3"/>
                  </a:cubicBezTo>
                  <a:cubicBezTo>
                    <a:pt x="2501" y="6"/>
                    <a:pt x="2752" y="58"/>
                    <a:pt x="3104" y="171"/>
                  </a:cubicBezTo>
                  <a:cubicBezTo>
                    <a:pt x="3456" y="284"/>
                    <a:pt x="4041" y="576"/>
                    <a:pt x="4288" y="683"/>
                  </a:cubicBezTo>
                </a:path>
              </a:pathLst>
            </a:custGeom>
            <a:noFill/>
            <a:ln w="76200" cmpd="sng">
              <a:solidFill>
                <a:srgbClr val="175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22" name="Rectangle 53"/>
            <p:cNvSpPr>
              <a:spLocks noChangeArrowheads="1"/>
            </p:cNvSpPr>
            <p:nvPr/>
          </p:nvSpPr>
          <p:spPr bwMode="auto">
            <a:xfrm>
              <a:off x="1550" y="1927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50</a:t>
              </a:r>
            </a:p>
          </p:txBody>
        </p:sp>
        <p:sp>
          <p:nvSpPr>
            <p:cNvPr id="94223" name="Rectangle 54"/>
            <p:cNvSpPr>
              <a:spLocks noChangeArrowheads="1"/>
            </p:cNvSpPr>
            <p:nvPr/>
          </p:nvSpPr>
          <p:spPr bwMode="auto">
            <a:xfrm rot="1775426">
              <a:off x="3958" y="263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20</a:t>
              </a:r>
            </a:p>
          </p:txBody>
        </p:sp>
        <p:sp>
          <p:nvSpPr>
            <p:cNvPr id="94224" name="Rectangle 55"/>
            <p:cNvSpPr>
              <a:spLocks noChangeArrowheads="1"/>
            </p:cNvSpPr>
            <p:nvPr/>
          </p:nvSpPr>
          <p:spPr bwMode="auto">
            <a:xfrm>
              <a:off x="1614" y="3407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50</a:t>
              </a:r>
            </a:p>
          </p:txBody>
        </p:sp>
        <p:sp>
          <p:nvSpPr>
            <p:cNvPr id="94225" name="Rectangle 56"/>
            <p:cNvSpPr>
              <a:spLocks noChangeArrowheads="1"/>
            </p:cNvSpPr>
            <p:nvPr/>
          </p:nvSpPr>
          <p:spPr bwMode="auto">
            <a:xfrm rot="1807899">
              <a:off x="1590" y="249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94226" name="Rectangle 57"/>
            <p:cNvSpPr>
              <a:spLocks noChangeArrowheads="1"/>
            </p:cNvSpPr>
            <p:nvPr/>
          </p:nvSpPr>
          <p:spPr bwMode="auto">
            <a:xfrm rot="-911530">
              <a:off x="2694" y="2547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20</a:t>
              </a:r>
            </a:p>
          </p:txBody>
        </p:sp>
        <p:sp>
          <p:nvSpPr>
            <p:cNvPr id="94227" name="Rectangle 58"/>
            <p:cNvSpPr>
              <a:spLocks noChangeArrowheads="1"/>
            </p:cNvSpPr>
            <p:nvPr/>
          </p:nvSpPr>
          <p:spPr bwMode="auto">
            <a:xfrm>
              <a:off x="766" y="267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50</a:t>
              </a:r>
            </a:p>
          </p:txBody>
        </p:sp>
        <p:sp>
          <p:nvSpPr>
            <p:cNvPr id="94228" name="Rectangle 59"/>
            <p:cNvSpPr>
              <a:spLocks noChangeArrowheads="1"/>
            </p:cNvSpPr>
            <p:nvPr/>
          </p:nvSpPr>
          <p:spPr bwMode="auto">
            <a:xfrm>
              <a:off x="4998" y="2647"/>
              <a:ext cx="3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100</a:t>
              </a:r>
            </a:p>
          </p:txBody>
        </p:sp>
        <p:sp>
          <p:nvSpPr>
            <p:cNvPr id="94229" name="Rectangle 60"/>
            <p:cNvSpPr>
              <a:spLocks noChangeArrowheads="1"/>
            </p:cNvSpPr>
            <p:nvPr/>
          </p:nvSpPr>
          <p:spPr bwMode="auto">
            <a:xfrm>
              <a:off x="3734" y="1927"/>
              <a:ext cx="3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100</a:t>
              </a:r>
            </a:p>
          </p:txBody>
        </p:sp>
        <p:grpSp>
          <p:nvGrpSpPr>
            <p:cNvPr id="94230" name="Group 61"/>
            <p:cNvGrpSpPr>
              <a:grpSpLocks/>
            </p:cNvGrpSpPr>
            <p:nvPr/>
          </p:nvGrpSpPr>
          <p:grpSpPr bwMode="auto">
            <a:xfrm>
              <a:off x="4654" y="1852"/>
              <a:ext cx="701" cy="632"/>
              <a:chOff x="4310" y="1344"/>
              <a:chExt cx="701" cy="632"/>
            </a:xfrm>
          </p:grpSpPr>
          <p:sp>
            <p:nvSpPr>
              <p:cNvPr id="106558" name="Oval 62"/>
              <p:cNvSpPr>
                <a:spLocks noChangeArrowheads="1"/>
              </p:cNvSpPr>
              <p:nvPr/>
            </p:nvSpPr>
            <p:spPr bwMode="auto">
              <a:xfrm>
                <a:off x="4344" y="1344"/>
                <a:ext cx="632" cy="632"/>
              </a:xfrm>
              <a:prstGeom prst="ellipse">
                <a:avLst/>
              </a:prstGeom>
              <a:solidFill>
                <a:srgbClr val="EA8074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247" name="Rectangle 63"/>
              <p:cNvSpPr>
                <a:spLocks noChangeArrowheads="1"/>
              </p:cNvSpPr>
              <p:nvPr/>
            </p:nvSpPr>
            <p:spPr bwMode="auto">
              <a:xfrm>
                <a:off x="4310" y="1497"/>
                <a:ext cx="70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/>
                  <a:t>Machine Shop (3)</a:t>
                </a:r>
              </a:p>
            </p:txBody>
          </p:sp>
        </p:grpSp>
        <p:grpSp>
          <p:nvGrpSpPr>
            <p:cNvPr id="94231" name="Group 64"/>
            <p:cNvGrpSpPr>
              <a:grpSpLocks/>
            </p:cNvGrpSpPr>
            <p:nvPr/>
          </p:nvGrpSpPr>
          <p:grpSpPr bwMode="auto">
            <a:xfrm>
              <a:off x="4671" y="3096"/>
              <a:ext cx="666" cy="632"/>
              <a:chOff x="4670" y="3208"/>
              <a:chExt cx="666" cy="632"/>
            </a:xfrm>
          </p:grpSpPr>
          <p:sp>
            <p:nvSpPr>
              <p:cNvPr id="94244" name="Oval 65"/>
              <p:cNvSpPr>
                <a:spLocks noChangeArrowheads="1"/>
              </p:cNvSpPr>
              <p:nvPr/>
            </p:nvSpPr>
            <p:spPr bwMode="auto">
              <a:xfrm>
                <a:off x="4687" y="3208"/>
                <a:ext cx="632" cy="632"/>
              </a:xfrm>
              <a:prstGeom prst="ellipse">
                <a:avLst/>
              </a:prstGeom>
              <a:solidFill>
                <a:srgbClr val="24BDB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4245" name="Rectangle 66"/>
              <p:cNvSpPr>
                <a:spLocks noChangeArrowheads="1"/>
              </p:cNvSpPr>
              <p:nvPr/>
            </p:nvSpPr>
            <p:spPr bwMode="auto">
              <a:xfrm>
                <a:off x="4670" y="3361"/>
                <a:ext cx="66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/>
                  <a:t>Testing </a:t>
                </a:r>
              </a:p>
              <a:p>
                <a:pPr algn="ctr"/>
                <a:r>
                  <a:rPr lang="en-US" sz="1400" dirty="0"/>
                  <a:t>(6)</a:t>
                </a:r>
              </a:p>
            </p:txBody>
          </p:sp>
        </p:grpSp>
        <p:grpSp>
          <p:nvGrpSpPr>
            <p:cNvPr id="94232" name="Group 67"/>
            <p:cNvGrpSpPr>
              <a:grpSpLocks/>
            </p:cNvGrpSpPr>
            <p:nvPr/>
          </p:nvGrpSpPr>
          <p:grpSpPr bwMode="auto">
            <a:xfrm>
              <a:off x="2518" y="3096"/>
              <a:ext cx="677" cy="632"/>
              <a:chOff x="2493" y="3152"/>
              <a:chExt cx="677" cy="632"/>
            </a:xfrm>
          </p:grpSpPr>
          <p:sp>
            <p:nvSpPr>
              <p:cNvPr id="106564" name="Oval 68"/>
              <p:cNvSpPr>
                <a:spLocks noChangeArrowheads="1"/>
              </p:cNvSpPr>
              <p:nvPr/>
            </p:nvSpPr>
            <p:spPr bwMode="auto">
              <a:xfrm>
                <a:off x="2515" y="3152"/>
                <a:ext cx="632" cy="63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243" name="Rectangle 69"/>
              <p:cNvSpPr>
                <a:spLocks noChangeArrowheads="1"/>
              </p:cNvSpPr>
              <p:nvPr/>
            </p:nvSpPr>
            <p:spPr bwMode="auto">
              <a:xfrm>
                <a:off x="2493" y="3305"/>
                <a:ext cx="6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/>
                  <a:t>Shipping </a:t>
                </a:r>
              </a:p>
              <a:p>
                <a:pPr algn="ctr"/>
                <a:r>
                  <a:rPr lang="en-US" sz="1400" dirty="0"/>
                  <a:t>(5)</a:t>
                </a:r>
              </a:p>
            </p:txBody>
          </p:sp>
        </p:grpSp>
        <p:grpSp>
          <p:nvGrpSpPr>
            <p:cNvPr id="94233" name="Group 70"/>
            <p:cNvGrpSpPr>
              <a:grpSpLocks/>
            </p:cNvGrpSpPr>
            <p:nvPr/>
          </p:nvGrpSpPr>
          <p:grpSpPr bwMode="auto">
            <a:xfrm>
              <a:off x="390" y="3096"/>
              <a:ext cx="710" cy="632"/>
              <a:chOff x="390" y="3144"/>
              <a:chExt cx="710" cy="632"/>
            </a:xfrm>
          </p:grpSpPr>
          <p:sp>
            <p:nvSpPr>
              <p:cNvPr id="94240" name="Oval 71"/>
              <p:cNvSpPr>
                <a:spLocks noChangeArrowheads="1"/>
              </p:cNvSpPr>
              <p:nvPr/>
            </p:nvSpPr>
            <p:spPr bwMode="auto">
              <a:xfrm>
                <a:off x="429" y="3144"/>
                <a:ext cx="632" cy="63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4241" name="Rectangle 72"/>
              <p:cNvSpPr>
                <a:spLocks noChangeArrowheads="1"/>
              </p:cNvSpPr>
              <p:nvPr/>
            </p:nvSpPr>
            <p:spPr bwMode="auto">
              <a:xfrm>
                <a:off x="390" y="3297"/>
                <a:ext cx="71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/>
                  <a:t>Receiving </a:t>
                </a:r>
              </a:p>
              <a:p>
                <a:pPr algn="ctr"/>
                <a:r>
                  <a:rPr lang="en-US" sz="1400" dirty="0"/>
                  <a:t>(4)</a:t>
                </a:r>
              </a:p>
            </p:txBody>
          </p:sp>
        </p:grpSp>
        <p:grpSp>
          <p:nvGrpSpPr>
            <p:cNvPr id="94234" name="Group 73"/>
            <p:cNvGrpSpPr>
              <a:grpSpLocks/>
            </p:cNvGrpSpPr>
            <p:nvPr/>
          </p:nvGrpSpPr>
          <p:grpSpPr bwMode="auto">
            <a:xfrm>
              <a:off x="427" y="1852"/>
              <a:ext cx="632" cy="632"/>
              <a:chOff x="427" y="1928"/>
              <a:chExt cx="632" cy="632"/>
            </a:xfrm>
          </p:grpSpPr>
          <p:sp>
            <p:nvSpPr>
              <p:cNvPr id="106570" name="Oval 74"/>
              <p:cNvSpPr>
                <a:spLocks noChangeArrowheads="1"/>
              </p:cNvSpPr>
              <p:nvPr/>
            </p:nvSpPr>
            <p:spPr bwMode="auto">
              <a:xfrm>
                <a:off x="427" y="1928"/>
                <a:ext cx="632" cy="632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239" name="Rectangle 75"/>
              <p:cNvSpPr>
                <a:spLocks noChangeArrowheads="1"/>
              </p:cNvSpPr>
              <p:nvPr/>
            </p:nvSpPr>
            <p:spPr bwMode="auto">
              <a:xfrm>
                <a:off x="482" y="2081"/>
                <a:ext cx="52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/>
                  <a:t>Painting</a:t>
                </a:r>
              </a:p>
              <a:p>
                <a:pPr algn="ctr"/>
                <a:r>
                  <a:rPr lang="en-US" sz="1400" dirty="0"/>
                  <a:t>(2)</a:t>
                </a:r>
              </a:p>
            </p:txBody>
          </p:sp>
        </p:grpSp>
        <p:grpSp>
          <p:nvGrpSpPr>
            <p:cNvPr id="94235" name="Group 76"/>
            <p:cNvGrpSpPr>
              <a:grpSpLocks/>
            </p:cNvGrpSpPr>
            <p:nvPr/>
          </p:nvGrpSpPr>
          <p:grpSpPr bwMode="auto">
            <a:xfrm>
              <a:off x="2510" y="1852"/>
              <a:ext cx="695" cy="632"/>
              <a:chOff x="2262" y="1512"/>
              <a:chExt cx="695" cy="632"/>
            </a:xfrm>
          </p:grpSpPr>
          <p:sp>
            <p:nvSpPr>
              <p:cNvPr id="106573" name="Oval 77"/>
              <p:cNvSpPr>
                <a:spLocks noChangeArrowheads="1"/>
              </p:cNvSpPr>
              <p:nvPr/>
            </p:nvSpPr>
            <p:spPr bwMode="auto">
              <a:xfrm>
                <a:off x="2293" y="1512"/>
                <a:ext cx="632" cy="63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237" name="Rectangle 78"/>
              <p:cNvSpPr>
                <a:spLocks noChangeArrowheads="1"/>
              </p:cNvSpPr>
              <p:nvPr/>
            </p:nvSpPr>
            <p:spPr bwMode="auto">
              <a:xfrm>
                <a:off x="2262" y="1665"/>
                <a:ext cx="69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/>
                  <a:t>Assembly </a:t>
                </a:r>
              </a:p>
              <a:p>
                <a:pPr algn="ctr"/>
                <a:r>
                  <a:rPr lang="en-US" sz="1400" dirty="0"/>
                  <a:t>(1)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07467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7" grpId="0" autoUpdateAnimBg="0"/>
      <p:bldP spid="10653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6"/>
          <p:cNvGraphicFramePr>
            <a:graphicFrameLocks noChangeAspect="1"/>
          </p:cNvGraphicFramePr>
          <p:nvPr/>
        </p:nvGraphicFramePr>
        <p:xfrm>
          <a:off x="3232150" y="1562100"/>
          <a:ext cx="26797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9400" imgH="1042200" progId="Equation.3">
                  <p:embed/>
                </p:oleObj>
              </mc:Choice>
              <mc:Fallback>
                <p:oleObj name="Equation" r:id="rId3" imgW="2669400" imgH="104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562100"/>
                        <a:ext cx="26797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Layout Example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331913" y="2879725"/>
            <a:ext cx="64801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sz="2400" dirty="0"/>
              <a:t>Cost 	=		$50	+	$100	+	$20</a:t>
            </a:r>
            <a:br>
              <a:rPr lang="en-US" sz="2400" dirty="0"/>
            </a:br>
            <a:r>
              <a:rPr lang="en-US" sz="2400" dirty="0"/>
              <a:t>			(1 and 2)		(1 and 3)		(1 and 6)</a:t>
            </a:r>
          </a:p>
          <a:p>
            <a:pPr>
              <a:spcAft>
                <a:spcPts val="1200"/>
              </a:spcAft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sz="2400" dirty="0"/>
              <a:t>		+	$60	+	$50	+	$10</a:t>
            </a:r>
            <a:br>
              <a:rPr lang="en-US" sz="2400" dirty="0"/>
            </a:br>
            <a:r>
              <a:rPr lang="en-US" sz="2400" dirty="0"/>
              <a:t>			(2 and 3)		(2 and 4)		(2 and 5)</a:t>
            </a:r>
          </a:p>
          <a:p>
            <a:pPr>
              <a:spcAft>
                <a:spcPts val="1200"/>
              </a:spcAft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sz="2400" dirty="0"/>
              <a:t>		+	$40	+	$100	+	$50</a:t>
            </a:r>
            <a:br>
              <a:rPr lang="en-US" sz="2400" dirty="0"/>
            </a:br>
            <a:r>
              <a:rPr lang="en-US" sz="2400" dirty="0"/>
              <a:t>			(3 and 4)		(3 and 6)		(4 and 5)</a:t>
            </a:r>
          </a:p>
          <a:p>
            <a:pPr>
              <a:spcAft>
                <a:spcPts val="1200"/>
              </a:spcAft>
              <a:tabLst>
                <a:tab pos="952500" algn="l"/>
                <a:tab pos="1143000" algn="l"/>
                <a:tab pos="2006600" algn="ctr"/>
                <a:tab pos="2857500" algn="ctr"/>
                <a:tab pos="3721100" algn="ctr"/>
                <a:tab pos="4572000" algn="ctr"/>
                <a:tab pos="5435600" algn="ctr"/>
              </a:tabLst>
            </a:pPr>
            <a:r>
              <a:rPr lang="en-US" sz="2400" dirty="0"/>
              <a:t>	= $480</a:t>
            </a:r>
          </a:p>
        </p:txBody>
      </p:sp>
    </p:spTree>
    <p:extLst>
      <p:ext uri="{BB962C8B-B14F-4D97-AF65-F5344CB8AC3E}">
        <p14:creationId xmlns:p14="http://schemas.microsoft.com/office/powerpoint/2010/main" val="153409490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1200"/>
            <a:ext cx="7772400" cy="1358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Strategic Importance of Layout Decisions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19200" y="2671763"/>
            <a:ext cx="67040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40000"/>
              </a:spcBef>
            </a:pPr>
            <a:r>
              <a:rPr lang="en-US" sz="3200" b="1" i="1" dirty="0">
                <a:solidFill>
                  <a:schemeClr val="tx2"/>
                </a:solidFill>
              </a:rPr>
              <a:t>The objective of layout strategy is to develop an effective and efficient layout that will meet the firm’s competitive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7397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1625600" y="1416050"/>
            <a:ext cx="6451600" cy="5048250"/>
            <a:chOff x="1024" y="972"/>
            <a:chExt cx="4064" cy="3180"/>
          </a:xfrm>
        </p:grpSpPr>
        <p:sp>
          <p:nvSpPr>
            <p:cNvPr id="99334" name="Rectangle 3"/>
            <p:cNvSpPr>
              <a:spLocks noChangeArrowheads="1"/>
            </p:cNvSpPr>
            <p:nvPr/>
          </p:nvSpPr>
          <p:spPr bwMode="auto">
            <a:xfrm>
              <a:off x="1030" y="972"/>
              <a:ext cx="3360" cy="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Aft>
                  <a:spcPct val="250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Area A	Area B	Area C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spcAft>
                  <a:spcPct val="450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spcAft>
                  <a:spcPct val="295000"/>
                </a:spcAft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</a:t>
              </a:r>
            </a:p>
            <a:p>
              <a:pPr>
                <a:lnSpc>
                  <a:spcPct val="85000"/>
                </a:lnSpc>
                <a:tabLst>
                  <a:tab pos="863600" algn="ctr"/>
                  <a:tab pos="2768600" algn="ctr"/>
                  <a:tab pos="4762500" algn="ctr"/>
                </a:tabLst>
              </a:pPr>
              <a:r>
                <a:rPr lang="en-US" dirty="0"/>
                <a:t>	Area D	Area E	Area F</a:t>
              </a:r>
            </a:p>
          </p:txBody>
        </p:sp>
        <p:grpSp>
          <p:nvGrpSpPr>
            <p:cNvPr id="99335" name="Group 4"/>
            <p:cNvGrpSpPr>
              <a:grpSpLocks/>
            </p:cNvGrpSpPr>
            <p:nvPr/>
          </p:nvGrpSpPr>
          <p:grpSpPr bwMode="auto">
            <a:xfrm>
              <a:off x="1024" y="1208"/>
              <a:ext cx="3696" cy="2464"/>
              <a:chOff x="1024" y="1208"/>
              <a:chExt cx="3696" cy="2464"/>
            </a:xfrm>
          </p:grpSpPr>
          <p:sp>
            <p:nvSpPr>
              <p:cNvPr id="110597" name="Rectangle 5"/>
              <p:cNvSpPr>
                <a:spLocks noChangeArrowheads="1"/>
              </p:cNvSpPr>
              <p:nvPr/>
            </p:nvSpPr>
            <p:spPr bwMode="auto">
              <a:xfrm>
                <a:off x="1024" y="1208"/>
                <a:ext cx="1232" cy="12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598" name="Rectangle 6"/>
              <p:cNvSpPr>
                <a:spLocks noChangeArrowheads="1"/>
              </p:cNvSpPr>
              <p:nvPr/>
            </p:nvSpPr>
            <p:spPr bwMode="auto">
              <a:xfrm>
                <a:off x="2252" y="1208"/>
                <a:ext cx="1232" cy="123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599" name="Rectangle 7"/>
              <p:cNvSpPr>
                <a:spLocks noChangeArrowheads="1"/>
              </p:cNvSpPr>
              <p:nvPr/>
            </p:nvSpPr>
            <p:spPr bwMode="auto">
              <a:xfrm>
                <a:off x="3488" y="1208"/>
                <a:ext cx="1232" cy="12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600" name="Rectangle 8"/>
              <p:cNvSpPr>
                <a:spLocks noChangeArrowheads="1"/>
              </p:cNvSpPr>
              <p:nvPr/>
            </p:nvSpPr>
            <p:spPr bwMode="auto">
              <a:xfrm>
                <a:off x="2252" y="2440"/>
                <a:ext cx="1232" cy="1232"/>
              </a:xfrm>
              <a:prstGeom prst="rect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348" name="Rectangle 9"/>
              <p:cNvSpPr>
                <a:spLocks noChangeArrowheads="1"/>
              </p:cNvSpPr>
              <p:nvPr/>
            </p:nvSpPr>
            <p:spPr bwMode="auto">
              <a:xfrm>
                <a:off x="1024" y="2440"/>
                <a:ext cx="1232" cy="123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9349" name="Rectangle 10"/>
              <p:cNvSpPr>
                <a:spLocks noChangeArrowheads="1"/>
              </p:cNvSpPr>
              <p:nvPr/>
            </p:nvSpPr>
            <p:spPr bwMode="auto">
              <a:xfrm>
                <a:off x="3488" y="2440"/>
                <a:ext cx="1232" cy="1232"/>
              </a:xfrm>
              <a:prstGeom prst="rect">
                <a:avLst/>
              </a:prstGeom>
              <a:solidFill>
                <a:srgbClr val="24BD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9336" name="Group 11"/>
            <p:cNvGrpSpPr>
              <a:grpSpLocks/>
            </p:cNvGrpSpPr>
            <p:nvPr/>
          </p:nvGrpSpPr>
          <p:grpSpPr bwMode="auto">
            <a:xfrm>
              <a:off x="1048" y="3919"/>
              <a:ext cx="3664" cy="233"/>
              <a:chOff x="1048" y="3919"/>
              <a:chExt cx="3664" cy="233"/>
            </a:xfrm>
          </p:grpSpPr>
          <p:sp>
            <p:nvSpPr>
              <p:cNvPr id="99341" name="Rectangle 12"/>
              <p:cNvSpPr>
                <a:spLocks noChangeArrowheads="1"/>
              </p:cNvSpPr>
              <p:nvPr/>
            </p:nvSpPr>
            <p:spPr bwMode="auto">
              <a:xfrm>
                <a:off x="2722" y="3919"/>
                <a:ext cx="30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60</a:t>
                </a:r>
                <a:r>
                  <a:rPr lang="en-AU" dirty="0"/>
                  <a:t>'</a:t>
                </a:r>
                <a:endParaRPr lang="en-US" dirty="0"/>
              </a:p>
            </p:txBody>
          </p:sp>
          <p:sp>
            <p:nvSpPr>
              <p:cNvPr id="99342" name="Line 13"/>
              <p:cNvSpPr>
                <a:spLocks noChangeShapeType="1"/>
              </p:cNvSpPr>
              <p:nvPr/>
            </p:nvSpPr>
            <p:spPr bwMode="auto">
              <a:xfrm>
                <a:off x="3048" y="4035"/>
                <a:ext cx="16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9343" name="Line 14"/>
              <p:cNvSpPr>
                <a:spLocks noChangeShapeType="1"/>
              </p:cNvSpPr>
              <p:nvPr/>
            </p:nvSpPr>
            <p:spPr bwMode="auto">
              <a:xfrm flipH="1">
                <a:off x="1048" y="4034"/>
                <a:ext cx="16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9337" name="Group 15"/>
            <p:cNvGrpSpPr>
              <a:grpSpLocks/>
            </p:cNvGrpSpPr>
            <p:nvPr/>
          </p:nvGrpSpPr>
          <p:grpSpPr bwMode="auto">
            <a:xfrm>
              <a:off x="4782" y="1216"/>
              <a:ext cx="306" cy="2456"/>
              <a:chOff x="4782" y="1216"/>
              <a:chExt cx="306" cy="2456"/>
            </a:xfrm>
          </p:grpSpPr>
          <p:sp>
            <p:nvSpPr>
              <p:cNvPr id="99338" name="Rectangle 16"/>
              <p:cNvSpPr>
                <a:spLocks noChangeArrowheads="1"/>
              </p:cNvSpPr>
              <p:nvPr/>
            </p:nvSpPr>
            <p:spPr bwMode="auto">
              <a:xfrm>
                <a:off x="4782" y="2335"/>
                <a:ext cx="30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40</a:t>
                </a:r>
                <a:r>
                  <a:rPr lang="en-AU" dirty="0"/>
                  <a:t>'</a:t>
                </a:r>
                <a:endParaRPr lang="en-US" dirty="0"/>
              </a:p>
            </p:txBody>
          </p:sp>
          <p:sp>
            <p:nvSpPr>
              <p:cNvPr id="99339" name="Line 17"/>
              <p:cNvSpPr>
                <a:spLocks noChangeShapeType="1"/>
              </p:cNvSpPr>
              <p:nvPr/>
            </p:nvSpPr>
            <p:spPr bwMode="auto">
              <a:xfrm>
                <a:off x="4940" y="1216"/>
                <a:ext cx="0" cy="1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9340" name="Line 18"/>
              <p:cNvSpPr>
                <a:spLocks noChangeShapeType="1"/>
              </p:cNvSpPr>
              <p:nvPr/>
            </p:nvSpPr>
            <p:spPr bwMode="auto">
              <a:xfrm flipV="1">
                <a:off x="4940" y="2544"/>
                <a:ext cx="0" cy="1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99330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Process Layout Example</a:t>
            </a:r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1616075" y="4083050"/>
            <a:ext cx="55959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endParaRPr lang="en-US" dirty="0"/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Receiving	Shipping	Testing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Department	Department	Department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(4)	(5)	(6)</a:t>
            </a:r>
          </a:p>
        </p:txBody>
      </p:sp>
      <p:sp>
        <p:nvSpPr>
          <p:cNvPr id="110613" name="Rectangle 21"/>
          <p:cNvSpPr>
            <a:spLocks noChangeArrowheads="1"/>
          </p:cNvSpPr>
          <p:nvPr/>
        </p:nvSpPr>
        <p:spPr bwMode="auto">
          <a:xfrm>
            <a:off x="276225" y="1320800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9.8</a:t>
            </a:r>
          </a:p>
        </p:txBody>
      </p:sp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1635125" y="2368550"/>
            <a:ext cx="57308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 Painting 	 Assembly 	Machine Shop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Department	Department	Department</a:t>
            </a:r>
          </a:p>
          <a:p>
            <a:pPr>
              <a:lnSpc>
                <a:spcPct val="85000"/>
              </a:lnSpc>
              <a:tabLst>
                <a:tab pos="863600" algn="ctr"/>
                <a:tab pos="2768600" algn="ctr"/>
                <a:tab pos="4762500" algn="ctr"/>
              </a:tabLst>
            </a:pPr>
            <a:r>
              <a:rPr lang="en-US" dirty="0"/>
              <a:t>	(2)	(1)	(3)</a:t>
            </a:r>
          </a:p>
        </p:txBody>
      </p:sp>
    </p:spTree>
    <p:extLst>
      <p:ext uri="{BB962C8B-B14F-4D97-AF65-F5344CB8AC3E}">
        <p14:creationId xmlns:p14="http://schemas.microsoft.com/office/powerpoint/2010/main" val="422537935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2" grpId="0" autoUpdateAnimBg="0"/>
      <p:bldP spid="110613" grpId="0" autoUpdateAnimBg="0"/>
      <p:bldP spid="11061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Work Cells</a:t>
            </a:r>
          </a:p>
        </p:txBody>
      </p:sp>
      <p:sp>
        <p:nvSpPr>
          <p:cNvPr id="105474" name="Content Placeholder 1"/>
          <p:cNvSpPr>
            <a:spLocks noGrp="1"/>
          </p:cNvSpPr>
          <p:nvPr>
            <p:ph idx="1"/>
          </p:nvPr>
        </p:nvSpPr>
        <p:spPr>
          <a:xfrm>
            <a:off x="838200" y="1430338"/>
            <a:ext cx="7467600" cy="4708525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Reorganizes people and machines into groups to focus on single products or product groups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Group technology identifies products that have similar characteristics for particular cells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Volume must justify cells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Cells can be reconfigured as designs or volume changes</a:t>
            </a:r>
          </a:p>
        </p:txBody>
      </p:sp>
    </p:spTree>
    <p:extLst>
      <p:ext uri="{BB962C8B-B14F-4D97-AF65-F5344CB8AC3E}">
        <p14:creationId xmlns:p14="http://schemas.microsoft.com/office/powerpoint/2010/main" val="2907195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19100"/>
            <a:ext cx="77724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Advantages of Work Cells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1341438"/>
            <a:ext cx="7366000" cy="5221287"/>
          </a:xfrm>
        </p:spPr>
        <p:txBody>
          <a:bodyPr/>
          <a:lstStyle/>
          <a:p>
            <a:pPr marL="609600" indent="-609600" defTabSz="836613">
              <a:spcAft>
                <a:spcPct val="3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i="1" dirty="0">
                <a:latin typeface="Arial" charset="0"/>
                <a:cs typeface="Arial" charset="0"/>
              </a:rPr>
              <a:t>Reduced work-in-process inventory</a:t>
            </a:r>
          </a:p>
          <a:p>
            <a:pPr marL="609600" indent="-609600" defTabSz="836613">
              <a:spcAft>
                <a:spcPct val="3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i="1" dirty="0">
                <a:latin typeface="Arial" charset="0"/>
                <a:cs typeface="Arial" charset="0"/>
              </a:rPr>
              <a:t>Less floor space</a:t>
            </a:r>
            <a:r>
              <a:rPr lang="en-US" sz="2800" dirty="0">
                <a:latin typeface="Arial" charset="0"/>
                <a:cs typeface="Arial" charset="0"/>
              </a:rPr>
              <a:t> required</a:t>
            </a:r>
          </a:p>
          <a:p>
            <a:pPr marL="609600" indent="-609600" defTabSz="836613">
              <a:spcAft>
                <a:spcPct val="3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i="1" dirty="0">
                <a:latin typeface="Arial" charset="0"/>
                <a:cs typeface="Arial" charset="0"/>
              </a:rPr>
              <a:t>Reduced raw material and finished goods inventories</a:t>
            </a:r>
          </a:p>
          <a:p>
            <a:pPr marL="609600" indent="-609600" defTabSz="836613">
              <a:spcAft>
                <a:spcPct val="3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i="1" dirty="0">
                <a:latin typeface="Arial" charset="0"/>
                <a:cs typeface="Arial" charset="0"/>
              </a:rPr>
              <a:t>Reduced direct labor cost</a:t>
            </a:r>
          </a:p>
          <a:p>
            <a:pPr marL="609600" indent="-609600" defTabSz="836613">
              <a:spcAft>
                <a:spcPct val="3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i="1" dirty="0">
                <a:latin typeface="Arial" charset="0"/>
                <a:cs typeface="Arial" charset="0"/>
              </a:rPr>
              <a:t>Heightened sense of employee participation</a:t>
            </a:r>
          </a:p>
          <a:p>
            <a:pPr marL="609600" indent="-609600" defTabSz="836613">
              <a:spcAft>
                <a:spcPct val="3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i="1" dirty="0">
                <a:latin typeface="Arial" charset="0"/>
                <a:cs typeface="Arial" charset="0"/>
              </a:rPr>
              <a:t>Increased equipment and machinery utilization</a:t>
            </a:r>
          </a:p>
          <a:p>
            <a:pPr marL="609600" indent="-609600" defTabSz="836613">
              <a:spcAft>
                <a:spcPct val="3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i="1" dirty="0">
                <a:latin typeface="Arial" charset="0"/>
                <a:cs typeface="Arial" charset="0"/>
              </a:rPr>
              <a:t>Reduced investment in machinery and equipment</a:t>
            </a:r>
          </a:p>
        </p:txBody>
      </p:sp>
    </p:spTree>
    <p:extLst>
      <p:ext uri="{BB962C8B-B14F-4D97-AF65-F5344CB8AC3E}">
        <p14:creationId xmlns:p14="http://schemas.microsoft.com/office/powerpoint/2010/main" val="368064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Requirements of Work Cells</a:t>
            </a:r>
          </a:p>
        </p:txBody>
      </p:sp>
      <p:sp>
        <p:nvSpPr>
          <p:cNvPr id="109570" name="Content Placeholder 1"/>
          <p:cNvSpPr>
            <a:spLocks noGrp="1"/>
          </p:cNvSpPr>
          <p:nvPr>
            <p:ph idx="1"/>
          </p:nvPr>
        </p:nvSpPr>
        <p:spPr>
          <a:xfrm>
            <a:off x="889000" y="1600200"/>
            <a:ext cx="73787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Identification of families of products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 high level of training, flexibility and empowerment of employees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Being self-contained, with its own equipment and resources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Test (poka-yoke) at each station in the cell</a:t>
            </a:r>
          </a:p>
        </p:txBody>
      </p:sp>
    </p:spTree>
    <p:extLst>
      <p:ext uri="{BB962C8B-B14F-4D97-AF65-F5344CB8AC3E}">
        <p14:creationId xmlns:p14="http://schemas.microsoft.com/office/powerpoint/2010/main" val="403538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Improving Layouts Using Work Cells</a:t>
            </a:r>
          </a:p>
        </p:txBody>
      </p:sp>
      <p:sp>
        <p:nvSpPr>
          <p:cNvPr id="121879" name="Rectangle 23"/>
          <p:cNvSpPr>
            <a:spLocks noChangeArrowheads="1"/>
          </p:cNvSpPr>
          <p:nvPr/>
        </p:nvSpPr>
        <p:spPr bwMode="auto">
          <a:xfrm>
            <a:off x="1241425" y="4383088"/>
            <a:ext cx="276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/>
              <a:t>Current layout - workers in small closed areas. </a:t>
            </a:r>
          </a:p>
        </p:txBody>
      </p: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4860925" y="5145088"/>
            <a:ext cx="35115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/>
              <a:t>Improved layout - cross-trained workers can assist each other. May be able to add a third worker as additional output is needed.</a:t>
            </a:r>
          </a:p>
        </p:txBody>
      </p:sp>
      <p:grpSp>
        <p:nvGrpSpPr>
          <p:cNvPr id="121881" name="Group 25"/>
          <p:cNvGrpSpPr>
            <a:grpSpLocks/>
          </p:cNvGrpSpPr>
          <p:nvPr/>
        </p:nvGrpSpPr>
        <p:grpSpPr bwMode="auto">
          <a:xfrm>
            <a:off x="5210175" y="2946400"/>
            <a:ext cx="2819400" cy="2066925"/>
            <a:chOff x="3330" y="1872"/>
            <a:chExt cx="1776" cy="1302"/>
          </a:xfrm>
        </p:grpSpPr>
        <p:grpSp>
          <p:nvGrpSpPr>
            <p:cNvPr id="111644" name="Group 26"/>
            <p:cNvGrpSpPr>
              <a:grpSpLocks/>
            </p:cNvGrpSpPr>
            <p:nvPr/>
          </p:nvGrpSpPr>
          <p:grpSpPr bwMode="auto">
            <a:xfrm rot="-3568790">
              <a:off x="3924" y="2356"/>
              <a:ext cx="198" cy="230"/>
              <a:chOff x="1186" y="2402"/>
              <a:chExt cx="198" cy="230"/>
            </a:xfrm>
          </p:grpSpPr>
          <p:sp>
            <p:nvSpPr>
              <p:cNvPr id="111660" name="Oval 27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61" name="Oval 28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62" name="Freeform 29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750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63" name="Oval 30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11645" name="Rectangle 31"/>
            <p:cNvSpPr>
              <a:spLocks noChangeArrowheads="1"/>
            </p:cNvSpPr>
            <p:nvPr/>
          </p:nvSpPr>
          <p:spPr bwMode="auto">
            <a:xfrm>
              <a:off x="3330" y="1872"/>
              <a:ext cx="192" cy="364"/>
            </a:xfrm>
            <a:prstGeom prst="rect">
              <a:avLst/>
            </a:prstGeom>
            <a:solidFill>
              <a:srgbClr val="BDD6AE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46" name="Rectangle 32"/>
            <p:cNvSpPr>
              <a:spLocks noChangeArrowheads="1"/>
            </p:cNvSpPr>
            <p:nvPr/>
          </p:nvSpPr>
          <p:spPr bwMode="auto">
            <a:xfrm>
              <a:off x="4914" y="1872"/>
              <a:ext cx="192" cy="364"/>
            </a:xfrm>
            <a:prstGeom prst="rect">
              <a:avLst/>
            </a:prstGeom>
            <a:solidFill>
              <a:srgbClr val="BDD6AE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47" name="Oval 33"/>
            <p:cNvSpPr>
              <a:spLocks noChangeArrowheads="1"/>
            </p:cNvSpPr>
            <p:nvPr/>
          </p:nvSpPr>
          <p:spPr bwMode="auto">
            <a:xfrm>
              <a:off x="3894" y="2606"/>
              <a:ext cx="198" cy="208"/>
            </a:xfrm>
            <a:prstGeom prst="ellipse">
              <a:avLst/>
            </a:prstGeom>
            <a:solidFill>
              <a:srgbClr val="9FAC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48" name="Oval 34"/>
            <p:cNvSpPr>
              <a:spLocks noChangeArrowheads="1"/>
            </p:cNvSpPr>
            <p:nvPr/>
          </p:nvSpPr>
          <p:spPr bwMode="auto">
            <a:xfrm>
              <a:off x="3428" y="2266"/>
              <a:ext cx="198" cy="214"/>
            </a:xfrm>
            <a:prstGeom prst="ellipse">
              <a:avLst/>
            </a:prstGeom>
            <a:solidFill>
              <a:srgbClr val="9FAC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49" name="Oval 35"/>
            <p:cNvSpPr>
              <a:spLocks noChangeArrowheads="1"/>
            </p:cNvSpPr>
            <p:nvPr/>
          </p:nvSpPr>
          <p:spPr bwMode="auto">
            <a:xfrm>
              <a:off x="3626" y="2474"/>
              <a:ext cx="198" cy="214"/>
            </a:xfrm>
            <a:prstGeom prst="ellipse">
              <a:avLst/>
            </a:prstGeom>
            <a:solidFill>
              <a:srgbClr val="9FAC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1650" name="Group 36"/>
            <p:cNvGrpSpPr>
              <a:grpSpLocks/>
            </p:cNvGrpSpPr>
            <p:nvPr/>
          </p:nvGrpSpPr>
          <p:grpSpPr bwMode="auto">
            <a:xfrm rot="-8306482">
              <a:off x="4416" y="2306"/>
              <a:ext cx="198" cy="230"/>
              <a:chOff x="1186" y="2402"/>
              <a:chExt cx="198" cy="230"/>
            </a:xfrm>
          </p:grpSpPr>
          <p:sp>
            <p:nvSpPr>
              <p:cNvPr id="111656" name="Oval 37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57" name="Oval 38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58" name="Freeform 39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750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59" name="Oval 40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11651" name="Oval 41"/>
            <p:cNvSpPr>
              <a:spLocks noChangeArrowheads="1"/>
            </p:cNvSpPr>
            <p:nvPr/>
          </p:nvSpPr>
          <p:spPr bwMode="auto">
            <a:xfrm>
              <a:off x="4608" y="2474"/>
              <a:ext cx="198" cy="208"/>
            </a:xfrm>
            <a:prstGeom prst="ellipse">
              <a:avLst/>
            </a:prstGeom>
            <a:solidFill>
              <a:srgbClr val="9FAC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52" name="Oval 42"/>
            <p:cNvSpPr>
              <a:spLocks noChangeArrowheads="1"/>
            </p:cNvSpPr>
            <p:nvPr/>
          </p:nvSpPr>
          <p:spPr bwMode="auto">
            <a:xfrm>
              <a:off x="4342" y="2608"/>
              <a:ext cx="198" cy="208"/>
            </a:xfrm>
            <a:prstGeom prst="ellipse">
              <a:avLst/>
            </a:prstGeom>
            <a:solidFill>
              <a:srgbClr val="9FAC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53" name="Oval 43"/>
            <p:cNvSpPr>
              <a:spLocks noChangeArrowheads="1"/>
            </p:cNvSpPr>
            <p:nvPr/>
          </p:nvSpPr>
          <p:spPr bwMode="auto">
            <a:xfrm>
              <a:off x="4820" y="2258"/>
              <a:ext cx="198" cy="208"/>
            </a:xfrm>
            <a:prstGeom prst="ellipse">
              <a:avLst/>
            </a:prstGeom>
            <a:solidFill>
              <a:srgbClr val="9FAC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54" name="Freeform 44"/>
            <p:cNvSpPr>
              <a:spLocks/>
            </p:cNvSpPr>
            <p:nvPr/>
          </p:nvSpPr>
          <p:spPr bwMode="auto">
            <a:xfrm>
              <a:off x="3958" y="2660"/>
              <a:ext cx="510" cy="514"/>
            </a:xfrm>
            <a:custGeom>
              <a:avLst/>
              <a:gdLst>
                <a:gd name="T0" fmla="*/ 0 w 510"/>
                <a:gd name="T1" fmla="*/ 236 h 514"/>
                <a:gd name="T2" fmla="*/ 0 w 510"/>
                <a:gd name="T3" fmla="*/ 514 h 514"/>
                <a:gd name="T4" fmla="*/ 510 w 510"/>
                <a:gd name="T5" fmla="*/ 514 h 514"/>
                <a:gd name="T6" fmla="*/ 510 w 510"/>
                <a:gd name="T7" fmla="*/ 240 h 514"/>
                <a:gd name="T8" fmla="*/ 350 w 510"/>
                <a:gd name="T9" fmla="*/ 142 h 514"/>
                <a:gd name="T10" fmla="*/ 350 w 510"/>
                <a:gd name="T11" fmla="*/ 0 h 514"/>
                <a:gd name="T12" fmla="*/ 160 w 510"/>
                <a:gd name="T13" fmla="*/ 0 h 514"/>
                <a:gd name="T14" fmla="*/ 160 w 510"/>
                <a:gd name="T15" fmla="*/ 142 h 514"/>
                <a:gd name="T16" fmla="*/ 0 w 510"/>
                <a:gd name="T17" fmla="*/ 236 h 5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0"/>
                <a:gd name="T28" fmla="*/ 0 h 514"/>
                <a:gd name="T29" fmla="*/ 510 w 510"/>
                <a:gd name="T30" fmla="*/ 514 h 5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0" h="514">
                  <a:moveTo>
                    <a:pt x="0" y="236"/>
                  </a:moveTo>
                  <a:lnTo>
                    <a:pt x="0" y="514"/>
                  </a:lnTo>
                  <a:lnTo>
                    <a:pt x="510" y="514"/>
                  </a:lnTo>
                  <a:lnTo>
                    <a:pt x="510" y="240"/>
                  </a:lnTo>
                  <a:lnTo>
                    <a:pt x="350" y="142"/>
                  </a:lnTo>
                  <a:lnTo>
                    <a:pt x="350" y="0"/>
                  </a:lnTo>
                  <a:lnTo>
                    <a:pt x="160" y="0"/>
                  </a:lnTo>
                  <a:lnTo>
                    <a:pt x="160" y="14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BDD6AE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55" name="Freeform 45"/>
            <p:cNvSpPr>
              <a:spLocks/>
            </p:cNvSpPr>
            <p:nvPr/>
          </p:nvSpPr>
          <p:spPr bwMode="auto">
            <a:xfrm>
              <a:off x="3430" y="2144"/>
              <a:ext cx="1580" cy="597"/>
            </a:xfrm>
            <a:custGeom>
              <a:avLst/>
              <a:gdLst>
                <a:gd name="T0" fmla="*/ 0 w 1580"/>
                <a:gd name="T1" fmla="*/ 0 h 597"/>
                <a:gd name="T2" fmla="*/ 66 w 1580"/>
                <a:gd name="T3" fmla="*/ 214 h 597"/>
                <a:gd name="T4" fmla="*/ 288 w 1580"/>
                <a:gd name="T5" fmla="*/ 442 h 597"/>
                <a:gd name="T6" fmla="*/ 570 w 1580"/>
                <a:gd name="T7" fmla="*/ 570 h 597"/>
                <a:gd name="T8" fmla="*/ 786 w 1580"/>
                <a:gd name="T9" fmla="*/ 596 h 597"/>
                <a:gd name="T10" fmla="*/ 1022 w 1580"/>
                <a:gd name="T11" fmla="*/ 566 h 597"/>
                <a:gd name="T12" fmla="*/ 1296 w 1580"/>
                <a:gd name="T13" fmla="*/ 432 h 597"/>
                <a:gd name="T14" fmla="*/ 1490 w 1580"/>
                <a:gd name="T15" fmla="*/ 228 h 597"/>
                <a:gd name="T16" fmla="*/ 1580 w 1580"/>
                <a:gd name="T17" fmla="*/ 2 h 5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0"/>
                <a:gd name="T28" fmla="*/ 0 h 597"/>
                <a:gd name="T29" fmla="*/ 1580 w 1580"/>
                <a:gd name="T30" fmla="*/ 597 h 5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0" h="597">
                  <a:moveTo>
                    <a:pt x="0" y="0"/>
                  </a:moveTo>
                  <a:cubicBezTo>
                    <a:pt x="9" y="70"/>
                    <a:pt x="18" y="140"/>
                    <a:pt x="66" y="214"/>
                  </a:cubicBezTo>
                  <a:cubicBezTo>
                    <a:pt x="114" y="288"/>
                    <a:pt x="204" y="383"/>
                    <a:pt x="288" y="442"/>
                  </a:cubicBezTo>
                  <a:cubicBezTo>
                    <a:pt x="372" y="501"/>
                    <a:pt x="487" y="544"/>
                    <a:pt x="570" y="570"/>
                  </a:cubicBezTo>
                  <a:cubicBezTo>
                    <a:pt x="653" y="596"/>
                    <a:pt x="711" y="597"/>
                    <a:pt x="786" y="596"/>
                  </a:cubicBezTo>
                  <a:cubicBezTo>
                    <a:pt x="861" y="595"/>
                    <a:pt x="937" y="593"/>
                    <a:pt x="1022" y="566"/>
                  </a:cubicBezTo>
                  <a:cubicBezTo>
                    <a:pt x="1107" y="539"/>
                    <a:pt x="1218" y="488"/>
                    <a:pt x="1296" y="432"/>
                  </a:cubicBezTo>
                  <a:cubicBezTo>
                    <a:pt x="1374" y="376"/>
                    <a:pt x="1443" y="300"/>
                    <a:pt x="1490" y="228"/>
                  </a:cubicBezTo>
                  <a:cubicBezTo>
                    <a:pt x="1537" y="156"/>
                    <a:pt x="1561" y="49"/>
                    <a:pt x="1580" y="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1902" name="Rectangle 46"/>
          <p:cNvSpPr>
            <a:spLocks noChangeArrowheads="1"/>
          </p:cNvSpPr>
          <p:nvPr/>
        </p:nvSpPr>
        <p:spPr bwMode="auto">
          <a:xfrm>
            <a:off x="533400" y="1811338"/>
            <a:ext cx="1416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9.9 (a)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7950" y="3098800"/>
            <a:ext cx="2362200" cy="1108075"/>
            <a:chOff x="1276360" y="2794000"/>
            <a:chExt cx="2362190" cy="1108075"/>
          </a:xfrm>
        </p:grpSpPr>
        <p:sp>
          <p:nvSpPr>
            <p:cNvPr id="111623" name="Rectangle 4"/>
            <p:cNvSpPr>
              <a:spLocks noChangeArrowheads="1"/>
            </p:cNvSpPr>
            <p:nvPr/>
          </p:nvSpPr>
          <p:spPr bwMode="auto">
            <a:xfrm>
              <a:off x="2019300" y="3165475"/>
              <a:ext cx="882650" cy="384175"/>
            </a:xfrm>
            <a:prstGeom prst="rect">
              <a:avLst/>
            </a:prstGeom>
            <a:solidFill>
              <a:srgbClr val="BDD6AE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1624" name="Group 14"/>
            <p:cNvGrpSpPr>
              <a:grpSpLocks/>
            </p:cNvGrpSpPr>
            <p:nvPr/>
          </p:nvGrpSpPr>
          <p:grpSpPr bwMode="auto">
            <a:xfrm flipH="1">
              <a:off x="2971800" y="3178175"/>
              <a:ext cx="314325" cy="365125"/>
              <a:chOff x="1186" y="2402"/>
              <a:chExt cx="198" cy="230"/>
            </a:xfrm>
          </p:grpSpPr>
          <p:sp>
            <p:nvSpPr>
              <p:cNvPr id="111640" name="Oval 15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41" name="Oval 16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42" name="Freeform 17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750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43" name="Oval 18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11625" name="Oval 19"/>
            <p:cNvSpPr>
              <a:spLocks noChangeArrowheads="1"/>
            </p:cNvSpPr>
            <p:nvPr/>
          </p:nvSpPr>
          <p:spPr bwMode="auto">
            <a:xfrm flipH="1">
              <a:off x="3136900" y="2794000"/>
              <a:ext cx="314325" cy="33972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26" name="Oval 20"/>
            <p:cNvSpPr>
              <a:spLocks noChangeArrowheads="1"/>
            </p:cNvSpPr>
            <p:nvPr/>
          </p:nvSpPr>
          <p:spPr bwMode="auto">
            <a:xfrm flipH="1">
              <a:off x="3149600" y="3562350"/>
              <a:ext cx="314325" cy="33972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27" name="Oval 21"/>
            <p:cNvSpPr>
              <a:spLocks noChangeArrowheads="1"/>
            </p:cNvSpPr>
            <p:nvPr/>
          </p:nvSpPr>
          <p:spPr bwMode="auto">
            <a:xfrm flipH="1">
              <a:off x="3324225" y="3171825"/>
              <a:ext cx="314325" cy="33972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628" name="TextBox 1"/>
            <p:cNvSpPr txBox="1">
              <a:spLocks noChangeArrowheads="1"/>
            </p:cNvSpPr>
            <p:nvPr/>
          </p:nvSpPr>
          <p:spPr bwMode="auto">
            <a:xfrm>
              <a:off x="2002368" y="3183580"/>
              <a:ext cx="9144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600" dirty="0"/>
                <a:t>Material</a:t>
              </a:r>
            </a:p>
          </p:txBody>
        </p:sp>
        <p:grpSp>
          <p:nvGrpSpPr>
            <p:cNvPr id="111629" name="Group 7"/>
            <p:cNvGrpSpPr>
              <a:grpSpLocks/>
            </p:cNvGrpSpPr>
            <p:nvPr/>
          </p:nvGrpSpPr>
          <p:grpSpPr bwMode="auto">
            <a:xfrm>
              <a:off x="1276360" y="2794000"/>
              <a:ext cx="874183" cy="1108075"/>
              <a:chOff x="1403350" y="2794000"/>
              <a:chExt cx="874183" cy="1108075"/>
            </a:xfrm>
          </p:grpSpPr>
          <p:grpSp>
            <p:nvGrpSpPr>
              <p:cNvPr id="111631" name="Group 5"/>
              <p:cNvGrpSpPr>
                <a:grpSpLocks/>
              </p:cNvGrpSpPr>
              <p:nvPr/>
            </p:nvGrpSpPr>
            <p:grpSpPr bwMode="auto">
              <a:xfrm>
                <a:off x="1755775" y="3178175"/>
                <a:ext cx="314325" cy="365125"/>
                <a:chOff x="1186" y="2402"/>
                <a:chExt cx="198" cy="230"/>
              </a:xfrm>
            </p:grpSpPr>
            <p:sp>
              <p:nvSpPr>
                <p:cNvPr id="111636" name="Oval 6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1637" name="Oval 7"/>
                <p:cNvSpPr>
                  <a:spLocks noChangeArrowheads="1"/>
                </p:cNvSpPr>
                <p:nvPr/>
              </p:nvSpPr>
              <p:spPr bwMode="auto">
                <a:xfrm>
                  <a:off x="1192" y="2420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1638" name="Freeform 8"/>
                <p:cNvSpPr>
                  <a:spLocks/>
                </p:cNvSpPr>
                <p:nvPr/>
              </p:nvSpPr>
              <p:spPr bwMode="auto">
                <a:xfrm>
                  <a:off x="1226" y="2402"/>
                  <a:ext cx="158" cy="230"/>
                </a:xfrm>
                <a:custGeom>
                  <a:avLst/>
                  <a:gdLst>
                    <a:gd name="T0" fmla="*/ 2 w 158"/>
                    <a:gd name="T1" fmla="*/ 14 h 230"/>
                    <a:gd name="T2" fmla="*/ 24 w 158"/>
                    <a:gd name="T3" fmla="*/ 0 h 230"/>
                    <a:gd name="T4" fmla="*/ 64 w 158"/>
                    <a:gd name="T5" fmla="*/ 0 h 230"/>
                    <a:gd name="T6" fmla="*/ 92 w 158"/>
                    <a:gd name="T7" fmla="*/ 4 h 230"/>
                    <a:gd name="T8" fmla="*/ 118 w 158"/>
                    <a:gd name="T9" fmla="*/ 16 h 230"/>
                    <a:gd name="T10" fmla="*/ 140 w 158"/>
                    <a:gd name="T11" fmla="*/ 40 h 230"/>
                    <a:gd name="T12" fmla="*/ 158 w 158"/>
                    <a:gd name="T13" fmla="*/ 72 h 230"/>
                    <a:gd name="T14" fmla="*/ 158 w 158"/>
                    <a:gd name="T15" fmla="*/ 150 h 230"/>
                    <a:gd name="T16" fmla="*/ 140 w 158"/>
                    <a:gd name="T17" fmla="*/ 194 h 230"/>
                    <a:gd name="T18" fmla="*/ 106 w 158"/>
                    <a:gd name="T19" fmla="*/ 214 h 230"/>
                    <a:gd name="T20" fmla="*/ 78 w 158"/>
                    <a:gd name="T21" fmla="*/ 224 h 230"/>
                    <a:gd name="T22" fmla="*/ 32 w 158"/>
                    <a:gd name="T23" fmla="*/ 230 h 230"/>
                    <a:gd name="T24" fmla="*/ 0 w 158"/>
                    <a:gd name="T25" fmla="*/ 222 h 230"/>
                    <a:gd name="T26" fmla="*/ 0 w 158"/>
                    <a:gd name="T27" fmla="*/ 182 h 230"/>
                    <a:gd name="T28" fmla="*/ 56 w 158"/>
                    <a:gd name="T29" fmla="*/ 184 h 230"/>
                    <a:gd name="T30" fmla="*/ 80 w 158"/>
                    <a:gd name="T31" fmla="*/ 168 h 230"/>
                    <a:gd name="T32" fmla="*/ 82 w 158"/>
                    <a:gd name="T33" fmla="*/ 64 h 230"/>
                    <a:gd name="T34" fmla="*/ 56 w 158"/>
                    <a:gd name="T35" fmla="*/ 48 h 230"/>
                    <a:gd name="T36" fmla="*/ 10 w 158"/>
                    <a:gd name="T37" fmla="*/ 48 h 230"/>
                    <a:gd name="T38" fmla="*/ 2 w 158"/>
                    <a:gd name="T39" fmla="*/ 14 h 2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8"/>
                    <a:gd name="T61" fmla="*/ 0 h 230"/>
                    <a:gd name="T62" fmla="*/ 158 w 158"/>
                    <a:gd name="T63" fmla="*/ 230 h 2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17509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1639" name="Oval 9"/>
                <p:cNvSpPr>
                  <a:spLocks noChangeArrowheads="1"/>
                </p:cNvSpPr>
                <p:nvPr/>
              </p:nvSpPr>
              <p:spPr bwMode="auto">
                <a:xfrm>
                  <a:off x="1278" y="2470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11632" name="Oval 10"/>
              <p:cNvSpPr>
                <a:spLocks noChangeArrowheads="1"/>
              </p:cNvSpPr>
              <p:nvPr/>
            </p:nvSpPr>
            <p:spPr bwMode="auto">
              <a:xfrm>
                <a:off x="1590675" y="2794000"/>
                <a:ext cx="314325" cy="339725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33" name="Oval 11"/>
              <p:cNvSpPr>
                <a:spLocks noChangeArrowheads="1"/>
              </p:cNvSpPr>
              <p:nvPr/>
            </p:nvSpPr>
            <p:spPr bwMode="auto">
              <a:xfrm>
                <a:off x="1577975" y="3562350"/>
                <a:ext cx="314325" cy="339725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634" name="Oval 12"/>
              <p:cNvSpPr>
                <a:spLocks noChangeArrowheads="1"/>
              </p:cNvSpPr>
              <p:nvPr/>
            </p:nvSpPr>
            <p:spPr bwMode="auto">
              <a:xfrm>
                <a:off x="1403350" y="3171825"/>
                <a:ext cx="314325" cy="339725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549399" y="2874963"/>
                <a:ext cx="728660" cy="936625"/>
              </a:xfrm>
              <a:custGeom>
                <a:avLst/>
                <a:gdLst>
                  <a:gd name="connsiteX0" fmla="*/ 728145 w 728145"/>
                  <a:gd name="connsiteY0" fmla="*/ 677475 h 936979"/>
                  <a:gd name="connsiteX1" fmla="*/ 626545 w 728145"/>
                  <a:gd name="connsiteY1" fmla="*/ 834108 h 936979"/>
                  <a:gd name="connsiteX2" fmla="*/ 431812 w 728145"/>
                  <a:gd name="connsiteY2" fmla="*/ 935708 h 936979"/>
                  <a:gd name="connsiteX3" fmla="*/ 203212 w 728145"/>
                  <a:gd name="connsiteY3" fmla="*/ 880675 h 936979"/>
                  <a:gd name="connsiteX4" fmla="*/ 63512 w 728145"/>
                  <a:gd name="connsiteY4" fmla="*/ 732508 h 936979"/>
                  <a:gd name="connsiteX5" fmla="*/ 12 w 728145"/>
                  <a:gd name="connsiteY5" fmla="*/ 457341 h 936979"/>
                  <a:gd name="connsiteX6" fmla="*/ 67745 w 728145"/>
                  <a:gd name="connsiteY6" fmla="*/ 211808 h 936979"/>
                  <a:gd name="connsiteX7" fmla="*/ 220145 w 728145"/>
                  <a:gd name="connsiteY7" fmla="*/ 55175 h 936979"/>
                  <a:gd name="connsiteX8" fmla="*/ 389479 w 728145"/>
                  <a:gd name="connsiteY8" fmla="*/ 141 h 936979"/>
                  <a:gd name="connsiteX9" fmla="*/ 579979 w 728145"/>
                  <a:gd name="connsiteY9" fmla="*/ 67875 h 936979"/>
                  <a:gd name="connsiteX10" fmla="*/ 677345 w 728145"/>
                  <a:gd name="connsiteY10" fmla="*/ 169475 h 936979"/>
                  <a:gd name="connsiteX11" fmla="*/ 728145 w 728145"/>
                  <a:gd name="connsiteY11" fmla="*/ 279541 h 93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8145" h="936979">
                    <a:moveTo>
                      <a:pt x="728145" y="677475"/>
                    </a:moveTo>
                    <a:cubicBezTo>
                      <a:pt x="702039" y="734272"/>
                      <a:pt x="675934" y="791069"/>
                      <a:pt x="626545" y="834108"/>
                    </a:cubicBezTo>
                    <a:cubicBezTo>
                      <a:pt x="577156" y="877147"/>
                      <a:pt x="502367" y="927947"/>
                      <a:pt x="431812" y="935708"/>
                    </a:cubicBezTo>
                    <a:cubicBezTo>
                      <a:pt x="361256" y="943469"/>
                      <a:pt x="264595" y="914542"/>
                      <a:pt x="203212" y="880675"/>
                    </a:cubicBezTo>
                    <a:cubicBezTo>
                      <a:pt x="141829" y="846808"/>
                      <a:pt x="97379" y="803064"/>
                      <a:pt x="63512" y="732508"/>
                    </a:cubicBezTo>
                    <a:cubicBezTo>
                      <a:pt x="29645" y="661952"/>
                      <a:pt x="-693" y="544124"/>
                      <a:pt x="12" y="457341"/>
                    </a:cubicBezTo>
                    <a:cubicBezTo>
                      <a:pt x="717" y="370558"/>
                      <a:pt x="31056" y="278836"/>
                      <a:pt x="67745" y="211808"/>
                    </a:cubicBezTo>
                    <a:cubicBezTo>
                      <a:pt x="104434" y="144780"/>
                      <a:pt x="166523" y="90453"/>
                      <a:pt x="220145" y="55175"/>
                    </a:cubicBezTo>
                    <a:cubicBezTo>
                      <a:pt x="273767" y="19897"/>
                      <a:pt x="329507" y="-1976"/>
                      <a:pt x="389479" y="141"/>
                    </a:cubicBezTo>
                    <a:cubicBezTo>
                      <a:pt x="449451" y="2258"/>
                      <a:pt x="532001" y="39653"/>
                      <a:pt x="579979" y="67875"/>
                    </a:cubicBezTo>
                    <a:cubicBezTo>
                      <a:pt x="627957" y="96097"/>
                      <a:pt x="652651" y="134197"/>
                      <a:pt x="677345" y="169475"/>
                    </a:cubicBezTo>
                    <a:cubicBezTo>
                      <a:pt x="702039" y="204753"/>
                      <a:pt x="728145" y="279541"/>
                      <a:pt x="728145" y="279541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  <a:tailEnd type="triangle" w="med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53" name="Freeform 52"/>
            <p:cNvSpPr/>
            <p:nvPr/>
          </p:nvSpPr>
          <p:spPr>
            <a:xfrm flipH="1">
              <a:off x="2759079" y="2874963"/>
              <a:ext cx="728660" cy="936625"/>
            </a:xfrm>
            <a:custGeom>
              <a:avLst/>
              <a:gdLst>
                <a:gd name="connsiteX0" fmla="*/ 728145 w 728145"/>
                <a:gd name="connsiteY0" fmla="*/ 677475 h 936979"/>
                <a:gd name="connsiteX1" fmla="*/ 626545 w 728145"/>
                <a:gd name="connsiteY1" fmla="*/ 834108 h 936979"/>
                <a:gd name="connsiteX2" fmla="*/ 431812 w 728145"/>
                <a:gd name="connsiteY2" fmla="*/ 935708 h 936979"/>
                <a:gd name="connsiteX3" fmla="*/ 203212 w 728145"/>
                <a:gd name="connsiteY3" fmla="*/ 880675 h 936979"/>
                <a:gd name="connsiteX4" fmla="*/ 63512 w 728145"/>
                <a:gd name="connsiteY4" fmla="*/ 732508 h 936979"/>
                <a:gd name="connsiteX5" fmla="*/ 12 w 728145"/>
                <a:gd name="connsiteY5" fmla="*/ 457341 h 936979"/>
                <a:gd name="connsiteX6" fmla="*/ 67745 w 728145"/>
                <a:gd name="connsiteY6" fmla="*/ 211808 h 936979"/>
                <a:gd name="connsiteX7" fmla="*/ 220145 w 728145"/>
                <a:gd name="connsiteY7" fmla="*/ 55175 h 936979"/>
                <a:gd name="connsiteX8" fmla="*/ 389479 w 728145"/>
                <a:gd name="connsiteY8" fmla="*/ 141 h 936979"/>
                <a:gd name="connsiteX9" fmla="*/ 579979 w 728145"/>
                <a:gd name="connsiteY9" fmla="*/ 67875 h 936979"/>
                <a:gd name="connsiteX10" fmla="*/ 677345 w 728145"/>
                <a:gd name="connsiteY10" fmla="*/ 169475 h 936979"/>
                <a:gd name="connsiteX11" fmla="*/ 728145 w 728145"/>
                <a:gd name="connsiteY11" fmla="*/ 279541 h 93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145" h="936979">
                  <a:moveTo>
                    <a:pt x="728145" y="677475"/>
                  </a:moveTo>
                  <a:cubicBezTo>
                    <a:pt x="702039" y="734272"/>
                    <a:pt x="675934" y="791069"/>
                    <a:pt x="626545" y="834108"/>
                  </a:cubicBezTo>
                  <a:cubicBezTo>
                    <a:pt x="577156" y="877147"/>
                    <a:pt x="502367" y="927947"/>
                    <a:pt x="431812" y="935708"/>
                  </a:cubicBezTo>
                  <a:cubicBezTo>
                    <a:pt x="361256" y="943469"/>
                    <a:pt x="264595" y="914542"/>
                    <a:pt x="203212" y="880675"/>
                  </a:cubicBezTo>
                  <a:cubicBezTo>
                    <a:pt x="141829" y="846808"/>
                    <a:pt x="97379" y="803064"/>
                    <a:pt x="63512" y="732508"/>
                  </a:cubicBezTo>
                  <a:cubicBezTo>
                    <a:pt x="29645" y="661952"/>
                    <a:pt x="-693" y="544124"/>
                    <a:pt x="12" y="457341"/>
                  </a:cubicBezTo>
                  <a:cubicBezTo>
                    <a:pt x="717" y="370558"/>
                    <a:pt x="31056" y="278836"/>
                    <a:pt x="67745" y="211808"/>
                  </a:cubicBezTo>
                  <a:cubicBezTo>
                    <a:pt x="104434" y="144780"/>
                    <a:pt x="166523" y="90453"/>
                    <a:pt x="220145" y="55175"/>
                  </a:cubicBezTo>
                  <a:cubicBezTo>
                    <a:pt x="273767" y="19897"/>
                    <a:pt x="329507" y="-1976"/>
                    <a:pt x="389479" y="141"/>
                  </a:cubicBezTo>
                  <a:cubicBezTo>
                    <a:pt x="449451" y="2258"/>
                    <a:pt x="532001" y="39653"/>
                    <a:pt x="579979" y="67875"/>
                  </a:cubicBezTo>
                  <a:cubicBezTo>
                    <a:pt x="627957" y="96097"/>
                    <a:pt x="652651" y="134197"/>
                    <a:pt x="677345" y="169475"/>
                  </a:cubicBezTo>
                  <a:cubicBezTo>
                    <a:pt x="702039" y="204753"/>
                    <a:pt x="728145" y="279541"/>
                    <a:pt x="728145" y="279541"/>
                  </a:cubicBezTo>
                </a:path>
              </a:pathLst>
            </a:custGeom>
            <a:ln w="38100" cmpd="sng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19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9" grpId="0" autoUpdateAnimBg="0"/>
      <p:bldP spid="121880" grpId="0" autoUpdateAnimBg="0"/>
      <p:bldP spid="12190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Improving Layouts Using Work Cells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1279525" y="3595688"/>
            <a:ext cx="29845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/>
              <a:t>Current layout - straight lines make it hard to balance tasks because work may not be divided evenly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5356225" y="3709988"/>
            <a:ext cx="28765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/>
              <a:t>Improved layout - in U shape, workers have better access. Four cross-trained workers were reduced to three.</a:t>
            </a:r>
          </a:p>
        </p:txBody>
      </p:sp>
      <p:grpSp>
        <p:nvGrpSpPr>
          <p:cNvPr id="123909" name="Group 5"/>
          <p:cNvGrpSpPr>
            <a:grpSpLocks/>
          </p:cNvGrpSpPr>
          <p:nvPr/>
        </p:nvGrpSpPr>
        <p:grpSpPr bwMode="auto">
          <a:xfrm>
            <a:off x="5397500" y="2274888"/>
            <a:ext cx="2517775" cy="1306512"/>
            <a:chOff x="3496" y="1889"/>
            <a:chExt cx="1586" cy="823"/>
          </a:xfrm>
        </p:grpSpPr>
        <p:grpSp>
          <p:nvGrpSpPr>
            <p:cNvPr id="113705" name="Group 6"/>
            <p:cNvGrpSpPr>
              <a:grpSpLocks/>
            </p:cNvGrpSpPr>
            <p:nvPr/>
          </p:nvGrpSpPr>
          <p:grpSpPr bwMode="auto">
            <a:xfrm rot="-75077">
              <a:off x="4614" y="2195"/>
              <a:ext cx="198" cy="230"/>
              <a:chOff x="1186" y="2402"/>
              <a:chExt cx="198" cy="230"/>
            </a:xfrm>
          </p:grpSpPr>
          <p:sp>
            <p:nvSpPr>
              <p:cNvPr id="113729" name="Oval 7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30" name="Oval 8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31" name="Freeform 9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750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32" name="Oval 10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3706" name="Group 11"/>
            <p:cNvGrpSpPr>
              <a:grpSpLocks/>
            </p:cNvGrpSpPr>
            <p:nvPr/>
          </p:nvGrpSpPr>
          <p:grpSpPr bwMode="auto">
            <a:xfrm>
              <a:off x="3496" y="1889"/>
              <a:ext cx="1570" cy="819"/>
              <a:chOff x="3496" y="1889"/>
              <a:chExt cx="1570" cy="819"/>
            </a:xfrm>
          </p:grpSpPr>
          <p:grpSp>
            <p:nvGrpSpPr>
              <p:cNvPr id="113712" name="Group 12"/>
              <p:cNvGrpSpPr>
                <a:grpSpLocks/>
              </p:cNvGrpSpPr>
              <p:nvPr/>
            </p:nvGrpSpPr>
            <p:grpSpPr bwMode="auto">
              <a:xfrm rot="3636438">
                <a:off x="3707" y="2104"/>
                <a:ext cx="198" cy="230"/>
                <a:chOff x="1186" y="2402"/>
                <a:chExt cx="198" cy="230"/>
              </a:xfrm>
            </p:grpSpPr>
            <p:sp>
              <p:nvSpPr>
                <p:cNvPr id="113725" name="Oval 13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726" name="Oval 14"/>
                <p:cNvSpPr>
                  <a:spLocks noChangeArrowheads="1"/>
                </p:cNvSpPr>
                <p:nvPr/>
              </p:nvSpPr>
              <p:spPr bwMode="auto">
                <a:xfrm>
                  <a:off x="1192" y="2420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727" name="Freeform 15"/>
                <p:cNvSpPr>
                  <a:spLocks/>
                </p:cNvSpPr>
                <p:nvPr/>
              </p:nvSpPr>
              <p:spPr bwMode="auto">
                <a:xfrm>
                  <a:off x="1226" y="2402"/>
                  <a:ext cx="158" cy="230"/>
                </a:xfrm>
                <a:custGeom>
                  <a:avLst/>
                  <a:gdLst>
                    <a:gd name="T0" fmla="*/ 2 w 158"/>
                    <a:gd name="T1" fmla="*/ 14 h 230"/>
                    <a:gd name="T2" fmla="*/ 24 w 158"/>
                    <a:gd name="T3" fmla="*/ 0 h 230"/>
                    <a:gd name="T4" fmla="*/ 64 w 158"/>
                    <a:gd name="T5" fmla="*/ 0 h 230"/>
                    <a:gd name="T6" fmla="*/ 92 w 158"/>
                    <a:gd name="T7" fmla="*/ 4 h 230"/>
                    <a:gd name="T8" fmla="*/ 118 w 158"/>
                    <a:gd name="T9" fmla="*/ 16 h 230"/>
                    <a:gd name="T10" fmla="*/ 140 w 158"/>
                    <a:gd name="T11" fmla="*/ 40 h 230"/>
                    <a:gd name="T12" fmla="*/ 158 w 158"/>
                    <a:gd name="T13" fmla="*/ 72 h 230"/>
                    <a:gd name="T14" fmla="*/ 158 w 158"/>
                    <a:gd name="T15" fmla="*/ 150 h 230"/>
                    <a:gd name="T16" fmla="*/ 140 w 158"/>
                    <a:gd name="T17" fmla="*/ 194 h 230"/>
                    <a:gd name="T18" fmla="*/ 106 w 158"/>
                    <a:gd name="T19" fmla="*/ 214 h 230"/>
                    <a:gd name="T20" fmla="*/ 78 w 158"/>
                    <a:gd name="T21" fmla="*/ 224 h 230"/>
                    <a:gd name="T22" fmla="*/ 32 w 158"/>
                    <a:gd name="T23" fmla="*/ 230 h 230"/>
                    <a:gd name="T24" fmla="*/ 0 w 158"/>
                    <a:gd name="T25" fmla="*/ 222 h 230"/>
                    <a:gd name="T26" fmla="*/ 0 w 158"/>
                    <a:gd name="T27" fmla="*/ 182 h 230"/>
                    <a:gd name="T28" fmla="*/ 56 w 158"/>
                    <a:gd name="T29" fmla="*/ 184 h 230"/>
                    <a:gd name="T30" fmla="*/ 80 w 158"/>
                    <a:gd name="T31" fmla="*/ 168 h 230"/>
                    <a:gd name="T32" fmla="*/ 82 w 158"/>
                    <a:gd name="T33" fmla="*/ 64 h 230"/>
                    <a:gd name="T34" fmla="*/ 56 w 158"/>
                    <a:gd name="T35" fmla="*/ 48 h 230"/>
                    <a:gd name="T36" fmla="*/ 10 w 158"/>
                    <a:gd name="T37" fmla="*/ 48 h 230"/>
                    <a:gd name="T38" fmla="*/ 2 w 158"/>
                    <a:gd name="T39" fmla="*/ 14 h 2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8"/>
                    <a:gd name="T61" fmla="*/ 0 h 230"/>
                    <a:gd name="T62" fmla="*/ 158 w 158"/>
                    <a:gd name="T63" fmla="*/ 230 h 2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17509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728" name="Oval 16"/>
                <p:cNvSpPr>
                  <a:spLocks noChangeArrowheads="1"/>
                </p:cNvSpPr>
                <p:nvPr/>
              </p:nvSpPr>
              <p:spPr bwMode="auto">
                <a:xfrm>
                  <a:off x="1278" y="2470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23921" name="Rectangle 17"/>
              <p:cNvSpPr>
                <a:spLocks noChangeArrowheads="1"/>
              </p:cNvSpPr>
              <p:nvPr/>
            </p:nvSpPr>
            <p:spPr bwMode="auto">
              <a:xfrm>
                <a:off x="4802" y="1889"/>
                <a:ext cx="264" cy="216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13714" name="Group 18"/>
              <p:cNvGrpSpPr>
                <a:grpSpLocks/>
              </p:cNvGrpSpPr>
              <p:nvPr/>
            </p:nvGrpSpPr>
            <p:grpSpPr bwMode="auto">
              <a:xfrm rot="7054893">
                <a:off x="4146" y="2045"/>
                <a:ext cx="198" cy="230"/>
                <a:chOff x="1186" y="2402"/>
                <a:chExt cx="198" cy="230"/>
              </a:xfrm>
            </p:grpSpPr>
            <p:sp>
              <p:nvSpPr>
                <p:cNvPr id="113721" name="Oval 19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722" name="Oval 20"/>
                <p:cNvSpPr>
                  <a:spLocks noChangeArrowheads="1"/>
                </p:cNvSpPr>
                <p:nvPr/>
              </p:nvSpPr>
              <p:spPr bwMode="auto">
                <a:xfrm>
                  <a:off x="1192" y="2420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723" name="Freeform 21"/>
                <p:cNvSpPr>
                  <a:spLocks/>
                </p:cNvSpPr>
                <p:nvPr/>
              </p:nvSpPr>
              <p:spPr bwMode="auto">
                <a:xfrm>
                  <a:off x="1226" y="2402"/>
                  <a:ext cx="158" cy="230"/>
                </a:xfrm>
                <a:custGeom>
                  <a:avLst/>
                  <a:gdLst>
                    <a:gd name="T0" fmla="*/ 2 w 158"/>
                    <a:gd name="T1" fmla="*/ 14 h 230"/>
                    <a:gd name="T2" fmla="*/ 24 w 158"/>
                    <a:gd name="T3" fmla="*/ 0 h 230"/>
                    <a:gd name="T4" fmla="*/ 64 w 158"/>
                    <a:gd name="T5" fmla="*/ 0 h 230"/>
                    <a:gd name="T6" fmla="*/ 92 w 158"/>
                    <a:gd name="T7" fmla="*/ 4 h 230"/>
                    <a:gd name="T8" fmla="*/ 118 w 158"/>
                    <a:gd name="T9" fmla="*/ 16 h 230"/>
                    <a:gd name="T10" fmla="*/ 140 w 158"/>
                    <a:gd name="T11" fmla="*/ 40 h 230"/>
                    <a:gd name="T12" fmla="*/ 158 w 158"/>
                    <a:gd name="T13" fmla="*/ 72 h 230"/>
                    <a:gd name="T14" fmla="*/ 158 w 158"/>
                    <a:gd name="T15" fmla="*/ 150 h 230"/>
                    <a:gd name="T16" fmla="*/ 140 w 158"/>
                    <a:gd name="T17" fmla="*/ 194 h 230"/>
                    <a:gd name="T18" fmla="*/ 106 w 158"/>
                    <a:gd name="T19" fmla="*/ 214 h 230"/>
                    <a:gd name="T20" fmla="*/ 78 w 158"/>
                    <a:gd name="T21" fmla="*/ 224 h 230"/>
                    <a:gd name="T22" fmla="*/ 32 w 158"/>
                    <a:gd name="T23" fmla="*/ 230 h 230"/>
                    <a:gd name="T24" fmla="*/ 0 w 158"/>
                    <a:gd name="T25" fmla="*/ 222 h 230"/>
                    <a:gd name="T26" fmla="*/ 0 w 158"/>
                    <a:gd name="T27" fmla="*/ 182 h 230"/>
                    <a:gd name="T28" fmla="*/ 56 w 158"/>
                    <a:gd name="T29" fmla="*/ 184 h 230"/>
                    <a:gd name="T30" fmla="*/ 80 w 158"/>
                    <a:gd name="T31" fmla="*/ 168 h 230"/>
                    <a:gd name="T32" fmla="*/ 82 w 158"/>
                    <a:gd name="T33" fmla="*/ 64 h 230"/>
                    <a:gd name="T34" fmla="*/ 56 w 158"/>
                    <a:gd name="T35" fmla="*/ 48 h 230"/>
                    <a:gd name="T36" fmla="*/ 10 w 158"/>
                    <a:gd name="T37" fmla="*/ 48 h 230"/>
                    <a:gd name="T38" fmla="*/ 2 w 158"/>
                    <a:gd name="T39" fmla="*/ 14 h 2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8"/>
                    <a:gd name="T61" fmla="*/ 0 h 230"/>
                    <a:gd name="T62" fmla="*/ 158 w 158"/>
                    <a:gd name="T63" fmla="*/ 230 h 2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17509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724" name="Oval 22"/>
                <p:cNvSpPr>
                  <a:spLocks noChangeArrowheads="1"/>
                </p:cNvSpPr>
                <p:nvPr/>
              </p:nvSpPr>
              <p:spPr bwMode="auto">
                <a:xfrm>
                  <a:off x="1278" y="2470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13715" name="Oval 23"/>
              <p:cNvSpPr>
                <a:spLocks noChangeArrowheads="1"/>
              </p:cNvSpPr>
              <p:nvPr/>
            </p:nvSpPr>
            <p:spPr bwMode="auto">
              <a:xfrm>
                <a:off x="4518" y="2500"/>
                <a:ext cx="198" cy="208"/>
              </a:xfrm>
              <a:prstGeom prst="ellipse">
                <a:avLst/>
              </a:prstGeom>
              <a:solidFill>
                <a:srgbClr val="9FACC7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16" name="Oval 24"/>
              <p:cNvSpPr>
                <a:spLocks noChangeArrowheads="1"/>
              </p:cNvSpPr>
              <p:nvPr/>
            </p:nvSpPr>
            <p:spPr bwMode="auto">
              <a:xfrm>
                <a:off x="3496" y="2181"/>
                <a:ext cx="198" cy="214"/>
              </a:xfrm>
              <a:prstGeom prst="ellipse">
                <a:avLst/>
              </a:prstGeom>
              <a:solidFill>
                <a:srgbClr val="9FACC7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17" name="Oval 25"/>
              <p:cNvSpPr>
                <a:spLocks noChangeArrowheads="1"/>
              </p:cNvSpPr>
              <p:nvPr/>
            </p:nvSpPr>
            <p:spPr bwMode="auto">
              <a:xfrm>
                <a:off x="3623" y="2447"/>
                <a:ext cx="198" cy="214"/>
              </a:xfrm>
              <a:prstGeom prst="ellipse">
                <a:avLst/>
              </a:prstGeom>
              <a:solidFill>
                <a:srgbClr val="9FACC7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18" name="Oval 26"/>
              <p:cNvSpPr>
                <a:spLocks noChangeArrowheads="1"/>
              </p:cNvSpPr>
              <p:nvPr/>
            </p:nvSpPr>
            <p:spPr bwMode="auto">
              <a:xfrm>
                <a:off x="4211" y="1893"/>
                <a:ext cx="198" cy="208"/>
              </a:xfrm>
              <a:prstGeom prst="ellipse">
                <a:avLst/>
              </a:prstGeom>
              <a:solidFill>
                <a:srgbClr val="9FACC7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19" name="Oval 27"/>
              <p:cNvSpPr>
                <a:spLocks noChangeArrowheads="1"/>
              </p:cNvSpPr>
              <p:nvPr/>
            </p:nvSpPr>
            <p:spPr bwMode="auto">
              <a:xfrm>
                <a:off x="3921" y="1893"/>
                <a:ext cx="198" cy="208"/>
              </a:xfrm>
              <a:prstGeom prst="ellipse">
                <a:avLst/>
              </a:prstGeom>
              <a:solidFill>
                <a:srgbClr val="9FACC7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20" name="Oval 28"/>
              <p:cNvSpPr>
                <a:spLocks noChangeArrowheads="1"/>
              </p:cNvSpPr>
              <p:nvPr/>
            </p:nvSpPr>
            <p:spPr bwMode="auto">
              <a:xfrm>
                <a:off x="4519" y="1893"/>
                <a:ext cx="198" cy="208"/>
              </a:xfrm>
              <a:prstGeom prst="ellipse">
                <a:avLst/>
              </a:prstGeom>
              <a:solidFill>
                <a:srgbClr val="9FACC7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23933" name="Rectangle 29"/>
            <p:cNvSpPr>
              <a:spLocks noChangeArrowheads="1"/>
            </p:cNvSpPr>
            <p:nvPr/>
          </p:nvSpPr>
          <p:spPr bwMode="auto">
            <a:xfrm>
              <a:off x="4818" y="2496"/>
              <a:ext cx="264" cy="216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708" name="Oval 30"/>
            <p:cNvSpPr>
              <a:spLocks noChangeArrowheads="1"/>
            </p:cNvSpPr>
            <p:nvPr/>
          </p:nvSpPr>
          <p:spPr bwMode="auto">
            <a:xfrm>
              <a:off x="3625" y="1946"/>
              <a:ext cx="198" cy="214"/>
            </a:xfrm>
            <a:prstGeom prst="ellipse">
              <a:avLst/>
            </a:prstGeom>
            <a:solidFill>
              <a:srgbClr val="9FAC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709" name="Oval 31"/>
            <p:cNvSpPr>
              <a:spLocks noChangeArrowheads="1"/>
            </p:cNvSpPr>
            <p:nvPr/>
          </p:nvSpPr>
          <p:spPr bwMode="auto">
            <a:xfrm>
              <a:off x="3909" y="2497"/>
              <a:ext cx="198" cy="214"/>
            </a:xfrm>
            <a:prstGeom prst="ellipse">
              <a:avLst/>
            </a:prstGeom>
            <a:solidFill>
              <a:srgbClr val="9FAC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710" name="Oval 32"/>
            <p:cNvSpPr>
              <a:spLocks noChangeArrowheads="1"/>
            </p:cNvSpPr>
            <p:nvPr/>
          </p:nvSpPr>
          <p:spPr bwMode="auto">
            <a:xfrm>
              <a:off x="4202" y="2497"/>
              <a:ext cx="198" cy="214"/>
            </a:xfrm>
            <a:prstGeom prst="ellipse">
              <a:avLst/>
            </a:prstGeom>
            <a:solidFill>
              <a:srgbClr val="9FAC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3711" name="Freeform 33"/>
            <p:cNvSpPr>
              <a:spLocks/>
            </p:cNvSpPr>
            <p:nvPr/>
          </p:nvSpPr>
          <p:spPr bwMode="auto">
            <a:xfrm>
              <a:off x="3595" y="1990"/>
              <a:ext cx="1333" cy="610"/>
            </a:xfrm>
            <a:custGeom>
              <a:avLst/>
              <a:gdLst>
                <a:gd name="T0" fmla="*/ 1333 w 1333"/>
                <a:gd name="T1" fmla="*/ 5 h 610"/>
                <a:gd name="T2" fmla="*/ 413 w 1333"/>
                <a:gd name="T3" fmla="*/ 7 h 610"/>
                <a:gd name="T4" fmla="*/ 322 w 1333"/>
                <a:gd name="T5" fmla="*/ 2 h 610"/>
                <a:gd name="T6" fmla="*/ 245 w 1333"/>
                <a:gd name="T7" fmla="*/ 10 h 610"/>
                <a:gd name="T8" fmla="*/ 133 w 1333"/>
                <a:gd name="T9" fmla="*/ 61 h 610"/>
                <a:gd name="T10" fmla="*/ 40 w 1333"/>
                <a:gd name="T11" fmla="*/ 167 h 610"/>
                <a:gd name="T12" fmla="*/ 2 w 1333"/>
                <a:gd name="T13" fmla="*/ 293 h 610"/>
                <a:gd name="T14" fmla="*/ 29 w 1333"/>
                <a:gd name="T15" fmla="*/ 442 h 610"/>
                <a:gd name="T16" fmla="*/ 136 w 1333"/>
                <a:gd name="T17" fmla="*/ 551 h 610"/>
                <a:gd name="T18" fmla="*/ 216 w 1333"/>
                <a:gd name="T19" fmla="*/ 589 h 610"/>
                <a:gd name="T20" fmla="*/ 306 w 1333"/>
                <a:gd name="T21" fmla="*/ 607 h 610"/>
                <a:gd name="T22" fmla="*/ 408 w 1333"/>
                <a:gd name="T23" fmla="*/ 607 h 610"/>
                <a:gd name="T24" fmla="*/ 1309 w 1333"/>
                <a:gd name="T25" fmla="*/ 607 h 6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3"/>
                <a:gd name="T40" fmla="*/ 0 h 610"/>
                <a:gd name="T41" fmla="*/ 1333 w 1333"/>
                <a:gd name="T42" fmla="*/ 610 h 6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3" h="610">
                  <a:moveTo>
                    <a:pt x="1333" y="5"/>
                  </a:moveTo>
                  <a:cubicBezTo>
                    <a:pt x="1181" y="5"/>
                    <a:pt x="581" y="7"/>
                    <a:pt x="413" y="7"/>
                  </a:cubicBezTo>
                  <a:cubicBezTo>
                    <a:pt x="245" y="7"/>
                    <a:pt x="350" y="2"/>
                    <a:pt x="322" y="2"/>
                  </a:cubicBezTo>
                  <a:cubicBezTo>
                    <a:pt x="294" y="2"/>
                    <a:pt x="276" y="0"/>
                    <a:pt x="245" y="10"/>
                  </a:cubicBezTo>
                  <a:cubicBezTo>
                    <a:pt x="214" y="20"/>
                    <a:pt x="167" y="35"/>
                    <a:pt x="133" y="61"/>
                  </a:cubicBezTo>
                  <a:cubicBezTo>
                    <a:pt x="99" y="87"/>
                    <a:pt x="62" y="128"/>
                    <a:pt x="40" y="167"/>
                  </a:cubicBezTo>
                  <a:cubicBezTo>
                    <a:pt x="18" y="206"/>
                    <a:pt x="4" y="247"/>
                    <a:pt x="2" y="293"/>
                  </a:cubicBezTo>
                  <a:cubicBezTo>
                    <a:pt x="0" y="339"/>
                    <a:pt x="7" y="399"/>
                    <a:pt x="29" y="442"/>
                  </a:cubicBezTo>
                  <a:cubicBezTo>
                    <a:pt x="51" y="485"/>
                    <a:pt x="105" y="527"/>
                    <a:pt x="136" y="551"/>
                  </a:cubicBezTo>
                  <a:cubicBezTo>
                    <a:pt x="167" y="575"/>
                    <a:pt x="188" y="580"/>
                    <a:pt x="216" y="589"/>
                  </a:cubicBezTo>
                  <a:cubicBezTo>
                    <a:pt x="244" y="598"/>
                    <a:pt x="274" y="604"/>
                    <a:pt x="306" y="607"/>
                  </a:cubicBezTo>
                  <a:cubicBezTo>
                    <a:pt x="338" y="610"/>
                    <a:pt x="241" y="607"/>
                    <a:pt x="408" y="607"/>
                  </a:cubicBezTo>
                  <a:cubicBezTo>
                    <a:pt x="575" y="607"/>
                    <a:pt x="946" y="607"/>
                    <a:pt x="1309" y="60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3938" name="Group 34"/>
          <p:cNvGrpSpPr>
            <a:grpSpLocks/>
          </p:cNvGrpSpPr>
          <p:nvPr/>
        </p:nvGrpSpPr>
        <p:grpSpPr bwMode="auto">
          <a:xfrm>
            <a:off x="711200" y="2727325"/>
            <a:ext cx="3917950" cy="650875"/>
            <a:chOff x="472" y="2174"/>
            <a:chExt cx="2468" cy="410"/>
          </a:xfrm>
        </p:grpSpPr>
        <p:grpSp>
          <p:nvGrpSpPr>
            <p:cNvPr id="113672" name="Group 35"/>
            <p:cNvGrpSpPr>
              <a:grpSpLocks/>
            </p:cNvGrpSpPr>
            <p:nvPr/>
          </p:nvGrpSpPr>
          <p:grpSpPr bwMode="auto">
            <a:xfrm rot="3849600">
              <a:off x="1558" y="2343"/>
              <a:ext cx="198" cy="230"/>
              <a:chOff x="1186" y="2402"/>
              <a:chExt cx="198" cy="230"/>
            </a:xfrm>
          </p:grpSpPr>
          <p:sp>
            <p:nvSpPr>
              <p:cNvPr id="113701" name="Oval 36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02" name="Oval 37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03" name="Freeform 38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750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04" name="Oval 39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3673" name="Group 40"/>
            <p:cNvGrpSpPr>
              <a:grpSpLocks/>
            </p:cNvGrpSpPr>
            <p:nvPr/>
          </p:nvGrpSpPr>
          <p:grpSpPr bwMode="auto">
            <a:xfrm rot="17774561" flipH="1">
              <a:off x="2392" y="2365"/>
              <a:ext cx="198" cy="230"/>
              <a:chOff x="1186" y="2402"/>
              <a:chExt cx="198" cy="230"/>
            </a:xfrm>
          </p:grpSpPr>
          <p:sp>
            <p:nvSpPr>
              <p:cNvPr id="113697" name="Oval 41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698" name="Oval 42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699" name="Freeform 43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750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700" name="Oval 44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3674" name="Group 45"/>
            <p:cNvGrpSpPr>
              <a:grpSpLocks/>
            </p:cNvGrpSpPr>
            <p:nvPr/>
          </p:nvGrpSpPr>
          <p:grpSpPr bwMode="auto">
            <a:xfrm>
              <a:off x="789" y="2386"/>
              <a:ext cx="639" cy="198"/>
              <a:chOff x="789" y="2386"/>
              <a:chExt cx="639" cy="198"/>
            </a:xfrm>
          </p:grpSpPr>
          <p:grpSp>
            <p:nvGrpSpPr>
              <p:cNvPr id="113687" name="Group 46"/>
              <p:cNvGrpSpPr>
                <a:grpSpLocks/>
              </p:cNvGrpSpPr>
              <p:nvPr/>
            </p:nvGrpSpPr>
            <p:grpSpPr bwMode="auto">
              <a:xfrm rot="4533724">
                <a:off x="805" y="2370"/>
                <a:ext cx="198" cy="230"/>
                <a:chOff x="1186" y="2402"/>
                <a:chExt cx="198" cy="230"/>
              </a:xfrm>
            </p:grpSpPr>
            <p:sp>
              <p:nvSpPr>
                <p:cNvPr id="113693" name="Oval 47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694" name="Oval 48"/>
                <p:cNvSpPr>
                  <a:spLocks noChangeArrowheads="1"/>
                </p:cNvSpPr>
                <p:nvPr/>
              </p:nvSpPr>
              <p:spPr bwMode="auto">
                <a:xfrm>
                  <a:off x="1192" y="2420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695" name="Freeform 49"/>
                <p:cNvSpPr>
                  <a:spLocks/>
                </p:cNvSpPr>
                <p:nvPr/>
              </p:nvSpPr>
              <p:spPr bwMode="auto">
                <a:xfrm>
                  <a:off x="1226" y="2402"/>
                  <a:ext cx="158" cy="230"/>
                </a:xfrm>
                <a:custGeom>
                  <a:avLst/>
                  <a:gdLst>
                    <a:gd name="T0" fmla="*/ 2 w 158"/>
                    <a:gd name="T1" fmla="*/ 14 h 230"/>
                    <a:gd name="T2" fmla="*/ 24 w 158"/>
                    <a:gd name="T3" fmla="*/ 0 h 230"/>
                    <a:gd name="T4" fmla="*/ 64 w 158"/>
                    <a:gd name="T5" fmla="*/ 0 h 230"/>
                    <a:gd name="T6" fmla="*/ 92 w 158"/>
                    <a:gd name="T7" fmla="*/ 4 h 230"/>
                    <a:gd name="T8" fmla="*/ 118 w 158"/>
                    <a:gd name="T9" fmla="*/ 16 h 230"/>
                    <a:gd name="T10" fmla="*/ 140 w 158"/>
                    <a:gd name="T11" fmla="*/ 40 h 230"/>
                    <a:gd name="T12" fmla="*/ 158 w 158"/>
                    <a:gd name="T13" fmla="*/ 72 h 230"/>
                    <a:gd name="T14" fmla="*/ 158 w 158"/>
                    <a:gd name="T15" fmla="*/ 150 h 230"/>
                    <a:gd name="T16" fmla="*/ 140 w 158"/>
                    <a:gd name="T17" fmla="*/ 194 h 230"/>
                    <a:gd name="T18" fmla="*/ 106 w 158"/>
                    <a:gd name="T19" fmla="*/ 214 h 230"/>
                    <a:gd name="T20" fmla="*/ 78 w 158"/>
                    <a:gd name="T21" fmla="*/ 224 h 230"/>
                    <a:gd name="T22" fmla="*/ 32 w 158"/>
                    <a:gd name="T23" fmla="*/ 230 h 230"/>
                    <a:gd name="T24" fmla="*/ 0 w 158"/>
                    <a:gd name="T25" fmla="*/ 222 h 230"/>
                    <a:gd name="T26" fmla="*/ 0 w 158"/>
                    <a:gd name="T27" fmla="*/ 182 h 230"/>
                    <a:gd name="T28" fmla="*/ 56 w 158"/>
                    <a:gd name="T29" fmla="*/ 184 h 230"/>
                    <a:gd name="T30" fmla="*/ 80 w 158"/>
                    <a:gd name="T31" fmla="*/ 168 h 230"/>
                    <a:gd name="T32" fmla="*/ 82 w 158"/>
                    <a:gd name="T33" fmla="*/ 64 h 230"/>
                    <a:gd name="T34" fmla="*/ 56 w 158"/>
                    <a:gd name="T35" fmla="*/ 48 h 230"/>
                    <a:gd name="T36" fmla="*/ 10 w 158"/>
                    <a:gd name="T37" fmla="*/ 48 h 230"/>
                    <a:gd name="T38" fmla="*/ 2 w 158"/>
                    <a:gd name="T39" fmla="*/ 14 h 2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8"/>
                    <a:gd name="T61" fmla="*/ 0 h 230"/>
                    <a:gd name="T62" fmla="*/ 158 w 158"/>
                    <a:gd name="T63" fmla="*/ 230 h 2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17509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696" name="Oval 50"/>
                <p:cNvSpPr>
                  <a:spLocks noChangeArrowheads="1"/>
                </p:cNvSpPr>
                <p:nvPr/>
              </p:nvSpPr>
              <p:spPr bwMode="auto">
                <a:xfrm>
                  <a:off x="1278" y="2470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3688" name="Group 51"/>
              <p:cNvGrpSpPr>
                <a:grpSpLocks/>
              </p:cNvGrpSpPr>
              <p:nvPr/>
            </p:nvGrpSpPr>
            <p:grpSpPr bwMode="auto">
              <a:xfrm rot="17435501" flipH="1">
                <a:off x="1214" y="2370"/>
                <a:ext cx="198" cy="230"/>
                <a:chOff x="1186" y="2402"/>
                <a:chExt cx="198" cy="230"/>
              </a:xfrm>
            </p:grpSpPr>
            <p:sp>
              <p:nvSpPr>
                <p:cNvPr id="113689" name="Oval 52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690" name="Oval 53"/>
                <p:cNvSpPr>
                  <a:spLocks noChangeArrowheads="1"/>
                </p:cNvSpPr>
                <p:nvPr/>
              </p:nvSpPr>
              <p:spPr bwMode="auto">
                <a:xfrm>
                  <a:off x="1192" y="2420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691" name="Freeform 54"/>
                <p:cNvSpPr>
                  <a:spLocks/>
                </p:cNvSpPr>
                <p:nvPr/>
              </p:nvSpPr>
              <p:spPr bwMode="auto">
                <a:xfrm>
                  <a:off x="1226" y="2402"/>
                  <a:ext cx="158" cy="230"/>
                </a:xfrm>
                <a:custGeom>
                  <a:avLst/>
                  <a:gdLst>
                    <a:gd name="T0" fmla="*/ 2 w 158"/>
                    <a:gd name="T1" fmla="*/ 14 h 230"/>
                    <a:gd name="T2" fmla="*/ 24 w 158"/>
                    <a:gd name="T3" fmla="*/ 0 h 230"/>
                    <a:gd name="T4" fmla="*/ 64 w 158"/>
                    <a:gd name="T5" fmla="*/ 0 h 230"/>
                    <a:gd name="T6" fmla="*/ 92 w 158"/>
                    <a:gd name="T7" fmla="*/ 4 h 230"/>
                    <a:gd name="T8" fmla="*/ 118 w 158"/>
                    <a:gd name="T9" fmla="*/ 16 h 230"/>
                    <a:gd name="T10" fmla="*/ 140 w 158"/>
                    <a:gd name="T11" fmla="*/ 40 h 230"/>
                    <a:gd name="T12" fmla="*/ 158 w 158"/>
                    <a:gd name="T13" fmla="*/ 72 h 230"/>
                    <a:gd name="T14" fmla="*/ 158 w 158"/>
                    <a:gd name="T15" fmla="*/ 150 h 230"/>
                    <a:gd name="T16" fmla="*/ 140 w 158"/>
                    <a:gd name="T17" fmla="*/ 194 h 230"/>
                    <a:gd name="T18" fmla="*/ 106 w 158"/>
                    <a:gd name="T19" fmla="*/ 214 h 230"/>
                    <a:gd name="T20" fmla="*/ 78 w 158"/>
                    <a:gd name="T21" fmla="*/ 224 h 230"/>
                    <a:gd name="T22" fmla="*/ 32 w 158"/>
                    <a:gd name="T23" fmla="*/ 230 h 230"/>
                    <a:gd name="T24" fmla="*/ 0 w 158"/>
                    <a:gd name="T25" fmla="*/ 222 h 230"/>
                    <a:gd name="T26" fmla="*/ 0 w 158"/>
                    <a:gd name="T27" fmla="*/ 182 h 230"/>
                    <a:gd name="T28" fmla="*/ 56 w 158"/>
                    <a:gd name="T29" fmla="*/ 184 h 230"/>
                    <a:gd name="T30" fmla="*/ 80 w 158"/>
                    <a:gd name="T31" fmla="*/ 168 h 230"/>
                    <a:gd name="T32" fmla="*/ 82 w 158"/>
                    <a:gd name="T33" fmla="*/ 64 h 230"/>
                    <a:gd name="T34" fmla="*/ 56 w 158"/>
                    <a:gd name="T35" fmla="*/ 48 h 230"/>
                    <a:gd name="T36" fmla="*/ 10 w 158"/>
                    <a:gd name="T37" fmla="*/ 48 h 230"/>
                    <a:gd name="T38" fmla="*/ 2 w 158"/>
                    <a:gd name="T39" fmla="*/ 14 h 2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8"/>
                    <a:gd name="T61" fmla="*/ 0 h 230"/>
                    <a:gd name="T62" fmla="*/ 158 w 158"/>
                    <a:gd name="T63" fmla="*/ 230 h 2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17509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692" name="Oval 55"/>
                <p:cNvSpPr>
                  <a:spLocks noChangeArrowheads="1"/>
                </p:cNvSpPr>
                <p:nvPr/>
              </p:nvSpPr>
              <p:spPr bwMode="auto">
                <a:xfrm>
                  <a:off x="1278" y="2470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3675" name="Group 56"/>
            <p:cNvGrpSpPr>
              <a:grpSpLocks/>
            </p:cNvGrpSpPr>
            <p:nvPr/>
          </p:nvGrpSpPr>
          <p:grpSpPr bwMode="auto">
            <a:xfrm>
              <a:off x="472" y="2174"/>
              <a:ext cx="2468" cy="242"/>
              <a:chOff x="472" y="2174"/>
              <a:chExt cx="2468" cy="242"/>
            </a:xfrm>
          </p:grpSpPr>
          <p:sp>
            <p:nvSpPr>
              <p:cNvPr id="123961" name="Rectangle 57"/>
              <p:cNvSpPr>
                <a:spLocks noChangeArrowheads="1"/>
              </p:cNvSpPr>
              <p:nvPr/>
            </p:nvSpPr>
            <p:spPr bwMode="auto">
              <a:xfrm>
                <a:off x="472" y="2174"/>
                <a:ext cx="236" cy="242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677" name="Oval 58"/>
              <p:cNvSpPr>
                <a:spLocks noChangeArrowheads="1"/>
              </p:cNvSpPr>
              <p:nvPr/>
            </p:nvSpPr>
            <p:spPr bwMode="auto">
              <a:xfrm>
                <a:off x="1241" y="2188"/>
                <a:ext cx="198" cy="21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678" name="Oval 59"/>
              <p:cNvSpPr>
                <a:spLocks noChangeArrowheads="1"/>
              </p:cNvSpPr>
              <p:nvPr/>
            </p:nvSpPr>
            <p:spPr bwMode="auto">
              <a:xfrm>
                <a:off x="753" y="2188"/>
                <a:ext cx="198" cy="21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679" name="Oval 60"/>
              <p:cNvSpPr>
                <a:spLocks noChangeArrowheads="1"/>
              </p:cNvSpPr>
              <p:nvPr/>
            </p:nvSpPr>
            <p:spPr bwMode="auto">
              <a:xfrm>
                <a:off x="997" y="2188"/>
                <a:ext cx="198" cy="21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680" name="Oval 61"/>
              <p:cNvSpPr>
                <a:spLocks noChangeArrowheads="1"/>
              </p:cNvSpPr>
              <p:nvPr/>
            </p:nvSpPr>
            <p:spPr bwMode="auto">
              <a:xfrm flipH="1">
                <a:off x="2216" y="2188"/>
                <a:ext cx="198" cy="21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681" name="Oval 62"/>
              <p:cNvSpPr>
                <a:spLocks noChangeArrowheads="1"/>
              </p:cNvSpPr>
              <p:nvPr/>
            </p:nvSpPr>
            <p:spPr bwMode="auto">
              <a:xfrm flipH="1">
                <a:off x="1485" y="2188"/>
                <a:ext cx="198" cy="21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682" name="Oval 63"/>
              <p:cNvSpPr>
                <a:spLocks noChangeArrowheads="1"/>
              </p:cNvSpPr>
              <p:nvPr/>
            </p:nvSpPr>
            <p:spPr bwMode="auto">
              <a:xfrm flipH="1">
                <a:off x="2460" y="2188"/>
                <a:ext cx="198" cy="21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3968" name="Rectangle 64"/>
              <p:cNvSpPr>
                <a:spLocks noChangeArrowheads="1"/>
              </p:cNvSpPr>
              <p:nvPr/>
            </p:nvSpPr>
            <p:spPr bwMode="auto">
              <a:xfrm>
                <a:off x="2704" y="2174"/>
                <a:ext cx="236" cy="242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684" name="Oval 65"/>
              <p:cNvSpPr>
                <a:spLocks noChangeArrowheads="1"/>
              </p:cNvSpPr>
              <p:nvPr/>
            </p:nvSpPr>
            <p:spPr bwMode="auto">
              <a:xfrm>
                <a:off x="1728" y="2188"/>
                <a:ext cx="198" cy="21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685" name="Oval 66"/>
              <p:cNvSpPr>
                <a:spLocks noChangeArrowheads="1"/>
              </p:cNvSpPr>
              <p:nvPr/>
            </p:nvSpPr>
            <p:spPr bwMode="auto">
              <a:xfrm>
                <a:off x="1972" y="2188"/>
                <a:ext cx="198" cy="21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686" name="Line 67"/>
              <p:cNvSpPr>
                <a:spLocks noChangeShapeType="1"/>
              </p:cNvSpPr>
              <p:nvPr/>
            </p:nvSpPr>
            <p:spPr bwMode="auto">
              <a:xfrm>
                <a:off x="632" y="2296"/>
                <a:ext cx="2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3972" name="Rectangle 68"/>
          <p:cNvSpPr>
            <a:spLocks noChangeArrowheads="1"/>
          </p:cNvSpPr>
          <p:nvPr/>
        </p:nvSpPr>
        <p:spPr bwMode="auto">
          <a:xfrm>
            <a:off x="504825" y="1654175"/>
            <a:ext cx="1416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9.9 (b)</a:t>
            </a:r>
          </a:p>
        </p:txBody>
      </p:sp>
      <p:sp>
        <p:nvSpPr>
          <p:cNvPr id="123973" name="Rectangle 69"/>
          <p:cNvSpPr>
            <a:spLocks noChangeArrowheads="1"/>
          </p:cNvSpPr>
          <p:nvPr/>
        </p:nvSpPr>
        <p:spPr bwMode="auto">
          <a:xfrm>
            <a:off x="2955925" y="4840288"/>
            <a:ext cx="5510213" cy="1311275"/>
          </a:xfrm>
          <a:prstGeom prst="rect">
            <a:avLst/>
          </a:prstGeom>
          <a:solidFill>
            <a:srgbClr val="BDD6A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62000" tIns="154800" rIns="162000" bIns="15480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U-shaped line may reduce employee movement and space requirements while enhancing communication, reducing the number of workers, and facilitating inspection</a:t>
            </a:r>
          </a:p>
        </p:txBody>
      </p:sp>
    </p:spTree>
    <p:extLst>
      <p:ext uri="{BB962C8B-B14F-4D97-AF65-F5344CB8AC3E}">
        <p14:creationId xmlns:p14="http://schemas.microsoft.com/office/powerpoint/2010/main" val="405417184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utoUpdateAnimBg="0"/>
      <p:bldP spid="123908" grpId="0" autoUpdateAnimBg="0"/>
      <p:bldP spid="123972" grpId="0" autoUpdateAnimBg="0"/>
      <p:bldP spid="123973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1270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Staffing and Balancing Work Cells</a:t>
            </a:r>
          </a:p>
        </p:txBody>
      </p:sp>
      <p:grpSp>
        <p:nvGrpSpPr>
          <p:cNvPr id="128010" name="Group 10"/>
          <p:cNvGrpSpPr>
            <a:grpSpLocks/>
          </p:cNvGrpSpPr>
          <p:nvPr/>
        </p:nvGrpSpPr>
        <p:grpSpPr bwMode="auto">
          <a:xfrm>
            <a:off x="695325" y="4027488"/>
            <a:ext cx="7531100" cy="1998662"/>
            <a:chOff x="438" y="2521"/>
            <a:chExt cx="4744" cy="1259"/>
          </a:xfrm>
        </p:grpSpPr>
        <p:sp>
          <p:nvSpPr>
            <p:cNvPr id="115716" name="Rectangle 11"/>
            <p:cNvSpPr>
              <a:spLocks noChangeArrowheads="1"/>
            </p:cNvSpPr>
            <p:nvPr/>
          </p:nvSpPr>
          <p:spPr bwMode="auto">
            <a:xfrm>
              <a:off x="438" y="2521"/>
              <a:ext cx="2557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b="1" dirty="0">
                  <a:solidFill>
                    <a:srgbClr val="BF0922"/>
                  </a:solidFill>
                </a:rPr>
                <a:t>Determine the number of operators required</a:t>
              </a:r>
            </a:p>
          </p:txBody>
        </p:sp>
        <p:grpSp>
          <p:nvGrpSpPr>
            <p:cNvPr id="115717" name="Group 12"/>
            <p:cNvGrpSpPr>
              <a:grpSpLocks/>
            </p:cNvGrpSpPr>
            <p:nvPr/>
          </p:nvGrpSpPr>
          <p:grpSpPr bwMode="auto">
            <a:xfrm>
              <a:off x="577" y="3193"/>
              <a:ext cx="4605" cy="587"/>
              <a:chOff x="630" y="3193"/>
              <a:chExt cx="4605" cy="587"/>
            </a:xfrm>
          </p:grpSpPr>
          <p:sp>
            <p:nvSpPr>
              <p:cNvPr id="115718" name="Rectangle 13"/>
              <p:cNvSpPr>
                <a:spLocks noChangeArrowheads="1"/>
              </p:cNvSpPr>
              <p:nvPr/>
            </p:nvSpPr>
            <p:spPr bwMode="auto">
              <a:xfrm>
                <a:off x="630" y="3369"/>
                <a:ext cx="195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dirty="0"/>
                  <a:t>Workers required =</a:t>
                </a:r>
              </a:p>
            </p:txBody>
          </p:sp>
          <p:grpSp>
            <p:nvGrpSpPr>
              <p:cNvPr id="115719" name="Group 14"/>
              <p:cNvGrpSpPr>
                <a:grpSpLocks/>
              </p:cNvGrpSpPr>
              <p:nvPr/>
            </p:nvGrpSpPr>
            <p:grpSpPr bwMode="auto">
              <a:xfrm>
                <a:off x="2398" y="3193"/>
                <a:ext cx="2837" cy="587"/>
                <a:chOff x="2350" y="3329"/>
                <a:chExt cx="2837" cy="587"/>
              </a:xfrm>
            </p:grpSpPr>
            <p:sp>
              <p:nvSpPr>
                <p:cNvPr id="115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2350" y="3329"/>
                  <a:ext cx="2837" cy="5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15000"/>
                    </a:lnSpc>
                  </a:pPr>
                  <a:r>
                    <a:rPr lang="en-US" sz="2400" dirty="0"/>
                    <a:t>Total operation time required</a:t>
                  </a:r>
                </a:p>
                <a:p>
                  <a:pPr algn="ctr">
                    <a:lnSpc>
                      <a:spcPct val="115000"/>
                    </a:lnSpc>
                  </a:pPr>
                  <a:r>
                    <a:rPr lang="en-US" sz="2400" dirty="0"/>
                    <a:t>Takt time</a:t>
                  </a:r>
                </a:p>
              </p:txBody>
            </p:sp>
            <p:sp>
              <p:nvSpPr>
                <p:cNvPr id="115721" name="Line 16"/>
                <p:cNvSpPr>
                  <a:spLocks noChangeShapeType="1"/>
                </p:cNvSpPr>
                <p:nvPr/>
              </p:nvSpPr>
              <p:spPr bwMode="auto">
                <a:xfrm>
                  <a:off x="2452" y="3656"/>
                  <a:ext cx="26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708025" y="1868488"/>
            <a:ext cx="6616702" cy="1984074"/>
            <a:chOff x="708025" y="1931988"/>
            <a:chExt cx="6616702" cy="1984074"/>
          </a:xfrm>
        </p:grpSpPr>
        <p:sp>
          <p:nvSpPr>
            <p:cNvPr id="115722" name="Rectangle 4"/>
            <p:cNvSpPr>
              <a:spLocks noChangeArrowheads="1"/>
            </p:cNvSpPr>
            <p:nvPr/>
          </p:nvSpPr>
          <p:spPr bwMode="auto">
            <a:xfrm>
              <a:off x="708025" y="1931988"/>
              <a:ext cx="412273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BF0922"/>
                  </a:solidFill>
                </a:rPr>
                <a:t>Determine the takt time</a:t>
              </a:r>
            </a:p>
          </p:txBody>
        </p:sp>
        <p:sp>
          <p:nvSpPr>
            <p:cNvPr id="115724" name="Rectangle 6"/>
            <p:cNvSpPr>
              <a:spLocks noChangeArrowheads="1"/>
            </p:cNvSpPr>
            <p:nvPr/>
          </p:nvSpPr>
          <p:spPr bwMode="auto">
            <a:xfrm>
              <a:off x="1817688" y="2922589"/>
              <a:ext cx="16811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Takt time =</a:t>
              </a:r>
            </a:p>
          </p:txBody>
        </p:sp>
        <p:sp>
          <p:nvSpPr>
            <p:cNvPr id="115726" name="Rectangle 8"/>
            <p:cNvSpPr>
              <a:spLocks noChangeArrowheads="1"/>
            </p:cNvSpPr>
            <p:nvPr/>
          </p:nvSpPr>
          <p:spPr bwMode="auto">
            <a:xfrm>
              <a:off x="3699416" y="2660651"/>
              <a:ext cx="353744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400" dirty="0"/>
                <a:t>Total work time available</a:t>
              </a:r>
            </a:p>
          </p:txBody>
        </p:sp>
        <p:sp>
          <p:nvSpPr>
            <p:cNvPr id="115727" name="Line 9"/>
            <p:cNvSpPr>
              <a:spLocks noChangeShapeType="1"/>
            </p:cNvSpPr>
            <p:nvPr/>
          </p:nvSpPr>
          <p:spPr bwMode="auto">
            <a:xfrm>
              <a:off x="3616326" y="3152776"/>
              <a:ext cx="37084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665539" y="3152776"/>
              <a:ext cx="3605825" cy="76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/>
                <a:t>Units required to </a:t>
              </a:r>
              <a:br>
                <a:rPr lang="en-US" sz="2400" dirty="0"/>
              </a:br>
              <a:r>
                <a:rPr lang="en-US" sz="2400" dirty="0"/>
                <a:t>satisfy customer demand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5600"/>
            <a:ext cx="7772400" cy="13335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Staffing Work Cells Example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585788" y="1619250"/>
            <a:ext cx="666841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600 mirrors per day required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Mirror production scheduled for 8 hours per day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From a work balance </a:t>
            </a:r>
            <a:br>
              <a:rPr lang="en-US" sz="2400" dirty="0">
                <a:latin typeface="Arial"/>
                <a:ea typeface="+mn-ea"/>
                <a:cs typeface="Arial"/>
              </a:rPr>
            </a:br>
            <a:r>
              <a:rPr lang="en-US" sz="2400" dirty="0">
                <a:latin typeface="Arial"/>
                <a:ea typeface="+mn-ea"/>
                <a:cs typeface="Arial"/>
              </a:rPr>
              <a:t>chart total operation </a:t>
            </a:r>
            <a:br>
              <a:rPr lang="en-US" sz="2400" dirty="0">
                <a:latin typeface="Arial"/>
                <a:ea typeface="+mn-ea"/>
                <a:cs typeface="Arial"/>
              </a:rPr>
            </a:br>
            <a:r>
              <a:rPr lang="en-US" sz="2400" dirty="0">
                <a:latin typeface="Arial"/>
                <a:ea typeface="+mn-ea"/>
                <a:cs typeface="Arial"/>
              </a:rPr>
              <a:t>time = 140 seconds</a:t>
            </a:r>
          </a:p>
        </p:txBody>
      </p:sp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4254500" y="2176463"/>
            <a:ext cx="4475163" cy="4432300"/>
            <a:chOff x="2800" y="1411"/>
            <a:chExt cx="2819" cy="2792"/>
          </a:xfrm>
        </p:grpSpPr>
        <p:grpSp>
          <p:nvGrpSpPr>
            <p:cNvPr id="117765" name="Group 5"/>
            <p:cNvGrpSpPr>
              <a:grpSpLocks/>
            </p:cNvGrpSpPr>
            <p:nvPr/>
          </p:nvGrpSpPr>
          <p:grpSpPr bwMode="auto">
            <a:xfrm>
              <a:off x="3218" y="1686"/>
              <a:ext cx="2339" cy="2127"/>
              <a:chOff x="3119" y="2144"/>
              <a:chExt cx="1864" cy="1624"/>
            </a:xfrm>
          </p:grpSpPr>
          <p:sp>
            <p:nvSpPr>
              <p:cNvPr id="130054" name="Rectangle 6"/>
              <p:cNvSpPr>
                <a:spLocks noChangeArrowheads="1"/>
              </p:cNvSpPr>
              <p:nvPr/>
            </p:nvSpPr>
            <p:spPr bwMode="auto">
              <a:xfrm>
                <a:off x="3120" y="2144"/>
                <a:ext cx="1856" cy="16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775" name="Line 7"/>
              <p:cNvSpPr>
                <a:spLocks noChangeShapeType="1"/>
              </p:cNvSpPr>
              <p:nvPr/>
            </p:nvSpPr>
            <p:spPr bwMode="auto">
              <a:xfrm>
                <a:off x="3120" y="2403"/>
                <a:ext cx="18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776" name="Line 8"/>
              <p:cNvSpPr>
                <a:spLocks noChangeShapeType="1"/>
              </p:cNvSpPr>
              <p:nvPr/>
            </p:nvSpPr>
            <p:spPr bwMode="auto">
              <a:xfrm>
                <a:off x="3123" y="2685"/>
                <a:ext cx="18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777" name="Line 9"/>
              <p:cNvSpPr>
                <a:spLocks noChangeShapeType="1"/>
              </p:cNvSpPr>
              <p:nvPr/>
            </p:nvSpPr>
            <p:spPr bwMode="auto">
              <a:xfrm>
                <a:off x="3124" y="2950"/>
                <a:ext cx="18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778" name="Line 10"/>
              <p:cNvSpPr>
                <a:spLocks noChangeShapeType="1"/>
              </p:cNvSpPr>
              <p:nvPr/>
            </p:nvSpPr>
            <p:spPr bwMode="auto">
              <a:xfrm>
                <a:off x="3119" y="3219"/>
                <a:ext cx="18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779" name="Line 11"/>
              <p:cNvSpPr>
                <a:spLocks noChangeShapeType="1"/>
              </p:cNvSpPr>
              <p:nvPr/>
            </p:nvSpPr>
            <p:spPr bwMode="auto">
              <a:xfrm>
                <a:off x="3120" y="3494"/>
                <a:ext cx="18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780" name="Rectangle 12"/>
              <p:cNvSpPr>
                <a:spLocks noChangeArrowheads="1"/>
              </p:cNvSpPr>
              <p:nvPr/>
            </p:nvSpPr>
            <p:spPr bwMode="auto">
              <a:xfrm>
                <a:off x="3192" y="2411"/>
                <a:ext cx="224" cy="1355"/>
              </a:xfrm>
              <a:prstGeom prst="rect">
                <a:avLst/>
              </a:prstGeom>
              <a:solidFill>
                <a:srgbClr val="24BDB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781" name="Rectangle 13"/>
              <p:cNvSpPr>
                <a:spLocks noChangeArrowheads="1"/>
              </p:cNvSpPr>
              <p:nvPr/>
            </p:nvSpPr>
            <p:spPr bwMode="auto">
              <a:xfrm>
                <a:off x="3576" y="2551"/>
                <a:ext cx="224" cy="1215"/>
              </a:xfrm>
              <a:prstGeom prst="rect">
                <a:avLst/>
              </a:prstGeom>
              <a:solidFill>
                <a:srgbClr val="24BDB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782" name="Rectangle 14"/>
              <p:cNvSpPr>
                <a:spLocks noChangeArrowheads="1"/>
              </p:cNvSpPr>
              <p:nvPr/>
            </p:nvSpPr>
            <p:spPr bwMode="auto">
              <a:xfrm>
                <a:off x="3940" y="3492"/>
                <a:ext cx="224" cy="274"/>
              </a:xfrm>
              <a:prstGeom prst="rect">
                <a:avLst/>
              </a:prstGeom>
              <a:solidFill>
                <a:srgbClr val="24BDB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783" name="Rectangle 15"/>
              <p:cNvSpPr>
                <a:spLocks noChangeArrowheads="1"/>
              </p:cNvSpPr>
              <p:nvPr/>
            </p:nvSpPr>
            <p:spPr bwMode="auto">
              <a:xfrm>
                <a:off x="4306" y="3220"/>
                <a:ext cx="224" cy="544"/>
              </a:xfrm>
              <a:prstGeom prst="rect">
                <a:avLst/>
              </a:prstGeom>
              <a:solidFill>
                <a:srgbClr val="24BDB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784" name="Rectangle 16"/>
              <p:cNvSpPr>
                <a:spLocks noChangeArrowheads="1"/>
              </p:cNvSpPr>
              <p:nvPr/>
            </p:nvSpPr>
            <p:spPr bwMode="auto">
              <a:xfrm>
                <a:off x="4674" y="3347"/>
                <a:ext cx="224" cy="417"/>
              </a:xfrm>
              <a:prstGeom prst="rect">
                <a:avLst/>
              </a:prstGeom>
              <a:solidFill>
                <a:srgbClr val="24BDB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17766" name="Rectangle 17"/>
            <p:cNvSpPr>
              <a:spLocks noChangeArrowheads="1"/>
            </p:cNvSpPr>
            <p:nvPr/>
          </p:nvSpPr>
          <p:spPr bwMode="auto">
            <a:xfrm rot="-5400000">
              <a:off x="2226" y="2654"/>
              <a:ext cx="13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Standard time required</a:t>
              </a:r>
            </a:p>
          </p:txBody>
        </p:sp>
        <p:sp>
          <p:nvSpPr>
            <p:cNvPr id="117767" name="Rectangle 18"/>
            <p:cNvSpPr>
              <a:spLocks noChangeArrowheads="1"/>
            </p:cNvSpPr>
            <p:nvPr/>
          </p:nvSpPr>
          <p:spPr bwMode="auto">
            <a:xfrm>
              <a:off x="3982" y="3991"/>
              <a:ext cx="7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Operations</a:t>
              </a:r>
            </a:p>
          </p:txBody>
        </p:sp>
        <p:sp>
          <p:nvSpPr>
            <p:cNvPr id="117768" name="Rectangle 19"/>
            <p:cNvSpPr>
              <a:spLocks noChangeArrowheads="1"/>
            </p:cNvSpPr>
            <p:nvPr/>
          </p:nvSpPr>
          <p:spPr bwMode="auto">
            <a:xfrm>
              <a:off x="3111" y="3804"/>
              <a:ext cx="64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/>
                <a:t>Assemble</a:t>
              </a:r>
            </a:p>
          </p:txBody>
        </p:sp>
        <p:sp>
          <p:nvSpPr>
            <p:cNvPr id="117769" name="Rectangle 20"/>
            <p:cNvSpPr>
              <a:spLocks noChangeArrowheads="1"/>
            </p:cNvSpPr>
            <p:nvPr/>
          </p:nvSpPr>
          <p:spPr bwMode="auto">
            <a:xfrm>
              <a:off x="3738" y="3804"/>
              <a:ext cx="38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/>
                <a:t>Paint</a:t>
              </a:r>
            </a:p>
          </p:txBody>
        </p:sp>
        <p:sp>
          <p:nvSpPr>
            <p:cNvPr id="117770" name="Rectangle 21"/>
            <p:cNvSpPr>
              <a:spLocks noChangeArrowheads="1"/>
            </p:cNvSpPr>
            <p:nvPr/>
          </p:nvSpPr>
          <p:spPr bwMode="auto">
            <a:xfrm>
              <a:off x="4216" y="3804"/>
              <a:ext cx="34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/>
                <a:t>Test</a:t>
              </a:r>
            </a:p>
          </p:txBody>
        </p:sp>
        <p:sp>
          <p:nvSpPr>
            <p:cNvPr id="117771" name="Rectangle 22"/>
            <p:cNvSpPr>
              <a:spLocks noChangeArrowheads="1"/>
            </p:cNvSpPr>
            <p:nvPr/>
          </p:nvSpPr>
          <p:spPr bwMode="auto">
            <a:xfrm>
              <a:off x="4637" y="3804"/>
              <a:ext cx="40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/>
                <a:t>Label</a:t>
              </a:r>
            </a:p>
          </p:txBody>
        </p:sp>
        <p:sp>
          <p:nvSpPr>
            <p:cNvPr id="117772" name="Rectangle 23"/>
            <p:cNvSpPr>
              <a:spLocks noChangeArrowheads="1"/>
            </p:cNvSpPr>
            <p:nvPr/>
          </p:nvSpPr>
          <p:spPr bwMode="auto">
            <a:xfrm>
              <a:off x="5007" y="3804"/>
              <a:ext cx="61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/>
                <a:t>Pack for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b="1" dirty="0"/>
                <a:t>shipment</a:t>
              </a:r>
            </a:p>
          </p:txBody>
        </p:sp>
        <p:sp>
          <p:nvSpPr>
            <p:cNvPr id="117773" name="Text Box 24"/>
            <p:cNvSpPr txBox="1">
              <a:spLocks noChangeArrowheads="1"/>
            </p:cNvSpPr>
            <p:nvPr/>
          </p:nvSpPr>
          <p:spPr bwMode="auto">
            <a:xfrm>
              <a:off x="2979" y="1411"/>
              <a:ext cx="240" cy="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>
                <a:lnSpc>
                  <a:spcPct val="263000"/>
                </a:lnSpc>
              </a:pPr>
              <a:r>
                <a:rPr lang="en-US" sz="1400" b="1" dirty="0"/>
                <a:t>60</a:t>
              </a:r>
            </a:p>
            <a:p>
              <a:pPr algn="r">
                <a:lnSpc>
                  <a:spcPct val="263000"/>
                </a:lnSpc>
              </a:pPr>
              <a:r>
                <a:rPr lang="en-US" sz="1400" b="1" dirty="0"/>
                <a:t>50</a:t>
              </a:r>
            </a:p>
            <a:p>
              <a:pPr algn="r">
                <a:lnSpc>
                  <a:spcPct val="263000"/>
                </a:lnSpc>
              </a:pPr>
              <a:r>
                <a:rPr lang="en-US" sz="1400" b="1" dirty="0"/>
                <a:t>40</a:t>
              </a:r>
            </a:p>
            <a:p>
              <a:pPr algn="r">
                <a:lnSpc>
                  <a:spcPct val="263000"/>
                </a:lnSpc>
              </a:pPr>
              <a:r>
                <a:rPr lang="en-US" sz="1400" b="1" dirty="0"/>
                <a:t>30</a:t>
              </a:r>
            </a:p>
            <a:p>
              <a:pPr algn="r">
                <a:lnSpc>
                  <a:spcPct val="263000"/>
                </a:lnSpc>
              </a:pPr>
              <a:r>
                <a:rPr lang="en-US" sz="1400" b="1" dirty="0"/>
                <a:t>20</a:t>
              </a:r>
            </a:p>
            <a:p>
              <a:pPr algn="r">
                <a:lnSpc>
                  <a:spcPct val="263000"/>
                </a:lnSpc>
              </a:pPr>
              <a:r>
                <a:rPr lang="en-US" sz="1400" b="1" dirty="0"/>
                <a:t>10</a:t>
              </a:r>
            </a:p>
            <a:p>
              <a:pPr algn="r">
                <a:lnSpc>
                  <a:spcPct val="263000"/>
                </a:lnSpc>
              </a:pPr>
              <a:r>
                <a:rPr lang="en-US" sz="1400" b="1" dirty="0"/>
                <a:t>0</a:t>
              </a:r>
              <a:endParaRPr lang="en-AU" sz="1400" b="1" dirty="0"/>
            </a:p>
          </p:txBody>
        </p:sp>
      </p:grpSp>
      <p:sp>
        <p:nvSpPr>
          <p:cNvPr id="25" name="Rectangle 68"/>
          <p:cNvSpPr>
            <a:spLocks noChangeArrowheads="1"/>
          </p:cNvSpPr>
          <p:nvPr/>
        </p:nvSpPr>
        <p:spPr bwMode="auto">
          <a:xfrm>
            <a:off x="685800" y="5637213"/>
            <a:ext cx="1222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rgbClr val="255898"/>
                </a:solidFill>
              </a:rPr>
              <a:t>9.10</a:t>
            </a:r>
          </a:p>
        </p:txBody>
      </p:sp>
    </p:spTree>
    <p:extLst>
      <p:ext uri="{BB962C8B-B14F-4D97-AF65-F5344CB8AC3E}">
        <p14:creationId xmlns:p14="http://schemas.microsoft.com/office/powerpoint/2010/main" val="25618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utoUpdateAnimBg="0"/>
      <p:bldP spid="25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5600"/>
            <a:ext cx="7772400" cy="13335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Staffing Work Cells Example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585788" y="1619250"/>
            <a:ext cx="666841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600 mirrors per day required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Mirror production scheduled for 8 hours per day</a:t>
            </a: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From a work balance </a:t>
            </a:r>
            <a:br>
              <a:rPr lang="en-US" sz="2400" dirty="0">
                <a:latin typeface="Arial"/>
                <a:ea typeface="+mn-ea"/>
                <a:cs typeface="Arial"/>
              </a:rPr>
            </a:br>
            <a:r>
              <a:rPr lang="en-US" sz="2400" dirty="0">
                <a:latin typeface="Arial"/>
                <a:ea typeface="+mn-ea"/>
                <a:cs typeface="Arial"/>
              </a:rPr>
              <a:t>chart total operation</a:t>
            </a:r>
            <a:br>
              <a:rPr lang="en-US" sz="2400" dirty="0">
                <a:latin typeface="Arial"/>
                <a:ea typeface="+mn-ea"/>
                <a:cs typeface="Arial"/>
              </a:rPr>
            </a:br>
            <a:r>
              <a:rPr lang="en-US" sz="2400" dirty="0">
                <a:latin typeface="Arial"/>
                <a:ea typeface="+mn-ea"/>
                <a:cs typeface="Arial"/>
              </a:rPr>
              <a:t>time = 140 seconds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598613" y="3924300"/>
            <a:ext cx="5695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1435100" algn="l"/>
              </a:tabLst>
            </a:pPr>
            <a:r>
              <a:rPr lang="en-US" sz="2400" dirty="0"/>
              <a:t>Takt time	= (8 hrs x 60 mins) / 600 units </a:t>
            </a:r>
          </a:p>
          <a:p>
            <a:pPr>
              <a:tabLst>
                <a:tab pos="1435100" algn="l"/>
              </a:tabLst>
            </a:pPr>
            <a:r>
              <a:rPr lang="en-US" sz="2400" dirty="0"/>
              <a:t>	= .8 min = 48 seconds</a:t>
            </a:r>
          </a:p>
        </p:txBody>
      </p:sp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958850" y="4846638"/>
            <a:ext cx="7023100" cy="1406525"/>
            <a:chOff x="756" y="2862"/>
            <a:chExt cx="4424" cy="886"/>
          </a:xfrm>
        </p:grpSpPr>
        <p:grpSp>
          <p:nvGrpSpPr>
            <p:cNvPr id="119813" name="Group 6"/>
            <p:cNvGrpSpPr>
              <a:grpSpLocks/>
            </p:cNvGrpSpPr>
            <p:nvPr/>
          </p:nvGrpSpPr>
          <p:grpSpPr bwMode="auto">
            <a:xfrm>
              <a:off x="756" y="2862"/>
              <a:ext cx="4424" cy="566"/>
              <a:chOff x="774" y="2870"/>
              <a:chExt cx="4424" cy="566"/>
            </a:xfrm>
          </p:grpSpPr>
          <p:sp>
            <p:nvSpPr>
              <p:cNvPr id="119815" name="Rectangle 7"/>
              <p:cNvSpPr>
                <a:spLocks noChangeArrowheads="1"/>
              </p:cNvSpPr>
              <p:nvPr/>
            </p:nvSpPr>
            <p:spPr bwMode="auto">
              <a:xfrm>
                <a:off x="774" y="3041"/>
                <a:ext cx="206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dirty="0"/>
                  <a:t>Workers required =</a:t>
                </a:r>
              </a:p>
            </p:txBody>
          </p:sp>
          <p:grpSp>
            <p:nvGrpSpPr>
              <p:cNvPr id="119816" name="Group 8"/>
              <p:cNvGrpSpPr>
                <a:grpSpLocks/>
              </p:cNvGrpSpPr>
              <p:nvPr/>
            </p:nvGrpSpPr>
            <p:grpSpPr bwMode="auto">
              <a:xfrm>
                <a:off x="2558" y="2870"/>
                <a:ext cx="2640" cy="566"/>
                <a:chOff x="2614" y="2918"/>
                <a:chExt cx="2640" cy="566"/>
              </a:xfrm>
            </p:grpSpPr>
            <p:sp>
              <p:nvSpPr>
                <p:cNvPr id="11981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7" y="2918"/>
                  <a:ext cx="2573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z="2400" dirty="0"/>
                    <a:t>Total operation time required</a:t>
                  </a:r>
                </a:p>
                <a:p>
                  <a:pPr algn="ctr">
                    <a:lnSpc>
                      <a:spcPct val="110000"/>
                    </a:lnSpc>
                  </a:pPr>
                  <a:r>
                    <a:rPr lang="en-US" sz="2400" dirty="0"/>
                    <a:t>Takt time</a:t>
                  </a:r>
                </a:p>
              </p:txBody>
            </p:sp>
            <p:sp>
              <p:nvSpPr>
                <p:cNvPr id="119818" name="Line 10"/>
                <p:cNvSpPr>
                  <a:spLocks noChangeShapeType="1"/>
                </p:cNvSpPr>
                <p:nvPr/>
              </p:nvSpPr>
              <p:spPr bwMode="auto">
                <a:xfrm>
                  <a:off x="2614" y="3224"/>
                  <a:ext cx="26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9814" name="Rectangle 11"/>
            <p:cNvSpPr>
              <a:spLocks noChangeArrowheads="1"/>
            </p:cNvSpPr>
            <p:nvPr/>
          </p:nvSpPr>
          <p:spPr bwMode="auto">
            <a:xfrm>
              <a:off x="2270" y="3457"/>
              <a:ext cx="15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= 140 / 48 = 2.92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21656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Work Balance Charts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595438"/>
            <a:ext cx="7505700" cy="4329112"/>
          </a:xfrm>
        </p:spPr>
        <p:txBody>
          <a:bodyPr lIns="91427" tIns="45713" rIns="91427" bIns="45713"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Used for evaluating operation times in work cells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Can help identify bottleneck operations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Flexible, cross-trained employees can help address labor bottlenecks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Machine bottlenecks may require other approaches</a:t>
            </a:r>
          </a:p>
        </p:txBody>
      </p:sp>
    </p:spTree>
    <p:extLst>
      <p:ext uri="{BB962C8B-B14F-4D97-AF65-F5344CB8AC3E}">
        <p14:creationId xmlns:p14="http://schemas.microsoft.com/office/powerpoint/2010/main" val="12135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1358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Layout Design Considerations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06450" y="1938338"/>
            <a:ext cx="7643813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Higher utilization of space, equipment, and people</a:t>
            </a:r>
          </a:p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Improved flow of information, materials, or people</a:t>
            </a:r>
          </a:p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Improved employee morale and safer working conditions</a:t>
            </a:r>
          </a:p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Improved customer/client interaction</a:t>
            </a:r>
          </a:p>
          <a:p>
            <a:pPr marL="444500" indent="-444500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8978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Focused Work Center and Focused Factory</a:t>
            </a:r>
            <a:endParaRPr lang="en-US" sz="3200" dirty="0">
              <a:ea typeface="+mj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5000" y="1600200"/>
            <a:ext cx="7886700" cy="491490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Focused Work Center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i="1" dirty="0">
                <a:ea typeface="+mn-ea"/>
              </a:rPr>
              <a:t>Identify a large family of similar products that have a large and stable demand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Moves production from a general-purpose, process-oriented facility to a large work cell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Focused Factory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A focused work cell in a separate facility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May be focused by product line, layout, quality, new product introduction, flexibility, or other requirements</a:t>
            </a:r>
          </a:p>
          <a:p>
            <a:pPr fontAlgn="auto">
              <a:spcBef>
                <a:spcPts val="0"/>
              </a:spcBef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945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457200"/>
            <a:ext cx="77724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Repetitive and Product-Oriented Layout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733425" y="2974975"/>
            <a:ext cx="767715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Volume is adequate for high equipment utilization</a:t>
            </a:r>
          </a:p>
          <a:p>
            <a:pPr marL="482600" indent="-4826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Product demand is stable enough to justify high investment in specialized equipment</a:t>
            </a:r>
          </a:p>
          <a:p>
            <a:pPr marL="482600" indent="-4826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Product is standardized or approaching a phase of life cycle that justifies investment </a:t>
            </a:r>
          </a:p>
          <a:p>
            <a:pPr marL="482600" indent="-4826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400" dirty="0"/>
              <a:t>Supplies of raw materials and components are adequate and of uniform quality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682625" y="1893888"/>
            <a:ext cx="779303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BF0922"/>
                </a:solidFill>
              </a:rPr>
              <a:t>Organized around products or families of similar high-volume, low-variety products</a:t>
            </a:r>
          </a:p>
        </p:txBody>
      </p:sp>
    </p:spTree>
    <p:extLst>
      <p:ext uri="{BB962C8B-B14F-4D97-AF65-F5344CB8AC3E}">
        <p14:creationId xmlns:p14="http://schemas.microsoft.com/office/powerpoint/2010/main" val="20655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utoUpdateAnimBg="0"/>
      <p:bldP spid="14029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457200"/>
            <a:ext cx="77724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Product-Oriented Layouts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730250" y="1214438"/>
            <a:ext cx="78867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Fabrication line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Builds components on a series of machines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Machine-paced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Require mechanical or engineering changes to balance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Assembly line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Puts fabricated parts together at a series of workstations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Paced by work tasks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Balanced by moving tasks</a:t>
            </a:r>
          </a:p>
        </p:txBody>
      </p:sp>
    </p:spTree>
    <p:extLst>
      <p:ext uri="{BB962C8B-B14F-4D97-AF65-F5344CB8AC3E}">
        <p14:creationId xmlns:p14="http://schemas.microsoft.com/office/powerpoint/2010/main" val="10360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457200"/>
            <a:ext cx="77724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Product-Oriented Layouts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730250" y="1214438"/>
            <a:ext cx="78867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Fabrication line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Builds components on a series of machines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Machine-paced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Require mechanical or engineering changes to balance</a:t>
            </a:r>
          </a:p>
          <a:p>
            <a:pPr marL="444500" indent="-444500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800" dirty="0"/>
              <a:t>Assembly line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Puts fabricated parts together at a series of workstations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Paced by work tasks</a:t>
            </a:r>
          </a:p>
          <a:p>
            <a:pPr marL="990600" lvl="1" indent="-277813">
              <a:lnSpc>
                <a:spcPct val="90000"/>
              </a:lnSpc>
              <a:spcAft>
                <a:spcPct val="40000"/>
              </a:spcAft>
              <a:buClr>
                <a:schemeClr val="accent1"/>
              </a:buClr>
              <a:buSzPct val="60000"/>
              <a:buFont typeface="Lucida Grande" charset="0"/>
              <a:buChar char="►"/>
            </a:pPr>
            <a:r>
              <a:rPr lang="en-US" sz="2400" dirty="0"/>
              <a:t>Balanced by moving tasks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5411788" y="3367088"/>
            <a:ext cx="3503612" cy="2662237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  <a:effectLst/>
        </p:spPr>
        <p:txBody>
          <a:bodyPr lIns="396000" tIns="327600" rIns="396000" bIns="32760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Both types of lines must be balanced so that the time to perform the work at each station is the same</a:t>
            </a:r>
          </a:p>
        </p:txBody>
      </p:sp>
    </p:spTree>
    <p:extLst>
      <p:ext uri="{BB962C8B-B14F-4D97-AF65-F5344CB8AC3E}">
        <p14:creationId xmlns:p14="http://schemas.microsoft.com/office/powerpoint/2010/main" val="693729006"/>
      </p:ext>
    </p:extLst>
  </p:cSld>
  <p:clrMapOvr>
    <a:masterClrMapping/>
  </p:clrMapOvr>
  <p:transition spd="slow"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457200"/>
            <a:ext cx="77724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Product-Oriented Layouts</a:t>
            </a:r>
            <a:endParaRPr lang="en-US" sz="3200" dirty="0">
              <a:latin typeface="Arial" charset="0"/>
              <a:cs typeface="Arial" charset="0"/>
            </a:endParaRPr>
          </a:p>
        </p:txBody>
      </p:sp>
      <p:grpSp>
        <p:nvGrpSpPr>
          <p:cNvPr id="144387" name="Group 3"/>
          <p:cNvGrpSpPr>
            <a:grpSpLocks/>
          </p:cNvGrpSpPr>
          <p:nvPr/>
        </p:nvGrpSpPr>
        <p:grpSpPr bwMode="auto">
          <a:xfrm>
            <a:off x="885825" y="1208088"/>
            <a:ext cx="6843713" cy="2717800"/>
            <a:chOff x="558" y="873"/>
            <a:chExt cx="4311" cy="1712"/>
          </a:xfrm>
        </p:grpSpPr>
        <p:sp>
          <p:nvSpPr>
            <p:cNvPr id="130054" name="Rectangle 4"/>
            <p:cNvSpPr>
              <a:spLocks noChangeArrowheads="1"/>
            </p:cNvSpPr>
            <p:nvPr/>
          </p:nvSpPr>
          <p:spPr bwMode="auto">
            <a:xfrm>
              <a:off x="861" y="1197"/>
              <a:ext cx="4008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>
                <a:lnSpc>
                  <a:spcPct val="90000"/>
                </a:lnSpc>
                <a:spcAft>
                  <a:spcPct val="30000"/>
                </a:spcAft>
                <a:buClr>
                  <a:schemeClr val="tx1"/>
                </a:buClr>
                <a:buFont typeface="Times" charset="0"/>
                <a:buAutoNum type="arabicPeriod"/>
              </a:pPr>
              <a:r>
                <a:rPr lang="en-US" sz="2400" dirty="0"/>
                <a:t>Low variable cost per unit</a:t>
              </a:r>
            </a:p>
            <a:p>
              <a:pPr marL="457200" indent="-457200">
                <a:lnSpc>
                  <a:spcPct val="90000"/>
                </a:lnSpc>
                <a:spcAft>
                  <a:spcPct val="30000"/>
                </a:spcAft>
                <a:buClr>
                  <a:schemeClr val="tx1"/>
                </a:buClr>
                <a:buFont typeface="Times" charset="0"/>
                <a:buAutoNum type="arabicPeriod"/>
              </a:pPr>
              <a:r>
                <a:rPr lang="en-US" sz="2400" dirty="0"/>
                <a:t>Low material handling costs</a:t>
              </a:r>
            </a:p>
            <a:p>
              <a:pPr marL="457200" indent="-457200">
                <a:lnSpc>
                  <a:spcPct val="90000"/>
                </a:lnSpc>
                <a:spcAft>
                  <a:spcPct val="30000"/>
                </a:spcAft>
                <a:buClr>
                  <a:schemeClr val="tx1"/>
                </a:buClr>
                <a:buFont typeface="Times" charset="0"/>
                <a:buAutoNum type="arabicPeriod"/>
              </a:pPr>
              <a:r>
                <a:rPr lang="en-US" sz="2400" dirty="0"/>
                <a:t>Reduced work-in-process inventories</a:t>
              </a:r>
            </a:p>
            <a:p>
              <a:pPr marL="457200" indent="-457200">
                <a:lnSpc>
                  <a:spcPct val="90000"/>
                </a:lnSpc>
                <a:spcAft>
                  <a:spcPct val="30000"/>
                </a:spcAft>
                <a:buClr>
                  <a:schemeClr val="tx1"/>
                </a:buClr>
                <a:buFont typeface="Times" charset="0"/>
                <a:buAutoNum type="arabicPeriod"/>
              </a:pPr>
              <a:r>
                <a:rPr lang="en-US" sz="2400" dirty="0"/>
                <a:t>Easier training and supervision</a:t>
              </a:r>
            </a:p>
            <a:p>
              <a:pPr marL="457200" indent="-457200">
                <a:lnSpc>
                  <a:spcPct val="90000"/>
                </a:lnSpc>
                <a:spcAft>
                  <a:spcPct val="30000"/>
                </a:spcAft>
                <a:buClr>
                  <a:schemeClr val="tx1"/>
                </a:buClr>
                <a:buFont typeface="Times" charset="0"/>
                <a:buAutoNum type="arabicPeriod"/>
              </a:pPr>
              <a:r>
                <a:rPr lang="en-US" sz="2400" dirty="0"/>
                <a:t>Rapid throughput</a:t>
              </a:r>
            </a:p>
          </p:txBody>
        </p:sp>
        <p:sp>
          <p:nvSpPr>
            <p:cNvPr id="130055" name="Rectangle 5"/>
            <p:cNvSpPr>
              <a:spLocks noChangeArrowheads="1"/>
            </p:cNvSpPr>
            <p:nvPr/>
          </p:nvSpPr>
          <p:spPr bwMode="auto">
            <a:xfrm>
              <a:off x="558" y="873"/>
              <a:ext cx="13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BF0922"/>
                  </a:solidFill>
                </a:rPr>
                <a:t>Advantages</a:t>
              </a:r>
            </a:p>
          </p:txBody>
        </p:sp>
      </p:grpSp>
      <p:grpSp>
        <p:nvGrpSpPr>
          <p:cNvPr id="144390" name="Group 6"/>
          <p:cNvGrpSpPr>
            <a:grpSpLocks/>
          </p:cNvGrpSpPr>
          <p:nvPr/>
        </p:nvGrpSpPr>
        <p:grpSpPr bwMode="auto">
          <a:xfrm>
            <a:off x="873125" y="3836988"/>
            <a:ext cx="7564438" cy="2157412"/>
            <a:chOff x="550" y="2561"/>
            <a:chExt cx="4765" cy="1359"/>
          </a:xfrm>
        </p:grpSpPr>
        <p:sp>
          <p:nvSpPr>
            <p:cNvPr id="130052" name="Rectangle 7"/>
            <p:cNvSpPr>
              <a:spLocks noChangeArrowheads="1"/>
            </p:cNvSpPr>
            <p:nvPr/>
          </p:nvSpPr>
          <p:spPr bwMode="auto">
            <a:xfrm>
              <a:off x="861" y="2881"/>
              <a:ext cx="4454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>
                <a:lnSpc>
                  <a:spcPct val="90000"/>
                </a:lnSpc>
                <a:spcAft>
                  <a:spcPct val="30000"/>
                </a:spcAft>
                <a:buClr>
                  <a:schemeClr val="tx1"/>
                </a:buClr>
                <a:buFont typeface="Times" charset="0"/>
                <a:buAutoNum type="arabicPeriod"/>
              </a:pPr>
              <a:r>
                <a:rPr lang="en-US" sz="2400" dirty="0"/>
                <a:t>High volume is required</a:t>
              </a:r>
            </a:p>
            <a:p>
              <a:pPr marL="457200" indent="-457200">
                <a:lnSpc>
                  <a:spcPct val="90000"/>
                </a:lnSpc>
                <a:spcAft>
                  <a:spcPct val="30000"/>
                </a:spcAft>
                <a:buClr>
                  <a:schemeClr val="tx1"/>
                </a:buClr>
                <a:buFont typeface="Times" charset="0"/>
                <a:buAutoNum type="arabicPeriod"/>
              </a:pPr>
              <a:r>
                <a:rPr lang="en-US" sz="2400" dirty="0"/>
                <a:t>Work stoppage at any point ties up the whole operation</a:t>
              </a:r>
            </a:p>
            <a:p>
              <a:pPr marL="457200" indent="-457200">
                <a:lnSpc>
                  <a:spcPct val="90000"/>
                </a:lnSpc>
                <a:spcAft>
                  <a:spcPct val="30000"/>
                </a:spcAft>
                <a:buClr>
                  <a:schemeClr val="tx1"/>
                </a:buClr>
                <a:buFont typeface="Times" charset="0"/>
                <a:buAutoNum type="arabicPeriod"/>
              </a:pPr>
              <a:r>
                <a:rPr lang="en-US" sz="2400" dirty="0"/>
                <a:t>Lack of flexibility in product or production rates</a:t>
              </a:r>
            </a:p>
          </p:txBody>
        </p:sp>
        <p:sp>
          <p:nvSpPr>
            <p:cNvPr id="130053" name="Rectangle 8"/>
            <p:cNvSpPr>
              <a:spLocks noChangeArrowheads="1"/>
            </p:cNvSpPr>
            <p:nvPr/>
          </p:nvSpPr>
          <p:spPr bwMode="auto">
            <a:xfrm>
              <a:off x="550" y="2561"/>
              <a:ext cx="17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BF0922"/>
                  </a:solidFill>
                </a:rPr>
                <a:t>Disadvantages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8161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9-1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544638"/>
            <a:ext cx="8778875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McDonald</a:t>
            </a:r>
            <a:r>
              <a:rPr lang="en-AU" dirty="0">
                <a:latin typeface="Arial" charset="0"/>
                <a:cs typeface="Arial" charset="0"/>
              </a:rPr>
              <a:t>'</a:t>
            </a:r>
            <a:r>
              <a:rPr lang="en-US" dirty="0">
                <a:latin typeface="Arial" charset="0"/>
                <a:cs typeface="Arial" charset="0"/>
              </a:rPr>
              <a:t>s Assembly Line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7410450" y="5922963"/>
            <a:ext cx="1208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9.11</a:t>
            </a:r>
          </a:p>
        </p:txBody>
      </p:sp>
    </p:spTree>
    <p:extLst>
      <p:ext uri="{BB962C8B-B14F-4D97-AF65-F5344CB8AC3E}">
        <p14:creationId xmlns:p14="http://schemas.microsoft.com/office/powerpoint/2010/main" val="34581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Assembly-Line Balancing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33122" name="Content Placeholder 1"/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5160962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Objective is to minimize the imbalance between machines or personnel while meeting required output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Starts with the </a:t>
            </a:r>
            <a:r>
              <a:rPr lang="en-US" i="1" dirty="0">
                <a:latin typeface="Arial" charset="0"/>
                <a:cs typeface="Arial" charset="0"/>
              </a:rPr>
              <a:t>precedence relationships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Determine cycle time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Calculate theoretical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minimum number of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workstations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Balance the line by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assigning specific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tasks to workstations</a:t>
            </a:r>
          </a:p>
        </p:txBody>
      </p:sp>
      <p:pic>
        <p:nvPicPr>
          <p:cNvPr id="148484" name="Picture 4" descr="737 assembly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524250"/>
            <a:ext cx="355758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4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397000"/>
          <a:ext cx="7772400" cy="4665345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Precedence Data for Wing Component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TASK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ASSEMBLY TIME (MINUTES)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TASK MUST FOLLOW TASK LISTED BELOW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C,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G,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52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85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latin typeface="Arial" charset="0"/>
                <a:cs typeface="Arial" charset="0"/>
              </a:rPr>
              <a:t>Wing Component Example</a:t>
            </a:r>
          </a:p>
        </p:txBody>
      </p:sp>
      <p:grpSp>
        <p:nvGrpSpPr>
          <p:cNvPr id="150531" name="Group 3"/>
          <p:cNvGrpSpPr>
            <a:grpSpLocks/>
          </p:cNvGrpSpPr>
          <p:nvPr/>
        </p:nvGrpSpPr>
        <p:grpSpPr bwMode="auto">
          <a:xfrm>
            <a:off x="4953000" y="2436813"/>
            <a:ext cx="3308350" cy="1601787"/>
            <a:chOff x="3108" y="1763"/>
            <a:chExt cx="2084" cy="1009"/>
          </a:xfrm>
        </p:grpSpPr>
        <p:sp>
          <p:nvSpPr>
            <p:cNvPr id="135258" name="Rectangle 4"/>
            <p:cNvSpPr>
              <a:spLocks noChangeArrowheads="1"/>
            </p:cNvSpPr>
            <p:nvPr/>
          </p:nvSpPr>
          <p:spPr bwMode="auto">
            <a:xfrm>
              <a:off x="3870" y="1763"/>
              <a:ext cx="1322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This means that tasks B and E cannot be done until task A has been completed</a:t>
              </a:r>
            </a:p>
          </p:txBody>
        </p:sp>
        <p:sp>
          <p:nvSpPr>
            <p:cNvPr id="135259" name="Line 5"/>
            <p:cNvSpPr>
              <a:spLocks noChangeShapeType="1"/>
            </p:cNvSpPr>
            <p:nvPr/>
          </p:nvSpPr>
          <p:spPr bwMode="auto">
            <a:xfrm flipH="1">
              <a:off x="3108" y="1900"/>
              <a:ext cx="756" cy="1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260" name="Line 6"/>
            <p:cNvSpPr>
              <a:spLocks noChangeShapeType="1"/>
            </p:cNvSpPr>
            <p:nvPr/>
          </p:nvSpPr>
          <p:spPr bwMode="auto">
            <a:xfrm flipH="1">
              <a:off x="3108" y="1900"/>
              <a:ext cx="762" cy="8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31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55365"/>
              </p:ext>
            </p:extLst>
          </p:nvPr>
        </p:nvGraphicFramePr>
        <p:xfrm>
          <a:off x="685800" y="1397000"/>
          <a:ext cx="4457700" cy="429768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9.2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Precedence Data for Wing Component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TASK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ASSEMBLY TIME (MINUTES)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TASK MUST FOLLOW TASK LISTED BELOW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C,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G,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88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85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latin typeface="Arial" charset="0"/>
                <a:cs typeface="Arial" charset="0"/>
              </a:rPr>
              <a:t>Wing Component Example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949825" y="3910013"/>
            <a:ext cx="3660775" cy="2141537"/>
            <a:chOff x="4949825" y="3910013"/>
            <a:chExt cx="3660775" cy="2141537"/>
          </a:xfrm>
        </p:grpSpPr>
        <p:grpSp>
          <p:nvGrpSpPr>
            <p:cNvPr id="4216" name="Group 3"/>
            <p:cNvGrpSpPr>
              <a:grpSpLocks/>
            </p:cNvGrpSpPr>
            <p:nvPr/>
          </p:nvGrpSpPr>
          <p:grpSpPr bwMode="auto">
            <a:xfrm>
              <a:off x="4953000" y="4197350"/>
              <a:ext cx="3657600" cy="1854200"/>
              <a:chOff x="4953000" y="4197350"/>
              <a:chExt cx="3657600" cy="1854200"/>
            </a:xfrm>
          </p:grpSpPr>
          <p:grpSp>
            <p:nvGrpSpPr>
              <p:cNvPr id="4227" name="Group 8"/>
              <p:cNvGrpSpPr>
                <a:grpSpLocks/>
              </p:cNvGrpSpPr>
              <p:nvPr/>
            </p:nvGrpSpPr>
            <p:grpSpPr bwMode="auto">
              <a:xfrm>
                <a:off x="7435850" y="4902200"/>
                <a:ext cx="1174750" cy="952500"/>
                <a:chOff x="4756" y="2304"/>
                <a:chExt cx="740" cy="600"/>
              </a:xfrm>
            </p:grpSpPr>
            <p:sp>
              <p:nvSpPr>
                <p:cNvPr id="4266" name="Line 9"/>
                <p:cNvSpPr>
                  <a:spLocks noChangeShapeType="1"/>
                </p:cNvSpPr>
                <p:nvPr/>
              </p:nvSpPr>
              <p:spPr bwMode="auto">
                <a:xfrm>
                  <a:off x="5144" y="2304"/>
                  <a:ext cx="152" cy="26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67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756" y="2728"/>
                  <a:ext cx="480" cy="1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68" name="Group 11"/>
                <p:cNvGrpSpPr>
                  <a:grpSpLocks/>
                </p:cNvGrpSpPr>
                <p:nvPr/>
              </p:nvGrpSpPr>
              <p:grpSpPr bwMode="auto">
                <a:xfrm>
                  <a:off x="5240" y="2556"/>
                  <a:ext cx="256" cy="256"/>
                  <a:chOff x="5616" y="2396"/>
                  <a:chExt cx="256" cy="256"/>
                </a:xfrm>
              </p:grpSpPr>
              <p:sp>
                <p:nvSpPr>
                  <p:cNvPr id="15258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396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7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60" y="2418"/>
                    <a:ext cx="15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I</a:t>
                    </a:r>
                  </a:p>
                </p:txBody>
              </p:sp>
            </p:grpSp>
          </p:grpSp>
          <p:grpSp>
            <p:nvGrpSpPr>
              <p:cNvPr id="4228" name="Group 14"/>
              <p:cNvGrpSpPr>
                <a:grpSpLocks/>
              </p:cNvGrpSpPr>
              <p:nvPr/>
            </p:nvGrpSpPr>
            <p:grpSpPr bwMode="auto">
              <a:xfrm>
                <a:off x="7302500" y="4695825"/>
                <a:ext cx="927100" cy="406400"/>
                <a:chOff x="4672" y="2174"/>
                <a:chExt cx="584" cy="256"/>
              </a:xfrm>
            </p:grpSpPr>
            <p:sp>
              <p:nvSpPr>
                <p:cNvPr id="42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672" y="2294"/>
                  <a:ext cx="320" cy="1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63" name="Group 16"/>
                <p:cNvGrpSpPr>
                  <a:grpSpLocks/>
                </p:cNvGrpSpPr>
                <p:nvPr/>
              </p:nvGrpSpPr>
              <p:grpSpPr bwMode="auto">
                <a:xfrm>
                  <a:off x="5000" y="2174"/>
                  <a:ext cx="256" cy="256"/>
                  <a:chOff x="5184" y="2164"/>
                  <a:chExt cx="256" cy="256"/>
                </a:xfrm>
              </p:grpSpPr>
              <p:sp>
                <p:nvSpPr>
                  <p:cNvPr id="15259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5184" y="2164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65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2182"/>
                    <a:ext cx="21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G</a:t>
                    </a:r>
                  </a:p>
                </p:txBody>
              </p:sp>
            </p:grpSp>
          </p:grpSp>
          <p:grpSp>
            <p:nvGrpSpPr>
              <p:cNvPr id="4229" name="Group 19"/>
              <p:cNvGrpSpPr>
                <a:grpSpLocks/>
              </p:cNvGrpSpPr>
              <p:nvPr/>
            </p:nvGrpSpPr>
            <p:grpSpPr bwMode="auto">
              <a:xfrm>
                <a:off x="6546850" y="4394200"/>
                <a:ext cx="946150" cy="1016000"/>
                <a:chOff x="4196" y="1984"/>
                <a:chExt cx="596" cy="640"/>
              </a:xfrm>
            </p:grpSpPr>
            <p:sp>
              <p:nvSpPr>
                <p:cNvPr id="425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196" y="2368"/>
                  <a:ext cx="360" cy="25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58" name="Line 21"/>
                <p:cNvSpPr>
                  <a:spLocks noChangeShapeType="1"/>
                </p:cNvSpPr>
                <p:nvPr/>
              </p:nvSpPr>
              <p:spPr bwMode="auto">
                <a:xfrm>
                  <a:off x="4228" y="1984"/>
                  <a:ext cx="312" cy="2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59" name="Group 22"/>
                <p:cNvGrpSpPr>
                  <a:grpSpLocks/>
                </p:cNvGrpSpPr>
                <p:nvPr/>
              </p:nvGrpSpPr>
              <p:grpSpPr bwMode="auto">
                <a:xfrm>
                  <a:off x="4536" y="2174"/>
                  <a:ext cx="256" cy="256"/>
                  <a:chOff x="4688" y="2164"/>
                  <a:chExt cx="256" cy="256"/>
                </a:xfrm>
              </p:grpSpPr>
              <p:sp>
                <p:nvSpPr>
                  <p:cNvPr id="15259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2164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6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711" y="2190"/>
                    <a:ext cx="19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F</a:t>
                    </a:r>
                  </a:p>
                </p:txBody>
              </p:sp>
            </p:grpSp>
          </p:grpSp>
          <p:grpSp>
            <p:nvGrpSpPr>
              <p:cNvPr id="4230" name="Group 25"/>
              <p:cNvGrpSpPr>
                <a:grpSpLocks/>
              </p:cNvGrpSpPr>
              <p:nvPr/>
            </p:nvGrpSpPr>
            <p:grpSpPr bwMode="auto">
              <a:xfrm>
                <a:off x="5848350" y="4197350"/>
                <a:ext cx="908050" cy="1422400"/>
                <a:chOff x="3756" y="1860"/>
                <a:chExt cx="572" cy="896"/>
              </a:xfrm>
            </p:grpSpPr>
            <p:grpSp>
              <p:nvGrpSpPr>
                <p:cNvPr id="4249" name="Group 26"/>
                <p:cNvGrpSpPr>
                  <a:grpSpLocks/>
                </p:cNvGrpSpPr>
                <p:nvPr/>
              </p:nvGrpSpPr>
              <p:grpSpPr bwMode="auto">
                <a:xfrm>
                  <a:off x="4072" y="1860"/>
                  <a:ext cx="256" cy="256"/>
                  <a:chOff x="4192" y="1948"/>
                  <a:chExt cx="256" cy="256"/>
                </a:xfrm>
              </p:grpSpPr>
              <p:sp>
                <p:nvSpPr>
                  <p:cNvPr id="152603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192" y="1948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1970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C</a:t>
                    </a:r>
                  </a:p>
                </p:txBody>
              </p:sp>
            </p:grpSp>
            <p:sp>
              <p:nvSpPr>
                <p:cNvPr id="4250" name="Line 29"/>
                <p:cNvSpPr>
                  <a:spLocks noChangeShapeType="1"/>
                </p:cNvSpPr>
                <p:nvPr/>
              </p:nvSpPr>
              <p:spPr bwMode="auto">
                <a:xfrm>
                  <a:off x="3792" y="2304"/>
                  <a:ext cx="312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5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756" y="2040"/>
                  <a:ext cx="328" cy="27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52" name="Group 31"/>
                <p:cNvGrpSpPr>
                  <a:grpSpLocks/>
                </p:cNvGrpSpPr>
                <p:nvPr/>
              </p:nvGrpSpPr>
              <p:grpSpPr bwMode="auto">
                <a:xfrm>
                  <a:off x="4072" y="2500"/>
                  <a:ext cx="256" cy="256"/>
                  <a:chOff x="4192" y="2380"/>
                  <a:chExt cx="256" cy="256"/>
                </a:xfrm>
              </p:grpSpPr>
              <p:sp>
                <p:nvSpPr>
                  <p:cNvPr id="152608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192" y="2380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2402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D</a:t>
                    </a:r>
                  </a:p>
                </p:txBody>
              </p:sp>
            </p:grpSp>
          </p:grpSp>
          <p:grpSp>
            <p:nvGrpSpPr>
              <p:cNvPr id="4231" name="Group 34"/>
              <p:cNvGrpSpPr>
                <a:grpSpLocks/>
              </p:cNvGrpSpPr>
              <p:nvPr/>
            </p:nvGrpSpPr>
            <p:grpSpPr bwMode="auto">
              <a:xfrm>
                <a:off x="6019800" y="5645150"/>
                <a:ext cx="1600200" cy="406400"/>
                <a:chOff x="3864" y="2772"/>
                <a:chExt cx="1008" cy="256"/>
              </a:xfrm>
            </p:grpSpPr>
            <p:sp>
              <p:nvSpPr>
                <p:cNvPr id="4245" name="Line 35"/>
                <p:cNvSpPr>
                  <a:spLocks noChangeShapeType="1"/>
                </p:cNvSpPr>
                <p:nvPr/>
              </p:nvSpPr>
              <p:spPr bwMode="auto">
                <a:xfrm>
                  <a:off x="3864" y="2904"/>
                  <a:ext cx="7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46" name="Group 36"/>
                <p:cNvGrpSpPr>
                  <a:grpSpLocks/>
                </p:cNvGrpSpPr>
                <p:nvPr/>
              </p:nvGrpSpPr>
              <p:grpSpPr bwMode="auto">
                <a:xfrm>
                  <a:off x="4616" y="2772"/>
                  <a:ext cx="256" cy="256"/>
                  <a:chOff x="4872" y="2676"/>
                  <a:chExt cx="256" cy="256"/>
                </a:xfrm>
              </p:grpSpPr>
              <p:sp>
                <p:nvSpPr>
                  <p:cNvPr id="152613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2676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4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888" y="2698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H</a:t>
                    </a:r>
                  </a:p>
                </p:txBody>
              </p:sp>
            </p:grpSp>
          </p:grpSp>
          <p:grpSp>
            <p:nvGrpSpPr>
              <p:cNvPr id="4232" name="Group 39"/>
              <p:cNvGrpSpPr>
                <a:grpSpLocks/>
              </p:cNvGrpSpPr>
              <p:nvPr/>
            </p:nvGrpSpPr>
            <p:grpSpPr bwMode="auto">
              <a:xfrm>
                <a:off x="5067300" y="4695825"/>
                <a:ext cx="1155700" cy="1355725"/>
                <a:chOff x="3144" y="3006"/>
                <a:chExt cx="728" cy="854"/>
              </a:xfrm>
            </p:grpSpPr>
            <p:sp>
              <p:nvSpPr>
                <p:cNvPr id="4236" name="Line 40"/>
                <p:cNvSpPr>
                  <a:spLocks noChangeShapeType="1"/>
                </p:cNvSpPr>
                <p:nvPr/>
              </p:nvSpPr>
              <p:spPr bwMode="auto">
                <a:xfrm>
                  <a:off x="3144" y="3134"/>
                  <a:ext cx="3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37" name="Group 41"/>
                <p:cNvGrpSpPr>
                  <a:grpSpLocks/>
                </p:cNvGrpSpPr>
                <p:nvPr/>
              </p:nvGrpSpPr>
              <p:grpSpPr bwMode="auto">
                <a:xfrm>
                  <a:off x="3220" y="3006"/>
                  <a:ext cx="652" cy="854"/>
                  <a:chOff x="3340" y="2174"/>
                  <a:chExt cx="652" cy="854"/>
                </a:xfrm>
              </p:grpSpPr>
              <p:sp>
                <p:nvSpPr>
                  <p:cNvPr id="423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340" y="2312"/>
                    <a:ext cx="424" cy="4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4239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3648" y="2174"/>
                    <a:ext cx="256" cy="256"/>
                    <a:chOff x="3648" y="2184"/>
                    <a:chExt cx="256" cy="256"/>
                  </a:xfrm>
                </p:grpSpPr>
                <p:sp>
                  <p:nvSpPr>
                    <p:cNvPr id="152620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8" y="2184"/>
                      <a:ext cx="256" cy="256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44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2" y="2202"/>
                      <a:ext cx="20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p:txBody>
                </p:sp>
              </p:grpSp>
              <p:grpSp>
                <p:nvGrpSpPr>
                  <p:cNvPr id="4240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736" y="2772"/>
                    <a:ext cx="256" cy="256"/>
                    <a:chOff x="3896" y="2676"/>
                    <a:chExt cx="256" cy="256"/>
                  </a:xfrm>
                </p:grpSpPr>
                <p:sp>
                  <p:nvSpPr>
                    <p:cNvPr id="152623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6" y="2676"/>
                      <a:ext cx="256" cy="256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4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6" y="2690"/>
                      <a:ext cx="201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</a:p>
                  </p:txBody>
                </p:sp>
              </p:grpSp>
            </p:grpSp>
          </p:grpSp>
          <p:grpSp>
            <p:nvGrpSpPr>
              <p:cNvPr id="4233" name="Group 49"/>
              <p:cNvGrpSpPr>
                <a:grpSpLocks/>
              </p:cNvGrpSpPr>
              <p:nvPr/>
            </p:nvGrpSpPr>
            <p:grpSpPr bwMode="auto">
              <a:xfrm>
                <a:off x="4953000" y="4695825"/>
                <a:ext cx="406400" cy="406400"/>
                <a:chOff x="3192" y="2184"/>
                <a:chExt cx="256" cy="256"/>
              </a:xfrm>
            </p:grpSpPr>
            <p:sp>
              <p:nvSpPr>
                <p:cNvPr id="152626" name="Oval 50"/>
                <p:cNvSpPr>
                  <a:spLocks noChangeArrowheads="1"/>
                </p:cNvSpPr>
                <p:nvPr/>
              </p:nvSpPr>
              <p:spPr bwMode="auto">
                <a:xfrm>
                  <a:off x="3192" y="2184"/>
                  <a:ext cx="256" cy="256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35" name="Rectangle 51"/>
                <p:cNvSpPr>
                  <a:spLocks noChangeArrowheads="1"/>
                </p:cNvSpPr>
                <p:nvPr/>
              </p:nvSpPr>
              <p:spPr bwMode="auto">
                <a:xfrm>
                  <a:off x="3213" y="2202"/>
                  <a:ext cx="197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/>
                    <a:t>A</a:t>
                  </a:r>
                </a:p>
              </p:txBody>
            </p:sp>
          </p:grpSp>
        </p:grpSp>
        <p:grpSp>
          <p:nvGrpSpPr>
            <p:cNvPr id="4217" name="Group 52"/>
            <p:cNvGrpSpPr>
              <a:grpSpLocks/>
            </p:cNvGrpSpPr>
            <p:nvPr/>
          </p:nvGrpSpPr>
          <p:grpSpPr bwMode="auto">
            <a:xfrm>
              <a:off x="4949825" y="3910013"/>
              <a:ext cx="3622675" cy="1782762"/>
              <a:chOff x="3070" y="2511"/>
              <a:chExt cx="2282" cy="1123"/>
            </a:xfrm>
          </p:grpSpPr>
          <p:sp>
            <p:nvSpPr>
              <p:cNvPr id="4218" name="Rectangle 53"/>
              <p:cNvSpPr>
                <a:spLocks noChangeArrowheads="1"/>
              </p:cNvSpPr>
              <p:nvPr/>
            </p:nvSpPr>
            <p:spPr bwMode="auto">
              <a:xfrm>
                <a:off x="3070" y="2824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10</a:t>
                </a:r>
              </a:p>
            </p:txBody>
          </p:sp>
          <p:sp>
            <p:nvSpPr>
              <p:cNvPr id="4219" name="Rectangle 54"/>
              <p:cNvSpPr>
                <a:spLocks noChangeArrowheads="1"/>
              </p:cNvSpPr>
              <p:nvPr/>
            </p:nvSpPr>
            <p:spPr bwMode="auto">
              <a:xfrm>
                <a:off x="4502" y="3440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11</a:t>
                </a:r>
              </a:p>
            </p:txBody>
          </p:sp>
          <p:sp>
            <p:nvSpPr>
              <p:cNvPr id="4220" name="Rectangle 55"/>
              <p:cNvSpPr>
                <a:spLocks noChangeArrowheads="1"/>
              </p:cNvSpPr>
              <p:nvPr/>
            </p:nvSpPr>
            <p:spPr bwMode="auto">
              <a:xfrm>
                <a:off x="3622" y="3440"/>
                <a:ext cx="2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11</a:t>
                </a:r>
              </a:p>
            </p:txBody>
          </p:sp>
          <p:sp>
            <p:nvSpPr>
              <p:cNvPr id="4221" name="Rectangle 56"/>
              <p:cNvSpPr>
                <a:spLocks noChangeArrowheads="1"/>
              </p:cNvSpPr>
              <p:nvPr/>
            </p:nvSpPr>
            <p:spPr bwMode="auto">
              <a:xfrm>
                <a:off x="3990" y="251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5</a:t>
                </a:r>
              </a:p>
            </p:txBody>
          </p:sp>
          <p:sp>
            <p:nvSpPr>
              <p:cNvPr id="4222" name="Rectangle 57"/>
              <p:cNvSpPr>
                <a:spLocks noChangeArrowheads="1"/>
              </p:cNvSpPr>
              <p:nvPr/>
            </p:nvSpPr>
            <p:spPr bwMode="auto">
              <a:xfrm>
                <a:off x="3990" y="315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4</a:t>
                </a:r>
              </a:p>
            </p:txBody>
          </p:sp>
          <p:sp>
            <p:nvSpPr>
              <p:cNvPr id="4223" name="Rectangle 58"/>
              <p:cNvSpPr>
                <a:spLocks noChangeArrowheads="1"/>
              </p:cNvSpPr>
              <p:nvPr/>
            </p:nvSpPr>
            <p:spPr bwMode="auto">
              <a:xfrm>
                <a:off x="5174" y="3216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3</a:t>
                </a:r>
              </a:p>
            </p:txBody>
          </p:sp>
          <p:sp>
            <p:nvSpPr>
              <p:cNvPr id="4224" name="Rectangle 59"/>
              <p:cNvSpPr>
                <a:spLocks noChangeArrowheads="1"/>
              </p:cNvSpPr>
              <p:nvPr/>
            </p:nvSpPr>
            <p:spPr bwMode="auto">
              <a:xfrm>
                <a:off x="4918" y="2824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7</a:t>
                </a:r>
              </a:p>
            </p:txBody>
          </p:sp>
          <p:sp>
            <p:nvSpPr>
              <p:cNvPr id="4225" name="Rectangle 60"/>
              <p:cNvSpPr>
                <a:spLocks noChangeArrowheads="1"/>
              </p:cNvSpPr>
              <p:nvPr/>
            </p:nvSpPr>
            <p:spPr bwMode="auto">
              <a:xfrm>
                <a:off x="3534" y="2824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11</a:t>
                </a:r>
              </a:p>
            </p:txBody>
          </p:sp>
          <p:sp>
            <p:nvSpPr>
              <p:cNvPr id="4226" name="Rectangle 61"/>
              <p:cNvSpPr>
                <a:spLocks noChangeArrowheads="1"/>
              </p:cNvSpPr>
              <p:nvPr/>
            </p:nvSpPr>
            <p:spPr bwMode="auto">
              <a:xfrm>
                <a:off x="4454" y="2824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3</a:t>
                </a:r>
              </a:p>
            </p:txBody>
          </p:sp>
        </p:grpSp>
      </p:grpSp>
      <p:sp>
        <p:nvSpPr>
          <p:cNvPr id="152638" name="Rectangle 62"/>
          <p:cNvSpPr>
            <a:spLocks noChangeArrowheads="1"/>
          </p:cNvSpPr>
          <p:nvPr/>
        </p:nvSpPr>
        <p:spPr bwMode="auto">
          <a:xfrm>
            <a:off x="7456488" y="3552825"/>
            <a:ext cx="1266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9.12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613400" y="1435100"/>
            <a:ext cx="3187700" cy="1143000"/>
            <a:chOff x="5613400" y="1435100"/>
            <a:chExt cx="3187700" cy="1143000"/>
          </a:xfrm>
        </p:grpSpPr>
        <p:sp>
          <p:nvSpPr>
            <p:cNvPr id="77" name="Rectangle 64"/>
            <p:cNvSpPr>
              <a:spLocks noChangeArrowheads="1"/>
            </p:cNvSpPr>
            <p:nvPr/>
          </p:nvSpPr>
          <p:spPr bwMode="auto">
            <a:xfrm>
              <a:off x="5613400" y="1435100"/>
              <a:ext cx="3187700" cy="11430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ectangle 65"/>
            <p:cNvSpPr>
              <a:spLocks noChangeArrowheads="1"/>
            </p:cNvSpPr>
            <p:nvPr/>
          </p:nvSpPr>
          <p:spPr bwMode="auto">
            <a:xfrm>
              <a:off x="6261100" y="1522413"/>
              <a:ext cx="2451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571500" indent="-571500">
                <a:lnSpc>
                  <a:spcPct val="85000"/>
                </a:lnSpc>
                <a:spcAft>
                  <a:spcPct val="25000"/>
                </a:spcAft>
                <a:buFont typeface="Times" charset="0"/>
                <a:buNone/>
              </a:pPr>
              <a:r>
                <a:rPr lang="en-US" sz="2000" dirty="0"/>
                <a:t>480	available mins per day</a:t>
              </a:r>
            </a:p>
            <a:p>
              <a:pPr marL="571500" indent="-571500">
                <a:lnSpc>
                  <a:spcPct val="85000"/>
                </a:lnSpc>
                <a:spcAft>
                  <a:spcPct val="25000"/>
                </a:spcAft>
                <a:buFont typeface="Times" charset="0"/>
                <a:buNone/>
              </a:pPr>
              <a:r>
                <a:rPr lang="en-US" sz="2000" dirty="0"/>
                <a:t>40	units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0297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3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5613400" y="1435100"/>
            <a:ext cx="3187700" cy="1143000"/>
            <a:chOff x="5613400" y="1435100"/>
            <a:chExt cx="3187700" cy="1143000"/>
          </a:xfrm>
        </p:grpSpPr>
        <p:sp>
          <p:nvSpPr>
            <p:cNvPr id="77" name="Rectangle 64"/>
            <p:cNvSpPr>
              <a:spLocks noChangeArrowheads="1"/>
            </p:cNvSpPr>
            <p:nvPr/>
          </p:nvSpPr>
          <p:spPr bwMode="auto">
            <a:xfrm>
              <a:off x="5613400" y="1435100"/>
              <a:ext cx="3187700" cy="11430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ectangle 65"/>
            <p:cNvSpPr>
              <a:spLocks noChangeArrowheads="1"/>
            </p:cNvSpPr>
            <p:nvPr/>
          </p:nvSpPr>
          <p:spPr bwMode="auto">
            <a:xfrm>
              <a:off x="6261100" y="1522413"/>
              <a:ext cx="2451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571500" indent="-571500">
                <a:lnSpc>
                  <a:spcPct val="85000"/>
                </a:lnSpc>
                <a:spcAft>
                  <a:spcPct val="25000"/>
                </a:spcAft>
                <a:buFont typeface="Times" charset="0"/>
                <a:buNone/>
              </a:pPr>
              <a:r>
                <a:rPr lang="en-US" sz="2000" dirty="0"/>
                <a:t>480	available mins per day</a:t>
              </a:r>
            </a:p>
            <a:p>
              <a:pPr marL="571500" indent="-571500">
                <a:lnSpc>
                  <a:spcPct val="85000"/>
                </a:lnSpc>
                <a:spcAft>
                  <a:spcPct val="25000"/>
                </a:spcAft>
                <a:buFont typeface="Times" charset="0"/>
                <a:buNone/>
              </a:pPr>
              <a:r>
                <a:rPr lang="en-US" sz="2000" dirty="0"/>
                <a:t>40	units required</a:t>
              </a:r>
            </a:p>
          </p:txBody>
        </p:sp>
      </p:grp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685800" y="1397000"/>
          <a:ext cx="4457700" cy="429768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9.2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Precedence Data for Wing Component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TASK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ASSEMBLY TIME (MINUTES)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TASK MUST FOLLOW TASK LISTED BELOW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C,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G,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88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85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latin typeface="Arial" charset="0"/>
                <a:cs typeface="Arial" charset="0"/>
              </a:rPr>
              <a:t>Wing Component Example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949825" y="3910013"/>
            <a:ext cx="3660775" cy="2141537"/>
            <a:chOff x="4949825" y="3910013"/>
            <a:chExt cx="3660775" cy="2141537"/>
          </a:xfrm>
        </p:grpSpPr>
        <p:grpSp>
          <p:nvGrpSpPr>
            <p:cNvPr id="4216" name="Group 3"/>
            <p:cNvGrpSpPr>
              <a:grpSpLocks/>
            </p:cNvGrpSpPr>
            <p:nvPr/>
          </p:nvGrpSpPr>
          <p:grpSpPr bwMode="auto">
            <a:xfrm>
              <a:off x="4953000" y="4197350"/>
              <a:ext cx="3657600" cy="1854200"/>
              <a:chOff x="4953000" y="4197350"/>
              <a:chExt cx="3657600" cy="1854200"/>
            </a:xfrm>
          </p:grpSpPr>
          <p:grpSp>
            <p:nvGrpSpPr>
              <p:cNvPr id="4227" name="Group 8"/>
              <p:cNvGrpSpPr>
                <a:grpSpLocks/>
              </p:cNvGrpSpPr>
              <p:nvPr/>
            </p:nvGrpSpPr>
            <p:grpSpPr bwMode="auto">
              <a:xfrm>
                <a:off x="7435850" y="4902200"/>
                <a:ext cx="1174750" cy="952500"/>
                <a:chOff x="4756" y="2304"/>
                <a:chExt cx="740" cy="600"/>
              </a:xfrm>
            </p:grpSpPr>
            <p:sp>
              <p:nvSpPr>
                <p:cNvPr id="4266" name="Line 9"/>
                <p:cNvSpPr>
                  <a:spLocks noChangeShapeType="1"/>
                </p:cNvSpPr>
                <p:nvPr/>
              </p:nvSpPr>
              <p:spPr bwMode="auto">
                <a:xfrm>
                  <a:off x="5144" y="2304"/>
                  <a:ext cx="152" cy="26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67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756" y="2728"/>
                  <a:ext cx="480" cy="1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68" name="Group 11"/>
                <p:cNvGrpSpPr>
                  <a:grpSpLocks/>
                </p:cNvGrpSpPr>
                <p:nvPr/>
              </p:nvGrpSpPr>
              <p:grpSpPr bwMode="auto">
                <a:xfrm>
                  <a:off x="5240" y="2556"/>
                  <a:ext cx="256" cy="256"/>
                  <a:chOff x="5616" y="2396"/>
                  <a:chExt cx="256" cy="256"/>
                </a:xfrm>
              </p:grpSpPr>
              <p:sp>
                <p:nvSpPr>
                  <p:cNvPr id="15258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396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7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60" y="2418"/>
                    <a:ext cx="15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I</a:t>
                    </a:r>
                  </a:p>
                </p:txBody>
              </p:sp>
            </p:grpSp>
          </p:grpSp>
          <p:grpSp>
            <p:nvGrpSpPr>
              <p:cNvPr id="4228" name="Group 14"/>
              <p:cNvGrpSpPr>
                <a:grpSpLocks/>
              </p:cNvGrpSpPr>
              <p:nvPr/>
            </p:nvGrpSpPr>
            <p:grpSpPr bwMode="auto">
              <a:xfrm>
                <a:off x="7302500" y="4695825"/>
                <a:ext cx="927100" cy="406400"/>
                <a:chOff x="4672" y="2174"/>
                <a:chExt cx="584" cy="256"/>
              </a:xfrm>
            </p:grpSpPr>
            <p:sp>
              <p:nvSpPr>
                <p:cNvPr id="42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672" y="2294"/>
                  <a:ext cx="320" cy="1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63" name="Group 16"/>
                <p:cNvGrpSpPr>
                  <a:grpSpLocks/>
                </p:cNvGrpSpPr>
                <p:nvPr/>
              </p:nvGrpSpPr>
              <p:grpSpPr bwMode="auto">
                <a:xfrm>
                  <a:off x="5000" y="2174"/>
                  <a:ext cx="256" cy="256"/>
                  <a:chOff x="5184" y="2164"/>
                  <a:chExt cx="256" cy="256"/>
                </a:xfrm>
              </p:grpSpPr>
              <p:sp>
                <p:nvSpPr>
                  <p:cNvPr id="15259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5184" y="2164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65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5196" y="2182"/>
                    <a:ext cx="21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G</a:t>
                    </a:r>
                  </a:p>
                </p:txBody>
              </p:sp>
            </p:grpSp>
          </p:grpSp>
          <p:grpSp>
            <p:nvGrpSpPr>
              <p:cNvPr id="4229" name="Group 19"/>
              <p:cNvGrpSpPr>
                <a:grpSpLocks/>
              </p:cNvGrpSpPr>
              <p:nvPr/>
            </p:nvGrpSpPr>
            <p:grpSpPr bwMode="auto">
              <a:xfrm>
                <a:off x="6546850" y="4394200"/>
                <a:ext cx="946150" cy="1016000"/>
                <a:chOff x="4196" y="1984"/>
                <a:chExt cx="596" cy="640"/>
              </a:xfrm>
            </p:grpSpPr>
            <p:sp>
              <p:nvSpPr>
                <p:cNvPr id="425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196" y="2368"/>
                  <a:ext cx="360" cy="25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58" name="Line 21"/>
                <p:cNvSpPr>
                  <a:spLocks noChangeShapeType="1"/>
                </p:cNvSpPr>
                <p:nvPr/>
              </p:nvSpPr>
              <p:spPr bwMode="auto">
                <a:xfrm>
                  <a:off x="4228" y="1984"/>
                  <a:ext cx="312" cy="2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59" name="Group 22"/>
                <p:cNvGrpSpPr>
                  <a:grpSpLocks/>
                </p:cNvGrpSpPr>
                <p:nvPr/>
              </p:nvGrpSpPr>
              <p:grpSpPr bwMode="auto">
                <a:xfrm>
                  <a:off x="4536" y="2174"/>
                  <a:ext cx="256" cy="256"/>
                  <a:chOff x="4688" y="2164"/>
                  <a:chExt cx="256" cy="256"/>
                </a:xfrm>
              </p:grpSpPr>
              <p:sp>
                <p:nvSpPr>
                  <p:cNvPr id="15259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688" y="2164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6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711" y="2190"/>
                    <a:ext cx="19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F</a:t>
                    </a:r>
                  </a:p>
                </p:txBody>
              </p:sp>
            </p:grpSp>
          </p:grpSp>
          <p:grpSp>
            <p:nvGrpSpPr>
              <p:cNvPr id="4230" name="Group 25"/>
              <p:cNvGrpSpPr>
                <a:grpSpLocks/>
              </p:cNvGrpSpPr>
              <p:nvPr/>
            </p:nvGrpSpPr>
            <p:grpSpPr bwMode="auto">
              <a:xfrm>
                <a:off x="5848350" y="4197350"/>
                <a:ext cx="908050" cy="1422400"/>
                <a:chOff x="3756" y="1860"/>
                <a:chExt cx="572" cy="896"/>
              </a:xfrm>
            </p:grpSpPr>
            <p:grpSp>
              <p:nvGrpSpPr>
                <p:cNvPr id="4249" name="Group 26"/>
                <p:cNvGrpSpPr>
                  <a:grpSpLocks/>
                </p:cNvGrpSpPr>
                <p:nvPr/>
              </p:nvGrpSpPr>
              <p:grpSpPr bwMode="auto">
                <a:xfrm>
                  <a:off x="4072" y="1860"/>
                  <a:ext cx="256" cy="256"/>
                  <a:chOff x="4192" y="1948"/>
                  <a:chExt cx="256" cy="256"/>
                </a:xfrm>
              </p:grpSpPr>
              <p:sp>
                <p:nvSpPr>
                  <p:cNvPr id="152603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192" y="1948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1970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C</a:t>
                    </a:r>
                  </a:p>
                </p:txBody>
              </p:sp>
            </p:grpSp>
            <p:sp>
              <p:nvSpPr>
                <p:cNvPr id="4250" name="Line 29"/>
                <p:cNvSpPr>
                  <a:spLocks noChangeShapeType="1"/>
                </p:cNvSpPr>
                <p:nvPr/>
              </p:nvSpPr>
              <p:spPr bwMode="auto">
                <a:xfrm>
                  <a:off x="3792" y="2304"/>
                  <a:ext cx="312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25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756" y="2040"/>
                  <a:ext cx="328" cy="27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52" name="Group 31"/>
                <p:cNvGrpSpPr>
                  <a:grpSpLocks/>
                </p:cNvGrpSpPr>
                <p:nvPr/>
              </p:nvGrpSpPr>
              <p:grpSpPr bwMode="auto">
                <a:xfrm>
                  <a:off x="4072" y="2500"/>
                  <a:ext cx="256" cy="256"/>
                  <a:chOff x="4192" y="2380"/>
                  <a:chExt cx="256" cy="256"/>
                </a:xfrm>
              </p:grpSpPr>
              <p:sp>
                <p:nvSpPr>
                  <p:cNvPr id="152608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192" y="2380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2402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D</a:t>
                    </a:r>
                  </a:p>
                </p:txBody>
              </p:sp>
            </p:grpSp>
          </p:grpSp>
          <p:grpSp>
            <p:nvGrpSpPr>
              <p:cNvPr id="4231" name="Group 34"/>
              <p:cNvGrpSpPr>
                <a:grpSpLocks/>
              </p:cNvGrpSpPr>
              <p:nvPr/>
            </p:nvGrpSpPr>
            <p:grpSpPr bwMode="auto">
              <a:xfrm>
                <a:off x="6019800" y="5645150"/>
                <a:ext cx="1600200" cy="406400"/>
                <a:chOff x="3864" y="2772"/>
                <a:chExt cx="1008" cy="256"/>
              </a:xfrm>
            </p:grpSpPr>
            <p:sp>
              <p:nvSpPr>
                <p:cNvPr id="4245" name="Line 35"/>
                <p:cNvSpPr>
                  <a:spLocks noChangeShapeType="1"/>
                </p:cNvSpPr>
                <p:nvPr/>
              </p:nvSpPr>
              <p:spPr bwMode="auto">
                <a:xfrm>
                  <a:off x="3864" y="2904"/>
                  <a:ext cx="7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46" name="Group 36"/>
                <p:cNvGrpSpPr>
                  <a:grpSpLocks/>
                </p:cNvGrpSpPr>
                <p:nvPr/>
              </p:nvGrpSpPr>
              <p:grpSpPr bwMode="auto">
                <a:xfrm>
                  <a:off x="4616" y="2772"/>
                  <a:ext cx="256" cy="256"/>
                  <a:chOff x="4872" y="2676"/>
                  <a:chExt cx="256" cy="256"/>
                </a:xfrm>
              </p:grpSpPr>
              <p:sp>
                <p:nvSpPr>
                  <p:cNvPr id="152613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2676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4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888" y="2698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H</a:t>
                    </a:r>
                  </a:p>
                </p:txBody>
              </p:sp>
            </p:grpSp>
          </p:grpSp>
          <p:grpSp>
            <p:nvGrpSpPr>
              <p:cNvPr id="4232" name="Group 39"/>
              <p:cNvGrpSpPr>
                <a:grpSpLocks/>
              </p:cNvGrpSpPr>
              <p:nvPr/>
            </p:nvGrpSpPr>
            <p:grpSpPr bwMode="auto">
              <a:xfrm>
                <a:off x="5067300" y="4695825"/>
                <a:ext cx="1155700" cy="1355725"/>
                <a:chOff x="3144" y="3006"/>
                <a:chExt cx="728" cy="854"/>
              </a:xfrm>
            </p:grpSpPr>
            <p:sp>
              <p:nvSpPr>
                <p:cNvPr id="4236" name="Line 40"/>
                <p:cNvSpPr>
                  <a:spLocks noChangeShapeType="1"/>
                </p:cNvSpPr>
                <p:nvPr/>
              </p:nvSpPr>
              <p:spPr bwMode="auto">
                <a:xfrm>
                  <a:off x="3144" y="3134"/>
                  <a:ext cx="3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4237" name="Group 41"/>
                <p:cNvGrpSpPr>
                  <a:grpSpLocks/>
                </p:cNvGrpSpPr>
                <p:nvPr/>
              </p:nvGrpSpPr>
              <p:grpSpPr bwMode="auto">
                <a:xfrm>
                  <a:off x="3220" y="3006"/>
                  <a:ext cx="652" cy="854"/>
                  <a:chOff x="3340" y="2174"/>
                  <a:chExt cx="652" cy="854"/>
                </a:xfrm>
              </p:grpSpPr>
              <p:sp>
                <p:nvSpPr>
                  <p:cNvPr id="423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340" y="2312"/>
                    <a:ext cx="424" cy="4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4239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3648" y="2174"/>
                    <a:ext cx="256" cy="256"/>
                    <a:chOff x="3648" y="2184"/>
                    <a:chExt cx="256" cy="256"/>
                  </a:xfrm>
                </p:grpSpPr>
                <p:sp>
                  <p:nvSpPr>
                    <p:cNvPr id="152620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8" y="2184"/>
                      <a:ext cx="256" cy="256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44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2" y="2202"/>
                      <a:ext cx="20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p:txBody>
                </p:sp>
              </p:grpSp>
              <p:grpSp>
                <p:nvGrpSpPr>
                  <p:cNvPr id="4240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736" y="2772"/>
                    <a:ext cx="256" cy="256"/>
                    <a:chOff x="3896" y="2676"/>
                    <a:chExt cx="256" cy="256"/>
                  </a:xfrm>
                </p:grpSpPr>
                <p:sp>
                  <p:nvSpPr>
                    <p:cNvPr id="152623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6" y="2676"/>
                      <a:ext cx="256" cy="256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4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6" y="2690"/>
                      <a:ext cx="201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</a:p>
                  </p:txBody>
                </p:sp>
              </p:grpSp>
            </p:grpSp>
          </p:grpSp>
          <p:grpSp>
            <p:nvGrpSpPr>
              <p:cNvPr id="4233" name="Group 49"/>
              <p:cNvGrpSpPr>
                <a:grpSpLocks/>
              </p:cNvGrpSpPr>
              <p:nvPr/>
            </p:nvGrpSpPr>
            <p:grpSpPr bwMode="auto">
              <a:xfrm>
                <a:off x="4953000" y="4695825"/>
                <a:ext cx="406400" cy="406400"/>
                <a:chOff x="3192" y="2184"/>
                <a:chExt cx="256" cy="256"/>
              </a:xfrm>
            </p:grpSpPr>
            <p:sp>
              <p:nvSpPr>
                <p:cNvPr id="152626" name="Oval 50"/>
                <p:cNvSpPr>
                  <a:spLocks noChangeArrowheads="1"/>
                </p:cNvSpPr>
                <p:nvPr/>
              </p:nvSpPr>
              <p:spPr bwMode="auto">
                <a:xfrm>
                  <a:off x="3192" y="2184"/>
                  <a:ext cx="256" cy="256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235" name="Rectangle 51"/>
                <p:cNvSpPr>
                  <a:spLocks noChangeArrowheads="1"/>
                </p:cNvSpPr>
                <p:nvPr/>
              </p:nvSpPr>
              <p:spPr bwMode="auto">
                <a:xfrm>
                  <a:off x="3213" y="2202"/>
                  <a:ext cx="197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/>
                    <a:t>A</a:t>
                  </a:r>
                </a:p>
              </p:txBody>
            </p:sp>
          </p:grpSp>
        </p:grpSp>
        <p:grpSp>
          <p:nvGrpSpPr>
            <p:cNvPr id="4217" name="Group 52"/>
            <p:cNvGrpSpPr>
              <a:grpSpLocks/>
            </p:cNvGrpSpPr>
            <p:nvPr/>
          </p:nvGrpSpPr>
          <p:grpSpPr bwMode="auto">
            <a:xfrm>
              <a:off x="4949825" y="3910013"/>
              <a:ext cx="3622675" cy="1782762"/>
              <a:chOff x="3070" y="2511"/>
              <a:chExt cx="2282" cy="1123"/>
            </a:xfrm>
          </p:grpSpPr>
          <p:sp>
            <p:nvSpPr>
              <p:cNvPr id="4218" name="Rectangle 53"/>
              <p:cNvSpPr>
                <a:spLocks noChangeArrowheads="1"/>
              </p:cNvSpPr>
              <p:nvPr/>
            </p:nvSpPr>
            <p:spPr bwMode="auto">
              <a:xfrm>
                <a:off x="3070" y="2824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10</a:t>
                </a:r>
              </a:p>
            </p:txBody>
          </p:sp>
          <p:sp>
            <p:nvSpPr>
              <p:cNvPr id="4219" name="Rectangle 54"/>
              <p:cNvSpPr>
                <a:spLocks noChangeArrowheads="1"/>
              </p:cNvSpPr>
              <p:nvPr/>
            </p:nvSpPr>
            <p:spPr bwMode="auto">
              <a:xfrm>
                <a:off x="4502" y="3440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11</a:t>
                </a:r>
              </a:p>
            </p:txBody>
          </p:sp>
          <p:sp>
            <p:nvSpPr>
              <p:cNvPr id="4220" name="Rectangle 55"/>
              <p:cNvSpPr>
                <a:spLocks noChangeArrowheads="1"/>
              </p:cNvSpPr>
              <p:nvPr/>
            </p:nvSpPr>
            <p:spPr bwMode="auto">
              <a:xfrm>
                <a:off x="3622" y="3440"/>
                <a:ext cx="2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11</a:t>
                </a:r>
              </a:p>
            </p:txBody>
          </p:sp>
          <p:sp>
            <p:nvSpPr>
              <p:cNvPr id="4221" name="Rectangle 56"/>
              <p:cNvSpPr>
                <a:spLocks noChangeArrowheads="1"/>
              </p:cNvSpPr>
              <p:nvPr/>
            </p:nvSpPr>
            <p:spPr bwMode="auto">
              <a:xfrm>
                <a:off x="3990" y="251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5</a:t>
                </a:r>
              </a:p>
            </p:txBody>
          </p:sp>
          <p:sp>
            <p:nvSpPr>
              <p:cNvPr id="4222" name="Rectangle 57"/>
              <p:cNvSpPr>
                <a:spLocks noChangeArrowheads="1"/>
              </p:cNvSpPr>
              <p:nvPr/>
            </p:nvSpPr>
            <p:spPr bwMode="auto">
              <a:xfrm>
                <a:off x="3990" y="315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4</a:t>
                </a:r>
              </a:p>
            </p:txBody>
          </p:sp>
          <p:sp>
            <p:nvSpPr>
              <p:cNvPr id="4223" name="Rectangle 58"/>
              <p:cNvSpPr>
                <a:spLocks noChangeArrowheads="1"/>
              </p:cNvSpPr>
              <p:nvPr/>
            </p:nvSpPr>
            <p:spPr bwMode="auto">
              <a:xfrm>
                <a:off x="5174" y="3216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3</a:t>
                </a:r>
              </a:p>
            </p:txBody>
          </p:sp>
          <p:sp>
            <p:nvSpPr>
              <p:cNvPr id="4224" name="Rectangle 59"/>
              <p:cNvSpPr>
                <a:spLocks noChangeArrowheads="1"/>
              </p:cNvSpPr>
              <p:nvPr/>
            </p:nvSpPr>
            <p:spPr bwMode="auto">
              <a:xfrm>
                <a:off x="4918" y="2824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7</a:t>
                </a:r>
              </a:p>
            </p:txBody>
          </p:sp>
          <p:sp>
            <p:nvSpPr>
              <p:cNvPr id="4225" name="Rectangle 60"/>
              <p:cNvSpPr>
                <a:spLocks noChangeArrowheads="1"/>
              </p:cNvSpPr>
              <p:nvPr/>
            </p:nvSpPr>
            <p:spPr bwMode="auto">
              <a:xfrm>
                <a:off x="3534" y="2824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11</a:t>
                </a:r>
              </a:p>
            </p:txBody>
          </p:sp>
          <p:sp>
            <p:nvSpPr>
              <p:cNvPr id="4226" name="Rectangle 61"/>
              <p:cNvSpPr>
                <a:spLocks noChangeArrowheads="1"/>
              </p:cNvSpPr>
              <p:nvPr/>
            </p:nvSpPr>
            <p:spPr bwMode="auto">
              <a:xfrm>
                <a:off x="4454" y="2824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3</a:t>
                </a:r>
              </a:p>
            </p:txBody>
          </p:sp>
        </p:grpSp>
      </p:grpSp>
      <p:sp>
        <p:nvSpPr>
          <p:cNvPr id="152638" name="Rectangle 62"/>
          <p:cNvSpPr>
            <a:spLocks noChangeArrowheads="1"/>
          </p:cNvSpPr>
          <p:nvPr/>
        </p:nvSpPr>
        <p:spPr bwMode="auto">
          <a:xfrm>
            <a:off x="7456488" y="3552825"/>
            <a:ext cx="1266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9.12</a:t>
            </a:r>
          </a:p>
        </p:txBody>
      </p:sp>
      <p:sp>
        <p:nvSpPr>
          <p:cNvPr id="59" name="Rectangle 66"/>
          <p:cNvSpPr>
            <a:spLocks noChangeArrowheads="1"/>
          </p:cNvSpPr>
          <p:nvPr/>
        </p:nvSpPr>
        <p:spPr bwMode="auto">
          <a:xfrm>
            <a:off x="2882900" y="2484438"/>
            <a:ext cx="5283200" cy="414496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62" name="Group 67"/>
          <p:cNvGrpSpPr>
            <a:grpSpLocks/>
          </p:cNvGrpSpPr>
          <p:nvPr/>
        </p:nvGrpSpPr>
        <p:grpSpPr bwMode="auto">
          <a:xfrm>
            <a:off x="3578225" y="2741613"/>
            <a:ext cx="4324350" cy="1673225"/>
            <a:chOff x="2278" y="2191"/>
            <a:chExt cx="2724" cy="1054"/>
          </a:xfrm>
        </p:grpSpPr>
        <p:grpSp>
          <p:nvGrpSpPr>
            <p:cNvPr id="4210" name="Group 68"/>
            <p:cNvGrpSpPr>
              <a:grpSpLocks/>
            </p:cNvGrpSpPr>
            <p:nvPr/>
          </p:nvGrpSpPr>
          <p:grpSpPr bwMode="auto">
            <a:xfrm>
              <a:off x="2278" y="2191"/>
              <a:ext cx="2724" cy="581"/>
              <a:chOff x="2462" y="1895"/>
              <a:chExt cx="2724" cy="581"/>
            </a:xfrm>
          </p:grpSpPr>
          <p:sp>
            <p:nvSpPr>
              <p:cNvPr id="4212" name="Rectangle 69"/>
              <p:cNvSpPr>
                <a:spLocks noChangeArrowheads="1"/>
              </p:cNvSpPr>
              <p:nvPr/>
            </p:nvSpPr>
            <p:spPr bwMode="auto">
              <a:xfrm>
                <a:off x="2462" y="2160"/>
                <a:ext cx="10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Cycle time =</a:t>
                </a:r>
              </a:p>
            </p:txBody>
          </p:sp>
          <p:grpSp>
            <p:nvGrpSpPr>
              <p:cNvPr id="4213" name="Group 70"/>
              <p:cNvGrpSpPr>
                <a:grpSpLocks/>
              </p:cNvGrpSpPr>
              <p:nvPr/>
            </p:nvGrpSpPr>
            <p:grpSpPr bwMode="auto">
              <a:xfrm>
                <a:off x="3462" y="1895"/>
                <a:ext cx="1724" cy="581"/>
                <a:chOff x="3454" y="1935"/>
                <a:chExt cx="1724" cy="581"/>
              </a:xfrm>
            </p:grpSpPr>
            <p:sp>
              <p:nvSpPr>
                <p:cNvPr id="4214" name="Rectangle 71"/>
                <p:cNvSpPr>
                  <a:spLocks noChangeArrowheads="1"/>
                </p:cNvSpPr>
                <p:nvPr/>
              </p:nvSpPr>
              <p:spPr bwMode="auto">
                <a:xfrm>
                  <a:off x="3454" y="1935"/>
                  <a:ext cx="1724" cy="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dirty="0"/>
                    <a:t>Production time available per day</a:t>
                  </a:r>
                </a:p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dirty="0"/>
                    <a:t>Units required per day</a:t>
                  </a:r>
                </a:p>
              </p:txBody>
            </p:sp>
            <p:sp>
              <p:nvSpPr>
                <p:cNvPr id="4215" name="Line 72"/>
                <p:cNvSpPr>
                  <a:spLocks noChangeShapeType="1"/>
                </p:cNvSpPr>
                <p:nvPr/>
              </p:nvSpPr>
              <p:spPr bwMode="auto">
                <a:xfrm>
                  <a:off x="3520" y="2320"/>
                  <a:ext cx="16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211" name="Rectangle 73"/>
            <p:cNvSpPr>
              <a:spLocks noChangeArrowheads="1"/>
            </p:cNvSpPr>
            <p:nvPr/>
          </p:nvSpPr>
          <p:spPr bwMode="auto">
            <a:xfrm>
              <a:off x="3118" y="2751"/>
              <a:ext cx="163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/>
                <a:t>= 480 / 40</a:t>
              </a:r>
            </a:p>
            <a:p>
              <a:pPr>
                <a:spcAft>
                  <a:spcPts val="600"/>
                </a:spcAft>
              </a:pPr>
              <a:r>
                <a:rPr lang="en-US" sz="2000" dirty="0"/>
                <a:t>= 12 minutes per unit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124200" y="4465638"/>
            <a:ext cx="4735223" cy="1875090"/>
            <a:chOff x="3124200" y="4516438"/>
            <a:chExt cx="4735005" cy="1875695"/>
          </a:xfrm>
        </p:grpSpPr>
        <p:grpSp>
          <p:nvGrpSpPr>
            <p:cNvPr id="4207" name="Group 4"/>
            <p:cNvGrpSpPr>
              <a:grpSpLocks/>
            </p:cNvGrpSpPr>
            <p:nvPr/>
          </p:nvGrpSpPr>
          <p:grpSpPr bwMode="auto">
            <a:xfrm>
              <a:off x="3124200" y="4516438"/>
              <a:ext cx="4521200" cy="1092200"/>
              <a:chOff x="2578100" y="4516438"/>
              <a:chExt cx="4521200" cy="1092200"/>
            </a:xfrm>
          </p:grpSpPr>
          <p:graphicFrame>
            <p:nvGraphicFramePr>
              <p:cNvPr id="4123" name="Object 27"/>
              <p:cNvGraphicFramePr>
                <a:graphicFrameLocks noChangeAspect="1"/>
              </p:cNvGraphicFramePr>
              <p:nvPr/>
            </p:nvGraphicFramePr>
            <p:xfrm>
              <a:off x="4965700" y="4516438"/>
              <a:ext cx="2133600" cy="1092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121120" imgH="1078560" progId="Equation.3">
                      <p:embed/>
                    </p:oleObj>
                  </mc:Choice>
                  <mc:Fallback>
                    <p:oleObj name="Equation" r:id="rId3" imgW="2121120" imgH="1078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5700" y="4516438"/>
                            <a:ext cx="2133600" cy="1092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09" name="TextBox 2"/>
              <p:cNvSpPr txBox="1">
                <a:spLocks noChangeArrowheads="1"/>
              </p:cNvSpPr>
              <p:nvPr/>
            </p:nvSpPr>
            <p:spPr bwMode="auto">
              <a:xfrm>
                <a:off x="2578100" y="4889500"/>
                <a:ext cx="2355850" cy="651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>
                  <a:lnSpc>
                    <a:spcPct val="90000"/>
                  </a:lnSpc>
                </a:pPr>
                <a:r>
                  <a:rPr lang="en-US" sz="2000" dirty="0"/>
                  <a:t>Minimum number of workstations</a:t>
                </a:r>
              </a:p>
            </p:txBody>
          </p:sp>
        </p:grpSp>
        <p:sp>
          <p:nvSpPr>
            <p:cNvPr id="4208" name="TextBox 5"/>
            <p:cNvSpPr txBox="1">
              <a:spLocks noChangeArrowheads="1"/>
            </p:cNvSpPr>
            <p:nvPr/>
          </p:nvSpPr>
          <p:spPr bwMode="auto">
            <a:xfrm>
              <a:off x="5414794" y="5607050"/>
              <a:ext cx="2444411" cy="785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sz="2000" dirty="0"/>
                <a:t>= 65 / 12</a:t>
              </a:r>
            </a:p>
            <a:p>
              <a:pPr>
                <a:spcAft>
                  <a:spcPts val="600"/>
                </a:spcAft>
              </a:pPr>
              <a:r>
                <a:rPr lang="en-US" sz="2000" dirty="0"/>
                <a:t>= 5.42, or 6 stations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3741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Types of Layout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60525" y="1617663"/>
            <a:ext cx="582295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/>
              <a:t>Office layout 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/>
              <a:t>Retail layout  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/>
              <a:t>Warehouse layout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/>
              <a:t>Fixed-position layout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/>
              <a:t>Process-oriented layout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/>
              <a:t>Work-cell layout </a:t>
            </a:r>
          </a:p>
          <a:p>
            <a:pPr marL="533400" indent="-5334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/>
              <a:t>Product-oriented layout</a:t>
            </a:r>
          </a:p>
        </p:txBody>
      </p:sp>
    </p:spTree>
    <p:extLst>
      <p:ext uri="{BB962C8B-B14F-4D97-AF65-F5344CB8AC3E}">
        <p14:creationId xmlns:p14="http://schemas.microsoft.com/office/powerpoint/2010/main" val="6801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525222"/>
              </p:ext>
            </p:extLst>
          </p:nvPr>
        </p:nvGraphicFramePr>
        <p:xfrm>
          <a:off x="1016000" y="1473200"/>
          <a:ext cx="7112000" cy="4664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TABLE 9.3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rial"/>
                          <a:cs typeface="Arial"/>
                        </a:rPr>
                        <a:t>Layout Heuristics That May Be Used to Assign Tasks to Workstations in Assembly-Line Balancing 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7">
                <a:tc gridSpan="2">
                  <a:txBody>
                    <a:bodyPr/>
                    <a:lstStyle/>
                    <a:p>
                      <a:pPr marL="266700" marR="0" lvl="0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1.	Longest task time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the available tasks, choose the task with the largest (longest) task time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24">
                <a:tc gridSpan="2">
                  <a:txBody>
                    <a:bodyPr/>
                    <a:lstStyle/>
                    <a:p>
                      <a:pPr marL="266700" indent="-266700"/>
                      <a:r>
                        <a:rPr lang="en-US" sz="1800" dirty="0">
                          <a:latin typeface="Arial"/>
                          <a:cs typeface="Arial"/>
                        </a:rPr>
                        <a:t>2.	Most following tasks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the available tasks,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hoose the task with the largest number of following tasks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24">
                <a:tc gridSpan="2">
                  <a:txBody>
                    <a:bodyPr/>
                    <a:lstStyle/>
                    <a:p>
                      <a:pPr marL="266700" indent="-266700"/>
                      <a:r>
                        <a:rPr lang="en-US" sz="1800" dirty="0">
                          <a:latin typeface="Arial"/>
                          <a:cs typeface="Arial"/>
                        </a:rPr>
                        <a:t>3.	Ranked positional weight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the available tasks,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hoose the task for which the sum of following task times is the longest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67">
                <a:tc gridSpan="2">
                  <a:txBody>
                    <a:bodyPr/>
                    <a:lstStyle/>
                    <a:p>
                      <a:pPr marL="266700" indent="-266700"/>
                      <a:r>
                        <a:rPr lang="en-US" sz="1800" dirty="0">
                          <a:latin typeface="Arial"/>
                          <a:cs typeface="Arial"/>
                        </a:rPr>
                        <a:t>4.	Shortest task time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the available tasks,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hoose the task with the shortest task time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524">
                <a:tc gridSpan="2">
                  <a:txBody>
                    <a:bodyPr/>
                    <a:lstStyle/>
                    <a:p>
                      <a:pPr marL="266700" indent="-266700"/>
                      <a:r>
                        <a:rPr lang="en-US" sz="1800" dirty="0">
                          <a:latin typeface="Arial"/>
                          <a:cs typeface="Arial"/>
                        </a:rPr>
                        <a:t>5.	Least number of following tasks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the available tasks, c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hoose the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task with the least number of subsequent</a:t>
                      </a:r>
                      <a:r>
                        <a:rPr lang="en-US" sz="18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tasks</a:t>
                      </a:r>
                    </a:p>
                  </a:txBody>
                  <a:tcPr marT="45726" marB="45726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0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85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latin typeface="Arial" charset="0"/>
                <a:cs typeface="Arial" charset="0"/>
              </a:rPr>
              <a:t>Wing Component Example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25500" y="2768600"/>
            <a:ext cx="7480300" cy="939800"/>
          </a:xfrm>
          <a:prstGeom prst="roundRect">
            <a:avLst/>
          </a:prstGeom>
          <a:noFill/>
          <a:ln w="762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8141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85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latin typeface="Arial" charset="0"/>
                <a:cs typeface="Arial" charset="0"/>
              </a:rPr>
              <a:t>Wing Component Example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873125" y="3251200"/>
            <a:ext cx="890588" cy="2628900"/>
            <a:chOff x="550" y="2056"/>
            <a:chExt cx="561" cy="1656"/>
          </a:xfrm>
        </p:grpSpPr>
        <p:sp>
          <p:nvSpPr>
            <p:cNvPr id="142422" name="Rectangle 73"/>
            <p:cNvSpPr>
              <a:spLocks noChangeArrowheads="1"/>
            </p:cNvSpPr>
            <p:nvPr/>
          </p:nvSpPr>
          <p:spPr bwMode="auto">
            <a:xfrm>
              <a:off x="576" y="2056"/>
              <a:ext cx="520" cy="165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423" name="Rectangle 74"/>
            <p:cNvSpPr>
              <a:spLocks noChangeArrowheads="1"/>
            </p:cNvSpPr>
            <p:nvPr/>
          </p:nvSpPr>
          <p:spPr bwMode="auto">
            <a:xfrm>
              <a:off x="550" y="3366"/>
              <a:ext cx="56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Station 1</a:t>
              </a:r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1838325" y="2940050"/>
            <a:ext cx="890588" cy="1727200"/>
            <a:chOff x="1158" y="1860"/>
            <a:chExt cx="561" cy="1088"/>
          </a:xfrm>
        </p:grpSpPr>
        <p:sp>
          <p:nvSpPr>
            <p:cNvPr id="142420" name="Rectangle 76"/>
            <p:cNvSpPr>
              <a:spLocks noChangeArrowheads="1"/>
            </p:cNvSpPr>
            <p:nvPr/>
          </p:nvSpPr>
          <p:spPr bwMode="auto">
            <a:xfrm>
              <a:off x="1184" y="1860"/>
              <a:ext cx="520" cy="108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421" name="Rectangle 77"/>
            <p:cNvSpPr>
              <a:spLocks noChangeArrowheads="1"/>
            </p:cNvSpPr>
            <p:nvPr/>
          </p:nvSpPr>
          <p:spPr bwMode="auto">
            <a:xfrm>
              <a:off x="1158" y="1888"/>
              <a:ext cx="56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Station 2</a:t>
              </a:r>
            </a:p>
          </p:txBody>
        </p:sp>
      </p:grp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3327400" y="2933700"/>
            <a:ext cx="2616200" cy="2197100"/>
            <a:chOff x="2096" y="1856"/>
            <a:chExt cx="1648" cy="1384"/>
          </a:xfrm>
        </p:grpSpPr>
        <p:grpSp>
          <p:nvGrpSpPr>
            <p:cNvPr id="142416" name="Group 84"/>
            <p:cNvGrpSpPr>
              <a:grpSpLocks/>
            </p:cNvGrpSpPr>
            <p:nvPr/>
          </p:nvGrpSpPr>
          <p:grpSpPr bwMode="auto">
            <a:xfrm>
              <a:off x="2096" y="1856"/>
              <a:ext cx="1648" cy="1384"/>
              <a:chOff x="2096" y="1856"/>
              <a:chExt cx="1648" cy="1384"/>
            </a:xfrm>
          </p:grpSpPr>
          <p:sp>
            <p:nvSpPr>
              <p:cNvPr id="142418" name="Rectangle 85"/>
              <p:cNvSpPr>
                <a:spLocks noChangeArrowheads="1"/>
              </p:cNvSpPr>
              <p:nvPr/>
            </p:nvSpPr>
            <p:spPr bwMode="auto">
              <a:xfrm>
                <a:off x="2880" y="2870"/>
                <a:ext cx="689" cy="19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600" dirty="0"/>
                  <a:t>Station 3</a:t>
                </a:r>
              </a:p>
            </p:txBody>
          </p:sp>
          <p:sp>
            <p:nvSpPr>
              <p:cNvPr id="142419" name="Rectangle 86"/>
              <p:cNvSpPr>
                <a:spLocks noChangeArrowheads="1"/>
              </p:cNvSpPr>
              <p:nvPr/>
            </p:nvSpPr>
            <p:spPr bwMode="auto">
              <a:xfrm>
                <a:off x="2096" y="1856"/>
                <a:ext cx="1648" cy="1384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42417" name="Text Box 92"/>
            <p:cNvSpPr txBox="1">
              <a:spLocks noChangeArrowheads="1"/>
            </p:cNvSpPr>
            <p:nvPr/>
          </p:nvSpPr>
          <p:spPr bwMode="auto">
            <a:xfrm>
              <a:off x="2774" y="2990"/>
              <a:ext cx="62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600" dirty="0"/>
                <a:t>Station 4</a:t>
              </a:r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2524125" y="4953000"/>
            <a:ext cx="890588" cy="1460500"/>
            <a:chOff x="1590" y="3128"/>
            <a:chExt cx="561" cy="920"/>
          </a:xfrm>
        </p:grpSpPr>
        <p:sp>
          <p:nvSpPr>
            <p:cNvPr id="142414" name="Rectangle 79"/>
            <p:cNvSpPr>
              <a:spLocks noChangeArrowheads="1"/>
            </p:cNvSpPr>
            <p:nvPr/>
          </p:nvSpPr>
          <p:spPr bwMode="auto">
            <a:xfrm>
              <a:off x="1624" y="3128"/>
              <a:ext cx="520" cy="92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415" name="Rectangle 80"/>
            <p:cNvSpPr>
              <a:spLocks noChangeArrowheads="1"/>
            </p:cNvSpPr>
            <p:nvPr/>
          </p:nvSpPr>
          <p:spPr bwMode="auto">
            <a:xfrm>
              <a:off x="1590" y="3710"/>
              <a:ext cx="56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Station 3</a:t>
              </a:r>
            </a:p>
          </p:txBody>
        </p:sp>
      </p:grpSp>
      <p:grpSp>
        <p:nvGrpSpPr>
          <p:cNvPr id="19" name="Group 81"/>
          <p:cNvGrpSpPr>
            <a:grpSpLocks/>
          </p:cNvGrpSpPr>
          <p:nvPr/>
        </p:nvGrpSpPr>
        <p:grpSpPr bwMode="auto">
          <a:xfrm>
            <a:off x="5495925" y="4953000"/>
            <a:ext cx="890588" cy="1460500"/>
            <a:chOff x="3462" y="3128"/>
            <a:chExt cx="561" cy="920"/>
          </a:xfrm>
        </p:grpSpPr>
        <p:sp>
          <p:nvSpPr>
            <p:cNvPr id="142412" name="Rectangle 82"/>
            <p:cNvSpPr>
              <a:spLocks noChangeArrowheads="1"/>
            </p:cNvSpPr>
            <p:nvPr/>
          </p:nvSpPr>
          <p:spPr bwMode="auto">
            <a:xfrm>
              <a:off x="3496" y="3128"/>
              <a:ext cx="520" cy="92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2413" name="Rectangle 83"/>
            <p:cNvSpPr>
              <a:spLocks noChangeArrowheads="1"/>
            </p:cNvSpPr>
            <p:nvPr/>
          </p:nvSpPr>
          <p:spPr bwMode="auto">
            <a:xfrm>
              <a:off x="3462" y="3710"/>
              <a:ext cx="56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Station 5</a:t>
              </a:r>
            </a:p>
          </p:txBody>
        </p:sp>
      </p:grpSp>
      <p:grpSp>
        <p:nvGrpSpPr>
          <p:cNvPr id="22" name="Group 95"/>
          <p:cNvGrpSpPr>
            <a:grpSpLocks/>
          </p:cNvGrpSpPr>
          <p:nvPr/>
        </p:nvGrpSpPr>
        <p:grpSpPr bwMode="auto">
          <a:xfrm>
            <a:off x="6477000" y="3502025"/>
            <a:ext cx="1917700" cy="2149475"/>
            <a:chOff x="4080" y="2264"/>
            <a:chExt cx="1208" cy="1304"/>
          </a:xfrm>
        </p:grpSpPr>
        <p:grpSp>
          <p:nvGrpSpPr>
            <p:cNvPr id="142408" name="Group 87"/>
            <p:cNvGrpSpPr>
              <a:grpSpLocks/>
            </p:cNvGrpSpPr>
            <p:nvPr/>
          </p:nvGrpSpPr>
          <p:grpSpPr bwMode="auto">
            <a:xfrm>
              <a:off x="4080" y="2264"/>
              <a:ext cx="1208" cy="1304"/>
              <a:chOff x="4080" y="2264"/>
              <a:chExt cx="1208" cy="1304"/>
            </a:xfrm>
          </p:grpSpPr>
          <p:sp>
            <p:nvSpPr>
              <p:cNvPr id="142410" name="Rectangle 88"/>
              <p:cNvSpPr>
                <a:spLocks noChangeArrowheads="1"/>
              </p:cNvSpPr>
              <p:nvPr/>
            </p:nvSpPr>
            <p:spPr bwMode="auto">
              <a:xfrm>
                <a:off x="4454" y="3302"/>
                <a:ext cx="66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600" dirty="0"/>
                  <a:t>Station 6</a:t>
                </a:r>
              </a:p>
            </p:txBody>
          </p:sp>
          <p:sp>
            <p:nvSpPr>
              <p:cNvPr id="142411" name="Rectangle 89"/>
              <p:cNvSpPr>
                <a:spLocks noChangeArrowheads="1"/>
              </p:cNvSpPr>
              <p:nvPr/>
            </p:nvSpPr>
            <p:spPr bwMode="auto">
              <a:xfrm>
                <a:off x="4080" y="2264"/>
                <a:ext cx="1208" cy="1304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42409" name="Text Box 93"/>
            <p:cNvSpPr txBox="1">
              <a:spLocks noChangeArrowheads="1"/>
            </p:cNvSpPr>
            <p:nvPr/>
          </p:nvSpPr>
          <p:spPr bwMode="auto">
            <a:xfrm>
              <a:off x="4622" y="3342"/>
              <a:ext cx="62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600" dirty="0"/>
                <a:t>Station 6</a:t>
              </a:r>
            </a:p>
          </p:txBody>
        </p:sp>
      </p:grp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1066800" y="2970213"/>
            <a:ext cx="7188200" cy="2922587"/>
            <a:chOff x="672" y="1879"/>
            <a:chExt cx="4528" cy="1841"/>
          </a:xfrm>
        </p:grpSpPr>
        <p:grpSp>
          <p:nvGrpSpPr>
            <p:cNvPr id="142353" name="Group 17"/>
            <p:cNvGrpSpPr>
              <a:grpSpLocks/>
            </p:cNvGrpSpPr>
            <p:nvPr/>
          </p:nvGrpSpPr>
          <p:grpSpPr bwMode="auto">
            <a:xfrm>
              <a:off x="672" y="2096"/>
              <a:ext cx="4528" cy="1624"/>
              <a:chOff x="672" y="2096"/>
              <a:chExt cx="4528" cy="1624"/>
            </a:xfrm>
          </p:grpSpPr>
          <p:grpSp>
            <p:nvGrpSpPr>
              <p:cNvPr id="142364" name="Group 18"/>
              <p:cNvGrpSpPr>
                <a:grpSpLocks/>
              </p:cNvGrpSpPr>
              <p:nvPr/>
            </p:nvGrpSpPr>
            <p:grpSpPr bwMode="auto">
              <a:xfrm>
                <a:off x="3836" y="2672"/>
                <a:ext cx="1364" cy="856"/>
                <a:chOff x="3852" y="2632"/>
                <a:chExt cx="1364" cy="856"/>
              </a:xfrm>
            </p:grpSpPr>
            <p:sp>
              <p:nvSpPr>
                <p:cNvPr id="14240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852" y="3056"/>
                  <a:ext cx="1032" cy="43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2404" name="Line 20"/>
                <p:cNvSpPr>
                  <a:spLocks noChangeShapeType="1"/>
                </p:cNvSpPr>
                <p:nvPr/>
              </p:nvSpPr>
              <p:spPr bwMode="auto">
                <a:xfrm>
                  <a:off x="4388" y="2632"/>
                  <a:ext cx="496" cy="27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42405" name="Group 21"/>
                <p:cNvGrpSpPr>
                  <a:grpSpLocks/>
                </p:cNvGrpSpPr>
                <p:nvPr/>
              </p:nvGrpSpPr>
              <p:grpSpPr bwMode="auto">
                <a:xfrm>
                  <a:off x="4880" y="2832"/>
                  <a:ext cx="336" cy="336"/>
                  <a:chOff x="856" y="2424"/>
                  <a:chExt cx="336" cy="336"/>
                </a:xfrm>
              </p:grpSpPr>
              <p:sp>
                <p:nvSpPr>
                  <p:cNvPr id="81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856" y="2424"/>
                    <a:ext cx="336" cy="33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40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936" y="2451"/>
                    <a:ext cx="16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I</a:t>
                    </a:r>
                  </a:p>
                </p:txBody>
              </p:sp>
            </p:grpSp>
          </p:grpSp>
          <p:grpSp>
            <p:nvGrpSpPr>
              <p:cNvPr id="142365" name="Group 24"/>
              <p:cNvGrpSpPr>
                <a:grpSpLocks/>
              </p:cNvGrpSpPr>
              <p:nvPr/>
            </p:nvGrpSpPr>
            <p:grpSpPr bwMode="auto">
              <a:xfrm>
                <a:off x="3560" y="2484"/>
                <a:ext cx="936" cy="336"/>
                <a:chOff x="3576" y="2444"/>
                <a:chExt cx="936" cy="336"/>
              </a:xfrm>
            </p:grpSpPr>
            <p:grpSp>
              <p:nvGrpSpPr>
                <p:cNvPr id="142399" name="Group 25"/>
                <p:cNvGrpSpPr>
                  <a:grpSpLocks/>
                </p:cNvGrpSpPr>
                <p:nvPr/>
              </p:nvGrpSpPr>
              <p:grpSpPr bwMode="auto">
                <a:xfrm>
                  <a:off x="4176" y="2444"/>
                  <a:ext cx="336" cy="336"/>
                  <a:chOff x="856" y="2424"/>
                  <a:chExt cx="336" cy="336"/>
                </a:xfrm>
              </p:grpSpPr>
              <p:sp>
                <p:nvSpPr>
                  <p:cNvPr id="7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856" y="2424"/>
                    <a:ext cx="336" cy="33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40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896" y="2451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G</a:t>
                    </a:r>
                  </a:p>
                </p:txBody>
              </p:sp>
            </p:grpSp>
            <p:sp>
              <p:nvSpPr>
                <p:cNvPr id="142400" name="Line 28"/>
                <p:cNvSpPr>
                  <a:spLocks noChangeShapeType="1"/>
                </p:cNvSpPr>
                <p:nvPr/>
              </p:nvSpPr>
              <p:spPr bwMode="auto">
                <a:xfrm>
                  <a:off x="3576" y="2608"/>
                  <a:ext cx="59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42366" name="Group 29"/>
              <p:cNvGrpSpPr>
                <a:grpSpLocks/>
              </p:cNvGrpSpPr>
              <p:nvPr/>
            </p:nvGrpSpPr>
            <p:grpSpPr bwMode="auto">
              <a:xfrm>
                <a:off x="2492" y="2264"/>
                <a:ext cx="1172" cy="704"/>
                <a:chOff x="2508" y="2224"/>
                <a:chExt cx="1172" cy="704"/>
              </a:xfrm>
            </p:grpSpPr>
            <p:sp>
              <p:nvSpPr>
                <p:cNvPr id="14239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612" y="2672"/>
                  <a:ext cx="736" cy="25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2395" name="Line 31"/>
                <p:cNvSpPr>
                  <a:spLocks noChangeShapeType="1"/>
                </p:cNvSpPr>
                <p:nvPr/>
              </p:nvSpPr>
              <p:spPr bwMode="auto">
                <a:xfrm>
                  <a:off x="2508" y="2224"/>
                  <a:ext cx="824" cy="31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42396" name="Group 32"/>
                <p:cNvGrpSpPr>
                  <a:grpSpLocks/>
                </p:cNvGrpSpPr>
                <p:nvPr/>
              </p:nvGrpSpPr>
              <p:grpSpPr bwMode="auto">
                <a:xfrm>
                  <a:off x="3344" y="2444"/>
                  <a:ext cx="336" cy="336"/>
                  <a:chOff x="3344" y="2444"/>
                  <a:chExt cx="336" cy="336"/>
                </a:xfrm>
              </p:grpSpPr>
              <p:sp>
                <p:nvSpPr>
                  <p:cNvPr id="72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2444"/>
                    <a:ext cx="336" cy="33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39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397" y="2471"/>
                    <a:ext cx="21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F</a:t>
                    </a:r>
                  </a:p>
                </p:txBody>
              </p:sp>
            </p:grpSp>
          </p:grpSp>
          <p:grpSp>
            <p:nvGrpSpPr>
              <p:cNvPr id="142367" name="Group 35"/>
              <p:cNvGrpSpPr>
                <a:grpSpLocks/>
              </p:cNvGrpSpPr>
              <p:nvPr/>
            </p:nvGrpSpPr>
            <p:grpSpPr bwMode="auto">
              <a:xfrm>
                <a:off x="1992" y="3384"/>
                <a:ext cx="1952" cy="336"/>
                <a:chOff x="2008" y="3344"/>
                <a:chExt cx="1952" cy="336"/>
              </a:xfrm>
            </p:grpSpPr>
            <p:grpSp>
              <p:nvGrpSpPr>
                <p:cNvPr id="142390" name="Group 36"/>
                <p:cNvGrpSpPr>
                  <a:grpSpLocks/>
                </p:cNvGrpSpPr>
                <p:nvPr/>
              </p:nvGrpSpPr>
              <p:grpSpPr bwMode="auto">
                <a:xfrm>
                  <a:off x="3624" y="3344"/>
                  <a:ext cx="336" cy="336"/>
                  <a:chOff x="856" y="2424"/>
                  <a:chExt cx="336" cy="336"/>
                </a:xfrm>
              </p:grpSpPr>
              <p:sp>
                <p:nvSpPr>
                  <p:cNvPr id="67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856" y="2424"/>
                    <a:ext cx="336" cy="33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3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900" y="2451"/>
                    <a:ext cx="23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H</a:t>
                    </a:r>
                  </a:p>
                </p:txBody>
              </p:sp>
            </p:grpSp>
            <p:sp>
              <p:nvSpPr>
                <p:cNvPr id="142391" name="Line 39"/>
                <p:cNvSpPr>
                  <a:spLocks noChangeShapeType="1"/>
                </p:cNvSpPr>
                <p:nvPr/>
              </p:nvSpPr>
              <p:spPr bwMode="auto">
                <a:xfrm>
                  <a:off x="2008" y="3512"/>
                  <a:ext cx="160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42368" name="Group 40"/>
              <p:cNvGrpSpPr>
                <a:grpSpLocks/>
              </p:cNvGrpSpPr>
              <p:nvPr/>
            </p:nvGrpSpPr>
            <p:grpSpPr bwMode="auto">
              <a:xfrm>
                <a:off x="1500" y="2096"/>
                <a:ext cx="1140" cy="1072"/>
                <a:chOff x="1516" y="2056"/>
                <a:chExt cx="1140" cy="1072"/>
              </a:xfrm>
            </p:grpSpPr>
            <p:sp>
              <p:nvSpPr>
                <p:cNvPr id="142381" name="Line 41"/>
                <p:cNvSpPr>
                  <a:spLocks noChangeShapeType="1"/>
                </p:cNvSpPr>
                <p:nvPr/>
              </p:nvSpPr>
              <p:spPr bwMode="auto">
                <a:xfrm>
                  <a:off x="1528" y="2640"/>
                  <a:ext cx="792" cy="25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238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516" y="2272"/>
                  <a:ext cx="792" cy="31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42383" name="Group 43"/>
                <p:cNvGrpSpPr>
                  <a:grpSpLocks/>
                </p:cNvGrpSpPr>
                <p:nvPr/>
              </p:nvGrpSpPr>
              <p:grpSpPr bwMode="auto">
                <a:xfrm>
                  <a:off x="2320" y="2056"/>
                  <a:ext cx="336" cy="1072"/>
                  <a:chOff x="2244" y="2056"/>
                  <a:chExt cx="336" cy="1072"/>
                </a:xfrm>
              </p:grpSpPr>
              <p:grpSp>
                <p:nvGrpSpPr>
                  <p:cNvPr id="14238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244" y="2056"/>
                    <a:ext cx="336" cy="336"/>
                    <a:chOff x="856" y="2424"/>
                    <a:chExt cx="336" cy="336"/>
                  </a:xfrm>
                </p:grpSpPr>
                <p:sp>
                  <p:nvSpPr>
                    <p:cNvPr id="63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6" y="2424"/>
                      <a:ext cx="336" cy="336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2389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0" y="2451"/>
                      <a:ext cx="23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p:txBody>
                </p:sp>
              </p:grpSp>
              <p:grpSp>
                <p:nvGrpSpPr>
                  <p:cNvPr id="14238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244" y="2792"/>
                    <a:ext cx="336" cy="336"/>
                    <a:chOff x="856" y="2424"/>
                    <a:chExt cx="336" cy="336"/>
                  </a:xfrm>
                </p:grpSpPr>
                <p:sp>
                  <p:nvSpPr>
                    <p:cNvPr id="61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6" y="2424"/>
                      <a:ext cx="336" cy="336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2387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0" y="2451"/>
                      <a:ext cx="23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p:txBody>
                </p:sp>
              </p:grpSp>
            </p:grpSp>
          </p:grpSp>
          <p:grpSp>
            <p:nvGrpSpPr>
              <p:cNvPr id="142369" name="Group 50"/>
              <p:cNvGrpSpPr>
                <a:grpSpLocks/>
              </p:cNvGrpSpPr>
              <p:nvPr/>
            </p:nvGrpSpPr>
            <p:grpSpPr bwMode="auto">
              <a:xfrm>
                <a:off x="860" y="2484"/>
                <a:ext cx="1196" cy="1236"/>
                <a:chOff x="876" y="2444"/>
                <a:chExt cx="1196" cy="1236"/>
              </a:xfrm>
            </p:grpSpPr>
            <p:sp>
              <p:nvSpPr>
                <p:cNvPr id="142373" name="Line 51"/>
                <p:cNvSpPr>
                  <a:spLocks noChangeShapeType="1"/>
                </p:cNvSpPr>
                <p:nvPr/>
              </p:nvSpPr>
              <p:spPr bwMode="auto">
                <a:xfrm>
                  <a:off x="920" y="2608"/>
                  <a:ext cx="3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2374" name="Line 52"/>
                <p:cNvSpPr>
                  <a:spLocks noChangeShapeType="1"/>
                </p:cNvSpPr>
                <p:nvPr/>
              </p:nvSpPr>
              <p:spPr bwMode="auto">
                <a:xfrm>
                  <a:off x="876" y="2632"/>
                  <a:ext cx="880" cy="7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42375" name="Group 53"/>
                <p:cNvGrpSpPr>
                  <a:grpSpLocks/>
                </p:cNvGrpSpPr>
                <p:nvPr/>
              </p:nvGrpSpPr>
              <p:grpSpPr bwMode="auto">
                <a:xfrm>
                  <a:off x="1296" y="2444"/>
                  <a:ext cx="336" cy="336"/>
                  <a:chOff x="856" y="2424"/>
                  <a:chExt cx="336" cy="336"/>
                </a:xfrm>
              </p:grpSpPr>
              <p:sp>
                <p:nvSpPr>
                  <p:cNvPr id="5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856" y="2424"/>
                    <a:ext cx="336" cy="33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380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900" y="2451"/>
                    <a:ext cx="23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B</a:t>
                    </a:r>
                  </a:p>
                </p:txBody>
              </p:sp>
            </p:grpSp>
            <p:grpSp>
              <p:nvGrpSpPr>
                <p:cNvPr id="142376" name="Group 56"/>
                <p:cNvGrpSpPr>
                  <a:grpSpLocks/>
                </p:cNvGrpSpPr>
                <p:nvPr/>
              </p:nvGrpSpPr>
              <p:grpSpPr bwMode="auto">
                <a:xfrm>
                  <a:off x="1736" y="3344"/>
                  <a:ext cx="336" cy="336"/>
                  <a:chOff x="856" y="2424"/>
                  <a:chExt cx="336" cy="336"/>
                </a:xfrm>
              </p:grpSpPr>
              <p:sp>
                <p:nvSpPr>
                  <p:cNvPr id="52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856" y="2424"/>
                    <a:ext cx="336" cy="33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37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451"/>
                    <a:ext cx="223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E</a:t>
                    </a:r>
                  </a:p>
                </p:txBody>
              </p:sp>
            </p:grpSp>
          </p:grpSp>
          <p:grpSp>
            <p:nvGrpSpPr>
              <p:cNvPr id="142370" name="Group 59"/>
              <p:cNvGrpSpPr>
                <a:grpSpLocks/>
              </p:cNvGrpSpPr>
              <p:nvPr/>
            </p:nvGrpSpPr>
            <p:grpSpPr bwMode="auto">
              <a:xfrm>
                <a:off x="672" y="2484"/>
                <a:ext cx="336" cy="336"/>
                <a:chOff x="856" y="2424"/>
                <a:chExt cx="336" cy="336"/>
              </a:xfrm>
            </p:grpSpPr>
            <p:sp>
              <p:nvSpPr>
                <p:cNvPr id="46" name="Oval 60"/>
                <p:cNvSpPr>
                  <a:spLocks noChangeArrowheads="1"/>
                </p:cNvSpPr>
                <p:nvPr/>
              </p:nvSpPr>
              <p:spPr bwMode="auto">
                <a:xfrm>
                  <a:off x="856" y="2424"/>
                  <a:ext cx="336" cy="336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2372" name="Rectangle 61"/>
                <p:cNvSpPr>
                  <a:spLocks noChangeArrowheads="1"/>
                </p:cNvSpPr>
                <p:nvPr/>
              </p:nvSpPr>
              <p:spPr bwMode="auto">
                <a:xfrm>
                  <a:off x="897" y="2451"/>
                  <a:ext cx="23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dirty="0"/>
                    <a:t>A</a:t>
                  </a:r>
                </a:p>
              </p:txBody>
            </p:sp>
          </p:grpSp>
        </p:grpSp>
        <p:grpSp>
          <p:nvGrpSpPr>
            <p:cNvPr id="142354" name="Group 62"/>
            <p:cNvGrpSpPr>
              <a:grpSpLocks/>
            </p:cNvGrpSpPr>
            <p:nvPr/>
          </p:nvGrpSpPr>
          <p:grpSpPr bwMode="auto">
            <a:xfrm>
              <a:off x="694" y="1879"/>
              <a:ext cx="4428" cy="1521"/>
              <a:chOff x="694" y="1879"/>
              <a:chExt cx="4428" cy="1521"/>
            </a:xfrm>
          </p:grpSpPr>
          <p:sp>
            <p:nvSpPr>
              <p:cNvPr id="142355" name="Rectangle 63"/>
              <p:cNvSpPr>
                <a:spLocks noChangeArrowheads="1"/>
              </p:cNvSpPr>
              <p:nvPr/>
            </p:nvSpPr>
            <p:spPr bwMode="auto">
              <a:xfrm>
                <a:off x="694" y="2272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10</a:t>
                </a:r>
              </a:p>
            </p:txBody>
          </p:sp>
          <p:sp>
            <p:nvSpPr>
              <p:cNvPr id="142356" name="Rectangle 64"/>
              <p:cNvSpPr>
                <a:spLocks noChangeArrowheads="1"/>
              </p:cNvSpPr>
              <p:nvPr/>
            </p:nvSpPr>
            <p:spPr bwMode="auto">
              <a:xfrm>
                <a:off x="1310" y="2272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11</a:t>
                </a:r>
              </a:p>
            </p:txBody>
          </p:sp>
          <p:sp>
            <p:nvSpPr>
              <p:cNvPr id="142357" name="Rectangle 65"/>
              <p:cNvSpPr>
                <a:spLocks noChangeArrowheads="1"/>
              </p:cNvSpPr>
              <p:nvPr/>
            </p:nvSpPr>
            <p:spPr bwMode="auto">
              <a:xfrm>
                <a:off x="1750" y="3167"/>
                <a:ext cx="26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11</a:t>
                </a:r>
              </a:p>
            </p:txBody>
          </p:sp>
          <p:sp>
            <p:nvSpPr>
              <p:cNvPr id="142358" name="Rectangle 66"/>
              <p:cNvSpPr>
                <a:spLocks noChangeArrowheads="1"/>
              </p:cNvSpPr>
              <p:nvPr/>
            </p:nvSpPr>
            <p:spPr bwMode="auto">
              <a:xfrm>
                <a:off x="2374" y="187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142359" name="Rectangle 67"/>
              <p:cNvSpPr>
                <a:spLocks noChangeArrowheads="1"/>
              </p:cNvSpPr>
              <p:nvPr/>
            </p:nvSpPr>
            <p:spPr bwMode="auto">
              <a:xfrm>
                <a:off x="2374" y="261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142360" name="Rectangle 68"/>
              <p:cNvSpPr>
                <a:spLocks noChangeArrowheads="1"/>
              </p:cNvSpPr>
              <p:nvPr/>
            </p:nvSpPr>
            <p:spPr bwMode="auto">
              <a:xfrm>
                <a:off x="3398" y="227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142361" name="Rectangle 69"/>
              <p:cNvSpPr>
                <a:spLocks noChangeArrowheads="1"/>
              </p:cNvSpPr>
              <p:nvPr/>
            </p:nvSpPr>
            <p:spPr bwMode="auto">
              <a:xfrm>
                <a:off x="4238" y="227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7</a:t>
                </a:r>
              </a:p>
            </p:txBody>
          </p:sp>
          <p:sp>
            <p:nvSpPr>
              <p:cNvPr id="142362" name="Rectangle 70"/>
              <p:cNvSpPr>
                <a:spLocks noChangeArrowheads="1"/>
              </p:cNvSpPr>
              <p:nvPr/>
            </p:nvSpPr>
            <p:spPr bwMode="auto">
              <a:xfrm>
                <a:off x="3638" y="3167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11</a:t>
                </a:r>
              </a:p>
            </p:txBody>
          </p:sp>
          <p:sp>
            <p:nvSpPr>
              <p:cNvPr id="142363" name="Rectangle 71"/>
              <p:cNvSpPr>
                <a:spLocks noChangeArrowheads="1"/>
              </p:cNvSpPr>
              <p:nvPr/>
            </p:nvSpPr>
            <p:spPr bwMode="auto">
              <a:xfrm>
                <a:off x="4926" y="262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</p:grpSp>
      </p:grpSp>
      <p:sp>
        <p:nvSpPr>
          <p:cNvPr id="83" name="Rectangle 90"/>
          <p:cNvSpPr>
            <a:spLocks noChangeArrowheads="1"/>
          </p:cNvSpPr>
          <p:nvPr/>
        </p:nvSpPr>
        <p:spPr bwMode="auto">
          <a:xfrm>
            <a:off x="750888" y="1754188"/>
            <a:ext cx="1268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9.13</a:t>
            </a:r>
          </a:p>
        </p:txBody>
      </p:sp>
      <p:grpSp>
        <p:nvGrpSpPr>
          <p:cNvPr id="84" name="Group 9"/>
          <p:cNvGrpSpPr>
            <a:grpSpLocks/>
          </p:cNvGrpSpPr>
          <p:nvPr/>
        </p:nvGrpSpPr>
        <p:grpSpPr bwMode="auto">
          <a:xfrm>
            <a:off x="5559425" y="1308100"/>
            <a:ext cx="3241675" cy="2159000"/>
            <a:chOff x="3598" y="904"/>
            <a:chExt cx="2042" cy="1360"/>
          </a:xfrm>
        </p:grpSpPr>
        <p:sp>
          <p:nvSpPr>
            <p:cNvPr id="85" name="Rectangle 10"/>
            <p:cNvSpPr>
              <a:spLocks noChangeArrowheads="1"/>
            </p:cNvSpPr>
            <p:nvPr/>
          </p:nvSpPr>
          <p:spPr bwMode="auto">
            <a:xfrm>
              <a:off x="3632" y="904"/>
              <a:ext cx="2008" cy="136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348" name="Rectangle 11"/>
            <p:cNvSpPr>
              <a:spLocks noChangeArrowheads="1"/>
            </p:cNvSpPr>
            <p:nvPr/>
          </p:nvSpPr>
          <p:spPr bwMode="auto">
            <a:xfrm>
              <a:off x="4040" y="959"/>
              <a:ext cx="1544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571500" indent="-571500">
                <a:lnSpc>
                  <a:spcPct val="85000"/>
                </a:lnSpc>
                <a:spcAft>
                  <a:spcPct val="25000"/>
                </a:spcAft>
                <a:buFont typeface="Times" charset="0"/>
                <a:buNone/>
              </a:pPr>
              <a:r>
                <a:rPr lang="en-US" sz="2000" dirty="0"/>
                <a:t>480	available mins per day</a:t>
              </a:r>
            </a:p>
            <a:p>
              <a:pPr marL="571500" indent="-571500">
                <a:lnSpc>
                  <a:spcPct val="85000"/>
                </a:lnSpc>
                <a:spcAft>
                  <a:spcPct val="25000"/>
                </a:spcAft>
                <a:buFont typeface="Times" charset="0"/>
                <a:buNone/>
              </a:pPr>
              <a:r>
                <a:rPr lang="en-US" sz="2000" dirty="0"/>
                <a:t>40	units required</a:t>
              </a:r>
            </a:p>
          </p:txBody>
        </p:sp>
        <p:sp>
          <p:nvSpPr>
            <p:cNvPr id="142349" name="Rectangle 12"/>
            <p:cNvSpPr>
              <a:spLocks noChangeArrowheads="1"/>
            </p:cNvSpPr>
            <p:nvPr/>
          </p:nvSpPr>
          <p:spPr bwMode="auto">
            <a:xfrm>
              <a:off x="3877" y="1560"/>
              <a:ext cx="16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Cycle time = 12 mins</a:t>
              </a:r>
            </a:p>
          </p:txBody>
        </p:sp>
        <p:grpSp>
          <p:nvGrpSpPr>
            <p:cNvPr id="142350" name="Group 13"/>
            <p:cNvGrpSpPr>
              <a:grpSpLocks/>
            </p:cNvGrpSpPr>
            <p:nvPr/>
          </p:nvGrpSpPr>
          <p:grpSpPr bwMode="auto">
            <a:xfrm>
              <a:off x="3598" y="1816"/>
              <a:ext cx="1962" cy="393"/>
              <a:chOff x="3598" y="1976"/>
              <a:chExt cx="1962" cy="393"/>
            </a:xfrm>
          </p:grpSpPr>
          <p:sp>
            <p:nvSpPr>
              <p:cNvPr id="142351" name="Rectangle 14"/>
              <p:cNvSpPr>
                <a:spLocks noChangeArrowheads="1"/>
              </p:cNvSpPr>
              <p:nvPr/>
            </p:nvSpPr>
            <p:spPr bwMode="auto">
              <a:xfrm>
                <a:off x="3598" y="1976"/>
                <a:ext cx="1108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000" dirty="0"/>
                  <a:t>Minimum workstations</a:t>
                </a:r>
              </a:p>
            </p:txBody>
          </p:sp>
          <p:sp>
            <p:nvSpPr>
              <p:cNvPr id="142352" name="Rectangle 15"/>
              <p:cNvSpPr>
                <a:spLocks noChangeArrowheads="1"/>
              </p:cNvSpPr>
              <p:nvPr/>
            </p:nvSpPr>
            <p:spPr bwMode="auto">
              <a:xfrm>
                <a:off x="4667" y="2035"/>
                <a:ext cx="89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= 5.42 or 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553618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685800" y="1397000"/>
          <a:ext cx="4457700" cy="429768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9.2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Precedence Data for Wing Component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TASK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ASSEMBLY TIME (MINUTES)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TASK MUST FOLLOW TASK LISTED BELOW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C,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G,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88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Total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4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850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latin typeface="Arial" charset="0"/>
                <a:cs typeface="Arial" charset="0"/>
              </a:rPr>
              <a:t>Wing Component Example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49825" y="3552825"/>
            <a:ext cx="3773488" cy="2498725"/>
            <a:chOff x="4949825" y="3552825"/>
            <a:chExt cx="3774072" cy="2498725"/>
          </a:xfrm>
        </p:grpSpPr>
        <p:grpSp>
          <p:nvGrpSpPr>
            <p:cNvPr id="144477" name="Group 8"/>
            <p:cNvGrpSpPr>
              <a:grpSpLocks/>
            </p:cNvGrpSpPr>
            <p:nvPr/>
          </p:nvGrpSpPr>
          <p:grpSpPr bwMode="auto">
            <a:xfrm>
              <a:off x="7435850" y="4902200"/>
              <a:ext cx="1174750" cy="952500"/>
              <a:chOff x="4756" y="2304"/>
              <a:chExt cx="740" cy="600"/>
            </a:xfrm>
          </p:grpSpPr>
          <p:sp>
            <p:nvSpPr>
              <p:cNvPr id="144527" name="Line 9"/>
              <p:cNvSpPr>
                <a:spLocks noChangeShapeType="1"/>
              </p:cNvSpPr>
              <p:nvPr/>
            </p:nvSpPr>
            <p:spPr bwMode="auto">
              <a:xfrm>
                <a:off x="5144" y="2304"/>
                <a:ext cx="152" cy="26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528" name="Line 10"/>
              <p:cNvSpPr>
                <a:spLocks noChangeShapeType="1"/>
              </p:cNvSpPr>
              <p:nvPr/>
            </p:nvSpPr>
            <p:spPr bwMode="auto">
              <a:xfrm flipV="1">
                <a:off x="4756" y="2728"/>
                <a:ext cx="480" cy="1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44529" name="Group 11"/>
              <p:cNvGrpSpPr>
                <a:grpSpLocks/>
              </p:cNvGrpSpPr>
              <p:nvPr/>
            </p:nvGrpSpPr>
            <p:grpSpPr bwMode="auto">
              <a:xfrm>
                <a:off x="5240" y="2556"/>
                <a:ext cx="256" cy="256"/>
                <a:chOff x="5616" y="2396"/>
                <a:chExt cx="256" cy="256"/>
              </a:xfrm>
            </p:grpSpPr>
            <p:sp>
              <p:nvSpPr>
                <p:cNvPr id="152588" name="Oval 12"/>
                <p:cNvSpPr>
                  <a:spLocks noChangeArrowheads="1"/>
                </p:cNvSpPr>
                <p:nvPr/>
              </p:nvSpPr>
              <p:spPr bwMode="auto">
                <a:xfrm>
                  <a:off x="5616" y="2396"/>
                  <a:ext cx="256" cy="256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4531" name="Rectangle 13"/>
                <p:cNvSpPr>
                  <a:spLocks noChangeArrowheads="1"/>
                </p:cNvSpPr>
                <p:nvPr/>
              </p:nvSpPr>
              <p:spPr bwMode="auto">
                <a:xfrm>
                  <a:off x="5660" y="2418"/>
                  <a:ext cx="15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/>
                    <a:t>I</a:t>
                  </a:r>
                </a:p>
              </p:txBody>
            </p:sp>
          </p:grpSp>
        </p:grpSp>
        <p:grpSp>
          <p:nvGrpSpPr>
            <p:cNvPr id="144478" name="Group 14"/>
            <p:cNvGrpSpPr>
              <a:grpSpLocks/>
            </p:cNvGrpSpPr>
            <p:nvPr/>
          </p:nvGrpSpPr>
          <p:grpSpPr bwMode="auto">
            <a:xfrm>
              <a:off x="7302500" y="4695825"/>
              <a:ext cx="927100" cy="406400"/>
              <a:chOff x="4672" y="2174"/>
              <a:chExt cx="584" cy="256"/>
            </a:xfrm>
          </p:grpSpPr>
          <p:sp>
            <p:nvSpPr>
              <p:cNvPr id="144523" name="Line 15"/>
              <p:cNvSpPr>
                <a:spLocks noChangeShapeType="1"/>
              </p:cNvSpPr>
              <p:nvPr/>
            </p:nvSpPr>
            <p:spPr bwMode="auto">
              <a:xfrm flipV="1">
                <a:off x="4672" y="2294"/>
                <a:ext cx="320" cy="1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44524" name="Group 16"/>
              <p:cNvGrpSpPr>
                <a:grpSpLocks/>
              </p:cNvGrpSpPr>
              <p:nvPr/>
            </p:nvGrpSpPr>
            <p:grpSpPr bwMode="auto">
              <a:xfrm>
                <a:off x="5000" y="2174"/>
                <a:ext cx="256" cy="256"/>
                <a:chOff x="5184" y="2164"/>
                <a:chExt cx="256" cy="256"/>
              </a:xfrm>
            </p:grpSpPr>
            <p:sp>
              <p:nvSpPr>
                <p:cNvPr id="152593" name="Oval 17"/>
                <p:cNvSpPr>
                  <a:spLocks noChangeArrowheads="1"/>
                </p:cNvSpPr>
                <p:nvPr/>
              </p:nvSpPr>
              <p:spPr bwMode="auto">
                <a:xfrm>
                  <a:off x="5184" y="2164"/>
                  <a:ext cx="256" cy="256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45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96" y="2182"/>
                  <a:ext cx="21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/>
                    <a:t>G</a:t>
                  </a:r>
                </a:p>
              </p:txBody>
            </p:sp>
          </p:grpSp>
        </p:grpSp>
        <p:grpSp>
          <p:nvGrpSpPr>
            <p:cNvPr id="144479" name="Group 19"/>
            <p:cNvGrpSpPr>
              <a:grpSpLocks/>
            </p:cNvGrpSpPr>
            <p:nvPr/>
          </p:nvGrpSpPr>
          <p:grpSpPr bwMode="auto">
            <a:xfrm>
              <a:off x="6546850" y="4394200"/>
              <a:ext cx="946150" cy="1016000"/>
              <a:chOff x="4196" y="1984"/>
              <a:chExt cx="596" cy="640"/>
            </a:xfrm>
          </p:grpSpPr>
          <p:sp>
            <p:nvSpPr>
              <p:cNvPr id="144518" name="Line 20"/>
              <p:cNvSpPr>
                <a:spLocks noChangeShapeType="1"/>
              </p:cNvSpPr>
              <p:nvPr/>
            </p:nvSpPr>
            <p:spPr bwMode="auto">
              <a:xfrm flipV="1">
                <a:off x="4196" y="2368"/>
                <a:ext cx="360" cy="25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519" name="Line 21"/>
              <p:cNvSpPr>
                <a:spLocks noChangeShapeType="1"/>
              </p:cNvSpPr>
              <p:nvPr/>
            </p:nvSpPr>
            <p:spPr bwMode="auto">
              <a:xfrm>
                <a:off x="4228" y="1984"/>
                <a:ext cx="312" cy="2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44520" name="Group 22"/>
              <p:cNvGrpSpPr>
                <a:grpSpLocks/>
              </p:cNvGrpSpPr>
              <p:nvPr/>
            </p:nvGrpSpPr>
            <p:grpSpPr bwMode="auto">
              <a:xfrm>
                <a:off x="4536" y="2174"/>
                <a:ext cx="256" cy="256"/>
                <a:chOff x="4688" y="2164"/>
                <a:chExt cx="256" cy="256"/>
              </a:xfrm>
            </p:grpSpPr>
            <p:sp>
              <p:nvSpPr>
                <p:cNvPr id="152599" name="Oval 23"/>
                <p:cNvSpPr>
                  <a:spLocks noChangeArrowheads="1"/>
                </p:cNvSpPr>
                <p:nvPr/>
              </p:nvSpPr>
              <p:spPr bwMode="auto">
                <a:xfrm>
                  <a:off x="4688" y="2164"/>
                  <a:ext cx="256" cy="256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4522" name="Rectangle 24"/>
                <p:cNvSpPr>
                  <a:spLocks noChangeArrowheads="1"/>
                </p:cNvSpPr>
                <p:nvPr/>
              </p:nvSpPr>
              <p:spPr bwMode="auto">
                <a:xfrm>
                  <a:off x="4711" y="2190"/>
                  <a:ext cx="19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/>
                    <a:t>F</a:t>
                  </a:r>
                </a:p>
              </p:txBody>
            </p:sp>
          </p:grpSp>
        </p:grpSp>
        <p:grpSp>
          <p:nvGrpSpPr>
            <p:cNvPr id="144480" name="Group 25"/>
            <p:cNvGrpSpPr>
              <a:grpSpLocks/>
            </p:cNvGrpSpPr>
            <p:nvPr/>
          </p:nvGrpSpPr>
          <p:grpSpPr bwMode="auto">
            <a:xfrm>
              <a:off x="5848350" y="4197350"/>
              <a:ext cx="908050" cy="1422400"/>
              <a:chOff x="3756" y="1860"/>
              <a:chExt cx="572" cy="896"/>
            </a:xfrm>
          </p:grpSpPr>
          <p:grpSp>
            <p:nvGrpSpPr>
              <p:cNvPr id="144510" name="Group 26"/>
              <p:cNvGrpSpPr>
                <a:grpSpLocks/>
              </p:cNvGrpSpPr>
              <p:nvPr/>
            </p:nvGrpSpPr>
            <p:grpSpPr bwMode="auto">
              <a:xfrm>
                <a:off x="4072" y="1860"/>
                <a:ext cx="256" cy="256"/>
                <a:chOff x="4192" y="1948"/>
                <a:chExt cx="256" cy="256"/>
              </a:xfrm>
            </p:grpSpPr>
            <p:sp>
              <p:nvSpPr>
                <p:cNvPr id="152603" name="Oval 27"/>
                <p:cNvSpPr>
                  <a:spLocks noChangeArrowheads="1"/>
                </p:cNvSpPr>
                <p:nvPr/>
              </p:nvSpPr>
              <p:spPr bwMode="auto">
                <a:xfrm>
                  <a:off x="4192" y="1948"/>
                  <a:ext cx="256" cy="256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4517" name="Rectangle 28"/>
                <p:cNvSpPr>
                  <a:spLocks noChangeArrowheads="1"/>
                </p:cNvSpPr>
                <p:nvPr/>
              </p:nvSpPr>
              <p:spPr bwMode="auto">
                <a:xfrm>
                  <a:off x="4216" y="1970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/>
                    <a:t>C</a:t>
                  </a:r>
                </a:p>
              </p:txBody>
            </p:sp>
          </p:grpSp>
          <p:sp>
            <p:nvSpPr>
              <p:cNvPr id="144511" name="Line 29"/>
              <p:cNvSpPr>
                <a:spLocks noChangeShapeType="1"/>
              </p:cNvSpPr>
              <p:nvPr/>
            </p:nvSpPr>
            <p:spPr bwMode="auto">
              <a:xfrm>
                <a:off x="3792" y="2304"/>
                <a:ext cx="312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4512" name="Line 30"/>
              <p:cNvSpPr>
                <a:spLocks noChangeShapeType="1"/>
              </p:cNvSpPr>
              <p:nvPr/>
            </p:nvSpPr>
            <p:spPr bwMode="auto">
              <a:xfrm flipV="1">
                <a:off x="3756" y="2040"/>
                <a:ext cx="328" cy="2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44513" name="Group 31"/>
              <p:cNvGrpSpPr>
                <a:grpSpLocks/>
              </p:cNvGrpSpPr>
              <p:nvPr/>
            </p:nvGrpSpPr>
            <p:grpSpPr bwMode="auto">
              <a:xfrm>
                <a:off x="4072" y="2500"/>
                <a:ext cx="256" cy="256"/>
                <a:chOff x="4192" y="2380"/>
                <a:chExt cx="256" cy="256"/>
              </a:xfrm>
            </p:grpSpPr>
            <p:sp>
              <p:nvSpPr>
                <p:cNvPr id="152608" name="Oval 32"/>
                <p:cNvSpPr>
                  <a:spLocks noChangeArrowheads="1"/>
                </p:cNvSpPr>
                <p:nvPr/>
              </p:nvSpPr>
              <p:spPr bwMode="auto">
                <a:xfrm>
                  <a:off x="4192" y="2380"/>
                  <a:ext cx="256" cy="256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4515" name="Rectangle 33"/>
                <p:cNvSpPr>
                  <a:spLocks noChangeArrowheads="1"/>
                </p:cNvSpPr>
                <p:nvPr/>
              </p:nvSpPr>
              <p:spPr bwMode="auto">
                <a:xfrm>
                  <a:off x="4216" y="2402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/>
                    <a:t>D</a:t>
                  </a:r>
                </a:p>
              </p:txBody>
            </p:sp>
          </p:grpSp>
        </p:grpSp>
        <p:grpSp>
          <p:nvGrpSpPr>
            <p:cNvPr id="144481" name="Group 34"/>
            <p:cNvGrpSpPr>
              <a:grpSpLocks/>
            </p:cNvGrpSpPr>
            <p:nvPr/>
          </p:nvGrpSpPr>
          <p:grpSpPr bwMode="auto">
            <a:xfrm>
              <a:off x="6019800" y="5645150"/>
              <a:ext cx="1600200" cy="406400"/>
              <a:chOff x="3864" y="2772"/>
              <a:chExt cx="1008" cy="256"/>
            </a:xfrm>
          </p:grpSpPr>
          <p:sp>
            <p:nvSpPr>
              <p:cNvPr id="144506" name="Line 35"/>
              <p:cNvSpPr>
                <a:spLocks noChangeShapeType="1"/>
              </p:cNvSpPr>
              <p:nvPr/>
            </p:nvSpPr>
            <p:spPr bwMode="auto">
              <a:xfrm>
                <a:off x="3864" y="2904"/>
                <a:ext cx="7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44507" name="Group 36"/>
              <p:cNvGrpSpPr>
                <a:grpSpLocks/>
              </p:cNvGrpSpPr>
              <p:nvPr/>
            </p:nvGrpSpPr>
            <p:grpSpPr bwMode="auto">
              <a:xfrm>
                <a:off x="4616" y="2772"/>
                <a:ext cx="256" cy="256"/>
                <a:chOff x="4872" y="2676"/>
                <a:chExt cx="256" cy="256"/>
              </a:xfrm>
            </p:grpSpPr>
            <p:sp>
              <p:nvSpPr>
                <p:cNvPr id="152613" name="Oval 37"/>
                <p:cNvSpPr>
                  <a:spLocks noChangeArrowheads="1"/>
                </p:cNvSpPr>
                <p:nvPr/>
              </p:nvSpPr>
              <p:spPr bwMode="auto">
                <a:xfrm>
                  <a:off x="4872" y="2676"/>
                  <a:ext cx="256" cy="256"/>
                </a:xfrm>
                <a:prstGeom prst="ellipse">
                  <a:avLst/>
                </a:prstGeom>
                <a:solidFill>
                  <a:schemeClr val="accent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4509" name="Rectangle 38"/>
                <p:cNvSpPr>
                  <a:spLocks noChangeArrowheads="1"/>
                </p:cNvSpPr>
                <p:nvPr/>
              </p:nvSpPr>
              <p:spPr bwMode="auto">
                <a:xfrm>
                  <a:off x="4888" y="2698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/>
                    <a:t>H</a:t>
                  </a:r>
                </a:p>
              </p:txBody>
            </p:sp>
          </p:grpSp>
        </p:grpSp>
        <p:grpSp>
          <p:nvGrpSpPr>
            <p:cNvPr id="144482" name="Group 39"/>
            <p:cNvGrpSpPr>
              <a:grpSpLocks/>
            </p:cNvGrpSpPr>
            <p:nvPr/>
          </p:nvGrpSpPr>
          <p:grpSpPr bwMode="auto">
            <a:xfrm>
              <a:off x="5067300" y="4695825"/>
              <a:ext cx="1155700" cy="1355725"/>
              <a:chOff x="3144" y="3006"/>
              <a:chExt cx="728" cy="854"/>
            </a:xfrm>
          </p:grpSpPr>
          <p:sp>
            <p:nvSpPr>
              <p:cNvPr id="144497" name="Line 40"/>
              <p:cNvSpPr>
                <a:spLocks noChangeShapeType="1"/>
              </p:cNvSpPr>
              <p:nvPr/>
            </p:nvSpPr>
            <p:spPr bwMode="auto">
              <a:xfrm>
                <a:off x="3144" y="3134"/>
                <a:ext cx="3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44498" name="Group 41"/>
              <p:cNvGrpSpPr>
                <a:grpSpLocks/>
              </p:cNvGrpSpPr>
              <p:nvPr/>
            </p:nvGrpSpPr>
            <p:grpSpPr bwMode="auto">
              <a:xfrm>
                <a:off x="3220" y="3006"/>
                <a:ext cx="652" cy="854"/>
                <a:chOff x="3340" y="2174"/>
                <a:chExt cx="652" cy="854"/>
              </a:xfrm>
            </p:grpSpPr>
            <p:sp>
              <p:nvSpPr>
                <p:cNvPr id="144499" name="Line 42"/>
                <p:cNvSpPr>
                  <a:spLocks noChangeShapeType="1"/>
                </p:cNvSpPr>
                <p:nvPr/>
              </p:nvSpPr>
              <p:spPr bwMode="auto">
                <a:xfrm>
                  <a:off x="3340" y="2312"/>
                  <a:ext cx="424" cy="4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44500" name="Group 43"/>
                <p:cNvGrpSpPr>
                  <a:grpSpLocks/>
                </p:cNvGrpSpPr>
                <p:nvPr/>
              </p:nvGrpSpPr>
              <p:grpSpPr bwMode="auto">
                <a:xfrm>
                  <a:off x="3648" y="2174"/>
                  <a:ext cx="256" cy="256"/>
                  <a:chOff x="3648" y="2184"/>
                  <a:chExt cx="256" cy="256"/>
                </a:xfrm>
              </p:grpSpPr>
              <p:sp>
                <p:nvSpPr>
                  <p:cNvPr id="152620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2184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50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672" y="2202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B</a:t>
                    </a:r>
                  </a:p>
                </p:txBody>
              </p:sp>
            </p:grpSp>
            <p:grpSp>
              <p:nvGrpSpPr>
                <p:cNvPr id="144501" name="Group 46"/>
                <p:cNvGrpSpPr>
                  <a:grpSpLocks/>
                </p:cNvGrpSpPr>
                <p:nvPr/>
              </p:nvGrpSpPr>
              <p:grpSpPr bwMode="auto">
                <a:xfrm>
                  <a:off x="3736" y="2772"/>
                  <a:ext cx="256" cy="256"/>
                  <a:chOff x="3896" y="2676"/>
                  <a:chExt cx="256" cy="256"/>
                </a:xfrm>
              </p:grpSpPr>
              <p:sp>
                <p:nvSpPr>
                  <p:cNvPr id="152623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676"/>
                    <a:ext cx="256" cy="25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503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916" y="2690"/>
                    <a:ext cx="20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E</a:t>
                    </a:r>
                  </a:p>
                </p:txBody>
              </p:sp>
            </p:grpSp>
          </p:grpSp>
        </p:grpSp>
        <p:grpSp>
          <p:nvGrpSpPr>
            <p:cNvPr id="144483" name="Group 49"/>
            <p:cNvGrpSpPr>
              <a:grpSpLocks/>
            </p:cNvGrpSpPr>
            <p:nvPr/>
          </p:nvGrpSpPr>
          <p:grpSpPr bwMode="auto">
            <a:xfrm>
              <a:off x="4953000" y="4695825"/>
              <a:ext cx="406400" cy="406400"/>
              <a:chOff x="3192" y="2184"/>
              <a:chExt cx="256" cy="256"/>
            </a:xfrm>
          </p:grpSpPr>
          <p:sp>
            <p:nvSpPr>
              <p:cNvPr id="152626" name="Oval 50"/>
              <p:cNvSpPr>
                <a:spLocks noChangeArrowheads="1"/>
              </p:cNvSpPr>
              <p:nvPr/>
            </p:nvSpPr>
            <p:spPr bwMode="auto">
              <a:xfrm>
                <a:off x="3192" y="2184"/>
                <a:ext cx="256" cy="256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496" name="Rectangle 51"/>
              <p:cNvSpPr>
                <a:spLocks noChangeArrowheads="1"/>
              </p:cNvSpPr>
              <p:nvPr/>
            </p:nvSpPr>
            <p:spPr bwMode="auto">
              <a:xfrm>
                <a:off x="3213" y="2202"/>
                <a:ext cx="19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A</a:t>
                </a:r>
              </a:p>
            </p:txBody>
          </p:sp>
        </p:grpSp>
        <p:grpSp>
          <p:nvGrpSpPr>
            <p:cNvPr id="144484" name="Group 52"/>
            <p:cNvGrpSpPr>
              <a:grpSpLocks/>
            </p:cNvGrpSpPr>
            <p:nvPr/>
          </p:nvGrpSpPr>
          <p:grpSpPr bwMode="auto">
            <a:xfrm>
              <a:off x="4949825" y="3910013"/>
              <a:ext cx="3622675" cy="1782762"/>
              <a:chOff x="3070" y="2511"/>
              <a:chExt cx="2282" cy="1123"/>
            </a:xfrm>
          </p:grpSpPr>
          <p:sp>
            <p:nvSpPr>
              <p:cNvPr id="144486" name="Rectangle 53"/>
              <p:cNvSpPr>
                <a:spLocks noChangeArrowheads="1"/>
              </p:cNvSpPr>
              <p:nvPr/>
            </p:nvSpPr>
            <p:spPr bwMode="auto">
              <a:xfrm>
                <a:off x="3070" y="2824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10</a:t>
                </a:r>
              </a:p>
            </p:txBody>
          </p:sp>
          <p:sp>
            <p:nvSpPr>
              <p:cNvPr id="144487" name="Rectangle 54"/>
              <p:cNvSpPr>
                <a:spLocks noChangeArrowheads="1"/>
              </p:cNvSpPr>
              <p:nvPr/>
            </p:nvSpPr>
            <p:spPr bwMode="auto">
              <a:xfrm>
                <a:off x="4502" y="3440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11</a:t>
                </a:r>
              </a:p>
            </p:txBody>
          </p:sp>
          <p:sp>
            <p:nvSpPr>
              <p:cNvPr id="144488" name="Rectangle 55"/>
              <p:cNvSpPr>
                <a:spLocks noChangeArrowheads="1"/>
              </p:cNvSpPr>
              <p:nvPr/>
            </p:nvSpPr>
            <p:spPr bwMode="auto">
              <a:xfrm>
                <a:off x="3622" y="3440"/>
                <a:ext cx="2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11</a:t>
                </a:r>
              </a:p>
            </p:txBody>
          </p:sp>
          <p:sp>
            <p:nvSpPr>
              <p:cNvPr id="144489" name="Rectangle 56"/>
              <p:cNvSpPr>
                <a:spLocks noChangeArrowheads="1"/>
              </p:cNvSpPr>
              <p:nvPr/>
            </p:nvSpPr>
            <p:spPr bwMode="auto">
              <a:xfrm>
                <a:off x="3990" y="251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5</a:t>
                </a:r>
              </a:p>
            </p:txBody>
          </p:sp>
          <p:sp>
            <p:nvSpPr>
              <p:cNvPr id="144490" name="Rectangle 57"/>
              <p:cNvSpPr>
                <a:spLocks noChangeArrowheads="1"/>
              </p:cNvSpPr>
              <p:nvPr/>
            </p:nvSpPr>
            <p:spPr bwMode="auto">
              <a:xfrm>
                <a:off x="3990" y="315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4</a:t>
                </a:r>
              </a:p>
            </p:txBody>
          </p:sp>
          <p:sp>
            <p:nvSpPr>
              <p:cNvPr id="144491" name="Rectangle 58"/>
              <p:cNvSpPr>
                <a:spLocks noChangeArrowheads="1"/>
              </p:cNvSpPr>
              <p:nvPr/>
            </p:nvSpPr>
            <p:spPr bwMode="auto">
              <a:xfrm>
                <a:off x="5174" y="3216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3</a:t>
                </a:r>
              </a:p>
            </p:txBody>
          </p:sp>
          <p:sp>
            <p:nvSpPr>
              <p:cNvPr id="144492" name="Rectangle 59"/>
              <p:cNvSpPr>
                <a:spLocks noChangeArrowheads="1"/>
              </p:cNvSpPr>
              <p:nvPr/>
            </p:nvSpPr>
            <p:spPr bwMode="auto">
              <a:xfrm>
                <a:off x="4918" y="2824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7</a:t>
                </a:r>
              </a:p>
            </p:txBody>
          </p:sp>
          <p:sp>
            <p:nvSpPr>
              <p:cNvPr id="144493" name="Rectangle 60"/>
              <p:cNvSpPr>
                <a:spLocks noChangeArrowheads="1"/>
              </p:cNvSpPr>
              <p:nvPr/>
            </p:nvSpPr>
            <p:spPr bwMode="auto">
              <a:xfrm>
                <a:off x="3534" y="2824"/>
                <a:ext cx="2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11</a:t>
                </a:r>
              </a:p>
            </p:txBody>
          </p:sp>
          <p:sp>
            <p:nvSpPr>
              <p:cNvPr id="144494" name="Rectangle 61"/>
              <p:cNvSpPr>
                <a:spLocks noChangeArrowheads="1"/>
              </p:cNvSpPr>
              <p:nvPr/>
            </p:nvSpPr>
            <p:spPr bwMode="auto">
              <a:xfrm>
                <a:off x="4454" y="2824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3</a:t>
                </a:r>
              </a:p>
            </p:txBody>
          </p:sp>
        </p:grpSp>
        <p:sp>
          <p:nvSpPr>
            <p:cNvPr id="144485" name="Rectangle 62"/>
            <p:cNvSpPr>
              <a:spLocks noChangeArrowheads="1"/>
            </p:cNvSpPr>
            <p:nvPr/>
          </p:nvSpPr>
          <p:spPr bwMode="auto">
            <a:xfrm>
              <a:off x="7455902" y="3552825"/>
              <a:ext cx="12679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Figure </a:t>
              </a:r>
              <a:r>
                <a:rPr lang="en-US" sz="1600" dirty="0">
                  <a:solidFill>
                    <a:schemeClr val="tx2"/>
                  </a:solidFill>
                </a:rPr>
                <a:t>9.12</a:t>
              </a:r>
            </a:p>
          </p:txBody>
        </p:sp>
      </p:grpSp>
      <p:grpSp>
        <p:nvGrpSpPr>
          <p:cNvPr id="144462" name="Group 9"/>
          <p:cNvGrpSpPr>
            <a:grpSpLocks/>
          </p:cNvGrpSpPr>
          <p:nvPr/>
        </p:nvGrpSpPr>
        <p:grpSpPr bwMode="auto">
          <a:xfrm>
            <a:off x="5559425" y="1308100"/>
            <a:ext cx="3241675" cy="2159000"/>
            <a:chOff x="3598" y="904"/>
            <a:chExt cx="2042" cy="1360"/>
          </a:xfrm>
        </p:grpSpPr>
        <p:sp>
          <p:nvSpPr>
            <p:cNvPr id="65" name="Rectangle 10"/>
            <p:cNvSpPr>
              <a:spLocks noChangeArrowheads="1"/>
            </p:cNvSpPr>
            <p:nvPr/>
          </p:nvSpPr>
          <p:spPr bwMode="auto">
            <a:xfrm>
              <a:off x="3632" y="904"/>
              <a:ext cx="2008" cy="136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472" name="Rectangle 11"/>
            <p:cNvSpPr>
              <a:spLocks noChangeArrowheads="1"/>
            </p:cNvSpPr>
            <p:nvPr/>
          </p:nvSpPr>
          <p:spPr bwMode="auto">
            <a:xfrm>
              <a:off x="4040" y="959"/>
              <a:ext cx="1544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571500" indent="-571500">
                <a:lnSpc>
                  <a:spcPct val="85000"/>
                </a:lnSpc>
                <a:spcAft>
                  <a:spcPct val="25000"/>
                </a:spcAft>
                <a:buFont typeface="Times" charset="0"/>
                <a:buNone/>
              </a:pPr>
              <a:r>
                <a:rPr lang="en-US" sz="2000" dirty="0"/>
                <a:t>480	available mins per day</a:t>
              </a:r>
            </a:p>
            <a:p>
              <a:pPr marL="571500" indent="-571500">
                <a:lnSpc>
                  <a:spcPct val="85000"/>
                </a:lnSpc>
                <a:spcAft>
                  <a:spcPct val="25000"/>
                </a:spcAft>
                <a:buFont typeface="Times" charset="0"/>
                <a:buNone/>
              </a:pPr>
              <a:r>
                <a:rPr lang="en-US" sz="2000" dirty="0"/>
                <a:t>40	units required</a:t>
              </a:r>
            </a:p>
          </p:txBody>
        </p:sp>
        <p:sp>
          <p:nvSpPr>
            <p:cNvPr id="144473" name="Rectangle 12"/>
            <p:cNvSpPr>
              <a:spLocks noChangeArrowheads="1"/>
            </p:cNvSpPr>
            <p:nvPr/>
          </p:nvSpPr>
          <p:spPr bwMode="auto">
            <a:xfrm>
              <a:off x="3877" y="1560"/>
              <a:ext cx="16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Cycle time = 12 mins</a:t>
              </a:r>
            </a:p>
          </p:txBody>
        </p:sp>
        <p:grpSp>
          <p:nvGrpSpPr>
            <p:cNvPr id="144474" name="Group 13"/>
            <p:cNvGrpSpPr>
              <a:grpSpLocks/>
            </p:cNvGrpSpPr>
            <p:nvPr/>
          </p:nvGrpSpPr>
          <p:grpSpPr bwMode="auto">
            <a:xfrm>
              <a:off x="3598" y="1816"/>
              <a:ext cx="1962" cy="393"/>
              <a:chOff x="3598" y="1976"/>
              <a:chExt cx="1962" cy="393"/>
            </a:xfrm>
          </p:grpSpPr>
          <p:sp>
            <p:nvSpPr>
              <p:cNvPr id="144475" name="Rectangle 14"/>
              <p:cNvSpPr>
                <a:spLocks noChangeArrowheads="1"/>
              </p:cNvSpPr>
              <p:nvPr/>
            </p:nvSpPr>
            <p:spPr bwMode="auto">
              <a:xfrm>
                <a:off x="3598" y="1976"/>
                <a:ext cx="1108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2000" dirty="0"/>
                  <a:t>Minimum workstations</a:t>
                </a:r>
              </a:p>
            </p:txBody>
          </p:sp>
          <p:sp>
            <p:nvSpPr>
              <p:cNvPr id="144476" name="Rectangle 15"/>
              <p:cNvSpPr>
                <a:spLocks noChangeArrowheads="1"/>
              </p:cNvSpPr>
              <p:nvPr/>
            </p:nvSpPr>
            <p:spPr bwMode="auto">
              <a:xfrm>
                <a:off x="4667" y="2035"/>
                <a:ext cx="89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= 5.42 or 6</a:t>
                </a:r>
              </a:p>
            </p:txBody>
          </p:sp>
        </p:grpSp>
      </p:grp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292100" y="3848100"/>
            <a:ext cx="8636000" cy="2540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72" name="Group 16"/>
          <p:cNvGrpSpPr>
            <a:grpSpLocks/>
          </p:cNvGrpSpPr>
          <p:nvPr/>
        </p:nvGrpSpPr>
        <p:grpSpPr bwMode="auto">
          <a:xfrm>
            <a:off x="479425" y="4075113"/>
            <a:ext cx="8131175" cy="1639887"/>
            <a:chOff x="302" y="2647"/>
            <a:chExt cx="5122" cy="1033"/>
          </a:xfrm>
        </p:grpSpPr>
        <p:grpSp>
          <p:nvGrpSpPr>
            <p:cNvPr id="144465" name="Group 17"/>
            <p:cNvGrpSpPr>
              <a:grpSpLocks/>
            </p:cNvGrpSpPr>
            <p:nvPr/>
          </p:nvGrpSpPr>
          <p:grpSpPr bwMode="auto">
            <a:xfrm>
              <a:off x="302" y="2647"/>
              <a:ext cx="5122" cy="494"/>
              <a:chOff x="390" y="3591"/>
              <a:chExt cx="5122" cy="494"/>
            </a:xfrm>
          </p:grpSpPr>
          <p:sp>
            <p:nvSpPr>
              <p:cNvPr id="144467" name="Rectangle 18"/>
              <p:cNvSpPr>
                <a:spLocks noChangeArrowheads="1"/>
              </p:cNvSpPr>
              <p:nvPr/>
            </p:nvSpPr>
            <p:spPr bwMode="auto">
              <a:xfrm>
                <a:off x="390" y="3727"/>
                <a:ext cx="94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Efficiency =</a:t>
                </a:r>
              </a:p>
            </p:txBody>
          </p:sp>
          <p:grpSp>
            <p:nvGrpSpPr>
              <p:cNvPr id="144468" name="Group 19"/>
              <p:cNvGrpSpPr>
                <a:grpSpLocks/>
              </p:cNvGrpSpPr>
              <p:nvPr/>
            </p:nvGrpSpPr>
            <p:grpSpPr bwMode="auto">
              <a:xfrm>
                <a:off x="1432" y="3591"/>
                <a:ext cx="4080" cy="494"/>
                <a:chOff x="1496" y="3583"/>
                <a:chExt cx="4080" cy="494"/>
              </a:xfrm>
            </p:grpSpPr>
            <p:sp>
              <p:nvSpPr>
                <p:cNvPr id="144469" name="Rectangle 20"/>
                <p:cNvSpPr>
                  <a:spLocks noChangeArrowheads="1"/>
                </p:cNvSpPr>
                <p:nvPr/>
              </p:nvSpPr>
              <p:spPr bwMode="auto">
                <a:xfrm>
                  <a:off x="1551" y="3583"/>
                  <a:ext cx="3968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ct val="25000"/>
                    </a:spcAft>
                  </a:pPr>
                  <a:r>
                    <a:rPr lang="en-US" sz="2000" dirty="0">
                      <a:latin typeface="Times New Roman" charset="0"/>
                      <a:cs typeface="Times New Roman" charset="0"/>
                    </a:rPr>
                    <a:t>∑ </a:t>
                  </a:r>
                  <a:r>
                    <a:rPr lang="en-US" sz="2000" dirty="0"/>
                    <a:t>Task times</a:t>
                  </a:r>
                </a:p>
                <a:p>
                  <a:pPr algn="ctr">
                    <a:spcAft>
                      <a:spcPct val="25000"/>
                    </a:spcAft>
                  </a:pPr>
                  <a:r>
                    <a:rPr lang="en-US" sz="2000" dirty="0"/>
                    <a:t>(</a:t>
                  </a:r>
                  <a:r>
                    <a:rPr lang="en-US" sz="2000" i="1" dirty="0"/>
                    <a:t>Actual</a:t>
                  </a:r>
                  <a:r>
                    <a:rPr lang="en-US" sz="2000" dirty="0"/>
                    <a:t> number of workstations) x (Largest cycle time)</a:t>
                  </a:r>
                </a:p>
              </p:txBody>
            </p:sp>
            <p:sp>
              <p:nvSpPr>
                <p:cNvPr id="144470" name="Line 21"/>
                <p:cNvSpPr>
                  <a:spLocks noChangeShapeType="1"/>
                </p:cNvSpPr>
                <p:nvPr/>
              </p:nvSpPr>
              <p:spPr bwMode="auto">
                <a:xfrm>
                  <a:off x="1496" y="3840"/>
                  <a:ext cx="40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44466" name="Rectangle 22"/>
            <p:cNvSpPr>
              <a:spLocks noChangeArrowheads="1"/>
            </p:cNvSpPr>
            <p:nvPr/>
          </p:nvSpPr>
          <p:spPr bwMode="auto">
            <a:xfrm>
              <a:off x="1030" y="3145"/>
              <a:ext cx="3156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000" dirty="0"/>
                <a:t>= 65 minutes / ((6 stations) x (12 minutes))</a:t>
              </a:r>
            </a:p>
            <a:p>
              <a:pPr>
                <a:lnSpc>
                  <a:spcPct val="125000"/>
                </a:lnSpc>
              </a:pPr>
              <a:r>
                <a:rPr lang="en-US" sz="2000" dirty="0"/>
                <a:t>= 90.3%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8638" y="5753100"/>
            <a:ext cx="761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Idle Time = ((6 stations) × (12 minutes)) – 65 minutes = 7 minutes</a:t>
            </a:r>
            <a:r>
              <a:rPr lang="en-NZ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780428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Types of Layout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2625" y="1579563"/>
            <a:ext cx="775335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2300" indent="-6223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i="1" dirty="0"/>
              <a:t>Office layout</a:t>
            </a:r>
            <a:r>
              <a:rPr lang="en-US" sz="3200" dirty="0"/>
              <a:t>: Positions workers, their equipment, and spaces/offices to provide for movement of information</a:t>
            </a:r>
          </a:p>
          <a:p>
            <a:pPr marL="622300" indent="-6223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i="1" dirty="0"/>
              <a:t>Retail layout</a:t>
            </a:r>
            <a:r>
              <a:rPr lang="en-US" sz="3200" dirty="0"/>
              <a:t>: Allocates display space and responds to customer behavior </a:t>
            </a:r>
          </a:p>
          <a:p>
            <a:pPr marL="622300" indent="-6223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3200" i="1" dirty="0"/>
              <a:t>Warehouse layout</a:t>
            </a:r>
            <a:r>
              <a:rPr lang="en-US" sz="3200" dirty="0"/>
              <a:t>: Addresses trade-offs between space and material handling</a:t>
            </a:r>
          </a:p>
        </p:txBody>
      </p:sp>
    </p:spTree>
    <p:extLst>
      <p:ext uri="{BB962C8B-B14F-4D97-AF65-F5344CB8AC3E}">
        <p14:creationId xmlns:p14="http://schemas.microsoft.com/office/powerpoint/2010/main" val="246719193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Types of Layout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82625" y="1833563"/>
            <a:ext cx="77914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2300" indent="-6223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 startAt="4"/>
            </a:pPr>
            <a:r>
              <a:rPr lang="en-US" sz="3200" i="1" dirty="0"/>
              <a:t>Fixed-position layout</a:t>
            </a:r>
            <a:r>
              <a:rPr lang="en-US" sz="3200" dirty="0"/>
              <a:t>: Addresses the layout requirements of large, bulky projects such as ships and buildings</a:t>
            </a:r>
          </a:p>
          <a:p>
            <a:pPr marL="622300" indent="-6223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 startAt="4"/>
            </a:pPr>
            <a:r>
              <a:rPr lang="en-US" sz="3200" i="1" dirty="0"/>
              <a:t>Process-oriented layout</a:t>
            </a:r>
            <a:r>
              <a:rPr lang="en-US" sz="3200" dirty="0"/>
              <a:t>: Deals with low-volume, high-variety production (also called job shop or intermittent production)</a:t>
            </a:r>
          </a:p>
        </p:txBody>
      </p:sp>
    </p:spTree>
    <p:extLst>
      <p:ext uri="{BB962C8B-B14F-4D97-AF65-F5344CB8AC3E}">
        <p14:creationId xmlns:p14="http://schemas.microsoft.com/office/powerpoint/2010/main" val="401606747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975"/>
            <a:ext cx="7772400" cy="889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Types of Layout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82625" y="1833563"/>
            <a:ext cx="77914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2300" indent="-6223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 startAt="6"/>
            </a:pPr>
            <a:r>
              <a:rPr lang="en-US" sz="3200" i="1" dirty="0"/>
              <a:t>Work cell layout</a:t>
            </a:r>
            <a:r>
              <a:rPr lang="en-US" sz="3200" dirty="0"/>
              <a:t>: Arranges machinery and equipment to focus on production of a single product or group of related products</a:t>
            </a:r>
          </a:p>
          <a:p>
            <a:pPr marL="622300" indent="-622300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  <a:buFont typeface="Times" charset="0"/>
              <a:buAutoNum type="arabicPeriod" startAt="6"/>
            </a:pPr>
            <a:r>
              <a:rPr lang="en-US" sz="3200" i="1" dirty="0"/>
              <a:t>Product-oriented layout</a:t>
            </a:r>
            <a:r>
              <a:rPr lang="en-US" sz="3200" dirty="0"/>
              <a:t>: Seeks the best personnel and machine utilizations in repetitive or continuous production</a:t>
            </a:r>
          </a:p>
        </p:txBody>
      </p:sp>
    </p:spTree>
    <p:extLst>
      <p:ext uri="{BB962C8B-B14F-4D97-AF65-F5344CB8AC3E}">
        <p14:creationId xmlns:p14="http://schemas.microsoft.com/office/powerpoint/2010/main" val="38118727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HR11">
      <a:dk1>
        <a:srgbClr val="000000"/>
      </a:dk1>
      <a:lt1>
        <a:srgbClr val="FFFFFF"/>
      </a:lt1>
      <a:dk2>
        <a:srgbClr val="255898"/>
      </a:dk2>
      <a:lt2>
        <a:srgbClr val="FFFCF2"/>
      </a:lt2>
      <a:accent1>
        <a:srgbClr val="D33320"/>
      </a:accent1>
      <a:accent2>
        <a:srgbClr val="9FACC7"/>
      </a:accent2>
      <a:accent3>
        <a:srgbClr val="F7D7AC"/>
      </a:accent3>
      <a:accent4>
        <a:srgbClr val="BDD6A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3348</Words>
  <Application>Microsoft Office PowerPoint</Application>
  <PresentationFormat>On-screen Show (4:3)</PresentationFormat>
  <Paragraphs>764</Paragraphs>
  <Slides>62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Unicode MS</vt:lpstr>
      <vt:lpstr>Calibri</vt:lpstr>
      <vt:lpstr>Helvetica Neue</vt:lpstr>
      <vt:lpstr>Lucida Grande</vt:lpstr>
      <vt:lpstr>Times</vt:lpstr>
      <vt:lpstr>Times New Roman</vt:lpstr>
      <vt:lpstr>Wingdings</vt:lpstr>
      <vt:lpstr>Office Theme</vt:lpstr>
      <vt:lpstr>Equation</vt:lpstr>
      <vt:lpstr>PowerPoint Presentation</vt:lpstr>
      <vt:lpstr>Learning Objectives</vt:lpstr>
      <vt:lpstr>Learning Objectives</vt:lpstr>
      <vt:lpstr>Strategic Importance of Layout Decisions</vt:lpstr>
      <vt:lpstr>Layout Design Considerations</vt:lpstr>
      <vt:lpstr>Types of Layout</vt:lpstr>
      <vt:lpstr>Types of Layout</vt:lpstr>
      <vt:lpstr>Types of Layout</vt:lpstr>
      <vt:lpstr>Types of Layout</vt:lpstr>
      <vt:lpstr>Layout Strategies</vt:lpstr>
      <vt:lpstr>Layout Strategies</vt:lpstr>
      <vt:lpstr>Good Layouts Consider</vt:lpstr>
      <vt:lpstr>Office Layout</vt:lpstr>
      <vt:lpstr>Relationship Chart</vt:lpstr>
      <vt:lpstr>Office Layout</vt:lpstr>
      <vt:lpstr>Retail Layout</vt:lpstr>
      <vt:lpstr>Five Helpful Ideas for Supermarket Layout</vt:lpstr>
      <vt:lpstr>Store Layout</vt:lpstr>
      <vt:lpstr>Slotting</vt:lpstr>
      <vt:lpstr>Servicescapes</vt:lpstr>
      <vt:lpstr>Warehouse and Storage Layouts</vt:lpstr>
      <vt:lpstr>Warehousing and Storage Layouts</vt:lpstr>
      <vt:lpstr>Warehousing and Storage Layouts</vt:lpstr>
      <vt:lpstr>Cross-Docking</vt:lpstr>
      <vt:lpstr>Random Stocking</vt:lpstr>
      <vt:lpstr>Customizing</vt:lpstr>
      <vt:lpstr>Fixed-Position Layout</vt:lpstr>
      <vt:lpstr>Alternative Strategy</vt:lpstr>
      <vt:lpstr>Process-Oriented Layout</vt:lpstr>
      <vt:lpstr>Process-Oriented Layout</vt:lpstr>
      <vt:lpstr>Process-Oriented Layout</vt:lpstr>
      <vt:lpstr>Process-Oriented Layout</vt:lpstr>
      <vt:lpstr>Process Layout Example</vt:lpstr>
      <vt:lpstr>Process Layout Example</vt:lpstr>
      <vt:lpstr>Process Layout Example</vt:lpstr>
      <vt:lpstr>Process Layout Example</vt:lpstr>
      <vt:lpstr>Process Layout Example</vt:lpstr>
      <vt:lpstr>Process Layout Example</vt:lpstr>
      <vt:lpstr>Process Layout Example</vt:lpstr>
      <vt:lpstr>Process Layout Example</vt:lpstr>
      <vt:lpstr>Work Cells</vt:lpstr>
      <vt:lpstr>Advantages of Work Cells</vt:lpstr>
      <vt:lpstr>Requirements of Work Cells</vt:lpstr>
      <vt:lpstr>Improving Layouts Using Work Cells</vt:lpstr>
      <vt:lpstr>Improving Layouts Using Work Cells</vt:lpstr>
      <vt:lpstr>Staffing and Balancing Work Cells</vt:lpstr>
      <vt:lpstr>Staffing Work Cells Example</vt:lpstr>
      <vt:lpstr>Staffing Work Cells Example</vt:lpstr>
      <vt:lpstr>Work Balance Charts</vt:lpstr>
      <vt:lpstr>Focused Work Center and Focused Factory</vt:lpstr>
      <vt:lpstr>Repetitive and Product-Oriented Layout</vt:lpstr>
      <vt:lpstr>Product-Oriented Layouts</vt:lpstr>
      <vt:lpstr>Product-Oriented Layouts</vt:lpstr>
      <vt:lpstr>Product-Oriented Layouts</vt:lpstr>
      <vt:lpstr>McDonald's Assembly Line</vt:lpstr>
      <vt:lpstr>Assembly-Line Balancing</vt:lpstr>
      <vt:lpstr>Wing Component Example</vt:lpstr>
      <vt:lpstr>Wing Component Example</vt:lpstr>
      <vt:lpstr>Wing Component Example</vt:lpstr>
      <vt:lpstr>Wing Component Example</vt:lpstr>
      <vt:lpstr>Wing Component Example</vt:lpstr>
      <vt:lpstr>Wing Component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Heizer/Render 12e</dc:title>
  <dc:subject>Chapter 9 - Layout Strategies</dc:subject>
  <dc:creator>Jeff Heyl</dc:creator>
  <cp:keywords/>
  <dc:description/>
  <cp:lastModifiedBy>deni</cp:lastModifiedBy>
  <cp:revision>243</cp:revision>
  <dcterms:created xsi:type="dcterms:W3CDTF">2012-09-28T10:33:31Z</dcterms:created>
  <dcterms:modified xsi:type="dcterms:W3CDTF">2021-02-27T11:07:39Z</dcterms:modified>
  <cp:category/>
</cp:coreProperties>
</file>