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57" r:id="rId2"/>
    <p:sldId id="341" r:id="rId3"/>
    <p:sldId id="342" r:id="rId4"/>
    <p:sldId id="345" r:id="rId5"/>
    <p:sldId id="350" r:id="rId6"/>
    <p:sldId id="346" r:id="rId7"/>
    <p:sldId id="347" r:id="rId8"/>
    <p:sldId id="352" r:id="rId9"/>
    <p:sldId id="353" r:id="rId10"/>
    <p:sldId id="354" r:id="rId11"/>
    <p:sldId id="355" r:id="rId12"/>
    <p:sldId id="356" r:id="rId13"/>
    <p:sldId id="357" r:id="rId14"/>
    <p:sldId id="358" r:id="rId15"/>
    <p:sldId id="359" r:id="rId16"/>
    <p:sldId id="360" r:id="rId17"/>
    <p:sldId id="369" r:id="rId18"/>
    <p:sldId id="370" r:id="rId19"/>
    <p:sldId id="371" r:id="rId20"/>
    <p:sldId id="372" r:id="rId21"/>
    <p:sldId id="373" r:id="rId22"/>
    <p:sldId id="374" r:id="rId23"/>
    <p:sldId id="375" r:id="rId24"/>
    <p:sldId id="376" r:id="rId25"/>
    <p:sldId id="377" r:id="rId26"/>
    <p:sldId id="380" r:id="rId27"/>
    <p:sldId id="381" r:id="rId28"/>
    <p:sldId id="410" r:id="rId29"/>
    <p:sldId id="411" r:id="rId30"/>
  </p:sldIdLst>
  <p:sldSz cx="9144000" cy="6858000" type="screen4x3"/>
  <p:notesSz cx="6858000" cy="9144000"/>
  <p:custDataLst>
    <p:tags r:id="rId32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44">
          <p15:clr>
            <a:srgbClr val="A4A3A4"/>
          </p15:clr>
        </p15:guide>
        <p15:guide id="2" pos="288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LB" initials="JLB" lastIdx="2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921" autoAdjust="0"/>
    <p:restoredTop sz="99184" autoAdjust="0"/>
  </p:normalViewPr>
  <p:slideViewPr>
    <p:cSldViewPr snapToGrid="0" snapToObjects="1">
      <p:cViewPr varScale="1">
        <p:scale>
          <a:sx n="77" d="100"/>
          <a:sy n="77" d="100"/>
        </p:scale>
        <p:origin x="102" y="324"/>
      </p:cViewPr>
      <p:guideLst>
        <p:guide orient="horz" pos="2144"/>
        <p:guide pos="288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53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2E0611E1-B028-2443-BED6-15B43C61F054}" type="datetimeFigureOut">
              <a:rPr lang="en-US"/>
              <a:pPr/>
              <a:t>3/2/2021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B5570E3B-8CB0-CD44-872C-98256F01E61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2128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A648ED57-5862-1C4F-9275-4EE300DB5E8C}" type="slidenum">
              <a:rPr lang="en-AU">
                <a:latin typeface="Calibri" charset="0"/>
              </a:rPr>
              <a:pPr/>
              <a:t>2</a:t>
            </a:fld>
            <a:endParaRPr lang="en-AU" dirty="0">
              <a:latin typeface="Calibri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3555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4C8D51FF-EE07-EE40-A081-931CDF3931CD}" type="slidenum">
              <a:rPr lang="en-AU">
                <a:latin typeface="Calibri" charset="0"/>
              </a:rPr>
              <a:pPr/>
              <a:t>12</a:t>
            </a:fld>
            <a:endParaRPr lang="en-AU" dirty="0">
              <a:latin typeface="Calibri" charset="0"/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3537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8A36C568-2DD0-3846-AB26-23AD1C130FC8}" type="slidenum">
              <a:rPr lang="en-AU">
                <a:latin typeface="Calibri" charset="0"/>
              </a:rPr>
              <a:pPr/>
              <a:t>13</a:t>
            </a:fld>
            <a:endParaRPr lang="en-AU" dirty="0">
              <a:latin typeface="Calibri" charset="0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8916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B91E4A87-2268-9A40-94C3-B1F2C5235647}" type="slidenum">
              <a:rPr lang="en-AU">
                <a:latin typeface="Calibri" charset="0"/>
              </a:rPr>
              <a:pPr/>
              <a:t>15</a:t>
            </a:fld>
            <a:endParaRPr lang="en-AU" dirty="0">
              <a:latin typeface="Calibri" charset="0"/>
            </a:endParaRPr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0963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A2FDFA55-064F-D040-9042-4BA1D7DB08A1}" type="slidenum">
              <a:rPr lang="en-AU">
                <a:latin typeface="Calibri" charset="0"/>
              </a:rPr>
              <a:pPr/>
              <a:t>16</a:t>
            </a:fld>
            <a:endParaRPr lang="en-AU" dirty="0">
              <a:latin typeface="Calibri" charset="0"/>
            </a:endParaRPr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8512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DDC2647D-0CED-844F-98A6-D865D519A665}" type="slidenum">
              <a:rPr lang="en-AU">
                <a:latin typeface="Calibri" charset="0"/>
              </a:rPr>
              <a:pPr/>
              <a:t>17</a:t>
            </a:fld>
            <a:endParaRPr lang="en-AU" dirty="0">
              <a:latin typeface="Calibri" charset="0"/>
            </a:endParaRPr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2321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DB4B5C42-DEE5-A74C-8EA5-66DEE785CDF3}" type="slidenum">
              <a:rPr lang="en-AU">
                <a:latin typeface="Calibri" charset="0"/>
              </a:rPr>
              <a:pPr/>
              <a:t>18</a:t>
            </a:fld>
            <a:endParaRPr lang="en-AU" dirty="0">
              <a:latin typeface="Calibri" charset="0"/>
            </a:endParaRPr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965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6818DBD6-2EBD-F04D-84C9-1C4A40B92E55}" type="slidenum">
              <a:rPr lang="en-AU">
                <a:latin typeface="Calibri" charset="0"/>
              </a:rPr>
              <a:pPr/>
              <a:t>19</a:t>
            </a:fld>
            <a:endParaRPr lang="en-AU" dirty="0">
              <a:latin typeface="Calibri" charset="0"/>
            </a:endParaRPr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7215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23AD8589-B6A5-8C46-993C-7C4D1C9BF1A7}" type="slidenum">
              <a:rPr lang="en-AU">
                <a:latin typeface="Calibri" charset="0"/>
              </a:rPr>
              <a:pPr/>
              <a:t>20</a:t>
            </a:fld>
            <a:endParaRPr lang="en-AU" dirty="0">
              <a:latin typeface="Calibri" charset="0"/>
            </a:endParaRPr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6977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CC440089-165C-AE49-8321-5A736029954D}" type="slidenum">
              <a:rPr lang="en-AU">
                <a:latin typeface="Calibri" charset="0"/>
              </a:rPr>
              <a:pPr/>
              <a:t>21</a:t>
            </a:fld>
            <a:endParaRPr lang="en-AU" dirty="0">
              <a:latin typeface="Calibri" charset="0"/>
            </a:endParaRPr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4470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4BE9B80B-A789-0D46-846B-F713A8442B54}" type="slidenum">
              <a:rPr lang="en-AU">
                <a:latin typeface="Calibri" charset="0"/>
              </a:rPr>
              <a:pPr/>
              <a:t>22</a:t>
            </a:fld>
            <a:endParaRPr lang="en-AU" dirty="0">
              <a:latin typeface="Calibri" charset="0"/>
            </a:endParaRPr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857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F6FD55D1-D1BB-C849-A775-8DAF41929461}" type="slidenum">
              <a:rPr lang="en-AU">
                <a:latin typeface="Calibri" charset="0"/>
              </a:rPr>
              <a:pPr/>
              <a:t>3</a:t>
            </a:fld>
            <a:endParaRPr lang="en-AU" dirty="0">
              <a:latin typeface="Calibri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5324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F929FE90-D3EC-0A42-BA3C-66CDCB0959BF}" type="slidenum">
              <a:rPr lang="en-AU">
                <a:latin typeface="Calibri" charset="0"/>
              </a:rPr>
              <a:pPr/>
              <a:t>23</a:t>
            </a:fld>
            <a:endParaRPr lang="en-AU" dirty="0">
              <a:latin typeface="Calibri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1551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67839EA6-2928-6648-A32C-7E9A1F177F28}" type="slidenum">
              <a:rPr lang="en-AU">
                <a:latin typeface="Calibri" charset="0"/>
              </a:rPr>
              <a:pPr/>
              <a:t>24</a:t>
            </a:fld>
            <a:endParaRPr lang="en-AU" dirty="0">
              <a:latin typeface="Calibri" charset="0"/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0293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7B78110C-888B-5E4E-8E3A-13361B17F730}" type="slidenum">
              <a:rPr lang="en-AU">
                <a:latin typeface="Calibri" charset="0"/>
              </a:rPr>
              <a:pPr/>
              <a:t>25</a:t>
            </a:fld>
            <a:endParaRPr lang="en-AU" dirty="0">
              <a:latin typeface="Calibri" charset="0"/>
            </a:endParaRPr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6232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10CDD09F-0F69-894D-8D18-6408FF26DCD9}" type="slidenum">
              <a:rPr lang="en-AU">
                <a:latin typeface="Calibri" charset="0"/>
              </a:rPr>
              <a:pPr/>
              <a:t>26</a:t>
            </a:fld>
            <a:endParaRPr lang="en-AU" dirty="0">
              <a:latin typeface="Calibri" charset="0"/>
            </a:endParaRPr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6023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A1D2F4F6-9D29-8A4F-885F-852C058F358D}" type="slidenum">
              <a:rPr lang="en-AU">
                <a:latin typeface="Calibri" charset="0"/>
              </a:rPr>
              <a:pPr/>
              <a:t>27</a:t>
            </a:fld>
            <a:endParaRPr lang="en-AU" dirty="0">
              <a:latin typeface="Calibri" charset="0"/>
            </a:endParaRPr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44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320F0882-546E-664B-8843-9EB5CF4E2753}" type="slidenum">
              <a:rPr lang="en-AU">
                <a:latin typeface="Calibri" charset="0"/>
              </a:rPr>
              <a:pPr/>
              <a:t>5</a:t>
            </a:fld>
            <a:endParaRPr lang="en-AU" dirty="0">
              <a:latin typeface="Calibri" charset="0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470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AF66F67D-DEEF-704D-AD15-DF4666FB6C0E}" type="slidenum">
              <a:rPr lang="en-AU">
                <a:latin typeface="Calibri" charset="0"/>
              </a:rPr>
              <a:pPr/>
              <a:t>6</a:t>
            </a:fld>
            <a:endParaRPr lang="en-AU" dirty="0">
              <a:latin typeface="Calibri" charset="0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895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4F7748B9-F6AD-ED4C-84F1-E13DDFB89E94}" type="slidenum">
              <a:rPr lang="en-AU">
                <a:latin typeface="Calibri" charset="0"/>
              </a:rPr>
              <a:pPr/>
              <a:t>7</a:t>
            </a:fld>
            <a:endParaRPr lang="en-AU" dirty="0">
              <a:latin typeface="Calibri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0387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FF9189BE-4115-2A48-BBE2-DFD5CD44E721}" type="slidenum">
              <a:rPr lang="en-AU">
                <a:latin typeface="Calibri" charset="0"/>
              </a:rPr>
              <a:pPr/>
              <a:t>8</a:t>
            </a:fld>
            <a:endParaRPr lang="en-AU" dirty="0">
              <a:latin typeface="Calibri" charset="0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43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D609B012-2270-884D-93B6-CBD09D953FDA}" type="slidenum">
              <a:rPr lang="en-AU">
                <a:latin typeface="Calibri" charset="0"/>
              </a:rPr>
              <a:pPr/>
              <a:t>9</a:t>
            </a:fld>
            <a:endParaRPr lang="en-AU" dirty="0">
              <a:latin typeface="Calibri" charset="0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3532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38BF4A73-B382-584A-890F-82EEC0D2349B}" type="slidenum">
              <a:rPr lang="en-AU">
                <a:latin typeface="Calibri" charset="0"/>
              </a:rPr>
              <a:pPr/>
              <a:t>10</a:t>
            </a:fld>
            <a:endParaRPr lang="en-AU" dirty="0">
              <a:latin typeface="Calibri" charset="0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020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ADC032D8-501B-414C-90E3-DB4F6137B368}" type="slidenum">
              <a:rPr lang="en-AU">
                <a:latin typeface="Calibri" charset="0"/>
              </a:rPr>
              <a:pPr/>
              <a:t>11</a:t>
            </a:fld>
            <a:endParaRPr lang="en-AU" dirty="0">
              <a:latin typeface="Calibri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801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67197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11 - </a:t>
            </a:r>
            <a:fld id="{DF9C12CE-0FD8-364D-9768-5447276E87B3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01C210C-3266-EB43-B07B-7145F34F04D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64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CBB896C-46A8-5B41-A66E-6C0763BACC4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975600" y="6384925"/>
            <a:ext cx="67197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11 - </a:t>
            </a:r>
            <a:fld id="{02DAD016-8EBF-CF47-ACE8-593B4CD31605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6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67197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11 - </a:t>
            </a:r>
            <a:fld id="{02DAD016-8EBF-CF47-ACE8-593B4CD31605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ABB3FB61-C215-E543-8FD1-8989B0E7D7C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32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67197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11 - </a:t>
            </a:r>
            <a:fld id="{40851343-75B4-5B41-BA15-A1E5D1AFA31C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chemeClr val="accent1"/>
              </a:buClr>
              <a:buFont typeface="Arial Unicode MS"/>
              <a:buChar char="▶"/>
              <a:defRPr/>
            </a:lvl1pPr>
            <a:lvl2pPr marL="742950" indent="-285750">
              <a:buClr>
                <a:schemeClr val="accent1"/>
              </a:buClr>
              <a:buFont typeface="Arial Unicode MS"/>
              <a:buChar char="▶"/>
              <a:defRPr/>
            </a:lvl2pPr>
            <a:lvl3pPr marL="1143000" indent="-228600">
              <a:buClr>
                <a:schemeClr val="accent1"/>
              </a:buClr>
              <a:buFont typeface="Arial Unicode MS"/>
              <a:buChar char="▶"/>
              <a:defRPr/>
            </a:lvl3pPr>
            <a:lvl4pPr marL="1600200" indent="-228600">
              <a:buClr>
                <a:schemeClr val="accent1"/>
              </a:buClr>
              <a:buFont typeface="Arial Unicode MS"/>
              <a:buChar char="▶"/>
              <a:defRPr/>
            </a:lvl4pPr>
            <a:lvl5pPr marL="2057400" indent="-228600">
              <a:buClr>
                <a:schemeClr val="accent1"/>
              </a:buClr>
              <a:buFont typeface="Arial Unicode MS"/>
              <a:buChar char="▶"/>
              <a:defRPr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19C0A48-53B8-C64F-AFE6-ECE23F11299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379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67197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11 - </a:t>
            </a:r>
            <a:fld id="{BA5193B0-0154-3645-AAC6-F847D834F72F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3A2929A9-CBCF-F84E-AF43-5F98BE338A1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81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975600" y="6384925"/>
            <a:ext cx="67197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11 - </a:t>
            </a:r>
            <a:fld id="{3062501F-5EAC-7245-8D34-C03DAAD42E71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E90C4066-B959-7048-993A-1D66F247A47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28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7975600" y="6384925"/>
            <a:ext cx="67197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11 - </a:t>
            </a:r>
            <a:fld id="{636BEDF9-1A21-6B43-B875-962A05A1E8E2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4AC6EFCD-90AA-5148-8ABC-1BA59F88CEF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10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  <p:bldP spid="5" grpId="0" autoUpdateAnimBg="0"/>
      <p:bldP spid="6" grpId="0" autoUpdateAnimBg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7975600" y="6384925"/>
            <a:ext cx="67197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11 - </a:t>
            </a:r>
            <a:fld id="{60EE7452-E89F-B44F-8EC6-5E7B2C87EB85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235D4EDD-6E24-774D-A8B8-BDDB611A773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72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7975600" y="6384925"/>
            <a:ext cx="67197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11 - </a:t>
            </a:r>
            <a:fld id="{1BEF13AA-8851-2444-B9D7-768558950ADA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46462699-1AF8-664B-ADB3-A01A0E32F0C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663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975600" y="6384925"/>
            <a:ext cx="67197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11 - </a:t>
            </a:r>
            <a:fld id="{32A51939-0030-0A4E-A79E-17F611277B53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08157194-97EA-E94B-9726-A838644DB75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08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A096DE74-CAF8-1D48-A916-7FE4B71AAB36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7975600" y="6384925"/>
            <a:ext cx="67197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11 - </a:t>
            </a:r>
            <a:fld id="{02DAD016-8EBF-CF47-ACE8-593B4CD31605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81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7975600" y="6384925"/>
            <a:ext cx="67197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11 - </a:t>
            </a:r>
            <a:fld id="{02DAD016-8EBF-CF47-ACE8-593B4CD31605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>
        <p:tmplLst>
          <p:tmpl>
            <p:tnLst>
              <p:par>
                <p:cTn presetID="18" presetClass="entr" presetSubtype="6" fill="hold" nodeType="after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defTabSz="457200" rtl="0" fontAlgn="base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32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742950" indent="-28575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2800" kern="1200">
          <a:solidFill>
            <a:schemeClr val="tx1"/>
          </a:solidFill>
          <a:latin typeface="Arial"/>
          <a:ea typeface="Arial" charset="0"/>
          <a:cs typeface="Arial"/>
        </a:defRPr>
      </a:lvl2pPr>
      <a:lvl3pPr marL="1143000" indent="-22860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2400" kern="1200">
          <a:solidFill>
            <a:schemeClr val="tx1"/>
          </a:solidFill>
          <a:latin typeface="Arial"/>
          <a:ea typeface="Arial" charset="0"/>
          <a:cs typeface="Arial"/>
        </a:defRPr>
      </a:lvl3pPr>
      <a:lvl4pPr marL="1600200" indent="-22860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2000" kern="1200">
          <a:solidFill>
            <a:schemeClr val="tx1"/>
          </a:solidFill>
          <a:latin typeface="Arial"/>
          <a:ea typeface="Arial" charset="0"/>
          <a:cs typeface="Arial"/>
        </a:defRPr>
      </a:lvl4pPr>
      <a:lvl5pPr marL="2057400" indent="-22860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2000" kern="1200">
          <a:solidFill>
            <a:schemeClr val="tx1"/>
          </a:solidFill>
          <a:latin typeface="Arial"/>
          <a:ea typeface="Arial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aska tail.jpg"/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0"/>
          <a:stretch/>
        </p:blipFill>
        <p:spPr>
          <a:xfrm>
            <a:off x="0" y="-7322"/>
            <a:ext cx="9144000" cy="6865321"/>
          </a:xfrm>
          <a:prstGeom prst="rect">
            <a:avLst/>
          </a:prstGeom>
        </p:spPr>
      </p:pic>
      <p:sp>
        <p:nvSpPr>
          <p:cNvPr id="38" name="Rectangle 6"/>
          <p:cNvSpPr txBox="1">
            <a:spLocks noChangeArrowheads="1"/>
          </p:cNvSpPr>
          <p:nvPr/>
        </p:nvSpPr>
        <p:spPr>
          <a:xfrm>
            <a:off x="706438" y="3944938"/>
            <a:ext cx="8437562" cy="1897062"/>
          </a:xfrm>
          <a:prstGeom prst="rect">
            <a:avLst/>
          </a:prstGeom>
          <a:noFill/>
          <a:ln/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auto" hangingPunct="0">
              <a:spcBef>
                <a:spcPts val="0"/>
              </a:spcBef>
              <a:buFontTx/>
              <a:buNone/>
              <a:defRPr/>
            </a:pPr>
            <a:r>
              <a:rPr lang="en-US" sz="2000" b="1" dirty="0">
                <a:solidFill>
                  <a:srgbClr val="333333"/>
                </a:solidFill>
                <a:latin typeface="Arial"/>
                <a:cs typeface="Arial"/>
              </a:rPr>
              <a:t>PowerPoint presentation to accompany </a:t>
            </a:r>
          </a:p>
          <a:p>
            <a:pPr eaLnBrk="0" fontAlgn="auto" hangingPunct="0">
              <a:spcBef>
                <a:spcPts val="0"/>
              </a:spcBef>
              <a:buFontTx/>
              <a:buNone/>
              <a:defRPr/>
            </a:pPr>
            <a:r>
              <a:rPr lang="en-US" sz="2000" b="1" dirty="0">
                <a:solidFill>
                  <a:srgbClr val="333333"/>
                </a:solidFill>
                <a:latin typeface="Arial"/>
                <a:cs typeface="Arial"/>
              </a:rPr>
              <a:t>Heizer, Render, Munson </a:t>
            </a:r>
          </a:p>
          <a:p>
            <a:pPr eaLnBrk="0" fontAlgn="auto" hangingPunct="0">
              <a:spcBef>
                <a:spcPts val="0"/>
              </a:spcBef>
              <a:buFontTx/>
              <a:buNone/>
              <a:defRPr/>
            </a:pPr>
            <a:r>
              <a:rPr lang="en-US" sz="2000" b="1" dirty="0">
                <a:solidFill>
                  <a:srgbClr val="333333"/>
                </a:solidFill>
                <a:latin typeface="Arial"/>
                <a:cs typeface="Arial"/>
              </a:rPr>
              <a:t>Operations Management, Twelfth Edition, Global Edition</a:t>
            </a:r>
          </a:p>
          <a:p>
            <a:pPr eaLnBrk="0" fontAlgn="auto" hangingPunct="0">
              <a:spcBef>
                <a:spcPts val="0"/>
              </a:spcBef>
              <a:buFontTx/>
              <a:buNone/>
              <a:defRPr/>
            </a:pPr>
            <a:r>
              <a:rPr lang="en-US" sz="2000" b="1" dirty="0">
                <a:solidFill>
                  <a:srgbClr val="333333"/>
                </a:solidFill>
                <a:latin typeface="Arial"/>
                <a:cs typeface="Arial"/>
              </a:rPr>
              <a:t>Principles of Operations Management, Tenth Edition, Global Edition</a:t>
            </a:r>
          </a:p>
          <a:p>
            <a:pPr eaLnBrk="0" fontAlgn="auto" hangingPunct="0">
              <a:spcBef>
                <a:spcPts val="0"/>
              </a:spcBef>
              <a:buFontTx/>
              <a:buNone/>
              <a:defRPr/>
            </a:pPr>
            <a:endParaRPr lang="en-US" sz="2000" b="1" dirty="0">
              <a:solidFill>
                <a:srgbClr val="333333"/>
              </a:solidFill>
              <a:latin typeface="Arial"/>
              <a:cs typeface="Arial"/>
            </a:endParaRPr>
          </a:p>
          <a:p>
            <a:pPr marL="0" indent="0" fontAlgn="auto">
              <a:spcBef>
                <a:spcPts val="0"/>
              </a:spcBef>
              <a:buFont typeface="Arial"/>
              <a:buNone/>
              <a:defRPr/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PowerPoint slides by Jeff Heyl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6927850" y="1109663"/>
            <a:ext cx="1708150" cy="1666875"/>
          </a:xfrm>
          <a:prstGeom prst="rect">
            <a:avLst/>
          </a:prstGeom>
          <a:solidFill>
            <a:srgbClr val="BFBFBF"/>
          </a:solidFill>
          <a:ln>
            <a:noFill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3" name="Group 32"/>
          <p:cNvGrpSpPr>
            <a:grpSpLocks/>
          </p:cNvGrpSpPr>
          <p:nvPr/>
        </p:nvGrpSpPr>
        <p:grpSpPr bwMode="auto">
          <a:xfrm>
            <a:off x="368300" y="638175"/>
            <a:ext cx="6732588" cy="2363788"/>
            <a:chOff x="0" y="1417638"/>
            <a:chExt cx="7500407" cy="1305983"/>
          </a:xfrm>
        </p:grpSpPr>
        <p:sp>
          <p:nvSpPr>
            <p:cNvPr id="24" name="Rectangle 4"/>
            <p:cNvSpPr/>
            <p:nvPr/>
          </p:nvSpPr>
          <p:spPr>
            <a:xfrm>
              <a:off x="7056501" y="1564112"/>
              <a:ext cx="443906" cy="1159509"/>
            </a:xfrm>
            <a:custGeom>
              <a:avLst/>
              <a:gdLst>
                <a:gd name="connsiteX0" fmla="*/ 0 w 443441"/>
                <a:gd name="connsiteY0" fmla="*/ 0 h 1159933"/>
                <a:gd name="connsiteX1" fmla="*/ 443441 w 443441"/>
                <a:gd name="connsiteY1" fmla="*/ 0 h 1159933"/>
                <a:gd name="connsiteX2" fmla="*/ 443441 w 443441"/>
                <a:gd name="connsiteY2" fmla="*/ 1159933 h 1159933"/>
                <a:gd name="connsiteX3" fmla="*/ 0 w 443441"/>
                <a:gd name="connsiteY3" fmla="*/ 1159933 h 1159933"/>
                <a:gd name="connsiteX4" fmla="*/ 0 w 443441"/>
                <a:gd name="connsiteY4" fmla="*/ 0 h 1159933"/>
                <a:gd name="connsiteX0" fmla="*/ 0 w 443441"/>
                <a:gd name="connsiteY0" fmla="*/ 0 h 1159933"/>
                <a:gd name="connsiteX1" fmla="*/ 443441 w 443441"/>
                <a:gd name="connsiteY1" fmla="*/ 0 h 1159933"/>
                <a:gd name="connsiteX2" fmla="*/ 262467 w 443441"/>
                <a:gd name="connsiteY2" fmla="*/ 555095 h 1159933"/>
                <a:gd name="connsiteX3" fmla="*/ 443441 w 443441"/>
                <a:gd name="connsiteY3" fmla="*/ 1159933 h 1159933"/>
                <a:gd name="connsiteX4" fmla="*/ 0 w 443441"/>
                <a:gd name="connsiteY4" fmla="*/ 1159933 h 1159933"/>
                <a:gd name="connsiteX5" fmla="*/ 0 w 443441"/>
                <a:gd name="connsiteY5" fmla="*/ 0 h 1159933"/>
                <a:gd name="connsiteX0" fmla="*/ 0 w 443441"/>
                <a:gd name="connsiteY0" fmla="*/ 0 h 1159933"/>
                <a:gd name="connsiteX1" fmla="*/ 443441 w 443441"/>
                <a:gd name="connsiteY1" fmla="*/ 0 h 1159933"/>
                <a:gd name="connsiteX2" fmla="*/ 262467 w 443441"/>
                <a:gd name="connsiteY2" fmla="*/ 555095 h 1159933"/>
                <a:gd name="connsiteX3" fmla="*/ 443441 w 443441"/>
                <a:gd name="connsiteY3" fmla="*/ 1159933 h 1159933"/>
                <a:gd name="connsiteX4" fmla="*/ 0 w 443441"/>
                <a:gd name="connsiteY4" fmla="*/ 1159933 h 1159933"/>
                <a:gd name="connsiteX5" fmla="*/ 0 w 443441"/>
                <a:gd name="connsiteY5" fmla="*/ 0 h 1159933"/>
                <a:gd name="connsiteX0" fmla="*/ 0 w 443441"/>
                <a:gd name="connsiteY0" fmla="*/ 0 h 1159933"/>
                <a:gd name="connsiteX1" fmla="*/ 443441 w 443441"/>
                <a:gd name="connsiteY1" fmla="*/ 0 h 1159933"/>
                <a:gd name="connsiteX2" fmla="*/ 262467 w 443441"/>
                <a:gd name="connsiteY2" fmla="*/ 555095 h 1159933"/>
                <a:gd name="connsiteX3" fmla="*/ 443441 w 443441"/>
                <a:gd name="connsiteY3" fmla="*/ 1159933 h 1159933"/>
                <a:gd name="connsiteX4" fmla="*/ 0 w 443441"/>
                <a:gd name="connsiteY4" fmla="*/ 1159933 h 1159933"/>
                <a:gd name="connsiteX5" fmla="*/ 0 w 443441"/>
                <a:gd name="connsiteY5" fmla="*/ 0 h 1159933"/>
                <a:gd name="connsiteX0" fmla="*/ 0 w 443441"/>
                <a:gd name="connsiteY0" fmla="*/ 0 h 1159933"/>
                <a:gd name="connsiteX1" fmla="*/ 443441 w 443441"/>
                <a:gd name="connsiteY1" fmla="*/ 0 h 1159933"/>
                <a:gd name="connsiteX2" fmla="*/ 262467 w 443441"/>
                <a:gd name="connsiteY2" fmla="*/ 583670 h 1159933"/>
                <a:gd name="connsiteX3" fmla="*/ 443441 w 443441"/>
                <a:gd name="connsiteY3" fmla="*/ 1159933 h 1159933"/>
                <a:gd name="connsiteX4" fmla="*/ 0 w 443441"/>
                <a:gd name="connsiteY4" fmla="*/ 1159933 h 1159933"/>
                <a:gd name="connsiteX5" fmla="*/ 0 w 443441"/>
                <a:gd name="connsiteY5" fmla="*/ 0 h 1159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3441" h="1159933">
                  <a:moveTo>
                    <a:pt x="0" y="0"/>
                  </a:moveTo>
                  <a:lnTo>
                    <a:pt x="443441" y="0"/>
                  </a:lnTo>
                  <a:lnTo>
                    <a:pt x="262467" y="583670"/>
                  </a:lnTo>
                  <a:lnTo>
                    <a:pt x="443441" y="1159933"/>
                  </a:lnTo>
                  <a:lnTo>
                    <a:pt x="0" y="11599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5898"/>
            </a:solidFill>
            <a:ln w="25400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ea typeface="+mn-ea"/>
                <a:cs typeface="Helvetica Neue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0" y="1417638"/>
              <a:ext cx="7208596" cy="1159509"/>
            </a:xfrm>
            <a:prstGeom prst="rect">
              <a:avLst/>
            </a:prstGeom>
            <a:solidFill>
              <a:srgbClr val="255898"/>
            </a:solidFill>
            <a:ln w="25400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ea typeface="+mn-ea"/>
                <a:cs typeface="Helvetica Neue"/>
              </a:endParaRPr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7054850" y="2574925"/>
              <a:ext cx="149225" cy="142875"/>
            </a:xfrm>
            <a:custGeom>
              <a:avLst/>
              <a:gdLst>
                <a:gd name="T0" fmla="*/ 149225 w 149225"/>
                <a:gd name="T1" fmla="*/ 0 h 142875"/>
                <a:gd name="T2" fmla="*/ 0 w 149225"/>
                <a:gd name="T3" fmla="*/ 142875 h 142875"/>
                <a:gd name="T4" fmla="*/ 6350 w 149225"/>
                <a:gd name="T5" fmla="*/ 0 h 142875"/>
                <a:gd name="T6" fmla="*/ 149225 w 149225"/>
                <a:gd name="T7" fmla="*/ 0 h 14287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9225" h="142875">
                  <a:moveTo>
                    <a:pt x="149225" y="0"/>
                  </a:moveTo>
                  <a:lnTo>
                    <a:pt x="0" y="142875"/>
                  </a:lnTo>
                  <a:lnTo>
                    <a:pt x="6350" y="0"/>
                  </a:lnTo>
                  <a:lnTo>
                    <a:pt x="149225" y="0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7" name="Title 1"/>
          <p:cNvSpPr txBox="1">
            <a:spLocks/>
          </p:cNvSpPr>
          <p:nvPr/>
        </p:nvSpPr>
        <p:spPr bwMode="auto">
          <a:xfrm>
            <a:off x="1231900" y="574675"/>
            <a:ext cx="4914900" cy="216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defTabSz="9144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b="1" dirty="0">
                <a:solidFill>
                  <a:schemeClr val="bg1"/>
                </a:solidFill>
              </a:rPr>
              <a:t>Supply Chain Management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819900" y="874713"/>
            <a:ext cx="1696949" cy="2000548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400" b="0" i="0" u="none" strike="noStrike" kern="0" cap="none" spc="-100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uLnTx/>
                <a:uFillTx/>
                <a:latin typeface="Arial" charset="0"/>
                <a:ea typeface="ＭＳ Ｐゴシック" charset="0"/>
                <a:cs typeface="Arial" charset="0"/>
              </a:rPr>
              <a:t>11</a:t>
            </a:r>
          </a:p>
        </p:txBody>
      </p:sp>
    </p:spTree>
  </p:cSld>
  <p:clrMapOvr>
    <a:masterClrMapping/>
  </p:clrMapOvr>
  <p:transition spd="slow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Many Suppliers</a:t>
            </a:r>
          </a:p>
        </p:txBody>
      </p:sp>
      <p:sp>
        <p:nvSpPr>
          <p:cNvPr id="47106" name="Content Placeholder 1"/>
          <p:cNvSpPr>
            <a:spLocks noGrp="1"/>
          </p:cNvSpPr>
          <p:nvPr>
            <p:ph idx="1"/>
          </p:nvPr>
        </p:nvSpPr>
        <p:spPr>
          <a:xfrm>
            <a:off x="800100" y="1582738"/>
            <a:ext cx="7543800" cy="4525962"/>
          </a:xfrm>
        </p:spPr>
        <p:txBody>
          <a:bodyPr/>
          <a:lstStyle/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Commonly used for commodity products</a:t>
            </a:r>
          </a:p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Purchasing is typically based on price</a:t>
            </a:r>
          </a:p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Suppliers compete with one another</a:t>
            </a:r>
          </a:p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Supplier is responsible for technology, expertise, forecasting, cost, quality, and delivery</a:t>
            </a:r>
          </a:p>
          <a:p>
            <a:pPr>
              <a:buFont typeface="Arial Unicode MS" charset="0"/>
              <a:buChar char="▶"/>
            </a:pPr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60939"/>
      </p:ext>
    </p:extLst>
  </p:cSld>
  <p:clrMapOvr>
    <a:masterClrMapping/>
  </p:clrMapOvr>
  <p:transition>
    <p:pull dir="l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4938"/>
            <a:ext cx="8229600" cy="1143000"/>
          </a:xfrm>
        </p:spPr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Few Suppliers</a:t>
            </a:r>
          </a:p>
        </p:txBody>
      </p:sp>
      <p:sp>
        <p:nvSpPr>
          <p:cNvPr id="49154" name="Content Placeholder 1"/>
          <p:cNvSpPr>
            <a:spLocks noGrp="1"/>
          </p:cNvSpPr>
          <p:nvPr>
            <p:ph idx="1"/>
          </p:nvPr>
        </p:nvSpPr>
        <p:spPr>
          <a:xfrm>
            <a:off x="457200" y="1270000"/>
            <a:ext cx="8229600" cy="4991100"/>
          </a:xfrm>
        </p:spPr>
        <p:txBody>
          <a:bodyPr/>
          <a:lstStyle/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Buyer forms longer term relationships with fewer suppliers</a:t>
            </a:r>
          </a:p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Create value through economies of scale and learning curve improvements</a:t>
            </a:r>
          </a:p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Suppliers more willing to participate in JIT programs and contribute design and technological expertise</a:t>
            </a:r>
          </a:p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Cost of changing suppliers is huge</a:t>
            </a:r>
          </a:p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Trade secrets and other alliances may be at risk</a:t>
            </a:r>
          </a:p>
        </p:txBody>
      </p:sp>
    </p:spTree>
    <p:extLst>
      <p:ext uri="{BB962C8B-B14F-4D97-AF65-F5344CB8AC3E}">
        <p14:creationId xmlns:p14="http://schemas.microsoft.com/office/powerpoint/2010/main" val="1705458068"/>
      </p:ext>
    </p:extLst>
  </p:cSld>
  <p:clrMapOvr>
    <a:masterClrMapping/>
  </p:clrMapOvr>
  <p:transition>
    <p:pull dir="l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6"/>
          <p:cNvSpPr>
            <a:spLocks noGrp="1" noChangeArrowheads="1"/>
          </p:cNvSpPr>
          <p:nvPr>
            <p:ph type="title"/>
          </p:nvPr>
        </p:nvSpPr>
        <p:spPr>
          <a:xfrm>
            <a:off x="685800" y="406400"/>
            <a:ext cx="7772400" cy="939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>
                <a:latin typeface="Arial" charset="0"/>
                <a:cs typeface="Arial" charset="0"/>
              </a:rPr>
              <a:t>Vertical Integration</a:t>
            </a:r>
          </a:p>
        </p:txBody>
      </p:sp>
      <p:sp>
        <p:nvSpPr>
          <p:cNvPr id="75793" name="Rectangle 17"/>
          <p:cNvSpPr>
            <a:spLocks noChangeArrowheads="1"/>
          </p:cNvSpPr>
          <p:nvPr/>
        </p:nvSpPr>
        <p:spPr bwMode="auto">
          <a:xfrm>
            <a:off x="7108825" y="5597525"/>
            <a:ext cx="12080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 dirty="0"/>
              <a:t>Figure </a:t>
            </a:r>
            <a:r>
              <a:rPr lang="en-US" sz="1600" dirty="0">
                <a:solidFill>
                  <a:schemeClr val="tx2"/>
                </a:solidFill>
              </a:rPr>
              <a:t>11.2</a:t>
            </a:r>
          </a:p>
        </p:txBody>
      </p:sp>
      <p:graphicFrame>
        <p:nvGraphicFramePr>
          <p:cNvPr id="75862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576314"/>
              </p:ext>
            </p:extLst>
          </p:nvPr>
        </p:nvGraphicFramePr>
        <p:xfrm>
          <a:off x="685800" y="1981200"/>
          <a:ext cx="7772400" cy="4140200"/>
        </p:xfrm>
        <a:graphic>
          <a:graphicData uri="http://schemas.openxmlformats.org/drawingml/2006/table">
            <a:tbl>
              <a:tblPr/>
              <a:tblGrid>
                <a:gridCol w="215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4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0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Raw material (suppliers)</a:t>
                      </a:r>
                    </a:p>
                  </a:txBody>
                  <a:tcPr marT="45728" marB="45728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Tree Harvesting</a:t>
                      </a:r>
                    </a:p>
                  </a:txBody>
                  <a:tcPr marT="45728" marB="45728" anchor="ctr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9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anchor="ctr" anchorCtr="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Backward integration</a:t>
                      </a:r>
                    </a:p>
                  </a:txBody>
                  <a:tcPr marT="45728" marB="4572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Chipmakers</a:t>
                      </a:r>
                    </a:p>
                  </a:txBody>
                  <a:tcPr marT="45728" marB="45728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Pulpmaking</a:t>
                      </a:r>
                    </a:p>
                  </a:txBody>
                  <a:tcPr marT="45728" marB="45728" anchor="ctr" anchorCtr="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9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anchor="ctr" anchorCtr="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0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Current transformation</a:t>
                      </a:r>
                    </a:p>
                  </a:txBody>
                  <a:tcPr marT="45728" marB="4572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2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Pepsi</a:t>
                      </a:r>
                    </a:p>
                  </a:txBody>
                  <a:tcPr marT="45728" marB="45728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2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Apple</a:t>
                      </a:r>
                    </a:p>
                  </a:txBody>
                  <a:tcPr marT="45728" marB="45728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2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International Paper</a:t>
                      </a:r>
                    </a:p>
                  </a:txBody>
                  <a:tcPr marT="45728" marB="45728" anchor="ctr" anchorCtr="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2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9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anchor="ctr" anchorCtr="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0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Forward integration</a:t>
                      </a:r>
                    </a:p>
                  </a:txBody>
                  <a:tcPr marT="45728" marB="45728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Bottling</a:t>
                      </a:r>
                    </a:p>
                  </a:txBody>
                  <a:tcPr marT="45728" marB="45728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Retail stores</a:t>
                      </a:r>
                    </a:p>
                  </a:txBody>
                  <a:tcPr marT="45728" marB="45728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End-User Paper Conversion</a:t>
                      </a:r>
                    </a:p>
                  </a:txBody>
                  <a:tcPr marT="45728" marB="45728" anchor="ctr" anchorCtr="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75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anchor="ctr" anchorCtr="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4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Finished goods (customers)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anchor="ctr" anchorCtr="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rgbClr val="BF0922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8" marB="45728" anchor="ctr" anchorCtr="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pSp>
        <p:nvGrpSpPr>
          <p:cNvPr id="75857" name="Group 81"/>
          <p:cNvGrpSpPr>
            <a:grpSpLocks/>
          </p:cNvGrpSpPr>
          <p:nvPr/>
        </p:nvGrpSpPr>
        <p:grpSpPr bwMode="auto">
          <a:xfrm>
            <a:off x="533400" y="1573213"/>
            <a:ext cx="7785100" cy="382587"/>
            <a:chOff x="336" y="991"/>
            <a:chExt cx="4904" cy="241"/>
          </a:xfrm>
        </p:grpSpPr>
        <p:sp>
          <p:nvSpPr>
            <p:cNvPr id="51253" name="Rectangle 82"/>
            <p:cNvSpPr>
              <a:spLocks noChangeArrowheads="1"/>
            </p:cNvSpPr>
            <p:nvPr/>
          </p:nvSpPr>
          <p:spPr bwMode="auto">
            <a:xfrm>
              <a:off x="390" y="991"/>
              <a:ext cx="437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>
                <a:tabLst>
                  <a:tab pos="4953000" algn="ctr"/>
                </a:tabLst>
              </a:pPr>
              <a:r>
                <a:rPr lang="en-US" dirty="0"/>
                <a:t>Vertical Integration	Examples of Vertical Integration</a:t>
              </a:r>
            </a:p>
          </p:txBody>
        </p:sp>
        <p:sp>
          <p:nvSpPr>
            <p:cNvPr id="51254" name="Line 83"/>
            <p:cNvSpPr>
              <a:spLocks noChangeShapeType="1"/>
            </p:cNvSpPr>
            <p:nvPr/>
          </p:nvSpPr>
          <p:spPr bwMode="auto">
            <a:xfrm>
              <a:off x="336" y="1232"/>
              <a:ext cx="15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1255" name="Line 84"/>
            <p:cNvSpPr>
              <a:spLocks noChangeShapeType="1"/>
            </p:cNvSpPr>
            <p:nvPr/>
          </p:nvSpPr>
          <p:spPr bwMode="auto">
            <a:xfrm>
              <a:off x="2032" y="1232"/>
              <a:ext cx="32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690688" y="2400300"/>
            <a:ext cx="5830887" cy="2946400"/>
            <a:chOff x="1690688" y="2400300"/>
            <a:chExt cx="5830887" cy="2946400"/>
          </a:xfrm>
        </p:grpSpPr>
        <p:grpSp>
          <p:nvGrpSpPr>
            <p:cNvPr id="51242" name="Group 2"/>
            <p:cNvGrpSpPr>
              <a:grpSpLocks/>
            </p:cNvGrpSpPr>
            <p:nvPr/>
          </p:nvGrpSpPr>
          <p:grpSpPr bwMode="auto">
            <a:xfrm>
              <a:off x="1690688" y="2400300"/>
              <a:ext cx="5830887" cy="2946400"/>
              <a:chOff x="1065" y="1512"/>
              <a:chExt cx="3673" cy="1856"/>
            </a:xfrm>
          </p:grpSpPr>
          <p:sp>
            <p:nvSpPr>
              <p:cNvPr id="51244" name="Line 3"/>
              <p:cNvSpPr>
                <a:spLocks noChangeShapeType="1"/>
              </p:cNvSpPr>
              <p:nvPr/>
            </p:nvSpPr>
            <p:spPr bwMode="auto">
              <a:xfrm>
                <a:off x="4738" y="1512"/>
                <a:ext cx="0" cy="264"/>
              </a:xfrm>
              <a:prstGeom prst="line">
                <a:avLst/>
              </a:prstGeom>
              <a:noFill/>
              <a:ln w="76200">
                <a:solidFill>
                  <a:srgbClr val="BF0922"/>
                </a:solidFill>
                <a:round/>
                <a:headEnd type="triangl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51245" name="Line 4"/>
              <p:cNvSpPr>
                <a:spLocks noChangeShapeType="1"/>
              </p:cNvSpPr>
              <p:nvPr/>
            </p:nvSpPr>
            <p:spPr bwMode="auto">
              <a:xfrm>
                <a:off x="3494" y="1992"/>
                <a:ext cx="0" cy="312"/>
              </a:xfrm>
              <a:prstGeom prst="line">
                <a:avLst/>
              </a:prstGeom>
              <a:noFill/>
              <a:ln w="76200">
                <a:solidFill>
                  <a:srgbClr val="BF0922"/>
                </a:solidFill>
                <a:round/>
                <a:headEnd type="triangl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51246" name="Line 5"/>
              <p:cNvSpPr>
                <a:spLocks noChangeShapeType="1"/>
              </p:cNvSpPr>
              <p:nvPr/>
            </p:nvSpPr>
            <p:spPr bwMode="auto">
              <a:xfrm flipV="1">
                <a:off x="3494" y="2600"/>
                <a:ext cx="0" cy="272"/>
              </a:xfrm>
              <a:prstGeom prst="line">
                <a:avLst/>
              </a:prstGeom>
              <a:noFill/>
              <a:ln w="76200">
                <a:solidFill>
                  <a:srgbClr val="BF0922"/>
                </a:solidFill>
                <a:round/>
                <a:headEnd type="triangl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51247" name="Line 9"/>
              <p:cNvSpPr>
                <a:spLocks noChangeShapeType="1"/>
              </p:cNvSpPr>
              <p:nvPr/>
            </p:nvSpPr>
            <p:spPr bwMode="auto">
              <a:xfrm flipV="1">
                <a:off x="2312" y="2616"/>
                <a:ext cx="0" cy="224"/>
              </a:xfrm>
              <a:prstGeom prst="line">
                <a:avLst/>
              </a:prstGeom>
              <a:noFill/>
              <a:ln w="76200">
                <a:solidFill>
                  <a:srgbClr val="BF0922"/>
                </a:solidFill>
                <a:round/>
                <a:headEnd type="triangl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51248" name="Line 10"/>
              <p:cNvSpPr>
                <a:spLocks noChangeShapeType="1"/>
              </p:cNvSpPr>
              <p:nvPr/>
            </p:nvSpPr>
            <p:spPr bwMode="auto">
              <a:xfrm>
                <a:off x="1073" y="1552"/>
                <a:ext cx="0" cy="224"/>
              </a:xfrm>
              <a:prstGeom prst="line">
                <a:avLst/>
              </a:prstGeom>
              <a:noFill/>
              <a:ln w="76200">
                <a:solidFill>
                  <a:srgbClr val="BF0922"/>
                </a:solidFill>
                <a:round/>
                <a:headEnd type="triangl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51249" name="Line 11"/>
              <p:cNvSpPr>
                <a:spLocks noChangeShapeType="1"/>
              </p:cNvSpPr>
              <p:nvPr/>
            </p:nvSpPr>
            <p:spPr bwMode="auto">
              <a:xfrm>
                <a:off x="1073" y="2072"/>
                <a:ext cx="0" cy="224"/>
              </a:xfrm>
              <a:prstGeom prst="line">
                <a:avLst/>
              </a:prstGeom>
              <a:noFill/>
              <a:ln w="76200">
                <a:solidFill>
                  <a:srgbClr val="BF0922"/>
                </a:solidFill>
                <a:round/>
                <a:headEnd type="triangl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51250" name="Line 12"/>
              <p:cNvSpPr>
                <a:spLocks noChangeShapeType="1"/>
              </p:cNvSpPr>
              <p:nvPr/>
            </p:nvSpPr>
            <p:spPr bwMode="auto">
              <a:xfrm flipV="1">
                <a:off x="1065" y="2592"/>
                <a:ext cx="0" cy="224"/>
              </a:xfrm>
              <a:prstGeom prst="line">
                <a:avLst/>
              </a:prstGeom>
              <a:noFill/>
              <a:ln w="76200">
                <a:solidFill>
                  <a:srgbClr val="BF0922"/>
                </a:solidFill>
                <a:round/>
                <a:headEnd type="triangl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51251" name="Line 13"/>
              <p:cNvSpPr>
                <a:spLocks noChangeShapeType="1"/>
              </p:cNvSpPr>
              <p:nvPr/>
            </p:nvSpPr>
            <p:spPr bwMode="auto">
              <a:xfrm flipV="1">
                <a:off x="1073" y="3144"/>
                <a:ext cx="0" cy="224"/>
              </a:xfrm>
              <a:prstGeom prst="line">
                <a:avLst/>
              </a:prstGeom>
              <a:noFill/>
              <a:ln w="76200">
                <a:solidFill>
                  <a:srgbClr val="BF0922"/>
                </a:solidFill>
                <a:round/>
                <a:headEnd type="triangl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51252" name="Line 14"/>
              <p:cNvSpPr>
                <a:spLocks noChangeShapeType="1"/>
              </p:cNvSpPr>
              <p:nvPr/>
            </p:nvSpPr>
            <p:spPr bwMode="auto">
              <a:xfrm flipV="1">
                <a:off x="4738" y="2632"/>
                <a:ext cx="0" cy="208"/>
              </a:xfrm>
              <a:prstGeom prst="line">
                <a:avLst/>
              </a:prstGeom>
              <a:noFill/>
              <a:ln w="76200">
                <a:solidFill>
                  <a:srgbClr val="BF0922"/>
                </a:solidFill>
                <a:round/>
                <a:headEnd type="triangl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51243" name="Line 4"/>
            <p:cNvSpPr>
              <a:spLocks noChangeShapeType="1"/>
            </p:cNvSpPr>
            <p:nvPr/>
          </p:nvSpPr>
          <p:spPr bwMode="auto">
            <a:xfrm>
              <a:off x="7505700" y="3162300"/>
              <a:ext cx="0" cy="495300"/>
            </a:xfrm>
            <a:prstGeom prst="line">
              <a:avLst/>
            </a:prstGeom>
            <a:noFill/>
            <a:ln w="76200">
              <a:solidFill>
                <a:srgbClr val="BF0922"/>
              </a:solidFill>
              <a:round/>
              <a:headEnd type="triangl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623085795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5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5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75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9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6"/>
          <p:cNvSpPr>
            <a:spLocks noGrp="1" noChangeArrowheads="1"/>
          </p:cNvSpPr>
          <p:nvPr>
            <p:ph type="title"/>
          </p:nvPr>
        </p:nvSpPr>
        <p:spPr>
          <a:xfrm>
            <a:off x="685800" y="406400"/>
            <a:ext cx="7772400" cy="939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>
                <a:latin typeface="Arial" charset="0"/>
                <a:cs typeface="Arial" charset="0"/>
              </a:rPr>
              <a:t>Vertical Integration</a:t>
            </a:r>
          </a:p>
        </p:txBody>
      </p:sp>
      <p:sp>
        <p:nvSpPr>
          <p:cNvPr id="53250" name="Rectangle 85"/>
          <p:cNvSpPr>
            <a:spLocks noGrp="1" noChangeArrowheads="1"/>
          </p:cNvSpPr>
          <p:nvPr>
            <p:ph type="body" idx="1"/>
          </p:nvPr>
        </p:nvSpPr>
        <p:spPr>
          <a:xfrm>
            <a:off x="685800" y="1492250"/>
            <a:ext cx="7772400" cy="4540250"/>
          </a:xfrm>
        </p:spPr>
        <p:txBody>
          <a:bodyPr/>
          <a:lstStyle/>
          <a:p>
            <a:pPr>
              <a:buFont typeface="Arial Unicode MS" charset="0"/>
              <a:buChar char="▶"/>
            </a:pPr>
            <a:r>
              <a:rPr lang="en-US" sz="2800" dirty="0">
                <a:latin typeface="Arial" charset="0"/>
                <a:cs typeface="Arial" charset="0"/>
              </a:rPr>
              <a:t>Developing the ability to produce goods or services previously purchased</a:t>
            </a:r>
          </a:p>
          <a:p>
            <a:pPr>
              <a:buFont typeface="Arial Unicode MS" charset="0"/>
              <a:buChar char="▶"/>
            </a:pPr>
            <a:r>
              <a:rPr lang="en-US" sz="2800" dirty="0">
                <a:latin typeface="Arial" charset="0"/>
                <a:cs typeface="Arial" charset="0"/>
              </a:rPr>
              <a:t>Integration may be </a:t>
            </a:r>
            <a:r>
              <a:rPr lang="en-US" sz="2800" i="1" dirty="0">
                <a:latin typeface="Arial" charset="0"/>
                <a:cs typeface="Arial" charset="0"/>
              </a:rPr>
              <a:t>forward</a:t>
            </a:r>
            <a:r>
              <a:rPr lang="en-US" sz="2800" dirty="0">
                <a:latin typeface="Arial" charset="0"/>
                <a:cs typeface="Arial" charset="0"/>
              </a:rPr>
              <a:t>, towards the customer, or </a:t>
            </a:r>
            <a:r>
              <a:rPr lang="en-US" sz="2800" i="1" dirty="0">
                <a:latin typeface="Arial" charset="0"/>
                <a:cs typeface="Arial" charset="0"/>
              </a:rPr>
              <a:t>backward</a:t>
            </a:r>
            <a:r>
              <a:rPr lang="en-US" sz="2800" dirty="0">
                <a:latin typeface="Arial" charset="0"/>
                <a:cs typeface="Arial" charset="0"/>
              </a:rPr>
              <a:t>, towards suppliers</a:t>
            </a:r>
          </a:p>
          <a:p>
            <a:pPr>
              <a:buFont typeface="Arial Unicode MS" charset="0"/>
              <a:buChar char="▶"/>
            </a:pPr>
            <a:r>
              <a:rPr lang="en-US" sz="2800" dirty="0">
                <a:latin typeface="Arial" charset="0"/>
                <a:cs typeface="Arial" charset="0"/>
              </a:rPr>
              <a:t>Can improve cost, quality, delivery, and inventory but requires capital, managerial skills, and demand</a:t>
            </a:r>
          </a:p>
          <a:p>
            <a:pPr>
              <a:buFont typeface="Arial Unicode MS" charset="0"/>
              <a:buChar char="▶"/>
            </a:pPr>
            <a:r>
              <a:rPr lang="en-US" sz="2800" dirty="0">
                <a:latin typeface="Arial" charset="0"/>
                <a:cs typeface="Arial" charset="0"/>
              </a:rPr>
              <a:t>Risky in industries with rapid technological change</a:t>
            </a:r>
          </a:p>
        </p:txBody>
      </p:sp>
    </p:spTree>
    <p:extLst>
      <p:ext uri="{BB962C8B-B14F-4D97-AF65-F5344CB8AC3E}">
        <p14:creationId xmlns:p14="http://schemas.microsoft.com/office/powerpoint/2010/main" val="3372623996"/>
      </p:ext>
    </p:extLst>
  </p:cSld>
  <p:clrMapOvr>
    <a:masterClrMapping/>
  </p:clrMapOvr>
  <p:transition spd="slow">
    <p:strips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Joint Ventures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25600"/>
            <a:ext cx="7620000" cy="4525963"/>
          </a:xfrm>
        </p:spPr>
        <p:txBody>
          <a:bodyPr/>
          <a:lstStyle/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Formal collaboration</a:t>
            </a:r>
          </a:p>
          <a:p>
            <a:pPr lvl="1"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Enhance skills</a:t>
            </a:r>
          </a:p>
          <a:p>
            <a:pPr lvl="1"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Secure supply</a:t>
            </a:r>
          </a:p>
          <a:p>
            <a:pPr lvl="1"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Reduce costs</a:t>
            </a:r>
          </a:p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The challenge is to cooperation without diluting brand or conceding competitive advantage</a:t>
            </a:r>
          </a:p>
        </p:txBody>
      </p:sp>
    </p:spTree>
    <p:extLst>
      <p:ext uri="{BB962C8B-B14F-4D97-AF65-F5344CB8AC3E}">
        <p14:creationId xmlns:p14="http://schemas.microsoft.com/office/powerpoint/2010/main" val="959454013"/>
      </p:ext>
    </p:extLst>
  </p:cSld>
  <p:clrMapOvr>
    <a:masterClrMapping/>
  </p:clrMapOvr>
  <p:transition>
    <p:pull dir="l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Arial" charset="0"/>
                <a:cs typeface="Arial" charset="0"/>
              </a:rPr>
              <a:t>Keiretsu</a:t>
            </a:r>
            <a:r>
              <a:rPr lang="en-US" dirty="0">
                <a:latin typeface="Arial" charset="0"/>
                <a:cs typeface="Arial" charset="0"/>
              </a:rPr>
              <a:t> Networks</a:t>
            </a:r>
          </a:p>
        </p:txBody>
      </p:sp>
      <p:sp>
        <p:nvSpPr>
          <p:cNvPr id="5632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 Unicode MS" charset="0"/>
              <a:buChar char="▶"/>
            </a:pPr>
            <a:r>
              <a:rPr lang="en-US" sz="2800" dirty="0">
                <a:latin typeface="Arial" charset="0"/>
                <a:cs typeface="Arial" charset="0"/>
              </a:rPr>
              <a:t>A middle ground between few suppliers and vertical integration</a:t>
            </a:r>
          </a:p>
          <a:p>
            <a:pPr>
              <a:buFont typeface="Arial Unicode MS" charset="0"/>
              <a:buChar char="▶"/>
            </a:pPr>
            <a:r>
              <a:rPr lang="en-US" sz="2800" dirty="0">
                <a:latin typeface="Arial" charset="0"/>
                <a:cs typeface="Arial" charset="0"/>
              </a:rPr>
              <a:t>Supplier becomes part of the company coalition</a:t>
            </a:r>
          </a:p>
          <a:p>
            <a:pPr>
              <a:buFont typeface="Arial Unicode MS" charset="0"/>
              <a:buChar char="▶"/>
            </a:pPr>
            <a:r>
              <a:rPr lang="en-US" sz="2800" dirty="0">
                <a:latin typeface="Arial" charset="0"/>
                <a:cs typeface="Arial" charset="0"/>
              </a:rPr>
              <a:t>Often provide financial support for suppliers through ownership or loans</a:t>
            </a:r>
          </a:p>
          <a:p>
            <a:pPr>
              <a:buFont typeface="Arial Unicode MS" charset="0"/>
              <a:buChar char="▶"/>
            </a:pPr>
            <a:r>
              <a:rPr lang="en-US" sz="2800" dirty="0">
                <a:latin typeface="Arial" charset="0"/>
                <a:cs typeface="Arial" charset="0"/>
              </a:rPr>
              <a:t>Members expect long-term relationships and provide technical expertise and stable deliveries</a:t>
            </a:r>
          </a:p>
          <a:p>
            <a:pPr>
              <a:buFont typeface="Arial Unicode MS" charset="0"/>
              <a:buChar char="▶"/>
            </a:pPr>
            <a:r>
              <a:rPr lang="en-US" sz="2800" dirty="0">
                <a:latin typeface="Arial" charset="0"/>
                <a:cs typeface="Arial" charset="0"/>
              </a:rPr>
              <a:t>May extend through several levels of the supply chain</a:t>
            </a:r>
          </a:p>
        </p:txBody>
      </p:sp>
    </p:spTree>
    <p:extLst>
      <p:ext uri="{BB962C8B-B14F-4D97-AF65-F5344CB8AC3E}">
        <p14:creationId xmlns:p14="http://schemas.microsoft.com/office/powerpoint/2010/main" val="3595173916"/>
      </p:ext>
    </p:extLst>
  </p:cSld>
  <p:clrMapOvr>
    <a:masterClrMapping/>
  </p:clrMapOvr>
  <p:transition>
    <p:pull dir="l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Virtual Companies</a:t>
            </a:r>
          </a:p>
        </p:txBody>
      </p:sp>
      <p:sp>
        <p:nvSpPr>
          <p:cNvPr id="58370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Rely on a variety of supplier relationships to provide services on demand</a:t>
            </a:r>
          </a:p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Fluid organizational boundaries that allow the creation of unique enterprises to meet changing market demands</a:t>
            </a:r>
          </a:p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Relationships may be short- or long-term</a:t>
            </a:r>
          </a:p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Exceptionally lean performance, low capital investment, flexibility, and speed</a:t>
            </a:r>
          </a:p>
        </p:txBody>
      </p:sp>
    </p:spTree>
    <p:extLst>
      <p:ext uri="{BB962C8B-B14F-4D97-AF65-F5344CB8AC3E}">
        <p14:creationId xmlns:p14="http://schemas.microsoft.com/office/powerpoint/2010/main" val="1752443505"/>
      </p:ext>
    </p:extLst>
  </p:cSld>
  <p:clrMapOvr>
    <a:masterClrMapping/>
  </p:clrMapOvr>
  <p:transition>
    <p:pull dir="l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1782762"/>
          </a:xfrm>
        </p:spPr>
        <p:txBody>
          <a:bodyPr lIns="91427" tIns="45713" rIns="91427" bIns="45713"/>
          <a:lstStyle/>
          <a:p>
            <a:pPr marL="342900" indent="-342900"/>
            <a:r>
              <a:rPr lang="en-US" dirty="0">
                <a:latin typeface="Arial" charset="0"/>
                <a:cs typeface="Arial" charset="0"/>
              </a:rPr>
              <a:t>Managing the Integrated Supply Chain</a:t>
            </a:r>
          </a:p>
        </p:txBody>
      </p:sp>
      <p:sp>
        <p:nvSpPr>
          <p:cNvPr id="75778" name="Content Placeholder 1"/>
          <p:cNvSpPr>
            <a:spLocks noGrp="1"/>
          </p:cNvSpPr>
          <p:nvPr>
            <p:ph idx="1"/>
          </p:nvPr>
        </p:nvSpPr>
        <p:spPr>
          <a:xfrm>
            <a:off x="698500" y="1841500"/>
            <a:ext cx="7759700" cy="4144963"/>
          </a:xfrm>
        </p:spPr>
        <p:txBody>
          <a:bodyPr/>
          <a:lstStyle/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Issues</a:t>
            </a:r>
          </a:p>
          <a:p>
            <a:pPr lvl="1">
              <a:buFont typeface="Arial Unicode MS" charset="0"/>
              <a:buChar char="▶"/>
            </a:pPr>
            <a:r>
              <a:rPr lang="en-US" b="1" dirty="0">
                <a:latin typeface="Arial" charset="0"/>
                <a:cs typeface="Arial" charset="0"/>
              </a:rPr>
              <a:t>Local optimization </a:t>
            </a:r>
            <a:r>
              <a:rPr lang="en-US" dirty="0">
                <a:latin typeface="Arial" charset="0"/>
                <a:cs typeface="Arial" charset="0"/>
              </a:rPr>
              <a:t>can magnify fluctuations</a:t>
            </a:r>
          </a:p>
          <a:p>
            <a:pPr lvl="1">
              <a:buFont typeface="Arial Unicode MS" charset="0"/>
              <a:buChar char="▶"/>
            </a:pPr>
            <a:r>
              <a:rPr lang="en-US" b="1" dirty="0">
                <a:latin typeface="Arial" charset="0"/>
                <a:cs typeface="Arial" charset="0"/>
              </a:rPr>
              <a:t>Incentives</a:t>
            </a:r>
            <a:r>
              <a:rPr lang="en-US" dirty="0">
                <a:latin typeface="Arial" charset="0"/>
                <a:cs typeface="Arial" charset="0"/>
              </a:rPr>
              <a:t> push merchandise into the supply chain for sales that have not occurred</a:t>
            </a:r>
          </a:p>
          <a:p>
            <a:pPr lvl="1">
              <a:buFont typeface="Arial Unicode MS" charset="0"/>
              <a:buChar char="▶"/>
            </a:pPr>
            <a:r>
              <a:rPr lang="en-US" b="1" dirty="0">
                <a:latin typeface="Arial" charset="0"/>
                <a:cs typeface="Arial" charset="0"/>
              </a:rPr>
              <a:t>Large lots </a:t>
            </a:r>
            <a:r>
              <a:rPr lang="en-US" dirty="0">
                <a:latin typeface="Arial" charset="0"/>
                <a:cs typeface="Arial" charset="0"/>
              </a:rPr>
              <a:t>reduce shipping and production costs but increase inventory holding and do not reflect actual sales</a:t>
            </a:r>
          </a:p>
        </p:txBody>
      </p:sp>
    </p:spTree>
    <p:extLst>
      <p:ext uri="{BB962C8B-B14F-4D97-AF65-F5344CB8AC3E}">
        <p14:creationId xmlns:p14="http://schemas.microsoft.com/office/powerpoint/2010/main" val="235029906"/>
      </p:ext>
    </p:extLst>
  </p:cSld>
  <p:clrMapOvr>
    <a:masterClrMapping/>
  </p:clrMapOvr>
  <p:transition>
    <p:pull dir="l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1782762"/>
          </a:xfrm>
        </p:spPr>
        <p:txBody>
          <a:bodyPr lIns="91427" tIns="45713" rIns="91427" bIns="45713"/>
          <a:lstStyle/>
          <a:p>
            <a:pPr marL="342900" indent="-342900"/>
            <a:r>
              <a:rPr lang="en-US" dirty="0">
                <a:latin typeface="Arial" charset="0"/>
                <a:cs typeface="Arial" charset="0"/>
              </a:rPr>
              <a:t>Managing the Integrated Supply Chain</a:t>
            </a:r>
          </a:p>
        </p:txBody>
      </p:sp>
      <p:sp>
        <p:nvSpPr>
          <p:cNvPr id="77826" name="Content Placeholder 1"/>
          <p:cNvSpPr>
            <a:spLocks noGrp="1"/>
          </p:cNvSpPr>
          <p:nvPr>
            <p:ph idx="1"/>
          </p:nvPr>
        </p:nvSpPr>
        <p:spPr>
          <a:xfrm>
            <a:off x="698500" y="1841500"/>
            <a:ext cx="7759700" cy="4144963"/>
          </a:xfrm>
        </p:spPr>
        <p:txBody>
          <a:bodyPr/>
          <a:lstStyle/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Opportunities</a:t>
            </a:r>
          </a:p>
          <a:p>
            <a:pPr lvl="1">
              <a:buFont typeface="Arial Unicode MS" charset="0"/>
              <a:buChar char="▶"/>
            </a:pPr>
            <a:r>
              <a:rPr lang="en-US" b="1" dirty="0">
                <a:latin typeface="Arial" charset="0"/>
                <a:cs typeface="Arial" charset="0"/>
              </a:rPr>
              <a:t>Accurate </a:t>
            </a:r>
            <a:r>
              <a:rPr lang="ja-JP" altLang="en-US" b="1">
                <a:latin typeface="Arial" charset="0"/>
                <a:cs typeface="Arial" charset="0"/>
              </a:rPr>
              <a:t>“</a:t>
            </a:r>
            <a:r>
              <a:rPr lang="en-US" b="1" dirty="0">
                <a:latin typeface="Arial" charset="0"/>
                <a:cs typeface="Arial" charset="0"/>
              </a:rPr>
              <a:t>pull</a:t>
            </a:r>
            <a:r>
              <a:rPr lang="ja-JP" altLang="en-US" b="1">
                <a:latin typeface="Arial" charset="0"/>
                <a:cs typeface="Arial" charset="0"/>
              </a:rPr>
              <a:t>”</a:t>
            </a:r>
            <a:r>
              <a:rPr lang="en-US" b="1" dirty="0">
                <a:latin typeface="Arial" charset="0"/>
                <a:cs typeface="Arial" charset="0"/>
              </a:rPr>
              <a:t> data</a:t>
            </a:r>
            <a:r>
              <a:rPr lang="en-US" dirty="0">
                <a:latin typeface="Arial" charset="0"/>
                <a:cs typeface="Arial" charset="0"/>
              </a:rPr>
              <a:t>, shared information</a:t>
            </a:r>
          </a:p>
          <a:p>
            <a:pPr lvl="1">
              <a:buFont typeface="Arial Unicode MS" charset="0"/>
              <a:buChar char="▶"/>
            </a:pPr>
            <a:r>
              <a:rPr lang="en-US" b="1" dirty="0">
                <a:latin typeface="Arial" charset="0"/>
                <a:cs typeface="Arial" charset="0"/>
              </a:rPr>
              <a:t>Lot size reduction</a:t>
            </a:r>
            <a:r>
              <a:rPr lang="en-US" dirty="0">
                <a:latin typeface="Arial" charset="0"/>
                <a:cs typeface="Arial" charset="0"/>
              </a:rPr>
              <a:t>, shipping, discounts, reduced ordering costs</a:t>
            </a:r>
          </a:p>
          <a:p>
            <a:pPr lvl="1">
              <a:buFont typeface="Arial Unicode MS" charset="0"/>
              <a:buChar char="▶"/>
            </a:pPr>
            <a:r>
              <a:rPr lang="en-US" b="1" dirty="0">
                <a:latin typeface="Arial" charset="0"/>
                <a:cs typeface="Arial" charset="0"/>
              </a:rPr>
              <a:t>Single stage control of replenishment</a:t>
            </a:r>
          </a:p>
          <a:p>
            <a:pPr lvl="2"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Single supply chain member responsible for ordering</a:t>
            </a:r>
          </a:p>
          <a:p>
            <a:pPr lvl="1">
              <a:buFont typeface="Arial Unicode MS" charset="0"/>
              <a:buChar char="▶"/>
            </a:pPr>
            <a:r>
              <a:rPr lang="en-US" b="1" dirty="0">
                <a:latin typeface="Arial" charset="0"/>
                <a:cs typeface="Arial" charset="0"/>
              </a:rPr>
              <a:t>Vendor managed inventory (VMI)</a:t>
            </a:r>
          </a:p>
        </p:txBody>
      </p:sp>
    </p:spTree>
    <p:extLst>
      <p:ext uri="{BB962C8B-B14F-4D97-AF65-F5344CB8AC3E}">
        <p14:creationId xmlns:p14="http://schemas.microsoft.com/office/powerpoint/2010/main" val="3167310250"/>
      </p:ext>
    </p:extLst>
  </p:cSld>
  <p:clrMapOvr>
    <a:masterClrMapping/>
  </p:clrMapOvr>
  <p:transition spd="slow">
    <p:strips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1782762"/>
          </a:xfrm>
        </p:spPr>
        <p:txBody>
          <a:bodyPr lIns="91427" tIns="45713" rIns="91427" bIns="45713"/>
          <a:lstStyle/>
          <a:p>
            <a:pPr marL="342900" indent="-342900"/>
            <a:r>
              <a:rPr lang="en-US" dirty="0">
                <a:latin typeface="Arial" charset="0"/>
                <a:cs typeface="Arial" charset="0"/>
              </a:rPr>
              <a:t>Managing the Integrated Supply Chain</a:t>
            </a:r>
          </a:p>
        </p:txBody>
      </p:sp>
      <p:sp>
        <p:nvSpPr>
          <p:cNvPr id="79874" name="Content Placeholder 1"/>
          <p:cNvSpPr>
            <a:spLocks noGrp="1"/>
          </p:cNvSpPr>
          <p:nvPr>
            <p:ph idx="1"/>
          </p:nvPr>
        </p:nvSpPr>
        <p:spPr>
          <a:xfrm>
            <a:off x="698500" y="1841500"/>
            <a:ext cx="7759700" cy="4144963"/>
          </a:xfrm>
        </p:spPr>
        <p:txBody>
          <a:bodyPr/>
          <a:lstStyle/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Opportunities</a:t>
            </a:r>
          </a:p>
          <a:p>
            <a:pPr lvl="1">
              <a:buFont typeface="Arial Unicode MS" charset="0"/>
              <a:buChar char="▶"/>
            </a:pPr>
            <a:r>
              <a:rPr lang="en-US" b="1" dirty="0">
                <a:latin typeface="Arial" charset="0"/>
                <a:cs typeface="Arial" charset="0"/>
              </a:rPr>
              <a:t>Collaborative planning, forecasting, and replenishment (CPFR) </a:t>
            </a:r>
            <a:r>
              <a:rPr lang="en-US" dirty="0">
                <a:latin typeface="Arial" charset="0"/>
                <a:cs typeface="Arial" charset="0"/>
              </a:rPr>
              <a:t>throughout the supply chain</a:t>
            </a:r>
          </a:p>
          <a:p>
            <a:pPr lvl="1">
              <a:buFont typeface="Arial Unicode MS" charset="0"/>
              <a:buChar char="▶"/>
            </a:pPr>
            <a:r>
              <a:rPr lang="en-US" b="1" dirty="0">
                <a:latin typeface="Arial" charset="0"/>
                <a:cs typeface="Arial" charset="0"/>
              </a:rPr>
              <a:t>Blanket orders </a:t>
            </a:r>
            <a:r>
              <a:rPr lang="en-US" dirty="0">
                <a:latin typeface="Arial" charset="0"/>
                <a:cs typeface="Arial" charset="0"/>
              </a:rPr>
              <a:t>against which actual orders are released</a:t>
            </a:r>
          </a:p>
          <a:p>
            <a:pPr lvl="1">
              <a:buFont typeface="Arial Unicode MS" charset="0"/>
              <a:buChar char="▶"/>
            </a:pPr>
            <a:r>
              <a:rPr lang="en-US" b="1" dirty="0">
                <a:latin typeface="Arial" charset="0"/>
                <a:cs typeface="Arial" charset="0"/>
              </a:rPr>
              <a:t>Standardization</a:t>
            </a:r>
          </a:p>
        </p:txBody>
      </p:sp>
    </p:spTree>
    <p:extLst>
      <p:ext uri="{BB962C8B-B14F-4D97-AF65-F5344CB8AC3E}">
        <p14:creationId xmlns:p14="http://schemas.microsoft.com/office/powerpoint/2010/main" val="1893132765"/>
      </p:ext>
    </p:extLst>
  </p:cSld>
  <p:clrMapOvr>
    <a:masterClrMapping/>
  </p:clrMapOvr>
  <p:transition spd="slow">
    <p:strip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838200"/>
          </a:xfrm>
        </p:spPr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Learning Objectives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70025"/>
            <a:ext cx="8034338" cy="1112838"/>
          </a:xfrm>
        </p:spPr>
        <p:txBody>
          <a:bodyPr/>
          <a:lstStyle/>
          <a:p>
            <a:pPr marL="0" indent="0">
              <a:buFont typeface="Wingdings" charset="0"/>
              <a:buNone/>
            </a:pPr>
            <a:r>
              <a:rPr lang="en-US" b="1" dirty="0">
                <a:solidFill>
                  <a:srgbClr val="BF0922"/>
                </a:solidFill>
                <a:latin typeface="Arial" charset="0"/>
                <a:cs typeface="Arial" charset="0"/>
              </a:rPr>
              <a:t>When you complete this chapter you should be able to: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100138" y="2730500"/>
            <a:ext cx="6942137" cy="3331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901700" indent="-901700">
              <a:lnSpc>
                <a:spcPct val="90000"/>
              </a:lnSpc>
              <a:spcAft>
                <a:spcPct val="40000"/>
              </a:spcAft>
              <a:buClr>
                <a:schemeClr val="tx2"/>
              </a:buClr>
            </a:pPr>
            <a:r>
              <a:rPr lang="en-US" sz="2800" b="1" dirty="0">
                <a:solidFill>
                  <a:srgbClr val="255898"/>
                </a:solidFill>
              </a:rPr>
              <a:t>11.1</a:t>
            </a:r>
            <a:r>
              <a:rPr lang="en-US" sz="2800" b="1" dirty="0"/>
              <a:t>	</a:t>
            </a:r>
            <a:r>
              <a:rPr lang="en-US" sz="2800" b="1" i="1" dirty="0"/>
              <a:t>Explain</a:t>
            </a:r>
            <a:r>
              <a:rPr lang="en-US" sz="2800" dirty="0"/>
              <a:t> the strategic importance of the supply chain</a:t>
            </a:r>
          </a:p>
          <a:p>
            <a:pPr marL="901700" indent="-901700">
              <a:lnSpc>
                <a:spcPct val="90000"/>
              </a:lnSpc>
              <a:spcAft>
                <a:spcPct val="40000"/>
              </a:spcAft>
              <a:buClr>
                <a:schemeClr val="tx2"/>
              </a:buClr>
            </a:pPr>
            <a:r>
              <a:rPr lang="en-US" sz="2800" b="1" dirty="0">
                <a:solidFill>
                  <a:srgbClr val="255898"/>
                </a:solidFill>
              </a:rPr>
              <a:t>11.2</a:t>
            </a:r>
            <a:r>
              <a:rPr lang="en-US" sz="2800" b="1" dirty="0"/>
              <a:t>	</a:t>
            </a:r>
            <a:r>
              <a:rPr lang="en-US" sz="2800" b="1" i="1" dirty="0"/>
              <a:t>Identify</a:t>
            </a:r>
            <a:r>
              <a:rPr lang="en-US" sz="2800" dirty="0"/>
              <a:t> six sourcing strategies</a:t>
            </a:r>
          </a:p>
          <a:p>
            <a:pPr marL="901700" indent="-901700">
              <a:lnSpc>
                <a:spcPct val="90000"/>
              </a:lnSpc>
              <a:spcAft>
                <a:spcPct val="40000"/>
              </a:spcAft>
              <a:buClr>
                <a:schemeClr val="tx2"/>
              </a:buClr>
            </a:pPr>
            <a:r>
              <a:rPr lang="en-US" sz="2800" b="1" dirty="0">
                <a:solidFill>
                  <a:srgbClr val="255898"/>
                </a:solidFill>
              </a:rPr>
              <a:t>11.3</a:t>
            </a:r>
            <a:r>
              <a:rPr lang="en-US" sz="2800" b="1" dirty="0"/>
              <a:t>	</a:t>
            </a:r>
            <a:r>
              <a:rPr lang="en-US" sz="2800" b="1" i="1" dirty="0"/>
              <a:t>Explain</a:t>
            </a:r>
            <a:r>
              <a:rPr lang="en-US" sz="2800" dirty="0"/>
              <a:t> issues and opportunities in the supply chain</a:t>
            </a:r>
          </a:p>
          <a:p>
            <a:pPr marL="901700" indent="-901700">
              <a:lnSpc>
                <a:spcPct val="90000"/>
              </a:lnSpc>
              <a:spcAft>
                <a:spcPct val="40000"/>
              </a:spcAft>
              <a:buClr>
                <a:schemeClr val="tx2"/>
              </a:buClr>
            </a:pPr>
            <a:r>
              <a:rPr lang="en-US" sz="2800" b="1" dirty="0">
                <a:solidFill>
                  <a:srgbClr val="255898"/>
                </a:solidFill>
              </a:rPr>
              <a:t>11.4</a:t>
            </a:r>
            <a:r>
              <a:rPr lang="en-US" sz="2800" b="1" dirty="0"/>
              <a:t>	</a:t>
            </a:r>
            <a:r>
              <a:rPr lang="en-US" sz="2800" b="1" i="1" dirty="0"/>
              <a:t>Describe</a:t>
            </a:r>
            <a:r>
              <a:rPr lang="en-US" sz="2800" dirty="0"/>
              <a:t> the steps in supplier selection</a:t>
            </a:r>
          </a:p>
        </p:txBody>
      </p:sp>
    </p:spTree>
    <p:extLst>
      <p:ext uri="{BB962C8B-B14F-4D97-AF65-F5344CB8AC3E}">
        <p14:creationId xmlns:p14="http://schemas.microsoft.com/office/powerpoint/2010/main" val="2399785174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1782762"/>
          </a:xfrm>
        </p:spPr>
        <p:txBody>
          <a:bodyPr lIns="91427" tIns="45713" rIns="91427" bIns="45713"/>
          <a:lstStyle/>
          <a:p>
            <a:pPr marL="342900" indent="-342900"/>
            <a:r>
              <a:rPr lang="en-US" dirty="0">
                <a:latin typeface="Arial" charset="0"/>
                <a:cs typeface="Arial" charset="0"/>
              </a:rPr>
              <a:t>Managing the Integrated Supply Chain</a:t>
            </a:r>
          </a:p>
        </p:txBody>
      </p:sp>
      <p:sp>
        <p:nvSpPr>
          <p:cNvPr id="81922" name="Content Placeholder 1"/>
          <p:cNvSpPr>
            <a:spLocks noGrp="1"/>
          </p:cNvSpPr>
          <p:nvPr>
            <p:ph idx="1"/>
          </p:nvPr>
        </p:nvSpPr>
        <p:spPr>
          <a:xfrm>
            <a:off x="698500" y="1841500"/>
            <a:ext cx="7759700" cy="4144963"/>
          </a:xfrm>
        </p:spPr>
        <p:txBody>
          <a:bodyPr/>
          <a:lstStyle/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Opportunities</a:t>
            </a:r>
          </a:p>
          <a:p>
            <a:pPr lvl="1">
              <a:buFont typeface="Arial Unicode MS" charset="0"/>
              <a:buChar char="▶"/>
            </a:pPr>
            <a:r>
              <a:rPr lang="en-US" b="1" dirty="0">
                <a:latin typeface="Arial" charset="0"/>
                <a:cs typeface="Arial" charset="0"/>
              </a:rPr>
              <a:t>Postponement</a:t>
            </a:r>
            <a:r>
              <a:rPr lang="en-US" dirty="0">
                <a:latin typeface="Arial" charset="0"/>
                <a:cs typeface="Arial" charset="0"/>
              </a:rPr>
              <a:t> withholds modification as long as possible</a:t>
            </a:r>
          </a:p>
          <a:p>
            <a:pPr lvl="1">
              <a:buFont typeface="Arial Unicode MS" charset="0"/>
              <a:buChar char="▶"/>
            </a:pPr>
            <a:r>
              <a:rPr lang="en-US" b="1" dirty="0">
                <a:latin typeface="Arial" charset="0"/>
                <a:cs typeface="Arial" charset="0"/>
              </a:rPr>
              <a:t>Electronic ordering and funds transfer </a:t>
            </a:r>
            <a:r>
              <a:rPr lang="en-US" dirty="0">
                <a:latin typeface="Arial" charset="0"/>
                <a:cs typeface="Arial" charset="0"/>
              </a:rPr>
              <a:t>speed transactions and reduce paperwork</a:t>
            </a:r>
          </a:p>
          <a:p>
            <a:pPr lvl="1">
              <a:buFont typeface="Arial Unicode MS" charset="0"/>
              <a:buChar char="▶"/>
            </a:pPr>
            <a:r>
              <a:rPr lang="en-US" b="1" dirty="0">
                <a:latin typeface="Arial" charset="0"/>
                <a:cs typeface="Arial" charset="0"/>
              </a:rPr>
              <a:t>Drop shipping and special packaging </a:t>
            </a:r>
            <a:r>
              <a:rPr lang="en-US" dirty="0">
                <a:latin typeface="Arial" charset="0"/>
                <a:cs typeface="Arial" charset="0"/>
              </a:rPr>
              <a:t>bypasses the seller and reduces costs</a:t>
            </a:r>
          </a:p>
        </p:txBody>
      </p:sp>
    </p:spTree>
    <p:extLst>
      <p:ext uri="{BB962C8B-B14F-4D97-AF65-F5344CB8AC3E}">
        <p14:creationId xmlns:p14="http://schemas.microsoft.com/office/powerpoint/2010/main" val="2711818832"/>
      </p:ext>
    </p:extLst>
  </p:cSld>
  <p:clrMapOvr>
    <a:masterClrMapping/>
  </p:clrMapOvr>
  <p:transition spd="slow">
    <p:strips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427" tIns="45713" rIns="91427" bIns="45713"/>
          <a:lstStyle/>
          <a:p>
            <a:pPr marL="342900" indent="-342900"/>
            <a:r>
              <a:rPr lang="en-US" dirty="0">
                <a:latin typeface="Arial" charset="0"/>
                <a:cs typeface="Arial" charset="0"/>
              </a:rPr>
              <a:t>Building the Supply Base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Bef>
                <a:spcPts val="0"/>
              </a:spcBef>
              <a:defRPr/>
            </a:pPr>
            <a:r>
              <a:rPr lang="en-US" dirty="0">
                <a:ea typeface="+mn-ea"/>
              </a:rPr>
              <a:t>Supplier evaluation</a:t>
            </a:r>
          </a:p>
          <a:p>
            <a:pPr lvl="1" fontAlgn="auto">
              <a:spcBef>
                <a:spcPts val="0"/>
              </a:spcBef>
              <a:defRPr/>
            </a:pPr>
            <a:r>
              <a:rPr lang="en-US" dirty="0">
                <a:ea typeface="+mn-ea"/>
              </a:rPr>
              <a:t>Finding potential suppliers</a:t>
            </a:r>
          </a:p>
          <a:p>
            <a:pPr lvl="1" fontAlgn="auto">
              <a:spcBef>
                <a:spcPts val="0"/>
              </a:spcBef>
              <a:defRPr/>
            </a:pPr>
            <a:r>
              <a:rPr lang="en-US" dirty="0">
                <a:ea typeface="+mn-ea"/>
              </a:rPr>
              <a:t>Determine likelihood of their becoming good suppliers</a:t>
            </a:r>
          </a:p>
          <a:p>
            <a:pPr lvl="1" fontAlgn="auto">
              <a:spcBef>
                <a:spcPts val="0"/>
              </a:spcBef>
              <a:defRPr/>
            </a:pPr>
            <a:r>
              <a:rPr lang="en-US" b="1" dirty="0">
                <a:ea typeface="+mn-ea"/>
              </a:rPr>
              <a:t>Supplier certification</a:t>
            </a:r>
          </a:p>
          <a:p>
            <a:pPr marL="1371600" lvl="2" indent="-457200" fontAlgn="auto">
              <a:spcBef>
                <a:spcPts val="0"/>
              </a:spcBef>
              <a:buClr>
                <a:schemeClr val="tx1"/>
              </a:buClr>
              <a:buFont typeface="+mj-lt"/>
              <a:buAutoNum type="arabicParenR"/>
              <a:defRPr/>
            </a:pPr>
            <a:r>
              <a:rPr lang="en-US" dirty="0">
                <a:ea typeface="+mn-ea"/>
              </a:rPr>
              <a:t>Qualification</a:t>
            </a:r>
          </a:p>
          <a:p>
            <a:pPr marL="1371600" lvl="2" indent="-457200" fontAlgn="auto">
              <a:spcBef>
                <a:spcPts val="0"/>
              </a:spcBef>
              <a:buClr>
                <a:schemeClr val="tx1"/>
              </a:buClr>
              <a:buFont typeface="+mj-lt"/>
              <a:buAutoNum type="arabicParenR"/>
              <a:defRPr/>
            </a:pPr>
            <a:r>
              <a:rPr lang="en-US" dirty="0">
                <a:ea typeface="+mn-ea"/>
              </a:rPr>
              <a:t>Education</a:t>
            </a:r>
          </a:p>
          <a:p>
            <a:pPr marL="1371600" lvl="2" indent="-457200" fontAlgn="auto">
              <a:spcBef>
                <a:spcPts val="0"/>
              </a:spcBef>
              <a:buClr>
                <a:schemeClr val="tx1"/>
              </a:buClr>
              <a:buFont typeface="+mj-lt"/>
              <a:buAutoNum type="arabicParenR"/>
              <a:defRPr/>
            </a:pPr>
            <a:r>
              <a:rPr lang="en-US" dirty="0">
                <a:ea typeface="+mn-ea"/>
              </a:rPr>
              <a:t>Certification</a:t>
            </a:r>
          </a:p>
          <a:p>
            <a:pPr marL="0" indent="0" fontAlgn="auto">
              <a:spcBef>
                <a:spcPts val="0"/>
              </a:spcBef>
              <a:buFont typeface="Arial Unicode MS"/>
              <a:buNone/>
              <a:defRPr/>
            </a:pPr>
            <a:endParaRPr lang="en-US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32305843"/>
      </p:ext>
    </p:extLst>
  </p:cSld>
  <p:clrMapOvr>
    <a:masterClrMapping/>
  </p:clrMapOvr>
  <p:transition spd="slow">
    <p:pull dir="l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427" tIns="45713" rIns="91427" bIns="45713"/>
          <a:lstStyle/>
          <a:p>
            <a:pPr marL="342900" indent="-342900"/>
            <a:r>
              <a:rPr lang="en-US" dirty="0">
                <a:latin typeface="Arial" charset="0"/>
                <a:cs typeface="Arial" charset="0"/>
              </a:rPr>
              <a:t>Building the Supply Base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Bef>
                <a:spcPts val="0"/>
              </a:spcBef>
              <a:defRPr/>
            </a:pPr>
            <a:r>
              <a:rPr lang="en-US" dirty="0">
                <a:ea typeface="+mn-ea"/>
              </a:rPr>
              <a:t>Supplier development</a:t>
            </a:r>
          </a:p>
          <a:p>
            <a:pPr lvl="1" fontAlgn="auto">
              <a:spcBef>
                <a:spcPts val="0"/>
              </a:spcBef>
              <a:defRPr/>
            </a:pPr>
            <a:r>
              <a:rPr lang="en-US" dirty="0">
                <a:ea typeface="+mn-ea"/>
              </a:rPr>
              <a:t>Integrate the supplier into the system</a:t>
            </a:r>
          </a:p>
          <a:p>
            <a:pPr lvl="2" fontAlgn="auto">
              <a:spcBef>
                <a:spcPts val="0"/>
              </a:spcBef>
              <a:defRPr/>
            </a:pPr>
            <a:r>
              <a:rPr lang="en-US" dirty="0">
                <a:ea typeface="+mn-ea"/>
              </a:rPr>
              <a:t>Quality requirements</a:t>
            </a:r>
          </a:p>
          <a:p>
            <a:pPr lvl="2" fontAlgn="auto">
              <a:spcBef>
                <a:spcPts val="0"/>
              </a:spcBef>
              <a:defRPr/>
            </a:pPr>
            <a:r>
              <a:rPr lang="en-US" dirty="0">
                <a:ea typeface="+mn-ea"/>
              </a:rPr>
              <a:t>Product specifications</a:t>
            </a:r>
          </a:p>
          <a:p>
            <a:pPr lvl="2" fontAlgn="auto">
              <a:spcBef>
                <a:spcPts val="0"/>
              </a:spcBef>
              <a:defRPr/>
            </a:pPr>
            <a:r>
              <a:rPr lang="en-US" dirty="0">
                <a:ea typeface="+mn-ea"/>
              </a:rPr>
              <a:t>Schedules and delivery</a:t>
            </a:r>
          </a:p>
          <a:p>
            <a:pPr lvl="2" fontAlgn="auto">
              <a:spcBef>
                <a:spcPts val="0"/>
              </a:spcBef>
              <a:defRPr/>
            </a:pPr>
            <a:r>
              <a:rPr lang="en-US" dirty="0">
                <a:ea typeface="+mn-ea"/>
              </a:rPr>
              <a:t>Procurement policies</a:t>
            </a:r>
          </a:p>
          <a:p>
            <a:pPr lvl="2" fontAlgn="auto">
              <a:spcBef>
                <a:spcPts val="0"/>
              </a:spcBef>
              <a:defRPr/>
            </a:pPr>
            <a:r>
              <a:rPr lang="en-US" dirty="0">
                <a:ea typeface="+mn-ea"/>
              </a:rPr>
              <a:t>Training</a:t>
            </a:r>
          </a:p>
          <a:p>
            <a:pPr lvl="2" fontAlgn="auto">
              <a:spcBef>
                <a:spcPts val="0"/>
              </a:spcBef>
              <a:defRPr/>
            </a:pPr>
            <a:r>
              <a:rPr lang="en-US" dirty="0">
                <a:ea typeface="+mn-ea"/>
              </a:rPr>
              <a:t>Engineering and production help</a:t>
            </a:r>
          </a:p>
          <a:p>
            <a:pPr lvl="2" fontAlgn="auto">
              <a:spcBef>
                <a:spcPts val="0"/>
              </a:spcBef>
              <a:defRPr/>
            </a:pPr>
            <a:r>
              <a:rPr lang="en-US" dirty="0">
                <a:ea typeface="+mn-ea"/>
              </a:rPr>
              <a:t>Information transfer procedures</a:t>
            </a:r>
          </a:p>
          <a:p>
            <a:pPr marL="0" indent="0" fontAlgn="auto">
              <a:spcBef>
                <a:spcPts val="0"/>
              </a:spcBef>
              <a:buFont typeface="Arial Unicode MS"/>
              <a:buNone/>
              <a:defRPr/>
            </a:pPr>
            <a:endParaRPr lang="en-US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45107389"/>
      </p:ext>
    </p:extLst>
  </p:cSld>
  <p:clrMapOvr>
    <a:masterClrMapping/>
  </p:clrMapOvr>
  <p:transition>
    <p:strips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427" tIns="45713" rIns="91427" bIns="45713"/>
          <a:lstStyle/>
          <a:p>
            <a:pPr marL="342900" indent="-342900"/>
            <a:r>
              <a:rPr lang="en-US" dirty="0">
                <a:latin typeface="Arial" charset="0"/>
                <a:cs typeface="Arial" charset="0"/>
              </a:rPr>
              <a:t>Building the Supply Base</a:t>
            </a:r>
          </a:p>
        </p:txBody>
      </p:sp>
      <p:sp>
        <p:nvSpPr>
          <p:cNvPr id="88066" name="Content Placeholder 1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83162"/>
          </a:xfrm>
        </p:spPr>
        <p:txBody>
          <a:bodyPr/>
          <a:lstStyle/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Negotiation</a:t>
            </a:r>
          </a:p>
          <a:p>
            <a:pPr lvl="1"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A significant element in purchasing</a:t>
            </a:r>
          </a:p>
          <a:p>
            <a:pPr lvl="1"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Highly valued skills</a:t>
            </a:r>
          </a:p>
          <a:p>
            <a:pPr lvl="2">
              <a:buFont typeface="Arial Unicode MS" charset="0"/>
              <a:buChar char="▶"/>
            </a:pPr>
            <a:r>
              <a:rPr lang="en-US" b="1" dirty="0">
                <a:latin typeface="Arial" charset="0"/>
                <a:cs typeface="Arial" charset="0"/>
              </a:rPr>
              <a:t>Cost-based price model</a:t>
            </a:r>
          </a:p>
          <a:p>
            <a:pPr lvl="3"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Supplier opens books</a:t>
            </a:r>
          </a:p>
          <a:p>
            <a:pPr lvl="2">
              <a:buFont typeface="Arial Unicode MS" charset="0"/>
              <a:buChar char="▶"/>
            </a:pPr>
            <a:r>
              <a:rPr lang="en-US" b="1" dirty="0">
                <a:latin typeface="Arial" charset="0"/>
                <a:cs typeface="Arial" charset="0"/>
              </a:rPr>
              <a:t>Market-based price model</a:t>
            </a:r>
          </a:p>
          <a:p>
            <a:pPr lvl="3"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Based on published, auction, or indexed prices</a:t>
            </a:r>
          </a:p>
          <a:p>
            <a:pPr lvl="2">
              <a:buFont typeface="Arial Unicode MS" charset="0"/>
              <a:buChar char="▶"/>
            </a:pPr>
            <a:r>
              <a:rPr lang="en-US" b="1" dirty="0">
                <a:latin typeface="Arial" charset="0"/>
                <a:cs typeface="Arial" charset="0"/>
              </a:rPr>
              <a:t>Competitive bidding</a:t>
            </a:r>
          </a:p>
          <a:p>
            <a:pPr lvl="3"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Common policy for many purchases</a:t>
            </a:r>
          </a:p>
          <a:p>
            <a:pPr lvl="3"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Does not generally foster long-term relationships</a:t>
            </a:r>
          </a:p>
        </p:txBody>
      </p:sp>
    </p:spTree>
    <p:extLst>
      <p:ext uri="{BB962C8B-B14F-4D97-AF65-F5344CB8AC3E}">
        <p14:creationId xmlns:p14="http://schemas.microsoft.com/office/powerpoint/2010/main" val="4100770656"/>
      </p:ext>
    </p:extLst>
  </p:cSld>
  <p:clrMapOvr>
    <a:masterClrMapping/>
  </p:clrMapOvr>
  <p:transition>
    <p:strips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427" tIns="45713" rIns="91427" bIns="45713"/>
          <a:lstStyle/>
          <a:p>
            <a:pPr marL="342900" indent="-342900"/>
            <a:r>
              <a:rPr lang="en-US" dirty="0">
                <a:latin typeface="Arial" charset="0"/>
                <a:cs typeface="Arial" charset="0"/>
              </a:rPr>
              <a:t>Building the Supply Base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46662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Bef>
                <a:spcPts val="0"/>
              </a:spcBef>
              <a:defRPr/>
            </a:pPr>
            <a:r>
              <a:rPr lang="en-US" dirty="0">
                <a:ea typeface="+mn-ea"/>
              </a:rPr>
              <a:t>Contracting</a:t>
            </a:r>
          </a:p>
          <a:p>
            <a:pPr lvl="1" fontAlgn="auto">
              <a:spcBef>
                <a:spcPts val="0"/>
              </a:spcBef>
              <a:defRPr/>
            </a:pPr>
            <a:r>
              <a:rPr lang="en-US" dirty="0">
                <a:ea typeface="+mn-ea"/>
              </a:rPr>
              <a:t>Share risks, benefits, create incentives</a:t>
            </a:r>
          </a:p>
          <a:p>
            <a:pPr fontAlgn="auto">
              <a:spcBef>
                <a:spcPts val="0"/>
              </a:spcBef>
              <a:defRPr/>
            </a:pPr>
            <a:r>
              <a:rPr lang="en-US" dirty="0">
                <a:ea typeface="+mn-ea"/>
              </a:rPr>
              <a:t>Centralized purchasing</a:t>
            </a:r>
          </a:p>
          <a:p>
            <a:pPr lvl="1" fontAlgn="auto">
              <a:spcBef>
                <a:spcPts val="0"/>
              </a:spcBef>
              <a:defRPr/>
            </a:pPr>
            <a:r>
              <a:rPr lang="en-US" dirty="0">
                <a:ea typeface="+mn-ea"/>
              </a:rPr>
              <a:t>Leverage volume</a:t>
            </a:r>
          </a:p>
          <a:p>
            <a:pPr lvl="1" fontAlgn="auto">
              <a:spcBef>
                <a:spcPts val="0"/>
              </a:spcBef>
              <a:defRPr/>
            </a:pPr>
            <a:r>
              <a:rPr lang="en-US" dirty="0">
                <a:ea typeface="+mn-ea"/>
              </a:rPr>
              <a:t>Develop specialized staff</a:t>
            </a:r>
          </a:p>
          <a:p>
            <a:pPr lvl="1" fontAlgn="auto">
              <a:spcBef>
                <a:spcPts val="0"/>
              </a:spcBef>
              <a:defRPr/>
            </a:pPr>
            <a:r>
              <a:rPr lang="en-US" dirty="0">
                <a:ea typeface="+mn-ea"/>
              </a:rPr>
              <a:t>Develop supplier relationships</a:t>
            </a:r>
          </a:p>
          <a:p>
            <a:pPr lvl="1" fontAlgn="auto">
              <a:spcBef>
                <a:spcPts val="0"/>
              </a:spcBef>
              <a:defRPr/>
            </a:pPr>
            <a:r>
              <a:rPr lang="en-US" dirty="0">
                <a:ea typeface="+mn-ea"/>
              </a:rPr>
              <a:t>Maintain professional control</a:t>
            </a:r>
          </a:p>
          <a:p>
            <a:pPr lvl="1" fontAlgn="auto">
              <a:spcBef>
                <a:spcPts val="0"/>
              </a:spcBef>
              <a:defRPr/>
            </a:pPr>
            <a:r>
              <a:rPr lang="en-US" dirty="0">
                <a:ea typeface="+mn-ea"/>
              </a:rPr>
              <a:t>Devote resources to selection and negotiation</a:t>
            </a:r>
          </a:p>
          <a:p>
            <a:pPr lvl="1" fontAlgn="auto">
              <a:spcBef>
                <a:spcPts val="0"/>
              </a:spcBef>
              <a:defRPr/>
            </a:pPr>
            <a:r>
              <a:rPr lang="en-US" dirty="0">
                <a:ea typeface="+mn-ea"/>
              </a:rPr>
              <a:t>Reduce duplication of tasks</a:t>
            </a:r>
          </a:p>
          <a:p>
            <a:pPr lvl="1" fontAlgn="auto">
              <a:spcBef>
                <a:spcPts val="0"/>
              </a:spcBef>
              <a:defRPr/>
            </a:pPr>
            <a:r>
              <a:rPr lang="en-US" dirty="0">
                <a:ea typeface="+mn-ea"/>
              </a:rPr>
              <a:t>Promote standardization</a:t>
            </a:r>
          </a:p>
        </p:txBody>
      </p:sp>
    </p:spTree>
    <p:extLst>
      <p:ext uri="{BB962C8B-B14F-4D97-AF65-F5344CB8AC3E}">
        <p14:creationId xmlns:p14="http://schemas.microsoft.com/office/powerpoint/2010/main" val="90106882"/>
      </p:ext>
    </p:extLst>
  </p:cSld>
  <p:clrMapOvr>
    <a:masterClrMapping/>
  </p:clrMapOvr>
  <p:transition>
    <p:strips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427" tIns="45713" rIns="91427" bIns="45713"/>
          <a:lstStyle/>
          <a:p>
            <a:pPr marL="342900" indent="-342900"/>
            <a:r>
              <a:rPr lang="en-US" dirty="0">
                <a:latin typeface="Arial" charset="0"/>
                <a:cs typeface="Arial" charset="0"/>
              </a:rPr>
              <a:t>Building the Supply Base</a:t>
            </a:r>
          </a:p>
        </p:txBody>
      </p:sp>
      <p:sp>
        <p:nvSpPr>
          <p:cNvPr id="9216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E-Procurement</a:t>
            </a:r>
          </a:p>
          <a:p>
            <a:pPr lvl="2"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Speeds purchasing, reduces costs, integrates supply chain</a:t>
            </a:r>
          </a:p>
          <a:p>
            <a:pPr lvl="1">
              <a:buFont typeface="Arial Unicode MS" charset="0"/>
              <a:buChar char="▶"/>
            </a:pPr>
            <a:r>
              <a:rPr lang="en-US" b="1" dirty="0">
                <a:latin typeface="Arial" charset="0"/>
                <a:cs typeface="Arial" charset="0"/>
              </a:rPr>
              <a:t>Online catalogs and exchanges</a:t>
            </a:r>
          </a:p>
          <a:p>
            <a:pPr lvl="2"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Standard items or industry-specific web sites</a:t>
            </a:r>
          </a:p>
          <a:p>
            <a:pPr lvl="1">
              <a:buFont typeface="Arial Unicode MS" charset="0"/>
              <a:buChar char="▶"/>
            </a:pPr>
            <a:r>
              <a:rPr lang="en-US" b="1" dirty="0">
                <a:latin typeface="Arial" charset="0"/>
                <a:cs typeface="Arial" charset="0"/>
              </a:rPr>
              <a:t>Online auctions</a:t>
            </a:r>
          </a:p>
          <a:p>
            <a:pPr lvl="2"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Low barriers to entry</a:t>
            </a:r>
          </a:p>
          <a:p>
            <a:pPr lvl="2"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Reverse auctions for buyers</a:t>
            </a:r>
          </a:p>
          <a:p>
            <a:pPr lvl="2"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Price not always the most important factor</a:t>
            </a:r>
          </a:p>
        </p:txBody>
      </p:sp>
    </p:spTree>
    <p:extLst>
      <p:ext uri="{BB962C8B-B14F-4D97-AF65-F5344CB8AC3E}">
        <p14:creationId xmlns:p14="http://schemas.microsoft.com/office/powerpoint/2010/main" val="1450381355"/>
      </p:ext>
    </p:extLst>
  </p:cSld>
  <p:clrMapOvr>
    <a:masterClrMapping/>
  </p:clrMapOvr>
  <p:transition>
    <p:strips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Shipping Systems</a:t>
            </a:r>
          </a:p>
        </p:txBody>
      </p:sp>
      <p:sp>
        <p:nvSpPr>
          <p:cNvPr id="9830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 Unicode MS" charset="0"/>
              <a:buChar char="▶"/>
            </a:pPr>
            <a:r>
              <a:rPr lang="en-US" b="1" dirty="0">
                <a:latin typeface="Arial" charset="0"/>
                <a:cs typeface="Arial" charset="0"/>
              </a:rPr>
              <a:t>Airfreight</a:t>
            </a:r>
          </a:p>
          <a:p>
            <a:pPr lvl="1"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Fast and flexible for light loads</a:t>
            </a:r>
          </a:p>
          <a:p>
            <a:pPr lvl="1"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May be expensive</a:t>
            </a:r>
          </a:p>
          <a:p>
            <a:pPr>
              <a:buFont typeface="Arial Unicode MS" charset="0"/>
              <a:buChar char="▶"/>
            </a:pPr>
            <a:r>
              <a:rPr lang="en-US" b="1" dirty="0">
                <a:latin typeface="Arial" charset="0"/>
                <a:cs typeface="Arial" charset="0"/>
              </a:rPr>
              <a:t>Waterways</a:t>
            </a:r>
          </a:p>
          <a:p>
            <a:pPr lvl="1"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Typically used for bulky, low-value cargo</a:t>
            </a:r>
          </a:p>
          <a:p>
            <a:pPr lvl="1"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Used when shipping cost is more important than speed</a:t>
            </a:r>
          </a:p>
        </p:txBody>
      </p:sp>
    </p:spTree>
    <p:extLst>
      <p:ext uri="{BB962C8B-B14F-4D97-AF65-F5344CB8AC3E}">
        <p14:creationId xmlns:p14="http://schemas.microsoft.com/office/powerpoint/2010/main" val="1401583246"/>
      </p:ext>
    </p:extLst>
  </p:cSld>
  <p:clrMapOvr>
    <a:masterClrMapping/>
  </p:clrMapOvr>
  <p:transition>
    <p:strips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Shipping Systems</a:t>
            </a:r>
          </a:p>
        </p:txBody>
      </p:sp>
      <p:sp>
        <p:nvSpPr>
          <p:cNvPr id="10035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 Unicode MS" charset="0"/>
              <a:buChar char="▶"/>
            </a:pPr>
            <a:r>
              <a:rPr lang="en-US" b="1" dirty="0">
                <a:latin typeface="Arial" charset="0"/>
                <a:cs typeface="Arial" charset="0"/>
              </a:rPr>
              <a:t>Pipelines</a:t>
            </a:r>
          </a:p>
          <a:p>
            <a:pPr lvl="1"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Used for transporting oil, gas, and other chemical products</a:t>
            </a:r>
          </a:p>
          <a:p>
            <a:pPr>
              <a:buFont typeface="Arial Unicode MS" charset="0"/>
              <a:buChar char="▶"/>
            </a:pPr>
            <a:r>
              <a:rPr lang="en-US" b="1" dirty="0">
                <a:latin typeface="Arial" charset="0"/>
                <a:cs typeface="Arial" charset="0"/>
              </a:rPr>
              <a:t>Multimodal</a:t>
            </a:r>
          </a:p>
          <a:p>
            <a:pPr lvl="1"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Combines shipping methods</a:t>
            </a:r>
          </a:p>
          <a:p>
            <a:pPr lvl="1"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Common, especially in international shipments</a:t>
            </a:r>
          </a:p>
          <a:p>
            <a:pPr lvl="1"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Aided by standardized containers</a:t>
            </a:r>
          </a:p>
        </p:txBody>
      </p:sp>
    </p:spTree>
    <p:extLst>
      <p:ext uri="{BB962C8B-B14F-4D97-AF65-F5344CB8AC3E}">
        <p14:creationId xmlns:p14="http://schemas.microsoft.com/office/powerpoint/2010/main" val="2151423859"/>
      </p:ext>
    </p:extLst>
  </p:cSld>
  <p:clrMapOvr>
    <a:masterClrMapping/>
  </p:clrMapOvr>
  <p:transition>
    <p:strips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Supplier Selection Analysis</a:t>
            </a: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Many factors play a role</a:t>
            </a:r>
          </a:p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Choosing lowest bid is becoming rare</a:t>
            </a:r>
          </a:p>
          <a:p>
            <a:pPr>
              <a:buFont typeface="Arial Unicode MS" charset="0"/>
              <a:buChar char="▶"/>
            </a:pPr>
            <a:r>
              <a:rPr lang="en-US" i="1" dirty="0">
                <a:latin typeface="Arial" charset="0"/>
                <a:cs typeface="Arial" charset="0"/>
              </a:rPr>
              <a:t>Factor-weighting </a:t>
            </a:r>
            <a:r>
              <a:rPr lang="en-US" dirty="0">
                <a:latin typeface="Arial" charset="0"/>
                <a:cs typeface="Arial" charset="0"/>
              </a:rPr>
              <a:t>technique considers multiple criteria</a:t>
            </a:r>
          </a:p>
          <a:p>
            <a:pPr lvl="1"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Each factor is assigned a weight and a score</a:t>
            </a:r>
          </a:p>
          <a:p>
            <a:pPr lvl="1"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Choose the supplier with the best weighted score</a:t>
            </a:r>
          </a:p>
        </p:txBody>
      </p:sp>
    </p:spTree>
    <p:extLst>
      <p:ext uri="{BB962C8B-B14F-4D97-AF65-F5344CB8AC3E}">
        <p14:creationId xmlns:p14="http://schemas.microsoft.com/office/powerpoint/2010/main" val="2900610603"/>
      </p:ext>
    </p:extLst>
  </p:cSld>
  <p:clrMapOvr>
    <a:masterClrMapping/>
  </p:clrMapOvr>
  <p:transition spd="slow">
    <p:pull dir="l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Factor Weighting Approach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96900" y="1412875"/>
          <a:ext cx="7954963" cy="4876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1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87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5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57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49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93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474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3526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322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811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04800">
                <a:tc gridSpan="4">
                  <a:txBody>
                    <a:bodyPr/>
                    <a:lstStyle/>
                    <a:p>
                      <a:endParaRPr lang="en-US" sz="14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marL="91436" marR="91436" anchor="b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332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FABER PAINT</a:t>
                      </a:r>
                    </a:p>
                  </a:txBody>
                  <a:tcPr marL="91436" marR="91436" anchor="b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332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SMITH DYE</a:t>
                      </a:r>
                    </a:p>
                  </a:txBody>
                  <a:tcPr marL="91436" marR="91436" anchor="b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332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CRITERION</a:t>
                      </a:r>
                    </a:p>
                  </a:txBody>
                  <a:tcPr marL="91436" marR="91436" anchor="b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332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WEIGHT</a:t>
                      </a:r>
                    </a:p>
                  </a:txBody>
                  <a:tcPr marL="91436" marR="91436" anchor="b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332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SCORE (1-5)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(5 HIGHEST)</a:t>
                      </a:r>
                    </a:p>
                  </a:txBody>
                  <a:tcPr marL="91436" marR="91436" anchor="b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332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WEIGHT 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x SCORE</a:t>
                      </a:r>
                    </a:p>
                  </a:txBody>
                  <a:tcPr marL="91436" marR="91436" anchor="b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332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SCORE (1-5)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(5 HIGHEST)</a:t>
                      </a:r>
                    </a:p>
                  </a:txBody>
                  <a:tcPr marL="91436" marR="91436" anchor="b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332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WEIGHT 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x SCORE</a:t>
                      </a:r>
                    </a:p>
                  </a:txBody>
                  <a:tcPr marL="91436" marR="91436" anchor="b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332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latin typeface="Arial"/>
                          <a:cs typeface="Arial"/>
                        </a:rPr>
                        <a:t>Engineering/</a:t>
                      </a:r>
                      <a:br>
                        <a:rPr lang="en-US" sz="1400">
                          <a:latin typeface="Arial"/>
                          <a:cs typeface="Arial"/>
                        </a:rPr>
                      </a:br>
                      <a:r>
                        <a:rPr lang="en-US" sz="1400">
                          <a:latin typeface="Arial"/>
                          <a:cs typeface="Arial"/>
                        </a:rPr>
                        <a:t>innovation </a:t>
                      </a:r>
                      <a:r>
                        <a:rPr lang="en-US" sz="1400" dirty="0">
                          <a:latin typeface="Arial"/>
                          <a:cs typeface="Arial"/>
                        </a:rPr>
                        <a:t>skills </a:t>
                      </a: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/>
                          <a:cs typeface="Arial"/>
                        </a:rPr>
                        <a:t>.20</a:t>
                      </a: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/>
                          <a:cs typeface="Arial"/>
                        </a:rPr>
                        <a:t>1.0</a:t>
                      </a: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Arial"/>
                          <a:cs typeface="Arial"/>
                        </a:rPr>
                        <a:t>1.0</a:t>
                      </a: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rial"/>
                          <a:cs typeface="Arial"/>
                        </a:rPr>
                        <a:t>Production process capability </a:t>
                      </a: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/>
                          <a:cs typeface="Arial"/>
                        </a:rPr>
                        <a:t>.15</a:t>
                      </a: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/>
                          <a:cs typeface="Arial"/>
                        </a:rPr>
                        <a:t>0.6</a:t>
                      </a: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Arial"/>
                          <a:cs typeface="Arial"/>
                        </a:rPr>
                        <a:t>0.75</a:t>
                      </a: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rial"/>
                          <a:cs typeface="Arial"/>
                        </a:rPr>
                        <a:t>Distribution capability </a:t>
                      </a: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/>
                          <a:cs typeface="Arial"/>
                        </a:rPr>
                        <a:t>.05</a:t>
                      </a: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/>
                          <a:cs typeface="Arial"/>
                        </a:rPr>
                        <a:t>0.2</a:t>
                      </a: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Arial"/>
                          <a:cs typeface="Arial"/>
                        </a:rPr>
                        <a:t>0.15</a:t>
                      </a: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rial"/>
                          <a:cs typeface="Arial"/>
                        </a:rPr>
                        <a:t>Quality performance </a:t>
                      </a: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/>
                          <a:cs typeface="Arial"/>
                        </a:rPr>
                        <a:t>.10</a:t>
                      </a: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/>
                          <a:cs typeface="Arial"/>
                        </a:rPr>
                        <a:t>0.2</a:t>
                      </a: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Arial"/>
                          <a:cs typeface="Arial"/>
                        </a:rPr>
                        <a:t>0.3</a:t>
                      </a: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rial"/>
                          <a:cs typeface="Arial"/>
                        </a:rPr>
                        <a:t>Facilities/location </a:t>
                      </a: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/>
                          <a:cs typeface="Arial"/>
                        </a:rPr>
                        <a:t>.05</a:t>
                      </a: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/>
                          <a:cs typeface="Arial"/>
                        </a:rPr>
                        <a:t>0.1</a:t>
                      </a: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Arial"/>
                          <a:cs typeface="Arial"/>
                        </a:rPr>
                        <a:t>0.15</a:t>
                      </a: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rial"/>
                          <a:cs typeface="Arial"/>
                        </a:rPr>
                        <a:t>Financial strength </a:t>
                      </a: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/>
                          <a:cs typeface="Arial"/>
                        </a:rPr>
                        <a:t>.15</a:t>
                      </a: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/>
                          <a:cs typeface="Arial"/>
                        </a:rPr>
                        <a:t>0.6</a:t>
                      </a: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Arial"/>
                          <a:cs typeface="Arial"/>
                        </a:rPr>
                        <a:t>0.75</a:t>
                      </a: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rial"/>
                          <a:cs typeface="Arial"/>
                        </a:rPr>
                        <a:t>Information systems </a:t>
                      </a: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/>
                          <a:cs typeface="Arial"/>
                        </a:rPr>
                        <a:t>.10</a:t>
                      </a: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/>
                          <a:cs typeface="Arial"/>
                        </a:rPr>
                        <a:t>0.2</a:t>
                      </a: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Arial"/>
                          <a:cs typeface="Arial"/>
                        </a:rPr>
                        <a:t>0.5</a:t>
                      </a: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rial"/>
                          <a:cs typeface="Arial"/>
                        </a:rPr>
                        <a:t>Integrity </a:t>
                      </a: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/>
                          <a:cs typeface="Arial"/>
                        </a:rPr>
                        <a:t>.20</a:t>
                      </a: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/>
                          <a:cs typeface="Arial"/>
                        </a:rPr>
                        <a:t>1.0</a:t>
                      </a: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Arial"/>
                          <a:cs typeface="Arial"/>
                        </a:rPr>
                        <a:t>0.6</a:t>
                      </a: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/>
                          <a:cs typeface="Arial"/>
                        </a:rPr>
                        <a:t>Total </a:t>
                      </a: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/>
                          <a:cs typeface="Arial"/>
                        </a:rPr>
                        <a:t>1.00</a:t>
                      </a: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/>
                          <a:cs typeface="Arial"/>
                        </a:rPr>
                        <a:t>3.9</a:t>
                      </a: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Arial"/>
                          <a:cs typeface="Arial"/>
                        </a:rPr>
                        <a:t>4.2</a:t>
                      </a: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91436" marR="914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9768352"/>
      </p:ext>
    </p:extLst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Box 1"/>
          <p:cNvSpPr txBox="1">
            <a:spLocks noChangeArrowheads="1"/>
          </p:cNvSpPr>
          <p:nvPr/>
        </p:nvSpPr>
        <p:spPr bwMode="auto">
          <a:xfrm>
            <a:off x="685800" y="1470025"/>
            <a:ext cx="76708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Aft>
                <a:spcPts val="1200"/>
              </a:spcAft>
              <a:buClr>
                <a:srgbClr val="D33320"/>
              </a:buClr>
            </a:pPr>
            <a:r>
              <a:rPr lang="en-US" sz="3200" b="1" dirty="0">
                <a:solidFill>
                  <a:srgbClr val="BF0922"/>
                </a:solidFill>
              </a:rPr>
              <a:t>When you complete this chapter you should be able to:</a:t>
            </a:r>
          </a:p>
          <a:p>
            <a:endParaRPr lang="en-US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838200"/>
          </a:xfrm>
        </p:spPr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Learning Objectives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169988" y="2857500"/>
            <a:ext cx="6802437" cy="2210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901700" indent="-901700">
              <a:lnSpc>
                <a:spcPct val="90000"/>
              </a:lnSpc>
              <a:spcAft>
                <a:spcPct val="40000"/>
              </a:spcAft>
              <a:buClr>
                <a:schemeClr val="tx2"/>
              </a:buClr>
            </a:pPr>
            <a:r>
              <a:rPr lang="en-US" sz="2800" b="1" dirty="0">
                <a:solidFill>
                  <a:srgbClr val="255898"/>
                </a:solidFill>
              </a:rPr>
              <a:t>11.5</a:t>
            </a:r>
            <a:r>
              <a:rPr lang="en-US" sz="2800" b="1" dirty="0"/>
              <a:t>	</a:t>
            </a:r>
            <a:r>
              <a:rPr lang="en-US" sz="2800" b="1" i="1" dirty="0"/>
              <a:t>Explain</a:t>
            </a:r>
            <a:r>
              <a:rPr lang="en-US" sz="2800" dirty="0"/>
              <a:t> major issues in logistics management</a:t>
            </a:r>
          </a:p>
          <a:p>
            <a:pPr marL="901700" indent="-901700">
              <a:lnSpc>
                <a:spcPct val="90000"/>
              </a:lnSpc>
              <a:spcAft>
                <a:spcPct val="40000"/>
              </a:spcAft>
              <a:buClr>
                <a:schemeClr val="tx2"/>
              </a:buClr>
            </a:pPr>
            <a:r>
              <a:rPr lang="en-US" sz="2800" b="1" dirty="0">
                <a:solidFill>
                  <a:srgbClr val="255898"/>
                </a:solidFill>
              </a:rPr>
              <a:t>11.6</a:t>
            </a:r>
            <a:r>
              <a:rPr lang="en-US" sz="2800" b="1" dirty="0"/>
              <a:t>	</a:t>
            </a:r>
            <a:r>
              <a:rPr lang="en-US" sz="2800" b="1" i="1" dirty="0"/>
              <a:t>Compute</a:t>
            </a:r>
            <a:r>
              <a:rPr lang="en-US" sz="2800" dirty="0"/>
              <a:t> percentage of assets committed to inventory and inventory turnover</a:t>
            </a:r>
          </a:p>
        </p:txBody>
      </p:sp>
    </p:spTree>
    <p:extLst>
      <p:ext uri="{BB962C8B-B14F-4D97-AF65-F5344CB8AC3E}">
        <p14:creationId xmlns:p14="http://schemas.microsoft.com/office/powerpoint/2010/main" val="1923241086"/>
      </p:ext>
    </p:extLst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Supply-Chain Management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2171700"/>
            <a:ext cx="6845300" cy="2705100"/>
          </a:xfrm>
        </p:spPr>
        <p:txBody>
          <a:bodyPr/>
          <a:lstStyle/>
          <a:p>
            <a:pPr marL="0" indent="0" algn="ctr">
              <a:buFont typeface="Wingdings" charset="0"/>
              <a:buNone/>
            </a:pPr>
            <a:r>
              <a:rPr lang="en-US" b="1" i="1" dirty="0">
                <a:solidFill>
                  <a:schemeClr val="tx2"/>
                </a:solidFill>
                <a:latin typeface="Arial" charset="0"/>
                <a:cs typeface="Arial" charset="0"/>
              </a:rPr>
              <a:t>The objective of supply chain management is to structure the supply chain to maximize its competitive advantage and benefits to the ultimate consumer</a:t>
            </a:r>
          </a:p>
        </p:txBody>
      </p:sp>
    </p:spTree>
    <p:extLst>
      <p:ext uri="{BB962C8B-B14F-4D97-AF65-F5344CB8AC3E}">
        <p14:creationId xmlns:p14="http://schemas.microsoft.com/office/powerpoint/2010/main" val="3821754774"/>
      </p:ext>
    </p:extLst>
  </p:cSld>
  <p:clrMapOvr>
    <a:masterClrMapping/>
  </p:clrMapOvr>
  <p:transition>
    <p:pull dir="l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F 11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47" b="8734"/>
          <a:stretch>
            <a:fillRect/>
          </a:stretch>
        </p:blipFill>
        <p:spPr bwMode="auto">
          <a:xfrm>
            <a:off x="757238" y="1981200"/>
            <a:ext cx="7648575" cy="408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42900"/>
            <a:ext cx="7772400" cy="876300"/>
          </a:xfrm>
        </p:spPr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A Supply Chain for Beer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517525" y="1330325"/>
            <a:ext cx="12080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 dirty="0"/>
              <a:t>Figure </a:t>
            </a:r>
            <a:r>
              <a:rPr lang="en-US" sz="1600" dirty="0">
                <a:solidFill>
                  <a:schemeClr val="tx2"/>
                </a:solidFill>
              </a:rPr>
              <a:t>11.1</a:t>
            </a:r>
          </a:p>
        </p:txBody>
      </p:sp>
    </p:spTree>
    <p:extLst>
      <p:ext uri="{BB962C8B-B14F-4D97-AF65-F5344CB8AC3E}">
        <p14:creationId xmlns:p14="http://schemas.microsoft.com/office/powerpoint/2010/main" val="2254208321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17662"/>
          </a:xfrm>
        </p:spPr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The Supply Chain’s </a:t>
            </a:r>
            <a:br>
              <a:rPr lang="en-US" dirty="0">
                <a:latin typeface="Arial" charset="0"/>
                <a:cs typeface="Arial" charset="0"/>
              </a:rPr>
            </a:br>
            <a:r>
              <a:rPr lang="en-US" dirty="0">
                <a:latin typeface="Arial" charset="0"/>
                <a:cs typeface="Arial" charset="0"/>
              </a:rPr>
              <a:t>Strategic Importance </a:t>
            </a:r>
          </a:p>
        </p:txBody>
      </p:sp>
      <p:sp>
        <p:nvSpPr>
          <p:cNvPr id="30722" name="Content Placeholder 1"/>
          <p:cNvSpPr>
            <a:spLocks noGrp="1"/>
          </p:cNvSpPr>
          <p:nvPr>
            <p:ph idx="1"/>
          </p:nvPr>
        </p:nvSpPr>
        <p:spPr>
          <a:xfrm>
            <a:off x="685800" y="2120900"/>
            <a:ext cx="7772400" cy="4005263"/>
          </a:xfrm>
        </p:spPr>
        <p:txBody>
          <a:bodyPr/>
          <a:lstStyle/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The coordination of all supply chain activities, starting with raw materials and ending with a satisfied customer</a:t>
            </a:r>
          </a:p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Includes suppliers, manufacturers and/or service providers, distributors, wholesalers, retailers, and final customers</a:t>
            </a:r>
          </a:p>
        </p:txBody>
      </p:sp>
    </p:spTree>
    <p:extLst>
      <p:ext uri="{BB962C8B-B14F-4D97-AF65-F5344CB8AC3E}">
        <p14:creationId xmlns:p14="http://schemas.microsoft.com/office/powerpoint/2010/main" val="1975166400"/>
      </p:ext>
    </p:extLst>
  </p:cSld>
  <p:clrMapOvr>
    <a:masterClrMapping/>
  </p:clrMapOvr>
  <p:transition>
    <p:pull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17662"/>
          </a:xfrm>
        </p:spPr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The Supply Chain’s </a:t>
            </a:r>
            <a:br>
              <a:rPr lang="en-US" dirty="0">
                <a:latin typeface="Arial" charset="0"/>
                <a:cs typeface="Arial" charset="0"/>
              </a:rPr>
            </a:br>
            <a:r>
              <a:rPr lang="en-US" dirty="0">
                <a:latin typeface="Arial" charset="0"/>
                <a:cs typeface="Arial" charset="0"/>
              </a:rPr>
              <a:t>Strategic Importance </a:t>
            </a:r>
          </a:p>
        </p:txBody>
      </p:sp>
      <p:sp>
        <p:nvSpPr>
          <p:cNvPr id="32770" name="Content Placeholder 1"/>
          <p:cNvSpPr>
            <a:spLocks noGrp="1"/>
          </p:cNvSpPr>
          <p:nvPr>
            <p:ph idx="1"/>
          </p:nvPr>
        </p:nvSpPr>
        <p:spPr>
          <a:xfrm>
            <a:off x="685800" y="1993900"/>
            <a:ext cx="7772400" cy="4241800"/>
          </a:xfrm>
        </p:spPr>
        <p:txBody>
          <a:bodyPr/>
          <a:lstStyle/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Large portion of sales dollars spent on purchases</a:t>
            </a:r>
          </a:p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Supplier relationships increasingly integrated and long term</a:t>
            </a:r>
          </a:p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Improve innovation, speed design, reduce costs</a:t>
            </a:r>
          </a:p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Managing supplier relationships has added emphasis</a:t>
            </a:r>
          </a:p>
        </p:txBody>
      </p:sp>
    </p:spTree>
    <p:extLst>
      <p:ext uri="{BB962C8B-B14F-4D97-AF65-F5344CB8AC3E}">
        <p14:creationId xmlns:p14="http://schemas.microsoft.com/office/powerpoint/2010/main" val="2067949356"/>
      </p:ext>
    </p:extLst>
  </p:cSld>
  <p:clrMapOvr>
    <a:masterClrMapping/>
  </p:clrMapOvr>
  <p:transition spd="slow">
    <p:strips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31800"/>
            <a:ext cx="7772400" cy="901700"/>
          </a:xfrm>
        </p:spPr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Sourcing Issues</a:t>
            </a:r>
          </a:p>
        </p:txBody>
      </p:sp>
      <p:sp>
        <p:nvSpPr>
          <p:cNvPr id="43010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57200" y="1485900"/>
            <a:ext cx="8229600" cy="4525963"/>
          </a:xfrm>
        </p:spPr>
        <p:txBody>
          <a:bodyPr/>
          <a:lstStyle/>
          <a:p>
            <a:pPr>
              <a:buFont typeface="Arial Unicode MS" charset="0"/>
              <a:buChar char="▶"/>
            </a:pPr>
            <a:r>
              <a:rPr lang="en-US" b="1" dirty="0">
                <a:solidFill>
                  <a:srgbClr val="255898"/>
                </a:solidFill>
                <a:latin typeface="Arial" charset="0"/>
                <a:cs typeface="Arial" charset="0"/>
              </a:rPr>
              <a:t>Make-or-buy decisions</a:t>
            </a:r>
          </a:p>
          <a:p>
            <a:pPr lvl="1"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Choosing between obtaining products and services externally as opposed to producing them internally</a:t>
            </a:r>
          </a:p>
          <a:p>
            <a:pPr>
              <a:buFont typeface="Arial Unicode MS" charset="0"/>
              <a:buChar char="▶"/>
            </a:pPr>
            <a:r>
              <a:rPr lang="en-US" b="1" dirty="0">
                <a:solidFill>
                  <a:srgbClr val="255898"/>
                </a:solidFill>
                <a:latin typeface="Arial" charset="0"/>
                <a:cs typeface="Arial" charset="0"/>
              </a:rPr>
              <a:t>Outsourcing</a:t>
            </a:r>
          </a:p>
          <a:p>
            <a:pPr lvl="1"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Transfer traditional internal activities and resources to outside vendors</a:t>
            </a:r>
          </a:p>
          <a:p>
            <a:pPr lvl="1"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Efficiency in specialization</a:t>
            </a:r>
          </a:p>
          <a:p>
            <a:pPr lvl="1"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Focus on core competencies</a:t>
            </a:r>
          </a:p>
        </p:txBody>
      </p:sp>
    </p:spTree>
    <p:extLst>
      <p:ext uri="{BB962C8B-B14F-4D97-AF65-F5344CB8AC3E}">
        <p14:creationId xmlns:p14="http://schemas.microsoft.com/office/powerpoint/2010/main" val="2794775636"/>
      </p:ext>
    </p:extLst>
  </p:cSld>
  <p:clrMapOvr>
    <a:masterClrMapping/>
  </p:clrMapOvr>
  <p:transition>
    <p:pull dir="l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Six Sourcing Strategies</a:t>
            </a:r>
          </a:p>
        </p:txBody>
      </p:sp>
      <p:sp>
        <p:nvSpPr>
          <p:cNvPr id="45058" name="Content Placeholder 1"/>
          <p:cNvSpPr>
            <a:spLocks noGrp="1"/>
          </p:cNvSpPr>
          <p:nvPr>
            <p:ph idx="1"/>
          </p:nvPr>
        </p:nvSpPr>
        <p:spPr>
          <a:xfrm>
            <a:off x="1346200" y="1765300"/>
            <a:ext cx="5448300" cy="4114800"/>
          </a:xfrm>
        </p:spPr>
        <p:txBody>
          <a:bodyPr/>
          <a:lstStyle/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Many suppliers</a:t>
            </a:r>
          </a:p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Few suppliers</a:t>
            </a:r>
          </a:p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Vertical integration</a:t>
            </a:r>
          </a:p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Joint ventures</a:t>
            </a:r>
          </a:p>
          <a:p>
            <a:pPr>
              <a:buFont typeface="Arial Unicode MS" charset="0"/>
              <a:buChar char="▶"/>
            </a:pPr>
            <a:r>
              <a:rPr lang="en-US" i="1" dirty="0">
                <a:latin typeface="Arial" charset="0"/>
                <a:cs typeface="Arial" charset="0"/>
              </a:rPr>
              <a:t>Keiretsu</a:t>
            </a:r>
            <a:r>
              <a:rPr lang="en-US" dirty="0">
                <a:latin typeface="Arial" charset="0"/>
                <a:cs typeface="Arial" charset="0"/>
              </a:rPr>
              <a:t> networks</a:t>
            </a:r>
          </a:p>
          <a:p>
            <a:pPr>
              <a:buFont typeface="Arial Unicode MS" charset="0"/>
              <a:buChar char="▶"/>
            </a:pPr>
            <a:r>
              <a:rPr lang="en-US" dirty="0">
                <a:latin typeface="Arial" charset="0"/>
                <a:cs typeface="Arial" charset="0"/>
              </a:rPr>
              <a:t>Virtual companies</a:t>
            </a:r>
          </a:p>
        </p:txBody>
      </p:sp>
    </p:spTree>
    <p:extLst>
      <p:ext uri="{BB962C8B-B14F-4D97-AF65-F5344CB8AC3E}">
        <p14:creationId xmlns:p14="http://schemas.microsoft.com/office/powerpoint/2010/main" val="995314697"/>
      </p:ext>
    </p:extLst>
  </p:cSld>
  <p:clrMapOvr>
    <a:masterClrMapping/>
  </p:clrMapOvr>
  <p:transition>
    <p:pull dir="lu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HR11">
      <a:dk1>
        <a:srgbClr val="000000"/>
      </a:dk1>
      <a:lt1>
        <a:srgbClr val="FFFFFF"/>
      </a:lt1>
      <a:dk2>
        <a:srgbClr val="255898"/>
      </a:dk2>
      <a:lt2>
        <a:srgbClr val="FFFCF2"/>
      </a:lt2>
      <a:accent1>
        <a:srgbClr val="D33320"/>
      </a:accent1>
      <a:accent2>
        <a:srgbClr val="9FACC7"/>
      </a:accent2>
      <a:accent3>
        <a:srgbClr val="F7D7AC"/>
      </a:accent3>
      <a:accent4>
        <a:srgbClr val="BDD6A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1587</TotalTime>
  <Words>1107</Words>
  <Application>Microsoft Office PowerPoint</Application>
  <PresentationFormat>On-screen Show (4:3)</PresentationFormat>
  <Paragraphs>274</Paragraphs>
  <Slides>29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Arial Unicode MS</vt:lpstr>
      <vt:lpstr>Calibri</vt:lpstr>
      <vt:lpstr>Helvetica Neue</vt:lpstr>
      <vt:lpstr>Wingdings</vt:lpstr>
      <vt:lpstr>Office Theme</vt:lpstr>
      <vt:lpstr>PowerPoint Presentation</vt:lpstr>
      <vt:lpstr>Learning Objectives</vt:lpstr>
      <vt:lpstr>Learning Objectives</vt:lpstr>
      <vt:lpstr>Supply-Chain Management</vt:lpstr>
      <vt:lpstr>A Supply Chain for Beer</vt:lpstr>
      <vt:lpstr>The Supply Chain’s  Strategic Importance </vt:lpstr>
      <vt:lpstr>The Supply Chain’s  Strategic Importance </vt:lpstr>
      <vt:lpstr>Sourcing Issues</vt:lpstr>
      <vt:lpstr>Six Sourcing Strategies</vt:lpstr>
      <vt:lpstr>Many Suppliers</vt:lpstr>
      <vt:lpstr>Few Suppliers</vt:lpstr>
      <vt:lpstr>Vertical Integration</vt:lpstr>
      <vt:lpstr>Vertical Integration</vt:lpstr>
      <vt:lpstr>Joint Ventures</vt:lpstr>
      <vt:lpstr>Keiretsu Networks</vt:lpstr>
      <vt:lpstr>Virtual Companies</vt:lpstr>
      <vt:lpstr>Managing the Integrated Supply Chain</vt:lpstr>
      <vt:lpstr>Managing the Integrated Supply Chain</vt:lpstr>
      <vt:lpstr>Managing the Integrated Supply Chain</vt:lpstr>
      <vt:lpstr>Managing the Integrated Supply Chain</vt:lpstr>
      <vt:lpstr>Building the Supply Base</vt:lpstr>
      <vt:lpstr>Building the Supply Base</vt:lpstr>
      <vt:lpstr>Building the Supply Base</vt:lpstr>
      <vt:lpstr>Building the Supply Base</vt:lpstr>
      <vt:lpstr>Building the Supply Base</vt:lpstr>
      <vt:lpstr>Shipping Systems</vt:lpstr>
      <vt:lpstr>Shipping Systems</vt:lpstr>
      <vt:lpstr>Supplier Selection Analysis</vt:lpstr>
      <vt:lpstr>Factor Weighting Approach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Heizer/Render 12e</dc:title>
  <dc:subject>Chapter 11 - Supply Chain Management</dc:subject>
  <dc:creator>Jeff Heyl</dc:creator>
  <cp:keywords/>
  <dc:description/>
  <cp:lastModifiedBy>deni</cp:lastModifiedBy>
  <cp:revision>253</cp:revision>
  <dcterms:created xsi:type="dcterms:W3CDTF">2012-09-28T10:33:31Z</dcterms:created>
  <dcterms:modified xsi:type="dcterms:W3CDTF">2021-03-02T03:50:35Z</dcterms:modified>
  <cp:category/>
</cp:coreProperties>
</file>