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7" r:id="rId2"/>
    <p:sldId id="357" r:id="rId3"/>
    <p:sldId id="358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5" r:id="rId17"/>
    <p:sldId id="376" r:id="rId18"/>
    <p:sldId id="377" r:id="rId19"/>
    <p:sldId id="378" r:id="rId20"/>
    <p:sldId id="379" r:id="rId21"/>
    <p:sldId id="380" r:id="rId22"/>
    <p:sldId id="435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5" r:id="rId60"/>
    <p:sldId id="426" r:id="rId61"/>
    <p:sldId id="427" r:id="rId62"/>
    <p:sldId id="428" r:id="rId63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B" initials="JLB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5" autoAdjust="0"/>
    <p:restoredTop sz="94943" autoAdjust="0"/>
  </p:normalViewPr>
  <p:slideViewPr>
    <p:cSldViewPr snapToGrid="0" snapToObjects="1">
      <p:cViewPr varScale="1">
        <p:scale>
          <a:sx n="88" d="100"/>
          <a:sy n="88" d="100"/>
        </p:scale>
        <p:origin x="204" y="78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1B37FC0-1B72-6B44-B35E-EC49A1B26817}" type="slidenum">
              <a:rPr lang="en-AU">
                <a:latin typeface="Calibri" charset="0"/>
              </a:rPr>
              <a:pPr/>
              <a:t>2</a:t>
            </a:fld>
            <a:endParaRPr lang="en-AU" dirty="0">
              <a:latin typeface="Calibri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9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8EDCD53-A959-CB47-B475-4C9C8DB58076}" type="slidenum">
              <a:rPr lang="en-AU">
                <a:latin typeface="Calibri" charset="0"/>
              </a:rPr>
              <a:pPr/>
              <a:t>11</a:t>
            </a:fld>
            <a:endParaRPr lang="en-AU" dirty="0"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24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05D6950-D9F1-AA45-93BD-3EDC7EA52028}" type="slidenum">
              <a:rPr lang="en-AU">
                <a:latin typeface="Calibri" charset="0"/>
              </a:rPr>
              <a:pPr/>
              <a:t>12</a:t>
            </a:fld>
            <a:endParaRPr lang="en-AU" dirty="0">
              <a:latin typeface="Calibri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53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E1938D1-F493-5B41-A978-1F8C3B57BCAF}" type="slidenum">
              <a:rPr lang="en-AU">
                <a:latin typeface="Calibri" charset="0"/>
              </a:rPr>
              <a:pPr/>
              <a:t>13</a:t>
            </a:fld>
            <a:endParaRPr lang="en-AU" dirty="0">
              <a:latin typeface="Calibri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59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9603045-7F11-724E-AF46-E01BA37965A1}" type="slidenum">
              <a:rPr lang="en-AU">
                <a:latin typeface="Calibri" charset="0"/>
              </a:rPr>
              <a:pPr/>
              <a:t>14</a:t>
            </a:fld>
            <a:endParaRPr lang="en-AU" dirty="0">
              <a:latin typeface="Calibri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8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D0B057C-9AE3-2B41-B167-2C6FD383B161}" type="slidenum">
              <a:rPr lang="en-AU">
                <a:latin typeface="Calibri" charset="0"/>
              </a:rPr>
              <a:pPr/>
              <a:t>16</a:t>
            </a:fld>
            <a:endParaRPr lang="en-AU" dirty="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4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20A320D-0ECA-5746-8171-90DC44811441}" type="slidenum">
              <a:rPr lang="en-AU">
                <a:latin typeface="Calibri" charset="0"/>
              </a:rPr>
              <a:pPr/>
              <a:t>19</a:t>
            </a:fld>
            <a:endParaRPr lang="en-AU" dirty="0">
              <a:latin typeface="Calibri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09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79E046F-5F23-9F4E-AE1C-9B8E62EB656D}" type="slidenum">
              <a:rPr lang="en-AU">
                <a:latin typeface="Calibri" charset="0"/>
              </a:rPr>
              <a:pPr/>
              <a:t>20</a:t>
            </a:fld>
            <a:endParaRPr lang="en-AU" dirty="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07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43BAD23-DB26-9F41-9D00-DB3CFD0AE6A1}" type="slidenum">
              <a:rPr lang="en-AU">
                <a:latin typeface="Calibri" charset="0"/>
              </a:rPr>
              <a:pPr/>
              <a:t>21</a:t>
            </a:fld>
            <a:endParaRPr lang="en-AU" dirty="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99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43BAD23-DB26-9F41-9D00-DB3CFD0AE6A1}" type="slidenum">
              <a:rPr lang="en-AU">
                <a:latin typeface="Calibri" charset="0"/>
              </a:rPr>
              <a:pPr/>
              <a:t>22</a:t>
            </a:fld>
            <a:endParaRPr lang="en-AU" dirty="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95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96D88DB-7E44-DA4F-B557-D083B851D499}" type="slidenum">
              <a:rPr lang="en-AU">
                <a:latin typeface="Calibri" charset="0"/>
              </a:rPr>
              <a:pPr/>
              <a:t>23</a:t>
            </a:fld>
            <a:endParaRPr lang="en-AU" dirty="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4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BE9718C-9CF3-5F49-80E0-24962E53A013}" type="slidenum">
              <a:rPr lang="en-AU">
                <a:latin typeface="Calibri" charset="0"/>
              </a:rPr>
              <a:pPr/>
              <a:t>3</a:t>
            </a:fld>
            <a:endParaRPr lang="en-AU" dirty="0">
              <a:latin typeface="Calibri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2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CCCCB6-4483-B34E-A5AF-988DAFA0C009}" type="slidenum">
              <a:rPr lang="en-AU">
                <a:latin typeface="Calibri" charset="0"/>
              </a:rPr>
              <a:pPr/>
              <a:t>24</a:t>
            </a:fld>
            <a:endParaRPr lang="en-AU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00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3A7888B-D01A-7A4B-A9EB-D50471D87909}" type="slidenum">
              <a:rPr lang="en-AU">
                <a:latin typeface="Calibri" charset="0"/>
              </a:rPr>
              <a:pPr/>
              <a:t>25</a:t>
            </a:fld>
            <a:endParaRPr lang="en-AU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63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4D0BE31-0AD9-B048-ACB8-CA02479AAE38}" type="slidenum">
              <a:rPr lang="en-AU">
                <a:latin typeface="Calibri" charset="0"/>
              </a:rPr>
              <a:pPr/>
              <a:t>27</a:t>
            </a:fld>
            <a:endParaRPr lang="en-AU" dirty="0">
              <a:latin typeface="Calibri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26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BD34002-C9AA-3849-83FA-B828BC6D0BA3}" type="slidenum">
              <a:rPr lang="en-AU">
                <a:latin typeface="Calibri" charset="0"/>
              </a:rPr>
              <a:pPr/>
              <a:t>28</a:t>
            </a:fld>
            <a:endParaRPr lang="en-AU" dirty="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90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69EC6F7-9BEE-3143-BB6C-1F24BFE2DBD5}" type="slidenum">
              <a:rPr lang="en-AU">
                <a:latin typeface="Calibri" charset="0"/>
              </a:rPr>
              <a:pPr/>
              <a:t>29</a:t>
            </a:fld>
            <a:endParaRPr lang="en-AU" dirty="0">
              <a:latin typeface="Calibri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69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C0AB459-ED07-FA47-AE4D-37A48AE5C9E6}" type="slidenum">
              <a:rPr lang="en-AU">
                <a:latin typeface="Calibri" charset="0"/>
              </a:rPr>
              <a:pPr/>
              <a:t>30</a:t>
            </a:fld>
            <a:endParaRPr lang="en-AU" dirty="0">
              <a:latin typeface="Calibri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09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113A9D7-F8BE-EA42-96C4-A6A6EB6ADB76}" type="slidenum">
              <a:rPr lang="en-AU">
                <a:latin typeface="Calibri" charset="0"/>
              </a:rPr>
              <a:pPr/>
              <a:t>31</a:t>
            </a:fld>
            <a:endParaRPr lang="en-AU" dirty="0">
              <a:latin typeface="Calibri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79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CE107B4-D293-3F49-8317-D94F99975843}" type="slidenum">
              <a:rPr lang="en-AU">
                <a:latin typeface="Calibri" charset="0"/>
              </a:rPr>
              <a:pPr/>
              <a:t>33</a:t>
            </a:fld>
            <a:endParaRPr lang="en-AU" dirty="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44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582580-AE7A-814C-80F2-00541213A9D3}" type="slidenum">
              <a:rPr lang="en-AU">
                <a:latin typeface="Calibri" charset="0"/>
              </a:rPr>
              <a:pPr/>
              <a:t>34</a:t>
            </a:fld>
            <a:endParaRPr lang="en-AU" dirty="0">
              <a:latin typeface="Calibri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16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3A0B5AC-0467-494C-9433-9FB3C22F88D4}" type="slidenum">
              <a:rPr lang="en-AU">
                <a:latin typeface="Calibri" charset="0"/>
              </a:rPr>
              <a:pPr/>
              <a:t>35</a:t>
            </a:fld>
            <a:endParaRPr lang="en-AU" dirty="0">
              <a:latin typeface="Calibri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F0558F2-6388-9A4E-B4AC-3CDFA6211A5C}" type="slidenum">
              <a:rPr lang="en-AU">
                <a:latin typeface="Calibri" charset="0"/>
              </a:rPr>
              <a:pPr/>
              <a:t>4</a:t>
            </a:fld>
            <a:endParaRPr lang="en-AU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53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C0568AB-92EC-974F-84BF-05CF802228FF}" type="slidenum">
              <a:rPr lang="en-AU">
                <a:latin typeface="Calibri" charset="0"/>
              </a:rPr>
              <a:pPr/>
              <a:t>36</a:t>
            </a:fld>
            <a:endParaRPr lang="en-AU" dirty="0">
              <a:latin typeface="Calibri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20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2B0C72D-600D-284F-AF4D-7BE0B27C0C3C}" type="slidenum">
              <a:rPr lang="en-AU">
                <a:latin typeface="Calibri" charset="0"/>
              </a:rPr>
              <a:pPr/>
              <a:t>37</a:t>
            </a:fld>
            <a:endParaRPr lang="en-AU" dirty="0">
              <a:latin typeface="Calibri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26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E4E4E3A-21BE-474C-9B9C-A1F6262EBA0F}" type="slidenum">
              <a:rPr lang="en-AU">
                <a:latin typeface="Calibri" charset="0"/>
              </a:rPr>
              <a:pPr/>
              <a:t>38</a:t>
            </a:fld>
            <a:endParaRPr lang="en-AU" dirty="0">
              <a:latin typeface="Calibri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39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3439C4C-444F-E24F-AC39-D5D86C5F1060}" type="slidenum">
              <a:rPr lang="en-AU">
                <a:latin typeface="Calibri" charset="0"/>
              </a:rPr>
              <a:pPr/>
              <a:t>39</a:t>
            </a:fld>
            <a:endParaRPr lang="en-AU" dirty="0">
              <a:latin typeface="Calibri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63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A0F8FEE-8BC9-5C43-9770-AFE41E7F25A1}" type="slidenum">
              <a:rPr lang="en-AU">
                <a:latin typeface="Calibri" charset="0"/>
              </a:rPr>
              <a:pPr/>
              <a:t>40</a:t>
            </a:fld>
            <a:endParaRPr lang="en-AU" dirty="0"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67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AB64A4E-3D82-CB4C-9DB0-3946854750AE}" type="slidenum">
              <a:rPr lang="en-AU">
                <a:latin typeface="Calibri" charset="0"/>
              </a:rPr>
              <a:pPr/>
              <a:t>41</a:t>
            </a:fld>
            <a:endParaRPr lang="en-AU" dirty="0">
              <a:latin typeface="Calibri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998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182F585-DC3D-4148-9C9E-9320646C7D3D}" type="slidenum">
              <a:rPr lang="en-AU">
                <a:latin typeface="Calibri" charset="0"/>
              </a:rPr>
              <a:pPr/>
              <a:t>42</a:t>
            </a:fld>
            <a:endParaRPr lang="en-AU" dirty="0">
              <a:latin typeface="Calibri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slide can be used to frame a discussion of capacity.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Points to be made might include: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capacity definition and measurement is necessary if we are to develop a production schedule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while a process may have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maximum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capacity, many factors prevent us from achieving that capacity on a continuous basis.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Students should be asked to suggest factors which might prevent one from achieving maximum capacity.</a:t>
            </a:r>
          </a:p>
        </p:txBody>
      </p:sp>
    </p:spTree>
    <p:extLst>
      <p:ext uri="{BB962C8B-B14F-4D97-AF65-F5344CB8AC3E}">
        <p14:creationId xmlns:p14="http://schemas.microsoft.com/office/powerpoint/2010/main" val="14274438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A89C849-08A8-2A4E-BD1A-B033D384B88C}" type="slidenum">
              <a:rPr lang="en-AU">
                <a:latin typeface="Calibri" charset="0"/>
              </a:rPr>
              <a:pPr/>
              <a:t>49</a:t>
            </a:fld>
            <a:endParaRPr lang="en-AU" dirty="0">
              <a:latin typeface="Calibri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1198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824828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180B18F-DAEE-4740-8C69-40521DB6D84D}" type="slidenum">
              <a:rPr lang="en-AU">
                <a:latin typeface="Calibri" charset="0"/>
              </a:rPr>
              <a:pPr/>
              <a:t>50</a:t>
            </a:fld>
            <a:endParaRPr lang="en-AU" dirty="0">
              <a:latin typeface="Calibri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09827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2201FFE-B1D0-054C-B5D7-10C1529C31BD}" type="slidenum">
              <a:rPr lang="en-AU">
                <a:latin typeface="Calibri" charset="0"/>
              </a:rPr>
              <a:pPr/>
              <a:t>51</a:t>
            </a:fld>
            <a:endParaRPr lang="en-AU" dirty="0">
              <a:latin typeface="Calibri" charset="0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239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09455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6ED139-E041-CE4B-83FE-FD79208CFC74}" type="slidenum">
              <a:rPr lang="en-AU">
                <a:latin typeface="Calibri" charset="0"/>
              </a:rPr>
              <a:pPr/>
              <a:t>5</a:t>
            </a:fld>
            <a:endParaRPr lang="en-AU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5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48518D8-55CA-BD4B-B664-C7D6A4B54B3F}" type="slidenum">
              <a:rPr lang="en-AU">
                <a:latin typeface="Calibri" charset="0"/>
              </a:rPr>
              <a:pPr/>
              <a:t>52</a:t>
            </a:fld>
            <a:endParaRPr lang="en-AU" dirty="0">
              <a:latin typeface="Calibri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25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1707892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B075EC4-8A92-2646-97CF-8B0817640E9B}" type="slidenum">
              <a:rPr lang="en-AU">
                <a:latin typeface="Calibri" charset="0"/>
              </a:rPr>
              <a:pPr/>
              <a:t>53</a:t>
            </a:fld>
            <a:endParaRPr lang="en-AU" dirty="0">
              <a:latin typeface="Calibri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280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1451361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42A1C27-8FE9-1745-ADBF-D5C8B205117E}" type="slidenum">
              <a:rPr lang="en-AU">
                <a:latin typeface="Calibri" charset="0"/>
              </a:rPr>
              <a:pPr/>
              <a:t>54</a:t>
            </a:fld>
            <a:endParaRPr lang="en-AU" dirty="0">
              <a:latin typeface="Calibri" charset="0"/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0370693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B346004-B3C0-1546-97F3-E53189EFB2E8}" type="slidenum">
              <a:rPr lang="en-AU">
                <a:latin typeface="Calibri" charset="0"/>
              </a:rPr>
              <a:pPr/>
              <a:t>55</a:t>
            </a:fld>
            <a:endParaRPr lang="en-AU" dirty="0">
              <a:latin typeface="Calibri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34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993338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A6AFAF4-FF6A-9D4D-9071-A53464FA9E3C}" type="slidenum">
              <a:rPr lang="en-AU">
                <a:latin typeface="Calibri" charset="0"/>
              </a:rPr>
              <a:pPr/>
              <a:t>56</a:t>
            </a:fld>
            <a:endParaRPr lang="en-AU" dirty="0">
              <a:latin typeface="Calibri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0930436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17B0EE-A0B5-1B40-A493-BDAC795453E0}" type="slidenum">
              <a:rPr lang="en-AU">
                <a:latin typeface="Calibri" charset="0"/>
              </a:rPr>
              <a:pPr/>
              <a:t>57</a:t>
            </a:fld>
            <a:endParaRPr lang="en-AU" dirty="0">
              <a:latin typeface="Calibri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40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7772137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C41C5DC-E972-E04B-B607-BA5D8CFB6CFE}" type="slidenum">
              <a:rPr lang="en-AU">
                <a:latin typeface="Calibri" charset="0"/>
              </a:rPr>
              <a:pPr/>
              <a:t>58</a:t>
            </a:fld>
            <a:endParaRPr lang="en-AU" dirty="0">
              <a:latin typeface="Calibri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43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21722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A7A996F-A85B-AF48-92DA-1CD1D9E1D6AD}" type="slidenum">
              <a:rPr lang="en-AU">
                <a:latin typeface="Calibri" charset="0"/>
              </a:rPr>
              <a:pPr/>
              <a:t>6</a:t>
            </a:fld>
            <a:endParaRPr lang="en-AU" dirty="0"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0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D181C39-B40E-3843-BC36-D5C0CB5FB9A9}" type="slidenum">
              <a:rPr lang="en-AU">
                <a:latin typeface="Calibri" charset="0"/>
              </a:rPr>
              <a:pPr/>
              <a:t>7</a:t>
            </a:fld>
            <a:endParaRPr lang="en-AU" dirty="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3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47E5C7E-412A-E149-AEAB-D2E287BBF82D}" type="slidenum">
              <a:rPr lang="en-AU">
                <a:latin typeface="Calibri" charset="0"/>
              </a:rPr>
              <a:pPr/>
              <a:t>8</a:t>
            </a:fld>
            <a:endParaRPr lang="en-AU" dirty="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7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C22FD53-EEF1-0240-AA57-E34C4FDCE2C7}" type="slidenum">
              <a:rPr lang="en-AU">
                <a:latin typeface="Calibri" charset="0"/>
              </a:rPr>
              <a:pPr/>
              <a:t>9</a:t>
            </a:fld>
            <a:endParaRPr lang="en-AU" dirty="0"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D735556-E228-0447-8AA3-4102EE3DA0C0}" type="slidenum">
              <a:rPr lang="en-AU">
                <a:latin typeface="Calibri" charset="0"/>
              </a:rPr>
              <a:pPr/>
              <a:t>10</a:t>
            </a:fld>
            <a:endParaRPr lang="en-AU" dirty="0">
              <a:latin typeface="Calibri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1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384925"/>
            <a:ext cx="23336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</a:rPr>
              <a:t>© 2014 Pearson Education, Inc.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177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57200" y="6384925"/>
            <a:ext cx="23336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</a:rPr>
              <a:t>© 2014 Pearson Education, Inc.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177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0513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50200" y="6384925"/>
            <a:ext cx="6842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</a:rPr>
              <a:t>10 - </a:t>
            </a:r>
            <a:fld id="{CE758AF3-8C97-2141-8EB9-E0D2C0EC89A2}" type="slidenum">
              <a:rPr lang="en-US" sz="1200">
                <a:solidFill>
                  <a:srgbClr val="A6A6A6"/>
                </a:solidFill>
              </a:rPr>
              <a:pPr/>
              <a:t>‹#›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23336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</a:rPr>
              <a:t>© 2014 Pearson Education, Inc.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177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177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4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10 -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ckpi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62531" cy="6858001"/>
          </a:xfrm>
          <a:prstGeom prst="rect">
            <a:avLst/>
          </a:prstGeom>
        </p:spPr>
      </p:pic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845609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27850" y="1109663"/>
            <a:ext cx="170815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368300" y="638175"/>
            <a:ext cx="6732588" cy="2363788"/>
            <a:chOff x="0" y="1417638"/>
            <a:chExt cx="7500407" cy="1305983"/>
          </a:xfrm>
        </p:grpSpPr>
        <p:sp>
          <p:nvSpPr>
            <p:cNvPr id="24" name="Rectangle 4"/>
            <p:cNvSpPr/>
            <p:nvPr/>
          </p:nvSpPr>
          <p:spPr>
            <a:xfrm>
              <a:off x="7056501" y="1564112"/>
              <a:ext cx="44390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417638"/>
              <a:ext cx="7208596" cy="1159509"/>
            </a:xfrm>
            <a:prstGeom prst="rect">
              <a:avLst/>
            </a:pr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838200" y="574675"/>
            <a:ext cx="59182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Human Resources, Job Design, and Work Measurement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9900" y="874713"/>
            <a:ext cx="1749197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0" cap="none" spc="-10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10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Job Classification and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Work Rules</a:t>
            </a:r>
          </a:p>
        </p:txBody>
      </p:sp>
      <p:sp>
        <p:nvSpPr>
          <p:cNvPr id="45058" name="Content Placeholder 1"/>
          <p:cNvSpPr>
            <a:spLocks noGrp="1"/>
          </p:cNvSpPr>
          <p:nvPr>
            <p:ph idx="1"/>
          </p:nvPr>
        </p:nvSpPr>
        <p:spPr>
          <a:xfrm>
            <a:off x="800100" y="1828800"/>
            <a:ext cx="75565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Specify who can do what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Specify when they can do it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Specify under what conditions they can do it 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Often result of union contracts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Restricts flexibility in assignments and consequently efficiency of production</a:t>
            </a:r>
          </a:p>
        </p:txBody>
      </p:sp>
    </p:spTree>
    <p:extLst>
      <p:ext uri="{BB962C8B-B14F-4D97-AF65-F5344CB8AC3E}">
        <p14:creationId xmlns:p14="http://schemas.microsoft.com/office/powerpoint/2010/main" val="2408552739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Job Design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Specifying the tasks that constitute a job for an individual or a group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Job specialization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Job expansion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Psychological components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Self-directed teams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Motivation and incentive systems</a:t>
            </a:r>
          </a:p>
        </p:txBody>
      </p:sp>
    </p:spTree>
    <p:extLst>
      <p:ext uri="{BB962C8B-B14F-4D97-AF65-F5344CB8AC3E}">
        <p14:creationId xmlns:p14="http://schemas.microsoft.com/office/powerpoint/2010/main" val="278023699"/>
      </p:ext>
    </p:extLst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Labor Specialization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51689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The division of labor into unique tasks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First suggested by Adam Smith in 1776</a:t>
            </a:r>
          </a:p>
          <a:p>
            <a:pPr marL="97155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i="1" dirty="0">
                <a:ea typeface="+mn-ea"/>
              </a:rPr>
              <a:t>Development of dexterity</a:t>
            </a:r>
          </a:p>
          <a:p>
            <a:pPr marL="97155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i="1" dirty="0">
                <a:ea typeface="+mn-ea"/>
              </a:rPr>
              <a:t>Less loss of time</a:t>
            </a:r>
          </a:p>
          <a:p>
            <a:pPr marL="97155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i="1" dirty="0">
                <a:ea typeface="+mn-ea"/>
              </a:rPr>
              <a:t>Development of specialized tools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Later Charles Babbage (1832) added another consideration</a:t>
            </a:r>
          </a:p>
          <a:p>
            <a:pPr marL="97155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en-US" i="1" dirty="0">
                <a:ea typeface="+mn-ea"/>
              </a:rPr>
              <a:t>Paying exactly the wage needed for the particular skill required</a:t>
            </a:r>
          </a:p>
        </p:txBody>
      </p:sp>
    </p:spTree>
    <p:extLst>
      <p:ext uri="{BB962C8B-B14F-4D97-AF65-F5344CB8AC3E}">
        <p14:creationId xmlns:p14="http://schemas.microsoft.com/office/powerpoint/2010/main" val="4089535900"/>
      </p:ext>
    </p:extLst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Job Expansion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673100" y="1600200"/>
            <a:ext cx="79248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Adding more variety to jobs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Intended to reduce boredom associated with labor specialization</a:t>
            </a:r>
          </a:p>
          <a:p>
            <a:pPr lvl="1"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Job enlargement</a:t>
            </a:r>
          </a:p>
          <a:p>
            <a:pPr lvl="1"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Job rotation </a:t>
            </a:r>
          </a:p>
          <a:p>
            <a:pPr lvl="1"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Job enrichment</a:t>
            </a:r>
          </a:p>
          <a:p>
            <a:pPr lvl="1"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Employee empowerment</a:t>
            </a:r>
          </a:p>
        </p:txBody>
      </p:sp>
    </p:spTree>
    <p:extLst>
      <p:ext uri="{BB962C8B-B14F-4D97-AF65-F5344CB8AC3E}">
        <p14:creationId xmlns:p14="http://schemas.microsoft.com/office/powerpoint/2010/main" val="3437437094"/>
      </p:ext>
    </p:extLst>
  </p:cSld>
  <p:clrMapOvr>
    <a:masterClrMapping/>
  </p:clrMapOvr>
  <p:transition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Job Enlargement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200900" y="140493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10.2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76225" y="1371600"/>
            <a:ext cx="8537575" cy="4838700"/>
            <a:chOff x="174" y="992"/>
            <a:chExt cx="5378" cy="3048"/>
          </a:xfrm>
        </p:grpSpPr>
        <p:grpSp>
          <p:nvGrpSpPr>
            <p:cNvPr id="53252" name="Group 5"/>
            <p:cNvGrpSpPr>
              <a:grpSpLocks/>
            </p:cNvGrpSpPr>
            <p:nvPr/>
          </p:nvGrpSpPr>
          <p:grpSpPr bwMode="auto">
            <a:xfrm>
              <a:off x="174" y="992"/>
              <a:ext cx="5378" cy="3048"/>
              <a:chOff x="166" y="992"/>
              <a:chExt cx="5378" cy="3048"/>
            </a:xfrm>
          </p:grpSpPr>
          <p:sp>
            <p:nvSpPr>
              <p:cNvPr id="47110" name="Rectangle 6"/>
              <p:cNvSpPr>
                <a:spLocks noChangeArrowheads="1"/>
              </p:cNvSpPr>
              <p:nvPr/>
            </p:nvSpPr>
            <p:spPr bwMode="auto">
              <a:xfrm>
                <a:off x="208" y="2080"/>
                <a:ext cx="5336" cy="1096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111" name="Rectangle 7" descr="Wide upward diagonal"/>
              <p:cNvSpPr>
                <a:spLocks noChangeArrowheads="1"/>
              </p:cNvSpPr>
              <p:nvPr/>
            </p:nvSpPr>
            <p:spPr bwMode="auto">
              <a:xfrm>
                <a:off x="1896" y="2056"/>
                <a:ext cx="1968" cy="114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accent3"/>
                </a:bgClr>
              </a:pattFill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259" name="Rectangle 8"/>
              <p:cNvSpPr>
                <a:spLocks noChangeArrowheads="1"/>
              </p:cNvSpPr>
              <p:nvPr/>
            </p:nvSpPr>
            <p:spPr bwMode="auto">
              <a:xfrm>
                <a:off x="166" y="2363"/>
                <a:ext cx="1700" cy="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Task #3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/>
                  <a:t>(Lock printed circuit board into fixture for next operation)</a:t>
                </a:r>
              </a:p>
            </p:txBody>
          </p:sp>
          <p:sp>
            <p:nvSpPr>
              <p:cNvPr id="53260" name="Rectangle 9"/>
              <p:cNvSpPr>
                <a:spLocks noChangeArrowheads="1"/>
              </p:cNvSpPr>
              <p:nvPr/>
            </p:nvSpPr>
            <p:spPr bwMode="auto">
              <a:xfrm>
                <a:off x="2102" y="2363"/>
                <a:ext cx="1548" cy="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Present job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/>
                  <a:t>(Manually insert and solder six resistors)</a:t>
                </a:r>
              </a:p>
            </p:txBody>
          </p:sp>
          <p:sp>
            <p:nvSpPr>
              <p:cNvPr id="53261" name="Rectangle 10"/>
              <p:cNvSpPr>
                <a:spLocks noChangeArrowheads="1"/>
              </p:cNvSpPr>
              <p:nvPr/>
            </p:nvSpPr>
            <p:spPr bwMode="auto">
              <a:xfrm>
                <a:off x="3886" y="2363"/>
                <a:ext cx="1172" cy="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Task #2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/>
                  <a:t>(Adhere labels to printed circuit board)</a:t>
                </a:r>
              </a:p>
            </p:txBody>
          </p:sp>
          <p:sp>
            <p:nvSpPr>
              <p:cNvPr id="53262" name="Rectangle 11"/>
              <p:cNvSpPr>
                <a:spLocks noChangeArrowheads="1"/>
              </p:cNvSpPr>
              <p:nvPr/>
            </p:nvSpPr>
            <p:spPr bwMode="auto">
              <a:xfrm>
                <a:off x="4430" y="2119"/>
                <a:ext cx="109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Enlarged job</a:t>
                </a:r>
              </a:p>
            </p:txBody>
          </p:sp>
          <p:sp>
            <p:nvSpPr>
              <p:cNvPr id="53263" name="Rectangle 12"/>
              <p:cNvSpPr>
                <a:spLocks noChangeArrowheads="1"/>
              </p:cNvSpPr>
              <p:nvPr/>
            </p:nvSpPr>
            <p:spPr bwMode="auto">
              <a:xfrm>
                <a:off x="1896" y="992"/>
                <a:ext cx="1968" cy="108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64" name="Rectangle 13"/>
              <p:cNvSpPr>
                <a:spLocks noChangeArrowheads="1"/>
              </p:cNvSpPr>
              <p:nvPr/>
            </p:nvSpPr>
            <p:spPr bwMode="auto">
              <a:xfrm>
                <a:off x="1896" y="3176"/>
                <a:ext cx="1968" cy="864"/>
              </a:xfrm>
              <a:prstGeom prst="rect">
                <a:avLst/>
              </a:prstGeom>
              <a:solidFill>
                <a:srgbClr val="9FACC7"/>
              </a:solidFill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65" name="Rectangle 14"/>
              <p:cNvSpPr>
                <a:spLocks noChangeArrowheads="1"/>
              </p:cNvSpPr>
              <p:nvPr/>
            </p:nvSpPr>
            <p:spPr bwMode="auto">
              <a:xfrm>
                <a:off x="1982" y="1119"/>
                <a:ext cx="1796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b="1" dirty="0"/>
                  <a:t>Enriched job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/>
                  <a:t>Planning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/>
                  <a:t>(Participate in a cross-function quality improvement team)</a:t>
                </a:r>
              </a:p>
            </p:txBody>
          </p:sp>
          <p:sp>
            <p:nvSpPr>
              <p:cNvPr id="53266" name="Rectangle 15"/>
              <p:cNvSpPr>
                <a:spLocks noChangeArrowheads="1"/>
              </p:cNvSpPr>
              <p:nvPr/>
            </p:nvSpPr>
            <p:spPr bwMode="auto">
              <a:xfrm>
                <a:off x="2154" y="3389"/>
                <a:ext cx="1452" cy="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Control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/>
                  <a:t>(Test circuits after assembly)</a:t>
                </a:r>
              </a:p>
            </p:txBody>
          </p:sp>
        </p:grpSp>
        <p:sp>
          <p:nvSpPr>
            <p:cNvPr id="53253" name="Line 16"/>
            <p:cNvSpPr>
              <a:spLocks noChangeShapeType="1"/>
            </p:cNvSpPr>
            <p:nvPr/>
          </p:nvSpPr>
          <p:spPr bwMode="auto">
            <a:xfrm flipV="1">
              <a:off x="2880" y="1976"/>
              <a:ext cx="0" cy="3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254" name="Line 17"/>
            <p:cNvSpPr>
              <a:spLocks noChangeShapeType="1"/>
            </p:cNvSpPr>
            <p:nvPr/>
          </p:nvSpPr>
          <p:spPr bwMode="auto">
            <a:xfrm>
              <a:off x="2880" y="3012"/>
              <a:ext cx="0" cy="3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255" name="Line 18"/>
            <p:cNvSpPr>
              <a:spLocks noChangeShapeType="1"/>
            </p:cNvSpPr>
            <p:nvPr/>
          </p:nvSpPr>
          <p:spPr bwMode="auto">
            <a:xfrm rot="16200000" flipV="1">
              <a:off x="1884" y="1960"/>
              <a:ext cx="0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256" name="Line 19"/>
            <p:cNvSpPr>
              <a:spLocks noChangeShapeType="1"/>
            </p:cNvSpPr>
            <p:nvPr/>
          </p:nvSpPr>
          <p:spPr bwMode="auto">
            <a:xfrm rot="5400000" flipV="1">
              <a:off x="3760" y="2068"/>
              <a:ext cx="0" cy="7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99047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79413"/>
            <a:ext cx="8048625" cy="14589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Psychological Components of Job Design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033463" y="2022475"/>
            <a:ext cx="7075487" cy="143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3200" dirty="0"/>
              <a:t>Human resource strategy requires consideration of the psychological components of job design</a:t>
            </a:r>
          </a:p>
        </p:txBody>
      </p:sp>
      <p:pic>
        <p:nvPicPr>
          <p:cNvPr id="2" name="Picture 1" descr="southwest 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38" y="3572766"/>
            <a:ext cx="2723110" cy="2744722"/>
          </a:xfrm>
          <a:prstGeom prst="rect">
            <a:avLst/>
          </a:prstGeom>
        </p:spPr>
      </p:pic>
      <p:pic>
        <p:nvPicPr>
          <p:cNvPr id="3" name="Picture 2" descr="baggage handler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4"/>
          <a:stretch/>
        </p:blipFill>
        <p:spPr>
          <a:xfrm>
            <a:off x="4775200" y="3572766"/>
            <a:ext cx="3365500" cy="27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3052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Core Job Characteristics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879600" y="2852738"/>
            <a:ext cx="45354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b="1" dirty="0">
                <a:solidFill>
                  <a:srgbClr val="255898"/>
                </a:solidFill>
              </a:rPr>
              <a:t>Skill variety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b="1" dirty="0">
                <a:solidFill>
                  <a:srgbClr val="255898"/>
                </a:solidFill>
              </a:rPr>
              <a:t>Job identity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b="1" dirty="0">
                <a:solidFill>
                  <a:srgbClr val="255898"/>
                </a:solidFill>
              </a:rPr>
              <a:t>Job significance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b="1" dirty="0">
                <a:solidFill>
                  <a:srgbClr val="255898"/>
                </a:solidFill>
              </a:rPr>
              <a:t>Autonomy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b="1" dirty="0">
                <a:solidFill>
                  <a:srgbClr val="255898"/>
                </a:solidFill>
              </a:rPr>
              <a:t>Feedback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41375" y="1592263"/>
            <a:ext cx="67929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Jobs should include the following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4157100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Self-Directed Teams</a:t>
            </a:r>
          </a:p>
        </p:txBody>
      </p:sp>
      <p:sp>
        <p:nvSpPr>
          <p:cNvPr id="59394" name="Content Placeholder 1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708525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Group of empowered individuals working together to reach a common goal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May be organized for long-term or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 short-term objectives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Effective because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Provide employee empowerment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Ensure core job characteristics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Meet individual psychological needs</a:t>
            </a:r>
          </a:p>
        </p:txBody>
      </p:sp>
    </p:spTree>
    <p:extLst>
      <p:ext uri="{BB962C8B-B14F-4D97-AF65-F5344CB8AC3E}">
        <p14:creationId xmlns:p14="http://schemas.microsoft.com/office/powerpoint/2010/main" val="2308131002"/>
      </p:ext>
    </p:extLst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455613"/>
            <a:ext cx="8048625" cy="10017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Self-Directed Teams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116013" y="2351088"/>
            <a:ext cx="6910387" cy="40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Ensure those who have legitimate contributions are on the team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Provide management support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Ensure the necessary training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Endorse clear objectives and goals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Employ financial and non-financial rewards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Reduce supervisory control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41325" y="1601788"/>
            <a:ext cx="732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To maximize effectiveness, managers should</a:t>
            </a:r>
          </a:p>
        </p:txBody>
      </p:sp>
    </p:spTree>
    <p:extLst>
      <p:ext uri="{BB962C8B-B14F-4D97-AF65-F5344CB8AC3E}">
        <p14:creationId xmlns:p14="http://schemas.microsoft.com/office/powerpoint/2010/main" val="174279028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78" name="Group 30"/>
          <p:cNvGrpSpPr>
            <a:grpSpLocks/>
          </p:cNvGrpSpPr>
          <p:nvPr/>
        </p:nvGrpSpPr>
        <p:grpSpPr bwMode="auto">
          <a:xfrm>
            <a:off x="635000" y="1449388"/>
            <a:ext cx="7607300" cy="4049712"/>
            <a:chOff x="440" y="913"/>
            <a:chExt cx="4792" cy="2551"/>
          </a:xfrm>
        </p:grpSpPr>
        <p:sp>
          <p:nvSpPr>
            <p:cNvPr id="53276" name="Freeform 28"/>
            <p:cNvSpPr>
              <a:spLocks/>
            </p:cNvSpPr>
            <p:nvPr/>
          </p:nvSpPr>
          <p:spPr bwMode="auto">
            <a:xfrm>
              <a:off x="1410" y="1262"/>
              <a:ext cx="3822" cy="2202"/>
            </a:xfrm>
            <a:custGeom>
              <a:avLst/>
              <a:gdLst>
                <a:gd name="T0" fmla="*/ 0 w 3822"/>
                <a:gd name="T1" fmla="*/ 2161 h 2202"/>
                <a:gd name="T2" fmla="*/ 903 w 3822"/>
                <a:gd name="T3" fmla="*/ 2158 h 2202"/>
                <a:gd name="T4" fmla="*/ 903 w 3822"/>
                <a:gd name="T5" fmla="*/ 1711 h 2202"/>
                <a:gd name="T6" fmla="*/ 834 w 3822"/>
                <a:gd name="T7" fmla="*/ 1711 h 2202"/>
                <a:gd name="T8" fmla="*/ 834 w 3822"/>
                <a:gd name="T9" fmla="*/ 1612 h 2202"/>
                <a:gd name="T10" fmla="*/ 1734 w 3822"/>
                <a:gd name="T11" fmla="*/ 1612 h 2202"/>
                <a:gd name="T12" fmla="*/ 1734 w 3822"/>
                <a:gd name="T13" fmla="*/ 1159 h 2202"/>
                <a:gd name="T14" fmla="*/ 1665 w 3822"/>
                <a:gd name="T15" fmla="*/ 1159 h 2202"/>
                <a:gd name="T16" fmla="*/ 1665 w 3822"/>
                <a:gd name="T17" fmla="*/ 1072 h 2202"/>
                <a:gd name="T18" fmla="*/ 2610 w 3822"/>
                <a:gd name="T19" fmla="*/ 1072 h 2202"/>
                <a:gd name="T20" fmla="*/ 2610 w 3822"/>
                <a:gd name="T21" fmla="*/ 628 h 2202"/>
                <a:gd name="T22" fmla="*/ 2544 w 3822"/>
                <a:gd name="T23" fmla="*/ 628 h 2202"/>
                <a:gd name="T24" fmla="*/ 2544 w 3822"/>
                <a:gd name="T25" fmla="*/ 536 h 2202"/>
                <a:gd name="T26" fmla="*/ 3360 w 3822"/>
                <a:gd name="T27" fmla="*/ 535 h 2202"/>
                <a:gd name="T28" fmla="*/ 3360 w 3822"/>
                <a:gd name="T29" fmla="*/ 86 h 2202"/>
                <a:gd name="T30" fmla="*/ 3296 w 3822"/>
                <a:gd name="T31" fmla="*/ 86 h 2202"/>
                <a:gd name="T32" fmla="*/ 3296 w 3822"/>
                <a:gd name="T33" fmla="*/ 0 h 2202"/>
                <a:gd name="T34" fmla="*/ 3822 w 3822"/>
                <a:gd name="T35" fmla="*/ 0 h 2202"/>
                <a:gd name="T36" fmla="*/ 3822 w 3822"/>
                <a:gd name="T37" fmla="*/ 2200 h 2202"/>
                <a:gd name="T38" fmla="*/ 0 w 3822"/>
                <a:gd name="T39" fmla="*/ 2202 h 2202"/>
                <a:gd name="T40" fmla="*/ 0 w 3822"/>
                <a:gd name="T41" fmla="*/ 2161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2" h="2202">
                  <a:moveTo>
                    <a:pt x="0" y="2161"/>
                  </a:moveTo>
                  <a:lnTo>
                    <a:pt x="903" y="2158"/>
                  </a:lnTo>
                  <a:lnTo>
                    <a:pt x="903" y="1711"/>
                  </a:lnTo>
                  <a:lnTo>
                    <a:pt x="834" y="1711"/>
                  </a:lnTo>
                  <a:lnTo>
                    <a:pt x="834" y="1612"/>
                  </a:lnTo>
                  <a:lnTo>
                    <a:pt x="1734" y="1612"/>
                  </a:lnTo>
                  <a:lnTo>
                    <a:pt x="1734" y="1159"/>
                  </a:lnTo>
                  <a:lnTo>
                    <a:pt x="1665" y="1159"/>
                  </a:lnTo>
                  <a:lnTo>
                    <a:pt x="1665" y="1072"/>
                  </a:lnTo>
                  <a:lnTo>
                    <a:pt x="2610" y="1072"/>
                  </a:lnTo>
                  <a:lnTo>
                    <a:pt x="2610" y="628"/>
                  </a:lnTo>
                  <a:lnTo>
                    <a:pt x="2544" y="628"/>
                  </a:lnTo>
                  <a:lnTo>
                    <a:pt x="2544" y="536"/>
                  </a:lnTo>
                  <a:lnTo>
                    <a:pt x="3360" y="535"/>
                  </a:lnTo>
                  <a:lnTo>
                    <a:pt x="3360" y="86"/>
                  </a:lnTo>
                  <a:lnTo>
                    <a:pt x="3296" y="86"/>
                  </a:lnTo>
                  <a:lnTo>
                    <a:pt x="3296" y="0"/>
                  </a:lnTo>
                  <a:lnTo>
                    <a:pt x="3822" y="0"/>
                  </a:lnTo>
                  <a:lnTo>
                    <a:pt x="3822" y="2200"/>
                  </a:lnTo>
                  <a:lnTo>
                    <a:pt x="0" y="2202"/>
                  </a:lnTo>
                  <a:lnTo>
                    <a:pt x="0" y="216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75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451" name="Rectangle 5"/>
            <p:cNvSpPr>
              <a:spLocks noChangeArrowheads="1"/>
            </p:cNvSpPr>
            <p:nvPr/>
          </p:nvSpPr>
          <p:spPr bwMode="auto">
            <a:xfrm>
              <a:off x="440" y="3217"/>
              <a:ext cx="10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Specialization</a:t>
              </a:r>
            </a:p>
          </p:txBody>
        </p:sp>
        <p:sp>
          <p:nvSpPr>
            <p:cNvPr id="61452" name="Rectangle 6"/>
            <p:cNvSpPr>
              <a:spLocks noChangeArrowheads="1"/>
            </p:cNvSpPr>
            <p:nvPr/>
          </p:nvSpPr>
          <p:spPr bwMode="auto">
            <a:xfrm>
              <a:off x="1348" y="2671"/>
              <a:ext cx="9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Enlargement</a:t>
              </a:r>
            </a:p>
          </p:txBody>
        </p:sp>
        <p:sp>
          <p:nvSpPr>
            <p:cNvPr id="61453" name="Rectangle 7"/>
            <p:cNvSpPr>
              <a:spLocks noChangeArrowheads="1"/>
            </p:cNvSpPr>
            <p:nvPr/>
          </p:nvSpPr>
          <p:spPr bwMode="auto">
            <a:xfrm>
              <a:off x="4126" y="913"/>
              <a:ext cx="102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Self-directed teams</a:t>
              </a:r>
            </a:p>
          </p:txBody>
        </p:sp>
        <p:sp>
          <p:nvSpPr>
            <p:cNvPr id="61454" name="Rectangle 8"/>
            <p:cNvSpPr>
              <a:spLocks noChangeArrowheads="1"/>
            </p:cNvSpPr>
            <p:nvPr/>
          </p:nvSpPr>
          <p:spPr bwMode="auto">
            <a:xfrm>
              <a:off x="2996" y="1593"/>
              <a:ext cx="10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Empowerment</a:t>
              </a:r>
            </a:p>
          </p:txBody>
        </p:sp>
        <p:sp>
          <p:nvSpPr>
            <p:cNvPr id="61455" name="Rectangle 9"/>
            <p:cNvSpPr>
              <a:spLocks noChangeArrowheads="1"/>
            </p:cNvSpPr>
            <p:nvPr/>
          </p:nvSpPr>
          <p:spPr bwMode="auto">
            <a:xfrm>
              <a:off x="2280" y="2132"/>
              <a:ext cx="8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Enrichment</a:t>
              </a:r>
            </a:p>
          </p:txBody>
        </p:sp>
        <p:sp>
          <p:nvSpPr>
            <p:cNvPr id="61456" name="Line 24"/>
            <p:cNvSpPr>
              <a:spLocks noChangeShapeType="1"/>
            </p:cNvSpPr>
            <p:nvPr/>
          </p:nvSpPr>
          <p:spPr bwMode="auto">
            <a:xfrm flipV="1">
              <a:off x="888" y="2916"/>
              <a:ext cx="576" cy="32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7" name="Line 25"/>
            <p:cNvSpPr>
              <a:spLocks noChangeShapeType="1"/>
            </p:cNvSpPr>
            <p:nvPr/>
          </p:nvSpPr>
          <p:spPr bwMode="auto">
            <a:xfrm flipV="1">
              <a:off x="3728" y="1306"/>
              <a:ext cx="576" cy="32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8" name="Line 26"/>
            <p:cNvSpPr>
              <a:spLocks noChangeShapeType="1"/>
            </p:cNvSpPr>
            <p:nvPr/>
          </p:nvSpPr>
          <p:spPr bwMode="auto">
            <a:xfrm flipV="1">
              <a:off x="2800" y="1836"/>
              <a:ext cx="576" cy="32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9" name="Line 27"/>
            <p:cNvSpPr>
              <a:spLocks noChangeShapeType="1"/>
            </p:cNvSpPr>
            <p:nvPr/>
          </p:nvSpPr>
          <p:spPr bwMode="auto">
            <a:xfrm flipV="1">
              <a:off x="1870" y="2360"/>
              <a:ext cx="576" cy="32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3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Job Design Continuum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685800" y="1752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10.3</a:t>
            </a:r>
          </a:p>
        </p:txBody>
      </p:sp>
      <p:grpSp>
        <p:nvGrpSpPr>
          <p:cNvPr id="53277" name="Group 29"/>
          <p:cNvGrpSpPr>
            <a:grpSpLocks/>
          </p:cNvGrpSpPr>
          <p:nvPr/>
        </p:nvGrpSpPr>
        <p:grpSpPr bwMode="auto">
          <a:xfrm>
            <a:off x="635000" y="1498600"/>
            <a:ext cx="8045450" cy="4533900"/>
            <a:chOff x="440" y="944"/>
            <a:chExt cx="5068" cy="2856"/>
          </a:xfrm>
        </p:grpSpPr>
        <p:sp>
          <p:nvSpPr>
            <p:cNvPr id="61445" name="Rectangle 12"/>
            <p:cNvSpPr>
              <a:spLocks noChangeArrowheads="1"/>
            </p:cNvSpPr>
            <p:nvPr/>
          </p:nvSpPr>
          <p:spPr bwMode="auto">
            <a:xfrm>
              <a:off x="2262" y="3567"/>
              <a:ext cx="10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Job expansion</a:t>
              </a:r>
            </a:p>
          </p:txBody>
        </p:sp>
        <p:sp>
          <p:nvSpPr>
            <p:cNvPr id="61446" name="Rectangle 15"/>
            <p:cNvSpPr>
              <a:spLocks noChangeArrowheads="1"/>
            </p:cNvSpPr>
            <p:nvPr/>
          </p:nvSpPr>
          <p:spPr bwMode="auto">
            <a:xfrm rot="-5400000">
              <a:off x="4846" y="2095"/>
              <a:ext cx="110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Self-direction</a:t>
              </a:r>
            </a:p>
          </p:txBody>
        </p:sp>
        <p:sp>
          <p:nvSpPr>
            <p:cNvPr id="61447" name="Freeform 21"/>
            <p:cNvSpPr>
              <a:spLocks/>
            </p:cNvSpPr>
            <p:nvPr/>
          </p:nvSpPr>
          <p:spPr bwMode="auto">
            <a:xfrm>
              <a:off x="440" y="944"/>
              <a:ext cx="4792" cy="2520"/>
            </a:xfrm>
            <a:custGeom>
              <a:avLst/>
              <a:gdLst>
                <a:gd name="T0" fmla="*/ 0 w 4792"/>
                <a:gd name="T1" fmla="*/ 2520 h 2520"/>
                <a:gd name="T2" fmla="*/ 4792 w 4792"/>
                <a:gd name="T3" fmla="*/ 2520 h 2520"/>
                <a:gd name="T4" fmla="*/ 4792 w 4792"/>
                <a:gd name="T5" fmla="*/ 0 h 2520"/>
                <a:gd name="T6" fmla="*/ 0 60000 65536"/>
                <a:gd name="T7" fmla="*/ 0 60000 65536"/>
                <a:gd name="T8" fmla="*/ 0 60000 65536"/>
                <a:gd name="T9" fmla="*/ 0 w 4792"/>
                <a:gd name="T10" fmla="*/ 0 h 2520"/>
                <a:gd name="T11" fmla="*/ 4792 w 4792"/>
                <a:gd name="T12" fmla="*/ 2520 h 2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92" h="2520">
                  <a:moveTo>
                    <a:pt x="0" y="2520"/>
                  </a:moveTo>
                  <a:lnTo>
                    <a:pt x="4792" y="2520"/>
                  </a:lnTo>
                  <a:lnTo>
                    <a:pt x="4792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48" name="Line 22"/>
            <p:cNvSpPr>
              <a:spLocks noChangeShapeType="1"/>
            </p:cNvSpPr>
            <p:nvPr/>
          </p:nvSpPr>
          <p:spPr bwMode="auto">
            <a:xfrm>
              <a:off x="2248" y="346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49" name="Line 23"/>
            <p:cNvSpPr>
              <a:spLocks noChangeShapeType="1"/>
            </p:cNvSpPr>
            <p:nvPr/>
          </p:nvSpPr>
          <p:spPr bwMode="auto">
            <a:xfrm>
              <a:off x="4000" y="346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963088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406525"/>
            <a:ext cx="8034338" cy="1098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85825" y="2767013"/>
            <a:ext cx="77374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1700" indent="-9017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10.1</a:t>
            </a:r>
            <a:r>
              <a:rPr lang="en-US" sz="2800" b="1" dirty="0"/>
              <a:t>	</a:t>
            </a:r>
            <a:r>
              <a:rPr lang="en-US" sz="2800" b="1" i="1" dirty="0"/>
              <a:t>Describe</a:t>
            </a:r>
            <a:r>
              <a:rPr lang="en-US" sz="2800" dirty="0"/>
              <a:t> labor-planning policies</a:t>
            </a:r>
          </a:p>
          <a:p>
            <a:pPr marL="901700" indent="-9017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10.2</a:t>
            </a:r>
            <a:r>
              <a:rPr lang="en-US" sz="2800" b="1" dirty="0"/>
              <a:t>	</a:t>
            </a:r>
            <a:r>
              <a:rPr lang="en-US" sz="2800" b="1" i="1" dirty="0"/>
              <a:t>Identify</a:t>
            </a:r>
            <a:r>
              <a:rPr lang="en-US" sz="2800" dirty="0"/>
              <a:t> the major issues in job design</a:t>
            </a:r>
          </a:p>
          <a:p>
            <a:pPr marL="901700" indent="-9017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10.3</a:t>
            </a:r>
            <a:r>
              <a:rPr lang="en-US" sz="2800" b="1" dirty="0"/>
              <a:t>	</a:t>
            </a:r>
            <a:r>
              <a:rPr lang="en-US" sz="2800" b="1" i="1" dirty="0"/>
              <a:t>Identify</a:t>
            </a:r>
            <a:r>
              <a:rPr lang="en-US" sz="2800" dirty="0"/>
              <a:t> major ergonomic and work environment issues</a:t>
            </a:r>
          </a:p>
          <a:p>
            <a:pPr marL="901700" indent="-9017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10.4</a:t>
            </a:r>
            <a:r>
              <a:rPr lang="en-US" sz="2800" b="1" dirty="0"/>
              <a:t>	</a:t>
            </a:r>
            <a:r>
              <a:rPr lang="en-US" sz="2800" b="1" i="1" dirty="0"/>
              <a:t>Use</a:t>
            </a:r>
            <a:r>
              <a:rPr lang="en-US" sz="2800" dirty="0"/>
              <a:t> the tools of methods analysis</a:t>
            </a:r>
          </a:p>
        </p:txBody>
      </p:sp>
    </p:spTree>
    <p:extLst>
      <p:ext uri="{BB962C8B-B14F-4D97-AF65-F5344CB8AC3E}">
        <p14:creationId xmlns:p14="http://schemas.microsoft.com/office/powerpoint/2010/main" val="278572518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Benefits of Teams and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Expanded Job Designs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>
          <a:xfrm>
            <a:off x="787400" y="1917700"/>
            <a:ext cx="75819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Improved quality of work life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Improved job satisfaction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Increased motivation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Allows employees to accept more responsibility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Improved productivity and quality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Reduced turnover and absenteeism</a:t>
            </a:r>
          </a:p>
        </p:txBody>
      </p:sp>
    </p:spTree>
    <p:extLst>
      <p:ext uri="{BB962C8B-B14F-4D97-AF65-F5344CB8AC3E}">
        <p14:creationId xmlns:p14="http://schemas.microsoft.com/office/powerpoint/2010/main" val="3819921740"/>
      </p:ext>
    </p:extLst>
  </p:cSld>
  <p:clrMapOvr>
    <a:masterClrMapping/>
  </p:clrMapOvr>
  <p:transition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96938" y="1987550"/>
            <a:ext cx="71072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/>
              <a:t>Higher capital cost 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/>
              <a:t>Individual differences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/>
              <a:t>Higher wage rates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/>
              <a:t>Smaller labor pool 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/>
              <a:t>Higher training costs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1003300"/>
          </a:xfrm>
        </p:spPr>
        <p:txBody>
          <a:bodyPr lIns="91427" tIns="45713" rIns="91427" bIns="45713"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Limitations of Job Expansion</a:t>
            </a:r>
          </a:p>
        </p:txBody>
      </p:sp>
    </p:spTree>
    <p:extLst>
      <p:ext uri="{BB962C8B-B14F-4D97-AF65-F5344CB8AC3E}">
        <p14:creationId xmlns:p14="http://schemas.microsoft.com/office/powerpoint/2010/main" val="253869055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938" y="1988260"/>
            <a:ext cx="4583306" cy="310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3400" lvl="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>
                <a:solidFill>
                  <a:srgbClr val="000000"/>
                </a:solidFill>
              </a:rPr>
              <a:t>Higher capital cost </a:t>
            </a:r>
          </a:p>
          <a:p>
            <a:pPr marL="533400" lvl="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>
                <a:solidFill>
                  <a:srgbClr val="000000"/>
                </a:solidFill>
              </a:rPr>
              <a:t>Individual differences</a:t>
            </a:r>
          </a:p>
          <a:p>
            <a:pPr marL="533400" lvl="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>
                <a:solidFill>
                  <a:srgbClr val="000000"/>
                </a:solidFill>
              </a:rPr>
              <a:t>Higher wage rates</a:t>
            </a:r>
          </a:p>
          <a:p>
            <a:pPr marL="533400" lvl="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>
                <a:solidFill>
                  <a:srgbClr val="000000"/>
                </a:solidFill>
              </a:rPr>
              <a:t>Smaller labor pool </a:t>
            </a:r>
          </a:p>
          <a:p>
            <a:pPr marL="533400" lvl="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55000"/>
              <a:buFont typeface="Lucida Grande"/>
              <a:buChar char="▶"/>
            </a:pPr>
            <a:r>
              <a:rPr lang="en-US" sz="3200" i="1" dirty="0">
                <a:solidFill>
                  <a:srgbClr val="000000"/>
                </a:solidFill>
              </a:rPr>
              <a:t>Higher training costs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1003300"/>
          </a:xfrm>
        </p:spPr>
        <p:txBody>
          <a:bodyPr lIns="91427" tIns="45713" rIns="91427" bIns="45713"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Limitations of Job Expansion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-215433">
            <a:off x="4572000" y="2965450"/>
            <a:ext cx="3629025" cy="3189288"/>
            <a:chOff x="3218" y="2160"/>
            <a:chExt cx="2286" cy="2009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218" y="2160"/>
              <a:ext cx="2286" cy="20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445" y="2368"/>
              <a:ext cx="1817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2598738" algn="r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tabLst>
                  <a:tab pos="2598738" algn="r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tabLst>
                  <a:tab pos="2598738" algn="r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tabLst>
                  <a:tab pos="2598738" algn="r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tabLst>
                  <a:tab pos="2598738" algn="r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98738" algn="r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98738" algn="r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98738" algn="r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98738" algn="r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40000"/>
                </a:spcBef>
              </a:pPr>
              <a:r>
                <a:rPr lang="en-US" sz="2400" dirty="0">
                  <a:ea typeface="MS PGothic" charset="0"/>
                  <a:cs typeface="MS PGothic" charset="0"/>
                </a:rPr>
                <a:t>Average Annual Training Hours/ Employee</a:t>
              </a:r>
            </a:p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2400" dirty="0">
                  <a:ea typeface="MS PGothic" charset="0"/>
                  <a:cs typeface="MS PGothic" charset="0"/>
                </a:rPr>
                <a:t>U.S.	7</a:t>
              </a:r>
            </a:p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2400" dirty="0">
                  <a:ea typeface="MS PGothic" charset="0"/>
                  <a:cs typeface="MS PGothic" charset="0"/>
                </a:rPr>
                <a:t>Sweden	170</a:t>
              </a:r>
            </a:p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2400" dirty="0">
                  <a:ea typeface="MS PGothic" charset="0"/>
                  <a:cs typeface="MS PGothic" charset="0"/>
                </a:rPr>
                <a:t>Japan	200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503" y="3088"/>
              <a:ext cx="1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3256748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Motivation and Incentive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Bonuses</a:t>
            </a:r>
            <a:r>
              <a:rPr lang="en-US" dirty="0">
                <a:latin typeface="Arial" charset="0"/>
                <a:cs typeface="Arial" charset="0"/>
              </a:rPr>
              <a:t> – cash or stock options</a:t>
            </a:r>
          </a:p>
          <a:p>
            <a:pPr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Profit</a:t>
            </a:r>
            <a:r>
              <a:rPr lang="en-US" dirty="0">
                <a:latin typeface="Arial" charset="0"/>
                <a:cs typeface="Arial" charset="0"/>
              </a:rPr>
              <a:t>-</a:t>
            </a:r>
            <a:r>
              <a:rPr lang="en-US" i="1" dirty="0">
                <a:latin typeface="Arial" charset="0"/>
                <a:cs typeface="Arial" charset="0"/>
              </a:rPr>
              <a:t>sharing</a:t>
            </a:r>
            <a:r>
              <a:rPr lang="en-US" dirty="0">
                <a:latin typeface="Arial" charset="0"/>
                <a:cs typeface="Arial" charset="0"/>
              </a:rPr>
              <a:t> – profits for distribution to employees</a:t>
            </a:r>
          </a:p>
          <a:p>
            <a:pPr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Gain sharing </a:t>
            </a:r>
            <a:r>
              <a:rPr lang="en-US" dirty="0">
                <a:latin typeface="Arial" charset="0"/>
                <a:cs typeface="Arial" charset="0"/>
              </a:rPr>
              <a:t>– rewards for improvements</a:t>
            </a:r>
          </a:p>
          <a:p>
            <a:pPr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Incentive systems </a:t>
            </a:r>
            <a:r>
              <a:rPr lang="en-US" dirty="0">
                <a:latin typeface="Arial" charset="0"/>
                <a:cs typeface="Arial" charset="0"/>
              </a:rPr>
              <a:t>– typically based on production rates</a:t>
            </a:r>
          </a:p>
          <a:p>
            <a:pPr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Knowledge-based </a:t>
            </a:r>
            <a:r>
              <a:rPr lang="en-US" dirty="0">
                <a:latin typeface="Arial" charset="0"/>
                <a:cs typeface="Arial" charset="0"/>
              </a:rPr>
              <a:t>systems – reward for knowledge or skills</a:t>
            </a:r>
          </a:p>
        </p:txBody>
      </p:sp>
    </p:spTree>
    <p:extLst>
      <p:ext uri="{BB962C8B-B14F-4D97-AF65-F5344CB8AC3E}">
        <p14:creationId xmlns:p14="http://schemas.microsoft.com/office/powerpoint/2010/main" val="338497855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Ergonomics and the Work Environment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300" y="1803400"/>
            <a:ext cx="7915275" cy="46990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Ergonomics</a:t>
            </a:r>
            <a:r>
              <a:rPr lang="en-US" dirty="0">
                <a:latin typeface="Arial" charset="0"/>
                <a:cs typeface="Arial" charset="0"/>
              </a:rPr>
              <a:t> is the study of the human interface with the environment and machines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Often called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human factors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Operator input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to machines needs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to be carefully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evaluated</a:t>
            </a:r>
          </a:p>
        </p:txBody>
      </p:sp>
      <p:pic>
        <p:nvPicPr>
          <p:cNvPr id="6" name="Picture 5" descr="ups er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925763"/>
            <a:ext cx="2960687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90560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Ergonomics and Work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38989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Feedback to operators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The work environment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Illumination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Noise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Temperature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Humidity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4" descr="f1 wh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997200"/>
            <a:ext cx="49625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62266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363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Recommended Levels of Illumination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85800" y="5424488"/>
            <a:ext cx="1336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10.4a</a:t>
            </a:r>
          </a:p>
        </p:txBody>
      </p:sp>
      <p:pic>
        <p:nvPicPr>
          <p:cNvPr id="6" name="Picture 5" descr="F10-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092324"/>
            <a:ext cx="8626475" cy="26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2239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825500"/>
          </a:xfrm>
        </p:spPr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Levels of Illumination</a:t>
            </a:r>
          </a:p>
        </p:txBody>
      </p:sp>
      <p:graphicFrame>
        <p:nvGraphicFramePr>
          <p:cNvPr id="7070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48946"/>
              </p:ext>
            </p:extLst>
          </p:nvPr>
        </p:nvGraphicFramePr>
        <p:xfrm>
          <a:off x="685800" y="1524000"/>
          <a:ext cx="7772400" cy="38973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TASK CONDITION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TYPE OF TASK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OR AREA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ILLUMINATION LEVEL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TYPE OF ILLUMINATION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Small detail, extreme accuracy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Sewing, inspecting dark materials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Overhead ceiling lights and desk lamp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Normal detail, prolonged periods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Reading, parts assembly, general office work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20-50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Overhead ceiling lights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Good contrast, fairly large objects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Recreational facilities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5-10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Overhead ceiling lights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Large objects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Restaurants, stairways, warehouses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2-5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Overhead ceiling lights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83819" marB="83819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85573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25500"/>
          </a:xfrm>
        </p:spPr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Decibel Levels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593725" y="5546725"/>
            <a:ext cx="1246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Table </a:t>
            </a:r>
            <a:r>
              <a:rPr lang="en-US" sz="1600" dirty="0">
                <a:solidFill>
                  <a:srgbClr val="255898"/>
                </a:solidFill>
              </a:rPr>
              <a:t>10.4b</a:t>
            </a:r>
          </a:p>
        </p:txBody>
      </p:sp>
      <p:pic>
        <p:nvPicPr>
          <p:cNvPr id="72715" name="Picture 11" descr="F10-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74825"/>
            <a:ext cx="86264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3613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Methods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Focuses on how task is performed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Used to analyze</a:t>
            </a:r>
          </a:p>
          <a:p>
            <a:pPr marL="97155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Movement of individuals or material</a:t>
            </a:r>
          </a:p>
          <a:p>
            <a:pPr marL="1257300" lvl="2" indent="-342900" fontAlgn="auto">
              <a:spcBef>
                <a:spcPts val="0"/>
              </a:spcBef>
              <a:defRPr/>
            </a:pPr>
            <a:r>
              <a:rPr lang="en-US" i="1" dirty="0">
                <a:ea typeface="+mn-ea"/>
              </a:rPr>
              <a:t>Flow diagrams </a:t>
            </a:r>
            <a:r>
              <a:rPr lang="en-US" dirty="0">
                <a:ea typeface="+mn-ea"/>
              </a:rPr>
              <a:t>and </a:t>
            </a:r>
            <a:r>
              <a:rPr lang="en-US" i="1" dirty="0">
                <a:ea typeface="+mn-ea"/>
              </a:rPr>
              <a:t>process charts</a:t>
            </a:r>
          </a:p>
          <a:p>
            <a:pPr marL="97155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Activities of human and machine and crew activity</a:t>
            </a:r>
          </a:p>
          <a:p>
            <a:pPr marL="1257300" lvl="2" indent="-342900" fontAlgn="auto">
              <a:spcBef>
                <a:spcPts val="0"/>
              </a:spcBef>
              <a:defRPr/>
            </a:pPr>
            <a:r>
              <a:rPr lang="en-US" i="1" dirty="0">
                <a:ea typeface="+mn-ea"/>
              </a:rPr>
              <a:t>Activity charts</a:t>
            </a:r>
          </a:p>
          <a:p>
            <a:pPr marL="97155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Body movement</a:t>
            </a:r>
          </a:p>
          <a:p>
            <a:pPr marL="1257300" lvl="2" indent="-342900" fontAlgn="auto">
              <a:spcBef>
                <a:spcPts val="0"/>
              </a:spcBef>
              <a:defRPr/>
            </a:pPr>
            <a:r>
              <a:rPr lang="en-US" i="1" dirty="0">
                <a:ea typeface="+mn-ea"/>
              </a:rPr>
              <a:t>Operations charts</a:t>
            </a:r>
          </a:p>
          <a:p>
            <a:pPr fontAlgn="auto">
              <a:spcBef>
                <a:spcPts val="0"/>
              </a:spcBef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7450651"/>
      </p:ext>
    </p:extLst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660400" y="1406525"/>
            <a:ext cx="78359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buClr>
                <a:srgbClr val="D33320"/>
              </a:buClr>
            </a:pPr>
            <a:r>
              <a:rPr lang="en-US" sz="3200" b="1" dirty="0">
                <a:solidFill>
                  <a:srgbClr val="BF0922"/>
                </a:solidFill>
              </a:rPr>
              <a:t>When you complete this chapter you should be able to: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85825" y="2767013"/>
            <a:ext cx="7737475" cy="27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1700" indent="-9017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10.5</a:t>
            </a:r>
            <a:r>
              <a:rPr lang="en-US" sz="2800" b="1" dirty="0"/>
              <a:t>	</a:t>
            </a:r>
            <a:r>
              <a:rPr lang="en-US" sz="2800" b="1" i="1" dirty="0"/>
              <a:t>Identify</a:t>
            </a:r>
            <a:r>
              <a:rPr lang="en-US" sz="2800" dirty="0"/>
              <a:t> four ways of establishing labor standards</a:t>
            </a:r>
          </a:p>
          <a:p>
            <a:pPr marL="901700" indent="-9017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10.6</a:t>
            </a:r>
            <a:r>
              <a:rPr lang="en-US" sz="2800" b="1" dirty="0"/>
              <a:t>	</a:t>
            </a:r>
            <a:r>
              <a:rPr lang="en-US" sz="2800" b="1" i="1" dirty="0"/>
              <a:t>Compute</a:t>
            </a:r>
            <a:r>
              <a:rPr lang="en-US" sz="2800" dirty="0"/>
              <a:t> the normal and standard times in a time study</a:t>
            </a:r>
          </a:p>
          <a:p>
            <a:pPr marL="901700" indent="-9017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10.7</a:t>
            </a:r>
            <a:r>
              <a:rPr lang="en-US" sz="2800" b="1" dirty="0"/>
              <a:t>	</a:t>
            </a:r>
            <a:r>
              <a:rPr lang="en-US" sz="2800" b="1" i="1" dirty="0"/>
              <a:t>Find</a:t>
            </a:r>
            <a:r>
              <a:rPr lang="en-US" sz="2800" dirty="0"/>
              <a:t> the proper sample size for a time study</a:t>
            </a:r>
          </a:p>
        </p:txBody>
      </p:sp>
    </p:spTree>
    <p:extLst>
      <p:ext uri="{BB962C8B-B14F-4D97-AF65-F5344CB8AC3E}">
        <p14:creationId xmlns:p14="http://schemas.microsoft.com/office/powerpoint/2010/main" val="152547040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531813"/>
            <a:ext cx="7785100" cy="78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Flow Diagram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1676400" y="1784350"/>
            <a:ext cx="5753100" cy="4013200"/>
            <a:chOff x="1056" y="1124"/>
            <a:chExt cx="3624" cy="2528"/>
          </a:xfrm>
        </p:grpSpPr>
        <p:sp>
          <p:nvSpPr>
            <p:cNvPr id="76804" name="Rectangle 4"/>
            <p:cNvSpPr>
              <a:spLocks noChangeArrowheads="1"/>
            </p:cNvSpPr>
            <p:nvPr/>
          </p:nvSpPr>
          <p:spPr bwMode="auto">
            <a:xfrm>
              <a:off x="1056" y="1124"/>
              <a:ext cx="3624" cy="2528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957" name="Group 5"/>
            <p:cNvGrpSpPr>
              <a:grpSpLocks/>
            </p:cNvGrpSpPr>
            <p:nvPr/>
          </p:nvGrpSpPr>
          <p:grpSpPr bwMode="auto">
            <a:xfrm>
              <a:off x="1672" y="1128"/>
              <a:ext cx="2368" cy="352"/>
              <a:chOff x="1616" y="864"/>
              <a:chExt cx="2368" cy="352"/>
            </a:xfrm>
          </p:grpSpPr>
          <p:sp>
            <p:nvSpPr>
              <p:cNvPr id="76806" name="Rectangle 6"/>
              <p:cNvSpPr>
                <a:spLocks noChangeArrowheads="1"/>
              </p:cNvSpPr>
              <p:nvPr/>
            </p:nvSpPr>
            <p:spPr bwMode="auto">
              <a:xfrm>
                <a:off x="1616" y="864"/>
                <a:ext cx="2368" cy="352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992" name="Line 7"/>
              <p:cNvSpPr>
                <a:spLocks noChangeShapeType="1"/>
              </p:cNvSpPr>
              <p:nvPr/>
            </p:nvSpPr>
            <p:spPr bwMode="auto">
              <a:xfrm flipV="1">
                <a:off x="2072" y="864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93" name="Line 8"/>
              <p:cNvSpPr>
                <a:spLocks noChangeShapeType="1"/>
              </p:cNvSpPr>
              <p:nvPr/>
            </p:nvSpPr>
            <p:spPr bwMode="auto">
              <a:xfrm flipV="1">
                <a:off x="2549" y="864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94" name="Line 9"/>
              <p:cNvSpPr>
                <a:spLocks noChangeShapeType="1"/>
              </p:cNvSpPr>
              <p:nvPr/>
            </p:nvSpPr>
            <p:spPr bwMode="auto">
              <a:xfrm flipV="1">
                <a:off x="3026" y="864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95" name="Line 10"/>
              <p:cNvSpPr>
                <a:spLocks noChangeShapeType="1"/>
              </p:cNvSpPr>
              <p:nvPr/>
            </p:nvSpPr>
            <p:spPr bwMode="auto">
              <a:xfrm flipV="1">
                <a:off x="3504" y="864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2958" name="Rectangle 11"/>
            <p:cNvSpPr>
              <a:spLocks noChangeArrowheads="1"/>
            </p:cNvSpPr>
            <p:nvPr/>
          </p:nvSpPr>
          <p:spPr bwMode="auto">
            <a:xfrm>
              <a:off x="4040" y="1128"/>
              <a:ext cx="640" cy="7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59" name="Rectangle 12"/>
            <p:cNvSpPr>
              <a:spLocks noChangeArrowheads="1"/>
            </p:cNvSpPr>
            <p:nvPr/>
          </p:nvSpPr>
          <p:spPr bwMode="auto">
            <a:xfrm>
              <a:off x="3896" y="1904"/>
              <a:ext cx="784" cy="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60" name="Rectangle 13"/>
            <p:cNvSpPr>
              <a:spLocks noChangeArrowheads="1"/>
            </p:cNvSpPr>
            <p:nvPr/>
          </p:nvSpPr>
          <p:spPr bwMode="auto">
            <a:xfrm>
              <a:off x="1664" y="1848"/>
              <a:ext cx="1776" cy="4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61" name="Rectangle 14"/>
            <p:cNvSpPr>
              <a:spLocks noChangeArrowheads="1"/>
            </p:cNvSpPr>
            <p:nvPr/>
          </p:nvSpPr>
          <p:spPr bwMode="auto">
            <a:xfrm>
              <a:off x="1648" y="2448"/>
              <a:ext cx="800" cy="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62" name="Rectangle 15"/>
            <p:cNvSpPr>
              <a:spLocks noChangeArrowheads="1"/>
            </p:cNvSpPr>
            <p:nvPr/>
          </p:nvSpPr>
          <p:spPr bwMode="auto">
            <a:xfrm>
              <a:off x="2304" y="3016"/>
              <a:ext cx="184" cy="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63" name="Rectangle 16"/>
            <p:cNvSpPr>
              <a:spLocks noChangeArrowheads="1"/>
            </p:cNvSpPr>
            <p:nvPr/>
          </p:nvSpPr>
          <p:spPr bwMode="auto">
            <a:xfrm>
              <a:off x="3240" y="2472"/>
              <a:ext cx="184" cy="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64" name="Rectangle 17"/>
            <p:cNvSpPr>
              <a:spLocks noChangeArrowheads="1"/>
            </p:cNvSpPr>
            <p:nvPr/>
          </p:nvSpPr>
          <p:spPr bwMode="auto">
            <a:xfrm>
              <a:off x="2860" y="2480"/>
              <a:ext cx="184" cy="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65" name="Rectangle 18"/>
            <p:cNvSpPr>
              <a:spLocks noChangeArrowheads="1"/>
            </p:cNvSpPr>
            <p:nvPr/>
          </p:nvSpPr>
          <p:spPr bwMode="auto">
            <a:xfrm>
              <a:off x="1416" y="3420"/>
              <a:ext cx="184" cy="232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66" name="Rectangle 19"/>
            <p:cNvSpPr>
              <a:spLocks noChangeArrowheads="1"/>
            </p:cNvSpPr>
            <p:nvPr/>
          </p:nvSpPr>
          <p:spPr bwMode="auto">
            <a:xfrm>
              <a:off x="3232" y="3088"/>
              <a:ext cx="1000" cy="192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67" name="Freeform 20"/>
            <p:cNvSpPr>
              <a:spLocks/>
            </p:cNvSpPr>
            <p:nvPr/>
          </p:nvSpPr>
          <p:spPr bwMode="auto">
            <a:xfrm>
              <a:off x="1668" y="3320"/>
              <a:ext cx="2832" cy="332"/>
            </a:xfrm>
            <a:custGeom>
              <a:avLst/>
              <a:gdLst>
                <a:gd name="T0" fmla="*/ 0 w 2832"/>
                <a:gd name="T1" fmla="*/ 332 h 332"/>
                <a:gd name="T2" fmla="*/ 2832 w 2832"/>
                <a:gd name="T3" fmla="*/ 332 h 332"/>
                <a:gd name="T4" fmla="*/ 2832 w 2832"/>
                <a:gd name="T5" fmla="*/ 56 h 332"/>
                <a:gd name="T6" fmla="*/ 2804 w 2832"/>
                <a:gd name="T7" fmla="*/ 21 h 332"/>
                <a:gd name="T8" fmla="*/ 2772 w 2832"/>
                <a:gd name="T9" fmla="*/ 5 h 332"/>
                <a:gd name="T10" fmla="*/ 2732 w 2832"/>
                <a:gd name="T11" fmla="*/ 0 h 332"/>
                <a:gd name="T12" fmla="*/ 104 w 2832"/>
                <a:gd name="T13" fmla="*/ 0 h 332"/>
                <a:gd name="T14" fmla="*/ 60 w 2832"/>
                <a:gd name="T15" fmla="*/ 5 h 332"/>
                <a:gd name="T16" fmla="*/ 23 w 2832"/>
                <a:gd name="T17" fmla="*/ 29 h 332"/>
                <a:gd name="T18" fmla="*/ 0 w 2832"/>
                <a:gd name="T19" fmla="*/ 64 h 332"/>
                <a:gd name="T20" fmla="*/ 0 w 2832"/>
                <a:gd name="T21" fmla="*/ 332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2"/>
                <a:gd name="T34" fmla="*/ 0 h 332"/>
                <a:gd name="T35" fmla="*/ 2832 w 2832"/>
                <a:gd name="T36" fmla="*/ 332 h 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2" h="332">
                  <a:moveTo>
                    <a:pt x="0" y="332"/>
                  </a:moveTo>
                  <a:lnTo>
                    <a:pt x="2832" y="332"/>
                  </a:lnTo>
                  <a:lnTo>
                    <a:pt x="2832" y="56"/>
                  </a:lnTo>
                  <a:lnTo>
                    <a:pt x="2804" y="21"/>
                  </a:lnTo>
                  <a:lnTo>
                    <a:pt x="2772" y="5"/>
                  </a:lnTo>
                  <a:lnTo>
                    <a:pt x="2732" y="0"/>
                  </a:lnTo>
                  <a:lnTo>
                    <a:pt x="104" y="0"/>
                  </a:lnTo>
                  <a:lnTo>
                    <a:pt x="60" y="5"/>
                  </a:lnTo>
                  <a:lnTo>
                    <a:pt x="23" y="29"/>
                  </a:lnTo>
                  <a:lnTo>
                    <a:pt x="0" y="64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chemeClr val="accent4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82968" name="Group 21"/>
            <p:cNvGrpSpPr>
              <a:grpSpLocks/>
            </p:cNvGrpSpPr>
            <p:nvPr/>
          </p:nvGrpSpPr>
          <p:grpSpPr bwMode="auto">
            <a:xfrm rot="-6280389">
              <a:off x="2154" y="2770"/>
              <a:ext cx="198" cy="230"/>
              <a:chOff x="1186" y="2402"/>
              <a:chExt cx="198" cy="230"/>
            </a:xfrm>
          </p:grpSpPr>
          <p:sp>
            <p:nvSpPr>
              <p:cNvPr id="82987" name="Oval 22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88" name="Oval 23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89" name="Freeform 24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90" name="Oval 25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2969" name="Group 26"/>
            <p:cNvGrpSpPr>
              <a:grpSpLocks/>
            </p:cNvGrpSpPr>
            <p:nvPr/>
          </p:nvGrpSpPr>
          <p:grpSpPr bwMode="auto">
            <a:xfrm rot="5400000">
              <a:off x="3090" y="2698"/>
              <a:ext cx="198" cy="230"/>
              <a:chOff x="1186" y="2402"/>
              <a:chExt cx="198" cy="230"/>
            </a:xfrm>
          </p:grpSpPr>
          <p:sp>
            <p:nvSpPr>
              <p:cNvPr id="82983" name="Oval 27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84" name="Oval 28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85" name="Freeform 29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86" name="Oval 30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2970" name="Rectangle 31"/>
            <p:cNvSpPr>
              <a:spLocks noChangeArrowheads="1"/>
            </p:cNvSpPr>
            <p:nvPr/>
          </p:nvSpPr>
          <p:spPr bwMode="auto">
            <a:xfrm>
              <a:off x="2195" y="1959"/>
              <a:ext cx="75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Storage bins</a:t>
              </a:r>
            </a:p>
          </p:txBody>
        </p:sp>
        <p:sp>
          <p:nvSpPr>
            <p:cNvPr id="82971" name="Rectangle 32"/>
            <p:cNvSpPr>
              <a:spLocks noChangeArrowheads="1"/>
            </p:cNvSpPr>
            <p:nvPr/>
          </p:nvSpPr>
          <p:spPr bwMode="auto">
            <a:xfrm>
              <a:off x="1723" y="2503"/>
              <a:ext cx="66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Machine 1</a:t>
              </a:r>
            </a:p>
          </p:txBody>
        </p:sp>
        <p:sp>
          <p:nvSpPr>
            <p:cNvPr id="82972" name="Rectangle 33"/>
            <p:cNvSpPr>
              <a:spLocks noChangeArrowheads="1"/>
            </p:cNvSpPr>
            <p:nvPr/>
          </p:nvSpPr>
          <p:spPr bwMode="auto">
            <a:xfrm>
              <a:off x="2493" y="3023"/>
              <a:ext cx="53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Mach. 2</a:t>
              </a:r>
            </a:p>
          </p:txBody>
        </p:sp>
        <p:sp>
          <p:nvSpPr>
            <p:cNvPr id="82973" name="Rectangle 34"/>
            <p:cNvSpPr>
              <a:spLocks noChangeArrowheads="1"/>
            </p:cNvSpPr>
            <p:nvPr/>
          </p:nvSpPr>
          <p:spPr bwMode="auto">
            <a:xfrm>
              <a:off x="2581" y="2303"/>
              <a:ext cx="53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Mach. 3</a:t>
              </a:r>
            </a:p>
          </p:txBody>
        </p:sp>
        <p:sp>
          <p:nvSpPr>
            <p:cNvPr id="82974" name="Rectangle 35"/>
            <p:cNvSpPr>
              <a:spLocks noChangeArrowheads="1"/>
            </p:cNvSpPr>
            <p:nvPr/>
          </p:nvSpPr>
          <p:spPr bwMode="auto">
            <a:xfrm>
              <a:off x="3173" y="2303"/>
              <a:ext cx="53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Mach. 4</a:t>
              </a:r>
            </a:p>
          </p:txBody>
        </p:sp>
        <p:sp>
          <p:nvSpPr>
            <p:cNvPr id="82975" name="Rectangle 36"/>
            <p:cNvSpPr>
              <a:spLocks noChangeArrowheads="1"/>
            </p:cNvSpPr>
            <p:nvPr/>
          </p:nvSpPr>
          <p:spPr bwMode="auto">
            <a:xfrm>
              <a:off x="1158" y="1807"/>
              <a:ext cx="49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From</a:t>
              </a:r>
            </a:p>
            <a:p>
              <a:pPr algn="ctr">
                <a:lnSpc>
                  <a:spcPct val="85000"/>
                </a:lnSpc>
              </a:pPr>
              <a:endParaRPr lang="en-US" sz="1400" dirty="0"/>
            </a:p>
            <a:p>
              <a:pPr algn="ctr">
                <a:lnSpc>
                  <a:spcPct val="85000"/>
                </a:lnSpc>
              </a:pPr>
              <a:r>
                <a:rPr lang="en-US" sz="1400" dirty="0"/>
                <a:t>press mach.</a:t>
              </a:r>
            </a:p>
          </p:txBody>
        </p:sp>
        <p:sp>
          <p:nvSpPr>
            <p:cNvPr id="82976" name="Rectangle 37"/>
            <p:cNvSpPr>
              <a:spLocks noChangeArrowheads="1"/>
            </p:cNvSpPr>
            <p:nvPr/>
          </p:nvSpPr>
          <p:spPr bwMode="auto">
            <a:xfrm>
              <a:off x="4102" y="2103"/>
              <a:ext cx="40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Paint shop</a:t>
              </a:r>
            </a:p>
          </p:txBody>
        </p:sp>
        <p:sp>
          <p:nvSpPr>
            <p:cNvPr id="82977" name="Rectangle 38"/>
            <p:cNvSpPr>
              <a:spLocks noChangeArrowheads="1"/>
            </p:cNvSpPr>
            <p:nvPr/>
          </p:nvSpPr>
          <p:spPr bwMode="auto">
            <a:xfrm>
              <a:off x="4094" y="1535"/>
              <a:ext cx="5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Welding</a:t>
              </a:r>
            </a:p>
          </p:txBody>
        </p:sp>
        <p:grpSp>
          <p:nvGrpSpPr>
            <p:cNvPr id="82978" name="Group 39"/>
            <p:cNvGrpSpPr>
              <a:grpSpLocks/>
            </p:cNvGrpSpPr>
            <p:nvPr/>
          </p:nvGrpSpPr>
          <p:grpSpPr bwMode="auto">
            <a:xfrm rot="5400000" flipH="1">
              <a:off x="4248" y="1274"/>
              <a:ext cx="198" cy="230"/>
              <a:chOff x="1186" y="2402"/>
              <a:chExt cx="198" cy="230"/>
            </a:xfrm>
          </p:grpSpPr>
          <p:sp>
            <p:nvSpPr>
              <p:cNvPr id="82979" name="Oval 40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80" name="Oval 41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81" name="Freeform 42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982" name="Oval 43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76844" name="Line 44"/>
          <p:cNvSpPr>
            <a:spLocks noChangeShapeType="1"/>
          </p:cNvSpPr>
          <p:nvPr/>
        </p:nvSpPr>
        <p:spPr bwMode="auto">
          <a:xfrm>
            <a:off x="1879600" y="3175000"/>
            <a:ext cx="110490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45" name="Line 45"/>
          <p:cNvSpPr>
            <a:spLocks noChangeShapeType="1"/>
          </p:cNvSpPr>
          <p:nvPr/>
        </p:nvSpPr>
        <p:spPr bwMode="auto">
          <a:xfrm rot="5400000">
            <a:off x="2536825" y="3705225"/>
            <a:ext cx="55245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46" name="Line 46"/>
          <p:cNvSpPr>
            <a:spLocks noChangeShapeType="1"/>
          </p:cNvSpPr>
          <p:nvPr/>
        </p:nvSpPr>
        <p:spPr bwMode="auto">
          <a:xfrm>
            <a:off x="3784600" y="4076700"/>
            <a:ext cx="72390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47" name="Line 47"/>
          <p:cNvSpPr>
            <a:spLocks noChangeShapeType="1"/>
          </p:cNvSpPr>
          <p:nvPr/>
        </p:nvSpPr>
        <p:spPr bwMode="auto">
          <a:xfrm rot="5400000">
            <a:off x="6638925" y="3070225"/>
            <a:ext cx="55245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48" name="Freeform 48"/>
          <p:cNvSpPr>
            <a:spLocks/>
          </p:cNvSpPr>
          <p:nvPr/>
        </p:nvSpPr>
        <p:spPr bwMode="auto">
          <a:xfrm>
            <a:off x="2794000" y="4229100"/>
            <a:ext cx="800100" cy="723900"/>
          </a:xfrm>
          <a:custGeom>
            <a:avLst/>
            <a:gdLst>
              <a:gd name="T0" fmla="*/ 0 w 504"/>
              <a:gd name="T1" fmla="*/ 0 h 456"/>
              <a:gd name="T2" fmla="*/ 203200 w 504"/>
              <a:gd name="T3" fmla="*/ 533400 h 456"/>
              <a:gd name="T4" fmla="*/ 800100 w 504"/>
              <a:gd name="T5" fmla="*/ 723900 h 456"/>
              <a:gd name="T6" fmla="*/ 0 60000 65536"/>
              <a:gd name="T7" fmla="*/ 0 60000 65536"/>
              <a:gd name="T8" fmla="*/ 0 60000 65536"/>
              <a:gd name="T9" fmla="*/ 0 w 504"/>
              <a:gd name="T10" fmla="*/ 0 h 456"/>
              <a:gd name="T11" fmla="*/ 504 w 504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456">
                <a:moveTo>
                  <a:pt x="0" y="0"/>
                </a:moveTo>
                <a:cubicBezTo>
                  <a:pt x="21" y="56"/>
                  <a:pt x="44" y="260"/>
                  <a:pt x="128" y="336"/>
                </a:cubicBezTo>
                <a:cubicBezTo>
                  <a:pt x="212" y="412"/>
                  <a:pt x="426" y="431"/>
                  <a:pt x="504" y="456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49" name="Freeform 49"/>
          <p:cNvSpPr>
            <a:spLocks/>
          </p:cNvSpPr>
          <p:nvPr/>
        </p:nvSpPr>
        <p:spPr bwMode="auto">
          <a:xfrm>
            <a:off x="3975100" y="4267200"/>
            <a:ext cx="546100" cy="355600"/>
          </a:xfrm>
          <a:custGeom>
            <a:avLst/>
            <a:gdLst>
              <a:gd name="T0" fmla="*/ 0 w 344"/>
              <a:gd name="T1" fmla="*/ 355600 h 224"/>
              <a:gd name="T2" fmla="*/ 177800 w 344"/>
              <a:gd name="T3" fmla="*/ 127000 h 224"/>
              <a:gd name="T4" fmla="*/ 546100 w 344"/>
              <a:gd name="T5" fmla="*/ 0 h 224"/>
              <a:gd name="T6" fmla="*/ 0 60000 65536"/>
              <a:gd name="T7" fmla="*/ 0 60000 65536"/>
              <a:gd name="T8" fmla="*/ 0 60000 65536"/>
              <a:gd name="T9" fmla="*/ 0 w 344"/>
              <a:gd name="T10" fmla="*/ 0 h 224"/>
              <a:gd name="T11" fmla="*/ 344 w 344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224">
                <a:moveTo>
                  <a:pt x="0" y="224"/>
                </a:moveTo>
                <a:cubicBezTo>
                  <a:pt x="19" y="200"/>
                  <a:pt x="55" y="117"/>
                  <a:pt x="112" y="80"/>
                </a:cubicBezTo>
                <a:cubicBezTo>
                  <a:pt x="169" y="43"/>
                  <a:pt x="296" y="17"/>
                  <a:pt x="344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50" name="Freeform 50"/>
          <p:cNvSpPr>
            <a:spLocks/>
          </p:cNvSpPr>
          <p:nvPr/>
        </p:nvSpPr>
        <p:spPr bwMode="auto">
          <a:xfrm>
            <a:off x="5900738" y="2438400"/>
            <a:ext cx="487362" cy="723900"/>
          </a:xfrm>
          <a:custGeom>
            <a:avLst/>
            <a:gdLst>
              <a:gd name="T0" fmla="*/ 4762 w 307"/>
              <a:gd name="T1" fmla="*/ 723900 h 456"/>
              <a:gd name="T2" fmla="*/ 80962 w 307"/>
              <a:gd name="T3" fmla="*/ 292100 h 456"/>
              <a:gd name="T4" fmla="*/ 487362 w 307"/>
              <a:gd name="T5" fmla="*/ 0 h 456"/>
              <a:gd name="T6" fmla="*/ 0 60000 65536"/>
              <a:gd name="T7" fmla="*/ 0 60000 65536"/>
              <a:gd name="T8" fmla="*/ 0 60000 65536"/>
              <a:gd name="T9" fmla="*/ 0 w 307"/>
              <a:gd name="T10" fmla="*/ 0 h 456"/>
              <a:gd name="T11" fmla="*/ 307 w 307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" h="456">
                <a:moveTo>
                  <a:pt x="3" y="456"/>
                </a:moveTo>
                <a:cubicBezTo>
                  <a:pt x="11" y="411"/>
                  <a:pt x="0" y="260"/>
                  <a:pt x="51" y="184"/>
                </a:cubicBezTo>
                <a:cubicBezTo>
                  <a:pt x="102" y="108"/>
                  <a:pt x="254" y="38"/>
                  <a:pt x="307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51" name="Freeform 51"/>
          <p:cNvSpPr>
            <a:spLocks/>
          </p:cNvSpPr>
          <p:nvPr/>
        </p:nvSpPr>
        <p:spPr bwMode="auto">
          <a:xfrm>
            <a:off x="4799013" y="3275013"/>
            <a:ext cx="1066800" cy="800100"/>
          </a:xfrm>
          <a:custGeom>
            <a:avLst/>
            <a:gdLst>
              <a:gd name="T0" fmla="*/ 0 w 672"/>
              <a:gd name="T1" fmla="*/ 800100 h 504"/>
              <a:gd name="T2" fmla="*/ 763587 w 672"/>
              <a:gd name="T3" fmla="*/ 573088 h 504"/>
              <a:gd name="T4" fmla="*/ 1066800 w 672"/>
              <a:gd name="T5" fmla="*/ 0 h 504"/>
              <a:gd name="T6" fmla="*/ 0 60000 65536"/>
              <a:gd name="T7" fmla="*/ 0 60000 65536"/>
              <a:gd name="T8" fmla="*/ 0 60000 65536"/>
              <a:gd name="T9" fmla="*/ 0 w 672"/>
              <a:gd name="T10" fmla="*/ 0 h 504"/>
              <a:gd name="T11" fmla="*/ 672 w 672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504">
                <a:moveTo>
                  <a:pt x="0" y="504"/>
                </a:moveTo>
                <a:cubicBezTo>
                  <a:pt x="80" y="480"/>
                  <a:pt x="369" y="445"/>
                  <a:pt x="481" y="361"/>
                </a:cubicBezTo>
                <a:cubicBezTo>
                  <a:pt x="593" y="277"/>
                  <a:pt x="632" y="75"/>
                  <a:pt x="672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52" name="Rectangle 52"/>
          <p:cNvSpPr>
            <a:spLocks noChangeArrowheads="1"/>
          </p:cNvSpPr>
          <p:nvPr/>
        </p:nvSpPr>
        <p:spPr bwMode="auto">
          <a:xfrm>
            <a:off x="6842125" y="6118225"/>
            <a:ext cx="156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10.5 (a)</a:t>
            </a:r>
          </a:p>
        </p:txBody>
      </p:sp>
    </p:spTree>
    <p:extLst>
      <p:ext uri="{BB962C8B-B14F-4D97-AF65-F5344CB8AC3E}">
        <p14:creationId xmlns:p14="http://schemas.microsoft.com/office/powerpoint/2010/main" val="107293870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4" grpId="0" animBg="1"/>
      <p:bldP spid="76845" grpId="0" animBg="1"/>
      <p:bldP spid="76846" grpId="0" animBg="1"/>
      <p:bldP spid="76847" grpId="0" animBg="1"/>
      <p:bldP spid="76848" grpId="0" animBg="1"/>
      <p:bldP spid="76849" grpId="0" animBg="1"/>
      <p:bldP spid="76850" grpId="0" animBg="1"/>
      <p:bldP spid="76851" grpId="0" animBg="1"/>
      <p:bldP spid="7685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676400" y="1784350"/>
            <a:ext cx="5753100" cy="4013200"/>
            <a:chOff x="1056" y="1124"/>
            <a:chExt cx="3624" cy="2528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auto">
            <a:xfrm>
              <a:off x="1056" y="1124"/>
              <a:ext cx="3624" cy="2528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002" name="Rectangle 4"/>
            <p:cNvSpPr>
              <a:spLocks noChangeArrowheads="1"/>
            </p:cNvSpPr>
            <p:nvPr/>
          </p:nvSpPr>
          <p:spPr bwMode="auto">
            <a:xfrm>
              <a:off x="4040" y="1480"/>
              <a:ext cx="640" cy="3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03" name="Rectangle 5"/>
            <p:cNvSpPr>
              <a:spLocks noChangeArrowheads="1"/>
            </p:cNvSpPr>
            <p:nvPr/>
          </p:nvSpPr>
          <p:spPr bwMode="auto">
            <a:xfrm>
              <a:off x="3896" y="1904"/>
              <a:ext cx="784" cy="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04" name="Rectangle 6"/>
            <p:cNvSpPr>
              <a:spLocks noChangeArrowheads="1"/>
            </p:cNvSpPr>
            <p:nvPr/>
          </p:nvSpPr>
          <p:spPr bwMode="auto">
            <a:xfrm rot="-652813">
              <a:off x="3136" y="1696"/>
              <a:ext cx="168" cy="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05" name="Rectangle 7"/>
            <p:cNvSpPr>
              <a:spLocks noChangeArrowheads="1"/>
            </p:cNvSpPr>
            <p:nvPr/>
          </p:nvSpPr>
          <p:spPr bwMode="auto">
            <a:xfrm rot="855919">
              <a:off x="3384" y="2464"/>
              <a:ext cx="144" cy="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06" name="Rectangle 8"/>
            <p:cNvSpPr>
              <a:spLocks noChangeArrowheads="1"/>
            </p:cNvSpPr>
            <p:nvPr/>
          </p:nvSpPr>
          <p:spPr bwMode="auto">
            <a:xfrm>
              <a:off x="1416" y="3420"/>
              <a:ext cx="184" cy="232"/>
            </a:xfrm>
            <a:prstGeom prst="rect">
              <a:avLst/>
            </a:prstGeom>
            <a:solidFill>
              <a:srgbClr val="BDD6A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07" name="Rectangle 9"/>
            <p:cNvSpPr>
              <a:spLocks noChangeArrowheads="1"/>
            </p:cNvSpPr>
            <p:nvPr/>
          </p:nvSpPr>
          <p:spPr bwMode="auto">
            <a:xfrm>
              <a:off x="3232" y="3085"/>
              <a:ext cx="1000" cy="192"/>
            </a:xfrm>
            <a:prstGeom prst="rect">
              <a:avLst/>
            </a:prstGeom>
            <a:solidFill>
              <a:srgbClr val="BDD6A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08" name="Freeform 10"/>
            <p:cNvSpPr>
              <a:spLocks/>
            </p:cNvSpPr>
            <p:nvPr/>
          </p:nvSpPr>
          <p:spPr bwMode="auto">
            <a:xfrm>
              <a:off x="1668" y="3320"/>
              <a:ext cx="2832" cy="332"/>
            </a:xfrm>
            <a:custGeom>
              <a:avLst/>
              <a:gdLst>
                <a:gd name="T0" fmla="*/ 0 w 2832"/>
                <a:gd name="T1" fmla="*/ 332 h 332"/>
                <a:gd name="T2" fmla="*/ 2832 w 2832"/>
                <a:gd name="T3" fmla="*/ 332 h 332"/>
                <a:gd name="T4" fmla="*/ 2832 w 2832"/>
                <a:gd name="T5" fmla="*/ 56 h 332"/>
                <a:gd name="T6" fmla="*/ 2804 w 2832"/>
                <a:gd name="T7" fmla="*/ 21 h 332"/>
                <a:gd name="T8" fmla="*/ 2772 w 2832"/>
                <a:gd name="T9" fmla="*/ 5 h 332"/>
                <a:gd name="T10" fmla="*/ 2732 w 2832"/>
                <a:gd name="T11" fmla="*/ 0 h 332"/>
                <a:gd name="T12" fmla="*/ 104 w 2832"/>
                <a:gd name="T13" fmla="*/ 0 h 332"/>
                <a:gd name="T14" fmla="*/ 60 w 2832"/>
                <a:gd name="T15" fmla="*/ 5 h 332"/>
                <a:gd name="T16" fmla="*/ 23 w 2832"/>
                <a:gd name="T17" fmla="*/ 29 h 332"/>
                <a:gd name="T18" fmla="*/ 0 w 2832"/>
                <a:gd name="T19" fmla="*/ 64 h 332"/>
                <a:gd name="T20" fmla="*/ 0 w 2832"/>
                <a:gd name="T21" fmla="*/ 332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2"/>
                <a:gd name="T34" fmla="*/ 0 h 332"/>
                <a:gd name="T35" fmla="*/ 2832 w 2832"/>
                <a:gd name="T36" fmla="*/ 332 h 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2" h="332">
                  <a:moveTo>
                    <a:pt x="0" y="332"/>
                  </a:moveTo>
                  <a:lnTo>
                    <a:pt x="2832" y="332"/>
                  </a:lnTo>
                  <a:lnTo>
                    <a:pt x="2832" y="56"/>
                  </a:lnTo>
                  <a:lnTo>
                    <a:pt x="2804" y="21"/>
                  </a:lnTo>
                  <a:lnTo>
                    <a:pt x="2772" y="5"/>
                  </a:lnTo>
                  <a:lnTo>
                    <a:pt x="2732" y="0"/>
                  </a:lnTo>
                  <a:lnTo>
                    <a:pt x="104" y="0"/>
                  </a:lnTo>
                  <a:lnTo>
                    <a:pt x="60" y="5"/>
                  </a:lnTo>
                  <a:lnTo>
                    <a:pt x="23" y="29"/>
                  </a:lnTo>
                  <a:lnTo>
                    <a:pt x="0" y="64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BDD6AE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85009" name="Group 11"/>
            <p:cNvGrpSpPr>
              <a:grpSpLocks/>
            </p:cNvGrpSpPr>
            <p:nvPr/>
          </p:nvGrpSpPr>
          <p:grpSpPr bwMode="auto">
            <a:xfrm rot="-3414884">
              <a:off x="3194" y="2010"/>
              <a:ext cx="198" cy="230"/>
              <a:chOff x="1186" y="2402"/>
              <a:chExt cx="198" cy="230"/>
            </a:xfrm>
          </p:grpSpPr>
          <p:sp>
            <p:nvSpPr>
              <p:cNvPr id="85043" name="Oval 12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44" name="Oval 13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45" name="Freeform 14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46" name="Oval 15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5010" name="Rectangle 16"/>
            <p:cNvSpPr>
              <a:spLocks noChangeArrowheads="1"/>
            </p:cNvSpPr>
            <p:nvPr/>
          </p:nvSpPr>
          <p:spPr bwMode="auto">
            <a:xfrm>
              <a:off x="3454" y="2647"/>
              <a:ext cx="55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Storage bins</a:t>
              </a:r>
            </a:p>
          </p:txBody>
        </p:sp>
        <p:sp>
          <p:nvSpPr>
            <p:cNvPr id="85011" name="Rectangle 17"/>
            <p:cNvSpPr>
              <a:spLocks noChangeArrowheads="1"/>
            </p:cNvSpPr>
            <p:nvPr/>
          </p:nvSpPr>
          <p:spPr bwMode="auto">
            <a:xfrm>
              <a:off x="2423" y="2383"/>
              <a:ext cx="63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Machine 1</a:t>
              </a:r>
            </a:p>
          </p:txBody>
        </p:sp>
        <p:sp>
          <p:nvSpPr>
            <p:cNvPr id="85012" name="Rectangle 18"/>
            <p:cNvSpPr>
              <a:spLocks noChangeArrowheads="1"/>
            </p:cNvSpPr>
            <p:nvPr/>
          </p:nvSpPr>
          <p:spPr bwMode="auto">
            <a:xfrm>
              <a:off x="2095" y="2175"/>
              <a:ext cx="63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Machine 2</a:t>
              </a:r>
            </a:p>
          </p:txBody>
        </p:sp>
        <p:sp>
          <p:nvSpPr>
            <p:cNvPr id="85013" name="Rectangle 19"/>
            <p:cNvSpPr>
              <a:spLocks noChangeArrowheads="1"/>
            </p:cNvSpPr>
            <p:nvPr/>
          </p:nvSpPr>
          <p:spPr bwMode="auto">
            <a:xfrm>
              <a:off x="2095" y="1895"/>
              <a:ext cx="63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Machine 3</a:t>
              </a:r>
            </a:p>
          </p:txBody>
        </p:sp>
        <p:sp>
          <p:nvSpPr>
            <p:cNvPr id="85014" name="Rectangle 20"/>
            <p:cNvSpPr>
              <a:spLocks noChangeArrowheads="1"/>
            </p:cNvSpPr>
            <p:nvPr/>
          </p:nvSpPr>
          <p:spPr bwMode="auto">
            <a:xfrm>
              <a:off x="2359" y="1671"/>
              <a:ext cx="63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Machine 4</a:t>
              </a:r>
            </a:p>
          </p:txBody>
        </p:sp>
        <p:sp>
          <p:nvSpPr>
            <p:cNvPr id="85015" name="Rectangle 21"/>
            <p:cNvSpPr>
              <a:spLocks noChangeArrowheads="1"/>
            </p:cNvSpPr>
            <p:nvPr/>
          </p:nvSpPr>
          <p:spPr bwMode="auto">
            <a:xfrm>
              <a:off x="1686" y="2527"/>
              <a:ext cx="4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From press mach.</a:t>
              </a:r>
            </a:p>
          </p:txBody>
        </p:sp>
        <p:sp>
          <p:nvSpPr>
            <p:cNvPr id="85016" name="Rectangle 22"/>
            <p:cNvSpPr>
              <a:spLocks noChangeArrowheads="1"/>
            </p:cNvSpPr>
            <p:nvPr/>
          </p:nvSpPr>
          <p:spPr bwMode="auto">
            <a:xfrm>
              <a:off x="4102" y="2103"/>
              <a:ext cx="40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Paint shop</a:t>
              </a:r>
            </a:p>
          </p:txBody>
        </p:sp>
        <p:sp>
          <p:nvSpPr>
            <p:cNvPr id="85017" name="Rectangle 23"/>
            <p:cNvSpPr>
              <a:spLocks noChangeArrowheads="1"/>
            </p:cNvSpPr>
            <p:nvPr/>
          </p:nvSpPr>
          <p:spPr bwMode="auto">
            <a:xfrm>
              <a:off x="4094" y="1663"/>
              <a:ext cx="5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Welding</a:t>
              </a:r>
            </a:p>
          </p:txBody>
        </p:sp>
        <p:grpSp>
          <p:nvGrpSpPr>
            <p:cNvPr id="85018" name="Group 24"/>
            <p:cNvGrpSpPr>
              <a:grpSpLocks/>
            </p:cNvGrpSpPr>
            <p:nvPr/>
          </p:nvGrpSpPr>
          <p:grpSpPr bwMode="auto">
            <a:xfrm rot="5400000" flipH="1">
              <a:off x="4248" y="1498"/>
              <a:ext cx="198" cy="230"/>
              <a:chOff x="1186" y="2402"/>
              <a:chExt cx="198" cy="230"/>
            </a:xfrm>
          </p:grpSpPr>
          <p:sp>
            <p:nvSpPr>
              <p:cNvPr id="85039" name="Oval 25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40" name="Oval 26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41" name="Freeform 27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42" name="Oval 28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5019" name="Rectangle 29"/>
            <p:cNvSpPr>
              <a:spLocks noChangeArrowheads="1"/>
            </p:cNvSpPr>
            <p:nvPr/>
          </p:nvSpPr>
          <p:spPr bwMode="auto">
            <a:xfrm rot="1565004">
              <a:off x="3128" y="2320"/>
              <a:ext cx="168" cy="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20" name="Rectangle 30"/>
            <p:cNvSpPr>
              <a:spLocks noChangeArrowheads="1"/>
            </p:cNvSpPr>
            <p:nvPr/>
          </p:nvSpPr>
          <p:spPr bwMode="auto">
            <a:xfrm rot="-6466254">
              <a:off x="2864" y="2140"/>
              <a:ext cx="168" cy="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21" name="Rectangle 31"/>
            <p:cNvSpPr>
              <a:spLocks noChangeArrowheads="1"/>
            </p:cNvSpPr>
            <p:nvPr/>
          </p:nvSpPr>
          <p:spPr bwMode="auto">
            <a:xfrm rot="-3754294">
              <a:off x="2876" y="1864"/>
              <a:ext cx="168" cy="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22" name="Rectangle 32"/>
            <p:cNvSpPr>
              <a:spLocks noChangeArrowheads="1"/>
            </p:cNvSpPr>
            <p:nvPr/>
          </p:nvSpPr>
          <p:spPr bwMode="auto">
            <a:xfrm>
              <a:off x="3953" y="1523"/>
              <a:ext cx="168" cy="1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85023" name="Group 33"/>
            <p:cNvGrpSpPr>
              <a:grpSpLocks/>
            </p:cNvGrpSpPr>
            <p:nvPr/>
          </p:nvGrpSpPr>
          <p:grpSpPr bwMode="auto">
            <a:xfrm>
              <a:off x="1672" y="1125"/>
              <a:ext cx="3008" cy="352"/>
              <a:chOff x="1632" y="1128"/>
              <a:chExt cx="3008" cy="352"/>
            </a:xfrm>
          </p:grpSpPr>
          <p:sp>
            <p:nvSpPr>
              <p:cNvPr id="85033" name="Rectangle 34"/>
              <p:cNvSpPr>
                <a:spLocks noChangeArrowheads="1"/>
              </p:cNvSpPr>
              <p:nvPr/>
            </p:nvSpPr>
            <p:spPr bwMode="auto">
              <a:xfrm>
                <a:off x="1632" y="1128"/>
                <a:ext cx="3008" cy="352"/>
              </a:xfrm>
              <a:prstGeom prst="rect">
                <a:avLst/>
              </a:prstGeom>
              <a:solidFill>
                <a:srgbClr val="BDD6AE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34" name="Line 35"/>
              <p:cNvSpPr>
                <a:spLocks noChangeShapeType="1"/>
              </p:cNvSpPr>
              <p:nvPr/>
            </p:nvSpPr>
            <p:spPr bwMode="auto">
              <a:xfrm flipV="1">
                <a:off x="2107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35" name="Line 36"/>
              <p:cNvSpPr>
                <a:spLocks noChangeShapeType="1"/>
              </p:cNvSpPr>
              <p:nvPr/>
            </p:nvSpPr>
            <p:spPr bwMode="auto">
              <a:xfrm flipV="1">
                <a:off x="3053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36" name="Line 37"/>
              <p:cNvSpPr>
                <a:spLocks noChangeShapeType="1"/>
              </p:cNvSpPr>
              <p:nvPr/>
            </p:nvSpPr>
            <p:spPr bwMode="auto">
              <a:xfrm flipV="1">
                <a:off x="3526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37" name="Line 38"/>
              <p:cNvSpPr>
                <a:spLocks noChangeShapeType="1"/>
              </p:cNvSpPr>
              <p:nvPr/>
            </p:nvSpPr>
            <p:spPr bwMode="auto">
              <a:xfrm flipV="1">
                <a:off x="4000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38" name="Line 39"/>
              <p:cNvSpPr>
                <a:spLocks noChangeShapeType="1"/>
              </p:cNvSpPr>
              <p:nvPr/>
            </p:nvSpPr>
            <p:spPr bwMode="auto">
              <a:xfrm flipV="1">
                <a:off x="2580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5024" name="Group 40"/>
            <p:cNvGrpSpPr>
              <a:grpSpLocks/>
            </p:cNvGrpSpPr>
            <p:nvPr/>
          </p:nvGrpSpPr>
          <p:grpSpPr bwMode="auto">
            <a:xfrm>
              <a:off x="3320" y="1675"/>
              <a:ext cx="720" cy="129"/>
              <a:chOff x="4784" y="1488"/>
              <a:chExt cx="720" cy="129"/>
            </a:xfrm>
          </p:grpSpPr>
          <p:sp>
            <p:nvSpPr>
              <p:cNvPr id="85025" name="Rectangle 41"/>
              <p:cNvSpPr>
                <a:spLocks noChangeArrowheads="1"/>
              </p:cNvSpPr>
              <p:nvPr/>
            </p:nvSpPr>
            <p:spPr bwMode="auto">
              <a:xfrm>
                <a:off x="4784" y="1488"/>
                <a:ext cx="720" cy="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26" name="Line 42"/>
              <p:cNvSpPr>
                <a:spLocks noChangeShapeType="1"/>
              </p:cNvSpPr>
              <p:nvPr/>
            </p:nvSpPr>
            <p:spPr bwMode="auto">
              <a:xfrm>
                <a:off x="4874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27" name="Line 43"/>
              <p:cNvSpPr>
                <a:spLocks noChangeShapeType="1"/>
              </p:cNvSpPr>
              <p:nvPr/>
            </p:nvSpPr>
            <p:spPr bwMode="auto">
              <a:xfrm>
                <a:off x="4964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28" name="Line 44"/>
              <p:cNvSpPr>
                <a:spLocks noChangeShapeType="1"/>
              </p:cNvSpPr>
              <p:nvPr/>
            </p:nvSpPr>
            <p:spPr bwMode="auto">
              <a:xfrm>
                <a:off x="5055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29" name="Line 45"/>
              <p:cNvSpPr>
                <a:spLocks noChangeShapeType="1"/>
              </p:cNvSpPr>
              <p:nvPr/>
            </p:nvSpPr>
            <p:spPr bwMode="auto">
              <a:xfrm>
                <a:off x="5145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30" name="Line 46"/>
              <p:cNvSpPr>
                <a:spLocks noChangeShapeType="1"/>
              </p:cNvSpPr>
              <p:nvPr/>
            </p:nvSpPr>
            <p:spPr bwMode="auto">
              <a:xfrm>
                <a:off x="5235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31" name="Line 47"/>
              <p:cNvSpPr>
                <a:spLocks noChangeShapeType="1"/>
              </p:cNvSpPr>
              <p:nvPr/>
            </p:nvSpPr>
            <p:spPr bwMode="auto">
              <a:xfrm>
                <a:off x="5326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32" name="Line 48"/>
              <p:cNvSpPr>
                <a:spLocks noChangeShapeType="1"/>
              </p:cNvSpPr>
              <p:nvPr/>
            </p:nvSpPr>
            <p:spPr bwMode="auto">
              <a:xfrm>
                <a:off x="5416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78901" name="Freeform 53"/>
          <p:cNvSpPr>
            <a:spLocks/>
          </p:cNvSpPr>
          <p:nvPr/>
        </p:nvSpPr>
        <p:spPr bwMode="auto">
          <a:xfrm>
            <a:off x="4108450" y="2514600"/>
            <a:ext cx="1060450" cy="1625600"/>
          </a:xfrm>
          <a:custGeom>
            <a:avLst/>
            <a:gdLst>
              <a:gd name="T0" fmla="*/ 844550 w 668"/>
              <a:gd name="T1" fmla="*/ 1625600 h 1024"/>
              <a:gd name="T2" fmla="*/ 120650 w 668"/>
              <a:gd name="T3" fmla="*/ 1219200 h 1024"/>
              <a:gd name="T4" fmla="*/ 120650 w 668"/>
              <a:gd name="T5" fmla="*/ 482600 h 1024"/>
              <a:gd name="T6" fmla="*/ 552450 w 668"/>
              <a:gd name="T7" fmla="*/ 165100 h 1024"/>
              <a:gd name="T8" fmla="*/ 1060450 w 668"/>
              <a:gd name="T9" fmla="*/ 0 h 10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8"/>
              <a:gd name="T16" fmla="*/ 0 h 1024"/>
              <a:gd name="T17" fmla="*/ 668 w 668"/>
              <a:gd name="T18" fmla="*/ 1024 h 10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8" h="1024">
                <a:moveTo>
                  <a:pt x="532" y="1024"/>
                </a:moveTo>
                <a:cubicBezTo>
                  <a:pt x="456" y="981"/>
                  <a:pt x="152" y="888"/>
                  <a:pt x="76" y="768"/>
                </a:cubicBezTo>
                <a:cubicBezTo>
                  <a:pt x="0" y="648"/>
                  <a:pt x="31" y="414"/>
                  <a:pt x="76" y="304"/>
                </a:cubicBezTo>
                <a:cubicBezTo>
                  <a:pt x="121" y="194"/>
                  <a:pt x="249" y="155"/>
                  <a:pt x="348" y="104"/>
                </a:cubicBezTo>
                <a:cubicBezTo>
                  <a:pt x="447" y="53"/>
                  <a:pt x="601" y="22"/>
                  <a:pt x="668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994" name="Rectangle 49"/>
          <p:cNvSpPr>
            <a:spLocks noGrp="1" noChangeArrowheads="1"/>
          </p:cNvSpPr>
          <p:nvPr>
            <p:ph type="title"/>
          </p:nvPr>
        </p:nvSpPr>
        <p:spPr>
          <a:xfrm>
            <a:off x="679450" y="531813"/>
            <a:ext cx="7785100" cy="78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Flow Diagram</a:t>
            </a:r>
          </a:p>
        </p:txBody>
      </p:sp>
      <p:sp>
        <p:nvSpPr>
          <p:cNvPr id="78898" name="Line 50"/>
          <p:cNvSpPr>
            <a:spLocks noChangeShapeType="1"/>
          </p:cNvSpPr>
          <p:nvPr/>
        </p:nvSpPr>
        <p:spPr bwMode="auto">
          <a:xfrm>
            <a:off x="2501900" y="4775200"/>
            <a:ext cx="110490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899" name="Line 51"/>
          <p:cNvSpPr>
            <a:spLocks noChangeShapeType="1"/>
          </p:cNvSpPr>
          <p:nvPr/>
        </p:nvSpPr>
        <p:spPr bwMode="auto">
          <a:xfrm>
            <a:off x="5397500" y="2501900"/>
            <a:ext cx="72390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900" name="Line 52"/>
          <p:cNvSpPr>
            <a:spLocks noChangeShapeType="1"/>
          </p:cNvSpPr>
          <p:nvPr/>
        </p:nvSpPr>
        <p:spPr bwMode="auto">
          <a:xfrm rot="5400000">
            <a:off x="6659562" y="3140076"/>
            <a:ext cx="511175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902" name="Freeform 54"/>
          <p:cNvSpPr>
            <a:spLocks/>
          </p:cNvSpPr>
          <p:nvPr/>
        </p:nvSpPr>
        <p:spPr bwMode="auto">
          <a:xfrm>
            <a:off x="4405313" y="4330700"/>
            <a:ext cx="1030287" cy="481013"/>
          </a:xfrm>
          <a:custGeom>
            <a:avLst/>
            <a:gdLst>
              <a:gd name="T0" fmla="*/ 0 w 649"/>
              <a:gd name="T1" fmla="*/ 481013 h 303"/>
              <a:gd name="T2" fmla="*/ 547687 w 649"/>
              <a:gd name="T3" fmla="*/ 342900 h 303"/>
              <a:gd name="T4" fmla="*/ 1030287 w 649"/>
              <a:gd name="T5" fmla="*/ 0 h 303"/>
              <a:gd name="T6" fmla="*/ 0 60000 65536"/>
              <a:gd name="T7" fmla="*/ 0 60000 65536"/>
              <a:gd name="T8" fmla="*/ 0 60000 65536"/>
              <a:gd name="T9" fmla="*/ 0 w 649"/>
              <a:gd name="T10" fmla="*/ 0 h 303"/>
              <a:gd name="T11" fmla="*/ 649 w 649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9" h="303">
                <a:moveTo>
                  <a:pt x="0" y="303"/>
                </a:moveTo>
                <a:cubicBezTo>
                  <a:pt x="57" y="289"/>
                  <a:pt x="237" y="267"/>
                  <a:pt x="345" y="216"/>
                </a:cubicBezTo>
                <a:cubicBezTo>
                  <a:pt x="453" y="165"/>
                  <a:pt x="586" y="45"/>
                  <a:pt x="649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903" name="Rectangle 55"/>
          <p:cNvSpPr>
            <a:spLocks noChangeArrowheads="1"/>
          </p:cNvSpPr>
          <p:nvPr/>
        </p:nvSpPr>
        <p:spPr bwMode="auto">
          <a:xfrm>
            <a:off x="6842125" y="6118225"/>
            <a:ext cx="157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10.5 (b)</a:t>
            </a:r>
          </a:p>
        </p:txBody>
      </p:sp>
    </p:spTree>
    <p:extLst>
      <p:ext uri="{BB962C8B-B14F-4D97-AF65-F5344CB8AC3E}">
        <p14:creationId xmlns:p14="http://schemas.microsoft.com/office/powerpoint/2010/main" val="303455813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1" grpId="0" animBg="1"/>
      <p:bldP spid="78898" grpId="0" animBg="1"/>
      <p:bldP spid="78899" grpId="0" animBg="1"/>
      <p:bldP spid="78900" grpId="0" animBg="1"/>
      <p:bldP spid="78902" grpId="0" animBg="1"/>
      <p:bldP spid="7890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439738"/>
            <a:ext cx="2730500" cy="2076450"/>
          </a:xfrm>
        </p:spPr>
        <p:txBody>
          <a:bodyPr/>
          <a:lstStyle/>
          <a:p>
            <a:pPr marL="190500" algn="l"/>
            <a:r>
              <a:rPr lang="en-US" dirty="0">
                <a:latin typeface="Arial" charset="0"/>
                <a:cs typeface="Arial" charset="0"/>
              </a:rPr>
              <a:t>Process Chart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831850" y="5916613"/>
            <a:ext cx="15636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10.5 (c)</a:t>
            </a:r>
          </a:p>
        </p:txBody>
      </p:sp>
      <p:pic>
        <p:nvPicPr>
          <p:cNvPr id="3" name="Picture 2" descr="F10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56" y="305816"/>
            <a:ext cx="5497972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6084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79400"/>
            <a:ext cx="77724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Activity Chart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7464425" y="60674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10.6</a:t>
            </a:r>
          </a:p>
        </p:txBody>
      </p:sp>
      <p:pic>
        <p:nvPicPr>
          <p:cNvPr id="3" name="Picture 2" descr="F 10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27" y="1130300"/>
            <a:ext cx="5752421" cy="51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2106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Operations Chart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98475" y="11017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10.7</a:t>
            </a:r>
          </a:p>
        </p:txBody>
      </p:sp>
      <p:pic>
        <p:nvPicPr>
          <p:cNvPr id="3" name="Picture 2" descr="F 10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96" y="1559051"/>
            <a:ext cx="6369304" cy="45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9210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270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Visual Workplace</a:t>
            </a:r>
          </a:p>
        </p:txBody>
      </p:sp>
      <p:sp>
        <p:nvSpPr>
          <p:cNvPr id="92162" name="Content Placeholder 1"/>
          <p:cNvSpPr>
            <a:spLocks noGrp="1"/>
          </p:cNvSpPr>
          <p:nvPr>
            <p:ph idx="1"/>
          </p:nvPr>
        </p:nvSpPr>
        <p:spPr>
          <a:xfrm>
            <a:off x="711200" y="1854200"/>
            <a:ext cx="7721600" cy="41402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Use low-cost visual devices to share information quickly and accurately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Displays and graphs replace printouts and paperwork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Able to provide timely information in a dynamic environment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System should focus on improvement</a:t>
            </a:r>
          </a:p>
        </p:txBody>
      </p:sp>
    </p:spTree>
    <p:extLst>
      <p:ext uri="{BB962C8B-B14F-4D97-AF65-F5344CB8AC3E}">
        <p14:creationId xmlns:p14="http://schemas.microsoft.com/office/powerpoint/2010/main" val="1224914627"/>
      </p:ext>
    </p:extLst>
  </p:cSld>
  <p:clrMapOvr>
    <a:masterClrMapping/>
  </p:clrMapOvr>
  <p:transition>
    <p:pull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23875"/>
            <a:ext cx="7721600" cy="965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Visual Workplace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906588" y="3238500"/>
            <a:ext cx="53308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Present the big picture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Performance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Housekeeping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22313" y="1870075"/>
            <a:ext cx="73802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BF0922"/>
                </a:solidFill>
              </a:rPr>
              <a:t>Visual signals can take many forms and serve many functions</a:t>
            </a:r>
          </a:p>
        </p:txBody>
      </p:sp>
    </p:spTree>
    <p:extLst>
      <p:ext uri="{BB962C8B-B14F-4D97-AF65-F5344CB8AC3E}">
        <p14:creationId xmlns:p14="http://schemas.microsoft.com/office/powerpoint/2010/main" val="108055401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8806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23875"/>
            <a:ext cx="7721600" cy="965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Visual Workplace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31888" y="1625600"/>
            <a:ext cx="26654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/>
              <a:t>Visual utensil holder encourages housekeeping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932113"/>
            <a:ext cx="37163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535238"/>
            <a:ext cx="2760663" cy="366712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5068888" y="1625600"/>
            <a:ext cx="32877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/>
              <a:t>A </a:t>
            </a:r>
            <a:r>
              <a:rPr lang="en-AU" sz="2000" dirty="0"/>
              <a:t>"</a:t>
            </a:r>
            <a:r>
              <a:rPr lang="en-US" sz="2000" dirty="0"/>
              <a:t>3-minute service</a:t>
            </a:r>
            <a:r>
              <a:rPr lang="en-AU" sz="2000" dirty="0"/>
              <a:t>"</a:t>
            </a:r>
            <a:r>
              <a:rPr lang="en-US" sz="2000" dirty="0"/>
              <a:t> clock reminds employees of the goal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7134225" y="61055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10.8</a:t>
            </a:r>
          </a:p>
        </p:txBody>
      </p:sp>
    </p:spTree>
    <p:extLst>
      <p:ext uri="{BB962C8B-B14F-4D97-AF65-F5344CB8AC3E}">
        <p14:creationId xmlns:p14="http://schemas.microsoft.com/office/powerpoint/2010/main" val="24337918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  <p:bldP spid="90118" grpId="0" autoUpdateAnimBg="0"/>
      <p:bldP spid="9011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23875"/>
            <a:ext cx="7721600" cy="965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Visual Workplace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131888" y="1600200"/>
            <a:ext cx="26654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/>
              <a:t>Visual signals at the machine notify support personnel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068888" y="1600200"/>
            <a:ext cx="32877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/>
              <a:t>Visual kanbans reduce inventory and foster JIT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631825" y="2654300"/>
            <a:ext cx="3487738" cy="3505200"/>
            <a:chOff x="398" y="1824"/>
            <a:chExt cx="2197" cy="2208"/>
          </a:xfrm>
        </p:grpSpPr>
        <p:pic>
          <p:nvPicPr>
            <p:cNvPr id="9831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1824"/>
              <a:ext cx="943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9" name="Rectangle 7"/>
            <p:cNvSpPr>
              <a:spLocks noChangeArrowheads="1"/>
            </p:cNvSpPr>
            <p:nvPr/>
          </p:nvSpPr>
          <p:spPr bwMode="auto">
            <a:xfrm>
              <a:off x="1222" y="3727"/>
              <a:ext cx="5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Andon</a:t>
              </a:r>
            </a:p>
          </p:txBody>
        </p:sp>
        <p:sp>
          <p:nvSpPr>
            <p:cNvPr id="98320" name="Rectangle 8"/>
            <p:cNvSpPr>
              <a:spLocks noChangeArrowheads="1"/>
            </p:cNvSpPr>
            <p:nvPr/>
          </p:nvSpPr>
          <p:spPr bwMode="auto">
            <a:xfrm>
              <a:off x="398" y="1984"/>
              <a:ext cx="106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Line/machine stoppage</a:t>
              </a:r>
            </a:p>
          </p:txBody>
        </p:sp>
        <p:sp>
          <p:nvSpPr>
            <p:cNvPr id="98321" name="Rectangle 9"/>
            <p:cNvSpPr>
              <a:spLocks noChangeArrowheads="1"/>
            </p:cNvSpPr>
            <p:nvPr/>
          </p:nvSpPr>
          <p:spPr bwMode="auto">
            <a:xfrm>
              <a:off x="398" y="2517"/>
              <a:ext cx="1048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Parts/ maintenance needed</a:t>
              </a:r>
            </a:p>
          </p:txBody>
        </p:sp>
        <p:sp>
          <p:nvSpPr>
            <p:cNvPr id="98322" name="Rectangle 10"/>
            <p:cNvSpPr>
              <a:spLocks noChangeArrowheads="1"/>
            </p:cNvSpPr>
            <p:nvPr/>
          </p:nvSpPr>
          <p:spPr bwMode="auto">
            <a:xfrm>
              <a:off x="398" y="3261"/>
              <a:ext cx="116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All systems go</a:t>
              </a:r>
            </a:p>
          </p:txBody>
        </p:sp>
        <p:sp>
          <p:nvSpPr>
            <p:cNvPr id="98323" name="Line 11"/>
            <p:cNvSpPr>
              <a:spLocks noChangeShapeType="1"/>
            </p:cNvSpPr>
            <p:nvPr/>
          </p:nvSpPr>
          <p:spPr bwMode="auto">
            <a:xfrm>
              <a:off x="1248" y="2208"/>
              <a:ext cx="584" cy="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24" name="Line 12"/>
            <p:cNvSpPr>
              <a:spLocks noChangeShapeType="1"/>
            </p:cNvSpPr>
            <p:nvPr/>
          </p:nvSpPr>
          <p:spPr bwMode="auto">
            <a:xfrm flipV="1">
              <a:off x="1432" y="2792"/>
              <a:ext cx="416" cy="5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25" name="Line 13"/>
            <p:cNvSpPr>
              <a:spLocks noChangeShapeType="1"/>
            </p:cNvSpPr>
            <p:nvPr/>
          </p:nvSpPr>
          <p:spPr bwMode="auto">
            <a:xfrm flipV="1">
              <a:off x="1368" y="2544"/>
              <a:ext cx="4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2174" name="Group 14"/>
          <p:cNvGrpSpPr>
            <a:grpSpLocks/>
          </p:cNvGrpSpPr>
          <p:nvPr/>
        </p:nvGrpSpPr>
        <p:grpSpPr bwMode="auto">
          <a:xfrm>
            <a:off x="4711700" y="2679700"/>
            <a:ext cx="4060825" cy="3000375"/>
            <a:chOff x="2968" y="1840"/>
            <a:chExt cx="2558" cy="1890"/>
          </a:xfrm>
        </p:grpSpPr>
        <p:pic>
          <p:nvPicPr>
            <p:cNvPr id="9831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" y="2160"/>
              <a:ext cx="2558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Rectangle 16"/>
            <p:cNvSpPr>
              <a:spLocks noChangeArrowheads="1"/>
            </p:cNvSpPr>
            <p:nvPr/>
          </p:nvSpPr>
          <p:spPr bwMode="auto">
            <a:xfrm>
              <a:off x="3318" y="3518"/>
              <a:ext cx="19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tabLst>
                  <a:tab pos="1435100" algn="ctr"/>
                  <a:tab pos="2667000" algn="ctr"/>
                </a:tabLst>
              </a:pPr>
              <a:r>
                <a:rPr lang="en-US" sz="1600" dirty="0"/>
                <a:t>Part A	Part B	Part C</a:t>
              </a:r>
            </a:p>
          </p:txBody>
        </p:sp>
        <p:sp>
          <p:nvSpPr>
            <p:cNvPr id="98313" name="Rectangle 17"/>
            <p:cNvSpPr>
              <a:spLocks noChangeArrowheads="1"/>
            </p:cNvSpPr>
            <p:nvPr/>
          </p:nvSpPr>
          <p:spPr bwMode="auto">
            <a:xfrm>
              <a:off x="4054" y="1840"/>
              <a:ext cx="67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/>
                <a:t>Reorder point</a:t>
              </a:r>
            </a:p>
          </p:txBody>
        </p:sp>
        <p:sp>
          <p:nvSpPr>
            <p:cNvPr id="98314" name="Line 18"/>
            <p:cNvSpPr>
              <a:spLocks noChangeShapeType="1"/>
            </p:cNvSpPr>
            <p:nvPr/>
          </p:nvSpPr>
          <p:spPr bwMode="auto">
            <a:xfrm flipH="1">
              <a:off x="3976" y="2160"/>
              <a:ext cx="288" cy="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5" name="Line 19"/>
            <p:cNvSpPr>
              <a:spLocks noChangeShapeType="1"/>
            </p:cNvSpPr>
            <p:nvPr/>
          </p:nvSpPr>
          <p:spPr bwMode="auto">
            <a:xfrm flipH="1">
              <a:off x="4696" y="3488"/>
              <a:ext cx="6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6" name="Line 20"/>
            <p:cNvSpPr>
              <a:spLocks noChangeShapeType="1"/>
            </p:cNvSpPr>
            <p:nvPr/>
          </p:nvSpPr>
          <p:spPr bwMode="auto">
            <a:xfrm flipH="1">
              <a:off x="3952" y="3488"/>
              <a:ext cx="6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Line 21"/>
            <p:cNvSpPr>
              <a:spLocks noChangeShapeType="1"/>
            </p:cNvSpPr>
            <p:nvPr/>
          </p:nvSpPr>
          <p:spPr bwMode="auto">
            <a:xfrm flipH="1">
              <a:off x="3208" y="3488"/>
              <a:ext cx="6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8310" name="Rectangle 22"/>
          <p:cNvSpPr>
            <a:spLocks noChangeArrowheads="1"/>
          </p:cNvSpPr>
          <p:nvPr/>
        </p:nvSpPr>
        <p:spPr bwMode="auto">
          <a:xfrm>
            <a:off x="7134225" y="61055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10.8</a:t>
            </a:r>
          </a:p>
        </p:txBody>
      </p:sp>
    </p:spTree>
    <p:extLst>
      <p:ext uri="{BB962C8B-B14F-4D97-AF65-F5344CB8AC3E}">
        <p14:creationId xmlns:p14="http://schemas.microsoft.com/office/powerpoint/2010/main" val="221029146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  <p:bldP spid="9216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Grp="1" noChangeArrowheads="1"/>
          </p:cNvSpPr>
          <p:nvPr>
            <p:ph type="title"/>
          </p:nvPr>
        </p:nvSpPr>
        <p:spPr>
          <a:xfrm>
            <a:off x="723900" y="523875"/>
            <a:ext cx="7721600" cy="965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Visual Workplace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50888" y="4483100"/>
            <a:ext cx="36179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/>
              <a:t>Quantities in bins indicate ongoing daily requirements, and clipboards provide information on schedule changes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018088" y="4813300"/>
            <a:ext cx="3554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/>
              <a:t>Company data, process specifications, and operating procedures are posted in each work area</a:t>
            </a: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65300"/>
            <a:ext cx="439261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7134225" y="61055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10.8</a:t>
            </a:r>
          </a:p>
        </p:txBody>
      </p:sp>
      <p:pic>
        <p:nvPicPr>
          <p:cNvPr id="2" name="Picture 1" descr="f10-8 boar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489075"/>
            <a:ext cx="3302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2329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  <p:bldP spid="942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3075"/>
            <a:ext cx="7772400" cy="1028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Human Resource Strategy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11200" y="2341563"/>
            <a:ext cx="76946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1" dirty="0">
                <a:solidFill>
                  <a:schemeClr val="tx2"/>
                </a:solidFill>
              </a:rPr>
              <a:t>The objective of a human resource strategy is to manage labor and design jobs so people are effectively and efficiently utilized</a:t>
            </a:r>
          </a:p>
        </p:txBody>
      </p:sp>
    </p:spTree>
    <p:extLst>
      <p:ext uri="{BB962C8B-B14F-4D97-AF65-F5344CB8AC3E}">
        <p14:creationId xmlns:p14="http://schemas.microsoft.com/office/powerpoint/2010/main" val="149498263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Labor Standards</a:t>
            </a:r>
          </a:p>
        </p:txBody>
      </p:sp>
      <p:sp>
        <p:nvSpPr>
          <p:cNvPr id="102402" name="Content Placeholder 1"/>
          <p:cNvSpPr>
            <a:spLocks noGrp="1"/>
          </p:cNvSpPr>
          <p:nvPr>
            <p:ph idx="1"/>
          </p:nvPr>
        </p:nvSpPr>
        <p:spPr>
          <a:xfrm>
            <a:off x="736600" y="1417638"/>
            <a:ext cx="7670800" cy="4525962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Effective manpower planning is dependent on a knowledge of the labor required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Labor standards are the amount of time required to perform a job or part of a job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Accurate labor standards help determine labor requirements, costs, and fair work</a:t>
            </a:r>
          </a:p>
        </p:txBody>
      </p:sp>
    </p:spTree>
    <p:extLst>
      <p:ext uri="{BB962C8B-B14F-4D97-AF65-F5344CB8AC3E}">
        <p14:creationId xmlns:p14="http://schemas.microsoft.com/office/powerpoint/2010/main" val="3479456192"/>
      </p:ext>
    </p:extLst>
  </p:cSld>
  <p:clrMapOvr>
    <a:masterClrMapping/>
  </p:clrMapOvr>
  <p:transition>
    <p:pull dir="l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Labor Standards</a:t>
            </a:r>
          </a:p>
        </p:txBody>
      </p:sp>
      <p:sp>
        <p:nvSpPr>
          <p:cNvPr id="104450" name="Content Placeholder 1"/>
          <p:cNvSpPr>
            <a:spLocks noGrp="1"/>
          </p:cNvSpPr>
          <p:nvPr>
            <p:ph idx="1"/>
          </p:nvPr>
        </p:nvSpPr>
        <p:spPr>
          <a:xfrm>
            <a:off x="838200" y="1714500"/>
            <a:ext cx="74803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Started early in the 20th century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Important to both manufacturing and service organizations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Necessary for determining staffing requirements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Important to labor incentive systems</a:t>
            </a:r>
          </a:p>
        </p:txBody>
      </p:sp>
    </p:spTree>
    <p:extLst>
      <p:ext uri="{BB962C8B-B14F-4D97-AF65-F5344CB8AC3E}">
        <p14:creationId xmlns:p14="http://schemas.microsoft.com/office/powerpoint/2010/main" val="1242931213"/>
      </p:ext>
    </p:extLst>
  </p:cSld>
  <p:clrMapOvr>
    <a:masterClrMapping/>
  </p:clrMapOvr>
  <p:transition spd="slow">
    <p:strip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47675"/>
            <a:ext cx="8089900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Meaningful Standards Help Determine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866775" y="1897063"/>
            <a:ext cx="737235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Labor content of items produced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Staffing needs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Cost and time estimates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Crew size and work balance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Expected production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Basis of wage-incentive plans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Efficiency of employees</a:t>
            </a:r>
          </a:p>
        </p:txBody>
      </p:sp>
    </p:spTree>
    <p:extLst>
      <p:ext uri="{BB962C8B-B14F-4D97-AF65-F5344CB8AC3E}">
        <p14:creationId xmlns:p14="http://schemas.microsoft.com/office/powerpoint/2010/main" val="299405596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003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Labor Standards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669925" y="1965325"/>
            <a:ext cx="51546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May be set in four ways: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312863" y="2957513"/>
            <a:ext cx="6545382" cy="246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b="1" dirty="0">
                <a:solidFill>
                  <a:srgbClr val="255898"/>
                </a:solidFill>
              </a:rPr>
              <a:t>Historical experience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b="1" dirty="0">
                <a:solidFill>
                  <a:srgbClr val="255898"/>
                </a:solidFill>
              </a:rPr>
              <a:t>Time studies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b="1" dirty="0">
                <a:solidFill>
                  <a:srgbClr val="255898"/>
                </a:solidFill>
              </a:rPr>
              <a:t>Predetermined time standards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b="1" dirty="0">
                <a:solidFill>
                  <a:srgbClr val="255898"/>
                </a:solidFill>
              </a:rPr>
              <a:t>Work sampling</a:t>
            </a:r>
          </a:p>
        </p:txBody>
      </p:sp>
    </p:spTree>
    <p:extLst>
      <p:ext uri="{BB962C8B-B14F-4D97-AF65-F5344CB8AC3E}">
        <p14:creationId xmlns:p14="http://schemas.microsoft.com/office/powerpoint/2010/main" val="294712564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Historical Experience</a:t>
            </a:r>
          </a:p>
        </p:txBody>
      </p:sp>
      <p:sp>
        <p:nvSpPr>
          <p:cNvPr id="109570" name="Content Placeholder 1"/>
          <p:cNvSpPr>
            <a:spLocks noGrp="1"/>
          </p:cNvSpPr>
          <p:nvPr>
            <p:ph idx="1"/>
          </p:nvPr>
        </p:nvSpPr>
        <p:spPr>
          <a:xfrm>
            <a:off x="736600" y="1600200"/>
            <a:ext cx="76708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How the task was performed last time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Easy and inexpensive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Data available from production records or time cards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Data is not objective and may be inaccurate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2171980286"/>
      </p:ext>
    </p:extLst>
  </p:cSld>
  <p:clrMapOvr>
    <a:masterClrMapping/>
  </p:clrMapOvr>
  <p:transition>
    <p:pull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Studies</a:t>
            </a:r>
          </a:p>
        </p:txBody>
      </p:sp>
      <p:sp>
        <p:nvSpPr>
          <p:cNvPr id="110594" name="Content Placeholder 1"/>
          <p:cNvSpPr>
            <a:spLocks noGrp="1"/>
          </p:cNvSpPr>
          <p:nvPr>
            <p:ph idx="1"/>
          </p:nvPr>
        </p:nvSpPr>
        <p:spPr>
          <a:xfrm>
            <a:off x="698500" y="1739900"/>
            <a:ext cx="7645400" cy="41529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Involves timing a sample of a worker</a:t>
            </a:r>
            <a:r>
              <a:rPr lang="en-AU" dirty="0">
                <a:latin typeface="Arial" charset="0"/>
                <a:cs typeface="Arial" charset="0"/>
              </a:rPr>
              <a:t>'</a:t>
            </a:r>
            <a:r>
              <a:rPr lang="en-US" dirty="0">
                <a:latin typeface="Arial" charset="0"/>
                <a:cs typeface="Arial" charset="0"/>
              </a:rPr>
              <a:t>s performance and using it to set a standard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Requires trained and experienced observers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Cannot be set before the work is performed</a:t>
            </a:r>
          </a:p>
        </p:txBody>
      </p:sp>
    </p:spTree>
    <p:extLst>
      <p:ext uri="{BB962C8B-B14F-4D97-AF65-F5344CB8AC3E}">
        <p14:creationId xmlns:p14="http://schemas.microsoft.com/office/powerpoint/2010/main" val="3478701512"/>
      </p:ext>
    </p:extLst>
  </p:cSld>
  <p:clrMapOvr>
    <a:masterClrMapping/>
  </p:clrMapOvr>
  <p:transition>
    <p:pull dir="l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003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Studies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779463" y="1954213"/>
            <a:ext cx="755967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Define the task to be studied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Divide the task into precise elements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Decide how many times to measure the task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Time and record element times and rating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374120177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003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Studies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833438" y="1611313"/>
            <a:ext cx="6942926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Times" charset="0"/>
              <a:buAutoNum type="arabicPeriod" startAt="5"/>
            </a:pPr>
            <a:r>
              <a:rPr lang="en-US" sz="3200" dirty="0"/>
              <a:t>Compute </a:t>
            </a:r>
            <a:r>
              <a:rPr lang="en-US" sz="3200" b="1" dirty="0">
                <a:solidFill>
                  <a:srgbClr val="255898"/>
                </a:solidFill>
              </a:rPr>
              <a:t>average observed time</a:t>
            </a:r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1009650" y="2395538"/>
            <a:ext cx="6718300" cy="1316037"/>
            <a:chOff x="1142" y="1865"/>
            <a:chExt cx="4232" cy="829"/>
          </a:xfrm>
        </p:grpSpPr>
        <p:sp>
          <p:nvSpPr>
            <p:cNvPr id="112649" name="Rectangle 5"/>
            <p:cNvSpPr>
              <a:spLocks noChangeArrowheads="1"/>
            </p:cNvSpPr>
            <p:nvPr/>
          </p:nvSpPr>
          <p:spPr bwMode="auto">
            <a:xfrm>
              <a:off x="1142" y="2037"/>
              <a:ext cx="1187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/>
                <a:t>Average observed</a:t>
              </a:r>
            </a:p>
            <a:p>
              <a:pPr algn="ctr">
                <a:lnSpc>
                  <a:spcPct val="85000"/>
                </a:lnSpc>
              </a:pPr>
              <a:r>
                <a:rPr lang="en-US" sz="2400" dirty="0"/>
                <a:t>time</a:t>
              </a:r>
            </a:p>
          </p:txBody>
        </p:sp>
        <p:grpSp>
          <p:nvGrpSpPr>
            <p:cNvPr id="112650" name="Group 6"/>
            <p:cNvGrpSpPr>
              <a:grpSpLocks/>
            </p:cNvGrpSpPr>
            <p:nvPr/>
          </p:nvGrpSpPr>
          <p:grpSpPr bwMode="auto">
            <a:xfrm>
              <a:off x="2696" y="1865"/>
              <a:ext cx="2678" cy="750"/>
              <a:chOff x="2696" y="1945"/>
              <a:chExt cx="2678" cy="750"/>
            </a:xfrm>
          </p:grpSpPr>
          <p:sp>
            <p:nvSpPr>
              <p:cNvPr id="112652" name="Rectangle 7"/>
              <p:cNvSpPr>
                <a:spLocks noChangeArrowheads="1"/>
              </p:cNvSpPr>
              <p:nvPr/>
            </p:nvSpPr>
            <p:spPr bwMode="auto">
              <a:xfrm>
                <a:off x="2696" y="1945"/>
                <a:ext cx="2678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ct val="40000"/>
                  </a:spcAft>
                </a:pPr>
                <a:r>
                  <a:rPr lang="en-US" sz="2400" dirty="0"/>
                  <a:t>Sum of the times recorded to perform each element</a:t>
                </a:r>
              </a:p>
              <a:p>
                <a:pPr algn="ctr">
                  <a:lnSpc>
                    <a:spcPct val="85000"/>
                  </a:lnSpc>
                  <a:spcAft>
                    <a:spcPct val="40000"/>
                  </a:spcAft>
                </a:pPr>
                <a:r>
                  <a:rPr lang="en-US" sz="2400" dirty="0"/>
                  <a:t>Number of observations</a:t>
                </a:r>
              </a:p>
            </p:txBody>
          </p:sp>
          <p:sp>
            <p:nvSpPr>
              <p:cNvPr id="112653" name="Line 8"/>
              <p:cNvSpPr>
                <a:spLocks noChangeShapeType="1"/>
              </p:cNvSpPr>
              <p:nvPr/>
            </p:nvSpPr>
            <p:spPr bwMode="auto">
              <a:xfrm>
                <a:off x="2728" y="2424"/>
                <a:ext cx="26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2651" name="Rectangle 10"/>
            <p:cNvSpPr>
              <a:spLocks noChangeArrowheads="1"/>
            </p:cNvSpPr>
            <p:nvPr/>
          </p:nvSpPr>
          <p:spPr bwMode="auto">
            <a:xfrm>
              <a:off x="2342" y="2216"/>
              <a:ext cx="23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</p:grp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833438" y="3983038"/>
            <a:ext cx="70802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Times" charset="0"/>
              <a:buAutoNum type="arabicPeriod" startAt="6"/>
            </a:pPr>
            <a:r>
              <a:rPr lang="en-US" sz="3200" dirty="0"/>
              <a:t>Determine performance rating and </a:t>
            </a:r>
            <a:r>
              <a:rPr lang="en-US" sz="3200" b="1" dirty="0">
                <a:solidFill>
                  <a:srgbClr val="255898"/>
                </a:solidFill>
              </a:rPr>
              <a:t>normal time</a:t>
            </a:r>
          </a:p>
        </p:txBody>
      </p:sp>
      <p:grpSp>
        <p:nvGrpSpPr>
          <p:cNvPr id="118796" name="Group 12"/>
          <p:cNvGrpSpPr>
            <a:grpSpLocks/>
          </p:cNvGrpSpPr>
          <p:nvPr/>
        </p:nvGrpSpPr>
        <p:grpSpPr bwMode="auto">
          <a:xfrm>
            <a:off x="1139825" y="5200650"/>
            <a:ext cx="6454775" cy="1042988"/>
            <a:chOff x="638" y="3572"/>
            <a:chExt cx="4066" cy="657"/>
          </a:xfrm>
        </p:grpSpPr>
        <p:sp>
          <p:nvSpPr>
            <p:cNvPr id="112646" name="Rectangle 13"/>
            <p:cNvSpPr>
              <a:spLocks noChangeArrowheads="1"/>
            </p:cNvSpPr>
            <p:nvPr/>
          </p:nvSpPr>
          <p:spPr bwMode="auto">
            <a:xfrm>
              <a:off x="638" y="3698"/>
              <a:ext cx="27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Normal time =                        x</a:t>
              </a:r>
            </a:p>
          </p:txBody>
        </p:sp>
        <p:sp>
          <p:nvSpPr>
            <p:cNvPr id="112647" name="Rectangle 15"/>
            <p:cNvSpPr>
              <a:spLocks noChangeArrowheads="1"/>
            </p:cNvSpPr>
            <p:nvPr/>
          </p:nvSpPr>
          <p:spPr bwMode="auto">
            <a:xfrm>
              <a:off x="2018" y="3572"/>
              <a:ext cx="990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/>
                <a:t>Average </a:t>
              </a:r>
            </a:p>
            <a:p>
              <a:pPr algn="ctr">
                <a:lnSpc>
                  <a:spcPct val="85000"/>
                </a:lnSpc>
              </a:pPr>
              <a:r>
                <a:rPr lang="en-US" sz="2400" dirty="0"/>
                <a:t>observed </a:t>
              </a:r>
              <a:br>
                <a:rPr lang="en-US" sz="2400" dirty="0"/>
              </a:br>
              <a:r>
                <a:rPr lang="en-US" sz="2400" dirty="0"/>
                <a:t>time</a:t>
              </a:r>
            </a:p>
          </p:txBody>
        </p:sp>
        <p:sp>
          <p:nvSpPr>
            <p:cNvPr id="112648" name="Rectangle 18"/>
            <p:cNvSpPr>
              <a:spLocks noChangeArrowheads="1"/>
            </p:cNvSpPr>
            <p:nvPr/>
          </p:nvSpPr>
          <p:spPr bwMode="auto">
            <a:xfrm>
              <a:off x="3448" y="3646"/>
              <a:ext cx="12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/>
                <a:t>Performance </a:t>
              </a:r>
            </a:p>
            <a:p>
              <a:pPr algn="ctr">
                <a:lnSpc>
                  <a:spcPct val="85000"/>
                </a:lnSpc>
              </a:pPr>
              <a:r>
                <a:rPr lang="en-US" sz="2400" dirty="0"/>
                <a:t>rating factor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86994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  <p:bldP spid="11879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003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Studies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728663" y="1979613"/>
            <a:ext cx="765968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 startAt="7"/>
            </a:pPr>
            <a:r>
              <a:rPr lang="en-US" sz="3200" dirty="0"/>
              <a:t>Add the normal times for each element to develop the total normal time for the task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 startAt="7"/>
            </a:pPr>
            <a:r>
              <a:rPr lang="en-US" sz="3200" dirty="0"/>
              <a:t>Compute the </a:t>
            </a:r>
            <a:r>
              <a:rPr lang="en-US" sz="3200" b="1" dirty="0">
                <a:solidFill>
                  <a:srgbClr val="255898"/>
                </a:solidFill>
              </a:rPr>
              <a:t>standard time</a:t>
            </a:r>
          </a:p>
        </p:txBody>
      </p:sp>
      <p:grpSp>
        <p:nvGrpSpPr>
          <p:cNvPr id="119812" name="Group 4"/>
          <p:cNvGrpSpPr>
            <a:grpSpLocks/>
          </p:cNvGrpSpPr>
          <p:nvPr/>
        </p:nvGrpSpPr>
        <p:grpSpPr bwMode="auto">
          <a:xfrm>
            <a:off x="1776413" y="4422775"/>
            <a:ext cx="5527675" cy="1000125"/>
            <a:chOff x="486" y="3138"/>
            <a:chExt cx="3482" cy="630"/>
          </a:xfrm>
        </p:grpSpPr>
        <p:sp>
          <p:nvSpPr>
            <p:cNvPr id="113668" name="Rectangle 5"/>
            <p:cNvSpPr>
              <a:spLocks noChangeArrowheads="1"/>
            </p:cNvSpPr>
            <p:nvPr/>
          </p:nvSpPr>
          <p:spPr bwMode="auto">
            <a:xfrm>
              <a:off x="486" y="3321"/>
              <a:ext cx="15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Standard time  =</a:t>
              </a:r>
            </a:p>
          </p:txBody>
        </p:sp>
        <p:grpSp>
          <p:nvGrpSpPr>
            <p:cNvPr id="113669" name="Group 6"/>
            <p:cNvGrpSpPr>
              <a:grpSpLocks/>
            </p:cNvGrpSpPr>
            <p:nvPr/>
          </p:nvGrpSpPr>
          <p:grpSpPr bwMode="auto">
            <a:xfrm>
              <a:off x="2112" y="3138"/>
              <a:ext cx="1856" cy="630"/>
              <a:chOff x="2360" y="3154"/>
              <a:chExt cx="1856" cy="630"/>
            </a:xfrm>
          </p:grpSpPr>
          <p:sp>
            <p:nvSpPr>
              <p:cNvPr id="113670" name="Rectangle 7"/>
              <p:cNvSpPr>
                <a:spLocks noChangeArrowheads="1"/>
              </p:cNvSpPr>
              <p:nvPr/>
            </p:nvSpPr>
            <p:spPr bwMode="auto">
              <a:xfrm>
                <a:off x="2386" y="3154"/>
                <a:ext cx="180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2400" dirty="0"/>
                  <a:t>Total normal time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2400" dirty="0"/>
                  <a:t>1 - Allowance factor</a:t>
                </a:r>
              </a:p>
            </p:txBody>
          </p:sp>
          <p:sp>
            <p:nvSpPr>
              <p:cNvPr id="113671" name="Line 8"/>
              <p:cNvSpPr>
                <a:spLocks noChangeShapeType="1"/>
              </p:cNvSpPr>
              <p:nvPr/>
            </p:nvSpPr>
            <p:spPr bwMode="auto">
              <a:xfrm>
                <a:off x="2360" y="3488"/>
                <a:ext cx="18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394033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Study Example 1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112838" y="1514475"/>
            <a:ext cx="5299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Average observed time = 4.0 minutes</a:t>
            </a:r>
          </a:p>
          <a:p>
            <a:r>
              <a:rPr lang="en-US" sz="2400" dirty="0"/>
              <a:t>Worker rating = 85%</a:t>
            </a:r>
          </a:p>
          <a:p>
            <a:r>
              <a:rPr lang="en-US" sz="2400" dirty="0"/>
              <a:t>Allowance factor = 13%</a:t>
            </a:r>
          </a:p>
        </p:txBody>
      </p:sp>
      <p:grpSp>
        <p:nvGrpSpPr>
          <p:cNvPr id="125956" name="Group 4"/>
          <p:cNvGrpSpPr>
            <a:grpSpLocks/>
          </p:cNvGrpSpPr>
          <p:nvPr/>
        </p:nvGrpSpPr>
        <p:grpSpPr bwMode="auto">
          <a:xfrm>
            <a:off x="615950" y="2911475"/>
            <a:ext cx="7832725" cy="1406525"/>
            <a:chOff x="444" y="2066"/>
            <a:chExt cx="4934" cy="886"/>
          </a:xfrm>
        </p:grpSpPr>
        <p:sp>
          <p:nvSpPr>
            <p:cNvPr id="118801" name="Rectangle 5"/>
            <p:cNvSpPr>
              <a:spLocks noChangeArrowheads="1"/>
            </p:cNvSpPr>
            <p:nvPr/>
          </p:nvSpPr>
          <p:spPr bwMode="auto">
            <a:xfrm>
              <a:off x="444" y="2066"/>
              <a:ext cx="49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Normal time = (Average observed time) x (Rating factor)</a:t>
              </a:r>
            </a:p>
          </p:txBody>
        </p:sp>
        <p:sp>
          <p:nvSpPr>
            <p:cNvPr id="118802" name="Rectangle 6"/>
            <p:cNvSpPr>
              <a:spLocks noChangeArrowheads="1"/>
            </p:cNvSpPr>
            <p:nvPr/>
          </p:nvSpPr>
          <p:spPr bwMode="auto">
            <a:xfrm>
              <a:off x="1535" y="2322"/>
              <a:ext cx="128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dirty="0"/>
                <a:t>= (4.0)(.85)</a:t>
              </a:r>
            </a:p>
            <a:p>
              <a:pPr>
                <a:lnSpc>
                  <a:spcPct val="125000"/>
                </a:lnSpc>
              </a:pPr>
              <a:r>
                <a:rPr lang="en-US" sz="2400" dirty="0"/>
                <a:t>= 3.4 minutes</a:t>
              </a:r>
            </a:p>
          </p:txBody>
        </p:sp>
      </p:grpSp>
      <p:grpSp>
        <p:nvGrpSpPr>
          <p:cNvPr id="125959" name="Group 7"/>
          <p:cNvGrpSpPr>
            <a:grpSpLocks/>
          </p:cNvGrpSpPr>
          <p:nvPr/>
        </p:nvGrpSpPr>
        <p:grpSpPr bwMode="auto">
          <a:xfrm>
            <a:off x="590550" y="4548188"/>
            <a:ext cx="7759700" cy="1427162"/>
            <a:chOff x="428" y="3097"/>
            <a:chExt cx="4888" cy="899"/>
          </a:xfrm>
        </p:grpSpPr>
        <p:grpSp>
          <p:nvGrpSpPr>
            <p:cNvPr id="118789" name="Group 8"/>
            <p:cNvGrpSpPr>
              <a:grpSpLocks/>
            </p:cNvGrpSpPr>
            <p:nvPr/>
          </p:nvGrpSpPr>
          <p:grpSpPr bwMode="auto">
            <a:xfrm>
              <a:off x="428" y="3097"/>
              <a:ext cx="4888" cy="531"/>
              <a:chOff x="614" y="3089"/>
              <a:chExt cx="4888" cy="531"/>
            </a:xfrm>
          </p:grpSpPr>
          <p:sp>
            <p:nvSpPr>
              <p:cNvPr id="118791" name="Rectangle 9"/>
              <p:cNvSpPr>
                <a:spLocks noChangeArrowheads="1"/>
              </p:cNvSpPr>
              <p:nvPr/>
            </p:nvSpPr>
            <p:spPr bwMode="auto">
              <a:xfrm>
                <a:off x="614" y="3209"/>
                <a:ext cx="45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Standard time =                                      =              =</a:t>
                </a:r>
              </a:p>
            </p:txBody>
          </p:sp>
          <p:grpSp>
            <p:nvGrpSpPr>
              <p:cNvPr id="118792" name="Group 10"/>
              <p:cNvGrpSpPr>
                <a:grpSpLocks/>
              </p:cNvGrpSpPr>
              <p:nvPr/>
            </p:nvGrpSpPr>
            <p:grpSpPr bwMode="auto">
              <a:xfrm>
                <a:off x="2115" y="3097"/>
                <a:ext cx="1853" cy="523"/>
                <a:chOff x="2507" y="3185"/>
                <a:chExt cx="1853" cy="523"/>
              </a:xfrm>
            </p:grpSpPr>
            <p:sp>
              <p:nvSpPr>
                <p:cNvPr id="118799" name="Rectangle 11"/>
                <p:cNvSpPr>
                  <a:spLocks noChangeArrowheads="1"/>
                </p:cNvSpPr>
                <p:nvPr/>
              </p:nvSpPr>
              <p:spPr bwMode="auto">
                <a:xfrm>
                  <a:off x="2507" y="3185"/>
                  <a:ext cx="1853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Normal time</a:t>
                  </a:r>
                </a:p>
                <a:p>
                  <a:pPr algn="ctr"/>
                  <a:r>
                    <a:rPr lang="en-US" sz="2400" dirty="0"/>
                    <a:t>1 – Allowance factor</a:t>
                  </a:r>
                </a:p>
              </p:txBody>
            </p:sp>
            <p:sp>
              <p:nvSpPr>
                <p:cNvPr id="118800" name="Line 12"/>
                <p:cNvSpPr>
                  <a:spLocks noChangeShapeType="1"/>
                </p:cNvSpPr>
                <p:nvPr/>
              </p:nvSpPr>
              <p:spPr bwMode="auto">
                <a:xfrm>
                  <a:off x="2531" y="3440"/>
                  <a:ext cx="18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8793" name="Group 13"/>
              <p:cNvGrpSpPr>
                <a:grpSpLocks/>
              </p:cNvGrpSpPr>
              <p:nvPr/>
            </p:nvGrpSpPr>
            <p:grpSpPr bwMode="auto">
              <a:xfrm>
                <a:off x="4190" y="3089"/>
                <a:ext cx="709" cy="523"/>
                <a:chOff x="3342" y="3625"/>
                <a:chExt cx="709" cy="523"/>
              </a:xfrm>
            </p:grpSpPr>
            <p:sp>
              <p:nvSpPr>
                <p:cNvPr id="118797" name="Rectangle 14"/>
                <p:cNvSpPr>
                  <a:spLocks noChangeArrowheads="1"/>
                </p:cNvSpPr>
                <p:nvPr/>
              </p:nvSpPr>
              <p:spPr bwMode="auto">
                <a:xfrm>
                  <a:off x="3342" y="3625"/>
                  <a:ext cx="709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3.4</a:t>
                  </a:r>
                </a:p>
                <a:p>
                  <a:pPr algn="ctr"/>
                  <a:r>
                    <a:rPr lang="en-US" sz="2400" dirty="0"/>
                    <a:t>1 – .13</a:t>
                  </a:r>
                </a:p>
              </p:txBody>
            </p:sp>
            <p:sp>
              <p:nvSpPr>
                <p:cNvPr id="118798" name="Line 15"/>
                <p:cNvSpPr>
                  <a:spLocks noChangeShapeType="1"/>
                </p:cNvSpPr>
                <p:nvPr/>
              </p:nvSpPr>
              <p:spPr bwMode="auto">
                <a:xfrm>
                  <a:off x="3384" y="3888"/>
                  <a:ext cx="6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8794" name="Group 16"/>
              <p:cNvGrpSpPr>
                <a:grpSpLocks/>
              </p:cNvGrpSpPr>
              <p:nvPr/>
            </p:nvGrpSpPr>
            <p:grpSpPr bwMode="auto">
              <a:xfrm>
                <a:off x="5116" y="3097"/>
                <a:ext cx="386" cy="523"/>
                <a:chOff x="4316" y="3689"/>
                <a:chExt cx="386" cy="523"/>
              </a:xfrm>
            </p:grpSpPr>
            <p:sp>
              <p:nvSpPr>
                <p:cNvPr id="118795" name="Rectangle 17"/>
                <p:cNvSpPr>
                  <a:spLocks noChangeArrowheads="1"/>
                </p:cNvSpPr>
                <p:nvPr/>
              </p:nvSpPr>
              <p:spPr bwMode="auto">
                <a:xfrm>
                  <a:off x="4316" y="3689"/>
                  <a:ext cx="386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3.4</a:t>
                  </a:r>
                </a:p>
                <a:p>
                  <a:pPr algn="ctr"/>
                  <a:r>
                    <a:rPr lang="en-US" sz="2400" dirty="0"/>
                    <a:t>.87</a:t>
                  </a:r>
                </a:p>
              </p:txBody>
            </p:sp>
            <p:sp>
              <p:nvSpPr>
                <p:cNvPr id="118796" name="Line 18"/>
                <p:cNvSpPr>
                  <a:spLocks noChangeShapeType="1"/>
                </p:cNvSpPr>
                <p:nvPr/>
              </p:nvSpPr>
              <p:spPr bwMode="auto">
                <a:xfrm>
                  <a:off x="4344" y="394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8790" name="Rectangle 19"/>
            <p:cNvSpPr>
              <a:spLocks noChangeArrowheads="1"/>
            </p:cNvSpPr>
            <p:nvPr/>
          </p:nvSpPr>
          <p:spPr bwMode="auto">
            <a:xfrm>
              <a:off x="1678" y="3705"/>
              <a:ext cx="12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= 3.9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83180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Human Resource Strategy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739900"/>
            <a:ext cx="5080000" cy="966788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Ensure that people: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752475" y="2541588"/>
            <a:ext cx="761206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Are efficiently utilized within the constraints of other operations management decisions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Have a reasonable quality of work life in an atmosphere of mutual commitment and trust</a:t>
            </a:r>
          </a:p>
        </p:txBody>
      </p:sp>
    </p:spTree>
    <p:extLst>
      <p:ext uri="{BB962C8B-B14F-4D97-AF65-F5344CB8AC3E}">
        <p14:creationId xmlns:p14="http://schemas.microsoft.com/office/powerpoint/2010/main" val="207288960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Study Example 2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744538" y="1438275"/>
            <a:ext cx="28844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Allowance factor = 15%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614363" y="4265613"/>
            <a:ext cx="740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81000" indent="-381000">
              <a:buFont typeface="Times" charset="0"/>
              <a:buAutoNum type="arabicPeriod"/>
            </a:pPr>
            <a:r>
              <a:rPr lang="en-US" sz="2000" dirty="0"/>
              <a:t>Delete unusual or nonrecurring observations (marked with *)</a:t>
            </a:r>
          </a:p>
          <a:p>
            <a:pPr marL="381000" indent="-381000">
              <a:buFont typeface="Times" charset="0"/>
              <a:buAutoNum type="arabicPeriod"/>
            </a:pPr>
            <a:r>
              <a:rPr lang="en-US" sz="2000" dirty="0"/>
              <a:t>Compute </a:t>
            </a:r>
            <a:r>
              <a:rPr lang="en-US" sz="2000" i="1" dirty="0"/>
              <a:t>average time </a:t>
            </a:r>
            <a:r>
              <a:rPr lang="en-US" sz="2000" dirty="0"/>
              <a:t>for each element</a:t>
            </a: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1223963" y="5041900"/>
            <a:ext cx="6645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Average time for A = (8 + 10 + 9 + 11)/4 = 9.5 minutes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Average time for B = (2 + 3 + 2 + 1 + 3)/5 = 2.2 minutes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Average time for C = (2 + 1 + 2 + 1)/4 = 1.5 minutes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04643"/>
              </p:ext>
            </p:extLst>
          </p:nvPr>
        </p:nvGraphicFramePr>
        <p:xfrm>
          <a:off x="669925" y="2014538"/>
          <a:ext cx="7772401" cy="2056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415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25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OBSERVATIONS </a:t>
                      </a:r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6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</a:t>
                      </a:r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RATING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JOB ELEMENT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pPr marL="355600" indent="-355600"/>
                      <a:r>
                        <a:rPr lang="en-US" sz="1600" dirty="0">
                          <a:latin typeface="Arial"/>
                          <a:cs typeface="Arial"/>
                        </a:rPr>
                        <a:t>(A)	Compose and type letter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21*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120%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pPr marL="355600" marR="0" indent="-355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(B)	Type envelope address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105%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pPr marL="355600" indent="-355600"/>
                      <a:r>
                        <a:rPr lang="en-US" sz="1600" dirty="0">
                          <a:latin typeface="Arial"/>
                          <a:cs typeface="Arial"/>
                        </a:rPr>
                        <a:t>(C)	Stuff, stamp, seal, and sort envelopes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5*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110%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64544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utoUpdateAnimBg="0"/>
      <p:bldP spid="128010" grpId="0" autoUpdateAnimBg="0"/>
      <p:bldP spid="12801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Study Example 2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614363" y="1789113"/>
            <a:ext cx="640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81000" indent="-381000">
              <a:buFont typeface="Times" charset="0"/>
              <a:buAutoNum type="arabicPeriod" startAt="3"/>
            </a:pPr>
            <a:r>
              <a:rPr lang="en-US" sz="2400" dirty="0"/>
              <a:t>Compute the </a:t>
            </a:r>
            <a:r>
              <a:rPr lang="en-US" sz="2400" i="1" dirty="0"/>
              <a:t>normal time </a:t>
            </a:r>
            <a:r>
              <a:rPr lang="en-US" sz="2400" dirty="0"/>
              <a:t>for each element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749425" y="3016250"/>
            <a:ext cx="64960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Normal time for A = (9.5)(1.2) = 11.4 minutes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Normal time for B = (2.2)(1.05) = 2.31 minutes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Normal time for C = (1.5)(1.10) = 1.65 minutes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176338" y="2436813"/>
            <a:ext cx="697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Normal time = (Average observed time) x (Rating)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614363" y="4494213"/>
            <a:ext cx="734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rabicPeriod" startAt="4"/>
            </a:pPr>
            <a:r>
              <a:rPr lang="en-US" sz="2400" dirty="0"/>
              <a:t>Add the normal times to find the total normal time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1176338" y="5218113"/>
            <a:ext cx="554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425700" indent="-2425700"/>
            <a:r>
              <a:rPr lang="en-US" sz="2400" dirty="0"/>
              <a:t>Total normal time	= 11.40 + 2.31 + 1.65 </a:t>
            </a:r>
          </a:p>
          <a:p>
            <a:pPr marL="2425700" indent="-2425700"/>
            <a:r>
              <a:rPr lang="en-US" sz="2400" dirty="0"/>
              <a:t>	= 15.36 minutes</a:t>
            </a:r>
          </a:p>
        </p:txBody>
      </p:sp>
    </p:spTree>
    <p:extLst>
      <p:ext uri="{BB962C8B-B14F-4D97-AF65-F5344CB8AC3E}">
        <p14:creationId xmlns:p14="http://schemas.microsoft.com/office/powerpoint/2010/main" val="161886318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  <p:bldP spid="130052" grpId="0" autoUpdateAnimBg="0"/>
      <p:bldP spid="130053" grpId="0" autoUpdateAnimBg="0"/>
      <p:bldP spid="130054" grpId="0" autoUpdateAnimBg="0"/>
      <p:bldP spid="13005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Study Example 2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14363" y="1789113"/>
            <a:ext cx="573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81000" indent="-381000">
              <a:buFont typeface="Times" charset="0"/>
              <a:buAutoNum type="arabicPeriod" startAt="5"/>
            </a:pPr>
            <a:r>
              <a:rPr lang="en-US" sz="2400" dirty="0"/>
              <a:t>Compute the </a:t>
            </a:r>
            <a:r>
              <a:rPr lang="en-US" sz="2400" i="1" dirty="0"/>
              <a:t>standard time </a:t>
            </a:r>
            <a:r>
              <a:rPr lang="en-US" sz="2400" dirty="0"/>
              <a:t>for the job</a:t>
            </a:r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2114550" y="2425700"/>
            <a:ext cx="5365750" cy="898525"/>
            <a:chOff x="975" y="1416"/>
            <a:chExt cx="3380" cy="566"/>
          </a:xfrm>
        </p:grpSpPr>
        <p:sp>
          <p:nvSpPr>
            <p:cNvPr id="124937" name="Rectangle 5"/>
            <p:cNvSpPr>
              <a:spLocks noChangeArrowheads="1"/>
            </p:cNvSpPr>
            <p:nvPr/>
          </p:nvSpPr>
          <p:spPr bwMode="auto">
            <a:xfrm>
              <a:off x="975" y="1535"/>
              <a:ext cx="14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Standard time =</a:t>
              </a:r>
            </a:p>
          </p:txBody>
        </p:sp>
        <p:grpSp>
          <p:nvGrpSpPr>
            <p:cNvPr id="124938" name="Group 6"/>
            <p:cNvGrpSpPr>
              <a:grpSpLocks/>
            </p:cNvGrpSpPr>
            <p:nvPr/>
          </p:nvGrpSpPr>
          <p:grpSpPr bwMode="auto">
            <a:xfrm>
              <a:off x="2502" y="1416"/>
              <a:ext cx="1853" cy="566"/>
              <a:chOff x="1990" y="2832"/>
              <a:chExt cx="1853" cy="566"/>
            </a:xfrm>
          </p:grpSpPr>
          <p:sp>
            <p:nvSpPr>
              <p:cNvPr id="124939" name="Rectangle 7"/>
              <p:cNvSpPr>
                <a:spLocks noChangeArrowheads="1"/>
              </p:cNvSpPr>
              <p:nvPr/>
            </p:nvSpPr>
            <p:spPr bwMode="auto">
              <a:xfrm>
                <a:off x="1990" y="2832"/>
                <a:ext cx="1853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2400" dirty="0"/>
                  <a:t>Total normal time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2400" dirty="0"/>
                  <a:t>1 – Allowance factor</a:t>
                </a:r>
              </a:p>
            </p:txBody>
          </p:sp>
          <p:sp>
            <p:nvSpPr>
              <p:cNvPr id="124940" name="Line 8"/>
              <p:cNvSpPr>
                <a:spLocks noChangeShapeType="1"/>
              </p:cNvSpPr>
              <p:nvPr/>
            </p:nvSpPr>
            <p:spPr bwMode="auto">
              <a:xfrm>
                <a:off x="2040" y="3112"/>
                <a:ext cx="17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2105" name="Group 9"/>
          <p:cNvGrpSpPr>
            <a:grpSpLocks/>
          </p:cNvGrpSpPr>
          <p:nvPr/>
        </p:nvGrpSpPr>
        <p:grpSpPr bwMode="auto">
          <a:xfrm>
            <a:off x="4098925" y="3429000"/>
            <a:ext cx="3948113" cy="830263"/>
            <a:chOff x="2262" y="2513"/>
            <a:chExt cx="2487" cy="523"/>
          </a:xfrm>
        </p:grpSpPr>
        <p:sp>
          <p:nvSpPr>
            <p:cNvPr id="124933" name="Rectangle 10"/>
            <p:cNvSpPr>
              <a:spLocks noChangeArrowheads="1"/>
            </p:cNvSpPr>
            <p:nvPr/>
          </p:nvSpPr>
          <p:spPr bwMode="auto">
            <a:xfrm>
              <a:off x="2262" y="2633"/>
              <a:ext cx="24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=               = 18.07 minutes</a:t>
              </a:r>
            </a:p>
          </p:txBody>
        </p:sp>
        <p:grpSp>
          <p:nvGrpSpPr>
            <p:cNvPr id="124934" name="Group 11"/>
            <p:cNvGrpSpPr>
              <a:grpSpLocks/>
            </p:cNvGrpSpPr>
            <p:nvPr/>
          </p:nvGrpSpPr>
          <p:grpSpPr bwMode="auto">
            <a:xfrm>
              <a:off x="2478" y="2513"/>
              <a:ext cx="709" cy="523"/>
              <a:chOff x="2310" y="3089"/>
              <a:chExt cx="709" cy="523"/>
            </a:xfrm>
          </p:grpSpPr>
          <p:sp>
            <p:nvSpPr>
              <p:cNvPr id="124935" name="Rectangle 12"/>
              <p:cNvSpPr>
                <a:spLocks noChangeArrowheads="1"/>
              </p:cNvSpPr>
              <p:nvPr/>
            </p:nvSpPr>
            <p:spPr bwMode="auto">
              <a:xfrm>
                <a:off x="2310" y="3089"/>
                <a:ext cx="70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15.36</a:t>
                </a:r>
              </a:p>
              <a:p>
                <a:pPr algn="ctr"/>
                <a:r>
                  <a:rPr lang="en-US" sz="2400" dirty="0"/>
                  <a:t>1 – .15</a:t>
                </a:r>
              </a:p>
            </p:txBody>
          </p:sp>
          <p:sp>
            <p:nvSpPr>
              <p:cNvPr id="124936" name="Line 13"/>
              <p:cNvSpPr>
                <a:spLocks noChangeShapeType="1"/>
              </p:cNvSpPr>
              <p:nvPr/>
            </p:nvSpPr>
            <p:spPr bwMode="auto">
              <a:xfrm>
                <a:off x="2352" y="3344"/>
                <a:ext cx="6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462718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Determine Sample Size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873125" y="2022475"/>
            <a:ext cx="73723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How accurate we want to be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The desired level of confidence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How much variation exists within the job elements</a:t>
            </a:r>
          </a:p>
        </p:txBody>
      </p:sp>
    </p:spTree>
    <p:extLst>
      <p:ext uri="{BB962C8B-B14F-4D97-AF65-F5344CB8AC3E}">
        <p14:creationId xmlns:p14="http://schemas.microsoft.com/office/powerpoint/2010/main" val="319690756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Determine Sample Size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35125" y="1593850"/>
            <a:ext cx="5708650" cy="1155700"/>
            <a:chOff x="1635125" y="1593850"/>
            <a:chExt cx="5708650" cy="1155700"/>
          </a:xfrm>
        </p:grpSpPr>
        <p:sp>
          <p:nvSpPr>
            <p:cNvPr id="1087" name="Rectangle 4"/>
            <p:cNvSpPr>
              <a:spLocks noChangeArrowheads="1"/>
            </p:cNvSpPr>
            <p:nvPr/>
          </p:nvSpPr>
          <p:spPr bwMode="auto">
            <a:xfrm>
              <a:off x="1635125" y="1933577"/>
              <a:ext cx="570865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2800" dirty="0"/>
                <a:t>Required sample size =</a:t>
              </a:r>
            </a:p>
          </p:txBody>
        </p:sp>
        <p:graphicFrame>
          <p:nvGraphicFramePr>
            <p:cNvPr id="1081" name="Object 57"/>
            <p:cNvGraphicFramePr>
              <a:graphicFrameLocks noChangeAspect="1"/>
            </p:cNvGraphicFramePr>
            <p:nvPr/>
          </p:nvGraphicFramePr>
          <p:xfrm>
            <a:off x="5524500" y="1593850"/>
            <a:ext cx="1574800" cy="115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63120" imgH="1142640" progId="Equation.3">
                    <p:embed/>
                  </p:oleObj>
                </mc:Choice>
                <mc:Fallback>
                  <p:oleObj name="Equation" r:id="rId3" imgW="1563120" imgH="1142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4500" y="1593850"/>
                          <a:ext cx="1574800" cy="1155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7050" y="3225800"/>
            <a:ext cx="8062913" cy="2119313"/>
            <a:chOff x="527050" y="2933701"/>
            <a:chExt cx="8062913" cy="2119313"/>
          </a:xfrm>
        </p:grpSpPr>
        <p:sp>
          <p:nvSpPr>
            <p:cNvPr id="1086" name="Rectangle 13"/>
            <p:cNvSpPr>
              <a:spLocks noChangeArrowheads="1"/>
            </p:cNvSpPr>
            <p:nvPr/>
          </p:nvSpPr>
          <p:spPr bwMode="auto">
            <a:xfrm>
              <a:off x="527050" y="2933701"/>
              <a:ext cx="8062913" cy="211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where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h</a:t>
              </a:r>
              <a:r>
                <a:rPr lang="en-US" dirty="0"/>
                <a:t>	=	accuracy level (acceptable error) desired in percent of the job element expressed as a decimal</a:t>
              </a:r>
            </a:p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z</a:t>
              </a:r>
              <a:r>
                <a:rPr lang="en-US" dirty="0"/>
                <a:t>	=	number of standard deviations required for the desired level of confidence</a:t>
              </a:r>
            </a:p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s</a:t>
              </a:r>
              <a:r>
                <a:rPr lang="en-US" dirty="0"/>
                <a:t>	=	standard deviation of the initial sample</a:t>
              </a:r>
            </a:p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		=	mean of the initial sample</a:t>
              </a:r>
            </a:p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n</a:t>
              </a:r>
              <a:r>
                <a:rPr lang="en-US" dirty="0"/>
                <a:t>	=	required sample size</a:t>
              </a:r>
            </a:p>
          </p:txBody>
        </p:sp>
        <p:graphicFrame>
          <p:nvGraphicFramePr>
            <p:cNvPr id="1082" name="Object 58"/>
            <p:cNvGraphicFramePr>
              <a:graphicFrameLocks noChangeAspect="1"/>
            </p:cNvGraphicFramePr>
            <p:nvPr/>
          </p:nvGraphicFramePr>
          <p:xfrm>
            <a:off x="1974850" y="4438650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82520" imgH="200880" progId="Equation.3">
                    <p:embed/>
                  </p:oleObj>
                </mc:Choice>
                <mc:Fallback>
                  <p:oleObj name="Equation" r:id="rId5" imgW="182520" imgH="200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4438650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1983774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Determine Sample Size</a:t>
            </a:r>
          </a:p>
        </p:txBody>
      </p:sp>
      <p:sp>
        <p:nvSpPr>
          <p:cNvPr id="2108" name="Rectangle 4"/>
          <p:cNvSpPr>
            <a:spLocks noChangeArrowheads="1"/>
          </p:cNvSpPr>
          <p:nvPr/>
        </p:nvSpPr>
        <p:spPr bwMode="auto">
          <a:xfrm>
            <a:off x="1635125" y="1933575"/>
            <a:ext cx="57086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Required sample size =</a:t>
            </a:r>
          </a:p>
        </p:txBody>
      </p:sp>
      <p:graphicFrame>
        <p:nvGraphicFramePr>
          <p:cNvPr id="2105" name="Object 57"/>
          <p:cNvGraphicFramePr>
            <a:graphicFrameLocks noChangeAspect="1"/>
          </p:cNvGraphicFramePr>
          <p:nvPr/>
        </p:nvGraphicFramePr>
        <p:xfrm>
          <a:off x="5524500" y="1593850"/>
          <a:ext cx="1574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3120" imgH="1142640" progId="Equation.3">
                  <p:embed/>
                </p:oleObj>
              </mc:Choice>
              <mc:Fallback>
                <p:oleObj name="Equation" r:id="rId3" imgW="1563120" imgH="1142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1593850"/>
                        <a:ext cx="15748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09" name="Group 3"/>
          <p:cNvGrpSpPr>
            <a:grpSpLocks/>
          </p:cNvGrpSpPr>
          <p:nvPr/>
        </p:nvGrpSpPr>
        <p:grpSpPr bwMode="auto">
          <a:xfrm>
            <a:off x="527050" y="3225800"/>
            <a:ext cx="8062913" cy="2119313"/>
            <a:chOff x="527050" y="2933701"/>
            <a:chExt cx="8062913" cy="2119313"/>
          </a:xfrm>
        </p:grpSpPr>
        <p:sp>
          <p:nvSpPr>
            <p:cNvPr id="2139" name="Rectangle 13"/>
            <p:cNvSpPr>
              <a:spLocks noChangeArrowheads="1"/>
            </p:cNvSpPr>
            <p:nvPr/>
          </p:nvSpPr>
          <p:spPr bwMode="auto">
            <a:xfrm>
              <a:off x="527050" y="2933701"/>
              <a:ext cx="8062913" cy="211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where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h</a:t>
              </a:r>
              <a:r>
                <a:rPr lang="en-US" dirty="0"/>
                <a:t>	=	accuracy level (acceptable error) desired in percent of the job element expressed as a decimal</a:t>
              </a:r>
            </a:p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z</a:t>
              </a:r>
              <a:r>
                <a:rPr lang="en-US" dirty="0"/>
                <a:t>	=	number of standard deviations required for the desired level of confidence</a:t>
              </a:r>
            </a:p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s</a:t>
              </a:r>
              <a:r>
                <a:rPr lang="en-US" dirty="0"/>
                <a:t>	=	standard deviation of the initial sample</a:t>
              </a:r>
            </a:p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		=	mean of the initial sample</a:t>
              </a:r>
            </a:p>
            <a:p>
              <a:pPr marL="2006600" indent="-2006600">
                <a:lnSpc>
                  <a:spcPct val="90000"/>
                </a:lnSpc>
                <a:spcBef>
                  <a:spcPct val="25000"/>
                </a:spcBef>
                <a:tabLst>
                  <a:tab pos="1435100" algn="r"/>
                  <a:tab pos="1625600" algn="l"/>
                </a:tabLst>
              </a:pPr>
              <a:r>
                <a:rPr lang="en-US" dirty="0"/>
                <a:t>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n</a:t>
              </a:r>
              <a:r>
                <a:rPr lang="en-US" dirty="0"/>
                <a:t>	=	required sample size</a:t>
              </a:r>
            </a:p>
          </p:txBody>
        </p:sp>
        <p:graphicFrame>
          <p:nvGraphicFramePr>
            <p:cNvPr id="2106" name="Object 58"/>
            <p:cNvGraphicFramePr>
              <a:graphicFrameLocks noChangeAspect="1"/>
            </p:cNvGraphicFramePr>
            <p:nvPr/>
          </p:nvGraphicFramePr>
          <p:xfrm>
            <a:off x="1974850" y="4438650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82520" imgH="200880" progId="Equation.3">
                    <p:embed/>
                  </p:oleObj>
                </mc:Choice>
                <mc:Fallback>
                  <p:oleObj name="Equation" r:id="rId5" imgW="182520" imgH="200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4438650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222586"/>
              </p:ext>
            </p:extLst>
          </p:nvPr>
        </p:nvGraphicFramePr>
        <p:xfrm>
          <a:off x="4779963" y="1371600"/>
          <a:ext cx="3810000" cy="4607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TABLE 10.2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9"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z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-Values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4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DESIRED CONFIDENCE (%)</a:t>
                      </a:r>
                    </a:p>
                  </a:txBody>
                  <a:tcPr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-VALUE (STANDARD DEVIATION REQUIRED FOR DESIRED LEVEL OF CONFIDENCE)</a:t>
                      </a:r>
                    </a:p>
                  </a:txBody>
                  <a:tcPr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90.0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1.65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95.0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1.95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95.45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2.00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99.0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2.58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99.73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3.00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922339"/>
      </p:ext>
    </p:extLst>
  </p:cSld>
  <p:clrMapOvr>
    <a:masterClrMapping/>
  </p:clrMapOvr>
  <p:transition spd="slow"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Study Example 3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143125" y="1412875"/>
            <a:ext cx="4606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Desired accuracy with 5%</a:t>
            </a:r>
          </a:p>
          <a:p>
            <a:r>
              <a:rPr lang="en-US" sz="2400" dirty="0"/>
              <a:t>Confidence level = 95%</a:t>
            </a:r>
          </a:p>
          <a:p>
            <a:r>
              <a:rPr lang="en-US" sz="2400" dirty="0"/>
              <a:t>Sample standard deviation = 1.0</a:t>
            </a:r>
          </a:p>
          <a:p>
            <a:r>
              <a:rPr lang="en-US" sz="2400" dirty="0"/>
              <a:t>Sample mean = 3.00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39875" y="3016250"/>
            <a:ext cx="5941550" cy="966418"/>
            <a:chOff x="1539875" y="3054352"/>
            <a:chExt cx="5941550" cy="966418"/>
          </a:xfrm>
        </p:grpSpPr>
        <p:sp>
          <p:nvSpPr>
            <p:cNvPr id="3153" name="Rectangle 19"/>
            <p:cNvSpPr>
              <a:spLocks noChangeArrowheads="1"/>
            </p:cNvSpPr>
            <p:nvPr/>
          </p:nvSpPr>
          <p:spPr bwMode="auto">
            <a:xfrm>
              <a:off x="1539875" y="3054352"/>
              <a:ext cx="5941550" cy="96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i="1" dirty="0">
                  <a:latin typeface="Times New Roman" charset="0"/>
                  <a:cs typeface="Times New Roman" charset="0"/>
                </a:rPr>
                <a:t>h</a:t>
              </a:r>
              <a:r>
                <a:rPr lang="en-US" sz="2400" dirty="0"/>
                <a:t> = .05	</a:t>
              </a:r>
              <a:r>
                <a:rPr lang="en-US" sz="2400" i="1" dirty="0"/>
                <a:t> </a:t>
              </a:r>
              <a:r>
                <a:rPr lang="en-US" sz="2400" dirty="0"/>
                <a:t> = 3.00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s</a:t>
              </a:r>
              <a:r>
                <a:rPr lang="en-US" sz="2400" dirty="0"/>
                <a:t> = 1.0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latin typeface="Times New Roman" charset="0"/>
                  <a:cs typeface="Times New Roman" charset="0"/>
                </a:rPr>
                <a:t>z</a:t>
              </a:r>
              <a:r>
                <a:rPr lang="en-US" sz="2400" dirty="0"/>
                <a:t> = 1.96 (from Table </a:t>
              </a:r>
              <a:r>
                <a:rPr lang="en-US" sz="2400" dirty="0" err="1"/>
                <a:t>S10.2</a:t>
              </a:r>
              <a:r>
                <a:rPr lang="en-US" sz="2400" dirty="0"/>
                <a:t> or Appendix I)</a:t>
              </a:r>
            </a:p>
          </p:txBody>
        </p:sp>
        <p:graphicFrame>
          <p:nvGraphicFramePr>
            <p:cNvPr id="3146" name="Object 74"/>
            <p:cNvGraphicFramePr>
              <a:graphicFrameLocks noChangeAspect="1"/>
            </p:cNvGraphicFramePr>
            <p:nvPr/>
          </p:nvGraphicFramePr>
          <p:xfrm>
            <a:off x="2922588" y="3232150"/>
            <a:ext cx="228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9240" imgH="255960" progId="Equation.3">
                    <p:embed/>
                  </p:oleObj>
                </mc:Choice>
                <mc:Fallback>
                  <p:oleObj name="Equation" r:id="rId3" imgW="219240" imgH="25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588" y="3232150"/>
                          <a:ext cx="2286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01863" y="4075113"/>
            <a:ext cx="4305300" cy="2154237"/>
            <a:chOff x="2201863" y="4075113"/>
            <a:chExt cx="4305300" cy="2154237"/>
          </a:xfrm>
        </p:grpSpPr>
        <p:graphicFrame>
          <p:nvGraphicFramePr>
            <p:cNvPr id="3147" name="Object 75"/>
            <p:cNvGraphicFramePr>
              <a:graphicFrameLocks noChangeAspect="1"/>
            </p:cNvGraphicFramePr>
            <p:nvPr/>
          </p:nvGraphicFramePr>
          <p:xfrm>
            <a:off x="2201863" y="4075113"/>
            <a:ext cx="137160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62240" imgH="987120" progId="Equation.3">
                    <p:embed/>
                  </p:oleObj>
                </mc:Choice>
                <mc:Fallback>
                  <p:oleObj name="Equation" r:id="rId5" imgW="1362240" imgH="987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1863" y="4075113"/>
                          <a:ext cx="137160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8" name="Object 76"/>
            <p:cNvGraphicFramePr>
              <a:graphicFrameLocks noChangeAspect="1"/>
            </p:cNvGraphicFramePr>
            <p:nvPr/>
          </p:nvGraphicFramePr>
          <p:xfrm>
            <a:off x="2201863" y="5226050"/>
            <a:ext cx="430530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296960" imgH="987120" progId="Equation.3">
                    <p:embed/>
                  </p:oleObj>
                </mc:Choice>
                <mc:Fallback>
                  <p:oleObj name="Equation" r:id="rId7" imgW="4296960" imgH="987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1863" y="5226050"/>
                          <a:ext cx="430530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3677884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3981450" y="3917950"/>
          <a:ext cx="1181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70000" imgH="987120" progId="Equation.3">
                  <p:embed/>
                </p:oleObj>
              </mc:Choice>
              <mc:Fallback>
                <p:oleObj name="Equation" r:id="rId3" imgW="1170000" imgH="98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3917950"/>
                        <a:ext cx="1181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Study Example 3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590550" y="1419225"/>
            <a:ext cx="214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200" b="1" dirty="0">
                <a:solidFill>
                  <a:srgbClr val="BF0922"/>
                </a:solidFill>
              </a:rPr>
              <a:t>Variations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14388" y="2393950"/>
            <a:ext cx="7513637" cy="1095375"/>
            <a:chOff x="814388" y="2025651"/>
            <a:chExt cx="7513637" cy="1095376"/>
          </a:xfrm>
        </p:grpSpPr>
        <p:sp>
          <p:nvSpPr>
            <p:cNvPr id="4148" name="Rectangle 11"/>
            <p:cNvSpPr>
              <a:spLocks noChangeArrowheads="1"/>
            </p:cNvSpPr>
            <p:nvPr/>
          </p:nvSpPr>
          <p:spPr bwMode="auto">
            <a:xfrm>
              <a:off x="814388" y="2025651"/>
              <a:ext cx="7513637" cy="10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If desired accuracy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h</a:t>
              </a:r>
              <a:r>
                <a:rPr lang="en-US" sz="2400" dirty="0"/>
                <a:t> is expressed as an absolute amount, substitute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e</a:t>
              </a:r>
              <a:r>
                <a:rPr lang="en-US" sz="2400" dirty="0"/>
                <a:t> for     , where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e</a:t>
              </a:r>
              <a:r>
                <a:rPr lang="en-US" sz="2400" dirty="0"/>
                <a:t> is the absolute amount of acceptable error</a:t>
              </a:r>
            </a:p>
          </p:txBody>
        </p:sp>
        <p:graphicFrame>
          <p:nvGraphicFramePr>
            <p:cNvPr id="4144" name="Object 48"/>
            <p:cNvGraphicFramePr>
              <a:graphicFrameLocks noChangeAspect="1"/>
            </p:cNvGraphicFramePr>
            <p:nvPr/>
          </p:nvGraphicFramePr>
          <p:xfrm>
            <a:off x="4121150" y="2406650"/>
            <a:ext cx="368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6400" imgH="283320" progId="Equation.3">
                    <p:embed/>
                  </p:oleObj>
                </mc:Choice>
                <mc:Fallback>
                  <p:oleObj name="Equation" r:id="rId5" imgW="356400" imgH="283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1150" y="2406650"/>
                          <a:ext cx="3683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5629315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Study Example 3</a:t>
            </a:r>
          </a:p>
        </p:txBody>
      </p:sp>
      <p:sp>
        <p:nvSpPr>
          <p:cNvPr id="5172" name="Text Box 13"/>
          <p:cNvSpPr txBox="1">
            <a:spLocks noChangeArrowheads="1"/>
          </p:cNvSpPr>
          <p:nvPr/>
        </p:nvSpPr>
        <p:spPr bwMode="auto">
          <a:xfrm>
            <a:off x="590550" y="1419225"/>
            <a:ext cx="214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200" b="1" dirty="0">
                <a:solidFill>
                  <a:srgbClr val="BF0922"/>
                </a:solidFill>
              </a:rPr>
              <a:t>Variations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992188" y="2328863"/>
            <a:ext cx="71374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When the standard deviation </a:t>
            </a: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is not provided, it must be computed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87400" y="3517900"/>
            <a:ext cx="7556500" cy="2673350"/>
            <a:chOff x="787400" y="3517298"/>
            <a:chExt cx="7556500" cy="2673952"/>
          </a:xfrm>
        </p:grpSpPr>
        <p:graphicFrame>
          <p:nvGraphicFramePr>
            <p:cNvPr id="5169" name="Object 49"/>
            <p:cNvGraphicFramePr>
              <a:graphicFrameLocks noChangeAspect="1"/>
            </p:cNvGraphicFramePr>
            <p:nvPr/>
          </p:nvGraphicFramePr>
          <p:xfrm>
            <a:off x="787400" y="3517298"/>
            <a:ext cx="75565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542720" imgH="1133640" progId="Equation.3">
                    <p:embed/>
                  </p:oleObj>
                </mc:Choice>
                <mc:Fallback>
                  <p:oleObj name="Equation" r:id="rId3" imgW="7542720" imgH="1133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400" y="3517298"/>
                          <a:ext cx="7556500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75" name="Group 7"/>
            <p:cNvGrpSpPr>
              <a:grpSpLocks/>
            </p:cNvGrpSpPr>
            <p:nvPr/>
          </p:nvGrpSpPr>
          <p:grpSpPr bwMode="auto">
            <a:xfrm>
              <a:off x="1765300" y="5080000"/>
              <a:ext cx="5600700" cy="1111250"/>
              <a:chOff x="1193800" y="5168900"/>
              <a:chExt cx="5600700" cy="1111250"/>
            </a:xfrm>
          </p:grpSpPr>
          <p:graphicFrame>
            <p:nvGraphicFramePr>
              <p:cNvPr id="5170" name="Object 50"/>
              <p:cNvGraphicFramePr>
                <a:graphicFrameLocks noChangeAspect="1"/>
              </p:cNvGraphicFramePr>
              <p:nvPr/>
            </p:nvGraphicFramePr>
            <p:xfrm>
              <a:off x="2349500" y="5200650"/>
              <a:ext cx="4445000" cy="1079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4434120" imgH="1069560" progId="Equation.3">
                      <p:embed/>
                    </p:oleObj>
                  </mc:Choice>
                  <mc:Fallback>
                    <p:oleObj name="Equation" r:id="rId5" imgW="4434120" imgH="1069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9500" y="5200650"/>
                            <a:ext cx="4445000" cy="1079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76" name="TextBox 6"/>
              <p:cNvSpPr txBox="1">
                <a:spLocks noChangeArrowheads="1"/>
              </p:cNvSpPr>
              <p:nvPr/>
            </p:nvSpPr>
            <p:spPr bwMode="auto">
              <a:xfrm>
                <a:off x="1193800" y="5168900"/>
                <a:ext cx="8261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dirty="0"/>
                  <a:t>where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705048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Work Sampling</a:t>
            </a:r>
          </a:p>
        </p:txBody>
      </p:sp>
      <p:sp>
        <p:nvSpPr>
          <p:cNvPr id="148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Estimates percent of time a worker spends on various tasks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Requires random observations to record worker activity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Determines how employees allocate their time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Can be used to set staffing levels, reassign duties, estimate costs, and set delay allowances</a:t>
            </a:r>
          </a:p>
        </p:txBody>
      </p:sp>
    </p:spTree>
    <p:extLst>
      <p:ext uri="{BB962C8B-B14F-4D97-AF65-F5344CB8AC3E}">
        <p14:creationId xmlns:p14="http://schemas.microsoft.com/office/powerpoint/2010/main" val="1742820387"/>
      </p:ext>
    </p:extLst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Constraints on Human Resource Strategy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84700" y="62198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10.1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663950" y="3297238"/>
            <a:ext cx="1816100" cy="1333500"/>
            <a:chOff x="2308" y="2056"/>
            <a:chExt cx="1144" cy="840"/>
          </a:xfrm>
        </p:grpSpPr>
        <p:sp>
          <p:nvSpPr>
            <p:cNvPr id="36904" name="Oval 5"/>
            <p:cNvSpPr>
              <a:spLocks noChangeArrowheads="1"/>
            </p:cNvSpPr>
            <p:nvPr/>
          </p:nvSpPr>
          <p:spPr bwMode="auto">
            <a:xfrm>
              <a:off x="2308" y="2056"/>
              <a:ext cx="1144" cy="8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905" name="Rectangle 6"/>
            <p:cNvSpPr>
              <a:spLocks noChangeArrowheads="1"/>
            </p:cNvSpPr>
            <p:nvPr/>
          </p:nvSpPr>
          <p:spPr bwMode="auto">
            <a:xfrm>
              <a:off x="2314" y="2213"/>
              <a:ext cx="113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HUMAN RESOURCE STRATEGY</a:t>
              </a:r>
            </a:p>
          </p:txBody>
        </p:sp>
      </p:grp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520700" y="1638300"/>
            <a:ext cx="3395663" cy="2044700"/>
            <a:chOff x="328" y="1064"/>
            <a:chExt cx="2139" cy="1288"/>
          </a:xfrm>
        </p:grpSpPr>
        <p:grpSp>
          <p:nvGrpSpPr>
            <p:cNvPr id="36899" name="Group 8"/>
            <p:cNvGrpSpPr>
              <a:grpSpLocks/>
            </p:cNvGrpSpPr>
            <p:nvPr/>
          </p:nvGrpSpPr>
          <p:grpSpPr bwMode="auto">
            <a:xfrm>
              <a:off x="328" y="1064"/>
              <a:ext cx="1512" cy="872"/>
              <a:chOff x="387" y="1240"/>
              <a:chExt cx="1512" cy="872"/>
            </a:xfrm>
          </p:grpSpPr>
          <p:sp>
            <p:nvSpPr>
              <p:cNvPr id="30729" name="Rectangle 9"/>
              <p:cNvSpPr>
                <a:spLocks noChangeArrowheads="1"/>
              </p:cNvSpPr>
              <p:nvPr/>
            </p:nvSpPr>
            <p:spPr bwMode="auto">
              <a:xfrm>
                <a:off x="387" y="1240"/>
                <a:ext cx="1512" cy="872"/>
              </a:xfrm>
              <a:prstGeom prst="rect">
                <a:avLst/>
              </a:prstGeom>
              <a:solidFill>
                <a:schemeClr val="accent3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903" name="Rectangle 10"/>
              <p:cNvSpPr>
                <a:spLocks noChangeArrowheads="1"/>
              </p:cNvSpPr>
              <p:nvPr/>
            </p:nvSpPr>
            <p:spPr bwMode="auto">
              <a:xfrm>
                <a:off x="559" y="1295"/>
                <a:ext cx="1167" cy="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190500" indent="-190500">
                  <a:lnSpc>
                    <a:spcPct val="90000"/>
                  </a:lnSpc>
                </a:pPr>
                <a:r>
                  <a:rPr lang="en-US" sz="1600" b="1" dirty="0"/>
                  <a:t>Product strategy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Skills needed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Talents needed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Materials used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Safety</a:t>
                </a:r>
              </a:p>
            </p:txBody>
          </p:sp>
        </p:grpSp>
        <p:sp>
          <p:nvSpPr>
            <p:cNvPr id="36900" name="Freeform 11"/>
            <p:cNvSpPr>
              <a:spLocks/>
            </p:cNvSpPr>
            <p:nvPr/>
          </p:nvSpPr>
          <p:spPr bwMode="auto">
            <a:xfrm rot="2797265">
              <a:off x="1678" y="1653"/>
              <a:ext cx="1017" cy="381"/>
            </a:xfrm>
            <a:custGeom>
              <a:avLst/>
              <a:gdLst>
                <a:gd name="T0" fmla="*/ 0 w 432"/>
                <a:gd name="T1" fmla="*/ 182 h 381"/>
                <a:gd name="T2" fmla="*/ 753 w 432"/>
                <a:gd name="T3" fmla="*/ 109 h 381"/>
                <a:gd name="T4" fmla="*/ 753 w 432"/>
                <a:gd name="T5" fmla="*/ 0 h 381"/>
                <a:gd name="T6" fmla="*/ 1017 w 432"/>
                <a:gd name="T7" fmla="*/ 186 h 381"/>
                <a:gd name="T8" fmla="*/ 742 w 432"/>
                <a:gd name="T9" fmla="*/ 381 h 381"/>
                <a:gd name="T10" fmla="*/ 735 w 432"/>
                <a:gd name="T11" fmla="*/ 251 h 381"/>
                <a:gd name="T12" fmla="*/ 0 w 432"/>
                <a:gd name="T13" fmla="*/ 182 h 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381"/>
                <a:gd name="T23" fmla="*/ 432 w 432"/>
                <a:gd name="T24" fmla="*/ 381 h 3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381">
                  <a:moveTo>
                    <a:pt x="0" y="182"/>
                  </a:moveTo>
                  <a:lnTo>
                    <a:pt x="320" y="109"/>
                  </a:lnTo>
                  <a:lnTo>
                    <a:pt x="320" y="0"/>
                  </a:lnTo>
                  <a:lnTo>
                    <a:pt x="432" y="186"/>
                  </a:lnTo>
                  <a:lnTo>
                    <a:pt x="315" y="381"/>
                  </a:lnTo>
                  <a:lnTo>
                    <a:pt x="312" y="25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175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901" name="Rectangle 12"/>
            <p:cNvSpPr>
              <a:spLocks noChangeArrowheads="1"/>
            </p:cNvSpPr>
            <p:nvPr/>
          </p:nvSpPr>
          <p:spPr bwMode="auto">
            <a:xfrm rot="2678334">
              <a:off x="2038" y="1574"/>
              <a:ext cx="4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What</a:t>
              </a: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520700" y="3163888"/>
            <a:ext cx="3136900" cy="1549400"/>
            <a:chOff x="328" y="2025"/>
            <a:chExt cx="1976" cy="976"/>
          </a:xfrm>
        </p:grpSpPr>
        <p:grpSp>
          <p:nvGrpSpPr>
            <p:cNvPr id="36894" name="Group 14"/>
            <p:cNvGrpSpPr>
              <a:grpSpLocks/>
            </p:cNvGrpSpPr>
            <p:nvPr/>
          </p:nvGrpSpPr>
          <p:grpSpPr bwMode="auto">
            <a:xfrm>
              <a:off x="328" y="2025"/>
              <a:ext cx="1512" cy="976"/>
              <a:chOff x="383" y="1994"/>
              <a:chExt cx="1512" cy="976"/>
            </a:xfrm>
          </p:grpSpPr>
          <p:sp>
            <p:nvSpPr>
              <p:cNvPr id="30735" name="Rectangle 15"/>
              <p:cNvSpPr>
                <a:spLocks noChangeArrowheads="1"/>
              </p:cNvSpPr>
              <p:nvPr/>
            </p:nvSpPr>
            <p:spPr bwMode="auto">
              <a:xfrm>
                <a:off x="383" y="1994"/>
                <a:ext cx="1512" cy="976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98" name="Rectangle 16"/>
              <p:cNvSpPr>
                <a:spLocks noChangeArrowheads="1"/>
              </p:cNvSpPr>
              <p:nvPr/>
            </p:nvSpPr>
            <p:spPr bwMode="auto">
              <a:xfrm>
                <a:off x="562" y="2036"/>
                <a:ext cx="1154" cy="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90500" indent="-190500">
                  <a:lnSpc>
                    <a:spcPct val="90000"/>
                  </a:lnSpc>
                </a:pPr>
                <a:r>
                  <a:rPr lang="en-US" sz="1600" b="1" dirty="0"/>
                  <a:t>Schedules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Time of day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Time of year </a:t>
                </a:r>
                <a:br>
                  <a:rPr lang="en-US" sz="1600" dirty="0"/>
                </a:br>
                <a:r>
                  <a:rPr lang="en-US" sz="1600" dirty="0"/>
                  <a:t>(seasonal)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Stability of schedules</a:t>
                </a:r>
              </a:p>
            </p:txBody>
          </p:sp>
        </p:grpSp>
        <p:sp>
          <p:nvSpPr>
            <p:cNvPr id="36895" name="Freeform 17"/>
            <p:cNvSpPr>
              <a:spLocks/>
            </p:cNvSpPr>
            <p:nvPr/>
          </p:nvSpPr>
          <p:spPr bwMode="auto">
            <a:xfrm>
              <a:off x="1845" y="2338"/>
              <a:ext cx="459" cy="381"/>
            </a:xfrm>
            <a:custGeom>
              <a:avLst/>
              <a:gdLst>
                <a:gd name="T0" fmla="*/ 0 w 432"/>
                <a:gd name="T1" fmla="*/ 182 h 381"/>
                <a:gd name="T2" fmla="*/ 340 w 432"/>
                <a:gd name="T3" fmla="*/ 109 h 381"/>
                <a:gd name="T4" fmla="*/ 340 w 432"/>
                <a:gd name="T5" fmla="*/ 0 h 381"/>
                <a:gd name="T6" fmla="*/ 459 w 432"/>
                <a:gd name="T7" fmla="*/ 186 h 381"/>
                <a:gd name="T8" fmla="*/ 335 w 432"/>
                <a:gd name="T9" fmla="*/ 381 h 381"/>
                <a:gd name="T10" fmla="*/ 332 w 432"/>
                <a:gd name="T11" fmla="*/ 251 h 381"/>
                <a:gd name="T12" fmla="*/ 0 w 432"/>
                <a:gd name="T13" fmla="*/ 182 h 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381"/>
                <a:gd name="T23" fmla="*/ 432 w 432"/>
                <a:gd name="T24" fmla="*/ 381 h 3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381">
                  <a:moveTo>
                    <a:pt x="0" y="182"/>
                  </a:moveTo>
                  <a:lnTo>
                    <a:pt x="320" y="109"/>
                  </a:lnTo>
                  <a:lnTo>
                    <a:pt x="320" y="0"/>
                  </a:lnTo>
                  <a:lnTo>
                    <a:pt x="432" y="186"/>
                  </a:lnTo>
                  <a:lnTo>
                    <a:pt x="315" y="381"/>
                  </a:lnTo>
                  <a:lnTo>
                    <a:pt x="312" y="25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175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96" name="Rectangle 18"/>
            <p:cNvSpPr>
              <a:spLocks noChangeArrowheads="1"/>
            </p:cNvSpPr>
            <p:nvPr/>
          </p:nvSpPr>
          <p:spPr bwMode="auto">
            <a:xfrm>
              <a:off x="1789" y="2230"/>
              <a:ext cx="4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When</a:t>
              </a:r>
            </a:p>
          </p:txBody>
        </p:sp>
      </p:grp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520700" y="4303713"/>
            <a:ext cx="3278188" cy="2084387"/>
            <a:chOff x="328" y="2743"/>
            <a:chExt cx="2065" cy="1313"/>
          </a:xfrm>
        </p:grpSpPr>
        <p:grpSp>
          <p:nvGrpSpPr>
            <p:cNvPr id="36889" name="Group 20"/>
            <p:cNvGrpSpPr>
              <a:grpSpLocks/>
            </p:cNvGrpSpPr>
            <p:nvPr/>
          </p:nvGrpSpPr>
          <p:grpSpPr bwMode="auto">
            <a:xfrm>
              <a:off x="328" y="3080"/>
              <a:ext cx="1512" cy="976"/>
              <a:chOff x="368" y="3112"/>
              <a:chExt cx="1512" cy="976"/>
            </a:xfrm>
          </p:grpSpPr>
          <p:sp>
            <p:nvSpPr>
              <p:cNvPr id="30741" name="Rectangle 21"/>
              <p:cNvSpPr>
                <a:spLocks noChangeArrowheads="1"/>
              </p:cNvSpPr>
              <p:nvPr/>
            </p:nvSpPr>
            <p:spPr bwMode="auto">
              <a:xfrm>
                <a:off x="368" y="3112"/>
                <a:ext cx="1512" cy="976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93" name="Rectangle 22"/>
              <p:cNvSpPr>
                <a:spLocks noChangeArrowheads="1"/>
              </p:cNvSpPr>
              <p:nvPr/>
            </p:nvSpPr>
            <p:spPr bwMode="auto">
              <a:xfrm>
                <a:off x="532" y="3154"/>
                <a:ext cx="1199" cy="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190500" indent="-190500">
                  <a:lnSpc>
                    <a:spcPct val="90000"/>
                  </a:lnSpc>
                </a:pPr>
                <a:r>
                  <a:rPr lang="en-US" sz="1600" b="1" dirty="0"/>
                  <a:t>Location strategy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Climate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Temperature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Noise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Light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Air quality</a:t>
                </a:r>
              </a:p>
            </p:txBody>
          </p:sp>
        </p:grpSp>
        <p:sp>
          <p:nvSpPr>
            <p:cNvPr id="36890" name="Freeform 23"/>
            <p:cNvSpPr>
              <a:spLocks/>
            </p:cNvSpPr>
            <p:nvPr/>
          </p:nvSpPr>
          <p:spPr bwMode="auto">
            <a:xfrm rot="18802735" flipV="1">
              <a:off x="1694" y="3061"/>
              <a:ext cx="1017" cy="381"/>
            </a:xfrm>
            <a:custGeom>
              <a:avLst/>
              <a:gdLst>
                <a:gd name="T0" fmla="*/ 0 w 432"/>
                <a:gd name="T1" fmla="*/ 182 h 381"/>
                <a:gd name="T2" fmla="*/ 753 w 432"/>
                <a:gd name="T3" fmla="*/ 109 h 381"/>
                <a:gd name="T4" fmla="*/ 753 w 432"/>
                <a:gd name="T5" fmla="*/ 0 h 381"/>
                <a:gd name="T6" fmla="*/ 1017 w 432"/>
                <a:gd name="T7" fmla="*/ 186 h 381"/>
                <a:gd name="T8" fmla="*/ 742 w 432"/>
                <a:gd name="T9" fmla="*/ 381 h 381"/>
                <a:gd name="T10" fmla="*/ 735 w 432"/>
                <a:gd name="T11" fmla="*/ 251 h 381"/>
                <a:gd name="T12" fmla="*/ 0 w 432"/>
                <a:gd name="T13" fmla="*/ 182 h 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381"/>
                <a:gd name="T23" fmla="*/ 432 w 432"/>
                <a:gd name="T24" fmla="*/ 381 h 3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381">
                  <a:moveTo>
                    <a:pt x="0" y="182"/>
                  </a:moveTo>
                  <a:lnTo>
                    <a:pt x="320" y="109"/>
                  </a:lnTo>
                  <a:lnTo>
                    <a:pt x="320" y="0"/>
                  </a:lnTo>
                  <a:lnTo>
                    <a:pt x="432" y="186"/>
                  </a:lnTo>
                  <a:lnTo>
                    <a:pt x="315" y="381"/>
                  </a:lnTo>
                  <a:lnTo>
                    <a:pt x="312" y="25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175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91" name="Rectangle 24"/>
            <p:cNvSpPr>
              <a:spLocks noChangeArrowheads="1"/>
            </p:cNvSpPr>
            <p:nvPr/>
          </p:nvSpPr>
          <p:spPr bwMode="auto">
            <a:xfrm rot="-2739749">
              <a:off x="2004" y="3310"/>
              <a:ext cx="5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Where</a:t>
              </a:r>
            </a:p>
          </p:txBody>
        </p:sp>
      </p:grp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5403850" y="1638300"/>
            <a:ext cx="3206750" cy="2019300"/>
            <a:chOff x="3404" y="1064"/>
            <a:chExt cx="2020" cy="1272"/>
          </a:xfrm>
        </p:grpSpPr>
        <p:grpSp>
          <p:nvGrpSpPr>
            <p:cNvPr id="36884" name="Group 26"/>
            <p:cNvGrpSpPr>
              <a:grpSpLocks/>
            </p:cNvGrpSpPr>
            <p:nvPr/>
          </p:nvGrpSpPr>
          <p:grpSpPr bwMode="auto">
            <a:xfrm>
              <a:off x="3912" y="1064"/>
              <a:ext cx="1512" cy="888"/>
              <a:chOff x="3952" y="1104"/>
              <a:chExt cx="1512" cy="888"/>
            </a:xfrm>
          </p:grpSpPr>
          <p:sp>
            <p:nvSpPr>
              <p:cNvPr id="30747" name="Rectangle 27"/>
              <p:cNvSpPr>
                <a:spLocks noChangeArrowheads="1"/>
              </p:cNvSpPr>
              <p:nvPr/>
            </p:nvSpPr>
            <p:spPr bwMode="auto">
              <a:xfrm>
                <a:off x="3952" y="1104"/>
                <a:ext cx="1512" cy="88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88" name="Rectangle 28"/>
              <p:cNvSpPr>
                <a:spLocks noChangeArrowheads="1"/>
              </p:cNvSpPr>
              <p:nvPr/>
            </p:nvSpPr>
            <p:spPr bwMode="auto">
              <a:xfrm>
                <a:off x="4069" y="1192"/>
                <a:ext cx="1277" cy="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90500" indent="-190500">
                  <a:lnSpc>
                    <a:spcPct val="90000"/>
                  </a:lnSpc>
                </a:pPr>
                <a:r>
                  <a:rPr lang="en-US" sz="1600" b="1" dirty="0"/>
                  <a:t>Process strategy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Technology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Machinery and equipment used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Safety</a:t>
                </a:r>
              </a:p>
            </p:txBody>
          </p:sp>
        </p:grpSp>
        <p:sp>
          <p:nvSpPr>
            <p:cNvPr id="36885" name="Freeform 29"/>
            <p:cNvSpPr>
              <a:spLocks/>
            </p:cNvSpPr>
            <p:nvPr/>
          </p:nvSpPr>
          <p:spPr bwMode="auto">
            <a:xfrm rot="18802735" flipH="1">
              <a:off x="3086" y="1637"/>
              <a:ext cx="1017" cy="381"/>
            </a:xfrm>
            <a:custGeom>
              <a:avLst/>
              <a:gdLst>
                <a:gd name="T0" fmla="*/ 0 w 432"/>
                <a:gd name="T1" fmla="*/ 182 h 381"/>
                <a:gd name="T2" fmla="*/ 753 w 432"/>
                <a:gd name="T3" fmla="*/ 109 h 381"/>
                <a:gd name="T4" fmla="*/ 753 w 432"/>
                <a:gd name="T5" fmla="*/ 0 h 381"/>
                <a:gd name="T6" fmla="*/ 1017 w 432"/>
                <a:gd name="T7" fmla="*/ 186 h 381"/>
                <a:gd name="T8" fmla="*/ 742 w 432"/>
                <a:gd name="T9" fmla="*/ 381 h 381"/>
                <a:gd name="T10" fmla="*/ 735 w 432"/>
                <a:gd name="T11" fmla="*/ 251 h 381"/>
                <a:gd name="T12" fmla="*/ 0 w 432"/>
                <a:gd name="T13" fmla="*/ 182 h 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381"/>
                <a:gd name="T23" fmla="*/ 432 w 432"/>
                <a:gd name="T24" fmla="*/ 381 h 3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381">
                  <a:moveTo>
                    <a:pt x="0" y="182"/>
                  </a:moveTo>
                  <a:lnTo>
                    <a:pt x="320" y="109"/>
                  </a:lnTo>
                  <a:lnTo>
                    <a:pt x="320" y="0"/>
                  </a:lnTo>
                  <a:lnTo>
                    <a:pt x="432" y="186"/>
                  </a:lnTo>
                  <a:lnTo>
                    <a:pt x="315" y="381"/>
                  </a:lnTo>
                  <a:lnTo>
                    <a:pt x="312" y="25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175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86" name="Rectangle 30"/>
            <p:cNvSpPr>
              <a:spLocks noChangeArrowheads="1"/>
            </p:cNvSpPr>
            <p:nvPr/>
          </p:nvSpPr>
          <p:spPr bwMode="auto">
            <a:xfrm rot="-2736953">
              <a:off x="3223" y="1521"/>
              <a:ext cx="7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Procedure</a:t>
              </a:r>
            </a:p>
          </p:txBody>
        </p:sp>
      </p:grpSp>
      <p:grpSp>
        <p:nvGrpSpPr>
          <p:cNvPr id="30751" name="Group 31"/>
          <p:cNvGrpSpPr>
            <a:grpSpLocks/>
          </p:cNvGrpSpPr>
          <p:nvPr/>
        </p:nvGrpSpPr>
        <p:grpSpPr bwMode="auto">
          <a:xfrm>
            <a:off x="5494338" y="3163888"/>
            <a:ext cx="3116262" cy="1549400"/>
            <a:chOff x="3461" y="2025"/>
            <a:chExt cx="1963" cy="976"/>
          </a:xfrm>
        </p:grpSpPr>
        <p:grpSp>
          <p:nvGrpSpPr>
            <p:cNvPr id="36879" name="Group 32"/>
            <p:cNvGrpSpPr>
              <a:grpSpLocks/>
            </p:cNvGrpSpPr>
            <p:nvPr/>
          </p:nvGrpSpPr>
          <p:grpSpPr bwMode="auto">
            <a:xfrm>
              <a:off x="3912" y="2025"/>
              <a:ext cx="1512" cy="976"/>
              <a:chOff x="3928" y="2000"/>
              <a:chExt cx="1512" cy="976"/>
            </a:xfrm>
          </p:grpSpPr>
          <p:sp>
            <p:nvSpPr>
              <p:cNvPr id="36882" name="Rectangle 33"/>
              <p:cNvSpPr>
                <a:spLocks noChangeArrowheads="1"/>
              </p:cNvSpPr>
              <p:nvPr/>
            </p:nvSpPr>
            <p:spPr bwMode="auto">
              <a:xfrm>
                <a:off x="3928" y="2000"/>
                <a:ext cx="1512" cy="97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3" name="Rectangle 34"/>
              <p:cNvSpPr>
                <a:spLocks noChangeArrowheads="1"/>
              </p:cNvSpPr>
              <p:nvPr/>
            </p:nvSpPr>
            <p:spPr bwMode="auto">
              <a:xfrm>
                <a:off x="3951" y="2115"/>
                <a:ext cx="1466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90500" indent="-190500">
                  <a:lnSpc>
                    <a:spcPct val="90000"/>
                  </a:lnSpc>
                </a:pPr>
                <a:r>
                  <a:rPr lang="en-US" sz="1600" b="1" dirty="0"/>
                  <a:t>Individual differences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Strength and fatigue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Information processing and response</a:t>
                </a:r>
              </a:p>
            </p:txBody>
          </p:sp>
        </p:grpSp>
        <p:sp>
          <p:nvSpPr>
            <p:cNvPr id="36880" name="Freeform 35"/>
            <p:cNvSpPr>
              <a:spLocks/>
            </p:cNvSpPr>
            <p:nvPr/>
          </p:nvSpPr>
          <p:spPr bwMode="auto">
            <a:xfrm flipH="1">
              <a:off x="3461" y="2339"/>
              <a:ext cx="459" cy="381"/>
            </a:xfrm>
            <a:custGeom>
              <a:avLst/>
              <a:gdLst>
                <a:gd name="T0" fmla="*/ 0 w 432"/>
                <a:gd name="T1" fmla="*/ 182 h 381"/>
                <a:gd name="T2" fmla="*/ 340 w 432"/>
                <a:gd name="T3" fmla="*/ 109 h 381"/>
                <a:gd name="T4" fmla="*/ 340 w 432"/>
                <a:gd name="T5" fmla="*/ 0 h 381"/>
                <a:gd name="T6" fmla="*/ 459 w 432"/>
                <a:gd name="T7" fmla="*/ 186 h 381"/>
                <a:gd name="T8" fmla="*/ 335 w 432"/>
                <a:gd name="T9" fmla="*/ 381 h 381"/>
                <a:gd name="T10" fmla="*/ 332 w 432"/>
                <a:gd name="T11" fmla="*/ 251 h 381"/>
                <a:gd name="T12" fmla="*/ 0 w 432"/>
                <a:gd name="T13" fmla="*/ 182 h 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381"/>
                <a:gd name="T23" fmla="*/ 432 w 432"/>
                <a:gd name="T24" fmla="*/ 381 h 3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381">
                  <a:moveTo>
                    <a:pt x="0" y="182"/>
                  </a:moveTo>
                  <a:lnTo>
                    <a:pt x="320" y="109"/>
                  </a:lnTo>
                  <a:lnTo>
                    <a:pt x="320" y="0"/>
                  </a:lnTo>
                  <a:lnTo>
                    <a:pt x="432" y="186"/>
                  </a:lnTo>
                  <a:lnTo>
                    <a:pt x="315" y="381"/>
                  </a:lnTo>
                  <a:lnTo>
                    <a:pt x="312" y="25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175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81" name="Rectangle 36"/>
            <p:cNvSpPr>
              <a:spLocks noChangeArrowheads="1"/>
            </p:cNvSpPr>
            <p:nvPr/>
          </p:nvSpPr>
          <p:spPr bwMode="auto">
            <a:xfrm>
              <a:off x="3533" y="2230"/>
              <a:ext cx="3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Who</a:t>
              </a:r>
            </a:p>
          </p:txBody>
        </p:sp>
      </p:grpSp>
      <p:grpSp>
        <p:nvGrpSpPr>
          <p:cNvPr id="30757" name="Group 37"/>
          <p:cNvGrpSpPr>
            <a:grpSpLocks/>
          </p:cNvGrpSpPr>
          <p:nvPr/>
        </p:nvGrpSpPr>
        <p:grpSpPr bwMode="auto">
          <a:xfrm>
            <a:off x="5326063" y="4316413"/>
            <a:ext cx="3284537" cy="2071687"/>
            <a:chOff x="3355" y="2751"/>
            <a:chExt cx="2069" cy="1305"/>
          </a:xfrm>
        </p:grpSpPr>
        <p:grpSp>
          <p:nvGrpSpPr>
            <p:cNvPr id="36874" name="Group 38"/>
            <p:cNvGrpSpPr>
              <a:grpSpLocks/>
            </p:cNvGrpSpPr>
            <p:nvPr/>
          </p:nvGrpSpPr>
          <p:grpSpPr bwMode="auto">
            <a:xfrm>
              <a:off x="3912" y="3080"/>
              <a:ext cx="1512" cy="976"/>
              <a:chOff x="3792" y="3112"/>
              <a:chExt cx="1512" cy="976"/>
            </a:xfrm>
          </p:grpSpPr>
          <p:sp>
            <p:nvSpPr>
              <p:cNvPr id="30759" name="Rectangle 39"/>
              <p:cNvSpPr>
                <a:spLocks noChangeArrowheads="1"/>
              </p:cNvSpPr>
              <p:nvPr/>
            </p:nvSpPr>
            <p:spPr bwMode="auto">
              <a:xfrm>
                <a:off x="3792" y="3112"/>
                <a:ext cx="1512" cy="97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78" name="Rectangle 40"/>
              <p:cNvSpPr>
                <a:spLocks noChangeArrowheads="1"/>
              </p:cNvSpPr>
              <p:nvPr/>
            </p:nvSpPr>
            <p:spPr bwMode="auto">
              <a:xfrm>
                <a:off x="3996" y="3154"/>
                <a:ext cx="1104" cy="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190500" indent="-190500">
                  <a:lnSpc>
                    <a:spcPct val="90000"/>
                  </a:lnSpc>
                </a:pPr>
                <a:r>
                  <a:rPr lang="en-US" sz="1600" b="1" dirty="0"/>
                  <a:t>Layout strategy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Fixed position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Process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Assembly line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Work cell</a:t>
                </a:r>
              </a:p>
              <a:p>
                <a:pPr marL="190500" indent="-190500">
                  <a:lnSpc>
                    <a:spcPct val="90000"/>
                  </a:lnSpc>
                  <a:buFont typeface="Times" charset="0"/>
                  <a:buChar char="•"/>
                </a:pPr>
                <a:r>
                  <a:rPr lang="en-US" sz="1600" dirty="0"/>
                  <a:t>Product</a:t>
                </a:r>
              </a:p>
            </p:txBody>
          </p:sp>
        </p:grpSp>
        <p:sp>
          <p:nvSpPr>
            <p:cNvPr id="36875" name="Freeform 41"/>
            <p:cNvSpPr>
              <a:spLocks/>
            </p:cNvSpPr>
            <p:nvPr/>
          </p:nvSpPr>
          <p:spPr bwMode="auto">
            <a:xfrm rot="2797265" flipH="1" flipV="1">
              <a:off x="3046" y="3069"/>
              <a:ext cx="1017" cy="381"/>
            </a:xfrm>
            <a:custGeom>
              <a:avLst/>
              <a:gdLst>
                <a:gd name="T0" fmla="*/ 0 w 432"/>
                <a:gd name="T1" fmla="*/ 182 h 381"/>
                <a:gd name="T2" fmla="*/ 753 w 432"/>
                <a:gd name="T3" fmla="*/ 109 h 381"/>
                <a:gd name="T4" fmla="*/ 753 w 432"/>
                <a:gd name="T5" fmla="*/ 0 h 381"/>
                <a:gd name="T6" fmla="*/ 1017 w 432"/>
                <a:gd name="T7" fmla="*/ 186 h 381"/>
                <a:gd name="T8" fmla="*/ 742 w 432"/>
                <a:gd name="T9" fmla="*/ 381 h 381"/>
                <a:gd name="T10" fmla="*/ 735 w 432"/>
                <a:gd name="T11" fmla="*/ 251 h 381"/>
                <a:gd name="T12" fmla="*/ 0 w 432"/>
                <a:gd name="T13" fmla="*/ 182 h 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381"/>
                <a:gd name="T23" fmla="*/ 432 w 432"/>
                <a:gd name="T24" fmla="*/ 381 h 3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381">
                  <a:moveTo>
                    <a:pt x="0" y="182"/>
                  </a:moveTo>
                  <a:lnTo>
                    <a:pt x="320" y="109"/>
                  </a:lnTo>
                  <a:lnTo>
                    <a:pt x="320" y="0"/>
                  </a:lnTo>
                  <a:lnTo>
                    <a:pt x="432" y="186"/>
                  </a:lnTo>
                  <a:lnTo>
                    <a:pt x="315" y="381"/>
                  </a:lnTo>
                  <a:lnTo>
                    <a:pt x="312" y="25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175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6" name="Rectangle 42"/>
            <p:cNvSpPr>
              <a:spLocks noChangeArrowheads="1"/>
            </p:cNvSpPr>
            <p:nvPr/>
          </p:nvSpPr>
          <p:spPr bwMode="auto">
            <a:xfrm rot="2722690">
              <a:off x="3268" y="330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How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00963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Work Sampling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647700" y="1562100"/>
            <a:ext cx="7872413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Take a preliminary sample to obtain estimates of parameter values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Compute the sample size required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Prepare a schedule for random observations at appropriate times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Observe and record worker activities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Determine how workers spend their time</a:t>
            </a:r>
          </a:p>
        </p:txBody>
      </p:sp>
    </p:spTree>
    <p:extLst>
      <p:ext uri="{BB962C8B-B14F-4D97-AF65-F5344CB8AC3E}">
        <p14:creationId xmlns:p14="http://schemas.microsoft.com/office/powerpoint/2010/main" val="174760560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Work Sampling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635000" y="1651000"/>
            <a:ext cx="57388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Bef>
                <a:spcPct val="40000"/>
              </a:spcBef>
            </a:pPr>
            <a:r>
              <a:rPr lang="en-US" sz="3200" dirty="0"/>
              <a:t>Determining the sample size</a:t>
            </a: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877888" y="3797300"/>
            <a:ext cx="73882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0700" indent="-1790700">
              <a:lnSpc>
                <a:spcPct val="90000"/>
              </a:lnSpc>
              <a:spcAft>
                <a:spcPct val="25000"/>
              </a:spcAft>
              <a:tabLst>
                <a:tab pos="1346200" algn="r"/>
                <a:tab pos="1524000" algn="l"/>
              </a:tabLst>
            </a:pPr>
            <a:r>
              <a:rPr lang="en-US" dirty="0"/>
              <a:t>where	</a:t>
            </a:r>
            <a:r>
              <a:rPr lang="en-US" i="1" dirty="0">
                <a:latin typeface="Times New Roman" charset="0"/>
                <a:cs typeface="Times New Roman" charset="0"/>
              </a:rPr>
              <a:t>n</a:t>
            </a:r>
            <a:r>
              <a:rPr lang="en-US" dirty="0"/>
              <a:t>	=	required sample size</a:t>
            </a:r>
          </a:p>
          <a:p>
            <a:pPr marL="1790700" indent="-1790700">
              <a:lnSpc>
                <a:spcPct val="90000"/>
              </a:lnSpc>
              <a:spcAft>
                <a:spcPct val="25000"/>
              </a:spcAft>
              <a:tabLst>
                <a:tab pos="1346200" algn="r"/>
                <a:tab pos="15240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z</a:t>
            </a:r>
            <a:r>
              <a:rPr lang="en-US" dirty="0"/>
              <a:t>	=	standard normal deviate for desired confidence level</a:t>
            </a:r>
          </a:p>
          <a:p>
            <a:pPr marL="1790700" indent="-1790700">
              <a:lnSpc>
                <a:spcPct val="90000"/>
              </a:lnSpc>
              <a:spcAft>
                <a:spcPct val="25000"/>
              </a:spcAft>
              <a:tabLst>
                <a:tab pos="1346200" algn="r"/>
                <a:tab pos="15240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p</a:t>
            </a:r>
            <a:r>
              <a:rPr lang="en-US" dirty="0"/>
              <a:t>	=	estimated value of sample proportion</a:t>
            </a:r>
          </a:p>
          <a:p>
            <a:pPr marL="1790700" indent="-1790700">
              <a:lnSpc>
                <a:spcPct val="90000"/>
              </a:lnSpc>
              <a:spcAft>
                <a:spcPct val="25000"/>
              </a:spcAft>
              <a:tabLst>
                <a:tab pos="1346200" algn="r"/>
                <a:tab pos="1524000" algn="l"/>
              </a:tabLst>
            </a:pPr>
            <a:r>
              <a:rPr lang="en-US" dirty="0"/>
              <a:t>	</a:t>
            </a:r>
            <a:r>
              <a:rPr lang="en-US" i="1" dirty="0"/>
              <a:t>h</a:t>
            </a:r>
            <a:r>
              <a:rPr lang="en-US" dirty="0"/>
              <a:t>	=	acceptable error level in percent (as a decimal)</a:t>
            </a: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3536950" y="2406650"/>
          <a:ext cx="2070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040" imgH="987120" progId="Equation.3">
                  <p:embed/>
                </p:oleObj>
              </mc:Choice>
              <mc:Fallback>
                <p:oleObj name="Equation" r:id="rId2" imgW="2057040" imgH="98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406650"/>
                        <a:ext cx="2070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53516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utoUpdateAnimBg="0"/>
      <p:bldP spid="15463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Work Sampling Example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819150" y="1473200"/>
            <a:ext cx="7504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Estimates employees idle 25% of the time</a:t>
            </a:r>
          </a:p>
          <a:p>
            <a:r>
              <a:rPr lang="en-US" sz="2400" dirty="0"/>
              <a:t>Sample should be accurate within ± 3%</a:t>
            </a:r>
          </a:p>
          <a:p>
            <a:r>
              <a:rPr lang="en-US" sz="2400" dirty="0"/>
              <a:t>Wants to have 95.45% confidence in the results</a:t>
            </a:r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1004888" y="3898900"/>
            <a:ext cx="7134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197100" indent="-2197100">
              <a:tabLst>
                <a:tab pos="1714500" algn="r"/>
                <a:tab pos="1905000" algn="l"/>
              </a:tabLst>
            </a:pPr>
            <a:r>
              <a:rPr lang="en-US" dirty="0"/>
              <a:t>where	</a:t>
            </a:r>
            <a:r>
              <a:rPr lang="en-US" i="1" dirty="0">
                <a:latin typeface="Times New Roman" charset="0"/>
                <a:cs typeface="Times New Roman" charset="0"/>
              </a:rPr>
              <a:t>n</a:t>
            </a:r>
            <a:r>
              <a:rPr lang="en-US" dirty="0"/>
              <a:t>	=	required sample size</a:t>
            </a:r>
          </a:p>
          <a:p>
            <a:pPr marL="2197100" indent="-2197100">
              <a:tabLst>
                <a:tab pos="1714500" algn="r"/>
                <a:tab pos="19050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z</a:t>
            </a:r>
            <a:r>
              <a:rPr lang="en-US" dirty="0"/>
              <a:t>	=	2 for a 95.45% confidence level</a:t>
            </a:r>
          </a:p>
          <a:p>
            <a:pPr marL="2197100" indent="-2197100">
              <a:tabLst>
                <a:tab pos="1714500" algn="r"/>
                <a:tab pos="19050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p</a:t>
            </a:r>
            <a:r>
              <a:rPr lang="en-US" dirty="0"/>
              <a:t>	=	estimate of idle proportion = 25% = .25</a:t>
            </a:r>
          </a:p>
          <a:p>
            <a:pPr marL="2197100" indent="-2197100">
              <a:tabLst>
                <a:tab pos="1714500" algn="r"/>
                <a:tab pos="19050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h</a:t>
            </a:r>
            <a:r>
              <a:rPr lang="en-US" dirty="0"/>
              <a:t>	=	acceptable error of 3% = .03</a:t>
            </a:r>
          </a:p>
        </p:txBody>
      </p:sp>
      <p:graphicFrame>
        <p:nvGraphicFramePr>
          <p:cNvPr id="15" name="Object 33"/>
          <p:cNvGraphicFramePr>
            <a:graphicFrameLocks noChangeAspect="1"/>
          </p:cNvGraphicFramePr>
          <p:nvPr/>
        </p:nvGraphicFramePr>
        <p:xfrm>
          <a:off x="3536950" y="2774950"/>
          <a:ext cx="2070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040" imgH="987120" progId="Equation.3">
                  <p:embed/>
                </p:oleObj>
              </mc:Choice>
              <mc:Fallback>
                <p:oleObj name="Equation" r:id="rId2" imgW="2057040" imgH="98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774950"/>
                        <a:ext cx="2070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4"/>
          <p:cNvGraphicFramePr>
            <a:graphicFrameLocks noChangeAspect="1"/>
          </p:cNvGraphicFramePr>
          <p:nvPr/>
        </p:nvGraphicFramePr>
        <p:xfrm>
          <a:off x="2032000" y="5302250"/>
          <a:ext cx="5080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64840" imgH="886680" progId="Equation.3">
                  <p:embed/>
                </p:oleObj>
              </mc:Choice>
              <mc:Fallback>
                <p:oleObj name="Equation" r:id="rId4" imgW="5064840" imgH="88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5302250"/>
                        <a:ext cx="5080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39969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utoUpdateAnimBg="0"/>
      <p:bldP spid="15565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Labor Planning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95325" y="2303463"/>
            <a:ext cx="77533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Follow demand exactly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Matches direct labor costs to production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Incurs costs in hiring and termination, unemployment insurance, and premium wages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Labor is treated as a variable cost</a:t>
            </a:r>
            <a:endParaRPr lang="en-US" sz="3200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69925" y="1552575"/>
            <a:ext cx="602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BF0922"/>
                </a:solidFill>
              </a:rPr>
              <a:t>Employment-Stability Policies</a:t>
            </a:r>
          </a:p>
        </p:txBody>
      </p:sp>
    </p:spTree>
    <p:extLst>
      <p:ext uri="{BB962C8B-B14F-4D97-AF65-F5344CB8AC3E}">
        <p14:creationId xmlns:p14="http://schemas.microsoft.com/office/powerpoint/2010/main" val="82613051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Labor Planning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95325" y="2303463"/>
            <a:ext cx="7753350" cy="397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 startAt="2"/>
            </a:pPr>
            <a:r>
              <a:rPr lang="en-US" sz="3200" dirty="0"/>
              <a:t>Hold employment constant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Maintains trained workforce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Minimizes hiring, layoff, and unemployment costs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Employees may be underutilized during slack periods or overworked during busy periods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Labor is treated as a fixed cost</a:t>
            </a:r>
            <a:endParaRPr lang="en-US" sz="3200" dirty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669925" y="1552575"/>
            <a:ext cx="602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BF0922"/>
                </a:solidFill>
              </a:rPr>
              <a:t>Employment-Stability Policies</a:t>
            </a:r>
          </a:p>
        </p:txBody>
      </p:sp>
    </p:spTree>
    <p:extLst>
      <p:ext uri="{BB962C8B-B14F-4D97-AF65-F5344CB8AC3E}">
        <p14:creationId xmlns:p14="http://schemas.microsoft.com/office/powerpoint/2010/main" val="380159506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89376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Work Schedules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838200" y="1087438"/>
            <a:ext cx="7594600" cy="5656262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Standard work schedule 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Five eight-hour days</a:t>
            </a:r>
          </a:p>
          <a:p>
            <a:pPr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Flextime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Allows employees, within limits, to determine their own schedules</a:t>
            </a:r>
          </a:p>
          <a:p>
            <a:pPr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Flexible work week/compressed workweek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Fewer but longer days</a:t>
            </a:r>
          </a:p>
          <a:p>
            <a:pPr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Part-time status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Fewer, possibly irregular, hours</a:t>
            </a:r>
          </a:p>
        </p:txBody>
      </p:sp>
    </p:spTree>
    <p:extLst>
      <p:ext uri="{BB962C8B-B14F-4D97-AF65-F5344CB8AC3E}">
        <p14:creationId xmlns:p14="http://schemas.microsoft.com/office/powerpoint/2010/main" val="1436109678"/>
      </p:ext>
    </p:extLst>
  </p:cSld>
  <p:clrMapOvr>
    <a:masterClrMapping/>
  </p:clrMapOvr>
  <p:transition>
    <p:pull dir="l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2448</Words>
  <Application>Microsoft Office PowerPoint</Application>
  <PresentationFormat>On-screen Show (4:3)</PresentationFormat>
  <Paragraphs>539</Paragraphs>
  <Slides>62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Unicode MS</vt:lpstr>
      <vt:lpstr>Calibri</vt:lpstr>
      <vt:lpstr>Helvetica Neue</vt:lpstr>
      <vt:lpstr>Lucida Grande</vt:lpstr>
      <vt:lpstr>Times</vt:lpstr>
      <vt:lpstr>Times New Roman</vt:lpstr>
      <vt:lpstr>Wingdings</vt:lpstr>
      <vt:lpstr>Office Theme</vt:lpstr>
      <vt:lpstr>Equation</vt:lpstr>
      <vt:lpstr>PowerPoint Presentation</vt:lpstr>
      <vt:lpstr>Learning Objectives</vt:lpstr>
      <vt:lpstr>Learning Objectives</vt:lpstr>
      <vt:lpstr>Human Resource Strategy</vt:lpstr>
      <vt:lpstr>Human Resource Strategy</vt:lpstr>
      <vt:lpstr>Constraints on Human Resource Strategy</vt:lpstr>
      <vt:lpstr>Labor Planning</vt:lpstr>
      <vt:lpstr>Labor Planning</vt:lpstr>
      <vt:lpstr>Work Schedules</vt:lpstr>
      <vt:lpstr>Job Classification and  Work Rules</vt:lpstr>
      <vt:lpstr>Job Design</vt:lpstr>
      <vt:lpstr>Labor Specialization</vt:lpstr>
      <vt:lpstr>Job Expansion</vt:lpstr>
      <vt:lpstr>Job Enlargement</vt:lpstr>
      <vt:lpstr>Psychological Components of Job Design</vt:lpstr>
      <vt:lpstr>Core Job Characteristics</vt:lpstr>
      <vt:lpstr>Self-Directed Teams</vt:lpstr>
      <vt:lpstr>Self-Directed Teams</vt:lpstr>
      <vt:lpstr>Job Design Continuum</vt:lpstr>
      <vt:lpstr>Benefits of Teams and  Expanded Job Designs</vt:lpstr>
      <vt:lpstr>Limitations of Job Expansion</vt:lpstr>
      <vt:lpstr>Limitations of Job Expansion</vt:lpstr>
      <vt:lpstr>Motivation and Incentive Systems</vt:lpstr>
      <vt:lpstr>Ergonomics and the Work Environment</vt:lpstr>
      <vt:lpstr>Ergonomics and Work Methods</vt:lpstr>
      <vt:lpstr>Recommended Levels of Illumination</vt:lpstr>
      <vt:lpstr>Levels of Illumination</vt:lpstr>
      <vt:lpstr>Decibel Levels</vt:lpstr>
      <vt:lpstr>Methods Analysis</vt:lpstr>
      <vt:lpstr>Flow Diagram</vt:lpstr>
      <vt:lpstr>Flow Diagram</vt:lpstr>
      <vt:lpstr>Process Chart</vt:lpstr>
      <vt:lpstr>Activity Chart</vt:lpstr>
      <vt:lpstr>Operations Chart</vt:lpstr>
      <vt:lpstr>The Visual Workplace</vt:lpstr>
      <vt:lpstr>The Visual Workplace</vt:lpstr>
      <vt:lpstr>The Visual Workplace</vt:lpstr>
      <vt:lpstr>The Visual Workplace</vt:lpstr>
      <vt:lpstr>The Visual Workplace</vt:lpstr>
      <vt:lpstr>Labor Standards</vt:lpstr>
      <vt:lpstr>Labor Standards</vt:lpstr>
      <vt:lpstr>Meaningful Standards Help Determine</vt:lpstr>
      <vt:lpstr>Labor Standards</vt:lpstr>
      <vt:lpstr>Historical Experience</vt:lpstr>
      <vt:lpstr>Time Studies</vt:lpstr>
      <vt:lpstr>Time Studies</vt:lpstr>
      <vt:lpstr>Time Studies</vt:lpstr>
      <vt:lpstr>Time Studies</vt:lpstr>
      <vt:lpstr>Time Study Example 1</vt:lpstr>
      <vt:lpstr>Time Study Example 2</vt:lpstr>
      <vt:lpstr>Time Study Example 2</vt:lpstr>
      <vt:lpstr>Time Study Example 2</vt:lpstr>
      <vt:lpstr>Determine Sample Size</vt:lpstr>
      <vt:lpstr>Determine Sample Size</vt:lpstr>
      <vt:lpstr>Determine Sample Size</vt:lpstr>
      <vt:lpstr>Time Study Example 3</vt:lpstr>
      <vt:lpstr>Time Study Example 3</vt:lpstr>
      <vt:lpstr>Time Study Example 3</vt:lpstr>
      <vt:lpstr>Work Sampling</vt:lpstr>
      <vt:lpstr>Work Sampling</vt:lpstr>
      <vt:lpstr>Work Sampling</vt:lpstr>
      <vt:lpstr>Work Sampling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Chapter 10 - Human Resources, Job Design, and Work Measurement</dc:subject>
  <dc:creator>Jeff Heyl</dc:creator>
  <cp:keywords/>
  <dc:description/>
  <cp:lastModifiedBy>deni</cp:lastModifiedBy>
  <cp:revision>244</cp:revision>
  <dcterms:created xsi:type="dcterms:W3CDTF">2012-09-28T10:33:31Z</dcterms:created>
  <dcterms:modified xsi:type="dcterms:W3CDTF">2021-03-02T07:58:14Z</dcterms:modified>
  <cp:category/>
</cp:coreProperties>
</file>