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47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LB" initials="JLB" lastIdx="31" clrIdx="0"/>
  <p:cmAuthor id="2" name="Owner" initials="O" lastIdx="13" clrIdx="1"/>
  <p:cmAuthor id="3" name="Jeff Heyl" initials="JH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7907" autoAdjust="0"/>
  </p:normalViewPr>
  <p:slideViewPr>
    <p:cSldViewPr snapToGrid="0" snapToObjects="1">
      <p:cViewPr varScale="1">
        <p:scale>
          <a:sx n="111" d="100"/>
          <a:sy n="111" d="100"/>
        </p:scale>
        <p:origin x="1872" y="102"/>
      </p:cViewPr>
      <p:guideLst>
        <p:guide orient="horz" pos="2144"/>
        <p:guide pos="2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E0611E1-B028-2443-BED6-15B43C61F054}" type="datetimeFigureOut">
              <a:rPr lang="en-US"/>
              <a:pPr/>
              <a:t>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5570E3B-8CB0-CD44-872C-98256F01E6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1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DF9C12CE-0FD8-364D-9768-5447276E87B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01C210C-3266-EB43-B07B-7145F34F04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4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B110BCBE-1438-7F48-BB47-BA1F78811996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BB896C-46A8-5B41-A66E-6C0763BAC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BB3FB61-C215-E543-8FD1-8989B0E7D7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40851343-75B4-5B41-BA15-A1E5D1AFA31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Arial Unicode MS"/>
              <a:buChar char="▶"/>
              <a:defRPr/>
            </a:lvl1pPr>
            <a:lvl2pPr marL="742950" indent="-285750">
              <a:buClr>
                <a:schemeClr val="accent1"/>
              </a:buClr>
              <a:buFont typeface="Arial Unicode MS"/>
              <a:buChar char="▶"/>
              <a:defRPr/>
            </a:lvl2pPr>
            <a:lvl3pPr marL="1143000" indent="-228600">
              <a:buClr>
                <a:schemeClr val="accent1"/>
              </a:buClr>
              <a:buFont typeface="Arial Unicode MS"/>
              <a:buChar char="▶"/>
              <a:defRPr/>
            </a:lvl3pPr>
            <a:lvl4pPr marL="1600200" indent="-228600">
              <a:buClr>
                <a:schemeClr val="accent1"/>
              </a:buClr>
              <a:buFont typeface="Arial Unicode MS"/>
              <a:buChar char="▶"/>
              <a:defRPr/>
            </a:lvl4pPr>
            <a:lvl5pPr marL="2057400" indent="-228600">
              <a:buClr>
                <a:schemeClr val="accent1"/>
              </a:buClr>
              <a:buFont typeface="Arial Unicode MS"/>
              <a:buChar char="▶"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19C0A48-53B8-C64F-AFE6-ECE23F1129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BA5193B0-0154-3645-AAC6-F847D834F72F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A2929A9-CBCF-F84E-AF43-5F98BE338A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3062501F-5EAC-7245-8D34-C03DAAD42E71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90C4066-B959-7048-993A-1D66F247A4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636BEDF9-1A21-6B43-B875-962A05A1E8E2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C6EFCD-90AA-5148-8ABC-1BA59F88CE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60EE7452-E89F-B44F-8EC6-5E7B2C87EB8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235D4EDD-6E24-774D-A8B8-BDDB611A77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2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1BEF13AA-8851-2444-B9D7-768558950ADA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6462699-1AF8-664B-ADB3-A01A0E32F0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32A51939-0030-0A4E-A79E-17F611277B5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8157194-97EA-E94B-9726-A838644DB7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B408A058-3B46-274D-97D4-88B83F07514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096DE74-CAF8-1D48-A916-7FE4B71AAB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975600" y="6384925"/>
            <a:ext cx="59531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>
                <a:solidFill>
                  <a:srgbClr val="A6A6A6"/>
                </a:solidFill>
                <a:latin typeface="Arial" charset="0"/>
              </a:rPr>
              <a:t>1 - </a:t>
            </a:r>
            <a:fld id="{DD5F6244-AF47-634E-8DBF-AF0C536FC874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>
              <a:solidFill>
                <a:srgbClr val="A6A6A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32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55882-4DB3-41EB-A6E8-B3699A75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8773"/>
          </a:xfrm>
        </p:spPr>
        <p:txBody>
          <a:bodyPr/>
          <a:lstStyle/>
          <a:p>
            <a:r>
              <a:rPr lang="en-US"/>
              <a:t>Tasks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8C71E-964F-474F-ADCC-D8AF73B18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3411"/>
            <a:ext cx="8229600" cy="5486399"/>
          </a:xfrm>
        </p:spPr>
        <p:txBody>
          <a:bodyPr/>
          <a:lstStyle/>
          <a:p>
            <a:pPr>
              <a:buClrTx/>
              <a:buFont typeface="+mj-lt"/>
              <a:buAutoNum type="arabicPeriod"/>
            </a:pPr>
            <a:r>
              <a:rPr lang="en-US" sz="1200"/>
              <a:t>George Kyparisis makes bowling balls in his Miami plant. With recent increases in his costs, he has a newfound interest in efficiency. George is interested in determining the productivity of his organization. He would like to know if his organization is maintaining the manufacturing average of 3% increase in productivity per year? He has the following data representing a month from last year and an equivalent month this year: </a:t>
            </a:r>
          </a:p>
          <a:p>
            <a:pPr marL="0" indent="0">
              <a:buClrTx/>
              <a:buNone/>
            </a:pPr>
            <a:endParaRPr lang="en-US" sz="1200"/>
          </a:p>
          <a:p>
            <a:pPr marL="0" indent="0">
              <a:buClrTx/>
              <a:buNone/>
            </a:pPr>
            <a:endParaRPr lang="en-US" sz="1200"/>
          </a:p>
          <a:p>
            <a:pPr marL="0" indent="0">
              <a:buClrTx/>
              <a:buNone/>
            </a:pPr>
            <a:endParaRPr lang="en-US" sz="1200"/>
          </a:p>
          <a:p>
            <a:pPr marL="0" indent="0">
              <a:buClrTx/>
              <a:buNone/>
            </a:pPr>
            <a:endParaRPr lang="en-US" sz="1200"/>
          </a:p>
          <a:p>
            <a:pPr marL="0" indent="0">
              <a:buClrTx/>
              <a:buNone/>
            </a:pPr>
            <a:endParaRPr lang="en-US" sz="1200"/>
          </a:p>
          <a:p>
            <a:pPr marL="344488" indent="0">
              <a:buClrTx/>
              <a:buNone/>
            </a:pPr>
            <a:r>
              <a:rPr lang="en-US" sz="1200"/>
              <a:t>Show the productivity percentage change for each category and then determine the improvement for labor-hours, the typical standard for comparison.</a:t>
            </a:r>
          </a:p>
          <a:p>
            <a:pPr>
              <a:buClrTx/>
              <a:buFont typeface="+mj-lt"/>
              <a:buAutoNum type="arabicPeriod" startAt="2"/>
            </a:pPr>
            <a:r>
              <a:rPr lang="en-US" sz="1200"/>
              <a:t>Lillian Fok is president of Lakefront Manufacturing, a producer of bicycle tires. Fok makes 1,000 tires per day with the following resources:</a:t>
            </a:r>
          </a:p>
          <a:p>
            <a:pPr>
              <a:buClrTx/>
              <a:buFont typeface="+mj-lt"/>
              <a:buAutoNum type="arabicPeriod" startAt="2"/>
            </a:pPr>
            <a:endParaRPr lang="en-US" sz="1400"/>
          </a:p>
          <a:p>
            <a:pPr>
              <a:buClrTx/>
              <a:buFont typeface="+mj-lt"/>
              <a:buAutoNum type="arabicPeriod" startAt="2"/>
            </a:pPr>
            <a:endParaRPr lang="en-US" sz="1400"/>
          </a:p>
          <a:p>
            <a:pPr>
              <a:buClrTx/>
              <a:buFont typeface="+mj-lt"/>
              <a:buAutoNum type="arabicPeriod" startAt="2"/>
            </a:pPr>
            <a:endParaRPr lang="en-US" sz="1400"/>
          </a:p>
          <a:p>
            <a:pPr>
              <a:buClrTx/>
              <a:buFont typeface="+mj-lt"/>
              <a:buAutoNum type="arabicPeriod" startAt="2"/>
            </a:pPr>
            <a:endParaRPr lang="en-US" sz="1400"/>
          </a:p>
          <a:p>
            <a:pPr lvl="1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200"/>
              <a:t>What is the labor productivity per labor-hour for these tires at Lakefront Manufacturing? </a:t>
            </a:r>
          </a:p>
          <a:p>
            <a:pPr lvl="1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200"/>
              <a:t>What is the multifactor productivity for these tires at Lakefront Manufacturing? </a:t>
            </a:r>
          </a:p>
          <a:p>
            <a:pPr lvl="1">
              <a:spcAft>
                <a:spcPts val="0"/>
              </a:spcAft>
              <a:buClrTx/>
              <a:buFont typeface="+mj-lt"/>
              <a:buAutoNum type="alphaLcPeriod"/>
            </a:pPr>
            <a:r>
              <a:rPr lang="en-US" sz="1200"/>
              <a:t>What is the percent change in multifactor productivity if Fok can reduce the energy bill by $1,000 per day without cutting production or changing any other inputs?</a:t>
            </a:r>
            <a:endParaRPr lang="en-US" sz="2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88FDD9-981F-4225-BD57-F60FE5ED7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355" y="1738760"/>
            <a:ext cx="3352800" cy="1352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A511CD-21F8-4D3E-A6DF-12BA7B74A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7102" y="4565891"/>
            <a:ext cx="350520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50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R11">
      <a:dk1>
        <a:srgbClr val="000000"/>
      </a:dk1>
      <a:lt1>
        <a:srgbClr val="FFFFFF"/>
      </a:lt1>
      <a:dk2>
        <a:srgbClr val="255898"/>
      </a:dk2>
      <a:lt2>
        <a:srgbClr val="FFFCF2"/>
      </a:lt2>
      <a:accent1>
        <a:srgbClr val="D33320"/>
      </a:accent1>
      <a:accent2>
        <a:srgbClr val="9FACC7"/>
      </a:accent2>
      <a:accent3>
        <a:srgbClr val="F7D7AC"/>
      </a:accent3>
      <a:accent4>
        <a:srgbClr val="BDD6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179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Office Theme</vt:lpstr>
      <vt:lpstr>Tasks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Heizer/Render 12e</dc:title>
  <dc:subject>Chapter 1 - Operations and Productivity</dc:subject>
  <dc:creator>Jeff Heyl</dc:creator>
  <cp:lastModifiedBy>deni</cp:lastModifiedBy>
  <cp:revision>216</cp:revision>
  <dcterms:created xsi:type="dcterms:W3CDTF">2012-09-28T10:33:31Z</dcterms:created>
  <dcterms:modified xsi:type="dcterms:W3CDTF">2021-02-07T10:24:29Z</dcterms:modified>
</cp:coreProperties>
</file>