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443" r:id="rId2"/>
    <p:sldId id="441" r:id="rId3"/>
    <p:sldId id="442" r:id="rId4"/>
    <p:sldId id="444" r:id="rId5"/>
  </p:sldIdLst>
  <p:sldSz cx="9144000" cy="6858000" type="screen4x3"/>
  <p:notesSz cx="6858000" cy="9144000"/>
  <p:custDataLst>
    <p:tags r:id="rId7"/>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9" clrIdx="0"/>
  <p:cmAuthor id="2" name="Owner" initials="O"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7907" autoAdjust="0"/>
  </p:normalViewPr>
  <p:slideViewPr>
    <p:cSldViewPr snapToGrid="0" snapToObjects="1">
      <p:cViewPr varScale="1">
        <p:scale>
          <a:sx n="88" d="100"/>
          <a:sy n="88" d="100"/>
        </p:scale>
        <p:origin x="942" y="78"/>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3/5/2021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8"/>
            <a:ext cx="8229600" cy="4359626"/>
          </a:xfrm>
        </p:spPr>
        <p:txBody>
          <a:bodyPr/>
          <a:lstStyle/>
          <a:p>
            <a:pPr marL="347663" indent="-347663">
              <a:spcAft>
                <a:spcPts val="0"/>
              </a:spcAft>
              <a:buClrTx/>
              <a:buFont typeface="+mj-lt"/>
              <a:buAutoNum type="arabicPeriod"/>
            </a:pPr>
            <a:r>
              <a:rPr lang="en-US" sz="2400"/>
              <a:t>William Beville’s computer training school, in Richmond, stocks workbooks with the following characteristics:</a:t>
            </a:r>
          </a:p>
          <a:p>
            <a:pPr marL="511175" indent="-173038">
              <a:spcAft>
                <a:spcPts val="0"/>
              </a:spcAft>
              <a:buClrTx/>
              <a:buNone/>
            </a:pPr>
            <a:r>
              <a:rPr lang="en-US" sz="2400"/>
              <a:t>Demand 		D = 19,500 units/year </a:t>
            </a:r>
          </a:p>
          <a:p>
            <a:pPr marL="511175" indent="-173038">
              <a:spcAft>
                <a:spcPts val="0"/>
              </a:spcAft>
              <a:buClrTx/>
              <a:buNone/>
            </a:pPr>
            <a:r>
              <a:rPr lang="en-US" sz="2400"/>
              <a:t>Ordering cost 	S =  $25/order </a:t>
            </a:r>
          </a:p>
          <a:p>
            <a:pPr marL="511175" indent="-173038">
              <a:spcAft>
                <a:spcPts val="0"/>
              </a:spcAft>
              <a:buClrTx/>
              <a:buNone/>
            </a:pPr>
            <a:r>
              <a:rPr lang="en-US" sz="2400"/>
              <a:t>Holding cost 	H =  $4&gt;unit&gt;year</a:t>
            </a:r>
          </a:p>
          <a:p>
            <a:pPr marL="0" indent="0">
              <a:buClrTx/>
              <a:buNone/>
            </a:pPr>
            <a:endParaRPr lang="en-US" sz="1050"/>
          </a:p>
          <a:p>
            <a:pPr marL="461963" indent="-228600">
              <a:buClrTx/>
              <a:buAutoNum type="alphaLcParenR"/>
            </a:pPr>
            <a:r>
              <a:rPr lang="en-US" sz="2400"/>
              <a:t>Calculate the EOQ for the workbooks. </a:t>
            </a:r>
          </a:p>
          <a:p>
            <a:pPr marL="461963" indent="-228600">
              <a:buClrTx/>
              <a:buAutoNum type="alphaLcParenR"/>
            </a:pPr>
            <a:r>
              <a:rPr lang="en-US" sz="2400"/>
              <a:t>What are the annual holding costs for the workbooks? </a:t>
            </a:r>
          </a:p>
          <a:p>
            <a:pPr marL="461963" indent="-228600">
              <a:buClrTx/>
              <a:buAutoNum type="alphaLcParenR"/>
            </a:pPr>
            <a:r>
              <a:rPr lang="en-US" sz="2400"/>
              <a:t>What are the annual ordering costs?</a:t>
            </a:r>
          </a:p>
          <a:p>
            <a:pPr marL="461963" indent="-228600">
              <a:buClrTx/>
              <a:buFont typeface="Arial Unicode MS"/>
              <a:buAutoNum type="alphaLcParenR"/>
            </a:pPr>
            <a:r>
              <a:rPr lang="en-US" sz="2400"/>
              <a:t>What are the annual total costs?</a:t>
            </a:r>
          </a:p>
          <a:p>
            <a:pPr marL="461963" indent="-228600">
              <a:buClrTx/>
              <a:buAutoNum type="alphaLcParenR"/>
            </a:pPr>
            <a:endParaRPr lang="en-US" sz="2400"/>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spTree>
    <p:extLst>
      <p:ext uri="{BB962C8B-B14F-4D97-AF65-F5344CB8AC3E}">
        <p14:creationId xmlns:p14="http://schemas.microsoft.com/office/powerpoint/2010/main" val="367042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229600" cy="5371997"/>
          </a:xfrm>
        </p:spPr>
        <p:txBody>
          <a:bodyPr/>
          <a:lstStyle/>
          <a:p>
            <a:pPr marL="284163" indent="-284163">
              <a:spcAft>
                <a:spcPts val="0"/>
              </a:spcAft>
              <a:buClrTx/>
              <a:buFont typeface="+mj-lt"/>
              <a:buAutoNum type="arabicPeriod"/>
            </a:pPr>
            <a:r>
              <a:rPr lang="en-US" sz="2400"/>
              <a:t>Southeastern Bell stocks a certain switch connector at its central warehouse for supplying field service offices. The yearly demand for these connectors is 15,000 units. Southeastern estimates its annual holding cost for this item to be $25 per unit. The cost to place and process an order from the supplier is $75. The company operates 300 days per year, and the lead time to receive an order from the supplier is 2 working days</a:t>
            </a:r>
          </a:p>
          <a:p>
            <a:pPr marL="284163" indent="-284163">
              <a:spcAft>
                <a:spcPts val="0"/>
              </a:spcAft>
              <a:buClrTx/>
              <a:buFont typeface="+mj-lt"/>
              <a:buAutoNum type="arabicPeriod"/>
            </a:pPr>
            <a:endParaRPr lang="en-US" sz="2400"/>
          </a:p>
          <a:p>
            <a:pPr marL="511175" indent="-228600">
              <a:spcAft>
                <a:spcPts val="0"/>
              </a:spcAft>
              <a:buClrTx/>
              <a:buAutoNum type="alphaLcParenR"/>
            </a:pPr>
            <a:r>
              <a:rPr lang="en-US" sz="2400"/>
              <a:t>Find the economic order quantity. </a:t>
            </a:r>
          </a:p>
          <a:p>
            <a:pPr marL="511175" indent="-228600">
              <a:spcAft>
                <a:spcPts val="0"/>
              </a:spcAft>
              <a:buClrTx/>
              <a:buAutoNum type="alphaLcParenR"/>
            </a:pPr>
            <a:r>
              <a:rPr lang="en-US" sz="2400"/>
              <a:t>Find the annual holding costs. </a:t>
            </a:r>
          </a:p>
          <a:p>
            <a:pPr marL="511175" indent="-228600">
              <a:spcAft>
                <a:spcPts val="0"/>
              </a:spcAft>
              <a:buClrTx/>
              <a:buAutoNum type="alphaLcParenR"/>
            </a:pPr>
            <a:r>
              <a:rPr lang="en-US" sz="2400"/>
              <a:t>Find the annual ordering costs. </a:t>
            </a:r>
          </a:p>
          <a:p>
            <a:pPr marL="511175" indent="-228600">
              <a:spcAft>
                <a:spcPts val="0"/>
              </a:spcAft>
              <a:buClrTx/>
              <a:buAutoNum type="alphaLcParenR"/>
            </a:pPr>
            <a:r>
              <a:rPr lang="en-US" sz="2400"/>
              <a:t>What is the reorder point?</a:t>
            </a:r>
            <a:endParaRPr lang="en-US" sz="3600"/>
          </a:p>
          <a:p>
            <a:pPr marL="0" indent="0">
              <a:buClrTx/>
              <a:buNone/>
            </a:pPr>
            <a:endParaRPr lang="en-US" sz="2400"/>
          </a:p>
          <a:p>
            <a:pPr marL="233363" indent="0">
              <a:buClrTx/>
              <a:buNone/>
            </a:pPr>
            <a:endParaRPr lang="en-US" sz="4800"/>
          </a:p>
          <a:p>
            <a:pPr marL="233363" indent="0">
              <a:buClrTx/>
              <a:buNone/>
            </a:pPr>
            <a:endParaRPr lang="en-US" sz="4800"/>
          </a:p>
          <a:p>
            <a:pPr marL="233363" indent="0">
              <a:buClrTx/>
              <a:buNone/>
            </a:pPr>
            <a:endParaRPr lang="en-US" sz="4800"/>
          </a:p>
          <a:p>
            <a:pPr marL="233363" indent="0">
              <a:buClrTx/>
              <a:buNone/>
            </a:pPr>
            <a:endParaRPr lang="en-US" sz="4800"/>
          </a:p>
          <a:p>
            <a:pPr marL="233363" indent="0">
              <a:buClrTx/>
              <a:buNone/>
            </a:pPr>
            <a:endParaRPr lang="en-US" sz="4800"/>
          </a:p>
          <a:p>
            <a:pPr marL="233363" indent="0">
              <a:buClrTx/>
              <a:buNone/>
            </a:pPr>
            <a:endParaRPr lang="en-US"/>
          </a:p>
          <a:p>
            <a:pPr marL="347663" indent="0">
              <a:spcAft>
                <a:spcPts val="0"/>
              </a:spcAft>
              <a:buClrTx/>
              <a:buNone/>
            </a:pPr>
            <a:endParaRPr lang="en-US" sz="4000"/>
          </a:p>
        </p:txBody>
      </p:sp>
    </p:spTree>
    <p:extLst>
      <p:ext uri="{BB962C8B-B14F-4D97-AF65-F5344CB8AC3E}">
        <p14:creationId xmlns:p14="http://schemas.microsoft.com/office/powerpoint/2010/main" val="1254175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741228" cy="5535283"/>
          </a:xfrm>
        </p:spPr>
        <p:txBody>
          <a:bodyPr/>
          <a:lstStyle/>
          <a:p>
            <a:pPr marL="284163" indent="-284163">
              <a:spcAft>
                <a:spcPts val="0"/>
              </a:spcAft>
              <a:buClrTx/>
              <a:buFont typeface="+mj-lt"/>
              <a:buAutoNum type="arabicPeriod"/>
            </a:pPr>
            <a:r>
              <a:rPr lang="en-US" sz="2000"/>
              <a:t>Race One Motors is an Indonesian car manufacturer. At its largest manufacturing facility, in Jakarta, the company produces subcomponents at a rate of 300 per day, and it uses these subcomponents at a rate of 12,500 per year (of 250 working days). Holding costs are $2 per item per year, and ordering (setup) costs are $30 per order.</a:t>
            </a:r>
          </a:p>
          <a:p>
            <a:pPr marL="0" indent="0">
              <a:buClrTx/>
              <a:buNone/>
            </a:pPr>
            <a:endParaRPr lang="en-US" sz="2000"/>
          </a:p>
          <a:p>
            <a:pPr marL="685800" indent="-338138">
              <a:spcAft>
                <a:spcPts val="0"/>
              </a:spcAft>
              <a:buClrTx/>
              <a:buAutoNum type="alphaLcParenR"/>
            </a:pPr>
            <a:r>
              <a:rPr lang="en-US" sz="2000"/>
              <a:t>What is the economic production quantity? </a:t>
            </a:r>
          </a:p>
          <a:p>
            <a:pPr marL="685800" indent="-338138">
              <a:spcAft>
                <a:spcPts val="0"/>
              </a:spcAft>
              <a:buClrTx/>
              <a:buAutoNum type="alphaLcParenR"/>
            </a:pPr>
            <a:r>
              <a:rPr lang="en-US" sz="2000"/>
              <a:t>How many production runs per year will be made? </a:t>
            </a:r>
          </a:p>
          <a:p>
            <a:pPr marL="685800" indent="-338138">
              <a:spcAft>
                <a:spcPts val="0"/>
              </a:spcAft>
              <a:buClrTx/>
              <a:buAutoNum type="alphaLcParenR"/>
            </a:pPr>
            <a:r>
              <a:rPr lang="en-US" sz="2000"/>
              <a:t>What will be the maximum inventory level? </a:t>
            </a:r>
          </a:p>
          <a:p>
            <a:pPr marL="685800" indent="-338138">
              <a:spcAft>
                <a:spcPts val="0"/>
              </a:spcAft>
              <a:buClrTx/>
              <a:buAutoNum type="alphaLcParenR"/>
            </a:pPr>
            <a:r>
              <a:rPr lang="en-US" sz="2000"/>
              <a:t>What percentage of time will the facility be producing components?</a:t>
            </a:r>
          </a:p>
          <a:p>
            <a:pPr marL="685800" indent="-338138">
              <a:spcAft>
                <a:spcPts val="0"/>
              </a:spcAft>
              <a:buClrTx/>
              <a:buAutoNum type="alphaLcParenR"/>
            </a:pPr>
            <a:r>
              <a:rPr lang="en-US" sz="2000"/>
              <a:t>What is the annual cost of ordering and holding inventory? </a:t>
            </a:r>
          </a:p>
          <a:p>
            <a:pPr marL="347663" indent="0">
              <a:spcAft>
                <a:spcPts val="0"/>
              </a:spcAft>
              <a:buClrTx/>
              <a:buNone/>
            </a:pPr>
            <a:r>
              <a:rPr lang="en-US" sz="3600"/>
              <a:t> </a:t>
            </a:r>
          </a:p>
          <a:p>
            <a:pPr marL="400050" lvl="1" indent="0">
              <a:spcAft>
                <a:spcPts val="0"/>
              </a:spcAft>
              <a:buClrTx/>
              <a:buNone/>
            </a:pPr>
            <a:r>
              <a:rPr lang="en-US" sz="4400"/>
              <a:t> </a:t>
            </a:r>
            <a:endParaRPr lang="en-US" sz="3600"/>
          </a:p>
        </p:txBody>
      </p:sp>
    </p:spTree>
    <p:extLst>
      <p:ext uri="{BB962C8B-B14F-4D97-AF65-F5344CB8AC3E}">
        <p14:creationId xmlns:p14="http://schemas.microsoft.com/office/powerpoint/2010/main" val="406461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741228" cy="5535283"/>
          </a:xfrm>
        </p:spPr>
        <p:txBody>
          <a:bodyPr/>
          <a:lstStyle/>
          <a:p>
            <a:pPr marL="284163" indent="-284163">
              <a:spcAft>
                <a:spcPts val="0"/>
              </a:spcAft>
              <a:buClrTx/>
              <a:buFont typeface="+mj-lt"/>
              <a:buAutoNum type="arabicPeriod"/>
            </a:pPr>
            <a:r>
              <a:rPr lang="en-US" sz="2000"/>
              <a:t>Bell Computers purchases integrated chips at $350 per chip. The holding cost is $35 per unit per year, the ordering cost is $120 per order, and sales are steady, at 400 per month. The company’s supplier, Rich Blue Chip Manufacturing, Inc., decides to offer price concessions in order to attract larger orders. The price structure is shown below.</a:t>
            </a:r>
          </a:p>
          <a:p>
            <a:pPr marL="0" indent="0">
              <a:spcAft>
                <a:spcPts val="0"/>
              </a:spcAft>
              <a:buClrTx/>
              <a:buNone/>
            </a:pPr>
            <a:endParaRPr lang="en-US" sz="3600"/>
          </a:p>
          <a:p>
            <a:pPr marL="0" indent="0">
              <a:buClrTx/>
              <a:buNone/>
            </a:pPr>
            <a:endParaRPr lang="en-US" sz="3600"/>
          </a:p>
          <a:p>
            <a:pPr marL="0" indent="0">
              <a:buClrTx/>
              <a:buNone/>
            </a:pPr>
            <a:endParaRPr lang="en-US" sz="3600"/>
          </a:p>
          <a:p>
            <a:pPr marL="0" indent="0">
              <a:buClrTx/>
              <a:buNone/>
            </a:pPr>
            <a:endParaRPr lang="en-US" sz="3600"/>
          </a:p>
          <a:p>
            <a:pPr marL="347662" indent="0">
              <a:lnSpc>
                <a:spcPct val="100000"/>
              </a:lnSpc>
              <a:spcAft>
                <a:spcPts val="0"/>
              </a:spcAft>
              <a:buClrTx/>
              <a:buNone/>
            </a:pPr>
            <a:r>
              <a:rPr lang="en-US" sz="2000"/>
              <a:t>What is the optimal order quantity and the minimum annual cost for Bell Computers to order, purchase, and hold these integrated chips? </a:t>
            </a:r>
          </a:p>
          <a:p>
            <a:pPr marL="347663" indent="0">
              <a:spcAft>
                <a:spcPts val="0"/>
              </a:spcAft>
              <a:buClrTx/>
              <a:buNone/>
            </a:pPr>
            <a:r>
              <a:rPr lang="en-US" sz="5400"/>
              <a:t> </a:t>
            </a:r>
          </a:p>
          <a:p>
            <a:pPr marL="400050" lvl="1" indent="0">
              <a:spcAft>
                <a:spcPts val="0"/>
              </a:spcAft>
              <a:buClrTx/>
              <a:buNone/>
            </a:pPr>
            <a:r>
              <a:rPr lang="en-US" sz="6600"/>
              <a:t> </a:t>
            </a:r>
            <a:endParaRPr lang="en-US" sz="5400"/>
          </a:p>
        </p:txBody>
      </p:sp>
      <p:pic>
        <p:nvPicPr>
          <p:cNvPr id="5" name="Picture 4">
            <a:extLst>
              <a:ext uri="{FF2B5EF4-FFF2-40B4-BE49-F238E27FC236}">
                <a16:creationId xmlns:a16="http://schemas.microsoft.com/office/drawing/2014/main" id="{B0B53DBB-E191-4CB6-B817-9E809FADB2FA}"/>
              </a:ext>
            </a:extLst>
          </p:cNvPr>
          <p:cNvPicPr>
            <a:picLocks noChangeAspect="1"/>
          </p:cNvPicPr>
          <p:nvPr/>
        </p:nvPicPr>
        <p:blipFill>
          <a:blip r:embed="rId2"/>
          <a:stretch>
            <a:fillRect/>
          </a:stretch>
        </p:blipFill>
        <p:spPr>
          <a:xfrm>
            <a:off x="1868260" y="2592160"/>
            <a:ext cx="5086836" cy="1587954"/>
          </a:xfrm>
          <a:prstGeom prst="rect">
            <a:avLst/>
          </a:prstGeom>
        </p:spPr>
      </p:pic>
    </p:spTree>
    <p:extLst>
      <p:ext uri="{BB962C8B-B14F-4D97-AF65-F5344CB8AC3E}">
        <p14:creationId xmlns:p14="http://schemas.microsoft.com/office/powerpoint/2010/main" val="10003367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1656</TotalTime>
  <Words>403</Words>
  <Application>Microsoft Office PowerPoint</Application>
  <PresentationFormat>On-screen Show (4:3)</PresentationFormat>
  <Paragraphs>49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Unicode MS</vt:lpstr>
      <vt:lpstr>Calibri</vt:lpstr>
      <vt:lpstr>Office Theme</vt:lpstr>
      <vt:lpstr>Task</vt:lpstr>
      <vt:lpstr>Task</vt:lpstr>
      <vt:lpstr>Task</vt:lpstr>
      <vt:lpstr>Task</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3 - Project Management</dc:subject>
  <dc:creator>Jeff Heyl</dc:creator>
  <cp:lastModifiedBy>deni</cp:lastModifiedBy>
  <cp:revision>222</cp:revision>
  <dcterms:created xsi:type="dcterms:W3CDTF">2012-09-28T10:33:31Z</dcterms:created>
  <dcterms:modified xsi:type="dcterms:W3CDTF">2021-03-05T01:03:50Z</dcterms:modified>
</cp:coreProperties>
</file>