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443" r:id="rId2"/>
    <p:sldId id="441" r:id="rId3"/>
    <p:sldId id="442" r:id="rId4"/>
    <p:sldId id="444" r:id="rId5"/>
  </p:sldIdLst>
  <p:sldSz cx="9144000" cy="6858000" type="screen4x3"/>
  <p:notesSz cx="6858000" cy="9144000"/>
  <p:custDataLst>
    <p:tags r:id="rId7"/>
  </p:custDataLst>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Arial"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Arial"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Arial"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Arial"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2144">
          <p15:clr>
            <a:srgbClr val="A4A3A4"/>
          </p15:clr>
        </p15:guide>
        <p15:guide id="2" pos="28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B" initials="JLB" lastIdx="29" clrIdx="0"/>
  <p:cmAuthor id="2" name="Owner" initials="O"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06" autoAdjust="0"/>
    <p:restoredTop sz="97907" autoAdjust="0"/>
  </p:normalViewPr>
  <p:slideViewPr>
    <p:cSldViewPr snapToGrid="0" snapToObjects="1">
      <p:cViewPr varScale="1">
        <p:scale>
          <a:sx n="88" d="100"/>
          <a:sy n="88" d="100"/>
        </p:scale>
        <p:origin x="942" y="78"/>
      </p:cViewPr>
      <p:guideLst>
        <p:guide orient="horz" pos="2144"/>
        <p:guide pos="2888"/>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2E0611E1-B028-2443-BED6-15B43C61F054}" type="datetimeFigureOut">
              <a:rPr lang="en-US"/>
              <a:pPr/>
              <a:t>3/5/2021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5570E3B-8CB0-CD44-872C-98256F01E610}" type="slidenum">
              <a:rPr lang="en-US"/>
              <a:pPr/>
              <a:t>‹#›</a:t>
            </a:fld>
            <a:endParaRPr lang="en-US" dirty="0"/>
          </a:p>
        </p:txBody>
      </p:sp>
    </p:spTree>
    <p:extLst>
      <p:ext uri="{BB962C8B-B14F-4D97-AF65-F5344CB8AC3E}">
        <p14:creationId xmlns:p14="http://schemas.microsoft.com/office/powerpoint/2010/main" val="283021281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F9C12CE-0FD8-364D-9768-5447276E87B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01C210C-3266-EB43-B07B-7145F34F04D9}" type="slidenum">
              <a:rPr lang="en-US"/>
              <a:pPr/>
              <a:t>‹#›</a:t>
            </a:fld>
            <a:endParaRPr lang="en-US" dirty="0"/>
          </a:p>
        </p:txBody>
      </p:sp>
    </p:spTree>
    <p:extLst>
      <p:ext uri="{BB962C8B-B14F-4D97-AF65-F5344CB8AC3E}">
        <p14:creationId xmlns:p14="http://schemas.microsoft.com/office/powerpoint/2010/main" val="246964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showMasterPhAnim="0" type="vertTx" preserve="1">
  <p:cSld name="Title and Vertical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110BCBE-1438-7F48-BB47-BA1F78811996}"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BB896C-46A8-5B41-A66E-6C0763BACC42}" type="slidenum">
              <a:rPr lang="en-US"/>
              <a:pPr/>
              <a:t>‹#›</a:t>
            </a:fld>
            <a:endParaRPr lang="en-US" dirty="0"/>
          </a:p>
        </p:txBody>
      </p:sp>
    </p:spTree>
    <p:extLst>
      <p:ext uri="{BB962C8B-B14F-4D97-AF65-F5344CB8AC3E}">
        <p14:creationId xmlns:p14="http://schemas.microsoft.com/office/powerpoint/2010/main" val="2163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p:cSld name="Vertical Title and Tex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02DAD016-8EBF-CF47-ACE8-593B4CD3160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BB3FB61-C215-E543-8FD1-8989B0E7D7CA}" type="slidenum">
              <a:rPr lang="en-US"/>
              <a:pPr/>
              <a:t>‹#›</a:t>
            </a:fld>
            <a:endParaRPr lang="en-US" dirty="0"/>
          </a:p>
        </p:txBody>
      </p:sp>
    </p:spTree>
    <p:extLst>
      <p:ext uri="{BB962C8B-B14F-4D97-AF65-F5344CB8AC3E}">
        <p14:creationId xmlns:p14="http://schemas.microsoft.com/office/powerpoint/2010/main" val="23433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40851343-75B4-5B41-BA15-A1E5D1AFA31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lvl1pPr marL="342900" indent="-342900">
              <a:buClr>
                <a:schemeClr val="accent1"/>
              </a:buClr>
              <a:buFont typeface="Arial Unicode MS"/>
              <a:buChar char="▶"/>
              <a:defRPr/>
            </a:lvl1pPr>
            <a:lvl2pPr marL="742950" indent="-285750">
              <a:buClr>
                <a:schemeClr val="accent1"/>
              </a:buClr>
              <a:buFont typeface="Arial Unicode MS"/>
              <a:buChar char="▶"/>
              <a:defRPr/>
            </a:lvl2pPr>
            <a:lvl3pPr marL="1143000" indent="-228600">
              <a:buClr>
                <a:schemeClr val="accent1"/>
              </a:buClr>
              <a:buFont typeface="Arial Unicode MS"/>
              <a:buChar char="▶"/>
              <a:defRPr/>
            </a:lvl3pPr>
            <a:lvl4pPr marL="1600200" indent="-228600">
              <a:buClr>
                <a:schemeClr val="accent1"/>
              </a:buClr>
              <a:buFont typeface="Arial Unicode MS"/>
              <a:buChar char="▶"/>
              <a:defRPr/>
            </a:lvl4pPr>
            <a:lvl5pPr marL="2057400" indent="-228600">
              <a:buClr>
                <a:schemeClr val="accent1"/>
              </a:buClr>
              <a:buFont typeface="Arial Unicode MS"/>
              <a:buChar char="▶"/>
              <a:defRPr/>
            </a:lvl5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19C0A48-53B8-C64F-AFE6-ECE23F11299D}" type="slidenum">
              <a:rPr lang="en-US"/>
              <a:pPr/>
              <a:t>‹#›</a:t>
            </a:fld>
            <a:endParaRPr lang="en-US" dirty="0"/>
          </a:p>
        </p:txBody>
      </p:sp>
    </p:spTree>
    <p:extLst>
      <p:ext uri="{BB962C8B-B14F-4D97-AF65-F5344CB8AC3E}">
        <p14:creationId xmlns:p14="http://schemas.microsoft.com/office/powerpoint/2010/main" val="2023379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Section Header">
    <p:spTree>
      <p:nvGrpSpPr>
        <p:cNvPr id="1" name=""/>
        <p:cNvGrpSpPr/>
        <p:nvPr/>
      </p:nvGrpSpPr>
      <p:grpSpPr>
        <a:xfrm>
          <a:off x="0" y="0"/>
          <a:ext cx="0" cy="0"/>
          <a:chOff x="0" y="0"/>
          <a:chExt cx="0" cy="0"/>
        </a:xfrm>
      </p:grpSpPr>
      <p:sp>
        <p:nvSpPr>
          <p:cNvPr id="4" name="TextBox 3"/>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A5193B0-0154-3645-AAC6-F847D834F72F}"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5" name="TextBox 4"/>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6" name="Footer Placeholder 4"/>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7" name="Slide Number Placeholder 5"/>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3A2929A9-CBCF-F84E-AF43-5F98BE338A13}" type="slidenum">
              <a:rPr lang="en-US"/>
              <a:pPr/>
              <a:t>‹#›</a:t>
            </a:fld>
            <a:endParaRPr lang="en-US" dirty="0"/>
          </a:p>
        </p:txBody>
      </p:sp>
    </p:spTree>
    <p:extLst>
      <p:ext uri="{BB962C8B-B14F-4D97-AF65-F5344CB8AC3E}">
        <p14:creationId xmlns:p14="http://schemas.microsoft.com/office/powerpoint/2010/main" val="183381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062501F-5EAC-7245-8D34-C03DAAD42E71}"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E90C4066-B959-7048-993A-1D66F247A476}" type="slidenum">
              <a:rPr lang="en-US"/>
              <a:pPr/>
              <a:t>‹#›</a:t>
            </a:fld>
            <a:endParaRPr lang="en-US" dirty="0"/>
          </a:p>
        </p:txBody>
      </p:sp>
    </p:spTree>
    <p:extLst>
      <p:ext uri="{BB962C8B-B14F-4D97-AF65-F5344CB8AC3E}">
        <p14:creationId xmlns:p14="http://schemas.microsoft.com/office/powerpoint/2010/main" val="2156288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36BEDF9-1A21-6B43-B875-962A05A1E8E2}"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9" name="Footer Placeholder 7"/>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10" name="Slide Number Placeholder 8"/>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AC6EFCD-90AA-5148-8ABC-1BA59F88CEFF}" type="slidenum">
              <a:rPr lang="en-US"/>
              <a:pPr/>
              <a:t>‹#›</a:t>
            </a:fld>
            <a:endParaRPr lang="en-US" dirty="0"/>
          </a:p>
        </p:txBody>
      </p:sp>
    </p:spTree>
    <p:extLst>
      <p:ext uri="{BB962C8B-B14F-4D97-AF65-F5344CB8AC3E}">
        <p14:creationId xmlns:p14="http://schemas.microsoft.com/office/powerpoint/2010/main" val="3829103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par>
                          <p:cTn id="12" fill="hold">
                            <p:stCondLst>
                              <p:cond delay="3000"/>
                            </p:stCondLst>
                            <p:childTnLst>
                              <p:par>
                                <p:cTn id="13" presetID="18" presetClass="entr" presetSubtype="6" fill="hold" grpId="0" nodeType="afterEffect">
                                  <p:stCondLst>
                                    <p:cond delay="1000"/>
                                  </p:stCondLst>
                                  <p:childTnLst>
                                    <p:set>
                                      <p:cBhvr>
                                        <p:cTn id="14" dur="1" fill="hold">
                                          <p:stCondLst>
                                            <p:cond delay="0"/>
                                          </p:stCondLst>
                                        </p:cTn>
                                        <p:tgtEl>
                                          <p:spTgt spid="5"/>
                                        </p:tgtEl>
                                        <p:attrNameLst>
                                          <p:attrName>style.visibility</p:attrName>
                                        </p:attrNameLst>
                                      </p:cBhvr>
                                      <p:to>
                                        <p:strVal val="visible"/>
                                      </p:to>
                                    </p:set>
                                    <p:animEffect transition="in" filter="strips(downRight)">
                                      <p:cBhvr>
                                        <p:cTn id="15" dur="500"/>
                                        <p:tgtEl>
                                          <p:spTgt spid="5"/>
                                        </p:tgtEl>
                                      </p:cBhvr>
                                    </p:animEffect>
                                  </p:childTnLst>
                                </p:cTn>
                              </p:par>
                            </p:childTnLst>
                          </p:cTn>
                        </p:par>
                        <p:par>
                          <p:cTn id="16" fill="hold">
                            <p:stCondLst>
                              <p:cond delay="4500"/>
                            </p:stCondLst>
                            <p:childTnLst>
                              <p:par>
                                <p:cTn id="17" presetID="18" presetClass="entr" presetSubtype="6" fill="hold" grpId="0" nodeType="afterEffect">
                                  <p:stCondLst>
                                    <p:cond delay="1000"/>
                                  </p:stCondLst>
                                  <p:childTnLst>
                                    <p:set>
                                      <p:cBhvr>
                                        <p:cTn id="18" dur="1" fill="hold">
                                          <p:stCondLst>
                                            <p:cond delay="0"/>
                                          </p:stCondLst>
                                        </p:cTn>
                                        <p:tgtEl>
                                          <p:spTgt spid="6"/>
                                        </p:tgtEl>
                                        <p:attrNameLst>
                                          <p:attrName>style.visibility</p:attrName>
                                        </p:attrNameLst>
                                      </p:cBhvr>
                                      <p:to>
                                        <p:strVal val="visible"/>
                                      </p:to>
                                    </p:set>
                                    <p:animEffect transition="in" filter="strips(downRigh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5" grpId="0" autoUpdateAnimBg="0"/>
      <p:bldP spid="6" grpId="0" autoUpdateAnimBg="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type="titleOnly" preserve="1">
  <p:cSld name="Title Only">
    <p:spTree>
      <p:nvGrpSpPr>
        <p:cNvPr id="1" name=""/>
        <p:cNvGrpSpPr/>
        <p:nvPr/>
      </p:nvGrpSpPr>
      <p:grpSpPr>
        <a:xfrm>
          <a:off x="0" y="0"/>
          <a:ext cx="0" cy="0"/>
          <a:chOff x="0" y="0"/>
          <a:chExt cx="0" cy="0"/>
        </a:xfrm>
      </p:grpSpPr>
      <p:sp>
        <p:nvSpPr>
          <p:cNvPr id="3" name="TextBox 2"/>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60EE7452-E89F-B44F-8EC6-5E7B2C87EB85}"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4" name="TextBox 3"/>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pPr marL="0" marR="0" indent="0" algn="l" defTabSz="457200" rtl="0" eaLnBrk="1" fontAlgn="base" latinLnBrk="0" hangingPunct="1">
              <a:lnSpc>
                <a:spcPct val="100000"/>
              </a:lnSpc>
              <a:spcBef>
                <a:spcPct val="0"/>
              </a:spcBef>
              <a:spcAft>
                <a:spcPct val="0"/>
              </a:spcAft>
              <a:buClrTx/>
              <a:buSzTx/>
              <a:buFontTx/>
              <a:buNone/>
              <a:tabLst/>
              <a:defRPr/>
            </a:pPr>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p:txBody>
          <a:bodyPr/>
          <a:lstStyle/>
          <a:p>
            <a:r>
              <a:rPr lang="en-AU"/>
              <a:t>Click to edit Master title style</a:t>
            </a:r>
            <a:endParaRPr lang="en-US"/>
          </a:p>
        </p:txBody>
      </p:sp>
      <p:sp>
        <p:nvSpPr>
          <p:cNvPr id="5" name="Footer Placeholder 3"/>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6" name="Slide Number Placeholder 4"/>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235D4EDD-6E24-774D-A8B8-BDDB611A773D}" type="slidenum">
              <a:rPr lang="en-US"/>
              <a:pPr/>
              <a:t>‹#›</a:t>
            </a:fld>
            <a:endParaRPr lang="en-US" dirty="0"/>
          </a:p>
        </p:txBody>
      </p:sp>
    </p:spTree>
    <p:extLst>
      <p:ext uri="{BB962C8B-B14F-4D97-AF65-F5344CB8AC3E}">
        <p14:creationId xmlns:p14="http://schemas.microsoft.com/office/powerpoint/2010/main" val="74772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p:cSld name="Blank">
    <p:spTree>
      <p:nvGrpSpPr>
        <p:cNvPr id="1" name=""/>
        <p:cNvGrpSpPr/>
        <p:nvPr/>
      </p:nvGrpSpPr>
      <p:grpSpPr>
        <a:xfrm>
          <a:off x="0" y="0"/>
          <a:ext cx="0" cy="0"/>
          <a:chOff x="0" y="0"/>
          <a:chExt cx="0" cy="0"/>
        </a:xfrm>
      </p:grpSpPr>
      <p:sp>
        <p:nvSpPr>
          <p:cNvPr id="2" name="TextBox 1"/>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1BEF13AA-8851-2444-B9D7-768558950ADA}"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3" name="TextBox 2"/>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4" name="Footer Placeholder 2"/>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5" name="Slide Number Placeholder 3"/>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46462699-1AF8-664B-ADB3-A01A0E32F0C8}" type="slidenum">
              <a:rPr lang="en-US"/>
              <a:pPr/>
              <a:t>‹#›</a:t>
            </a:fld>
            <a:endParaRPr lang="en-US" dirty="0"/>
          </a:p>
        </p:txBody>
      </p:sp>
    </p:spTree>
    <p:extLst>
      <p:ext uri="{BB962C8B-B14F-4D97-AF65-F5344CB8AC3E}">
        <p14:creationId xmlns:p14="http://schemas.microsoft.com/office/powerpoint/2010/main" val="361466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p:cSld name="Content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32A51939-0030-0A4E-A79E-17F611277B53}"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08157194-97EA-E94B-9726-A838644DB756}" type="slidenum">
              <a:rPr lang="en-US"/>
              <a:pPr/>
              <a:t>‹#›</a:t>
            </a:fld>
            <a:endParaRPr lang="en-US" dirty="0"/>
          </a:p>
        </p:txBody>
      </p:sp>
    </p:spTree>
    <p:extLst>
      <p:ext uri="{BB962C8B-B14F-4D97-AF65-F5344CB8AC3E}">
        <p14:creationId xmlns:p14="http://schemas.microsoft.com/office/powerpoint/2010/main" val="3822082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p:cSld name="Picture with Caption">
    <p:spTree>
      <p:nvGrpSpPr>
        <p:cNvPr id="1" name=""/>
        <p:cNvGrpSpPr/>
        <p:nvPr/>
      </p:nvGrpSpPr>
      <p:grpSpPr>
        <a:xfrm>
          <a:off x="0" y="0"/>
          <a:ext cx="0" cy="0"/>
          <a:chOff x="0" y="0"/>
          <a:chExt cx="0" cy="0"/>
        </a:xfrm>
      </p:grpSpPr>
      <p:sp>
        <p:nvSpPr>
          <p:cNvPr id="5" name="TextBox 4"/>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B408A058-3B46-274D-97D4-88B83F07514C}" type="slidenum">
              <a:rPr lang="en-US" sz="1200">
                <a:solidFill>
                  <a:srgbClr val="A6A6A6"/>
                </a:solidFill>
                <a:latin typeface="Arial" charset="0"/>
              </a:rPr>
              <a:pPr/>
              <a:t>‹#›</a:t>
            </a:fld>
            <a:endParaRPr lang="en-US" sz="1200" dirty="0">
              <a:solidFill>
                <a:srgbClr val="A6A6A6"/>
              </a:solidFill>
              <a:latin typeface="Arial" charset="0"/>
            </a:endParaRPr>
          </a:p>
        </p:txBody>
      </p:sp>
      <p:sp>
        <p:nvSpPr>
          <p:cNvPr id="6" name="TextBox 5"/>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7" name="Footer Placeholder 5"/>
          <p:cNvSpPr>
            <a:spLocks noGrp="1"/>
          </p:cNvSpPr>
          <p:nvPr>
            <p:ph type="ftr" sz="quarter" idx="10"/>
          </p:nvPr>
        </p:nvSpPr>
        <p:spPr>
          <a:xfrm>
            <a:off x="3124200" y="6356350"/>
            <a:ext cx="2895600" cy="365125"/>
          </a:xfrm>
          <a:prstGeom prst="rect">
            <a:avLst/>
          </a:prstGeom>
        </p:spPr>
        <p:txBody>
          <a:bodyPr/>
          <a:lstStyle>
            <a:lvl1pPr fontAlgn="auto">
              <a:spcBef>
                <a:spcPts val="0"/>
              </a:spcBef>
              <a:spcAft>
                <a:spcPts val="0"/>
              </a:spcAft>
              <a:defRPr dirty="0">
                <a:latin typeface="+mn-lt"/>
                <a:ea typeface="+mn-ea"/>
                <a:cs typeface="+mn-cs"/>
              </a:defRPr>
            </a:lvl1pPr>
          </a:lstStyle>
          <a:p>
            <a:pPr>
              <a:defRPr/>
            </a:pPr>
            <a:endParaRPr lang="en-US" dirty="0"/>
          </a:p>
        </p:txBody>
      </p:sp>
      <p:sp>
        <p:nvSpPr>
          <p:cNvPr id="8" name="Slide Number Placeholder 6"/>
          <p:cNvSpPr>
            <a:spLocks noGrp="1"/>
          </p:cNvSpPr>
          <p:nvPr>
            <p:ph type="sldNum" sz="quarter" idx="11"/>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A096DE74-CAF8-1D48-A916-7FE4B71AAB36}" type="slidenum">
              <a:rPr lang="en-US"/>
              <a:pPr/>
              <a:t>‹#›</a:t>
            </a:fld>
            <a:endParaRPr lang="en-US" dirty="0"/>
          </a:p>
        </p:txBody>
      </p:sp>
    </p:spTree>
    <p:extLst>
      <p:ext uri="{BB962C8B-B14F-4D97-AF65-F5344CB8AC3E}">
        <p14:creationId xmlns:p14="http://schemas.microsoft.com/office/powerpoint/2010/main" val="3442813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nodePh="1">
                                  <p:stCondLst>
                                    <p:cond delay="100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500"/>
                                        <p:tgtEl>
                                          <p:spTgt spid="3"/>
                                        </p:tgtEl>
                                      </p:cBhvr>
                                    </p:animEffect>
                                  </p:childTnLst>
                                </p:cTn>
                              </p:par>
                            </p:childTnLst>
                          </p:cTn>
                        </p:par>
                        <p:par>
                          <p:cTn id="8" fill="hold">
                            <p:stCondLst>
                              <p:cond delay="1500"/>
                            </p:stCondLst>
                            <p:childTnLst>
                              <p:par>
                                <p:cTn id="9" presetID="18" presetClass="entr" presetSubtype="6" fill="hold" grpId="0" nodeType="afterEffect">
                                  <p:stCondLst>
                                    <p:cond delay="100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AU"/>
              <a:t>Click to edit Master title style</a:t>
            </a:r>
            <a:endParaRPr lang="en-US"/>
          </a:p>
        </p:txBody>
      </p:sp>
      <p:sp>
        <p:nvSpPr>
          <p:cNvPr id="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8" name="TextBox 7"/>
          <p:cNvSpPr txBox="1"/>
          <p:nvPr userDrawn="1"/>
        </p:nvSpPr>
        <p:spPr>
          <a:xfrm>
            <a:off x="457200" y="6384925"/>
            <a:ext cx="306120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AU" sz="1200" dirty="0">
                <a:solidFill>
                  <a:srgbClr val="A6A6A6"/>
                </a:solidFill>
                <a:latin typeface="Arial" charset="0"/>
              </a:rPr>
              <a:t>Copyright © 2017 Pearson Education, Ltd.</a:t>
            </a:r>
            <a:endParaRPr lang="en-US" sz="1200" dirty="0">
              <a:solidFill>
                <a:srgbClr val="A6A6A6"/>
              </a:solidFill>
              <a:latin typeface="Arial" charset="0"/>
            </a:endParaRPr>
          </a:p>
        </p:txBody>
      </p:sp>
      <p:sp>
        <p:nvSpPr>
          <p:cNvPr id="9" name="TextBox 8"/>
          <p:cNvSpPr txBox="1"/>
          <p:nvPr userDrawn="1"/>
        </p:nvSpPr>
        <p:spPr>
          <a:xfrm>
            <a:off x="7975600" y="6384925"/>
            <a:ext cx="595085" cy="276999"/>
          </a:xfrm>
          <a:prstGeom prst="rect">
            <a:avLst/>
          </a:prstGeom>
          <a:noFill/>
        </p:spPr>
        <p:txBody>
          <a:bodyPr wrap="none">
            <a:spAutoFit/>
          </a:bodyPr>
          <a:lstStyle>
            <a:lvl1pPr>
              <a:defRPr>
                <a:solidFill>
                  <a:schemeClr val="tx1"/>
                </a:solidFill>
                <a:latin typeface="Calibri" charset="0"/>
                <a:ea typeface="ＭＳ Ｐゴシック" charset="0"/>
                <a:cs typeface="Arial" charset="0"/>
              </a:defRPr>
            </a:lvl1pPr>
            <a:lvl2pPr marL="742950" indent="-285750">
              <a:defRPr>
                <a:solidFill>
                  <a:schemeClr val="tx1"/>
                </a:solidFill>
                <a:latin typeface="Calibri" charset="0"/>
                <a:ea typeface="Arial" charset="0"/>
                <a:cs typeface="Arial" charset="0"/>
              </a:defRPr>
            </a:lvl2pPr>
            <a:lvl3pPr marL="1143000" indent="-228600">
              <a:defRPr>
                <a:solidFill>
                  <a:schemeClr val="tx1"/>
                </a:solidFill>
                <a:latin typeface="Calibri" charset="0"/>
                <a:ea typeface="Arial" charset="0"/>
                <a:cs typeface="Arial" charset="0"/>
              </a:defRPr>
            </a:lvl3pPr>
            <a:lvl4pPr marL="1600200" indent="-228600">
              <a:defRPr>
                <a:solidFill>
                  <a:schemeClr val="tx1"/>
                </a:solidFill>
                <a:latin typeface="Calibri" charset="0"/>
                <a:ea typeface="Arial" charset="0"/>
                <a:cs typeface="Arial" charset="0"/>
              </a:defRPr>
            </a:lvl4pPr>
            <a:lvl5pPr marL="2057400" indent="-228600">
              <a:defRPr>
                <a:solidFill>
                  <a:schemeClr val="tx1"/>
                </a:solidFill>
                <a:latin typeface="Calibri" charset="0"/>
                <a:ea typeface="Arial" charset="0"/>
                <a:cs typeface="Arial" charset="0"/>
              </a:defRPr>
            </a:lvl5pPr>
            <a:lvl6pPr marL="2514600" indent="-228600" fontAlgn="base">
              <a:spcBef>
                <a:spcPct val="0"/>
              </a:spcBef>
              <a:spcAft>
                <a:spcPct val="0"/>
              </a:spcAft>
              <a:defRPr>
                <a:solidFill>
                  <a:schemeClr val="tx1"/>
                </a:solidFill>
                <a:latin typeface="Calibri" charset="0"/>
                <a:ea typeface="Arial" charset="0"/>
                <a:cs typeface="Arial" charset="0"/>
              </a:defRPr>
            </a:lvl6pPr>
            <a:lvl7pPr marL="2971800" indent="-228600" fontAlgn="base">
              <a:spcBef>
                <a:spcPct val="0"/>
              </a:spcBef>
              <a:spcAft>
                <a:spcPct val="0"/>
              </a:spcAft>
              <a:defRPr>
                <a:solidFill>
                  <a:schemeClr val="tx1"/>
                </a:solidFill>
                <a:latin typeface="Calibri" charset="0"/>
                <a:ea typeface="Arial" charset="0"/>
                <a:cs typeface="Arial" charset="0"/>
              </a:defRPr>
            </a:lvl7pPr>
            <a:lvl8pPr marL="3429000" indent="-228600" fontAlgn="base">
              <a:spcBef>
                <a:spcPct val="0"/>
              </a:spcBef>
              <a:spcAft>
                <a:spcPct val="0"/>
              </a:spcAft>
              <a:defRPr>
                <a:solidFill>
                  <a:schemeClr val="tx1"/>
                </a:solidFill>
                <a:latin typeface="Calibri" charset="0"/>
                <a:ea typeface="Arial" charset="0"/>
                <a:cs typeface="Arial" charset="0"/>
              </a:defRPr>
            </a:lvl8pPr>
            <a:lvl9pPr marL="3886200" indent="-228600" fontAlgn="base">
              <a:spcBef>
                <a:spcPct val="0"/>
              </a:spcBef>
              <a:spcAft>
                <a:spcPct val="0"/>
              </a:spcAft>
              <a:defRPr>
                <a:solidFill>
                  <a:schemeClr val="tx1"/>
                </a:solidFill>
                <a:latin typeface="Calibri" charset="0"/>
                <a:ea typeface="Arial" charset="0"/>
                <a:cs typeface="Arial" charset="0"/>
              </a:defRPr>
            </a:lvl9pPr>
          </a:lstStyle>
          <a:p>
            <a:r>
              <a:rPr lang="en-US" sz="1200" dirty="0">
                <a:solidFill>
                  <a:srgbClr val="A6A6A6"/>
                </a:solidFill>
                <a:latin typeface="Arial" charset="0"/>
              </a:rPr>
              <a:t>3 - </a:t>
            </a:r>
            <a:fld id="{DD5F6244-AF47-634E-8DBF-AF0C536FC874}" type="slidenum">
              <a:rPr lang="en-US" sz="1200">
                <a:solidFill>
                  <a:srgbClr val="A6A6A6"/>
                </a:solidFill>
                <a:latin typeface="Arial" charset="0"/>
              </a:rPr>
              <a:pPr/>
              <a:t>‹#›</a:t>
            </a:fld>
            <a:endParaRPr lang="en-US" sz="1200" dirty="0">
              <a:solidFill>
                <a:srgbClr val="A6A6A6"/>
              </a:solidFill>
              <a:latin typeface="Arial"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strips(downRigh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18" presetClass="entr" presetSubtype="6"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strips(downRight)">
                      <p:cBhvr>
                        <p:cTn dur="1000"/>
                        <p:tgtEl>
                          <p:spTgt spid="3"/>
                        </p:tgtEl>
                      </p:cBhvr>
                    </p:animEffect>
                  </p:childTnLst>
                </p:cTn>
              </p:par>
            </p:tnLst>
          </p:tmpl>
        </p:tmplLst>
      </p:bldP>
    </p:bldLst>
  </p:timing>
  <p:txStyles>
    <p:titleStyle>
      <a:lvl1pPr algn="ctr" defTabSz="457200" rtl="0" fontAlgn="base">
        <a:spcBef>
          <a:spcPct val="0"/>
        </a:spcBef>
        <a:spcAft>
          <a:spcPct val="0"/>
        </a:spcAft>
        <a:defRPr sz="4400" b="1" kern="1200">
          <a:solidFill>
            <a:schemeClr val="tx1"/>
          </a:solidFill>
          <a:latin typeface="Arial"/>
          <a:ea typeface="ＭＳ Ｐゴシック" charset="0"/>
          <a:cs typeface="Arial"/>
        </a:defRPr>
      </a:lvl1pPr>
      <a:lvl2pPr algn="ctr" defTabSz="457200" rtl="0" fontAlgn="base">
        <a:spcBef>
          <a:spcPct val="0"/>
        </a:spcBef>
        <a:spcAft>
          <a:spcPct val="0"/>
        </a:spcAft>
        <a:defRPr sz="4400" b="1">
          <a:solidFill>
            <a:schemeClr val="tx1"/>
          </a:solidFill>
          <a:latin typeface="Arial" charset="0"/>
          <a:ea typeface="ＭＳ Ｐゴシック" charset="0"/>
          <a:cs typeface="Arial" charset="0"/>
        </a:defRPr>
      </a:lvl2pPr>
      <a:lvl3pPr algn="ctr" defTabSz="457200" rtl="0" fontAlgn="base">
        <a:spcBef>
          <a:spcPct val="0"/>
        </a:spcBef>
        <a:spcAft>
          <a:spcPct val="0"/>
        </a:spcAft>
        <a:defRPr sz="4400" b="1">
          <a:solidFill>
            <a:schemeClr val="tx1"/>
          </a:solidFill>
          <a:latin typeface="Arial" charset="0"/>
          <a:ea typeface="ＭＳ Ｐゴシック" charset="0"/>
          <a:cs typeface="Arial" charset="0"/>
        </a:defRPr>
      </a:lvl3pPr>
      <a:lvl4pPr algn="ctr" defTabSz="457200" rtl="0" fontAlgn="base">
        <a:spcBef>
          <a:spcPct val="0"/>
        </a:spcBef>
        <a:spcAft>
          <a:spcPct val="0"/>
        </a:spcAft>
        <a:defRPr sz="4400" b="1">
          <a:solidFill>
            <a:schemeClr val="tx1"/>
          </a:solidFill>
          <a:latin typeface="Arial" charset="0"/>
          <a:ea typeface="ＭＳ Ｐゴシック" charset="0"/>
          <a:cs typeface="Arial" charset="0"/>
        </a:defRPr>
      </a:lvl4pPr>
      <a:lvl5pPr algn="ctr" defTabSz="457200" rtl="0" fontAlgn="base">
        <a:spcBef>
          <a:spcPct val="0"/>
        </a:spcBef>
        <a:spcAft>
          <a:spcPct val="0"/>
        </a:spcAft>
        <a:defRPr sz="4400" b="1">
          <a:solidFill>
            <a:schemeClr val="tx1"/>
          </a:solidFill>
          <a:latin typeface="Arial" charset="0"/>
          <a:ea typeface="ＭＳ Ｐゴシック" charset="0"/>
          <a:cs typeface="Arial" charset="0"/>
        </a:defRPr>
      </a:lvl5pPr>
      <a:lvl6pPr marL="457200" algn="ctr" defTabSz="457200" rtl="0" fontAlgn="base">
        <a:spcBef>
          <a:spcPct val="0"/>
        </a:spcBef>
        <a:spcAft>
          <a:spcPct val="0"/>
        </a:spcAft>
        <a:defRPr sz="4400" b="1">
          <a:solidFill>
            <a:schemeClr val="tx1"/>
          </a:solidFill>
          <a:latin typeface="Arial" charset="0"/>
          <a:ea typeface="ＭＳ Ｐゴシック" charset="0"/>
          <a:cs typeface="Arial" charset="0"/>
        </a:defRPr>
      </a:lvl6pPr>
      <a:lvl7pPr marL="914400" algn="ctr" defTabSz="457200" rtl="0" fontAlgn="base">
        <a:spcBef>
          <a:spcPct val="0"/>
        </a:spcBef>
        <a:spcAft>
          <a:spcPct val="0"/>
        </a:spcAft>
        <a:defRPr sz="4400" b="1">
          <a:solidFill>
            <a:schemeClr val="tx1"/>
          </a:solidFill>
          <a:latin typeface="Arial" charset="0"/>
          <a:ea typeface="ＭＳ Ｐゴシック" charset="0"/>
          <a:cs typeface="Arial" charset="0"/>
        </a:defRPr>
      </a:lvl7pPr>
      <a:lvl8pPr marL="1371600" algn="ctr" defTabSz="457200" rtl="0" fontAlgn="base">
        <a:spcBef>
          <a:spcPct val="0"/>
        </a:spcBef>
        <a:spcAft>
          <a:spcPct val="0"/>
        </a:spcAft>
        <a:defRPr sz="4400" b="1">
          <a:solidFill>
            <a:schemeClr val="tx1"/>
          </a:solidFill>
          <a:latin typeface="Arial" charset="0"/>
          <a:ea typeface="ＭＳ Ｐゴシック" charset="0"/>
          <a:cs typeface="Arial" charset="0"/>
        </a:defRPr>
      </a:lvl8pPr>
      <a:lvl9pPr marL="1828800" algn="ctr" defTabSz="457200" rtl="0" fontAlgn="base">
        <a:spcBef>
          <a:spcPct val="0"/>
        </a:spcBef>
        <a:spcAft>
          <a:spcPct val="0"/>
        </a:spcAft>
        <a:defRPr sz="4400" b="1">
          <a:solidFill>
            <a:schemeClr val="tx1"/>
          </a:solidFill>
          <a:latin typeface="Arial" charset="0"/>
          <a:ea typeface="ＭＳ Ｐゴシック" charset="0"/>
          <a:cs typeface="Arial" charset="0"/>
        </a:defRPr>
      </a:lvl9pPr>
    </p:titleStyle>
    <p:bodyStyle>
      <a:lvl1pPr marL="342900" indent="-342900" algn="l" defTabSz="457200" rtl="0" fontAlgn="base">
        <a:lnSpc>
          <a:spcPct val="90000"/>
        </a:lnSpc>
        <a:spcBef>
          <a:spcPct val="0"/>
        </a:spcBef>
        <a:spcAft>
          <a:spcPts val="1200"/>
        </a:spcAft>
        <a:buClr>
          <a:schemeClr val="accent1"/>
        </a:buClr>
        <a:buFont typeface="Arial Unicode MS" charset="0"/>
        <a:buChar char="▶"/>
        <a:defRPr sz="3200" kern="1200">
          <a:solidFill>
            <a:schemeClr val="tx1"/>
          </a:solidFill>
          <a:latin typeface="Arial"/>
          <a:ea typeface="ＭＳ Ｐゴシック" charset="0"/>
          <a:cs typeface="Arial"/>
        </a:defRPr>
      </a:lvl1pPr>
      <a:lvl2pPr marL="742950" indent="-285750" algn="l" defTabSz="457200" rtl="0" fontAlgn="base">
        <a:lnSpc>
          <a:spcPct val="90000"/>
        </a:lnSpc>
        <a:spcBef>
          <a:spcPct val="0"/>
        </a:spcBef>
        <a:spcAft>
          <a:spcPts val="1200"/>
        </a:spcAft>
        <a:buClr>
          <a:schemeClr val="accent1"/>
        </a:buClr>
        <a:buFont typeface="Arial Unicode MS" charset="0"/>
        <a:buChar char="▶"/>
        <a:defRPr sz="2800" kern="1200">
          <a:solidFill>
            <a:schemeClr val="tx1"/>
          </a:solidFill>
          <a:latin typeface="Arial"/>
          <a:ea typeface="Arial" charset="0"/>
          <a:cs typeface="Arial"/>
        </a:defRPr>
      </a:lvl2pPr>
      <a:lvl3pPr marL="1143000" indent="-228600" algn="l" defTabSz="457200" rtl="0" fontAlgn="base">
        <a:lnSpc>
          <a:spcPct val="90000"/>
        </a:lnSpc>
        <a:spcBef>
          <a:spcPct val="0"/>
        </a:spcBef>
        <a:spcAft>
          <a:spcPts val="1200"/>
        </a:spcAft>
        <a:buClr>
          <a:schemeClr val="accent1"/>
        </a:buClr>
        <a:buFont typeface="Arial Unicode MS" charset="0"/>
        <a:buChar char="▶"/>
        <a:defRPr sz="2400" kern="1200">
          <a:solidFill>
            <a:schemeClr val="tx1"/>
          </a:solidFill>
          <a:latin typeface="Arial"/>
          <a:ea typeface="Arial" charset="0"/>
          <a:cs typeface="Arial"/>
        </a:defRPr>
      </a:lvl3pPr>
      <a:lvl4pPr marL="16002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4pPr>
      <a:lvl5pPr marL="2057400" indent="-228600" algn="l" defTabSz="457200" rtl="0" fontAlgn="base">
        <a:lnSpc>
          <a:spcPct val="90000"/>
        </a:lnSpc>
        <a:spcBef>
          <a:spcPct val="0"/>
        </a:spcBef>
        <a:spcAft>
          <a:spcPts val="1200"/>
        </a:spcAft>
        <a:buClr>
          <a:schemeClr val="accent1"/>
        </a:buClr>
        <a:buFont typeface="Arial Unicode MS" charset="0"/>
        <a:buChar char="▶"/>
        <a:defRPr sz="2000" kern="1200">
          <a:solidFill>
            <a:schemeClr val="tx1"/>
          </a:solidFill>
          <a:latin typeface="Arial"/>
          <a:ea typeface="Arial"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8"/>
            <a:ext cx="8229600" cy="4359626"/>
          </a:xfrm>
        </p:spPr>
        <p:txBody>
          <a:bodyPr/>
          <a:lstStyle/>
          <a:p>
            <a:pPr marL="347663" indent="-347663">
              <a:spcAft>
                <a:spcPts val="0"/>
              </a:spcAft>
              <a:buClrTx/>
              <a:buFont typeface="+mj-lt"/>
              <a:buAutoNum type="arabicPeriod"/>
            </a:pPr>
            <a:r>
              <a:rPr lang="en-US" sz="2400"/>
              <a:t>William Beville’s computer training school, in Richmond, stocks workbooks with the following characteristics:</a:t>
            </a:r>
          </a:p>
          <a:p>
            <a:pPr marL="511175" indent="-173038">
              <a:spcAft>
                <a:spcPts val="0"/>
              </a:spcAft>
              <a:buClrTx/>
              <a:buNone/>
            </a:pPr>
            <a:r>
              <a:rPr lang="en-US" sz="2400"/>
              <a:t>Demand 		D = 19,500 units/year </a:t>
            </a:r>
          </a:p>
          <a:p>
            <a:pPr marL="511175" indent="-173038">
              <a:spcAft>
                <a:spcPts val="0"/>
              </a:spcAft>
              <a:buClrTx/>
              <a:buNone/>
            </a:pPr>
            <a:r>
              <a:rPr lang="en-US" sz="2400"/>
              <a:t>Ordering cost 	S =  $25/order </a:t>
            </a:r>
          </a:p>
          <a:p>
            <a:pPr marL="511175" indent="-173038">
              <a:spcAft>
                <a:spcPts val="0"/>
              </a:spcAft>
              <a:buClrTx/>
              <a:buNone/>
            </a:pPr>
            <a:r>
              <a:rPr lang="en-US" sz="2400"/>
              <a:t>Holding cost 	H =  $4&gt;unit&gt;year</a:t>
            </a:r>
          </a:p>
          <a:p>
            <a:pPr marL="0" indent="0">
              <a:buClrTx/>
              <a:buNone/>
            </a:pPr>
            <a:endParaRPr lang="en-US" sz="1050"/>
          </a:p>
          <a:p>
            <a:pPr marL="461963" indent="-228600">
              <a:buClrTx/>
              <a:buAutoNum type="alphaLcParenR"/>
            </a:pPr>
            <a:r>
              <a:rPr lang="en-US" sz="2400"/>
              <a:t>Calculate the EOQ for the workbooks. </a:t>
            </a:r>
          </a:p>
          <a:p>
            <a:pPr marL="461963" indent="-228600">
              <a:buClrTx/>
              <a:buAutoNum type="alphaLcParenR"/>
            </a:pPr>
            <a:r>
              <a:rPr lang="en-US" sz="2400"/>
              <a:t>What are the annual holding costs for the workbooks? </a:t>
            </a:r>
          </a:p>
          <a:p>
            <a:pPr marL="461963" indent="-228600">
              <a:buClrTx/>
              <a:buAutoNum type="alphaLcParenR"/>
            </a:pPr>
            <a:r>
              <a:rPr lang="en-US" sz="2400"/>
              <a:t>What are the annual ordering costs?</a:t>
            </a:r>
          </a:p>
          <a:p>
            <a:pPr marL="461963" indent="-228600">
              <a:buClrTx/>
              <a:buFont typeface="Arial Unicode MS"/>
              <a:buAutoNum type="alphaLcParenR"/>
            </a:pPr>
            <a:r>
              <a:rPr lang="en-US" sz="2400"/>
              <a:t>What are the annual total costs?</a:t>
            </a:r>
          </a:p>
          <a:p>
            <a:pPr marL="461963" indent="-228600">
              <a:buClrTx/>
              <a:buAutoNum type="alphaLcParenR"/>
            </a:pPr>
            <a:endParaRPr lang="en-US" sz="240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2000"/>
          </a:p>
          <a:p>
            <a:pPr marL="233363" indent="0">
              <a:buClrTx/>
              <a:buNone/>
            </a:pPr>
            <a:endParaRPr lang="en-US" sz="1200"/>
          </a:p>
          <a:p>
            <a:pPr marL="400050" lvl="1" indent="0">
              <a:spcAft>
                <a:spcPts val="0"/>
              </a:spcAft>
              <a:buClrTx/>
              <a:buNone/>
            </a:pPr>
            <a:r>
              <a:rPr lang="en-US" sz="2000"/>
              <a:t> </a:t>
            </a:r>
            <a:endParaRPr lang="en-US" sz="1600"/>
          </a:p>
        </p:txBody>
      </p:sp>
    </p:spTree>
    <p:extLst>
      <p:ext uri="{BB962C8B-B14F-4D97-AF65-F5344CB8AC3E}">
        <p14:creationId xmlns:p14="http://schemas.microsoft.com/office/powerpoint/2010/main" val="3670426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229600" cy="5371997"/>
          </a:xfrm>
        </p:spPr>
        <p:txBody>
          <a:bodyPr/>
          <a:lstStyle/>
          <a:p>
            <a:pPr marL="284163" indent="-284163">
              <a:spcAft>
                <a:spcPts val="0"/>
              </a:spcAft>
              <a:buClrTx/>
              <a:buFont typeface="+mj-lt"/>
              <a:buAutoNum type="arabicPeriod"/>
            </a:pPr>
            <a:r>
              <a:rPr lang="en-US" sz="2400"/>
              <a:t>Southeastern Bell stocks a certain switch connector at its central warehouse for supplying field service offices. The yearly demand for these connectors is 15,000 units. Southeastern estimates its annual holding cost for this item to be $25 per unit. The cost to place and process an order from the supplier is $75. The company operates 300 days per year, and the lead time to receive an order from the supplier is 2 working days</a:t>
            </a:r>
          </a:p>
          <a:p>
            <a:pPr marL="284163" indent="-284163">
              <a:spcAft>
                <a:spcPts val="0"/>
              </a:spcAft>
              <a:buClrTx/>
              <a:buFont typeface="+mj-lt"/>
              <a:buAutoNum type="arabicPeriod"/>
            </a:pPr>
            <a:endParaRPr lang="en-US" sz="2400"/>
          </a:p>
          <a:p>
            <a:pPr marL="511175" indent="-228600">
              <a:spcAft>
                <a:spcPts val="0"/>
              </a:spcAft>
              <a:buClrTx/>
              <a:buAutoNum type="alphaLcParenR"/>
            </a:pPr>
            <a:r>
              <a:rPr lang="en-US" sz="2400"/>
              <a:t>Find the economic order quantity. </a:t>
            </a:r>
          </a:p>
          <a:p>
            <a:pPr marL="511175" indent="-228600">
              <a:spcAft>
                <a:spcPts val="0"/>
              </a:spcAft>
              <a:buClrTx/>
              <a:buAutoNum type="alphaLcParenR"/>
            </a:pPr>
            <a:r>
              <a:rPr lang="en-US" sz="2400"/>
              <a:t>Find the annual holding costs. </a:t>
            </a:r>
          </a:p>
          <a:p>
            <a:pPr marL="511175" indent="-228600">
              <a:spcAft>
                <a:spcPts val="0"/>
              </a:spcAft>
              <a:buClrTx/>
              <a:buAutoNum type="alphaLcParenR"/>
            </a:pPr>
            <a:r>
              <a:rPr lang="en-US" sz="2400"/>
              <a:t>Find the annual ordering costs. </a:t>
            </a:r>
          </a:p>
          <a:p>
            <a:pPr marL="511175" indent="-228600">
              <a:spcAft>
                <a:spcPts val="0"/>
              </a:spcAft>
              <a:buClrTx/>
              <a:buAutoNum type="alphaLcParenR"/>
            </a:pPr>
            <a:r>
              <a:rPr lang="en-US" sz="2400"/>
              <a:t>What is the reorder point?</a:t>
            </a:r>
            <a:endParaRPr lang="en-US" sz="3600"/>
          </a:p>
          <a:p>
            <a:pPr marL="0" indent="0">
              <a:buClrTx/>
              <a:buNone/>
            </a:pPr>
            <a:endParaRPr lang="en-US" sz="2400"/>
          </a:p>
          <a:p>
            <a:pPr marL="233363" indent="0">
              <a:buClrTx/>
              <a:buNone/>
            </a:pPr>
            <a:endParaRPr lang="en-US" sz="4800"/>
          </a:p>
          <a:p>
            <a:pPr marL="233363" indent="0">
              <a:buClrTx/>
              <a:buNone/>
            </a:pPr>
            <a:endParaRPr lang="en-US" sz="4800"/>
          </a:p>
          <a:p>
            <a:pPr marL="233363" indent="0">
              <a:buClrTx/>
              <a:buNone/>
            </a:pPr>
            <a:endParaRPr lang="en-US" sz="4800"/>
          </a:p>
          <a:p>
            <a:pPr marL="233363" indent="0">
              <a:buClrTx/>
              <a:buNone/>
            </a:pPr>
            <a:endParaRPr lang="en-US" sz="4800"/>
          </a:p>
          <a:p>
            <a:pPr marL="233363" indent="0">
              <a:buClrTx/>
              <a:buNone/>
            </a:pPr>
            <a:endParaRPr lang="en-US" sz="4800"/>
          </a:p>
          <a:p>
            <a:pPr marL="233363" indent="0">
              <a:buClrTx/>
              <a:buNone/>
            </a:pPr>
            <a:endParaRPr lang="en-US"/>
          </a:p>
          <a:p>
            <a:pPr marL="347663" indent="0">
              <a:spcAft>
                <a:spcPts val="0"/>
              </a:spcAft>
              <a:buClrTx/>
              <a:buNone/>
            </a:pPr>
            <a:endParaRPr lang="en-US" sz="4000"/>
          </a:p>
        </p:txBody>
      </p:sp>
    </p:spTree>
    <p:extLst>
      <p:ext uri="{BB962C8B-B14F-4D97-AF65-F5344CB8AC3E}">
        <p14:creationId xmlns:p14="http://schemas.microsoft.com/office/powerpoint/2010/main" val="1254175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741228" cy="5535283"/>
          </a:xfrm>
        </p:spPr>
        <p:txBody>
          <a:bodyPr/>
          <a:lstStyle/>
          <a:p>
            <a:pPr marL="284163" indent="-284163">
              <a:spcAft>
                <a:spcPts val="0"/>
              </a:spcAft>
              <a:buClrTx/>
              <a:buFont typeface="+mj-lt"/>
              <a:buAutoNum type="arabicPeriod"/>
            </a:pPr>
            <a:r>
              <a:rPr lang="en-US" sz="2000"/>
              <a:t>Race One Motors is an Indonesian car manufacturer. At its largest manufacturing facility, in Jakarta, the company produces subcomponents at a rate of 300 per day, and it uses these subcomponents at a rate of 12,500 per year (of 250 working days). Holding costs are $2 per item per year, and ordering (setup) costs are $30 per order.</a:t>
            </a:r>
          </a:p>
          <a:p>
            <a:pPr marL="0" indent="0">
              <a:buClrTx/>
              <a:buNone/>
            </a:pPr>
            <a:endParaRPr lang="en-US" sz="2000"/>
          </a:p>
          <a:p>
            <a:pPr marL="685800" indent="-338138">
              <a:spcAft>
                <a:spcPts val="0"/>
              </a:spcAft>
              <a:buClrTx/>
              <a:buAutoNum type="alphaLcParenR"/>
            </a:pPr>
            <a:r>
              <a:rPr lang="en-US" sz="2000"/>
              <a:t>What is the economic production quantity? </a:t>
            </a:r>
          </a:p>
          <a:p>
            <a:pPr marL="685800" indent="-338138">
              <a:spcAft>
                <a:spcPts val="0"/>
              </a:spcAft>
              <a:buClrTx/>
              <a:buAutoNum type="alphaLcParenR"/>
            </a:pPr>
            <a:r>
              <a:rPr lang="en-US" sz="2000"/>
              <a:t>How many production runs per year will be made? </a:t>
            </a:r>
          </a:p>
          <a:p>
            <a:pPr marL="685800" indent="-338138">
              <a:spcAft>
                <a:spcPts val="0"/>
              </a:spcAft>
              <a:buClrTx/>
              <a:buAutoNum type="alphaLcParenR"/>
            </a:pPr>
            <a:r>
              <a:rPr lang="en-US" sz="2000"/>
              <a:t>What will be the maximum inventory level? </a:t>
            </a:r>
          </a:p>
          <a:p>
            <a:pPr marL="685800" indent="-338138">
              <a:spcAft>
                <a:spcPts val="0"/>
              </a:spcAft>
              <a:buClrTx/>
              <a:buAutoNum type="alphaLcParenR"/>
            </a:pPr>
            <a:r>
              <a:rPr lang="en-US" sz="2000"/>
              <a:t>What percentage of time will the facility be producing components?</a:t>
            </a:r>
          </a:p>
          <a:p>
            <a:pPr marL="685800" indent="-338138">
              <a:spcAft>
                <a:spcPts val="0"/>
              </a:spcAft>
              <a:buClrTx/>
              <a:buAutoNum type="alphaLcParenR"/>
            </a:pPr>
            <a:r>
              <a:rPr lang="en-US" sz="2000"/>
              <a:t>What is the annual cost of ordering and holding inventory? </a:t>
            </a:r>
          </a:p>
          <a:p>
            <a:pPr marL="347663" indent="0">
              <a:spcAft>
                <a:spcPts val="0"/>
              </a:spcAft>
              <a:buClrTx/>
              <a:buNone/>
            </a:pPr>
            <a:r>
              <a:rPr lang="en-US" sz="3600"/>
              <a:t> </a:t>
            </a:r>
          </a:p>
          <a:p>
            <a:pPr marL="400050" lvl="1" indent="0">
              <a:spcAft>
                <a:spcPts val="0"/>
              </a:spcAft>
              <a:buClrTx/>
              <a:buNone/>
            </a:pPr>
            <a:r>
              <a:rPr lang="en-US" sz="4400"/>
              <a:t> </a:t>
            </a:r>
            <a:endParaRPr lang="en-US" sz="3600"/>
          </a:p>
        </p:txBody>
      </p:sp>
    </p:spTree>
    <p:extLst>
      <p:ext uri="{BB962C8B-B14F-4D97-AF65-F5344CB8AC3E}">
        <p14:creationId xmlns:p14="http://schemas.microsoft.com/office/powerpoint/2010/main" val="4064611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385B5-A094-4A0C-BCC4-C09E3FBFB83F}"/>
              </a:ext>
            </a:extLst>
          </p:cNvPr>
          <p:cNvSpPr>
            <a:spLocks noGrp="1"/>
          </p:cNvSpPr>
          <p:nvPr>
            <p:ph type="title"/>
          </p:nvPr>
        </p:nvSpPr>
        <p:spPr>
          <a:xfrm>
            <a:off x="457200" y="274639"/>
            <a:ext cx="8229600" cy="400276"/>
          </a:xfrm>
        </p:spPr>
        <p:txBody>
          <a:bodyPr/>
          <a:lstStyle/>
          <a:p>
            <a:r>
              <a:rPr lang="en-US" sz="3600"/>
              <a:t>Task</a:t>
            </a:r>
            <a:endParaRPr lang="en-ID" sz="3600"/>
          </a:p>
        </p:txBody>
      </p:sp>
      <p:sp>
        <p:nvSpPr>
          <p:cNvPr id="3" name="Content Placeholder 2">
            <a:extLst>
              <a:ext uri="{FF2B5EF4-FFF2-40B4-BE49-F238E27FC236}">
                <a16:creationId xmlns:a16="http://schemas.microsoft.com/office/drawing/2014/main" id="{E3F45E57-1E81-4A39-8C07-783E9A0C9D45}"/>
              </a:ext>
            </a:extLst>
          </p:cNvPr>
          <p:cNvSpPr>
            <a:spLocks noGrp="1"/>
          </p:cNvSpPr>
          <p:nvPr>
            <p:ph idx="1"/>
          </p:nvPr>
        </p:nvSpPr>
        <p:spPr>
          <a:xfrm>
            <a:off x="239486" y="789317"/>
            <a:ext cx="8741228" cy="5535283"/>
          </a:xfrm>
        </p:spPr>
        <p:txBody>
          <a:bodyPr/>
          <a:lstStyle/>
          <a:p>
            <a:pPr marL="284163" indent="-284163">
              <a:spcAft>
                <a:spcPts val="0"/>
              </a:spcAft>
              <a:buClrTx/>
              <a:buFont typeface="+mj-lt"/>
              <a:buAutoNum type="arabicPeriod"/>
            </a:pPr>
            <a:r>
              <a:rPr lang="en-US" sz="2000"/>
              <a:t>Bell Computers purchases integrated chips at $350 per chip. The holding cost is $35 per unit per year, the ordering cost is $120 per order, and sales are steady, at 400 per month. The company’s supplier, Rich Blue Chip Manufacturing, Inc., decides to offer price concessions in order to attract larger orders. The price structure is shown below.</a:t>
            </a:r>
          </a:p>
          <a:p>
            <a:pPr marL="0" indent="0">
              <a:spcAft>
                <a:spcPts val="0"/>
              </a:spcAft>
              <a:buClrTx/>
              <a:buNone/>
            </a:pPr>
            <a:endParaRPr lang="en-US" sz="3600"/>
          </a:p>
          <a:p>
            <a:pPr marL="0" indent="0">
              <a:buClrTx/>
              <a:buNone/>
            </a:pPr>
            <a:endParaRPr lang="en-US" sz="3600"/>
          </a:p>
          <a:p>
            <a:pPr marL="0" indent="0">
              <a:buClrTx/>
              <a:buNone/>
            </a:pPr>
            <a:endParaRPr lang="en-US" sz="3600"/>
          </a:p>
          <a:p>
            <a:pPr marL="0" indent="0">
              <a:buClrTx/>
              <a:buNone/>
            </a:pPr>
            <a:endParaRPr lang="en-US" sz="3600"/>
          </a:p>
          <a:p>
            <a:pPr marL="347662" indent="0">
              <a:lnSpc>
                <a:spcPct val="100000"/>
              </a:lnSpc>
              <a:spcAft>
                <a:spcPts val="0"/>
              </a:spcAft>
              <a:buClrTx/>
              <a:buNone/>
            </a:pPr>
            <a:r>
              <a:rPr lang="en-US" sz="2000"/>
              <a:t>What is the optimal order quantity and the minimum annual cost for Bell Computers to order, purchase, and hold these integrated chips? </a:t>
            </a:r>
          </a:p>
          <a:p>
            <a:pPr marL="347663" indent="0">
              <a:spcAft>
                <a:spcPts val="0"/>
              </a:spcAft>
              <a:buClrTx/>
              <a:buNone/>
            </a:pPr>
            <a:r>
              <a:rPr lang="en-US" sz="5400"/>
              <a:t> </a:t>
            </a:r>
          </a:p>
          <a:p>
            <a:pPr marL="400050" lvl="1" indent="0">
              <a:spcAft>
                <a:spcPts val="0"/>
              </a:spcAft>
              <a:buClrTx/>
              <a:buNone/>
            </a:pPr>
            <a:r>
              <a:rPr lang="en-US" sz="6600"/>
              <a:t> </a:t>
            </a:r>
            <a:endParaRPr lang="en-US" sz="5400"/>
          </a:p>
        </p:txBody>
      </p:sp>
      <p:pic>
        <p:nvPicPr>
          <p:cNvPr id="5" name="Picture 4">
            <a:extLst>
              <a:ext uri="{FF2B5EF4-FFF2-40B4-BE49-F238E27FC236}">
                <a16:creationId xmlns:a16="http://schemas.microsoft.com/office/drawing/2014/main" id="{B0B53DBB-E191-4CB6-B817-9E809FADB2FA}"/>
              </a:ext>
            </a:extLst>
          </p:cNvPr>
          <p:cNvPicPr>
            <a:picLocks noChangeAspect="1"/>
          </p:cNvPicPr>
          <p:nvPr/>
        </p:nvPicPr>
        <p:blipFill>
          <a:blip r:embed="rId2"/>
          <a:stretch>
            <a:fillRect/>
          </a:stretch>
        </p:blipFill>
        <p:spPr>
          <a:xfrm>
            <a:off x="1868260" y="2592160"/>
            <a:ext cx="5086836" cy="1587954"/>
          </a:xfrm>
          <a:prstGeom prst="rect">
            <a:avLst/>
          </a:prstGeom>
        </p:spPr>
      </p:pic>
    </p:spTree>
    <p:extLst>
      <p:ext uri="{BB962C8B-B14F-4D97-AF65-F5344CB8AC3E}">
        <p14:creationId xmlns:p14="http://schemas.microsoft.com/office/powerpoint/2010/main" val="10003367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HR11">
      <a:dk1>
        <a:srgbClr val="000000"/>
      </a:dk1>
      <a:lt1>
        <a:srgbClr val="FFFFFF"/>
      </a:lt1>
      <a:dk2>
        <a:srgbClr val="255898"/>
      </a:dk2>
      <a:lt2>
        <a:srgbClr val="FFFCF2"/>
      </a:lt2>
      <a:accent1>
        <a:srgbClr val="D33320"/>
      </a:accent1>
      <a:accent2>
        <a:srgbClr val="9FACC7"/>
      </a:accent2>
      <a:accent3>
        <a:srgbClr val="F7D7AC"/>
      </a:accent3>
      <a:accent4>
        <a:srgbClr val="BDD6AE"/>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1656</TotalTime>
  <Words>403</Words>
  <Application>Microsoft Office PowerPoint</Application>
  <PresentationFormat>On-screen Show (4:3)</PresentationFormat>
  <Paragraphs>49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Unicode MS</vt:lpstr>
      <vt:lpstr>Calibri</vt:lpstr>
      <vt:lpstr>Office Theme</vt:lpstr>
      <vt:lpstr>Task</vt:lpstr>
      <vt:lpstr>Task</vt:lpstr>
      <vt:lpstr>Task</vt:lpstr>
      <vt:lpstr>Task</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Heizer/Render 12e</dc:title>
  <dc:subject>Chapter 3 - Project Management</dc:subject>
  <dc:creator>Jeff Heyl</dc:creator>
  <cp:lastModifiedBy>deni</cp:lastModifiedBy>
  <cp:revision>222</cp:revision>
  <dcterms:created xsi:type="dcterms:W3CDTF">2012-09-28T10:33:31Z</dcterms:created>
  <dcterms:modified xsi:type="dcterms:W3CDTF">2021-03-05T01:03:50Z</dcterms:modified>
</cp:coreProperties>
</file>