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443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4">
          <p15:clr>
            <a:srgbClr val="A4A3A4"/>
          </p15:clr>
        </p15:guide>
        <p15:guide id="2" pos="28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LB" initials="JLB" lastIdx="29" clrIdx="0"/>
  <p:cmAuthor id="2" name="Owner" initials="O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6" autoAdjust="0"/>
    <p:restoredTop sz="97907" autoAdjust="0"/>
  </p:normalViewPr>
  <p:slideViewPr>
    <p:cSldViewPr snapToGrid="0" snapToObjects="1">
      <p:cViewPr varScale="1">
        <p:scale>
          <a:sx n="88" d="100"/>
          <a:sy n="88" d="100"/>
        </p:scale>
        <p:origin x="942" y="78"/>
      </p:cViewPr>
      <p:guideLst>
        <p:guide orient="horz" pos="2144"/>
        <p:guide pos="288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tags" Target="tags/tag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2E0611E1-B028-2443-BED6-15B43C61F054}" type="datetimeFigureOut">
              <a:rPr lang="en-US"/>
              <a:pPr/>
              <a:t>3/5/2021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5570E3B-8CB0-CD44-872C-98256F01E610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2128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F9C12CE-0FD8-364D-9768-5447276E87B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01C210C-3266-EB43-B07B-7145F34F04D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643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110BCBE-1438-7F48-BB47-BA1F78811996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CBB896C-46A8-5B41-A66E-6C0763BACC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02DAD016-8EBF-CF47-ACE8-593B4CD3160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BB3FB61-C215-E543-8FD1-8989B0E7D7C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40851343-75B4-5B41-BA15-A1E5D1AFA31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chemeClr val="accent1"/>
              </a:buClr>
              <a:buFont typeface="Arial Unicode MS"/>
              <a:buChar char="▶"/>
              <a:defRPr/>
            </a:lvl1pPr>
            <a:lvl2pPr marL="742950" indent="-285750">
              <a:buClr>
                <a:schemeClr val="accent1"/>
              </a:buClr>
              <a:buFont typeface="Arial Unicode MS"/>
              <a:buChar char="▶"/>
              <a:defRPr/>
            </a:lvl2pPr>
            <a:lvl3pPr marL="1143000" indent="-228600">
              <a:buClr>
                <a:schemeClr val="accent1"/>
              </a:buClr>
              <a:buFont typeface="Arial Unicode MS"/>
              <a:buChar char="▶"/>
              <a:defRPr/>
            </a:lvl3pPr>
            <a:lvl4pPr marL="1600200" indent="-228600">
              <a:buClr>
                <a:schemeClr val="accent1"/>
              </a:buClr>
              <a:buFont typeface="Arial Unicode MS"/>
              <a:buChar char="▶"/>
              <a:defRPr/>
            </a:lvl4pPr>
            <a:lvl5pPr marL="2057400" indent="-228600">
              <a:buClr>
                <a:schemeClr val="accent1"/>
              </a:buClr>
              <a:buFont typeface="Arial Unicode MS"/>
              <a:buChar char="▶"/>
              <a:defRPr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19C0A48-53B8-C64F-AFE6-ECE23F1129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37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A5193B0-0154-3645-AAC6-F847D834F72F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A2929A9-CBCF-F84E-AF43-5F98BE338A1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818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062501F-5EAC-7245-8D34-C03DAAD42E71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90C4066-B959-7048-993A-1D66F247A47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8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36BEDF9-1A21-6B43-B875-962A05A1E8E2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C6EFCD-90AA-5148-8ABC-1BA59F88CEF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03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  <p:bldP spid="5" grpId="0" autoUpdateAnimBg="0"/>
      <p:bldP spid="6" grpId="0" autoUpdateAnimBg="0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60EE7452-E89F-B44F-8EC6-5E7B2C87EB85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235D4EDD-6E24-774D-A8B8-BDDB611A773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2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1BEF13AA-8851-2444-B9D7-768558950ADA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6462699-1AF8-664B-ADB3-A01A0E32F0C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63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32A51939-0030-0A4E-A79E-17F611277B53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8157194-97EA-E94B-9726-A838644DB75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08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B408A058-3B46-274D-97D4-88B83F07514C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A096DE74-CAF8-1D48-A916-7FE4B71AAB3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81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4" grpId="0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457200" y="6384925"/>
            <a:ext cx="306120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AU" sz="1200" dirty="0">
                <a:solidFill>
                  <a:srgbClr val="A6A6A6"/>
                </a:solidFill>
                <a:latin typeface="Arial" charset="0"/>
              </a:rPr>
              <a:t>Copyright © 2017 Pearson Education, Ltd.</a:t>
            </a:r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975600" y="6384925"/>
            <a:ext cx="59508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r>
              <a:rPr lang="en-US" sz="1200" dirty="0">
                <a:solidFill>
                  <a:srgbClr val="A6A6A6"/>
                </a:solidFill>
                <a:latin typeface="Arial" charset="0"/>
              </a:rPr>
              <a:t>3 - </a:t>
            </a:r>
            <a:fld id="{DD5F6244-AF47-634E-8DBF-AF0C536FC874}" type="slidenum">
              <a:rPr lang="en-US" sz="1200">
                <a:solidFill>
                  <a:srgbClr val="A6A6A6"/>
                </a:solidFill>
                <a:latin typeface="Arial" charset="0"/>
              </a:rPr>
              <a:pPr/>
              <a:t>‹#›</a:t>
            </a:fld>
            <a:endParaRPr lang="en-US" sz="1200" dirty="0">
              <a:solidFill>
                <a:srgbClr val="A6A6A6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>
        <p:tmplLst>
          <p:tmpl>
            <p:tnLst>
              <p:par>
                <p:cTn presetID="18" presetClass="entr" presetSubtype="6" fill="hold" nodeType="after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strips(downRight)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defTabSz="457200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32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800" kern="1200">
          <a:solidFill>
            <a:schemeClr val="tx1"/>
          </a:solidFill>
          <a:latin typeface="Arial"/>
          <a:ea typeface="Arial" charset="0"/>
          <a:cs typeface="Arial"/>
        </a:defRPr>
      </a:lvl2pPr>
      <a:lvl3pPr marL="11430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400" kern="1200">
          <a:solidFill>
            <a:schemeClr val="tx1"/>
          </a:solidFill>
          <a:latin typeface="Arial"/>
          <a:ea typeface="Arial" charset="0"/>
          <a:cs typeface="Arial"/>
        </a:defRPr>
      </a:lvl3pPr>
      <a:lvl4pPr marL="16002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4pPr>
      <a:lvl5pPr marL="2057400" indent="-228600" algn="l" defTabSz="457200" rtl="0" fontAlgn="base">
        <a:lnSpc>
          <a:spcPct val="90000"/>
        </a:lnSpc>
        <a:spcBef>
          <a:spcPct val="0"/>
        </a:spcBef>
        <a:spcAft>
          <a:spcPts val="1200"/>
        </a:spcAft>
        <a:buClr>
          <a:schemeClr val="accent1"/>
        </a:buClr>
        <a:buFont typeface="Arial Unicode MS" charset="0"/>
        <a:buChar char="▶"/>
        <a:defRPr sz="2000" kern="1200">
          <a:solidFill>
            <a:schemeClr val="tx1"/>
          </a:solidFill>
          <a:latin typeface="Arial"/>
          <a:ea typeface="Arial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385B5-A094-4A0C-BCC4-C09E3FBF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400276"/>
          </a:xfrm>
        </p:spPr>
        <p:txBody>
          <a:bodyPr/>
          <a:lstStyle/>
          <a:p>
            <a:r>
              <a:rPr lang="en-US" sz="3600"/>
              <a:t>Task</a:t>
            </a:r>
            <a:endParaRPr lang="en-ID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5E57-1E81-4A39-8C07-783E9A0C9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86" y="789317"/>
            <a:ext cx="8645978" cy="5665911"/>
          </a:xfrm>
        </p:spPr>
        <p:txBody>
          <a:bodyPr/>
          <a:lstStyle/>
          <a:p>
            <a:pPr marL="0" indent="0">
              <a:spcAft>
                <a:spcPts val="0"/>
              </a:spcAft>
              <a:buClrTx/>
              <a:buNone/>
            </a:pPr>
            <a:r>
              <a:rPr lang="en-US" sz="1800"/>
              <a:t>Given the product structure and master production schedule ( Figure 14.12 below), develop a gross requirements plan for all items. </a:t>
            </a:r>
          </a:p>
          <a:p>
            <a:pPr marL="0" indent="0">
              <a:spcAft>
                <a:spcPts val="0"/>
              </a:spcAft>
              <a:buClrTx/>
              <a:buNone/>
            </a:pPr>
            <a:r>
              <a:rPr lang="en-US" sz="1800"/>
              <a:t>Given the preceding product structure, master production schedule, and inventory status ( Figure 14.12 ), develop a net materials requirements (planned order release) for all items</a:t>
            </a:r>
            <a:endParaRPr lang="en-US" sz="140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0" indent="0">
              <a:buClrTx/>
              <a:buNone/>
            </a:pPr>
            <a:endParaRPr lang="en-US" sz="1050"/>
          </a:p>
          <a:p>
            <a:pPr marL="461963" indent="-228600">
              <a:buClrTx/>
              <a:buAutoNum type="alphaLcParenR"/>
            </a:pPr>
            <a:endParaRPr lang="en-US" sz="24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2000"/>
          </a:p>
          <a:p>
            <a:pPr marL="233363" indent="0">
              <a:buClrTx/>
              <a:buNone/>
            </a:pPr>
            <a:endParaRPr lang="en-US" sz="1200"/>
          </a:p>
          <a:p>
            <a:pPr marL="400050" lvl="1" indent="0">
              <a:spcAft>
                <a:spcPts val="0"/>
              </a:spcAft>
              <a:buClrTx/>
              <a:buNone/>
            </a:pPr>
            <a:r>
              <a:rPr lang="en-US" sz="2000"/>
              <a:t> </a:t>
            </a:r>
            <a:endParaRPr lang="en-US" sz="160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425921-9378-4374-835A-E132A643A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36" y="2788834"/>
            <a:ext cx="8210550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4263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HR11">
      <a:dk1>
        <a:srgbClr val="000000"/>
      </a:dk1>
      <a:lt1>
        <a:srgbClr val="FFFFFF"/>
      </a:lt1>
      <a:dk2>
        <a:srgbClr val="255898"/>
      </a:dk2>
      <a:lt2>
        <a:srgbClr val="FFFCF2"/>
      </a:lt2>
      <a:accent1>
        <a:srgbClr val="D33320"/>
      </a:accent1>
      <a:accent2>
        <a:srgbClr val="9FACC7"/>
      </a:accent2>
      <a:accent3>
        <a:srgbClr val="F7D7AC"/>
      </a:accent3>
      <a:accent4>
        <a:srgbClr val="BDD6A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54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Unicode MS</vt:lpstr>
      <vt:lpstr>Calibri</vt:lpstr>
      <vt:lpstr>Office Theme</vt:lpstr>
      <vt:lpstr>Task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Heizer/Render 12e</dc:title>
  <dc:subject>Chapter 3 - Project Management</dc:subject>
  <dc:creator>Jeff Heyl</dc:creator>
  <cp:lastModifiedBy>deni</cp:lastModifiedBy>
  <cp:revision>225</cp:revision>
  <dcterms:created xsi:type="dcterms:W3CDTF">2012-09-28T10:33:31Z</dcterms:created>
  <dcterms:modified xsi:type="dcterms:W3CDTF">2021-03-05T02:34:37Z</dcterms:modified>
</cp:coreProperties>
</file>