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443" r:id="rId2"/>
    <p:sldId id="444" r:id="rId3"/>
    <p:sldId id="445" r:id="rId4"/>
    <p:sldId id="446" r:id="rId5"/>
  </p:sldIdLst>
  <p:sldSz cx="9144000" cy="6858000" type="screen4x3"/>
  <p:notesSz cx="6858000" cy="9144000"/>
  <p:custDataLst>
    <p:tags r:id="rId7"/>
  </p:custDataLst>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Arial"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Arial"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Arial"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Arial"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44">
          <p15:clr>
            <a:srgbClr val="A4A3A4"/>
          </p15:clr>
        </p15:guide>
        <p15:guide id="2" pos="28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LB" initials="JLB" lastIdx="29" clrIdx="0"/>
  <p:cmAuthor id="2" name="Owner" initials="O"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06" autoAdjust="0"/>
    <p:restoredTop sz="97907" autoAdjust="0"/>
  </p:normalViewPr>
  <p:slideViewPr>
    <p:cSldViewPr snapToGrid="0" snapToObjects="1">
      <p:cViewPr varScale="1">
        <p:scale>
          <a:sx n="88" d="100"/>
          <a:sy n="88" d="100"/>
        </p:scale>
        <p:origin x="942" y="78"/>
      </p:cViewPr>
      <p:guideLst>
        <p:guide orient="horz" pos="2144"/>
        <p:guide pos="2888"/>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2E0611E1-B028-2443-BED6-15B43C61F054}" type="datetimeFigureOut">
              <a:rPr lang="en-US"/>
              <a:pPr/>
              <a:t>3/5/2021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B5570E3B-8CB0-CD44-872C-98256F01E610}" type="slidenum">
              <a:rPr lang="en-US"/>
              <a:pPr/>
              <a:t>‹#›</a:t>
            </a:fld>
            <a:endParaRPr lang="en-US" dirty="0"/>
          </a:p>
        </p:txBody>
      </p:sp>
    </p:spTree>
    <p:extLst>
      <p:ext uri="{BB962C8B-B14F-4D97-AF65-F5344CB8AC3E}">
        <p14:creationId xmlns:p14="http://schemas.microsoft.com/office/powerpoint/2010/main" val="2830212815"/>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0"/>
        <a:cs typeface="+mn-cs"/>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DF9C12CE-0FD8-364D-9768-5447276E87B3}"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01C210C-3266-EB43-B07B-7145F34F04D9}" type="slidenum">
              <a:rPr lang="en-US"/>
              <a:pPr/>
              <a:t>‹#›</a:t>
            </a:fld>
            <a:endParaRPr lang="en-US" dirty="0"/>
          </a:p>
        </p:txBody>
      </p:sp>
    </p:spTree>
    <p:extLst>
      <p:ext uri="{BB962C8B-B14F-4D97-AF65-F5344CB8AC3E}">
        <p14:creationId xmlns:p14="http://schemas.microsoft.com/office/powerpoint/2010/main" val="246964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showMasterPhAnim="0" type="vertTx" preserve="1">
  <p:cSld name="Title and Vertical Text">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B110BCBE-1438-7F48-BB47-BA1F78811996}"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CBB896C-46A8-5B41-A66E-6C0763BACC42}" type="slidenum">
              <a:rPr lang="en-US"/>
              <a:pPr/>
              <a:t>‹#›</a:t>
            </a:fld>
            <a:endParaRPr lang="en-US" dirty="0"/>
          </a:p>
        </p:txBody>
      </p:sp>
    </p:spTree>
    <p:extLst>
      <p:ext uri="{BB962C8B-B14F-4D97-AF65-F5344CB8AC3E}">
        <p14:creationId xmlns:p14="http://schemas.microsoft.com/office/powerpoint/2010/main" val="21636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vertTitleAndTx" preserve="1">
  <p:cSld name="Vertical Title and Text">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02DAD016-8EBF-CF47-ACE8-593B4CD31605}"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ABB3FB61-C215-E543-8FD1-8989B0E7D7CA}" type="slidenum">
              <a:rPr lang="en-US"/>
              <a:pPr/>
              <a:t>‹#›</a:t>
            </a:fld>
            <a:endParaRPr lang="en-US" dirty="0"/>
          </a:p>
        </p:txBody>
      </p:sp>
    </p:spTree>
    <p:extLst>
      <p:ext uri="{BB962C8B-B14F-4D97-AF65-F5344CB8AC3E}">
        <p14:creationId xmlns:p14="http://schemas.microsoft.com/office/powerpoint/2010/main" val="23433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40851343-75B4-5B41-BA15-A1E5D1AFA31C}"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lvl1pPr marL="342900" indent="-342900">
              <a:buClr>
                <a:schemeClr val="accent1"/>
              </a:buClr>
              <a:buFont typeface="Arial Unicode MS"/>
              <a:buChar char="▶"/>
              <a:defRPr/>
            </a:lvl1pPr>
            <a:lvl2pPr marL="742950" indent="-285750">
              <a:buClr>
                <a:schemeClr val="accent1"/>
              </a:buClr>
              <a:buFont typeface="Arial Unicode MS"/>
              <a:buChar char="▶"/>
              <a:defRPr/>
            </a:lvl2pPr>
            <a:lvl3pPr marL="1143000" indent="-228600">
              <a:buClr>
                <a:schemeClr val="accent1"/>
              </a:buClr>
              <a:buFont typeface="Arial Unicode MS"/>
              <a:buChar char="▶"/>
              <a:defRPr/>
            </a:lvl3pPr>
            <a:lvl4pPr marL="1600200" indent="-228600">
              <a:buClr>
                <a:schemeClr val="accent1"/>
              </a:buClr>
              <a:buFont typeface="Arial Unicode MS"/>
              <a:buChar char="▶"/>
              <a:defRPr/>
            </a:lvl4pPr>
            <a:lvl5pPr marL="2057400" indent="-228600">
              <a:buClr>
                <a:schemeClr val="accent1"/>
              </a:buClr>
              <a:buFont typeface="Arial Unicode MS"/>
              <a:buChar char="▶"/>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19C0A48-53B8-C64F-AFE6-ECE23F11299D}" type="slidenum">
              <a:rPr lang="en-US"/>
              <a:pPr/>
              <a:t>‹#›</a:t>
            </a:fld>
            <a:endParaRPr lang="en-US" dirty="0"/>
          </a:p>
        </p:txBody>
      </p:sp>
    </p:spTree>
    <p:extLst>
      <p:ext uri="{BB962C8B-B14F-4D97-AF65-F5344CB8AC3E}">
        <p14:creationId xmlns:p14="http://schemas.microsoft.com/office/powerpoint/2010/main" val="2023379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secHead" preserve="1">
  <p:cSld name="Section Header">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BA5193B0-0154-3645-AAC6-F847D834F72F}"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3A2929A9-CBCF-F84E-AF43-5F98BE338A13}" type="slidenum">
              <a:rPr lang="en-US"/>
              <a:pPr/>
              <a:t>‹#›</a:t>
            </a:fld>
            <a:endParaRPr lang="en-US" dirty="0"/>
          </a:p>
        </p:txBody>
      </p:sp>
    </p:spTree>
    <p:extLst>
      <p:ext uri="{BB962C8B-B14F-4D97-AF65-F5344CB8AC3E}">
        <p14:creationId xmlns:p14="http://schemas.microsoft.com/office/powerpoint/2010/main" val="183381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twoObj" preserve="1">
  <p:cSld name="Two Content">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3062501F-5EAC-7245-8D34-C03DAAD42E71}"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E90C4066-B959-7048-993A-1D66F247A476}" type="slidenum">
              <a:rPr lang="en-US"/>
              <a:pPr/>
              <a:t>‹#›</a:t>
            </a:fld>
            <a:endParaRPr lang="en-US" dirty="0"/>
          </a:p>
        </p:txBody>
      </p:sp>
    </p:spTree>
    <p:extLst>
      <p:ext uri="{BB962C8B-B14F-4D97-AF65-F5344CB8AC3E}">
        <p14:creationId xmlns:p14="http://schemas.microsoft.com/office/powerpoint/2010/main" val="215628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type="twoTxTwoObj" preserve="1">
  <p:cSld name="Comparison">
    <p:spTree>
      <p:nvGrpSpPr>
        <p:cNvPr id="1" name=""/>
        <p:cNvGrpSpPr/>
        <p:nvPr/>
      </p:nvGrpSpPr>
      <p:grpSpPr>
        <a:xfrm>
          <a:off x="0" y="0"/>
          <a:ext cx="0" cy="0"/>
          <a:chOff x="0" y="0"/>
          <a:chExt cx="0" cy="0"/>
        </a:xfrm>
      </p:grpSpPr>
      <p:sp>
        <p:nvSpPr>
          <p:cNvPr id="7" name="TextBox 6"/>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636BEDF9-1A21-6B43-B875-962A05A1E8E2}"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8" name="TextBox 7"/>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9" name="Footer Placeholder 7"/>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10" name="Slide Number Placeholder 8"/>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4AC6EFCD-90AA-5148-8ABC-1BA59F88CEFF}" type="slidenum">
              <a:rPr lang="en-US"/>
              <a:pPr/>
              <a:t>‹#›</a:t>
            </a:fld>
            <a:endParaRPr lang="en-US" dirty="0"/>
          </a:p>
        </p:txBody>
      </p:sp>
    </p:spTree>
    <p:extLst>
      <p:ext uri="{BB962C8B-B14F-4D97-AF65-F5344CB8AC3E}">
        <p14:creationId xmlns:p14="http://schemas.microsoft.com/office/powerpoint/2010/main" val="382910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par>
                          <p:cTn id="12" fill="hold">
                            <p:stCondLst>
                              <p:cond delay="3000"/>
                            </p:stCondLst>
                            <p:childTnLst>
                              <p:par>
                                <p:cTn id="13" presetID="18" presetClass="entr" presetSubtype="6" fill="hold" grpId="0" nodeType="afterEffect">
                                  <p:stCondLst>
                                    <p:cond delay="1000"/>
                                  </p:stCondLst>
                                  <p:childTnLst>
                                    <p:set>
                                      <p:cBhvr>
                                        <p:cTn id="14" dur="1" fill="hold">
                                          <p:stCondLst>
                                            <p:cond delay="0"/>
                                          </p:stCondLst>
                                        </p:cTn>
                                        <p:tgtEl>
                                          <p:spTgt spid="5"/>
                                        </p:tgtEl>
                                        <p:attrNameLst>
                                          <p:attrName>style.visibility</p:attrName>
                                        </p:attrNameLst>
                                      </p:cBhvr>
                                      <p:to>
                                        <p:strVal val="visible"/>
                                      </p:to>
                                    </p:set>
                                    <p:animEffect transition="in" filter="strips(downRight)">
                                      <p:cBhvr>
                                        <p:cTn id="15" dur="500"/>
                                        <p:tgtEl>
                                          <p:spTgt spid="5"/>
                                        </p:tgtEl>
                                      </p:cBhvr>
                                    </p:animEffect>
                                  </p:childTnLst>
                                </p:cTn>
                              </p:par>
                            </p:childTnLst>
                          </p:cTn>
                        </p:par>
                        <p:par>
                          <p:cTn id="16" fill="hold">
                            <p:stCondLst>
                              <p:cond delay="4500"/>
                            </p:stCondLst>
                            <p:childTnLst>
                              <p:par>
                                <p:cTn id="17" presetID="18" presetClass="entr" presetSubtype="6" fill="hold" grpId="0" nodeType="afterEffect">
                                  <p:stCondLst>
                                    <p:cond delay="1000"/>
                                  </p:stCondLst>
                                  <p:childTnLst>
                                    <p:set>
                                      <p:cBhvr>
                                        <p:cTn id="18" dur="1" fill="hold">
                                          <p:stCondLst>
                                            <p:cond delay="0"/>
                                          </p:stCondLst>
                                        </p:cTn>
                                        <p:tgtEl>
                                          <p:spTgt spid="6"/>
                                        </p:tgtEl>
                                        <p:attrNameLst>
                                          <p:attrName>style.visibility</p:attrName>
                                        </p:attrNameLst>
                                      </p:cBhvr>
                                      <p:to>
                                        <p:strVal val="visible"/>
                                      </p:to>
                                    </p:set>
                                    <p:animEffect transition="in" filter="strips(downRight)">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5" grpId="0" autoUpdateAnimBg="0"/>
      <p:bldP spid="6" grpId="0" autoUpdateAnimBg="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showMasterPhAnim="0" type="titleOnly" preserve="1">
  <p:cSld name="Title Only">
    <p:spTree>
      <p:nvGrpSpPr>
        <p:cNvPr id="1" name=""/>
        <p:cNvGrpSpPr/>
        <p:nvPr/>
      </p:nvGrpSpPr>
      <p:grpSpPr>
        <a:xfrm>
          <a:off x="0" y="0"/>
          <a:ext cx="0" cy="0"/>
          <a:chOff x="0" y="0"/>
          <a:chExt cx="0" cy="0"/>
        </a:xfrm>
      </p:grpSpPr>
      <p:sp>
        <p:nvSpPr>
          <p:cNvPr id="3" name="TextBox 2"/>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60EE7452-E89F-B44F-8EC6-5E7B2C87EB85}"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4" name="TextBox 3"/>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marL="0" marR="0" indent="0" algn="l" defTabSz="457200" rtl="0" eaLnBrk="1" fontAlgn="base" latinLnBrk="0" hangingPunct="1">
              <a:lnSpc>
                <a:spcPct val="100000"/>
              </a:lnSpc>
              <a:spcBef>
                <a:spcPct val="0"/>
              </a:spcBef>
              <a:spcAft>
                <a:spcPct val="0"/>
              </a:spcAft>
              <a:buClrTx/>
              <a:buSzTx/>
              <a:buFontTx/>
              <a:buNone/>
              <a:tabLst/>
              <a:defRPr/>
            </a:pPr>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5" name="Footer Placeholder 3"/>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6" name="Slide Number Placeholder 4"/>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235D4EDD-6E24-774D-A8B8-BDDB611A773D}" type="slidenum">
              <a:rPr lang="en-US"/>
              <a:pPr/>
              <a:t>‹#›</a:t>
            </a:fld>
            <a:endParaRPr lang="en-US" dirty="0"/>
          </a:p>
        </p:txBody>
      </p:sp>
    </p:spTree>
    <p:extLst>
      <p:ext uri="{BB962C8B-B14F-4D97-AF65-F5344CB8AC3E}">
        <p14:creationId xmlns:p14="http://schemas.microsoft.com/office/powerpoint/2010/main" val="74772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type="blank" preserve="1">
  <p:cSld name="Blank">
    <p:spTree>
      <p:nvGrpSpPr>
        <p:cNvPr id="1" name=""/>
        <p:cNvGrpSpPr/>
        <p:nvPr/>
      </p:nvGrpSpPr>
      <p:grpSpPr>
        <a:xfrm>
          <a:off x="0" y="0"/>
          <a:ext cx="0" cy="0"/>
          <a:chOff x="0" y="0"/>
          <a:chExt cx="0" cy="0"/>
        </a:xfrm>
      </p:grpSpPr>
      <p:sp>
        <p:nvSpPr>
          <p:cNvPr id="2" name="TextBox 1"/>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1BEF13AA-8851-2444-B9D7-768558950ADA}"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3" name="TextBox 2"/>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4" name="Footer Placeholder 2"/>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5" name="Slide Number Placeholder 3"/>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46462699-1AF8-664B-ADB3-A01A0E32F0C8}" type="slidenum">
              <a:rPr lang="en-US"/>
              <a:pPr/>
              <a:t>‹#›</a:t>
            </a:fld>
            <a:endParaRPr lang="en-US" dirty="0"/>
          </a:p>
        </p:txBody>
      </p:sp>
    </p:spTree>
    <p:extLst>
      <p:ext uri="{BB962C8B-B14F-4D97-AF65-F5344CB8AC3E}">
        <p14:creationId xmlns:p14="http://schemas.microsoft.com/office/powerpoint/2010/main" val="3614663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Tx" preserve="1">
  <p:cSld name="Content with Caption">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32A51939-0030-0A4E-A79E-17F611277B53}"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08157194-97EA-E94B-9726-A838644DB756}" type="slidenum">
              <a:rPr lang="en-US"/>
              <a:pPr/>
              <a:t>‹#›</a:t>
            </a:fld>
            <a:endParaRPr lang="en-US" dirty="0"/>
          </a:p>
        </p:txBody>
      </p:sp>
    </p:spTree>
    <p:extLst>
      <p:ext uri="{BB962C8B-B14F-4D97-AF65-F5344CB8AC3E}">
        <p14:creationId xmlns:p14="http://schemas.microsoft.com/office/powerpoint/2010/main" val="382208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picTx" preserve="1">
  <p:cSld name="Picture with Caption">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B408A058-3B46-274D-97D4-88B83F07514C}"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A096DE74-CAF8-1D48-A916-7FE4B71AAB36}" type="slidenum">
              <a:rPr lang="en-US"/>
              <a:pPr/>
              <a:t>‹#›</a:t>
            </a:fld>
            <a:endParaRPr lang="en-US" dirty="0"/>
          </a:p>
        </p:txBody>
      </p:sp>
    </p:spTree>
    <p:extLst>
      <p:ext uri="{BB962C8B-B14F-4D97-AF65-F5344CB8AC3E}">
        <p14:creationId xmlns:p14="http://schemas.microsoft.com/office/powerpoint/2010/main" val="3442813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100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AU"/>
              <a:t>Click to edit Master title style</a:t>
            </a:r>
            <a:endParaRPr lang="en-US"/>
          </a:p>
        </p:txBody>
      </p:sp>
      <p:sp>
        <p:nvSpPr>
          <p:cNvPr id="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8" name="TextBox 7"/>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9" name="TextBox 8"/>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DD5F6244-AF47-634E-8DBF-AF0C536FC874}" type="slidenum">
              <a:rPr lang="en-US" sz="1200">
                <a:solidFill>
                  <a:srgbClr val="A6A6A6"/>
                </a:solidFill>
                <a:latin typeface="Arial" charset="0"/>
              </a:rPr>
              <a:pPr/>
              <a:t>‹#›</a:t>
            </a:fld>
            <a:endParaRPr lang="en-US" sz="1200" dirty="0">
              <a:solidFill>
                <a:srgbClr val="A6A6A6"/>
              </a:solidFill>
              <a:latin typeface="Arial"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tmplLst>
          <p:tmpl>
            <p:tnLst>
              <p:par>
                <p:cTn presetID="18" presetClass="entr" presetSubtype="6" fill="hold" nodeType="afterEffect">
                  <p:stCondLst>
                    <p:cond delay="1000"/>
                  </p:stCondLst>
                  <p:childTnLst>
                    <p:set>
                      <p:cBhvr>
                        <p:cTn dur="1" fill="hold">
                          <p:stCondLst>
                            <p:cond delay="0"/>
                          </p:stCondLst>
                        </p:cTn>
                        <p:tgtEl>
                          <p:spTgt spid="3"/>
                        </p:tgtEl>
                        <p:attrNameLst>
                          <p:attrName>style.visibility</p:attrName>
                        </p:attrNameLst>
                      </p:cBhvr>
                      <p:to>
                        <p:strVal val="visible"/>
                      </p:to>
                    </p:set>
                    <p:animEffect transition="in" filter="strips(downRight)">
                      <p:cBhvr>
                        <p:cTn dur="1000"/>
                        <p:tgtEl>
                          <p:spTgt spid="3"/>
                        </p:tgtEl>
                      </p:cBhvr>
                    </p:animEffect>
                  </p:childTnLst>
                </p:cTn>
              </p:par>
            </p:tnLst>
          </p:tmpl>
        </p:tmplLst>
      </p:bldP>
    </p:bldLst>
  </p:timing>
  <p:txStyles>
    <p:titleStyle>
      <a:lvl1pPr algn="ctr" defTabSz="457200" rtl="0" fontAlgn="base">
        <a:spcBef>
          <a:spcPct val="0"/>
        </a:spcBef>
        <a:spcAft>
          <a:spcPct val="0"/>
        </a:spcAft>
        <a:defRPr sz="4400" b="1" kern="1200">
          <a:solidFill>
            <a:schemeClr val="tx1"/>
          </a:solidFill>
          <a:latin typeface="Arial"/>
          <a:ea typeface="ＭＳ Ｐゴシック" charset="0"/>
          <a:cs typeface="Arial"/>
        </a:defRPr>
      </a:lvl1pPr>
      <a:lvl2pPr algn="ctr" defTabSz="457200" rtl="0" fontAlgn="base">
        <a:spcBef>
          <a:spcPct val="0"/>
        </a:spcBef>
        <a:spcAft>
          <a:spcPct val="0"/>
        </a:spcAft>
        <a:defRPr sz="4400" b="1">
          <a:solidFill>
            <a:schemeClr val="tx1"/>
          </a:solidFill>
          <a:latin typeface="Arial" charset="0"/>
          <a:ea typeface="ＭＳ Ｐゴシック" charset="0"/>
          <a:cs typeface="Arial" charset="0"/>
        </a:defRPr>
      </a:lvl2pPr>
      <a:lvl3pPr algn="ctr" defTabSz="457200" rtl="0" fontAlgn="base">
        <a:spcBef>
          <a:spcPct val="0"/>
        </a:spcBef>
        <a:spcAft>
          <a:spcPct val="0"/>
        </a:spcAft>
        <a:defRPr sz="4400" b="1">
          <a:solidFill>
            <a:schemeClr val="tx1"/>
          </a:solidFill>
          <a:latin typeface="Arial" charset="0"/>
          <a:ea typeface="ＭＳ Ｐゴシック" charset="0"/>
          <a:cs typeface="Arial" charset="0"/>
        </a:defRPr>
      </a:lvl3pPr>
      <a:lvl4pPr algn="ctr" defTabSz="457200" rtl="0" fontAlgn="base">
        <a:spcBef>
          <a:spcPct val="0"/>
        </a:spcBef>
        <a:spcAft>
          <a:spcPct val="0"/>
        </a:spcAft>
        <a:defRPr sz="4400" b="1">
          <a:solidFill>
            <a:schemeClr val="tx1"/>
          </a:solidFill>
          <a:latin typeface="Arial" charset="0"/>
          <a:ea typeface="ＭＳ Ｐゴシック" charset="0"/>
          <a:cs typeface="Arial" charset="0"/>
        </a:defRPr>
      </a:lvl4pPr>
      <a:lvl5pPr algn="ctr" defTabSz="457200" rtl="0" fontAlgn="base">
        <a:spcBef>
          <a:spcPct val="0"/>
        </a:spcBef>
        <a:spcAft>
          <a:spcPct val="0"/>
        </a:spcAft>
        <a:defRPr sz="4400" b="1">
          <a:solidFill>
            <a:schemeClr val="tx1"/>
          </a:solidFill>
          <a:latin typeface="Arial" charset="0"/>
          <a:ea typeface="ＭＳ Ｐゴシック" charset="0"/>
          <a:cs typeface="Arial" charset="0"/>
        </a:defRPr>
      </a:lvl5pPr>
      <a:lvl6pPr marL="457200" algn="ctr" defTabSz="457200" rtl="0" fontAlgn="base">
        <a:spcBef>
          <a:spcPct val="0"/>
        </a:spcBef>
        <a:spcAft>
          <a:spcPct val="0"/>
        </a:spcAft>
        <a:defRPr sz="4400" b="1">
          <a:solidFill>
            <a:schemeClr val="tx1"/>
          </a:solidFill>
          <a:latin typeface="Arial" charset="0"/>
          <a:ea typeface="ＭＳ Ｐゴシック" charset="0"/>
          <a:cs typeface="Arial" charset="0"/>
        </a:defRPr>
      </a:lvl6pPr>
      <a:lvl7pPr marL="914400" algn="ctr" defTabSz="457200" rtl="0" fontAlgn="base">
        <a:spcBef>
          <a:spcPct val="0"/>
        </a:spcBef>
        <a:spcAft>
          <a:spcPct val="0"/>
        </a:spcAft>
        <a:defRPr sz="4400" b="1">
          <a:solidFill>
            <a:schemeClr val="tx1"/>
          </a:solidFill>
          <a:latin typeface="Arial" charset="0"/>
          <a:ea typeface="ＭＳ Ｐゴシック" charset="0"/>
          <a:cs typeface="Arial" charset="0"/>
        </a:defRPr>
      </a:lvl7pPr>
      <a:lvl8pPr marL="1371600" algn="ctr" defTabSz="457200" rtl="0" fontAlgn="base">
        <a:spcBef>
          <a:spcPct val="0"/>
        </a:spcBef>
        <a:spcAft>
          <a:spcPct val="0"/>
        </a:spcAft>
        <a:defRPr sz="4400" b="1">
          <a:solidFill>
            <a:schemeClr val="tx1"/>
          </a:solidFill>
          <a:latin typeface="Arial" charset="0"/>
          <a:ea typeface="ＭＳ Ｐゴシック" charset="0"/>
          <a:cs typeface="Arial" charset="0"/>
        </a:defRPr>
      </a:lvl8pPr>
      <a:lvl9pPr marL="1828800" algn="ctr" defTabSz="457200" rtl="0" fontAlgn="base">
        <a:spcBef>
          <a:spcPct val="0"/>
        </a:spcBef>
        <a:spcAft>
          <a:spcPct val="0"/>
        </a:spcAft>
        <a:defRPr sz="4400" b="1">
          <a:solidFill>
            <a:schemeClr val="tx1"/>
          </a:solidFill>
          <a:latin typeface="Arial" charset="0"/>
          <a:ea typeface="ＭＳ Ｐゴシック" charset="0"/>
          <a:cs typeface="Arial" charset="0"/>
        </a:defRPr>
      </a:lvl9pPr>
    </p:titleStyle>
    <p:bodyStyle>
      <a:lvl1pPr marL="342900" indent="-342900" algn="l" defTabSz="457200" rtl="0" fontAlgn="base">
        <a:lnSpc>
          <a:spcPct val="90000"/>
        </a:lnSpc>
        <a:spcBef>
          <a:spcPct val="0"/>
        </a:spcBef>
        <a:spcAft>
          <a:spcPts val="1200"/>
        </a:spcAft>
        <a:buClr>
          <a:schemeClr val="accent1"/>
        </a:buClr>
        <a:buFont typeface="Arial Unicode MS" charset="0"/>
        <a:buChar char="▶"/>
        <a:defRPr sz="3200" kern="1200">
          <a:solidFill>
            <a:schemeClr val="tx1"/>
          </a:solidFill>
          <a:latin typeface="Arial"/>
          <a:ea typeface="ＭＳ Ｐゴシック" charset="0"/>
          <a:cs typeface="Arial"/>
        </a:defRPr>
      </a:lvl1pPr>
      <a:lvl2pPr marL="742950" indent="-285750" algn="l" defTabSz="457200" rtl="0" fontAlgn="base">
        <a:lnSpc>
          <a:spcPct val="90000"/>
        </a:lnSpc>
        <a:spcBef>
          <a:spcPct val="0"/>
        </a:spcBef>
        <a:spcAft>
          <a:spcPts val="1200"/>
        </a:spcAft>
        <a:buClr>
          <a:schemeClr val="accent1"/>
        </a:buClr>
        <a:buFont typeface="Arial Unicode MS" charset="0"/>
        <a:buChar char="▶"/>
        <a:defRPr sz="2800" kern="1200">
          <a:solidFill>
            <a:schemeClr val="tx1"/>
          </a:solidFill>
          <a:latin typeface="Arial"/>
          <a:ea typeface="Arial" charset="0"/>
          <a:cs typeface="Arial"/>
        </a:defRPr>
      </a:lvl2pPr>
      <a:lvl3pPr marL="1143000" indent="-228600" algn="l" defTabSz="457200" rtl="0" fontAlgn="base">
        <a:lnSpc>
          <a:spcPct val="90000"/>
        </a:lnSpc>
        <a:spcBef>
          <a:spcPct val="0"/>
        </a:spcBef>
        <a:spcAft>
          <a:spcPts val="1200"/>
        </a:spcAft>
        <a:buClr>
          <a:schemeClr val="accent1"/>
        </a:buClr>
        <a:buFont typeface="Arial Unicode MS" charset="0"/>
        <a:buChar char="▶"/>
        <a:defRPr sz="2400" kern="1200">
          <a:solidFill>
            <a:schemeClr val="tx1"/>
          </a:solidFill>
          <a:latin typeface="Arial"/>
          <a:ea typeface="Arial" charset="0"/>
          <a:cs typeface="Arial"/>
        </a:defRPr>
      </a:lvl3pPr>
      <a:lvl4pPr marL="1600200" indent="-228600" algn="l" defTabSz="457200" rtl="0" fontAlgn="base">
        <a:lnSpc>
          <a:spcPct val="90000"/>
        </a:lnSpc>
        <a:spcBef>
          <a:spcPct val="0"/>
        </a:spcBef>
        <a:spcAft>
          <a:spcPts val="1200"/>
        </a:spcAft>
        <a:buClr>
          <a:schemeClr val="accent1"/>
        </a:buClr>
        <a:buFont typeface="Arial Unicode MS" charset="0"/>
        <a:buChar char="▶"/>
        <a:defRPr sz="2000" kern="1200">
          <a:solidFill>
            <a:schemeClr val="tx1"/>
          </a:solidFill>
          <a:latin typeface="Arial"/>
          <a:ea typeface="Arial" charset="0"/>
          <a:cs typeface="Arial"/>
        </a:defRPr>
      </a:lvl4pPr>
      <a:lvl5pPr marL="2057400" indent="-228600" algn="l" defTabSz="457200" rtl="0" fontAlgn="base">
        <a:lnSpc>
          <a:spcPct val="90000"/>
        </a:lnSpc>
        <a:spcBef>
          <a:spcPct val="0"/>
        </a:spcBef>
        <a:spcAft>
          <a:spcPts val="1200"/>
        </a:spcAft>
        <a:buClr>
          <a:schemeClr val="accent1"/>
        </a:buClr>
        <a:buFont typeface="Arial Unicode MS" charset="0"/>
        <a:buChar char="▶"/>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385B5-A094-4A0C-BCC4-C09E3FBFB83F}"/>
              </a:ext>
            </a:extLst>
          </p:cNvPr>
          <p:cNvSpPr>
            <a:spLocks noGrp="1"/>
          </p:cNvSpPr>
          <p:nvPr>
            <p:ph type="title"/>
          </p:nvPr>
        </p:nvSpPr>
        <p:spPr>
          <a:xfrm>
            <a:off x="457200" y="274639"/>
            <a:ext cx="8229600" cy="400276"/>
          </a:xfrm>
        </p:spPr>
        <p:txBody>
          <a:bodyPr/>
          <a:lstStyle/>
          <a:p>
            <a:r>
              <a:rPr lang="en-US" sz="3600"/>
              <a:t>Task</a:t>
            </a:r>
            <a:endParaRPr lang="en-ID" sz="3600"/>
          </a:p>
        </p:txBody>
      </p:sp>
      <p:sp>
        <p:nvSpPr>
          <p:cNvPr id="3" name="Content Placeholder 2">
            <a:extLst>
              <a:ext uri="{FF2B5EF4-FFF2-40B4-BE49-F238E27FC236}">
                <a16:creationId xmlns:a16="http://schemas.microsoft.com/office/drawing/2014/main" id="{E3F45E57-1E81-4A39-8C07-783E9A0C9D45}"/>
              </a:ext>
            </a:extLst>
          </p:cNvPr>
          <p:cNvSpPr>
            <a:spLocks noGrp="1"/>
          </p:cNvSpPr>
          <p:nvPr>
            <p:ph idx="1"/>
          </p:nvPr>
        </p:nvSpPr>
        <p:spPr>
          <a:xfrm>
            <a:off x="239486" y="789317"/>
            <a:ext cx="8645978" cy="5665911"/>
          </a:xfrm>
        </p:spPr>
        <p:txBody>
          <a:bodyPr/>
          <a:lstStyle/>
          <a:p>
            <a:pPr marL="228600" indent="-228600">
              <a:spcAft>
                <a:spcPts val="0"/>
              </a:spcAft>
              <a:buClrTx/>
              <a:buFont typeface="+mj-lt"/>
              <a:buAutoNum type="arabicPeriod"/>
            </a:pPr>
            <a:r>
              <a:rPr lang="en-US" sz="2000"/>
              <a:t>The Green Cab Company has a taxi waiting at each of four cabstands in Evanston, Illinois. Four customers have called and requested service. The distances, in miles, from the waiting taxis to the customers are given in the following table. </a:t>
            </a:r>
            <a:endParaRPr lang="en-US" sz="180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233363" indent="0">
              <a:buClrTx/>
              <a:buNone/>
            </a:pPr>
            <a:r>
              <a:rPr lang="en-US" sz="2000"/>
              <a:t>Find the optimal assignment of taxis to customers so as to minimize total driving distances to the customers</a:t>
            </a:r>
          </a:p>
          <a:p>
            <a:pPr marL="233363" indent="0">
              <a:buClrTx/>
              <a:buNone/>
            </a:pPr>
            <a:endParaRPr lang="en-US" sz="2000"/>
          </a:p>
          <a:p>
            <a:pPr marL="233363" indent="0">
              <a:buClrTx/>
              <a:buNone/>
            </a:pPr>
            <a:endParaRPr lang="en-US" sz="2000"/>
          </a:p>
          <a:p>
            <a:pPr marL="233363" indent="0">
              <a:buClrTx/>
              <a:buNone/>
            </a:pPr>
            <a:endParaRPr lang="en-US" sz="2000"/>
          </a:p>
          <a:p>
            <a:pPr marL="233363" indent="0">
              <a:buClrTx/>
              <a:buNone/>
            </a:pPr>
            <a:endParaRPr lang="en-US" sz="1200"/>
          </a:p>
          <a:p>
            <a:pPr marL="400050" lvl="1" indent="0">
              <a:spcAft>
                <a:spcPts val="0"/>
              </a:spcAft>
              <a:buClrTx/>
              <a:buNone/>
            </a:pPr>
            <a:r>
              <a:rPr lang="en-US" sz="2000"/>
              <a:t> </a:t>
            </a:r>
            <a:endParaRPr lang="en-US" sz="1600"/>
          </a:p>
        </p:txBody>
      </p:sp>
      <p:pic>
        <p:nvPicPr>
          <p:cNvPr id="5" name="Picture 4">
            <a:extLst>
              <a:ext uri="{FF2B5EF4-FFF2-40B4-BE49-F238E27FC236}">
                <a16:creationId xmlns:a16="http://schemas.microsoft.com/office/drawing/2014/main" id="{B0BDD86D-3FAE-4916-8401-F1C1A16F873E}"/>
              </a:ext>
            </a:extLst>
          </p:cNvPr>
          <p:cNvPicPr>
            <a:picLocks noChangeAspect="1"/>
          </p:cNvPicPr>
          <p:nvPr/>
        </p:nvPicPr>
        <p:blipFill>
          <a:blip r:embed="rId2"/>
          <a:stretch>
            <a:fillRect/>
          </a:stretch>
        </p:blipFill>
        <p:spPr>
          <a:xfrm>
            <a:off x="2256880" y="2443842"/>
            <a:ext cx="4630240" cy="1970315"/>
          </a:xfrm>
          <a:prstGeom prst="rect">
            <a:avLst/>
          </a:prstGeom>
        </p:spPr>
      </p:pic>
    </p:spTree>
    <p:extLst>
      <p:ext uri="{BB962C8B-B14F-4D97-AF65-F5344CB8AC3E}">
        <p14:creationId xmlns:p14="http://schemas.microsoft.com/office/powerpoint/2010/main" val="3670426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385B5-A094-4A0C-BCC4-C09E3FBFB83F}"/>
              </a:ext>
            </a:extLst>
          </p:cNvPr>
          <p:cNvSpPr>
            <a:spLocks noGrp="1"/>
          </p:cNvSpPr>
          <p:nvPr>
            <p:ph type="title"/>
          </p:nvPr>
        </p:nvSpPr>
        <p:spPr>
          <a:xfrm>
            <a:off x="457200" y="274639"/>
            <a:ext cx="8229600" cy="400276"/>
          </a:xfrm>
        </p:spPr>
        <p:txBody>
          <a:bodyPr/>
          <a:lstStyle/>
          <a:p>
            <a:r>
              <a:rPr lang="en-US" sz="3600"/>
              <a:t>Task</a:t>
            </a:r>
            <a:endParaRPr lang="en-ID" sz="3600"/>
          </a:p>
        </p:txBody>
      </p:sp>
      <p:sp>
        <p:nvSpPr>
          <p:cNvPr id="3" name="Content Placeholder 2">
            <a:extLst>
              <a:ext uri="{FF2B5EF4-FFF2-40B4-BE49-F238E27FC236}">
                <a16:creationId xmlns:a16="http://schemas.microsoft.com/office/drawing/2014/main" id="{E3F45E57-1E81-4A39-8C07-783E9A0C9D45}"/>
              </a:ext>
            </a:extLst>
          </p:cNvPr>
          <p:cNvSpPr>
            <a:spLocks noGrp="1"/>
          </p:cNvSpPr>
          <p:nvPr>
            <p:ph idx="1"/>
          </p:nvPr>
        </p:nvSpPr>
        <p:spPr>
          <a:xfrm>
            <a:off x="239486" y="789317"/>
            <a:ext cx="8645978" cy="5665911"/>
          </a:xfrm>
        </p:spPr>
        <p:txBody>
          <a:bodyPr/>
          <a:lstStyle/>
          <a:p>
            <a:pPr marL="457200" indent="-457200">
              <a:spcAft>
                <a:spcPts val="0"/>
              </a:spcAft>
              <a:buClrTx/>
              <a:buFont typeface="+mj-lt"/>
              <a:buAutoNum type="arabicPeriod" startAt="2"/>
            </a:pPr>
            <a:r>
              <a:rPr lang="en-US" sz="1800"/>
              <a:t>J.C. Howard’s medical testing company in Kansas wishes to assign a set of jobs to a set of machines. The following table provides the production data of each machine when performing the specific job: </a:t>
            </a:r>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461963" indent="-228600">
              <a:buClrTx/>
              <a:buAutoNum type="alphaLcParenR"/>
            </a:pPr>
            <a:r>
              <a:rPr lang="en-US" sz="1800"/>
              <a:t>Determine the assignment of jobs to machines that will maximize total production. </a:t>
            </a:r>
          </a:p>
          <a:p>
            <a:pPr marL="461963" indent="-228600">
              <a:buClrTx/>
              <a:buAutoNum type="alphaLcParenR"/>
            </a:pPr>
            <a:r>
              <a:rPr lang="en-US" sz="1800"/>
              <a:t>What is the total production of your assignments?</a:t>
            </a:r>
            <a:endParaRPr lang="en-US"/>
          </a:p>
          <a:p>
            <a:pPr marL="233363" indent="0">
              <a:buClrTx/>
              <a:buNone/>
            </a:pPr>
            <a:endParaRPr lang="en-US" sz="2000"/>
          </a:p>
          <a:p>
            <a:pPr marL="233363" indent="0">
              <a:buClrTx/>
              <a:buNone/>
            </a:pPr>
            <a:endParaRPr lang="en-US" sz="2000"/>
          </a:p>
          <a:p>
            <a:pPr marL="233363" indent="0">
              <a:buClrTx/>
              <a:buNone/>
            </a:pPr>
            <a:endParaRPr lang="en-US" sz="1200"/>
          </a:p>
          <a:p>
            <a:pPr marL="400050" lvl="1" indent="0">
              <a:spcAft>
                <a:spcPts val="0"/>
              </a:spcAft>
              <a:buClrTx/>
              <a:buNone/>
            </a:pPr>
            <a:r>
              <a:rPr lang="en-US" sz="2000"/>
              <a:t> </a:t>
            </a:r>
            <a:endParaRPr lang="en-US" sz="1600"/>
          </a:p>
        </p:txBody>
      </p:sp>
      <p:pic>
        <p:nvPicPr>
          <p:cNvPr id="6" name="Picture 5">
            <a:extLst>
              <a:ext uri="{FF2B5EF4-FFF2-40B4-BE49-F238E27FC236}">
                <a16:creationId xmlns:a16="http://schemas.microsoft.com/office/drawing/2014/main" id="{E207AF5B-3D18-4899-83AE-56BA13CADD47}"/>
              </a:ext>
            </a:extLst>
          </p:cNvPr>
          <p:cNvPicPr>
            <a:picLocks noChangeAspect="1"/>
          </p:cNvPicPr>
          <p:nvPr/>
        </p:nvPicPr>
        <p:blipFill>
          <a:blip r:embed="rId2"/>
          <a:stretch>
            <a:fillRect/>
          </a:stretch>
        </p:blipFill>
        <p:spPr>
          <a:xfrm>
            <a:off x="2068285" y="2126847"/>
            <a:ext cx="4489505" cy="1835553"/>
          </a:xfrm>
          <a:prstGeom prst="rect">
            <a:avLst/>
          </a:prstGeom>
        </p:spPr>
      </p:pic>
    </p:spTree>
    <p:extLst>
      <p:ext uri="{BB962C8B-B14F-4D97-AF65-F5344CB8AC3E}">
        <p14:creationId xmlns:p14="http://schemas.microsoft.com/office/powerpoint/2010/main" val="3812237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385B5-A094-4A0C-BCC4-C09E3FBFB83F}"/>
              </a:ext>
            </a:extLst>
          </p:cNvPr>
          <p:cNvSpPr>
            <a:spLocks noGrp="1"/>
          </p:cNvSpPr>
          <p:nvPr>
            <p:ph type="title"/>
          </p:nvPr>
        </p:nvSpPr>
        <p:spPr>
          <a:xfrm>
            <a:off x="457200" y="274639"/>
            <a:ext cx="8229600" cy="400276"/>
          </a:xfrm>
        </p:spPr>
        <p:txBody>
          <a:bodyPr/>
          <a:lstStyle/>
          <a:p>
            <a:r>
              <a:rPr lang="en-US" sz="3600"/>
              <a:t>Task</a:t>
            </a:r>
            <a:endParaRPr lang="en-ID" sz="3600"/>
          </a:p>
        </p:txBody>
      </p:sp>
      <p:sp>
        <p:nvSpPr>
          <p:cNvPr id="3" name="Content Placeholder 2">
            <a:extLst>
              <a:ext uri="{FF2B5EF4-FFF2-40B4-BE49-F238E27FC236}">
                <a16:creationId xmlns:a16="http://schemas.microsoft.com/office/drawing/2014/main" id="{E3F45E57-1E81-4A39-8C07-783E9A0C9D45}"/>
              </a:ext>
            </a:extLst>
          </p:cNvPr>
          <p:cNvSpPr>
            <a:spLocks noGrp="1"/>
          </p:cNvSpPr>
          <p:nvPr>
            <p:ph idx="1"/>
          </p:nvPr>
        </p:nvSpPr>
        <p:spPr>
          <a:xfrm>
            <a:off x="239486" y="789317"/>
            <a:ext cx="8645978" cy="5665911"/>
          </a:xfrm>
        </p:spPr>
        <p:txBody>
          <a:bodyPr/>
          <a:lstStyle/>
          <a:p>
            <a:pPr marL="457200" indent="-457200">
              <a:spcAft>
                <a:spcPts val="0"/>
              </a:spcAft>
              <a:buClrTx/>
              <a:buFont typeface="+mj-lt"/>
              <a:buAutoNum type="arabicPeriod" startAt="3"/>
            </a:pPr>
            <a:r>
              <a:rPr lang="en-US" sz="2000"/>
              <a:t>The following jobs are waiting to be processed at the same machine center. Jobs are logged as they arrive:</a:t>
            </a:r>
            <a:endParaRPr lang="en-US" sz="180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233363" indent="0">
              <a:buClrTx/>
              <a:buNone/>
            </a:pPr>
            <a:r>
              <a:rPr lang="en-US" sz="1800"/>
              <a:t>In what sequence would the jobs be ranked according to the following decision rules: </a:t>
            </a:r>
          </a:p>
          <a:p>
            <a:pPr marL="461963" indent="-228600">
              <a:buClrTx/>
              <a:buAutoNum type="alphaLcParenR"/>
            </a:pPr>
            <a:r>
              <a:rPr lang="en-US" sz="1800"/>
              <a:t>FCFS, </a:t>
            </a:r>
          </a:p>
          <a:p>
            <a:pPr marL="461963" indent="-228600">
              <a:buClrTx/>
              <a:buAutoNum type="alphaLcParenR"/>
            </a:pPr>
            <a:r>
              <a:rPr lang="en-US" sz="1800"/>
              <a:t>EDD, </a:t>
            </a:r>
          </a:p>
          <a:p>
            <a:pPr marL="461963" indent="-228600">
              <a:buClrTx/>
              <a:buAutoNum type="alphaLcParenR"/>
            </a:pPr>
            <a:r>
              <a:rPr lang="en-US" sz="1800"/>
              <a:t>SPT </a:t>
            </a:r>
          </a:p>
          <a:p>
            <a:pPr marL="461963" indent="-228600">
              <a:buClrTx/>
              <a:buAutoNum type="alphaLcParenR"/>
            </a:pPr>
            <a:r>
              <a:rPr lang="en-US" sz="1800"/>
              <a:t>LPT? </a:t>
            </a:r>
          </a:p>
          <a:p>
            <a:pPr marL="461963" indent="-228600">
              <a:buClrTx/>
              <a:buAutoNum type="alphaLcParenR"/>
            </a:pPr>
            <a:r>
              <a:rPr lang="en-US" sz="1800"/>
              <a:t>All dates are specified as manufacturing planning calendar days. Assume that all jobs arrive on day 275. Which decision is best and why?</a:t>
            </a:r>
            <a:endParaRPr lang="en-US" sz="3600"/>
          </a:p>
          <a:p>
            <a:pPr marL="233363" indent="0">
              <a:buClrTx/>
              <a:buNone/>
            </a:pPr>
            <a:endParaRPr lang="en-US" sz="2000"/>
          </a:p>
          <a:p>
            <a:pPr marL="233363" indent="0">
              <a:buClrTx/>
              <a:buNone/>
            </a:pPr>
            <a:endParaRPr lang="en-US" sz="1200"/>
          </a:p>
          <a:p>
            <a:pPr marL="400050" lvl="1" indent="0">
              <a:spcAft>
                <a:spcPts val="0"/>
              </a:spcAft>
              <a:buClrTx/>
              <a:buNone/>
            </a:pPr>
            <a:r>
              <a:rPr lang="en-US" sz="2000"/>
              <a:t> </a:t>
            </a:r>
            <a:endParaRPr lang="en-US" sz="1600"/>
          </a:p>
        </p:txBody>
      </p:sp>
      <p:pic>
        <p:nvPicPr>
          <p:cNvPr id="8" name="Picture 7">
            <a:extLst>
              <a:ext uri="{FF2B5EF4-FFF2-40B4-BE49-F238E27FC236}">
                <a16:creationId xmlns:a16="http://schemas.microsoft.com/office/drawing/2014/main" id="{4268065D-7040-4B3B-B80B-8B3171871EF1}"/>
              </a:ext>
            </a:extLst>
          </p:cNvPr>
          <p:cNvPicPr>
            <a:picLocks noChangeAspect="1"/>
          </p:cNvPicPr>
          <p:nvPr/>
        </p:nvPicPr>
        <p:blipFill>
          <a:blip r:embed="rId2"/>
          <a:stretch>
            <a:fillRect/>
          </a:stretch>
        </p:blipFill>
        <p:spPr>
          <a:xfrm>
            <a:off x="2542494" y="1555296"/>
            <a:ext cx="3497080" cy="1721304"/>
          </a:xfrm>
          <a:prstGeom prst="rect">
            <a:avLst/>
          </a:prstGeom>
        </p:spPr>
      </p:pic>
    </p:spTree>
    <p:extLst>
      <p:ext uri="{BB962C8B-B14F-4D97-AF65-F5344CB8AC3E}">
        <p14:creationId xmlns:p14="http://schemas.microsoft.com/office/powerpoint/2010/main" val="2455750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385B5-A094-4A0C-BCC4-C09E3FBFB83F}"/>
              </a:ext>
            </a:extLst>
          </p:cNvPr>
          <p:cNvSpPr>
            <a:spLocks noGrp="1"/>
          </p:cNvSpPr>
          <p:nvPr>
            <p:ph type="title"/>
          </p:nvPr>
        </p:nvSpPr>
        <p:spPr>
          <a:xfrm>
            <a:off x="457200" y="274639"/>
            <a:ext cx="8229600" cy="400276"/>
          </a:xfrm>
        </p:spPr>
        <p:txBody>
          <a:bodyPr/>
          <a:lstStyle/>
          <a:p>
            <a:r>
              <a:rPr lang="en-US" sz="3600"/>
              <a:t>Task</a:t>
            </a:r>
            <a:endParaRPr lang="en-ID" sz="3600"/>
          </a:p>
        </p:txBody>
      </p:sp>
      <p:sp>
        <p:nvSpPr>
          <p:cNvPr id="3" name="Content Placeholder 2">
            <a:extLst>
              <a:ext uri="{FF2B5EF4-FFF2-40B4-BE49-F238E27FC236}">
                <a16:creationId xmlns:a16="http://schemas.microsoft.com/office/drawing/2014/main" id="{E3F45E57-1E81-4A39-8C07-783E9A0C9D45}"/>
              </a:ext>
            </a:extLst>
          </p:cNvPr>
          <p:cNvSpPr>
            <a:spLocks noGrp="1"/>
          </p:cNvSpPr>
          <p:nvPr>
            <p:ph idx="1"/>
          </p:nvPr>
        </p:nvSpPr>
        <p:spPr>
          <a:xfrm>
            <a:off x="239486" y="789317"/>
            <a:ext cx="8645978" cy="5665911"/>
          </a:xfrm>
        </p:spPr>
        <p:txBody>
          <a:bodyPr/>
          <a:lstStyle/>
          <a:p>
            <a:pPr marL="457200" indent="-457200">
              <a:spcAft>
                <a:spcPts val="0"/>
              </a:spcAft>
              <a:buClrTx/>
              <a:buFont typeface="+mj-lt"/>
              <a:buAutoNum type="arabicPeriod" startAt="4"/>
            </a:pPr>
            <a:r>
              <a:rPr lang="en-US" sz="2000"/>
              <a:t>Daniel’s Barber Shop at Newark Airport is open 7 days a week but has fluctuating demand. Daniel Ball is interested in treating his barbers as well as he can with steady work and preferably 5 days of work with two consecutive days off. His analysis of his staffing needs resulted in the following plan. </a:t>
            </a:r>
            <a:endParaRPr lang="en-US" sz="160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233363" indent="0">
              <a:buClrTx/>
              <a:buNone/>
            </a:pPr>
            <a:endParaRPr lang="en-US" sz="2000"/>
          </a:p>
          <a:p>
            <a:pPr marL="233363" indent="0">
              <a:buClrTx/>
              <a:buNone/>
            </a:pPr>
            <a:endParaRPr lang="en-US" sz="1200"/>
          </a:p>
          <a:p>
            <a:pPr marL="400050" lvl="1" indent="0">
              <a:spcAft>
                <a:spcPts val="0"/>
              </a:spcAft>
              <a:buClrTx/>
              <a:buNone/>
            </a:pPr>
            <a:r>
              <a:rPr lang="en-US" sz="2400"/>
              <a:t> </a:t>
            </a:r>
            <a:r>
              <a:rPr lang="en-US" sz="2000"/>
              <a:t>Schedule Daniel’s staff with the minimum number of barbers.</a:t>
            </a:r>
            <a:endParaRPr lang="en-US" sz="1800"/>
          </a:p>
        </p:txBody>
      </p:sp>
      <p:pic>
        <p:nvPicPr>
          <p:cNvPr id="5" name="Picture 4">
            <a:extLst>
              <a:ext uri="{FF2B5EF4-FFF2-40B4-BE49-F238E27FC236}">
                <a16:creationId xmlns:a16="http://schemas.microsoft.com/office/drawing/2014/main" id="{C65BAAC6-95FD-4BBC-8C3E-2AE0EB744441}"/>
              </a:ext>
            </a:extLst>
          </p:cNvPr>
          <p:cNvPicPr>
            <a:picLocks noChangeAspect="1"/>
          </p:cNvPicPr>
          <p:nvPr/>
        </p:nvPicPr>
        <p:blipFill>
          <a:blip r:embed="rId2"/>
          <a:stretch>
            <a:fillRect/>
          </a:stretch>
        </p:blipFill>
        <p:spPr>
          <a:xfrm>
            <a:off x="1192883" y="2578604"/>
            <a:ext cx="6758233" cy="1362024"/>
          </a:xfrm>
          <a:prstGeom prst="rect">
            <a:avLst/>
          </a:prstGeom>
        </p:spPr>
      </p:pic>
    </p:spTree>
    <p:extLst>
      <p:ext uri="{BB962C8B-B14F-4D97-AF65-F5344CB8AC3E}">
        <p14:creationId xmlns:p14="http://schemas.microsoft.com/office/powerpoint/2010/main" val="12865880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HR11">
      <a:dk1>
        <a:srgbClr val="000000"/>
      </a:dk1>
      <a:lt1>
        <a:srgbClr val="FFFFFF"/>
      </a:lt1>
      <a:dk2>
        <a:srgbClr val="255898"/>
      </a:dk2>
      <a:lt2>
        <a:srgbClr val="FFFCF2"/>
      </a:lt2>
      <a:accent1>
        <a:srgbClr val="D33320"/>
      </a:accent1>
      <a:accent2>
        <a:srgbClr val="9FACC7"/>
      </a:accent2>
      <a:accent3>
        <a:srgbClr val="F7D7AC"/>
      </a:accent3>
      <a:accent4>
        <a:srgbClr val="BDD6AE"/>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1730</TotalTime>
  <Words>269</Words>
  <Application>Microsoft Office PowerPoint</Application>
  <PresentationFormat>On-screen Show (4:3)</PresentationFormat>
  <Paragraphs>65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 Unicode MS</vt:lpstr>
      <vt:lpstr>Calibri</vt:lpstr>
      <vt:lpstr>Office Theme</vt:lpstr>
      <vt:lpstr>Task</vt:lpstr>
      <vt:lpstr>Task</vt:lpstr>
      <vt:lpstr>Task</vt:lpstr>
      <vt:lpstr>Task</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Heizer/Render 12e</dc:title>
  <dc:subject>Chapter 3 - Project Management</dc:subject>
  <dc:creator>Jeff Heyl</dc:creator>
  <cp:lastModifiedBy>deni</cp:lastModifiedBy>
  <cp:revision>227</cp:revision>
  <dcterms:created xsi:type="dcterms:W3CDTF">2012-09-28T10:33:31Z</dcterms:created>
  <dcterms:modified xsi:type="dcterms:W3CDTF">2021-03-05T03:27:25Z</dcterms:modified>
</cp:coreProperties>
</file>