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443" r:id="rId2"/>
    <p:sldId id="449" r:id="rId3"/>
    <p:sldId id="448" r:id="rId4"/>
    <p:sldId id="447" r:id="rId5"/>
    <p:sldId id="446" r:id="rId6"/>
    <p:sldId id="445" r:id="rId7"/>
  </p:sldIdLst>
  <p:sldSz cx="9144000" cy="6858000" type="screen4x3"/>
  <p:notesSz cx="6858000" cy="9144000"/>
  <p:custDataLst>
    <p:tags r:id="rId9"/>
  </p:custDataLst>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Arial"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Arial"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Arial"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Arial"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2144">
          <p15:clr>
            <a:srgbClr val="A4A3A4"/>
          </p15:clr>
        </p15:guide>
        <p15:guide id="2" pos="288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LB" initials="JLB" lastIdx="29" clrIdx="0"/>
  <p:cmAuthor id="2" name="Owner" initials="O" lastIdx="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06" autoAdjust="0"/>
    <p:restoredTop sz="97907" autoAdjust="0"/>
  </p:normalViewPr>
  <p:slideViewPr>
    <p:cSldViewPr snapToGrid="0" snapToObjects="1">
      <p:cViewPr varScale="1">
        <p:scale>
          <a:sx n="89" d="100"/>
          <a:sy n="89" d="100"/>
        </p:scale>
        <p:origin x="912" y="78"/>
      </p:cViewPr>
      <p:guideLst>
        <p:guide orient="horz" pos="2144"/>
        <p:guide pos="2888"/>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gs" Target="tags/tag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2E0611E1-B028-2443-BED6-15B43C61F054}" type="datetimeFigureOut">
              <a:rPr lang="en-US"/>
              <a:pPr/>
              <a:t>6/6/2021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B5570E3B-8CB0-CD44-872C-98256F01E610}" type="slidenum">
              <a:rPr lang="en-US"/>
              <a:pPr/>
              <a:t>‹#›</a:t>
            </a:fld>
            <a:endParaRPr lang="en-US" dirty="0"/>
          </a:p>
        </p:txBody>
      </p:sp>
    </p:spTree>
    <p:extLst>
      <p:ext uri="{BB962C8B-B14F-4D97-AF65-F5344CB8AC3E}">
        <p14:creationId xmlns:p14="http://schemas.microsoft.com/office/powerpoint/2010/main" val="2830212815"/>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charset="0"/>
        <a:cs typeface="+mn-cs"/>
      </a:defRPr>
    </a:lvl1pPr>
    <a:lvl2pPr marL="457200" algn="l" defTabSz="457200" rtl="0" fontAlgn="base">
      <a:spcBef>
        <a:spcPct val="30000"/>
      </a:spcBef>
      <a:spcAft>
        <a:spcPct val="0"/>
      </a:spcAft>
      <a:defRPr sz="1200" kern="1200">
        <a:solidFill>
          <a:schemeClr val="tx1"/>
        </a:solidFill>
        <a:latin typeface="+mn-lt"/>
        <a:ea typeface="ＭＳ Ｐゴシック" charset="0"/>
        <a:cs typeface="+mn-cs"/>
      </a:defRPr>
    </a:lvl2pPr>
    <a:lvl3pPr marL="914400" algn="l" defTabSz="457200" rtl="0" fontAlgn="base">
      <a:spcBef>
        <a:spcPct val="30000"/>
      </a:spcBef>
      <a:spcAft>
        <a:spcPct val="0"/>
      </a:spcAft>
      <a:defRPr sz="1200" kern="1200">
        <a:solidFill>
          <a:schemeClr val="tx1"/>
        </a:solidFill>
        <a:latin typeface="+mn-lt"/>
        <a:ea typeface="ＭＳ Ｐゴシック" charset="0"/>
        <a:cs typeface="+mn-cs"/>
      </a:defRPr>
    </a:lvl3pPr>
    <a:lvl4pPr marL="1371600" algn="l" defTabSz="457200" rtl="0" fontAlgn="base">
      <a:spcBef>
        <a:spcPct val="30000"/>
      </a:spcBef>
      <a:spcAft>
        <a:spcPct val="0"/>
      </a:spcAft>
      <a:defRPr sz="1200" kern="1200">
        <a:solidFill>
          <a:schemeClr val="tx1"/>
        </a:solidFill>
        <a:latin typeface="+mn-lt"/>
        <a:ea typeface="ＭＳ Ｐゴシック" charset="0"/>
        <a:cs typeface="+mn-cs"/>
      </a:defRPr>
    </a:lvl4pPr>
    <a:lvl5pPr marL="1828800" algn="l" defTabSz="457200" rtl="0" fontAlgn="base">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TextBox 3"/>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DF9C12CE-0FD8-364D-9768-5447276E87B3}"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5" name="TextBox 4"/>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ctrTitle"/>
          </p:nvPr>
        </p:nvSpPr>
        <p:spPr>
          <a:xfrm>
            <a:off x="685800" y="2130425"/>
            <a:ext cx="7772400" cy="1470025"/>
          </a:xfrm>
        </p:spPr>
        <p:txBody>
          <a:bodyPr/>
          <a:lstStyle/>
          <a:p>
            <a:r>
              <a:rPr lang="en-AU"/>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a:t>Click to edit Master subtitle style</a:t>
            </a:r>
            <a:endParaRPr lang="en-US"/>
          </a:p>
        </p:txBody>
      </p:sp>
      <p:sp>
        <p:nvSpPr>
          <p:cNvPr id="6" name="Footer Placeholder 4"/>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7" name="Slide Number Placeholder 5"/>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701C210C-3266-EB43-B07B-7145F34F04D9}" type="slidenum">
              <a:rPr lang="en-US"/>
              <a:pPr/>
              <a:t>‹#›</a:t>
            </a:fld>
            <a:endParaRPr lang="en-US" dirty="0"/>
          </a:p>
        </p:txBody>
      </p:sp>
    </p:spTree>
    <p:extLst>
      <p:ext uri="{BB962C8B-B14F-4D97-AF65-F5344CB8AC3E}">
        <p14:creationId xmlns:p14="http://schemas.microsoft.com/office/powerpoint/2010/main" val="2469643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showMasterPhAnim="0" type="vertTx" preserve="1">
  <p:cSld name="Title and Vertical Text">
    <p:spTree>
      <p:nvGrpSpPr>
        <p:cNvPr id="1" name=""/>
        <p:cNvGrpSpPr/>
        <p:nvPr/>
      </p:nvGrpSpPr>
      <p:grpSpPr>
        <a:xfrm>
          <a:off x="0" y="0"/>
          <a:ext cx="0" cy="0"/>
          <a:chOff x="0" y="0"/>
          <a:chExt cx="0" cy="0"/>
        </a:xfrm>
      </p:grpSpPr>
      <p:sp>
        <p:nvSpPr>
          <p:cNvPr id="4" name="TextBox 3"/>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B110BCBE-1438-7F48-BB47-BA1F78811996}"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5" name="TextBox 4"/>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p:txBody>
          <a:bodyPr/>
          <a:lstStyle/>
          <a:p>
            <a:r>
              <a:rPr lang="en-AU"/>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Footer Placeholder 4"/>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7" name="Slide Number Placeholder 5"/>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7CBB896C-46A8-5B41-A66E-6C0763BACC42}" type="slidenum">
              <a:rPr lang="en-US"/>
              <a:pPr/>
              <a:t>‹#›</a:t>
            </a:fld>
            <a:endParaRPr lang="en-US" dirty="0"/>
          </a:p>
        </p:txBody>
      </p:sp>
    </p:spTree>
    <p:extLst>
      <p:ext uri="{BB962C8B-B14F-4D97-AF65-F5344CB8AC3E}">
        <p14:creationId xmlns:p14="http://schemas.microsoft.com/office/powerpoint/2010/main" val="216366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showMasterPhAnim="0" type="vertTitleAndTx" preserve="1">
  <p:cSld name="Vertical Title and Text">
    <p:spTree>
      <p:nvGrpSpPr>
        <p:cNvPr id="1" name=""/>
        <p:cNvGrpSpPr/>
        <p:nvPr/>
      </p:nvGrpSpPr>
      <p:grpSpPr>
        <a:xfrm>
          <a:off x="0" y="0"/>
          <a:ext cx="0" cy="0"/>
          <a:chOff x="0" y="0"/>
          <a:chExt cx="0" cy="0"/>
        </a:xfrm>
      </p:grpSpPr>
      <p:sp>
        <p:nvSpPr>
          <p:cNvPr id="4" name="TextBox 3"/>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02DAD016-8EBF-CF47-ACE8-593B4CD31605}"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5" name="TextBox 4"/>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Vertical Title 1"/>
          <p:cNvSpPr>
            <a:spLocks noGrp="1"/>
          </p:cNvSpPr>
          <p:nvPr>
            <p:ph type="title" orient="vert"/>
          </p:nvPr>
        </p:nvSpPr>
        <p:spPr>
          <a:xfrm>
            <a:off x="6629400" y="274638"/>
            <a:ext cx="2057400" cy="5851525"/>
          </a:xfrm>
        </p:spPr>
        <p:txBody>
          <a:bodyPr vert="eaVert"/>
          <a:lstStyle/>
          <a:p>
            <a:r>
              <a:rPr lang="en-AU"/>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Footer Placeholder 4"/>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7" name="Slide Number Placeholder 5"/>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ABB3FB61-C215-E543-8FD1-8989B0E7D7CA}" type="slidenum">
              <a:rPr lang="en-US"/>
              <a:pPr/>
              <a:t>‹#›</a:t>
            </a:fld>
            <a:endParaRPr lang="en-US" dirty="0"/>
          </a:p>
        </p:txBody>
      </p:sp>
    </p:spTree>
    <p:extLst>
      <p:ext uri="{BB962C8B-B14F-4D97-AF65-F5344CB8AC3E}">
        <p14:creationId xmlns:p14="http://schemas.microsoft.com/office/powerpoint/2010/main" val="234332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showMasterPhAnim="0" type="obj" preserve="1">
  <p:cSld name="Title and Content">
    <p:spTree>
      <p:nvGrpSpPr>
        <p:cNvPr id="1" name=""/>
        <p:cNvGrpSpPr/>
        <p:nvPr/>
      </p:nvGrpSpPr>
      <p:grpSpPr>
        <a:xfrm>
          <a:off x="0" y="0"/>
          <a:ext cx="0" cy="0"/>
          <a:chOff x="0" y="0"/>
          <a:chExt cx="0" cy="0"/>
        </a:xfrm>
      </p:grpSpPr>
      <p:sp>
        <p:nvSpPr>
          <p:cNvPr id="4" name="TextBox 3"/>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40851343-75B4-5B41-BA15-A1E5D1AFA31C}"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5" name="TextBox 4"/>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idx="1"/>
          </p:nvPr>
        </p:nvSpPr>
        <p:spPr/>
        <p:txBody>
          <a:bodyPr/>
          <a:lstStyle>
            <a:lvl1pPr marL="342900" indent="-342900">
              <a:buClr>
                <a:schemeClr val="accent1"/>
              </a:buClr>
              <a:buFont typeface="Arial Unicode MS"/>
              <a:buChar char="▶"/>
              <a:defRPr/>
            </a:lvl1pPr>
            <a:lvl2pPr marL="742950" indent="-285750">
              <a:buClr>
                <a:schemeClr val="accent1"/>
              </a:buClr>
              <a:buFont typeface="Arial Unicode MS"/>
              <a:buChar char="▶"/>
              <a:defRPr/>
            </a:lvl2pPr>
            <a:lvl3pPr marL="1143000" indent="-228600">
              <a:buClr>
                <a:schemeClr val="accent1"/>
              </a:buClr>
              <a:buFont typeface="Arial Unicode MS"/>
              <a:buChar char="▶"/>
              <a:defRPr/>
            </a:lvl3pPr>
            <a:lvl4pPr marL="1600200" indent="-228600">
              <a:buClr>
                <a:schemeClr val="accent1"/>
              </a:buClr>
              <a:buFont typeface="Arial Unicode MS"/>
              <a:buChar char="▶"/>
              <a:defRPr/>
            </a:lvl4pPr>
            <a:lvl5pPr marL="2057400" indent="-228600">
              <a:buClr>
                <a:schemeClr val="accent1"/>
              </a:buClr>
              <a:buFont typeface="Arial Unicode MS"/>
              <a:buChar char="▶"/>
              <a:defRPr/>
            </a:lvl5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Footer Placeholder 4"/>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7" name="Slide Number Placeholder 5"/>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719C0A48-53B8-C64F-AFE6-ECE23F11299D}" type="slidenum">
              <a:rPr lang="en-US"/>
              <a:pPr/>
              <a:t>‹#›</a:t>
            </a:fld>
            <a:endParaRPr lang="en-US" dirty="0"/>
          </a:p>
        </p:txBody>
      </p:sp>
    </p:spTree>
    <p:extLst>
      <p:ext uri="{BB962C8B-B14F-4D97-AF65-F5344CB8AC3E}">
        <p14:creationId xmlns:p14="http://schemas.microsoft.com/office/powerpoint/2010/main" val="2023379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showMasterPhAnim="0" type="secHead" preserve="1">
  <p:cSld name="Section Header">
    <p:spTree>
      <p:nvGrpSpPr>
        <p:cNvPr id="1" name=""/>
        <p:cNvGrpSpPr/>
        <p:nvPr/>
      </p:nvGrpSpPr>
      <p:grpSpPr>
        <a:xfrm>
          <a:off x="0" y="0"/>
          <a:ext cx="0" cy="0"/>
          <a:chOff x="0" y="0"/>
          <a:chExt cx="0" cy="0"/>
        </a:xfrm>
      </p:grpSpPr>
      <p:sp>
        <p:nvSpPr>
          <p:cNvPr id="4" name="TextBox 3"/>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BA5193B0-0154-3645-AAC6-F847D834F72F}"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5" name="TextBox 4"/>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a:t>Click to edit Master text styles</a:t>
            </a:r>
          </a:p>
        </p:txBody>
      </p:sp>
      <p:sp>
        <p:nvSpPr>
          <p:cNvPr id="6" name="Footer Placeholder 4"/>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7" name="Slide Number Placeholder 5"/>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3A2929A9-CBCF-F84E-AF43-5F98BE338A13}" type="slidenum">
              <a:rPr lang="en-US"/>
              <a:pPr/>
              <a:t>‹#›</a:t>
            </a:fld>
            <a:endParaRPr lang="en-US" dirty="0"/>
          </a:p>
        </p:txBody>
      </p:sp>
    </p:spTree>
    <p:extLst>
      <p:ext uri="{BB962C8B-B14F-4D97-AF65-F5344CB8AC3E}">
        <p14:creationId xmlns:p14="http://schemas.microsoft.com/office/powerpoint/2010/main" val="1833818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showMasterPhAnim="0" type="twoObj" preserve="1">
  <p:cSld name="Two Content">
    <p:spTree>
      <p:nvGrpSpPr>
        <p:cNvPr id="1" name=""/>
        <p:cNvGrpSpPr/>
        <p:nvPr/>
      </p:nvGrpSpPr>
      <p:grpSpPr>
        <a:xfrm>
          <a:off x="0" y="0"/>
          <a:ext cx="0" cy="0"/>
          <a:chOff x="0" y="0"/>
          <a:chExt cx="0" cy="0"/>
        </a:xfrm>
      </p:grpSpPr>
      <p:sp>
        <p:nvSpPr>
          <p:cNvPr id="5" name="TextBox 4"/>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3062501F-5EAC-7245-8D34-C03DAAD42E71}"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6" name="TextBox 5"/>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Footer Placeholder 5"/>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8" name="Slide Number Placeholder 6"/>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E90C4066-B959-7048-993A-1D66F247A476}" type="slidenum">
              <a:rPr lang="en-US"/>
              <a:pPr/>
              <a:t>‹#›</a:t>
            </a:fld>
            <a:endParaRPr lang="en-US" dirty="0"/>
          </a:p>
        </p:txBody>
      </p:sp>
    </p:spTree>
    <p:extLst>
      <p:ext uri="{BB962C8B-B14F-4D97-AF65-F5344CB8AC3E}">
        <p14:creationId xmlns:p14="http://schemas.microsoft.com/office/powerpoint/2010/main" val="2156288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par>
                          <p:cTn id="8" fill="hold">
                            <p:stCondLst>
                              <p:cond delay="1500"/>
                            </p:stCondLst>
                            <p:childTnLst>
                              <p:par>
                                <p:cTn id="9" presetID="18" presetClass="entr" presetSubtype="6" fill="hold" grpId="0" nodeType="afterEffect">
                                  <p:stCondLst>
                                    <p:cond delay="1000"/>
                                  </p:stCondLst>
                                  <p:childTnLst>
                                    <p:set>
                                      <p:cBhvr>
                                        <p:cTn id="10" dur="1" fill="hold">
                                          <p:stCondLst>
                                            <p:cond delay="0"/>
                                          </p:stCondLst>
                                        </p:cTn>
                                        <p:tgtEl>
                                          <p:spTgt spid="4"/>
                                        </p:tgtEl>
                                        <p:attrNameLst>
                                          <p:attrName>style.visibility</p:attrName>
                                        </p:attrNameLst>
                                      </p:cBhvr>
                                      <p:to>
                                        <p:strVal val="visible"/>
                                      </p:to>
                                    </p:set>
                                    <p:animEffect transition="in" filter="strips(downRight)">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showMasterPhAnim="0" type="twoTxTwoObj" preserve="1">
  <p:cSld name="Comparison">
    <p:spTree>
      <p:nvGrpSpPr>
        <p:cNvPr id="1" name=""/>
        <p:cNvGrpSpPr/>
        <p:nvPr/>
      </p:nvGrpSpPr>
      <p:grpSpPr>
        <a:xfrm>
          <a:off x="0" y="0"/>
          <a:ext cx="0" cy="0"/>
          <a:chOff x="0" y="0"/>
          <a:chExt cx="0" cy="0"/>
        </a:xfrm>
      </p:grpSpPr>
      <p:sp>
        <p:nvSpPr>
          <p:cNvPr id="7" name="TextBox 6"/>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636BEDF9-1A21-6B43-B875-962A05A1E8E2}"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8" name="TextBox 7"/>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p:txBody>
          <a:bodyPr/>
          <a:lstStyle>
            <a:lvl1pPr>
              <a:defRPr/>
            </a:lvl1pPr>
          </a:lstStyle>
          <a:p>
            <a:r>
              <a:rPr lang="en-AU"/>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9" name="Footer Placeholder 7"/>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10" name="Slide Number Placeholder 8"/>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4AC6EFCD-90AA-5148-8ABC-1BA59F88CEFF}" type="slidenum">
              <a:rPr lang="en-US"/>
              <a:pPr/>
              <a:t>‹#›</a:t>
            </a:fld>
            <a:endParaRPr lang="en-US" dirty="0"/>
          </a:p>
        </p:txBody>
      </p:sp>
    </p:spTree>
    <p:extLst>
      <p:ext uri="{BB962C8B-B14F-4D97-AF65-F5344CB8AC3E}">
        <p14:creationId xmlns:p14="http://schemas.microsoft.com/office/powerpoint/2010/main" val="3829103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par>
                          <p:cTn id="8" fill="hold">
                            <p:stCondLst>
                              <p:cond delay="1500"/>
                            </p:stCondLst>
                            <p:childTnLst>
                              <p:par>
                                <p:cTn id="9" presetID="18" presetClass="entr" presetSubtype="6" fill="hold" grpId="0" nodeType="afterEffect">
                                  <p:stCondLst>
                                    <p:cond delay="1000"/>
                                  </p:stCondLst>
                                  <p:childTnLst>
                                    <p:set>
                                      <p:cBhvr>
                                        <p:cTn id="10" dur="1" fill="hold">
                                          <p:stCondLst>
                                            <p:cond delay="0"/>
                                          </p:stCondLst>
                                        </p:cTn>
                                        <p:tgtEl>
                                          <p:spTgt spid="4"/>
                                        </p:tgtEl>
                                        <p:attrNameLst>
                                          <p:attrName>style.visibility</p:attrName>
                                        </p:attrNameLst>
                                      </p:cBhvr>
                                      <p:to>
                                        <p:strVal val="visible"/>
                                      </p:to>
                                    </p:set>
                                    <p:animEffect transition="in" filter="strips(downRight)">
                                      <p:cBhvr>
                                        <p:cTn id="11" dur="500"/>
                                        <p:tgtEl>
                                          <p:spTgt spid="4"/>
                                        </p:tgtEl>
                                      </p:cBhvr>
                                    </p:animEffect>
                                  </p:childTnLst>
                                </p:cTn>
                              </p:par>
                            </p:childTnLst>
                          </p:cTn>
                        </p:par>
                        <p:par>
                          <p:cTn id="12" fill="hold">
                            <p:stCondLst>
                              <p:cond delay="3000"/>
                            </p:stCondLst>
                            <p:childTnLst>
                              <p:par>
                                <p:cTn id="13" presetID="18" presetClass="entr" presetSubtype="6" fill="hold" grpId="0" nodeType="afterEffect">
                                  <p:stCondLst>
                                    <p:cond delay="1000"/>
                                  </p:stCondLst>
                                  <p:childTnLst>
                                    <p:set>
                                      <p:cBhvr>
                                        <p:cTn id="14" dur="1" fill="hold">
                                          <p:stCondLst>
                                            <p:cond delay="0"/>
                                          </p:stCondLst>
                                        </p:cTn>
                                        <p:tgtEl>
                                          <p:spTgt spid="5"/>
                                        </p:tgtEl>
                                        <p:attrNameLst>
                                          <p:attrName>style.visibility</p:attrName>
                                        </p:attrNameLst>
                                      </p:cBhvr>
                                      <p:to>
                                        <p:strVal val="visible"/>
                                      </p:to>
                                    </p:set>
                                    <p:animEffect transition="in" filter="strips(downRight)">
                                      <p:cBhvr>
                                        <p:cTn id="15" dur="500"/>
                                        <p:tgtEl>
                                          <p:spTgt spid="5"/>
                                        </p:tgtEl>
                                      </p:cBhvr>
                                    </p:animEffect>
                                  </p:childTnLst>
                                </p:cTn>
                              </p:par>
                            </p:childTnLst>
                          </p:cTn>
                        </p:par>
                        <p:par>
                          <p:cTn id="16" fill="hold">
                            <p:stCondLst>
                              <p:cond delay="4500"/>
                            </p:stCondLst>
                            <p:childTnLst>
                              <p:par>
                                <p:cTn id="17" presetID="18" presetClass="entr" presetSubtype="6" fill="hold" grpId="0" nodeType="afterEffect">
                                  <p:stCondLst>
                                    <p:cond delay="1000"/>
                                  </p:stCondLst>
                                  <p:childTnLst>
                                    <p:set>
                                      <p:cBhvr>
                                        <p:cTn id="18" dur="1" fill="hold">
                                          <p:stCondLst>
                                            <p:cond delay="0"/>
                                          </p:stCondLst>
                                        </p:cTn>
                                        <p:tgtEl>
                                          <p:spTgt spid="6"/>
                                        </p:tgtEl>
                                        <p:attrNameLst>
                                          <p:attrName>style.visibility</p:attrName>
                                        </p:attrNameLst>
                                      </p:cBhvr>
                                      <p:to>
                                        <p:strVal val="visible"/>
                                      </p:to>
                                    </p:set>
                                    <p:animEffect transition="in" filter="strips(downRight)">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P spid="5" grpId="0" autoUpdateAnimBg="0"/>
      <p:bldP spid="6" grpId="0" autoUpdateAnimBg="0"/>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showMasterPhAnim="0" type="titleOnly" preserve="1">
  <p:cSld name="Title Only">
    <p:spTree>
      <p:nvGrpSpPr>
        <p:cNvPr id="1" name=""/>
        <p:cNvGrpSpPr/>
        <p:nvPr/>
      </p:nvGrpSpPr>
      <p:grpSpPr>
        <a:xfrm>
          <a:off x="0" y="0"/>
          <a:ext cx="0" cy="0"/>
          <a:chOff x="0" y="0"/>
          <a:chExt cx="0" cy="0"/>
        </a:xfrm>
      </p:grpSpPr>
      <p:sp>
        <p:nvSpPr>
          <p:cNvPr id="3" name="TextBox 2"/>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60EE7452-E89F-B44F-8EC6-5E7B2C87EB85}"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4" name="TextBox 3"/>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pPr marL="0" marR="0" indent="0" algn="l" defTabSz="457200" rtl="0" eaLnBrk="1" fontAlgn="base" latinLnBrk="0" hangingPunct="1">
              <a:lnSpc>
                <a:spcPct val="100000"/>
              </a:lnSpc>
              <a:spcBef>
                <a:spcPct val="0"/>
              </a:spcBef>
              <a:spcAft>
                <a:spcPct val="0"/>
              </a:spcAft>
              <a:buClrTx/>
              <a:buSzTx/>
              <a:buFontTx/>
              <a:buNone/>
              <a:tabLst/>
              <a:defRPr/>
            </a:pPr>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p:txBody>
          <a:bodyPr/>
          <a:lstStyle/>
          <a:p>
            <a:r>
              <a:rPr lang="en-AU"/>
              <a:t>Click to edit Master title style</a:t>
            </a:r>
            <a:endParaRPr lang="en-US"/>
          </a:p>
        </p:txBody>
      </p:sp>
      <p:sp>
        <p:nvSpPr>
          <p:cNvPr id="5" name="Footer Placeholder 3"/>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6" name="Slide Number Placeholder 4"/>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235D4EDD-6E24-774D-A8B8-BDDB611A773D}" type="slidenum">
              <a:rPr lang="en-US"/>
              <a:pPr/>
              <a:t>‹#›</a:t>
            </a:fld>
            <a:endParaRPr lang="en-US" dirty="0"/>
          </a:p>
        </p:txBody>
      </p:sp>
    </p:spTree>
    <p:extLst>
      <p:ext uri="{BB962C8B-B14F-4D97-AF65-F5344CB8AC3E}">
        <p14:creationId xmlns:p14="http://schemas.microsoft.com/office/powerpoint/2010/main" val="747722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showMasterPhAnim="0" type="blank" preserve="1">
  <p:cSld name="Blank">
    <p:spTree>
      <p:nvGrpSpPr>
        <p:cNvPr id="1" name=""/>
        <p:cNvGrpSpPr/>
        <p:nvPr/>
      </p:nvGrpSpPr>
      <p:grpSpPr>
        <a:xfrm>
          <a:off x="0" y="0"/>
          <a:ext cx="0" cy="0"/>
          <a:chOff x="0" y="0"/>
          <a:chExt cx="0" cy="0"/>
        </a:xfrm>
      </p:grpSpPr>
      <p:sp>
        <p:nvSpPr>
          <p:cNvPr id="2" name="TextBox 1"/>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1BEF13AA-8851-2444-B9D7-768558950ADA}"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3" name="TextBox 2"/>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4" name="Footer Placeholder 2"/>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5" name="Slide Number Placeholder 3"/>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46462699-1AF8-664B-ADB3-A01A0E32F0C8}" type="slidenum">
              <a:rPr lang="en-US"/>
              <a:pPr/>
              <a:t>‹#›</a:t>
            </a:fld>
            <a:endParaRPr lang="en-US" dirty="0"/>
          </a:p>
        </p:txBody>
      </p:sp>
    </p:spTree>
    <p:extLst>
      <p:ext uri="{BB962C8B-B14F-4D97-AF65-F5344CB8AC3E}">
        <p14:creationId xmlns:p14="http://schemas.microsoft.com/office/powerpoint/2010/main" val="3614663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showMasterPhAnim="0" type="objTx" preserve="1">
  <p:cSld name="Content with Caption">
    <p:spTree>
      <p:nvGrpSpPr>
        <p:cNvPr id="1" name=""/>
        <p:cNvGrpSpPr/>
        <p:nvPr/>
      </p:nvGrpSpPr>
      <p:grpSpPr>
        <a:xfrm>
          <a:off x="0" y="0"/>
          <a:ext cx="0" cy="0"/>
          <a:chOff x="0" y="0"/>
          <a:chExt cx="0" cy="0"/>
        </a:xfrm>
      </p:grpSpPr>
      <p:sp>
        <p:nvSpPr>
          <p:cNvPr id="5" name="TextBox 4"/>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32A51939-0030-0A4E-A79E-17F611277B53}"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6" name="TextBox 5"/>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7" name="Footer Placeholder 5"/>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8" name="Slide Number Placeholder 6"/>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08157194-97EA-E94B-9726-A838644DB756}" type="slidenum">
              <a:rPr lang="en-US"/>
              <a:pPr/>
              <a:t>‹#›</a:t>
            </a:fld>
            <a:endParaRPr lang="en-US" dirty="0"/>
          </a:p>
        </p:txBody>
      </p:sp>
    </p:spTree>
    <p:extLst>
      <p:ext uri="{BB962C8B-B14F-4D97-AF65-F5344CB8AC3E}">
        <p14:creationId xmlns:p14="http://schemas.microsoft.com/office/powerpoint/2010/main" val="3822082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par>
                          <p:cTn id="8" fill="hold">
                            <p:stCondLst>
                              <p:cond delay="1500"/>
                            </p:stCondLst>
                            <p:childTnLst>
                              <p:par>
                                <p:cTn id="9" presetID="18" presetClass="entr" presetSubtype="6" fill="hold" grpId="0" nodeType="afterEffect">
                                  <p:stCondLst>
                                    <p:cond delay="1000"/>
                                  </p:stCondLst>
                                  <p:childTnLst>
                                    <p:set>
                                      <p:cBhvr>
                                        <p:cTn id="10" dur="1" fill="hold">
                                          <p:stCondLst>
                                            <p:cond delay="0"/>
                                          </p:stCondLst>
                                        </p:cTn>
                                        <p:tgtEl>
                                          <p:spTgt spid="4"/>
                                        </p:tgtEl>
                                        <p:attrNameLst>
                                          <p:attrName>style.visibility</p:attrName>
                                        </p:attrNameLst>
                                      </p:cBhvr>
                                      <p:to>
                                        <p:strVal val="visible"/>
                                      </p:to>
                                    </p:set>
                                    <p:animEffect transition="in" filter="strips(downRight)">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showMasterPhAnim="0" type="picTx" preserve="1">
  <p:cSld name="Picture with Caption">
    <p:spTree>
      <p:nvGrpSpPr>
        <p:cNvPr id="1" name=""/>
        <p:cNvGrpSpPr/>
        <p:nvPr/>
      </p:nvGrpSpPr>
      <p:grpSpPr>
        <a:xfrm>
          <a:off x="0" y="0"/>
          <a:ext cx="0" cy="0"/>
          <a:chOff x="0" y="0"/>
          <a:chExt cx="0" cy="0"/>
        </a:xfrm>
      </p:grpSpPr>
      <p:sp>
        <p:nvSpPr>
          <p:cNvPr id="5" name="TextBox 4"/>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B408A058-3B46-274D-97D4-88B83F07514C}"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6" name="TextBox 5"/>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7" name="Footer Placeholder 5"/>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8" name="Slide Number Placeholder 6"/>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A096DE74-CAF8-1D48-A916-7FE4B71AAB36}" type="slidenum">
              <a:rPr lang="en-US"/>
              <a:pPr/>
              <a:t>‹#›</a:t>
            </a:fld>
            <a:endParaRPr lang="en-US" dirty="0"/>
          </a:p>
        </p:txBody>
      </p:sp>
    </p:spTree>
    <p:extLst>
      <p:ext uri="{BB962C8B-B14F-4D97-AF65-F5344CB8AC3E}">
        <p14:creationId xmlns:p14="http://schemas.microsoft.com/office/powerpoint/2010/main" val="3442813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nodePh="1">
                                  <p:stCondLst>
                                    <p:cond delay="1000"/>
                                  </p:stCondLst>
                                  <p:endCondLst>
                                    <p:cond evt="begin" delay="0">
                                      <p:tn val="5"/>
                                    </p:cond>
                                  </p:end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par>
                          <p:cTn id="8" fill="hold">
                            <p:stCondLst>
                              <p:cond delay="1500"/>
                            </p:stCondLst>
                            <p:childTnLst>
                              <p:par>
                                <p:cTn id="9" presetID="18" presetClass="entr" presetSubtype="6" fill="hold" grpId="0" nodeType="afterEffect">
                                  <p:stCondLst>
                                    <p:cond delay="1000"/>
                                  </p:stCondLst>
                                  <p:childTnLst>
                                    <p:set>
                                      <p:cBhvr>
                                        <p:cTn id="10" dur="1" fill="hold">
                                          <p:stCondLst>
                                            <p:cond delay="0"/>
                                          </p:stCondLst>
                                        </p:cTn>
                                        <p:tgtEl>
                                          <p:spTgt spid="4"/>
                                        </p:tgtEl>
                                        <p:attrNameLst>
                                          <p:attrName>style.visibility</p:attrName>
                                        </p:attrNameLst>
                                      </p:cBhvr>
                                      <p:to>
                                        <p:strVal val="visible"/>
                                      </p:to>
                                    </p:set>
                                    <p:animEffect transition="in" filter="strips(downRight)">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AU"/>
              <a:t>Click to edit Master title style</a:t>
            </a:r>
            <a:endParaRPr lang="en-US"/>
          </a:p>
        </p:txBody>
      </p:sp>
      <p:sp>
        <p:nvSpPr>
          <p:cNvPr id="3"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8" name="TextBox 7"/>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9" name="TextBox 8"/>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DD5F6244-AF47-634E-8DBF-AF0C536FC874}" type="slidenum">
              <a:rPr lang="en-US" sz="1200">
                <a:solidFill>
                  <a:srgbClr val="A6A6A6"/>
                </a:solidFill>
                <a:latin typeface="Arial" charset="0"/>
              </a:rPr>
              <a:pPr/>
              <a:t>‹#›</a:t>
            </a:fld>
            <a:endParaRPr lang="en-US" sz="1200" dirty="0">
              <a:solidFill>
                <a:srgbClr val="A6A6A6"/>
              </a:solidFill>
              <a:latin typeface="Arial" charset="0"/>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tmplLst>
          <p:tmpl>
            <p:tnLst>
              <p:par>
                <p:cTn presetID="18" presetClass="entr" presetSubtype="6" fill="hold" nodeType="afterEffect">
                  <p:stCondLst>
                    <p:cond delay="1000"/>
                  </p:stCondLst>
                  <p:childTnLst>
                    <p:set>
                      <p:cBhvr>
                        <p:cTn dur="1" fill="hold">
                          <p:stCondLst>
                            <p:cond delay="0"/>
                          </p:stCondLst>
                        </p:cTn>
                        <p:tgtEl>
                          <p:spTgt spid="3"/>
                        </p:tgtEl>
                        <p:attrNameLst>
                          <p:attrName>style.visibility</p:attrName>
                        </p:attrNameLst>
                      </p:cBhvr>
                      <p:to>
                        <p:strVal val="visible"/>
                      </p:to>
                    </p:set>
                    <p:animEffect transition="in" filter="strips(downRight)">
                      <p:cBhvr>
                        <p:cTn dur="1000"/>
                        <p:tgtEl>
                          <p:spTgt spid="3"/>
                        </p:tgtEl>
                      </p:cBhvr>
                    </p:animEffect>
                  </p:childTnLst>
                </p:cTn>
              </p:par>
            </p:tnLst>
          </p:tmpl>
        </p:tmplLst>
      </p:bldP>
    </p:bldLst>
  </p:timing>
  <p:txStyles>
    <p:titleStyle>
      <a:lvl1pPr algn="ctr" defTabSz="457200" rtl="0" fontAlgn="base">
        <a:spcBef>
          <a:spcPct val="0"/>
        </a:spcBef>
        <a:spcAft>
          <a:spcPct val="0"/>
        </a:spcAft>
        <a:defRPr sz="4400" b="1" kern="1200">
          <a:solidFill>
            <a:schemeClr val="tx1"/>
          </a:solidFill>
          <a:latin typeface="Arial"/>
          <a:ea typeface="ＭＳ Ｐゴシック" charset="0"/>
          <a:cs typeface="Arial"/>
        </a:defRPr>
      </a:lvl1pPr>
      <a:lvl2pPr algn="ctr" defTabSz="457200" rtl="0" fontAlgn="base">
        <a:spcBef>
          <a:spcPct val="0"/>
        </a:spcBef>
        <a:spcAft>
          <a:spcPct val="0"/>
        </a:spcAft>
        <a:defRPr sz="4400" b="1">
          <a:solidFill>
            <a:schemeClr val="tx1"/>
          </a:solidFill>
          <a:latin typeface="Arial" charset="0"/>
          <a:ea typeface="ＭＳ Ｐゴシック" charset="0"/>
          <a:cs typeface="Arial" charset="0"/>
        </a:defRPr>
      </a:lvl2pPr>
      <a:lvl3pPr algn="ctr" defTabSz="457200" rtl="0" fontAlgn="base">
        <a:spcBef>
          <a:spcPct val="0"/>
        </a:spcBef>
        <a:spcAft>
          <a:spcPct val="0"/>
        </a:spcAft>
        <a:defRPr sz="4400" b="1">
          <a:solidFill>
            <a:schemeClr val="tx1"/>
          </a:solidFill>
          <a:latin typeface="Arial" charset="0"/>
          <a:ea typeface="ＭＳ Ｐゴシック" charset="0"/>
          <a:cs typeface="Arial" charset="0"/>
        </a:defRPr>
      </a:lvl3pPr>
      <a:lvl4pPr algn="ctr" defTabSz="457200" rtl="0" fontAlgn="base">
        <a:spcBef>
          <a:spcPct val="0"/>
        </a:spcBef>
        <a:spcAft>
          <a:spcPct val="0"/>
        </a:spcAft>
        <a:defRPr sz="4400" b="1">
          <a:solidFill>
            <a:schemeClr val="tx1"/>
          </a:solidFill>
          <a:latin typeface="Arial" charset="0"/>
          <a:ea typeface="ＭＳ Ｐゴシック" charset="0"/>
          <a:cs typeface="Arial" charset="0"/>
        </a:defRPr>
      </a:lvl4pPr>
      <a:lvl5pPr algn="ctr" defTabSz="457200" rtl="0" fontAlgn="base">
        <a:spcBef>
          <a:spcPct val="0"/>
        </a:spcBef>
        <a:spcAft>
          <a:spcPct val="0"/>
        </a:spcAft>
        <a:defRPr sz="4400" b="1">
          <a:solidFill>
            <a:schemeClr val="tx1"/>
          </a:solidFill>
          <a:latin typeface="Arial" charset="0"/>
          <a:ea typeface="ＭＳ Ｐゴシック" charset="0"/>
          <a:cs typeface="Arial" charset="0"/>
        </a:defRPr>
      </a:lvl5pPr>
      <a:lvl6pPr marL="457200" algn="ctr" defTabSz="457200" rtl="0" fontAlgn="base">
        <a:spcBef>
          <a:spcPct val="0"/>
        </a:spcBef>
        <a:spcAft>
          <a:spcPct val="0"/>
        </a:spcAft>
        <a:defRPr sz="4400" b="1">
          <a:solidFill>
            <a:schemeClr val="tx1"/>
          </a:solidFill>
          <a:latin typeface="Arial" charset="0"/>
          <a:ea typeface="ＭＳ Ｐゴシック" charset="0"/>
          <a:cs typeface="Arial" charset="0"/>
        </a:defRPr>
      </a:lvl6pPr>
      <a:lvl7pPr marL="914400" algn="ctr" defTabSz="457200" rtl="0" fontAlgn="base">
        <a:spcBef>
          <a:spcPct val="0"/>
        </a:spcBef>
        <a:spcAft>
          <a:spcPct val="0"/>
        </a:spcAft>
        <a:defRPr sz="4400" b="1">
          <a:solidFill>
            <a:schemeClr val="tx1"/>
          </a:solidFill>
          <a:latin typeface="Arial" charset="0"/>
          <a:ea typeface="ＭＳ Ｐゴシック" charset="0"/>
          <a:cs typeface="Arial" charset="0"/>
        </a:defRPr>
      </a:lvl7pPr>
      <a:lvl8pPr marL="1371600" algn="ctr" defTabSz="457200" rtl="0" fontAlgn="base">
        <a:spcBef>
          <a:spcPct val="0"/>
        </a:spcBef>
        <a:spcAft>
          <a:spcPct val="0"/>
        </a:spcAft>
        <a:defRPr sz="4400" b="1">
          <a:solidFill>
            <a:schemeClr val="tx1"/>
          </a:solidFill>
          <a:latin typeface="Arial" charset="0"/>
          <a:ea typeface="ＭＳ Ｐゴシック" charset="0"/>
          <a:cs typeface="Arial" charset="0"/>
        </a:defRPr>
      </a:lvl8pPr>
      <a:lvl9pPr marL="1828800" algn="ctr" defTabSz="457200" rtl="0" fontAlgn="base">
        <a:spcBef>
          <a:spcPct val="0"/>
        </a:spcBef>
        <a:spcAft>
          <a:spcPct val="0"/>
        </a:spcAft>
        <a:defRPr sz="4400" b="1">
          <a:solidFill>
            <a:schemeClr val="tx1"/>
          </a:solidFill>
          <a:latin typeface="Arial" charset="0"/>
          <a:ea typeface="ＭＳ Ｐゴシック" charset="0"/>
          <a:cs typeface="Arial" charset="0"/>
        </a:defRPr>
      </a:lvl9pPr>
    </p:titleStyle>
    <p:bodyStyle>
      <a:lvl1pPr marL="342900" indent="-342900" algn="l" defTabSz="457200" rtl="0" fontAlgn="base">
        <a:lnSpc>
          <a:spcPct val="90000"/>
        </a:lnSpc>
        <a:spcBef>
          <a:spcPct val="0"/>
        </a:spcBef>
        <a:spcAft>
          <a:spcPts val="1200"/>
        </a:spcAft>
        <a:buClr>
          <a:schemeClr val="accent1"/>
        </a:buClr>
        <a:buFont typeface="Arial Unicode MS" charset="0"/>
        <a:buChar char="▶"/>
        <a:defRPr sz="3200" kern="1200">
          <a:solidFill>
            <a:schemeClr val="tx1"/>
          </a:solidFill>
          <a:latin typeface="Arial"/>
          <a:ea typeface="ＭＳ Ｐゴシック" charset="0"/>
          <a:cs typeface="Arial"/>
        </a:defRPr>
      </a:lvl1pPr>
      <a:lvl2pPr marL="742950" indent="-285750" algn="l" defTabSz="457200" rtl="0" fontAlgn="base">
        <a:lnSpc>
          <a:spcPct val="90000"/>
        </a:lnSpc>
        <a:spcBef>
          <a:spcPct val="0"/>
        </a:spcBef>
        <a:spcAft>
          <a:spcPts val="1200"/>
        </a:spcAft>
        <a:buClr>
          <a:schemeClr val="accent1"/>
        </a:buClr>
        <a:buFont typeface="Arial Unicode MS" charset="0"/>
        <a:buChar char="▶"/>
        <a:defRPr sz="2800" kern="1200">
          <a:solidFill>
            <a:schemeClr val="tx1"/>
          </a:solidFill>
          <a:latin typeface="Arial"/>
          <a:ea typeface="Arial" charset="0"/>
          <a:cs typeface="Arial"/>
        </a:defRPr>
      </a:lvl2pPr>
      <a:lvl3pPr marL="1143000" indent="-228600" algn="l" defTabSz="457200" rtl="0" fontAlgn="base">
        <a:lnSpc>
          <a:spcPct val="90000"/>
        </a:lnSpc>
        <a:spcBef>
          <a:spcPct val="0"/>
        </a:spcBef>
        <a:spcAft>
          <a:spcPts val="1200"/>
        </a:spcAft>
        <a:buClr>
          <a:schemeClr val="accent1"/>
        </a:buClr>
        <a:buFont typeface="Arial Unicode MS" charset="0"/>
        <a:buChar char="▶"/>
        <a:defRPr sz="2400" kern="1200">
          <a:solidFill>
            <a:schemeClr val="tx1"/>
          </a:solidFill>
          <a:latin typeface="Arial"/>
          <a:ea typeface="Arial" charset="0"/>
          <a:cs typeface="Arial"/>
        </a:defRPr>
      </a:lvl3pPr>
      <a:lvl4pPr marL="1600200" indent="-228600" algn="l" defTabSz="457200" rtl="0" fontAlgn="base">
        <a:lnSpc>
          <a:spcPct val="90000"/>
        </a:lnSpc>
        <a:spcBef>
          <a:spcPct val="0"/>
        </a:spcBef>
        <a:spcAft>
          <a:spcPts val="1200"/>
        </a:spcAft>
        <a:buClr>
          <a:schemeClr val="accent1"/>
        </a:buClr>
        <a:buFont typeface="Arial Unicode MS" charset="0"/>
        <a:buChar char="▶"/>
        <a:defRPr sz="2000" kern="1200">
          <a:solidFill>
            <a:schemeClr val="tx1"/>
          </a:solidFill>
          <a:latin typeface="Arial"/>
          <a:ea typeface="Arial" charset="0"/>
          <a:cs typeface="Arial"/>
        </a:defRPr>
      </a:lvl4pPr>
      <a:lvl5pPr marL="2057400" indent="-228600" algn="l" defTabSz="457200" rtl="0" fontAlgn="base">
        <a:lnSpc>
          <a:spcPct val="90000"/>
        </a:lnSpc>
        <a:spcBef>
          <a:spcPct val="0"/>
        </a:spcBef>
        <a:spcAft>
          <a:spcPts val="1200"/>
        </a:spcAft>
        <a:buClr>
          <a:schemeClr val="accent1"/>
        </a:buClr>
        <a:buFont typeface="Arial Unicode MS" charset="0"/>
        <a:buChar char="▶"/>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385B5-A094-4A0C-BCC4-C09E3FBFB83F}"/>
              </a:ext>
            </a:extLst>
          </p:cNvPr>
          <p:cNvSpPr>
            <a:spLocks noGrp="1"/>
          </p:cNvSpPr>
          <p:nvPr>
            <p:ph type="title"/>
          </p:nvPr>
        </p:nvSpPr>
        <p:spPr>
          <a:xfrm>
            <a:off x="457200" y="274639"/>
            <a:ext cx="8229600" cy="400276"/>
          </a:xfrm>
        </p:spPr>
        <p:txBody>
          <a:bodyPr/>
          <a:lstStyle/>
          <a:p>
            <a:r>
              <a:rPr lang="en-US" sz="3600"/>
              <a:t>Task</a:t>
            </a:r>
            <a:endParaRPr lang="en-ID" sz="3600"/>
          </a:p>
        </p:txBody>
      </p:sp>
      <p:sp>
        <p:nvSpPr>
          <p:cNvPr id="3" name="Content Placeholder 2">
            <a:extLst>
              <a:ext uri="{FF2B5EF4-FFF2-40B4-BE49-F238E27FC236}">
                <a16:creationId xmlns:a16="http://schemas.microsoft.com/office/drawing/2014/main" id="{E3F45E57-1E81-4A39-8C07-783E9A0C9D45}"/>
              </a:ext>
            </a:extLst>
          </p:cNvPr>
          <p:cNvSpPr>
            <a:spLocks noGrp="1"/>
          </p:cNvSpPr>
          <p:nvPr>
            <p:ph idx="1"/>
          </p:nvPr>
        </p:nvSpPr>
        <p:spPr>
          <a:xfrm>
            <a:off x="239486" y="789317"/>
            <a:ext cx="8645978" cy="5665911"/>
          </a:xfrm>
        </p:spPr>
        <p:txBody>
          <a:bodyPr/>
          <a:lstStyle/>
          <a:p>
            <a:pPr marL="398463" indent="-398463">
              <a:spcAft>
                <a:spcPts val="0"/>
              </a:spcAft>
              <a:buClrTx/>
              <a:buFont typeface="+mj-lt"/>
              <a:buAutoNum type="arabicPeriod"/>
            </a:pPr>
            <a:r>
              <a:rPr lang="en-US" sz="2400"/>
              <a:t>The results of a time study to perform a quality control test are shown in the following table. On the basis of these observations, determine the normal and standard time for thetest, assuming a 23% allowance factor.</a:t>
            </a:r>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233363" indent="0">
              <a:buClrTx/>
              <a:buNone/>
            </a:pPr>
            <a:endParaRPr lang="en-US" sz="2000"/>
          </a:p>
          <a:p>
            <a:pPr marL="233363" indent="0">
              <a:buClrTx/>
              <a:buNone/>
            </a:pPr>
            <a:endParaRPr lang="en-US" sz="2000"/>
          </a:p>
          <a:p>
            <a:pPr marL="233363" indent="0">
              <a:buClrTx/>
              <a:buNone/>
            </a:pPr>
            <a:endParaRPr lang="en-US" sz="1200"/>
          </a:p>
          <a:p>
            <a:pPr marL="400050" lvl="1" indent="0">
              <a:spcAft>
                <a:spcPts val="0"/>
              </a:spcAft>
              <a:buClrTx/>
              <a:buNone/>
            </a:pPr>
            <a:r>
              <a:rPr lang="en-US" sz="2000"/>
              <a:t> </a:t>
            </a:r>
            <a:endParaRPr lang="en-US" sz="1600"/>
          </a:p>
        </p:txBody>
      </p:sp>
      <p:pic>
        <p:nvPicPr>
          <p:cNvPr id="28" name="Picture 27">
            <a:extLst>
              <a:ext uri="{FF2B5EF4-FFF2-40B4-BE49-F238E27FC236}">
                <a16:creationId xmlns:a16="http://schemas.microsoft.com/office/drawing/2014/main" id="{88636A88-CAF4-4CD2-9896-1ADA1B36AF51}"/>
              </a:ext>
            </a:extLst>
          </p:cNvPr>
          <p:cNvPicPr>
            <a:picLocks noChangeAspect="1"/>
          </p:cNvPicPr>
          <p:nvPr/>
        </p:nvPicPr>
        <p:blipFill>
          <a:blip r:embed="rId2"/>
          <a:stretch>
            <a:fillRect/>
          </a:stretch>
        </p:blipFill>
        <p:spPr>
          <a:xfrm>
            <a:off x="1600200" y="3038363"/>
            <a:ext cx="5943600" cy="1943100"/>
          </a:xfrm>
          <a:prstGeom prst="rect">
            <a:avLst/>
          </a:prstGeom>
        </p:spPr>
      </p:pic>
    </p:spTree>
    <p:extLst>
      <p:ext uri="{BB962C8B-B14F-4D97-AF65-F5344CB8AC3E}">
        <p14:creationId xmlns:p14="http://schemas.microsoft.com/office/powerpoint/2010/main" val="3670426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385B5-A094-4A0C-BCC4-C09E3FBFB83F}"/>
              </a:ext>
            </a:extLst>
          </p:cNvPr>
          <p:cNvSpPr>
            <a:spLocks noGrp="1"/>
          </p:cNvSpPr>
          <p:nvPr>
            <p:ph type="title"/>
          </p:nvPr>
        </p:nvSpPr>
        <p:spPr>
          <a:xfrm>
            <a:off x="457200" y="274639"/>
            <a:ext cx="8229600" cy="400276"/>
          </a:xfrm>
        </p:spPr>
        <p:txBody>
          <a:bodyPr/>
          <a:lstStyle/>
          <a:p>
            <a:r>
              <a:rPr lang="en-US" sz="3600"/>
              <a:t>Task</a:t>
            </a:r>
            <a:endParaRPr lang="en-ID" sz="3600"/>
          </a:p>
        </p:txBody>
      </p:sp>
      <p:sp>
        <p:nvSpPr>
          <p:cNvPr id="3" name="Content Placeholder 2">
            <a:extLst>
              <a:ext uri="{FF2B5EF4-FFF2-40B4-BE49-F238E27FC236}">
                <a16:creationId xmlns:a16="http://schemas.microsoft.com/office/drawing/2014/main" id="{E3F45E57-1E81-4A39-8C07-783E9A0C9D45}"/>
              </a:ext>
            </a:extLst>
          </p:cNvPr>
          <p:cNvSpPr>
            <a:spLocks noGrp="1"/>
          </p:cNvSpPr>
          <p:nvPr>
            <p:ph idx="1"/>
          </p:nvPr>
        </p:nvSpPr>
        <p:spPr>
          <a:xfrm>
            <a:off x="239486" y="789317"/>
            <a:ext cx="8645978" cy="5665911"/>
          </a:xfrm>
        </p:spPr>
        <p:txBody>
          <a:bodyPr/>
          <a:lstStyle/>
          <a:p>
            <a:pPr marL="457200" indent="-457200">
              <a:spcAft>
                <a:spcPts val="0"/>
              </a:spcAft>
              <a:buClrTx/>
              <a:buFont typeface="+mj-lt"/>
              <a:buAutoNum type="arabicPeriod" startAt="2"/>
            </a:pPr>
            <a:r>
              <a:rPr lang="en-US" sz="2000"/>
              <a:t>M. P. VanOyen Manufacturing has gone out on bid for a regulator component. Expected demand is 700 units per month. The item can be purchased from either Allen Manufacturing or Baker Manufacturing. Their price lists are shown in the table. Ordering cost is $50, and annual holding cost per unit is $5.</a:t>
            </a:r>
            <a:endParaRPr lang="en-US" sz="160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228600" indent="-228600">
              <a:buClrTx/>
              <a:buAutoNum type="alphaLcParenR"/>
            </a:pPr>
            <a:r>
              <a:rPr lang="en-US" sz="1800"/>
              <a:t>What is the economic order quantity? </a:t>
            </a:r>
          </a:p>
          <a:p>
            <a:pPr marL="228600" indent="-228600">
              <a:buClrTx/>
              <a:buAutoNum type="alphaLcParenR"/>
            </a:pPr>
            <a:r>
              <a:rPr lang="en-US" sz="1800"/>
              <a:t>Which supplier should be used? Why? </a:t>
            </a:r>
          </a:p>
          <a:p>
            <a:pPr marL="228600" indent="-228600">
              <a:buClrTx/>
              <a:buAutoNum type="alphaLcParenR"/>
            </a:pPr>
            <a:r>
              <a:rPr lang="en-US" sz="1800"/>
              <a:t>What is the optimal order quantity and total annual cost of ordering, purchasing, and holding the component?</a:t>
            </a:r>
            <a:endParaRPr lang="en-US" sz="2800"/>
          </a:p>
          <a:p>
            <a:pPr marL="0" indent="0">
              <a:buClrTx/>
              <a:buNone/>
            </a:pPr>
            <a:endParaRPr lang="en-US" sz="1050"/>
          </a:p>
          <a:p>
            <a:pPr marL="233363" indent="0">
              <a:buClrTx/>
              <a:buNone/>
            </a:pPr>
            <a:endParaRPr lang="en-US" sz="2000"/>
          </a:p>
          <a:p>
            <a:pPr marL="233363" indent="0">
              <a:buClrTx/>
              <a:buNone/>
            </a:pPr>
            <a:endParaRPr lang="en-US" sz="2000"/>
          </a:p>
          <a:p>
            <a:pPr marL="233363" indent="0">
              <a:buClrTx/>
              <a:buNone/>
            </a:pPr>
            <a:endParaRPr lang="en-US" sz="1200"/>
          </a:p>
          <a:p>
            <a:pPr marL="400050" lvl="1" indent="0">
              <a:spcAft>
                <a:spcPts val="0"/>
              </a:spcAft>
              <a:buClrTx/>
              <a:buNone/>
            </a:pPr>
            <a:r>
              <a:rPr lang="en-US" sz="2000"/>
              <a:t> </a:t>
            </a:r>
            <a:endParaRPr lang="en-US" sz="1600"/>
          </a:p>
        </p:txBody>
      </p:sp>
      <p:pic>
        <p:nvPicPr>
          <p:cNvPr id="26" name="Picture 25">
            <a:extLst>
              <a:ext uri="{FF2B5EF4-FFF2-40B4-BE49-F238E27FC236}">
                <a16:creationId xmlns:a16="http://schemas.microsoft.com/office/drawing/2014/main" id="{5991E2D2-73D0-4367-A179-6423F5686CDB}"/>
              </a:ext>
            </a:extLst>
          </p:cNvPr>
          <p:cNvPicPr>
            <a:picLocks noChangeAspect="1"/>
          </p:cNvPicPr>
          <p:nvPr/>
        </p:nvPicPr>
        <p:blipFill>
          <a:blip r:embed="rId2"/>
          <a:stretch>
            <a:fillRect/>
          </a:stretch>
        </p:blipFill>
        <p:spPr>
          <a:xfrm>
            <a:off x="1862361" y="2724149"/>
            <a:ext cx="5966463" cy="1708001"/>
          </a:xfrm>
          <a:prstGeom prst="rect">
            <a:avLst/>
          </a:prstGeom>
        </p:spPr>
      </p:pic>
    </p:spTree>
    <p:extLst>
      <p:ext uri="{BB962C8B-B14F-4D97-AF65-F5344CB8AC3E}">
        <p14:creationId xmlns:p14="http://schemas.microsoft.com/office/powerpoint/2010/main" val="1314139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385B5-A094-4A0C-BCC4-C09E3FBFB83F}"/>
              </a:ext>
            </a:extLst>
          </p:cNvPr>
          <p:cNvSpPr>
            <a:spLocks noGrp="1"/>
          </p:cNvSpPr>
          <p:nvPr>
            <p:ph type="title"/>
          </p:nvPr>
        </p:nvSpPr>
        <p:spPr>
          <a:xfrm>
            <a:off x="457200" y="274639"/>
            <a:ext cx="8229600" cy="400276"/>
          </a:xfrm>
        </p:spPr>
        <p:txBody>
          <a:bodyPr/>
          <a:lstStyle/>
          <a:p>
            <a:r>
              <a:rPr lang="en-US" sz="3600"/>
              <a:t>Task</a:t>
            </a:r>
            <a:endParaRPr lang="en-ID" sz="3600"/>
          </a:p>
        </p:txBody>
      </p:sp>
      <p:sp>
        <p:nvSpPr>
          <p:cNvPr id="3" name="Content Placeholder 2">
            <a:extLst>
              <a:ext uri="{FF2B5EF4-FFF2-40B4-BE49-F238E27FC236}">
                <a16:creationId xmlns:a16="http://schemas.microsoft.com/office/drawing/2014/main" id="{E3F45E57-1E81-4A39-8C07-783E9A0C9D45}"/>
              </a:ext>
            </a:extLst>
          </p:cNvPr>
          <p:cNvSpPr>
            <a:spLocks noGrp="1"/>
          </p:cNvSpPr>
          <p:nvPr>
            <p:ph idx="1"/>
          </p:nvPr>
        </p:nvSpPr>
        <p:spPr>
          <a:xfrm>
            <a:off x="239486" y="789317"/>
            <a:ext cx="8645978" cy="5665911"/>
          </a:xfrm>
        </p:spPr>
        <p:txBody>
          <a:bodyPr/>
          <a:lstStyle/>
          <a:p>
            <a:pPr marL="457200" indent="-457200">
              <a:spcAft>
                <a:spcPts val="0"/>
              </a:spcAft>
              <a:buClrTx/>
              <a:buFont typeface="+mj-lt"/>
              <a:buAutoNum type="arabicPeriod" startAt="3"/>
            </a:pPr>
            <a:r>
              <a:rPr lang="en-US" sz="2000">
                <a:effectLst/>
                <a:latin typeface="Times New Roman" panose="02020603050405020304" pitchFamily="18" charset="0"/>
                <a:ea typeface="Times New Roman" panose="02020603050405020304" pitchFamily="18" charset="0"/>
              </a:rPr>
              <a:t>Fairview Industries is preparing its aggregate plan for the second half of the year. The table below contains monthly demand estimates and working days per month. Complete the table by computing total demand, demand per day (for each month), and the average requirement (in units per day) over the six-month planning horizon. Prepare a graph of forecast demand and level production, by months, for the planning period. Label your graph carefully</a:t>
            </a:r>
            <a:endParaRPr lang="en-US" sz="105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461963" indent="-228600">
              <a:buClrTx/>
              <a:buAutoNum type="alphaLcParenR"/>
            </a:pPr>
            <a:r>
              <a:rPr lang="en-US" sz="1800"/>
              <a:t>Calculate for plan1, plan2, and plan3? </a:t>
            </a:r>
          </a:p>
          <a:p>
            <a:pPr marL="461963" indent="-228600">
              <a:buClrTx/>
              <a:buAutoNum type="alphaLcParenR"/>
            </a:pPr>
            <a:r>
              <a:rPr lang="en-US" sz="1800"/>
              <a:t>What is the better plan?</a:t>
            </a:r>
          </a:p>
          <a:p>
            <a:pPr marL="233363" indent="0">
              <a:buClrTx/>
              <a:buNone/>
            </a:pPr>
            <a:endParaRPr lang="en-US" sz="2000"/>
          </a:p>
          <a:p>
            <a:pPr marL="233363" indent="0">
              <a:buClrTx/>
              <a:buNone/>
            </a:pPr>
            <a:endParaRPr lang="en-US" sz="2000"/>
          </a:p>
          <a:p>
            <a:pPr marL="233363" indent="0">
              <a:buClrTx/>
              <a:buNone/>
            </a:pPr>
            <a:endParaRPr lang="en-US" sz="1200"/>
          </a:p>
          <a:p>
            <a:pPr marL="400050" lvl="1" indent="0">
              <a:spcAft>
                <a:spcPts val="0"/>
              </a:spcAft>
              <a:buClrTx/>
              <a:buNone/>
            </a:pPr>
            <a:r>
              <a:rPr lang="en-US" sz="2000"/>
              <a:t> </a:t>
            </a:r>
            <a:endParaRPr lang="en-US" sz="1600"/>
          </a:p>
        </p:txBody>
      </p:sp>
      <p:graphicFrame>
        <p:nvGraphicFramePr>
          <p:cNvPr id="23" name="Table 22">
            <a:extLst>
              <a:ext uri="{FF2B5EF4-FFF2-40B4-BE49-F238E27FC236}">
                <a16:creationId xmlns:a16="http://schemas.microsoft.com/office/drawing/2014/main" id="{0EB85C85-CBB6-4178-81C4-A19EC3FB4C71}"/>
              </a:ext>
            </a:extLst>
          </p:cNvPr>
          <p:cNvGraphicFramePr>
            <a:graphicFrameLocks noGrp="1"/>
          </p:cNvGraphicFramePr>
          <p:nvPr/>
        </p:nvGraphicFramePr>
        <p:xfrm>
          <a:off x="752960" y="2674620"/>
          <a:ext cx="3270399" cy="1508760"/>
        </p:xfrm>
        <a:graphic>
          <a:graphicData uri="http://schemas.openxmlformats.org/drawingml/2006/table">
            <a:tbl>
              <a:tblPr firstRow="1" firstCol="1" bandRow="1">
                <a:tableStyleId>{5C22544A-7EE6-4342-B048-85BDC9FD1C3A}</a:tableStyleId>
              </a:tblPr>
              <a:tblGrid>
                <a:gridCol w="1228394">
                  <a:extLst>
                    <a:ext uri="{9D8B030D-6E8A-4147-A177-3AD203B41FA5}">
                      <a16:colId xmlns:a16="http://schemas.microsoft.com/office/drawing/2014/main" val="2309849727"/>
                    </a:ext>
                  </a:extLst>
                </a:gridCol>
                <a:gridCol w="973143">
                  <a:extLst>
                    <a:ext uri="{9D8B030D-6E8A-4147-A177-3AD203B41FA5}">
                      <a16:colId xmlns:a16="http://schemas.microsoft.com/office/drawing/2014/main" val="1014689513"/>
                    </a:ext>
                  </a:extLst>
                </a:gridCol>
                <a:gridCol w="1068862">
                  <a:extLst>
                    <a:ext uri="{9D8B030D-6E8A-4147-A177-3AD203B41FA5}">
                      <a16:colId xmlns:a16="http://schemas.microsoft.com/office/drawing/2014/main" val="1361988288"/>
                    </a:ext>
                  </a:extLst>
                </a:gridCol>
              </a:tblGrid>
              <a:tr h="190500">
                <a:tc>
                  <a:txBody>
                    <a:bodyPr/>
                    <a:lstStyle/>
                    <a:p>
                      <a:pPr algn="ctr">
                        <a:lnSpc>
                          <a:spcPct val="107000"/>
                        </a:lnSpc>
                        <a:spcAft>
                          <a:spcPts val="800"/>
                        </a:spcAft>
                      </a:pPr>
                      <a:r>
                        <a:rPr lang="en-US" sz="1200" u="sng">
                          <a:effectLst/>
                        </a:rPr>
                        <a:t>Month</a:t>
                      </a:r>
                      <a:endParaRPr lang="en-ID" sz="1100">
                        <a:effectLst/>
                        <a:latin typeface="Calibri" panose="020F0502020204030204" pitchFamily="34" charset="0"/>
                        <a:ea typeface="Calibri" panose="020F0502020204030204" pitchFamily="34" charset="0"/>
                      </a:endParaRPr>
                    </a:p>
                  </a:txBody>
                  <a:tcPr marL="68580" marR="68580" marT="0" marB="0" anchor="b"/>
                </a:tc>
                <a:tc>
                  <a:txBody>
                    <a:bodyPr/>
                    <a:lstStyle/>
                    <a:p>
                      <a:pPr algn="ctr">
                        <a:lnSpc>
                          <a:spcPct val="107000"/>
                        </a:lnSpc>
                        <a:spcAft>
                          <a:spcPts val="800"/>
                        </a:spcAft>
                      </a:pPr>
                      <a:r>
                        <a:rPr lang="en-US" sz="1200">
                          <a:effectLst/>
                        </a:rPr>
                        <a:t>demand</a:t>
                      </a:r>
                      <a:endParaRPr lang="en-ID" sz="11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200" u="sng">
                          <a:effectLst/>
                        </a:rPr>
                        <a:t>Production Days</a:t>
                      </a:r>
                      <a:endParaRPr lang="en-ID" sz="1000">
                        <a:solidFill>
                          <a:srgbClr val="000000"/>
                        </a:solidFill>
                        <a:effectLst/>
                        <a:latin typeface="Palatino Linotype" panose="02040502050505030304" pitchFamily="18" charset="0"/>
                        <a:ea typeface="Times New Roman" panose="02020603050405020304" pitchFamily="18" charset="0"/>
                        <a:cs typeface="Palatino Linotype" panose="02040502050505030304" pitchFamily="18" charset="0"/>
                      </a:endParaRPr>
                    </a:p>
                  </a:txBody>
                  <a:tcPr marL="68580" marR="68580" marT="0" marB="0" anchor="b"/>
                </a:tc>
                <a:extLst>
                  <a:ext uri="{0D108BD9-81ED-4DB2-BD59-A6C34878D82A}">
                    <a16:rowId xmlns:a16="http://schemas.microsoft.com/office/drawing/2014/main" val="4254147631"/>
                  </a:ext>
                </a:extLst>
              </a:tr>
              <a:tr h="190500">
                <a:tc>
                  <a:txBody>
                    <a:bodyPr/>
                    <a:lstStyle/>
                    <a:p>
                      <a:pPr algn="ctr">
                        <a:lnSpc>
                          <a:spcPct val="107000"/>
                        </a:lnSpc>
                        <a:spcAft>
                          <a:spcPts val="800"/>
                        </a:spcAft>
                      </a:pPr>
                      <a:r>
                        <a:rPr lang="en-US" sz="1200">
                          <a:effectLst/>
                        </a:rPr>
                        <a:t>Jan</a:t>
                      </a:r>
                      <a:endParaRPr lang="en-ID" sz="1100">
                        <a:effectLst/>
                        <a:latin typeface="Calibri" panose="020F0502020204030204" pitchFamily="34" charset="0"/>
                        <a:ea typeface="Calibri" panose="020F0502020204030204" pitchFamily="34" charset="0"/>
                      </a:endParaRPr>
                    </a:p>
                  </a:txBody>
                  <a:tcPr marL="68580" marR="68580" marT="0" marB="0" anchor="b"/>
                </a:tc>
                <a:tc>
                  <a:txBody>
                    <a:bodyPr/>
                    <a:lstStyle/>
                    <a:p>
                      <a:pPr algn="ctr">
                        <a:lnSpc>
                          <a:spcPct val="107000"/>
                        </a:lnSpc>
                        <a:spcAft>
                          <a:spcPts val="800"/>
                        </a:spcAft>
                      </a:pPr>
                      <a:r>
                        <a:rPr lang="en-US" sz="1200">
                          <a:effectLst/>
                        </a:rPr>
                        <a:t>850</a:t>
                      </a:r>
                      <a:endParaRPr lang="en-ID" sz="1100">
                        <a:effectLst/>
                        <a:latin typeface="Calibri" panose="020F0502020204030204" pitchFamily="34" charset="0"/>
                        <a:ea typeface="Calibri" panose="020F0502020204030204" pitchFamily="34" charset="0"/>
                      </a:endParaRPr>
                    </a:p>
                  </a:txBody>
                  <a:tcPr marL="68580" marR="68580" marT="0" marB="0" anchor="b"/>
                </a:tc>
                <a:tc>
                  <a:txBody>
                    <a:bodyPr/>
                    <a:lstStyle/>
                    <a:p>
                      <a:pPr algn="ctr">
                        <a:lnSpc>
                          <a:spcPct val="107000"/>
                        </a:lnSpc>
                        <a:spcAft>
                          <a:spcPts val="800"/>
                        </a:spcAft>
                      </a:pPr>
                      <a:r>
                        <a:rPr lang="en-US" sz="1200">
                          <a:effectLst/>
                        </a:rPr>
                        <a:t>20</a:t>
                      </a:r>
                      <a:endParaRPr lang="en-ID" sz="11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4047900007"/>
                  </a:ext>
                </a:extLst>
              </a:tr>
              <a:tr h="190500">
                <a:tc>
                  <a:txBody>
                    <a:bodyPr/>
                    <a:lstStyle/>
                    <a:p>
                      <a:pPr algn="ctr">
                        <a:lnSpc>
                          <a:spcPct val="107000"/>
                        </a:lnSpc>
                        <a:spcAft>
                          <a:spcPts val="800"/>
                        </a:spcAft>
                      </a:pPr>
                      <a:r>
                        <a:rPr lang="en-US" sz="1200">
                          <a:effectLst/>
                        </a:rPr>
                        <a:t>Feb</a:t>
                      </a:r>
                      <a:endParaRPr lang="en-ID" sz="1100">
                        <a:effectLst/>
                        <a:latin typeface="Calibri" panose="020F0502020204030204" pitchFamily="34" charset="0"/>
                        <a:ea typeface="Calibri" panose="020F0502020204030204" pitchFamily="34" charset="0"/>
                      </a:endParaRPr>
                    </a:p>
                  </a:txBody>
                  <a:tcPr marL="68580" marR="68580" marT="0" marB="0" anchor="b"/>
                </a:tc>
                <a:tc>
                  <a:txBody>
                    <a:bodyPr/>
                    <a:lstStyle/>
                    <a:p>
                      <a:pPr algn="ctr">
                        <a:lnSpc>
                          <a:spcPct val="107000"/>
                        </a:lnSpc>
                        <a:spcAft>
                          <a:spcPts val="800"/>
                        </a:spcAft>
                      </a:pPr>
                      <a:r>
                        <a:rPr lang="en-US" sz="1200">
                          <a:effectLst/>
                        </a:rPr>
                        <a:t>700</a:t>
                      </a:r>
                      <a:endParaRPr lang="en-ID" sz="1100">
                        <a:effectLst/>
                        <a:latin typeface="Calibri" panose="020F0502020204030204" pitchFamily="34" charset="0"/>
                        <a:ea typeface="Calibri" panose="020F0502020204030204" pitchFamily="34" charset="0"/>
                      </a:endParaRPr>
                    </a:p>
                  </a:txBody>
                  <a:tcPr marL="68580" marR="68580" marT="0" marB="0" anchor="b"/>
                </a:tc>
                <a:tc>
                  <a:txBody>
                    <a:bodyPr/>
                    <a:lstStyle/>
                    <a:p>
                      <a:pPr algn="ctr">
                        <a:lnSpc>
                          <a:spcPct val="107000"/>
                        </a:lnSpc>
                        <a:spcAft>
                          <a:spcPts val="800"/>
                        </a:spcAft>
                      </a:pPr>
                      <a:r>
                        <a:rPr lang="en-US" sz="1200">
                          <a:effectLst/>
                        </a:rPr>
                        <a:t>18</a:t>
                      </a:r>
                      <a:endParaRPr lang="en-ID" sz="11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866650503"/>
                  </a:ext>
                </a:extLst>
              </a:tr>
              <a:tr h="190500">
                <a:tc>
                  <a:txBody>
                    <a:bodyPr/>
                    <a:lstStyle/>
                    <a:p>
                      <a:pPr algn="ctr">
                        <a:lnSpc>
                          <a:spcPct val="107000"/>
                        </a:lnSpc>
                        <a:spcAft>
                          <a:spcPts val="800"/>
                        </a:spcAft>
                      </a:pPr>
                      <a:r>
                        <a:rPr lang="en-US" sz="1200">
                          <a:effectLst/>
                        </a:rPr>
                        <a:t>Mar</a:t>
                      </a:r>
                      <a:endParaRPr lang="en-ID" sz="1100">
                        <a:effectLst/>
                        <a:latin typeface="Calibri" panose="020F0502020204030204" pitchFamily="34" charset="0"/>
                        <a:ea typeface="Calibri" panose="020F0502020204030204" pitchFamily="34" charset="0"/>
                      </a:endParaRPr>
                    </a:p>
                  </a:txBody>
                  <a:tcPr marL="68580" marR="68580" marT="0" marB="0" anchor="b"/>
                </a:tc>
                <a:tc>
                  <a:txBody>
                    <a:bodyPr/>
                    <a:lstStyle/>
                    <a:p>
                      <a:pPr algn="ctr">
                        <a:lnSpc>
                          <a:spcPct val="107000"/>
                        </a:lnSpc>
                        <a:spcAft>
                          <a:spcPts val="800"/>
                        </a:spcAft>
                      </a:pPr>
                      <a:r>
                        <a:rPr lang="en-US" sz="1200">
                          <a:effectLst/>
                        </a:rPr>
                        <a:t>900</a:t>
                      </a:r>
                      <a:endParaRPr lang="en-ID" sz="1100">
                        <a:effectLst/>
                        <a:latin typeface="Calibri" panose="020F0502020204030204" pitchFamily="34" charset="0"/>
                        <a:ea typeface="Calibri" panose="020F0502020204030204" pitchFamily="34" charset="0"/>
                      </a:endParaRPr>
                    </a:p>
                  </a:txBody>
                  <a:tcPr marL="68580" marR="68580" marT="0" marB="0" anchor="b"/>
                </a:tc>
                <a:tc>
                  <a:txBody>
                    <a:bodyPr/>
                    <a:lstStyle/>
                    <a:p>
                      <a:pPr algn="ctr">
                        <a:lnSpc>
                          <a:spcPct val="107000"/>
                        </a:lnSpc>
                        <a:spcAft>
                          <a:spcPts val="800"/>
                        </a:spcAft>
                      </a:pPr>
                      <a:r>
                        <a:rPr lang="en-US" sz="1200">
                          <a:effectLst/>
                        </a:rPr>
                        <a:t>21</a:t>
                      </a:r>
                      <a:endParaRPr lang="en-ID" sz="11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243934002"/>
                  </a:ext>
                </a:extLst>
              </a:tr>
              <a:tr h="190500">
                <a:tc>
                  <a:txBody>
                    <a:bodyPr/>
                    <a:lstStyle/>
                    <a:p>
                      <a:pPr algn="ctr">
                        <a:lnSpc>
                          <a:spcPct val="107000"/>
                        </a:lnSpc>
                        <a:spcAft>
                          <a:spcPts val="800"/>
                        </a:spcAft>
                      </a:pPr>
                      <a:r>
                        <a:rPr lang="en-US" sz="1200">
                          <a:effectLst/>
                        </a:rPr>
                        <a:t>Apr</a:t>
                      </a:r>
                      <a:endParaRPr lang="en-ID" sz="1100">
                        <a:effectLst/>
                        <a:latin typeface="Calibri" panose="020F0502020204030204" pitchFamily="34" charset="0"/>
                        <a:ea typeface="Calibri" panose="020F0502020204030204" pitchFamily="34" charset="0"/>
                      </a:endParaRPr>
                    </a:p>
                  </a:txBody>
                  <a:tcPr marL="68580" marR="68580" marT="0" marB="0" anchor="b"/>
                </a:tc>
                <a:tc>
                  <a:txBody>
                    <a:bodyPr/>
                    <a:lstStyle/>
                    <a:p>
                      <a:pPr algn="ctr">
                        <a:lnSpc>
                          <a:spcPct val="107000"/>
                        </a:lnSpc>
                        <a:spcAft>
                          <a:spcPts val="800"/>
                        </a:spcAft>
                      </a:pPr>
                      <a:r>
                        <a:rPr lang="en-US" sz="1200">
                          <a:effectLst/>
                        </a:rPr>
                        <a:t>880</a:t>
                      </a:r>
                      <a:endParaRPr lang="en-ID" sz="1100">
                        <a:effectLst/>
                        <a:latin typeface="Calibri" panose="020F0502020204030204" pitchFamily="34" charset="0"/>
                        <a:ea typeface="Calibri" panose="020F0502020204030204" pitchFamily="34" charset="0"/>
                      </a:endParaRPr>
                    </a:p>
                  </a:txBody>
                  <a:tcPr marL="68580" marR="68580" marT="0" marB="0" anchor="b"/>
                </a:tc>
                <a:tc>
                  <a:txBody>
                    <a:bodyPr/>
                    <a:lstStyle/>
                    <a:p>
                      <a:pPr algn="ctr">
                        <a:lnSpc>
                          <a:spcPct val="107000"/>
                        </a:lnSpc>
                        <a:spcAft>
                          <a:spcPts val="800"/>
                        </a:spcAft>
                      </a:pPr>
                      <a:r>
                        <a:rPr lang="en-US" sz="1200">
                          <a:effectLst/>
                        </a:rPr>
                        <a:t>20</a:t>
                      </a:r>
                      <a:endParaRPr lang="en-ID" sz="11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1116036418"/>
                  </a:ext>
                </a:extLst>
              </a:tr>
              <a:tr h="190500">
                <a:tc>
                  <a:txBody>
                    <a:bodyPr/>
                    <a:lstStyle/>
                    <a:p>
                      <a:pPr algn="ctr">
                        <a:lnSpc>
                          <a:spcPct val="107000"/>
                        </a:lnSpc>
                        <a:spcAft>
                          <a:spcPts val="800"/>
                        </a:spcAft>
                      </a:pPr>
                      <a:r>
                        <a:rPr lang="en-US" sz="1200">
                          <a:effectLst/>
                        </a:rPr>
                        <a:t>Mei</a:t>
                      </a:r>
                      <a:endParaRPr lang="en-ID" sz="1100">
                        <a:effectLst/>
                        <a:latin typeface="Calibri" panose="020F0502020204030204" pitchFamily="34" charset="0"/>
                        <a:ea typeface="Calibri" panose="020F0502020204030204" pitchFamily="34" charset="0"/>
                      </a:endParaRPr>
                    </a:p>
                  </a:txBody>
                  <a:tcPr marL="68580" marR="68580" marT="0" marB="0" anchor="b"/>
                </a:tc>
                <a:tc>
                  <a:txBody>
                    <a:bodyPr/>
                    <a:lstStyle/>
                    <a:p>
                      <a:pPr algn="ctr">
                        <a:lnSpc>
                          <a:spcPct val="107000"/>
                        </a:lnSpc>
                        <a:spcAft>
                          <a:spcPts val="800"/>
                        </a:spcAft>
                      </a:pPr>
                      <a:r>
                        <a:rPr lang="en-US" sz="1200">
                          <a:effectLst/>
                        </a:rPr>
                        <a:t>950</a:t>
                      </a:r>
                      <a:endParaRPr lang="en-ID" sz="1100">
                        <a:effectLst/>
                        <a:latin typeface="Calibri" panose="020F0502020204030204" pitchFamily="34" charset="0"/>
                        <a:ea typeface="Calibri" panose="020F0502020204030204" pitchFamily="34" charset="0"/>
                      </a:endParaRPr>
                    </a:p>
                  </a:txBody>
                  <a:tcPr marL="68580" marR="68580" marT="0" marB="0" anchor="b"/>
                </a:tc>
                <a:tc>
                  <a:txBody>
                    <a:bodyPr/>
                    <a:lstStyle/>
                    <a:p>
                      <a:pPr algn="ctr">
                        <a:lnSpc>
                          <a:spcPct val="107000"/>
                        </a:lnSpc>
                        <a:spcAft>
                          <a:spcPts val="800"/>
                        </a:spcAft>
                      </a:pPr>
                      <a:r>
                        <a:rPr lang="en-US" sz="1200">
                          <a:effectLst/>
                        </a:rPr>
                        <a:t>21</a:t>
                      </a:r>
                      <a:endParaRPr lang="en-ID" sz="11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189035882"/>
                  </a:ext>
                </a:extLst>
              </a:tr>
              <a:tr h="190500">
                <a:tc>
                  <a:txBody>
                    <a:bodyPr/>
                    <a:lstStyle/>
                    <a:p>
                      <a:pPr algn="ctr">
                        <a:lnSpc>
                          <a:spcPct val="107000"/>
                        </a:lnSpc>
                        <a:spcAft>
                          <a:spcPts val="800"/>
                        </a:spcAft>
                      </a:pPr>
                      <a:r>
                        <a:rPr lang="en-US" sz="1200">
                          <a:effectLst/>
                        </a:rPr>
                        <a:t>Juni</a:t>
                      </a:r>
                      <a:endParaRPr lang="en-ID" sz="1100">
                        <a:effectLst/>
                        <a:latin typeface="Calibri" panose="020F0502020204030204" pitchFamily="34" charset="0"/>
                        <a:ea typeface="Calibri" panose="020F0502020204030204" pitchFamily="34" charset="0"/>
                      </a:endParaRPr>
                    </a:p>
                  </a:txBody>
                  <a:tcPr marL="68580" marR="68580" marT="0" marB="0" anchor="b"/>
                </a:tc>
                <a:tc>
                  <a:txBody>
                    <a:bodyPr/>
                    <a:lstStyle/>
                    <a:p>
                      <a:pPr algn="ctr">
                        <a:lnSpc>
                          <a:spcPct val="107000"/>
                        </a:lnSpc>
                        <a:spcAft>
                          <a:spcPts val="800"/>
                        </a:spcAft>
                      </a:pPr>
                      <a:r>
                        <a:rPr lang="en-US" sz="1200">
                          <a:effectLst/>
                        </a:rPr>
                        <a:t>1210</a:t>
                      </a:r>
                      <a:endParaRPr lang="en-ID" sz="1100">
                        <a:effectLst/>
                        <a:latin typeface="Calibri" panose="020F0502020204030204" pitchFamily="34" charset="0"/>
                        <a:ea typeface="Calibri" panose="020F0502020204030204" pitchFamily="34" charset="0"/>
                      </a:endParaRPr>
                    </a:p>
                  </a:txBody>
                  <a:tcPr marL="68580" marR="68580" marT="0" marB="0" anchor="b"/>
                </a:tc>
                <a:tc>
                  <a:txBody>
                    <a:bodyPr/>
                    <a:lstStyle/>
                    <a:p>
                      <a:pPr algn="ctr">
                        <a:lnSpc>
                          <a:spcPct val="107000"/>
                        </a:lnSpc>
                        <a:spcAft>
                          <a:spcPts val="800"/>
                        </a:spcAft>
                      </a:pPr>
                      <a:r>
                        <a:rPr lang="en-US" sz="1200">
                          <a:effectLst/>
                        </a:rPr>
                        <a:t>22</a:t>
                      </a:r>
                      <a:endParaRPr lang="en-ID" sz="11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318487202"/>
                  </a:ext>
                </a:extLst>
              </a:tr>
            </a:tbl>
          </a:graphicData>
        </a:graphic>
      </p:graphicFrame>
      <p:graphicFrame>
        <p:nvGraphicFramePr>
          <p:cNvPr id="24" name="Table 23">
            <a:extLst>
              <a:ext uri="{FF2B5EF4-FFF2-40B4-BE49-F238E27FC236}">
                <a16:creationId xmlns:a16="http://schemas.microsoft.com/office/drawing/2014/main" id="{673F6BB9-8528-4695-A086-95480BE59C24}"/>
              </a:ext>
            </a:extLst>
          </p:cNvPr>
          <p:cNvGraphicFramePr>
            <a:graphicFrameLocks noGrp="1"/>
          </p:cNvGraphicFramePr>
          <p:nvPr/>
        </p:nvGraphicFramePr>
        <p:xfrm>
          <a:off x="4399878" y="2571750"/>
          <a:ext cx="4286922" cy="1714500"/>
        </p:xfrm>
        <a:graphic>
          <a:graphicData uri="http://schemas.openxmlformats.org/drawingml/2006/table">
            <a:tbl>
              <a:tblPr firstRow="1" firstCol="1" bandRow="1">
                <a:tableStyleId>{5C22544A-7EE6-4342-B048-85BDC9FD1C3A}</a:tableStyleId>
              </a:tblPr>
              <a:tblGrid>
                <a:gridCol w="2205489">
                  <a:extLst>
                    <a:ext uri="{9D8B030D-6E8A-4147-A177-3AD203B41FA5}">
                      <a16:colId xmlns:a16="http://schemas.microsoft.com/office/drawing/2014/main" val="4048968340"/>
                    </a:ext>
                  </a:extLst>
                </a:gridCol>
                <a:gridCol w="193060">
                  <a:extLst>
                    <a:ext uri="{9D8B030D-6E8A-4147-A177-3AD203B41FA5}">
                      <a16:colId xmlns:a16="http://schemas.microsoft.com/office/drawing/2014/main" val="2058206845"/>
                    </a:ext>
                  </a:extLst>
                </a:gridCol>
                <a:gridCol w="663646">
                  <a:extLst>
                    <a:ext uri="{9D8B030D-6E8A-4147-A177-3AD203B41FA5}">
                      <a16:colId xmlns:a16="http://schemas.microsoft.com/office/drawing/2014/main" val="1621407457"/>
                    </a:ext>
                  </a:extLst>
                </a:gridCol>
                <a:gridCol w="1224727">
                  <a:extLst>
                    <a:ext uri="{9D8B030D-6E8A-4147-A177-3AD203B41FA5}">
                      <a16:colId xmlns:a16="http://schemas.microsoft.com/office/drawing/2014/main" val="2088024461"/>
                    </a:ext>
                  </a:extLst>
                </a:gridCol>
              </a:tblGrid>
              <a:tr h="190500">
                <a:tc>
                  <a:txBody>
                    <a:bodyPr/>
                    <a:lstStyle/>
                    <a:p>
                      <a:pPr>
                        <a:lnSpc>
                          <a:spcPct val="107000"/>
                        </a:lnSpc>
                        <a:spcAft>
                          <a:spcPts val="800"/>
                        </a:spcAft>
                      </a:pPr>
                      <a:r>
                        <a:rPr lang="en-US" sz="1200">
                          <a:effectLst/>
                        </a:rPr>
                        <a:t>Costs</a:t>
                      </a:r>
                      <a:endParaRPr lang="en-ID" sz="1100">
                        <a:effectLst/>
                        <a:latin typeface="Calibri" panose="020F0502020204030204" pitchFamily="34" charset="0"/>
                        <a:ea typeface="Calibri" panose="020F0502020204030204" pitchFamily="34" charset="0"/>
                      </a:endParaRPr>
                    </a:p>
                  </a:txBody>
                  <a:tcPr marL="68580" marR="68580" marT="0" marB="0" anchor="b"/>
                </a:tc>
                <a:tc>
                  <a:txBody>
                    <a:bodyPr/>
                    <a:lstStyle/>
                    <a:p>
                      <a:pPr>
                        <a:lnSpc>
                          <a:spcPct val="107000"/>
                        </a:lnSpc>
                        <a:spcAft>
                          <a:spcPts val="800"/>
                        </a:spcAft>
                      </a:pPr>
                      <a:r>
                        <a:rPr lang="en-US" sz="1200">
                          <a:effectLst/>
                        </a:rPr>
                        <a:t> </a:t>
                      </a:r>
                      <a:endParaRPr lang="en-ID" sz="1100">
                        <a:effectLst/>
                        <a:latin typeface="Calibri" panose="020F0502020204030204" pitchFamily="34" charset="0"/>
                        <a:ea typeface="Calibri" panose="020F0502020204030204" pitchFamily="34" charset="0"/>
                      </a:endParaRPr>
                    </a:p>
                  </a:txBody>
                  <a:tcPr marL="68580" marR="68580" marT="0" marB="0"/>
                </a:tc>
                <a:tc>
                  <a:txBody>
                    <a:bodyPr/>
                    <a:lstStyle/>
                    <a:p>
                      <a:pPr>
                        <a:lnSpc>
                          <a:spcPct val="107000"/>
                        </a:lnSpc>
                      </a:pPr>
                      <a:endParaRPr lang="en-ID" sz="1100">
                        <a:effectLst/>
                        <a:latin typeface="Calibri" panose="020F0502020204030204" pitchFamily="34" charset="0"/>
                      </a:endParaRPr>
                    </a:p>
                  </a:txBody>
                  <a:tcPr marL="68580" marR="68580" marT="0" marB="0" anchor="b"/>
                </a:tc>
                <a:tc>
                  <a:txBody>
                    <a:bodyPr/>
                    <a:lstStyle/>
                    <a:p>
                      <a:pPr>
                        <a:lnSpc>
                          <a:spcPct val="107000"/>
                        </a:lnSpc>
                      </a:pPr>
                      <a:endParaRPr lang="en-ID" sz="1100">
                        <a:effectLst/>
                        <a:latin typeface="Calibri" panose="020F0502020204030204" pitchFamily="34" charset="0"/>
                      </a:endParaRPr>
                    </a:p>
                  </a:txBody>
                  <a:tcPr marL="68580" marR="68580" marT="0" marB="0" anchor="b"/>
                </a:tc>
                <a:extLst>
                  <a:ext uri="{0D108BD9-81ED-4DB2-BD59-A6C34878D82A}">
                    <a16:rowId xmlns:a16="http://schemas.microsoft.com/office/drawing/2014/main" val="1356149302"/>
                  </a:ext>
                </a:extLst>
              </a:tr>
              <a:tr h="190500">
                <a:tc>
                  <a:txBody>
                    <a:bodyPr/>
                    <a:lstStyle/>
                    <a:p>
                      <a:pPr>
                        <a:lnSpc>
                          <a:spcPct val="107000"/>
                        </a:lnSpc>
                        <a:spcAft>
                          <a:spcPts val="800"/>
                        </a:spcAft>
                      </a:pPr>
                      <a:r>
                        <a:rPr lang="en-US" sz="1200">
                          <a:effectLst/>
                        </a:rPr>
                        <a:t>Inventory cost</a:t>
                      </a:r>
                      <a:endParaRPr lang="en-ID"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lnSpc>
                          <a:spcPct val="107000"/>
                        </a:lnSpc>
                        <a:spcAft>
                          <a:spcPts val="800"/>
                        </a:spcAft>
                      </a:pPr>
                      <a:r>
                        <a:rPr lang="en-US" sz="1200">
                          <a:effectLst/>
                        </a:rPr>
                        <a:t>:</a:t>
                      </a:r>
                      <a:endParaRPr lang="en-ID" sz="1100">
                        <a:effectLst/>
                        <a:latin typeface="Calibri" panose="020F0502020204030204" pitchFamily="34" charset="0"/>
                        <a:ea typeface="Calibri" panose="020F0502020204030204" pitchFamily="34" charset="0"/>
                      </a:endParaRPr>
                    </a:p>
                  </a:txBody>
                  <a:tcPr marL="68580" marR="68580" marT="0" marB="0"/>
                </a:tc>
                <a:tc>
                  <a:txBody>
                    <a:bodyPr/>
                    <a:lstStyle/>
                    <a:p>
                      <a:pPr algn="r">
                        <a:lnSpc>
                          <a:spcPct val="107000"/>
                        </a:lnSpc>
                        <a:spcAft>
                          <a:spcPts val="800"/>
                        </a:spcAft>
                      </a:pPr>
                      <a:r>
                        <a:rPr lang="en-US" sz="1200">
                          <a:effectLst/>
                        </a:rPr>
                        <a:t>$  10</a:t>
                      </a:r>
                      <a:endParaRPr lang="en-ID" sz="1100">
                        <a:effectLst/>
                        <a:latin typeface="Calibri" panose="020F0502020204030204" pitchFamily="34" charset="0"/>
                        <a:ea typeface="Calibri" panose="020F0502020204030204" pitchFamily="34" charset="0"/>
                      </a:endParaRPr>
                    </a:p>
                  </a:txBody>
                  <a:tcPr marL="68580" marR="68580" marT="0" marB="0" anchor="b"/>
                </a:tc>
                <a:tc>
                  <a:txBody>
                    <a:bodyPr/>
                    <a:lstStyle/>
                    <a:p>
                      <a:pPr>
                        <a:lnSpc>
                          <a:spcPct val="107000"/>
                        </a:lnSpc>
                      </a:pPr>
                      <a:r>
                        <a:rPr lang="en-US" sz="1100">
                          <a:effectLst/>
                          <a:latin typeface="Calibri" panose="020F0502020204030204" pitchFamily="34" charset="0"/>
                        </a:rPr>
                        <a:t>Per unit per month</a:t>
                      </a:r>
                      <a:endParaRPr lang="en-ID" sz="1100">
                        <a:effectLst/>
                        <a:latin typeface="Calibri" panose="020F0502020204030204" pitchFamily="34" charset="0"/>
                      </a:endParaRPr>
                    </a:p>
                  </a:txBody>
                  <a:tcPr marL="68580" marR="68580" marT="0" marB="0" anchor="b"/>
                </a:tc>
                <a:extLst>
                  <a:ext uri="{0D108BD9-81ED-4DB2-BD59-A6C34878D82A}">
                    <a16:rowId xmlns:a16="http://schemas.microsoft.com/office/drawing/2014/main" val="2134488440"/>
                  </a:ext>
                </a:extLst>
              </a:tr>
              <a:tr h="190500">
                <a:tc>
                  <a:txBody>
                    <a:bodyPr/>
                    <a:lstStyle/>
                    <a:p>
                      <a:pPr>
                        <a:lnSpc>
                          <a:spcPct val="107000"/>
                        </a:lnSpc>
                        <a:spcAft>
                          <a:spcPts val="800"/>
                        </a:spcAft>
                      </a:pPr>
                      <a:r>
                        <a:rPr lang="en-US" sz="1200">
                          <a:effectLst/>
                        </a:rPr>
                        <a:t>Subcontracing cost</a:t>
                      </a:r>
                      <a:endParaRPr lang="en-ID"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lnSpc>
                          <a:spcPct val="107000"/>
                        </a:lnSpc>
                        <a:spcAft>
                          <a:spcPts val="800"/>
                        </a:spcAft>
                      </a:pPr>
                      <a:r>
                        <a:rPr lang="en-US" sz="1200">
                          <a:effectLst/>
                        </a:rPr>
                        <a:t>:</a:t>
                      </a:r>
                      <a:endParaRPr lang="en-ID" sz="1100">
                        <a:effectLst/>
                        <a:latin typeface="Calibri" panose="020F0502020204030204" pitchFamily="34" charset="0"/>
                        <a:ea typeface="Calibri" panose="020F0502020204030204" pitchFamily="34" charset="0"/>
                      </a:endParaRPr>
                    </a:p>
                  </a:txBody>
                  <a:tcPr marL="68580" marR="68580" marT="0" marB="0"/>
                </a:tc>
                <a:tc>
                  <a:txBody>
                    <a:bodyPr/>
                    <a:lstStyle/>
                    <a:p>
                      <a:pPr algn="r">
                        <a:lnSpc>
                          <a:spcPct val="107000"/>
                        </a:lnSpc>
                        <a:spcAft>
                          <a:spcPts val="800"/>
                        </a:spcAft>
                      </a:pPr>
                      <a:r>
                        <a:rPr lang="en-US" sz="1200">
                          <a:effectLst/>
                        </a:rPr>
                        <a:t>$  30</a:t>
                      </a:r>
                      <a:endParaRPr lang="en-ID" sz="1100">
                        <a:effectLst/>
                        <a:latin typeface="Calibri" panose="020F0502020204030204" pitchFamily="34" charset="0"/>
                        <a:ea typeface="Calibri" panose="020F0502020204030204" pitchFamily="34" charset="0"/>
                      </a:endParaRPr>
                    </a:p>
                  </a:txBody>
                  <a:tcPr marL="68580" marR="68580" marT="0" marB="0" anchor="b"/>
                </a:tc>
                <a:tc>
                  <a:txBody>
                    <a:bodyPr/>
                    <a:lstStyle/>
                    <a:p>
                      <a:pPr>
                        <a:lnSpc>
                          <a:spcPct val="107000"/>
                        </a:lnSpc>
                      </a:pPr>
                      <a:r>
                        <a:rPr lang="en-US" sz="1100">
                          <a:effectLst/>
                          <a:latin typeface="Calibri" panose="020F0502020204030204" pitchFamily="34" charset="0"/>
                        </a:rPr>
                        <a:t>Per unit</a:t>
                      </a:r>
                      <a:endParaRPr lang="en-ID" sz="1100">
                        <a:effectLst/>
                        <a:latin typeface="Calibri" panose="020F0502020204030204" pitchFamily="34" charset="0"/>
                      </a:endParaRPr>
                    </a:p>
                  </a:txBody>
                  <a:tcPr marL="68580" marR="68580" marT="0" marB="0" anchor="b"/>
                </a:tc>
                <a:extLst>
                  <a:ext uri="{0D108BD9-81ED-4DB2-BD59-A6C34878D82A}">
                    <a16:rowId xmlns:a16="http://schemas.microsoft.com/office/drawing/2014/main" val="2852708243"/>
                  </a:ext>
                </a:extLst>
              </a:tr>
              <a:tr h="190500">
                <a:tc>
                  <a:txBody>
                    <a:bodyPr/>
                    <a:lstStyle/>
                    <a:p>
                      <a:pPr>
                        <a:lnSpc>
                          <a:spcPct val="107000"/>
                        </a:lnSpc>
                        <a:spcAft>
                          <a:spcPts val="800"/>
                        </a:spcAft>
                      </a:pPr>
                      <a:r>
                        <a:rPr lang="en-US" sz="1200">
                          <a:effectLst/>
                        </a:rPr>
                        <a:t>Average pay rate</a:t>
                      </a:r>
                      <a:endParaRPr lang="en-ID"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lnSpc>
                          <a:spcPct val="107000"/>
                        </a:lnSpc>
                        <a:spcAft>
                          <a:spcPts val="800"/>
                        </a:spcAft>
                      </a:pPr>
                      <a:r>
                        <a:rPr lang="en-US" sz="1200">
                          <a:effectLst/>
                        </a:rPr>
                        <a:t>:</a:t>
                      </a:r>
                      <a:endParaRPr lang="en-ID" sz="1100">
                        <a:effectLst/>
                        <a:latin typeface="Calibri" panose="020F0502020204030204" pitchFamily="34" charset="0"/>
                        <a:ea typeface="Calibri" panose="020F0502020204030204" pitchFamily="34" charset="0"/>
                      </a:endParaRPr>
                    </a:p>
                  </a:txBody>
                  <a:tcPr marL="68580" marR="68580" marT="0" marB="0"/>
                </a:tc>
                <a:tc>
                  <a:txBody>
                    <a:bodyPr/>
                    <a:lstStyle/>
                    <a:p>
                      <a:pPr algn="r">
                        <a:lnSpc>
                          <a:spcPct val="107000"/>
                        </a:lnSpc>
                        <a:spcAft>
                          <a:spcPts val="800"/>
                        </a:spcAft>
                      </a:pPr>
                      <a:r>
                        <a:rPr lang="en-US" sz="1200">
                          <a:effectLst/>
                        </a:rPr>
                        <a:t>$  10</a:t>
                      </a:r>
                      <a:endParaRPr lang="en-ID" sz="1100">
                        <a:effectLst/>
                        <a:latin typeface="Calibri" panose="020F0502020204030204" pitchFamily="34" charset="0"/>
                        <a:ea typeface="Calibri" panose="020F0502020204030204" pitchFamily="34" charset="0"/>
                      </a:endParaRPr>
                    </a:p>
                  </a:txBody>
                  <a:tcPr marL="68580" marR="68580" marT="0" marB="0" anchor="b"/>
                </a:tc>
                <a:tc>
                  <a:txBody>
                    <a:bodyPr/>
                    <a:lstStyle/>
                    <a:p>
                      <a:pPr>
                        <a:lnSpc>
                          <a:spcPct val="107000"/>
                        </a:lnSpc>
                        <a:spcAft>
                          <a:spcPts val="800"/>
                        </a:spcAft>
                      </a:pPr>
                      <a:r>
                        <a:rPr lang="en-US" sz="1200">
                          <a:effectLst/>
                        </a:rPr>
                        <a:t>/hour</a:t>
                      </a:r>
                      <a:endParaRPr lang="en-ID" sz="11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1236979880"/>
                  </a:ext>
                </a:extLst>
              </a:tr>
              <a:tr h="190500">
                <a:tc>
                  <a:txBody>
                    <a:bodyPr/>
                    <a:lstStyle/>
                    <a:p>
                      <a:pPr>
                        <a:lnSpc>
                          <a:spcPct val="107000"/>
                        </a:lnSpc>
                        <a:spcAft>
                          <a:spcPts val="800"/>
                        </a:spcAft>
                      </a:pPr>
                      <a:r>
                        <a:rPr lang="en-US" sz="1200">
                          <a:effectLst/>
                          <a:latin typeface="Calibri" panose="020F0502020204030204" pitchFamily="34" charset="0"/>
                          <a:ea typeface="Calibri" panose="020F0502020204030204" pitchFamily="34" charset="0"/>
                        </a:rPr>
                        <a:t>Over time</a:t>
                      </a:r>
                      <a:endParaRPr lang="en-ID"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lnSpc>
                          <a:spcPct val="107000"/>
                        </a:lnSpc>
                        <a:spcAft>
                          <a:spcPts val="800"/>
                        </a:spcAft>
                      </a:pPr>
                      <a:r>
                        <a:rPr lang="en-US" sz="1200">
                          <a:effectLst/>
                        </a:rPr>
                        <a:t>:</a:t>
                      </a:r>
                      <a:endParaRPr lang="en-ID" sz="1100">
                        <a:effectLst/>
                        <a:latin typeface="Calibri" panose="020F0502020204030204" pitchFamily="34" charset="0"/>
                        <a:ea typeface="Calibri" panose="020F0502020204030204" pitchFamily="34" charset="0"/>
                      </a:endParaRPr>
                    </a:p>
                  </a:txBody>
                  <a:tcPr marL="68580" marR="68580" marT="0" marB="0"/>
                </a:tc>
                <a:tc>
                  <a:txBody>
                    <a:bodyPr/>
                    <a:lstStyle/>
                    <a:p>
                      <a:pPr algn="r">
                        <a:lnSpc>
                          <a:spcPct val="107000"/>
                        </a:lnSpc>
                        <a:spcAft>
                          <a:spcPts val="800"/>
                        </a:spcAft>
                      </a:pPr>
                      <a:r>
                        <a:rPr lang="en-US" sz="1200">
                          <a:effectLst/>
                        </a:rPr>
                        <a:t>$  17</a:t>
                      </a:r>
                      <a:endParaRPr lang="en-ID" sz="1100">
                        <a:effectLst/>
                        <a:latin typeface="Calibri" panose="020F0502020204030204" pitchFamily="34" charset="0"/>
                        <a:ea typeface="Calibri" panose="020F0502020204030204" pitchFamily="34" charset="0"/>
                      </a:endParaRPr>
                    </a:p>
                  </a:txBody>
                  <a:tcPr marL="68580" marR="68580" marT="0" marB="0" anchor="b"/>
                </a:tc>
                <a:tc>
                  <a:txBody>
                    <a:bodyPr/>
                    <a:lstStyle/>
                    <a:p>
                      <a:pPr>
                        <a:lnSpc>
                          <a:spcPct val="107000"/>
                        </a:lnSpc>
                      </a:pPr>
                      <a:endParaRPr lang="en-ID" sz="1100">
                        <a:effectLst/>
                        <a:latin typeface="Calibri" panose="020F0502020204030204" pitchFamily="34" charset="0"/>
                      </a:endParaRPr>
                    </a:p>
                  </a:txBody>
                  <a:tcPr marL="68580" marR="68580" marT="0" marB="0" anchor="b"/>
                </a:tc>
                <a:extLst>
                  <a:ext uri="{0D108BD9-81ED-4DB2-BD59-A6C34878D82A}">
                    <a16:rowId xmlns:a16="http://schemas.microsoft.com/office/drawing/2014/main" val="3905527705"/>
                  </a:ext>
                </a:extLst>
              </a:tr>
              <a:tr h="190500">
                <a:tc>
                  <a:txBody>
                    <a:bodyPr/>
                    <a:lstStyle/>
                    <a:p>
                      <a:pPr>
                        <a:lnSpc>
                          <a:spcPct val="107000"/>
                        </a:lnSpc>
                        <a:spcAft>
                          <a:spcPts val="800"/>
                        </a:spcAft>
                      </a:pPr>
                      <a:r>
                        <a:rPr lang="en-US" sz="1200">
                          <a:effectLst/>
                        </a:rPr>
                        <a:t>Hiring cost</a:t>
                      </a:r>
                    </a:p>
                  </a:txBody>
                  <a:tcPr marL="68580" marR="68580" marT="0" marB="0" anchor="b"/>
                </a:tc>
                <a:tc>
                  <a:txBody>
                    <a:bodyPr/>
                    <a:lstStyle/>
                    <a:p>
                      <a:pPr algn="r">
                        <a:lnSpc>
                          <a:spcPct val="107000"/>
                        </a:lnSpc>
                        <a:spcAft>
                          <a:spcPts val="800"/>
                        </a:spcAft>
                      </a:pPr>
                      <a:r>
                        <a:rPr lang="en-US" sz="1200">
                          <a:effectLst/>
                        </a:rPr>
                        <a:t>:</a:t>
                      </a:r>
                      <a:endParaRPr lang="en-ID" sz="1100">
                        <a:effectLst/>
                        <a:latin typeface="Calibri" panose="020F0502020204030204" pitchFamily="34" charset="0"/>
                        <a:ea typeface="Calibri" panose="020F0502020204030204" pitchFamily="34" charset="0"/>
                      </a:endParaRPr>
                    </a:p>
                  </a:txBody>
                  <a:tcPr marL="68580" marR="68580" marT="0" marB="0"/>
                </a:tc>
                <a:tc>
                  <a:txBody>
                    <a:bodyPr/>
                    <a:lstStyle/>
                    <a:p>
                      <a:pPr algn="r">
                        <a:lnSpc>
                          <a:spcPct val="107000"/>
                        </a:lnSpc>
                        <a:spcAft>
                          <a:spcPts val="800"/>
                        </a:spcAft>
                      </a:pPr>
                      <a:r>
                        <a:rPr lang="en-US" sz="1200">
                          <a:effectLst/>
                        </a:rPr>
                        <a:t>  $400</a:t>
                      </a:r>
                      <a:endParaRPr lang="en-ID"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lnSpc>
                          <a:spcPct val="107000"/>
                        </a:lnSpc>
                        <a:spcAft>
                          <a:spcPts val="800"/>
                        </a:spcAft>
                      </a:pPr>
                      <a:r>
                        <a:rPr lang="en-US" sz="1200">
                          <a:effectLst/>
                        </a:rPr>
                        <a:t>Per unit </a:t>
                      </a:r>
                      <a:endParaRPr lang="en-ID" sz="11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3228623423"/>
                  </a:ext>
                </a:extLst>
              </a:tr>
              <a:tr h="190500">
                <a:tc>
                  <a:txBody>
                    <a:bodyPr/>
                    <a:lstStyle/>
                    <a:p>
                      <a:pPr>
                        <a:lnSpc>
                          <a:spcPct val="107000"/>
                        </a:lnSpc>
                        <a:spcAft>
                          <a:spcPts val="800"/>
                        </a:spcAft>
                      </a:pPr>
                      <a:r>
                        <a:rPr lang="en-US" sz="1200">
                          <a:effectLst/>
                          <a:latin typeface="Calibri" panose="020F0502020204030204" pitchFamily="34" charset="0"/>
                          <a:ea typeface="Calibri" panose="020F0502020204030204" pitchFamily="34" charset="0"/>
                        </a:rPr>
                        <a:t>Layoffs cost</a:t>
                      </a:r>
                      <a:endParaRPr lang="en-ID"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lnSpc>
                          <a:spcPct val="107000"/>
                        </a:lnSpc>
                        <a:spcAft>
                          <a:spcPts val="800"/>
                        </a:spcAft>
                      </a:pPr>
                      <a:r>
                        <a:rPr lang="en-US" sz="1200">
                          <a:effectLst/>
                        </a:rPr>
                        <a:t>:</a:t>
                      </a:r>
                      <a:endParaRPr lang="en-ID" sz="1100">
                        <a:effectLst/>
                        <a:latin typeface="Calibri" panose="020F0502020204030204" pitchFamily="34" charset="0"/>
                        <a:ea typeface="Calibri" panose="020F0502020204030204" pitchFamily="34" charset="0"/>
                      </a:endParaRPr>
                    </a:p>
                  </a:txBody>
                  <a:tcPr marL="68580" marR="68580" marT="0" marB="0"/>
                </a:tc>
                <a:tc>
                  <a:txBody>
                    <a:bodyPr/>
                    <a:lstStyle/>
                    <a:p>
                      <a:pPr algn="r">
                        <a:lnSpc>
                          <a:spcPct val="107000"/>
                        </a:lnSpc>
                        <a:spcAft>
                          <a:spcPts val="800"/>
                        </a:spcAft>
                      </a:pPr>
                      <a:r>
                        <a:rPr lang="en-US" sz="1200">
                          <a:effectLst/>
                        </a:rPr>
                        <a:t>$800</a:t>
                      </a:r>
                      <a:endParaRPr lang="en-ID"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lnSpc>
                          <a:spcPct val="107000"/>
                        </a:lnSpc>
                        <a:spcAft>
                          <a:spcPts val="800"/>
                        </a:spcAft>
                      </a:pPr>
                      <a:r>
                        <a:rPr lang="en-US" sz="1200">
                          <a:effectLst/>
                        </a:rPr>
                        <a:t>Per unit </a:t>
                      </a:r>
                      <a:endParaRPr lang="en-ID" sz="11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611791015"/>
                  </a:ext>
                </a:extLst>
              </a:tr>
              <a:tr h="190500">
                <a:tc>
                  <a:txBody>
                    <a:bodyPr/>
                    <a:lstStyle/>
                    <a:p>
                      <a:pPr>
                        <a:lnSpc>
                          <a:spcPct val="107000"/>
                        </a:lnSpc>
                        <a:spcAft>
                          <a:spcPts val="800"/>
                        </a:spcAft>
                      </a:pPr>
                      <a:r>
                        <a:rPr lang="en-US" sz="1100">
                          <a:effectLst/>
                          <a:latin typeface="Calibri" panose="020F0502020204030204" pitchFamily="34" charset="0"/>
                          <a:ea typeface="Calibri" panose="020F0502020204030204" pitchFamily="34" charset="0"/>
                        </a:rPr>
                        <a:t>Labor-hours to produce a unit</a:t>
                      </a:r>
                      <a:endParaRPr lang="en-ID"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lnSpc>
                          <a:spcPct val="107000"/>
                        </a:lnSpc>
                        <a:spcAft>
                          <a:spcPts val="800"/>
                        </a:spcAft>
                      </a:pPr>
                      <a:r>
                        <a:rPr lang="en-US" sz="1200">
                          <a:effectLst/>
                        </a:rPr>
                        <a:t>:</a:t>
                      </a:r>
                      <a:endParaRPr lang="en-ID" sz="1100">
                        <a:effectLst/>
                        <a:latin typeface="Calibri" panose="020F0502020204030204" pitchFamily="34" charset="0"/>
                        <a:ea typeface="Calibri" panose="020F0502020204030204" pitchFamily="34" charset="0"/>
                      </a:endParaRPr>
                    </a:p>
                  </a:txBody>
                  <a:tcPr marL="68580" marR="68580" marT="0" marB="0"/>
                </a:tc>
                <a:tc>
                  <a:txBody>
                    <a:bodyPr/>
                    <a:lstStyle/>
                    <a:p>
                      <a:pPr algn="r">
                        <a:lnSpc>
                          <a:spcPct val="107000"/>
                        </a:lnSpc>
                        <a:spcAft>
                          <a:spcPts val="800"/>
                        </a:spcAft>
                      </a:pPr>
                      <a:r>
                        <a:rPr lang="en-US" sz="1200">
                          <a:effectLst/>
                        </a:rPr>
                        <a:t>1.6</a:t>
                      </a:r>
                      <a:endParaRPr lang="en-ID"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lnSpc>
                          <a:spcPct val="107000"/>
                        </a:lnSpc>
                        <a:spcAft>
                          <a:spcPts val="800"/>
                        </a:spcAft>
                      </a:pPr>
                      <a:r>
                        <a:rPr lang="en-US" sz="1200">
                          <a:effectLst/>
                        </a:rPr>
                        <a:t>Hours/unit</a:t>
                      </a:r>
                      <a:endParaRPr lang="en-ID" sz="11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1666701927"/>
                  </a:ext>
                </a:extLst>
              </a:tr>
              <a:tr h="190500">
                <a:tc>
                  <a:txBody>
                    <a:bodyPr/>
                    <a:lstStyle/>
                    <a:p>
                      <a:pPr>
                        <a:lnSpc>
                          <a:spcPct val="107000"/>
                        </a:lnSpc>
                        <a:spcAft>
                          <a:spcPts val="800"/>
                        </a:spcAft>
                      </a:pPr>
                      <a:r>
                        <a:rPr lang="en-US" sz="1100">
                          <a:effectLst/>
                          <a:latin typeface="Calibri" panose="020F0502020204030204" pitchFamily="34" charset="0"/>
                          <a:ea typeface="Calibri" panose="020F0502020204030204" pitchFamily="34" charset="0"/>
                        </a:rPr>
                        <a:t>Hours per day</a:t>
                      </a:r>
                      <a:endParaRPr lang="en-ID" sz="1100">
                        <a:effectLst/>
                        <a:latin typeface="Calibri" panose="020F0502020204030204" pitchFamily="34" charset="0"/>
                        <a:ea typeface="Calibri" panose="020F0502020204030204" pitchFamily="34" charset="0"/>
                      </a:endParaRPr>
                    </a:p>
                  </a:txBody>
                  <a:tcPr marL="68580" marR="68580" marT="0" marB="0" anchor="b"/>
                </a:tc>
                <a:tc>
                  <a:txBody>
                    <a:bodyPr/>
                    <a:lstStyle/>
                    <a:p>
                      <a:pPr algn="r">
                        <a:lnSpc>
                          <a:spcPct val="107000"/>
                        </a:lnSpc>
                        <a:spcAft>
                          <a:spcPts val="800"/>
                        </a:spcAft>
                      </a:pPr>
                      <a:r>
                        <a:rPr lang="en-US" sz="1200">
                          <a:effectLst/>
                        </a:rPr>
                        <a:t>:</a:t>
                      </a:r>
                      <a:endParaRPr lang="en-ID" sz="1100">
                        <a:effectLst/>
                        <a:latin typeface="Calibri" panose="020F0502020204030204" pitchFamily="34" charset="0"/>
                        <a:ea typeface="Calibri" panose="020F0502020204030204" pitchFamily="34" charset="0"/>
                      </a:endParaRPr>
                    </a:p>
                  </a:txBody>
                  <a:tcPr marL="68580" marR="68580" marT="0" marB="0"/>
                </a:tc>
                <a:tc>
                  <a:txBody>
                    <a:bodyPr/>
                    <a:lstStyle/>
                    <a:p>
                      <a:pPr algn="r">
                        <a:lnSpc>
                          <a:spcPct val="107000"/>
                        </a:lnSpc>
                        <a:spcAft>
                          <a:spcPts val="800"/>
                        </a:spcAft>
                      </a:pPr>
                      <a:r>
                        <a:rPr lang="en-US" sz="1200">
                          <a:effectLst/>
                        </a:rPr>
                        <a:t>8</a:t>
                      </a:r>
                      <a:endParaRPr lang="en-ID" sz="1100">
                        <a:effectLst/>
                        <a:latin typeface="Calibri" panose="020F0502020204030204" pitchFamily="34" charset="0"/>
                        <a:ea typeface="Calibri" panose="020F0502020204030204" pitchFamily="34" charset="0"/>
                      </a:endParaRPr>
                    </a:p>
                  </a:txBody>
                  <a:tcPr marL="68580" marR="68580" marT="0" marB="0" anchor="b"/>
                </a:tc>
                <a:tc>
                  <a:txBody>
                    <a:bodyPr/>
                    <a:lstStyle/>
                    <a:p>
                      <a:pPr>
                        <a:lnSpc>
                          <a:spcPct val="107000"/>
                        </a:lnSpc>
                        <a:spcAft>
                          <a:spcPts val="800"/>
                        </a:spcAft>
                      </a:pPr>
                      <a:r>
                        <a:rPr lang="en-US" sz="1200">
                          <a:effectLst/>
                        </a:rPr>
                        <a:t>Hours</a:t>
                      </a:r>
                      <a:endParaRPr lang="en-ID" sz="11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2979121006"/>
                  </a:ext>
                </a:extLst>
              </a:tr>
            </a:tbl>
          </a:graphicData>
        </a:graphic>
      </p:graphicFrame>
    </p:spTree>
    <p:extLst>
      <p:ext uri="{BB962C8B-B14F-4D97-AF65-F5344CB8AC3E}">
        <p14:creationId xmlns:p14="http://schemas.microsoft.com/office/powerpoint/2010/main" val="2934862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385B5-A094-4A0C-BCC4-C09E3FBFB83F}"/>
              </a:ext>
            </a:extLst>
          </p:cNvPr>
          <p:cNvSpPr>
            <a:spLocks noGrp="1"/>
          </p:cNvSpPr>
          <p:nvPr>
            <p:ph type="title"/>
          </p:nvPr>
        </p:nvSpPr>
        <p:spPr>
          <a:xfrm>
            <a:off x="457200" y="274639"/>
            <a:ext cx="8229600" cy="400276"/>
          </a:xfrm>
        </p:spPr>
        <p:txBody>
          <a:bodyPr/>
          <a:lstStyle/>
          <a:p>
            <a:r>
              <a:rPr lang="en-US" sz="3600"/>
              <a:t>Task</a:t>
            </a:r>
            <a:endParaRPr lang="en-ID" sz="3600"/>
          </a:p>
        </p:txBody>
      </p:sp>
      <p:sp>
        <p:nvSpPr>
          <p:cNvPr id="3" name="Content Placeholder 2">
            <a:extLst>
              <a:ext uri="{FF2B5EF4-FFF2-40B4-BE49-F238E27FC236}">
                <a16:creationId xmlns:a16="http://schemas.microsoft.com/office/drawing/2014/main" id="{E3F45E57-1E81-4A39-8C07-783E9A0C9D45}"/>
              </a:ext>
            </a:extLst>
          </p:cNvPr>
          <p:cNvSpPr>
            <a:spLocks noGrp="1"/>
          </p:cNvSpPr>
          <p:nvPr>
            <p:ph idx="1"/>
          </p:nvPr>
        </p:nvSpPr>
        <p:spPr>
          <a:xfrm>
            <a:off x="239486" y="789317"/>
            <a:ext cx="8645978" cy="5665911"/>
          </a:xfrm>
        </p:spPr>
        <p:txBody>
          <a:bodyPr/>
          <a:lstStyle/>
          <a:p>
            <a:pPr marL="344488" indent="-339725">
              <a:spcAft>
                <a:spcPts val="0"/>
              </a:spcAft>
              <a:buClrTx/>
              <a:buFont typeface="+mj-lt"/>
              <a:buAutoNum type="arabicPeriod" startAt="4"/>
            </a:pPr>
            <a:r>
              <a:rPr lang="en-US" sz="2000"/>
              <a:t>Given the product structure and master production schedule Figure below, develop a gross requirements plan for all items. Given the preceding product structure, master production schedule, and inventory status, develop a net materials requirements (planned order release) for all items</a:t>
            </a:r>
            <a:endParaRPr lang="en-US" sz="180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233363" indent="0">
              <a:buClrTx/>
              <a:buNone/>
            </a:pPr>
            <a:endParaRPr lang="en-US" sz="2000"/>
          </a:p>
          <a:p>
            <a:pPr marL="233363" indent="0">
              <a:buClrTx/>
              <a:buNone/>
            </a:pPr>
            <a:endParaRPr lang="en-US" sz="2000"/>
          </a:p>
          <a:p>
            <a:pPr marL="233363" indent="0">
              <a:buClrTx/>
              <a:buNone/>
            </a:pPr>
            <a:endParaRPr lang="en-US" sz="1200"/>
          </a:p>
          <a:p>
            <a:pPr marL="400050" lvl="1" indent="0">
              <a:spcAft>
                <a:spcPts val="0"/>
              </a:spcAft>
              <a:buClrTx/>
              <a:buNone/>
            </a:pPr>
            <a:r>
              <a:rPr lang="en-US" sz="2000"/>
              <a:t> </a:t>
            </a:r>
            <a:endParaRPr lang="en-US" sz="1600"/>
          </a:p>
        </p:txBody>
      </p:sp>
      <p:sp>
        <p:nvSpPr>
          <p:cNvPr id="5" name="Rectangle 4">
            <a:extLst>
              <a:ext uri="{FF2B5EF4-FFF2-40B4-BE49-F238E27FC236}">
                <a16:creationId xmlns:a16="http://schemas.microsoft.com/office/drawing/2014/main" id="{1D3A195B-5BA1-41F4-BCD1-3BD8A7F93BE1}"/>
              </a:ext>
            </a:extLst>
          </p:cNvPr>
          <p:cNvSpPr/>
          <p:nvPr/>
        </p:nvSpPr>
        <p:spPr>
          <a:xfrm>
            <a:off x="5600352" y="2791984"/>
            <a:ext cx="647700" cy="285750"/>
          </a:xfrm>
          <a:prstGeom prst="rect">
            <a:avLst/>
          </a:prstGeom>
          <a:noFill/>
          <a:ln>
            <a:solidFill>
              <a:schemeClr val="tx1"/>
            </a:solidFill>
          </a:ln>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ID" sz="1100">
                <a:effectLst/>
                <a:latin typeface="Calibri" panose="020F0502020204030204" pitchFamily="34" charset="0"/>
                <a:ea typeface="Calibri" panose="020F0502020204030204" pitchFamily="34" charset="0"/>
              </a:rPr>
              <a:t>A</a:t>
            </a:r>
          </a:p>
        </p:txBody>
      </p:sp>
      <p:sp>
        <p:nvSpPr>
          <p:cNvPr id="7" name="Rectangle 6">
            <a:extLst>
              <a:ext uri="{FF2B5EF4-FFF2-40B4-BE49-F238E27FC236}">
                <a16:creationId xmlns:a16="http://schemas.microsoft.com/office/drawing/2014/main" id="{E1F2961D-CF4B-4B17-AA54-F55848C0ABE2}"/>
              </a:ext>
            </a:extLst>
          </p:cNvPr>
          <p:cNvSpPr/>
          <p:nvPr/>
        </p:nvSpPr>
        <p:spPr>
          <a:xfrm>
            <a:off x="3919507" y="3670189"/>
            <a:ext cx="647700" cy="285750"/>
          </a:xfrm>
          <a:prstGeom prst="rect">
            <a:avLst/>
          </a:prstGeom>
          <a:noFill/>
          <a:ln>
            <a:solidFill>
              <a:schemeClr val="tx1"/>
            </a:solidFill>
          </a:ln>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ID" sz="1100">
                <a:effectLst/>
                <a:latin typeface="Calibri" panose="020F0502020204030204" pitchFamily="34" charset="0"/>
                <a:ea typeface="Calibri" panose="020F0502020204030204" pitchFamily="34" charset="0"/>
              </a:rPr>
              <a:t>B(2)A</a:t>
            </a:r>
          </a:p>
        </p:txBody>
      </p:sp>
      <p:sp>
        <p:nvSpPr>
          <p:cNvPr id="8" name="Rectangle 7">
            <a:extLst>
              <a:ext uri="{FF2B5EF4-FFF2-40B4-BE49-F238E27FC236}">
                <a16:creationId xmlns:a16="http://schemas.microsoft.com/office/drawing/2014/main" id="{B1662C8F-A4A3-4548-8B23-F637ED3B857A}"/>
              </a:ext>
            </a:extLst>
          </p:cNvPr>
          <p:cNvSpPr/>
          <p:nvPr/>
        </p:nvSpPr>
        <p:spPr>
          <a:xfrm>
            <a:off x="5614957" y="3666379"/>
            <a:ext cx="647700" cy="285750"/>
          </a:xfrm>
          <a:prstGeom prst="rect">
            <a:avLst/>
          </a:prstGeom>
          <a:noFill/>
          <a:ln>
            <a:solidFill>
              <a:schemeClr val="tx1"/>
            </a:solidFill>
          </a:ln>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ID" sz="1100">
                <a:effectLst/>
                <a:latin typeface="Calibri" panose="020F0502020204030204" pitchFamily="34" charset="0"/>
                <a:ea typeface="Calibri" panose="020F0502020204030204" pitchFamily="34" charset="0"/>
              </a:rPr>
              <a:t>C(3)A</a:t>
            </a:r>
          </a:p>
        </p:txBody>
      </p:sp>
      <p:sp>
        <p:nvSpPr>
          <p:cNvPr id="9" name="Rectangle 8">
            <a:extLst>
              <a:ext uri="{FF2B5EF4-FFF2-40B4-BE49-F238E27FC236}">
                <a16:creationId xmlns:a16="http://schemas.microsoft.com/office/drawing/2014/main" id="{E71EDE67-2A45-4351-8E86-B74ACE52A5AC}"/>
              </a:ext>
            </a:extLst>
          </p:cNvPr>
          <p:cNvSpPr/>
          <p:nvPr/>
        </p:nvSpPr>
        <p:spPr>
          <a:xfrm>
            <a:off x="7815232" y="3717814"/>
            <a:ext cx="647700" cy="285750"/>
          </a:xfrm>
          <a:prstGeom prst="rect">
            <a:avLst/>
          </a:prstGeom>
          <a:noFill/>
          <a:ln>
            <a:solidFill>
              <a:schemeClr val="tx1"/>
            </a:solidFill>
          </a:ln>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ID" sz="1100">
                <a:effectLst/>
                <a:latin typeface="Calibri" panose="020F0502020204030204" pitchFamily="34" charset="0"/>
                <a:ea typeface="Calibri" panose="020F0502020204030204" pitchFamily="34" charset="0"/>
              </a:rPr>
              <a:t>D(2)</a:t>
            </a:r>
          </a:p>
        </p:txBody>
      </p:sp>
      <p:sp>
        <p:nvSpPr>
          <p:cNvPr id="10" name="Rectangle 9">
            <a:extLst>
              <a:ext uri="{FF2B5EF4-FFF2-40B4-BE49-F238E27FC236}">
                <a16:creationId xmlns:a16="http://schemas.microsoft.com/office/drawing/2014/main" id="{4D07EAF1-0CB5-4C70-917D-6AB2BDEDAE20}"/>
              </a:ext>
            </a:extLst>
          </p:cNvPr>
          <p:cNvSpPr/>
          <p:nvPr/>
        </p:nvSpPr>
        <p:spPr>
          <a:xfrm>
            <a:off x="3900457" y="4363609"/>
            <a:ext cx="647700" cy="285750"/>
          </a:xfrm>
          <a:prstGeom prst="rect">
            <a:avLst/>
          </a:prstGeom>
          <a:noFill/>
          <a:ln>
            <a:solidFill>
              <a:schemeClr val="tx1"/>
            </a:solidFill>
          </a:ln>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ID" sz="1100">
                <a:effectLst/>
                <a:latin typeface="Calibri" panose="020F0502020204030204" pitchFamily="34" charset="0"/>
                <a:ea typeface="Calibri" panose="020F0502020204030204" pitchFamily="34" charset="0"/>
              </a:rPr>
              <a:t>E(2)A</a:t>
            </a:r>
          </a:p>
        </p:txBody>
      </p:sp>
      <p:sp>
        <p:nvSpPr>
          <p:cNvPr id="11" name="Rectangle 10">
            <a:extLst>
              <a:ext uri="{FF2B5EF4-FFF2-40B4-BE49-F238E27FC236}">
                <a16:creationId xmlns:a16="http://schemas.microsoft.com/office/drawing/2014/main" id="{5481A5BB-1C94-4293-9B23-20566699326E}"/>
              </a:ext>
            </a:extLst>
          </p:cNvPr>
          <p:cNvSpPr/>
          <p:nvPr/>
        </p:nvSpPr>
        <p:spPr>
          <a:xfrm>
            <a:off x="5005357" y="4363609"/>
            <a:ext cx="647700" cy="285750"/>
          </a:xfrm>
          <a:prstGeom prst="rect">
            <a:avLst/>
          </a:prstGeom>
          <a:noFill/>
          <a:ln>
            <a:solidFill>
              <a:schemeClr val="tx1"/>
            </a:solidFill>
          </a:ln>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ID" sz="1100">
                <a:effectLst/>
                <a:latin typeface="Calibri" panose="020F0502020204030204" pitchFamily="34" charset="0"/>
                <a:ea typeface="Calibri" panose="020F0502020204030204" pitchFamily="34" charset="0"/>
              </a:rPr>
              <a:t>F(2)A</a:t>
            </a:r>
          </a:p>
        </p:txBody>
      </p:sp>
      <p:sp>
        <p:nvSpPr>
          <p:cNvPr id="12" name="Rectangle 11">
            <a:extLst>
              <a:ext uri="{FF2B5EF4-FFF2-40B4-BE49-F238E27FC236}">
                <a16:creationId xmlns:a16="http://schemas.microsoft.com/office/drawing/2014/main" id="{A3287A8A-37F7-4DEC-9308-CEE6EC259F8F}"/>
              </a:ext>
            </a:extLst>
          </p:cNvPr>
          <p:cNvSpPr/>
          <p:nvPr/>
        </p:nvSpPr>
        <p:spPr>
          <a:xfrm>
            <a:off x="6303932" y="4367419"/>
            <a:ext cx="647700" cy="285750"/>
          </a:xfrm>
          <a:prstGeom prst="rect">
            <a:avLst/>
          </a:prstGeom>
          <a:noFill/>
          <a:ln>
            <a:solidFill>
              <a:schemeClr val="tx1"/>
            </a:solidFill>
          </a:ln>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ID" sz="1100">
                <a:effectLst/>
                <a:latin typeface="Calibri" panose="020F0502020204030204" pitchFamily="34" charset="0"/>
                <a:ea typeface="Calibri" panose="020F0502020204030204" pitchFamily="34" charset="0"/>
              </a:rPr>
              <a:t>G(1)</a:t>
            </a:r>
          </a:p>
        </p:txBody>
      </p:sp>
      <p:sp>
        <p:nvSpPr>
          <p:cNvPr id="13" name="Rectangle 12">
            <a:extLst>
              <a:ext uri="{FF2B5EF4-FFF2-40B4-BE49-F238E27FC236}">
                <a16:creationId xmlns:a16="http://schemas.microsoft.com/office/drawing/2014/main" id="{2AAEF5A7-159F-4AC6-88AE-55CF0BF3F015}"/>
              </a:ext>
            </a:extLst>
          </p:cNvPr>
          <p:cNvSpPr/>
          <p:nvPr/>
        </p:nvSpPr>
        <p:spPr>
          <a:xfrm>
            <a:off x="7205632" y="4367419"/>
            <a:ext cx="647700" cy="285750"/>
          </a:xfrm>
          <a:prstGeom prst="rect">
            <a:avLst/>
          </a:prstGeom>
          <a:noFill/>
          <a:ln>
            <a:solidFill>
              <a:schemeClr val="tx1"/>
            </a:solidFill>
          </a:ln>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ID" sz="1100">
                <a:effectLst/>
                <a:latin typeface="Calibri" panose="020F0502020204030204" pitchFamily="34" charset="0"/>
                <a:ea typeface="Calibri" panose="020F0502020204030204" pitchFamily="34" charset="0"/>
              </a:rPr>
              <a:t>E(2)</a:t>
            </a:r>
          </a:p>
        </p:txBody>
      </p:sp>
      <p:sp>
        <p:nvSpPr>
          <p:cNvPr id="14" name="Rectangle 13">
            <a:extLst>
              <a:ext uri="{FF2B5EF4-FFF2-40B4-BE49-F238E27FC236}">
                <a16:creationId xmlns:a16="http://schemas.microsoft.com/office/drawing/2014/main" id="{74A35850-BE93-45E6-8288-46F9BF3EF94B}"/>
              </a:ext>
            </a:extLst>
          </p:cNvPr>
          <p:cNvSpPr/>
          <p:nvPr/>
        </p:nvSpPr>
        <p:spPr>
          <a:xfrm>
            <a:off x="8351172" y="4367419"/>
            <a:ext cx="647700" cy="285750"/>
          </a:xfrm>
          <a:prstGeom prst="rect">
            <a:avLst/>
          </a:prstGeom>
          <a:noFill/>
          <a:ln>
            <a:solidFill>
              <a:schemeClr val="tx1"/>
            </a:solidFill>
          </a:ln>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ID" sz="1100">
                <a:effectLst/>
                <a:latin typeface="Calibri" panose="020F0502020204030204" pitchFamily="34" charset="0"/>
                <a:ea typeface="Calibri" panose="020F0502020204030204" pitchFamily="34" charset="0"/>
              </a:rPr>
              <a:t>G(2)</a:t>
            </a:r>
          </a:p>
        </p:txBody>
      </p:sp>
      <p:cxnSp>
        <p:nvCxnSpPr>
          <p:cNvPr id="15" name="Elbow Connector 13">
            <a:extLst>
              <a:ext uri="{FF2B5EF4-FFF2-40B4-BE49-F238E27FC236}">
                <a16:creationId xmlns:a16="http://schemas.microsoft.com/office/drawing/2014/main" id="{C4140962-A495-4EBE-AB4C-7115E7B3D2C0}"/>
              </a:ext>
            </a:extLst>
          </p:cNvPr>
          <p:cNvCxnSpPr/>
          <p:nvPr/>
        </p:nvCxnSpPr>
        <p:spPr>
          <a:xfrm flipH="1">
            <a:off x="4285902" y="3276489"/>
            <a:ext cx="1676400" cy="409575"/>
          </a:xfrm>
          <a:prstGeom prst="bentConnector3">
            <a:avLst>
              <a:gd name="adj1" fmla="val 102667"/>
            </a:avLst>
          </a:prstGeom>
          <a:ln>
            <a:solidFill>
              <a:schemeClr val="tx1"/>
            </a:solidFill>
          </a:ln>
        </p:spPr>
        <p:style>
          <a:lnRef idx="1">
            <a:schemeClr val="accent6"/>
          </a:lnRef>
          <a:fillRef idx="0">
            <a:schemeClr val="accent6"/>
          </a:fillRef>
          <a:effectRef idx="0">
            <a:schemeClr val="accent6"/>
          </a:effectRef>
          <a:fontRef idx="minor">
            <a:schemeClr val="tx1"/>
          </a:fontRef>
        </p:style>
      </p:cxnSp>
      <p:cxnSp>
        <p:nvCxnSpPr>
          <p:cNvPr id="16" name="Elbow Connector 15">
            <a:extLst>
              <a:ext uri="{FF2B5EF4-FFF2-40B4-BE49-F238E27FC236}">
                <a16:creationId xmlns:a16="http://schemas.microsoft.com/office/drawing/2014/main" id="{525C2B14-4C99-4F4D-8F4C-6A16CA2AE7A4}"/>
              </a:ext>
            </a:extLst>
          </p:cNvPr>
          <p:cNvCxnSpPr/>
          <p:nvPr/>
        </p:nvCxnSpPr>
        <p:spPr>
          <a:xfrm>
            <a:off x="5943252" y="3277124"/>
            <a:ext cx="2209800" cy="485775"/>
          </a:xfrm>
          <a:prstGeom prst="bentConnector3">
            <a:avLst>
              <a:gd name="adj1" fmla="val 100249"/>
            </a:avLst>
          </a:prstGeom>
          <a:ln>
            <a:solidFill>
              <a:schemeClr val="tx1"/>
            </a:solidFill>
          </a:ln>
        </p:spPr>
        <p:style>
          <a:lnRef idx="1">
            <a:schemeClr val="accent6"/>
          </a:lnRef>
          <a:fillRef idx="0">
            <a:schemeClr val="accent6"/>
          </a:fillRef>
          <a:effectRef idx="0">
            <a:schemeClr val="accent6"/>
          </a:effectRef>
          <a:fontRef idx="minor">
            <a:schemeClr val="tx1"/>
          </a:fontRef>
        </p:style>
      </p:cxnSp>
      <p:cxnSp>
        <p:nvCxnSpPr>
          <p:cNvPr id="17" name="Straight Connector 16">
            <a:extLst>
              <a:ext uri="{FF2B5EF4-FFF2-40B4-BE49-F238E27FC236}">
                <a16:creationId xmlns:a16="http://schemas.microsoft.com/office/drawing/2014/main" id="{C53687FC-4938-46AB-9F85-E014FB11952B}"/>
              </a:ext>
            </a:extLst>
          </p:cNvPr>
          <p:cNvCxnSpPr/>
          <p:nvPr/>
        </p:nvCxnSpPr>
        <p:spPr>
          <a:xfrm>
            <a:off x="5924202" y="3086624"/>
            <a:ext cx="19050" cy="590550"/>
          </a:xfrm>
          <a:prstGeom prst="line">
            <a:avLst/>
          </a:prstGeom>
          <a:ln>
            <a:solidFill>
              <a:schemeClr val="tx1"/>
            </a:solidFill>
          </a:ln>
        </p:spPr>
        <p:style>
          <a:lnRef idx="1">
            <a:schemeClr val="accent6"/>
          </a:lnRef>
          <a:fillRef idx="0">
            <a:schemeClr val="accent6"/>
          </a:fillRef>
          <a:effectRef idx="0">
            <a:schemeClr val="accent6"/>
          </a:effectRef>
          <a:fontRef idx="minor">
            <a:schemeClr val="tx1"/>
          </a:fontRef>
        </p:style>
      </p:cxnSp>
      <p:cxnSp>
        <p:nvCxnSpPr>
          <p:cNvPr id="18" name="Elbow Connector 17">
            <a:extLst>
              <a:ext uri="{FF2B5EF4-FFF2-40B4-BE49-F238E27FC236}">
                <a16:creationId xmlns:a16="http://schemas.microsoft.com/office/drawing/2014/main" id="{3719587D-0F9A-444D-B93B-891AC9FFF5F5}"/>
              </a:ext>
            </a:extLst>
          </p:cNvPr>
          <p:cNvCxnSpPr/>
          <p:nvPr/>
        </p:nvCxnSpPr>
        <p:spPr>
          <a:xfrm flipH="1">
            <a:off x="5323492" y="4152789"/>
            <a:ext cx="638175" cy="200025"/>
          </a:xfrm>
          <a:prstGeom prst="bentConnector3">
            <a:avLst>
              <a:gd name="adj1" fmla="val 102667"/>
            </a:avLst>
          </a:prstGeom>
          <a:ln>
            <a:solidFill>
              <a:schemeClr val="tx1"/>
            </a:solidFill>
          </a:ln>
        </p:spPr>
        <p:style>
          <a:lnRef idx="1">
            <a:schemeClr val="accent6"/>
          </a:lnRef>
          <a:fillRef idx="0">
            <a:schemeClr val="accent6"/>
          </a:fillRef>
          <a:effectRef idx="0">
            <a:schemeClr val="accent6"/>
          </a:effectRef>
          <a:fontRef idx="minor">
            <a:schemeClr val="tx1"/>
          </a:fontRef>
        </p:style>
      </p:cxnSp>
      <p:cxnSp>
        <p:nvCxnSpPr>
          <p:cNvPr id="19" name="Elbow Connector 18">
            <a:extLst>
              <a:ext uri="{FF2B5EF4-FFF2-40B4-BE49-F238E27FC236}">
                <a16:creationId xmlns:a16="http://schemas.microsoft.com/office/drawing/2014/main" id="{262B4FF4-3AE6-491F-8DB7-359B1E816491}"/>
              </a:ext>
            </a:extLst>
          </p:cNvPr>
          <p:cNvCxnSpPr/>
          <p:nvPr/>
        </p:nvCxnSpPr>
        <p:spPr>
          <a:xfrm>
            <a:off x="5952777" y="4153424"/>
            <a:ext cx="647700" cy="228600"/>
          </a:xfrm>
          <a:prstGeom prst="bentConnector3">
            <a:avLst>
              <a:gd name="adj1" fmla="val 100249"/>
            </a:avLst>
          </a:prstGeom>
          <a:ln>
            <a:solidFill>
              <a:schemeClr val="tx1"/>
            </a:solidFill>
          </a:ln>
        </p:spPr>
        <p:style>
          <a:lnRef idx="1">
            <a:schemeClr val="accent6"/>
          </a:lnRef>
          <a:fillRef idx="0">
            <a:schemeClr val="accent6"/>
          </a:fillRef>
          <a:effectRef idx="0">
            <a:schemeClr val="accent6"/>
          </a:effectRef>
          <a:fontRef idx="minor">
            <a:schemeClr val="tx1"/>
          </a:fontRef>
        </p:style>
      </p:cxnSp>
      <p:cxnSp>
        <p:nvCxnSpPr>
          <p:cNvPr id="20" name="Elbow Connector 19">
            <a:extLst>
              <a:ext uri="{FF2B5EF4-FFF2-40B4-BE49-F238E27FC236}">
                <a16:creationId xmlns:a16="http://schemas.microsoft.com/office/drawing/2014/main" id="{69F6ED9D-7A3B-4DCC-A6EB-4DCCA5184585}"/>
              </a:ext>
            </a:extLst>
          </p:cNvPr>
          <p:cNvCxnSpPr/>
          <p:nvPr/>
        </p:nvCxnSpPr>
        <p:spPr>
          <a:xfrm>
            <a:off x="8162577" y="4152789"/>
            <a:ext cx="495300" cy="200025"/>
          </a:xfrm>
          <a:prstGeom prst="bentConnector3">
            <a:avLst>
              <a:gd name="adj1" fmla="val 100249"/>
            </a:avLst>
          </a:prstGeom>
          <a:ln>
            <a:solidFill>
              <a:schemeClr val="tx1"/>
            </a:solidFill>
          </a:ln>
        </p:spPr>
        <p:style>
          <a:lnRef idx="1">
            <a:schemeClr val="accent6"/>
          </a:lnRef>
          <a:fillRef idx="0">
            <a:schemeClr val="accent6"/>
          </a:fillRef>
          <a:effectRef idx="0">
            <a:schemeClr val="accent6"/>
          </a:effectRef>
          <a:fontRef idx="minor">
            <a:schemeClr val="tx1"/>
          </a:fontRef>
        </p:style>
      </p:cxnSp>
      <p:cxnSp>
        <p:nvCxnSpPr>
          <p:cNvPr id="21" name="Elbow Connector 20">
            <a:extLst>
              <a:ext uri="{FF2B5EF4-FFF2-40B4-BE49-F238E27FC236}">
                <a16:creationId xmlns:a16="http://schemas.microsoft.com/office/drawing/2014/main" id="{994EBE0E-9FBE-49B9-B1EA-B84B6024ECDC}"/>
              </a:ext>
            </a:extLst>
          </p:cNvPr>
          <p:cNvCxnSpPr/>
          <p:nvPr/>
        </p:nvCxnSpPr>
        <p:spPr>
          <a:xfrm flipH="1">
            <a:off x="7567582" y="4150249"/>
            <a:ext cx="590550" cy="209550"/>
          </a:xfrm>
          <a:prstGeom prst="bentConnector3">
            <a:avLst>
              <a:gd name="adj1" fmla="val 102667"/>
            </a:avLst>
          </a:prstGeom>
          <a:ln>
            <a:solidFill>
              <a:schemeClr val="tx1"/>
            </a:solidFill>
          </a:ln>
        </p:spPr>
        <p:style>
          <a:lnRef idx="1">
            <a:schemeClr val="accent6"/>
          </a:lnRef>
          <a:fillRef idx="0">
            <a:schemeClr val="accent6"/>
          </a:fillRef>
          <a:effectRef idx="0">
            <a:schemeClr val="accent6"/>
          </a:effectRef>
          <a:fontRef idx="minor">
            <a:schemeClr val="tx1"/>
          </a:fontRef>
        </p:style>
      </p:cxnSp>
      <p:cxnSp>
        <p:nvCxnSpPr>
          <p:cNvPr id="22" name="Straight Connector 21">
            <a:extLst>
              <a:ext uri="{FF2B5EF4-FFF2-40B4-BE49-F238E27FC236}">
                <a16:creationId xmlns:a16="http://schemas.microsoft.com/office/drawing/2014/main" id="{5A9F9A03-D2EA-4A31-A53E-CC38054AC665}"/>
              </a:ext>
            </a:extLst>
          </p:cNvPr>
          <p:cNvCxnSpPr/>
          <p:nvPr/>
        </p:nvCxnSpPr>
        <p:spPr>
          <a:xfrm>
            <a:off x="4238277" y="3972449"/>
            <a:ext cx="0" cy="400050"/>
          </a:xfrm>
          <a:prstGeom prst="line">
            <a:avLst/>
          </a:prstGeom>
          <a:ln>
            <a:solidFill>
              <a:schemeClr val="tx1"/>
            </a:solidFill>
          </a:ln>
        </p:spPr>
        <p:style>
          <a:lnRef idx="1">
            <a:schemeClr val="accent6"/>
          </a:lnRef>
          <a:fillRef idx="0">
            <a:schemeClr val="accent6"/>
          </a:fillRef>
          <a:effectRef idx="0">
            <a:schemeClr val="accent6"/>
          </a:effectRef>
          <a:fontRef idx="minor">
            <a:schemeClr val="tx1"/>
          </a:fontRef>
        </p:style>
      </p:cxnSp>
      <p:graphicFrame>
        <p:nvGraphicFramePr>
          <p:cNvPr id="4" name="Table 3">
            <a:extLst>
              <a:ext uri="{FF2B5EF4-FFF2-40B4-BE49-F238E27FC236}">
                <a16:creationId xmlns:a16="http://schemas.microsoft.com/office/drawing/2014/main" id="{373BA541-6751-4775-B02E-ABB1F24E824A}"/>
              </a:ext>
            </a:extLst>
          </p:cNvPr>
          <p:cNvGraphicFramePr>
            <a:graphicFrameLocks noGrp="1"/>
          </p:cNvGraphicFramePr>
          <p:nvPr/>
        </p:nvGraphicFramePr>
        <p:xfrm>
          <a:off x="309048" y="2887646"/>
          <a:ext cx="3061810" cy="1660335"/>
        </p:xfrm>
        <a:graphic>
          <a:graphicData uri="http://schemas.openxmlformats.org/drawingml/2006/table">
            <a:tbl>
              <a:tblPr firstRow="1" firstCol="1" bandRow="1">
                <a:tableStyleId>{5C22544A-7EE6-4342-B048-85BDC9FD1C3A}</a:tableStyleId>
              </a:tblPr>
              <a:tblGrid>
                <a:gridCol w="1002869">
                  <a:extLst>
                    <a:ext uri="{9D8B030D-6E8A-4147-A177-3AD203B41FA5}">
                      <a16:colId xmlns:a16="http://schemas.microsoft.com/office/drawing/2014/main" val="3558573210"/>
                    </a:ext>
                  </a:extLst>
                </a:gridCol>
                <a:gridCol w="962435">
                  <a:extLst>
                    <a:ext uri="{9D8B030D-6E8A-4147-A177-3AD203B41FA5}">
                      <a16:colId xmlns:a16="http://schemas.microsoft.com/office/drawing/2014/main" val="374341240"/>
                    </a:ext>
                  </a:extLst>
                </a:gridCol>
                <a:gridCol w="1096506">
                  <a:extLst>
                    <a:ext uri="{9D8B030D-6E8A-4147-A177-3AD203B41FA5}">
                      <a16:colId xmlns:a16="http://schemas.microsoft.com/office/drawing/2014/main" val="1776530827"/>
                    </a:ext>
                  </a:extLst>
                </a:gridCol>
              </a:tblGrid>
              <a:tr h="0">
                <a:tc>
                  <a:txBody>
                    <a:bodyPr/>
                    <a:lstStyle/>
                    <a:p>
                      <a:pPr marL="457200" algn="l">
                        <a:lnSpc>
                          <a:spcPct val="107000"/>
                        </a:lnSpc>
                      </a:pPr>
                      <a:r>
                        <a:rPr lang="en-US" sz="1200">
                          <a:effectLst/>
                          <a:latin typeface="Calibri" panose="020F0502020204030204" pitchFamily="34" charset="0"/>
                          <a:ea typeface="Calibri" panose="020F0502020204030204" pitchFamily="34" charset="0"/>
                        </a:rPr>
                        <a:t>Item</a:t>
                      </a:r>
                      <a:endParaRPr lang="en-ID" sz="1100">
                        <a:effectLst/>
                        <a:latin typeface="Calibri" panose="020F0502020204030204" pitchFamily="34" charset="0"/>
                        <a:ea typeface="Calibri" panose="020F0502020204030204" pitchFamily="34" charset="0"/>
                      </a:endParaRPr>
                    </a:p>
                  </a:txBody>
                  <a:tcPr marL="68580" marR="68580" marT="0" marB="0"/>
                </a:tc>
                <a:tc>
                  <a:txBody>
                    <a:bodyPr/>
                    <a:lstStyle/>
                    <a:p>
                      <a:pPr marL="457200" algn="l">
                        <a:lnSpc>
                          <a:spcPct val="107000"/>
                        </a:lnSpc>
                      </a:pPr>
                      <a:r>
                        <a:rPr lang="en-US" sz="1100">
                          <a:effectLst/>
                          <a:latin typeface="Calibri" panose="020F0502020204030204" pitchFamily="34" charset="0"/>
                          <a:ea typeface="Calibri" panose="020F0502020204030204" pitchFamily="34" charset="0"/>
                        </a:rPr>
                        <a:t>Lead Time</a:t>
                      </a:r>
                      <a:endParaRPr lang="en-ID" sz="1100">
                        <a:effectLst/>
                        <a:latin typeface="Calibri" panose="020F0502020204030204" pitchFamily="34" charset="0"/>
                        <a:ea typeface="Calibri" panose="020F0502020204030204" pitchFamily="34" charset="0"/>
                      </a:endParaRPr>
                    </a:p>
                  </a:txBody>
                  <a:tcPr marL="68580" marR="68580" marT="0" marB="0"/>
                </a:tc>
                <a:tc>
                  <a:txBody>
                    <a:bodyPr/>
                    <a:lstStyle/>
                    <a:p>
                      <a:pPr marL="457200" algn="l">
                        <a:lnSpc>
                          <a:spcPct val="107000"/>
                        </a:lnSpc>
                        <a:spcAft>
                          <a:spcPts val="800"/>
                        </a:spcAft>
                      </a:pPr>
                      <a:r>
                        <a:rPr lang="en-US" sz="1100">
                          <a:effectLst/>
                          <a:latin typeface="Calibri" panose="020F0502020204030204" pitchFamily="34" charset="0"/>
                          <a:ea typeface="Calibri" panose="020F0502020204030204" pitchFamily="34" charset="0"/>
                        </a:rPr>
                        <a:t>On Hand</a:t>
                      </a:r>
                      <a:endParaRPr lang="en-ID" sz="11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387511401"/>
                  </a:ext>
                </a:extLst>
              </a:tr>
              <a:tr h="0">
                <a:tc>
                  <a:txBody>
                    <a:bodyPr/>
                    <a:lstStyle/>
                    <a:p>
                      <a:pPr marL="457200" algn="l">
                        <a:lnSpc>
                          <a:spcPct val="107000"/>
                        </a:lnSpc>
                      </a:pPr>
                      <a:r>
                        <a:rPr lang="en-US" sz="1200">
                          <a:effectLst/>
                        </a:rPr>
                        <a:t>A</a:t>
                      </a:r>
                      <a:endParaRPr lang="en-ID" sz="1100">
                        <a:effectLst/>
                        <a:latin typeface="Calibri" panose="020F0502020204030204" pitchFamily="34" charset="0"/>
                        <a:ea typeface="Calibri" panose="020F0502020204030204" pitchFamily="34" charset="0"/>
                      </a:endParaRPr>
                    </a:p>
                  </a:txBody>
                  <a:tcPr marL="68580" marR="68580" marT="0" marB="0"/>
                </a:tc>
                <a:tc>
                  <a:txBody>
                    <a:bodyPr/>
                    <a:lstStyle/>
                    <a:p>
                      <a:pPr marL="457200" algn="l">
                        <a:lnSpc>
                          <a:spcPct val="107000"/>
                        </a:lnSpc>
                      </a:pPr>
                      <a:r>
                        <a:rPr lang="en-US" sz="1200">
                          <a:effectLst/>
                        </a:rPr>
                        <a:t>2</a:t>
                      </a:r>
                      <a:endParaRPr lang="en-ID" sz="1100">
                        <a:effectLst/>
                        <a:latin typeface="Calibri" panose="020F0502020204030204" pitchFamily="34" charset="0"/>
                        <a:ea typeface="Calibri" panose="020F0502020204030204" pitchFamily="34" charset="0"/>
                      </a:endParaRPr>
                    </a:p>
                  </a:txBody>
                  <a:tcPr marL="68580" marR="68580" marT="0" marB="0"/>
                </a:tc>
                <a:tc>
                  <a:txBody>
                    <a:bodyPr/>
                    <a:lstStyle/>
                    <a:p>
                      <a:pPr marL="457200" algn="l">
                        <a:lnSpc>
                          <a:spcPct val="107000"/>
                        </a:lnSpc>
                        <a:spcAft>
                          <a:spcPts val="800"/>
                        </a:spcAft>
                      </a:pPr>
                      <a:r>
                        <a:rPr lang="en-US" sz="1200">
                          <a:effectLst/>
                        </a:rPr>
                        <a:t>10</a:t>
                      </a:r>
                      <a:endParaRPr lang="en-ID" sz="11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393814938"/>
                  </a:ext>
                </a:extLst>
              </a:tr>
              <a:tr h="0">
                <a:tc>
                  <a:txBody>
                    <a:bodyPr/>
                    <a:lstStyle/>
                    <a:p>
                      <a:pPr marL="457200" algn="l">
                        <a:lnSpc>
                          <a:spcPct val="107000"/>
                        </a:lnSpc>
                      </a:pPr>
                      <a:r>
                        <a:rPr lang="en-US" sz="1200">
                          <a:effectLst/>
                        </a:rPr>
                        <a:t>B</a:t>
                      </a:r>
                      <a:endParaRPr lang="en-ID" sz="1100">
                        <a:effectLst/>
                        <a:latin typeface="Calibri" panose="020F0502020204030204" pitchFamily="34" charset="0"/>
                        <a:ea typeface="Calibri" panose="020F0502020204030204" pitchFamily="34" charset="0"/>
                      </a:endParaRPr>
                    </a:p>
                  </a:txBody>
                  <a:tcPr marL="68580" marR="68580" marT="0" marB="0"/>
                </a:tc>
                <a:tc>
                  <a:txBody>
                    <a:bodyPr/>
                    <a:lstStyle/>
                    <a:p>
                      <a:pPr marL="457200" algn="l">
                        <a:lnSpc>
                          <a:spcPct val="107000"/>
                        </a:lnSpc>
                      </a:pPr>
                      <a:r>
                        <a:rPr lang="en-US" sz="1200">
                          <a:effectLst/>
                        </a:rPr>
                        <a:t>2</a:t>
                      </a:r>
                      <a:endParaRPr lang="en-ID" sz="1100">
                        <a:effectLst/>
                        <a:latin typeface="Calibri" panose="020F0502020204030204" pitchFamily="34" charset="0"/>
                        <a:ea typeface="Calibri" panose="020F0502020204030204" pitchFamily="34" charset="0"/>
                      </a:endParaRPr>
                    </a:p>
                  </a:txBody>
                  <a:tcPr marL="68580" marR="68580" marT="0" marB="0"/>
                </a:tc>
                <a:tc>
                  <a:txBody>
                    <a:bodyPr/>
                    <a:lstStyle/>
                    <a:p>
                      <a:pPr marL="457200" algn="l">
                        <a:lnSpc>
                          <a:spcPct val="107000"/>
                        </a:lnSpc>
                        <a:spcAft>
                          <a:spcPts val="800"/>
                        </a:spcAft>
                      </a:pPr>
                      <a:r>
                        <a:rPr lang="en-US" sz="1200">
                          <a:effectLst/>
                        </a:rPr>
                        <a:t>10</a:t>
                      </a:r>
                      <a:endParaRPr lang="en-ID" sz="11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3837583821"/>
                  </a:ext>
                </a:extLst>
              </a:tr>
              <a:tr h="0">
                <a:tc>
                  <a:txBody>
                    <a:bodyPr/>
                    <a:lstStyle/>
                    <a:p>
                      <a:pPr marL="457200" algn="l">
                        <a:lnSpc>
                          <a:spcPct val="107000"/>
                        </a:lnSpc>
                      </a:pPr>
                      <a:r>
                        <a:rPr lang="en-US" sz="1200">
                          <a:effectLst/>
                        </a:rPr>
                        <a:t>C</a:t>
                      </a:r>
                      <a:endParaRPr lang="en-ID" sz="1100">
                        <a:effectLst/>
                        <a:latin typeface="Calibri" panose="020F0502020204030204" pitchFamily="34" charset="0"/>
                        <a:ea typeface="Calibri" panose="020F0502020204030204" pitchFamily="34" charset="0"/>
                      </a:endParaRPr>
                    </a:p>
                  </a:txBody>
                  <a:tcPr marL="68580" marR="68580" marT="0" marB="0"/>
                </a:tc>
                <a:tc>
                  <a:txBody>
                    <a:bodyPr/>
                    <a:lstStyle/>
                    <a:p>
                      <a:pPr marL="457200" algn="l">
                        <a:lnSpc>
                          <a:spcPct val="107000"/>
                        </a:lnSpc>
                      </a:pPr>
                      <a:r>
                        <a:rPr lang="en-US" sz="1200">
                          <a:effectLst/>
                        </a:rPr>
                        <a:t>2</a:t>
                      </a:r>
                      <a:endParaRPr lang="en-ID" sz="1100">
                        <a:effectLst/>
                        <a:latin typeface="Calibri" panose="020F0502020204030204" pitchFamily="34" charset="0"/>
                        <a:ea typeface="Calibri" panose="020F0502020204030204" pitchFamily="34" charset="0"/>
                      </a:endParaRPr>
                    </a:p>
                  </a:txBody>
                  <a:tcPr marL="68580" marR="68580" marT="0" marB="0"/>
                </a:tc>
                <a:tc>
                  <a:txBody>
                    <a:bodyPr/>
                    <a:lstStyle/>
                    <a:p>
                      <a:pPr marL="457200" algn="l">
                        <a:lnSpc>
                          <a:spcPct val="107000"/>
                        </a:lnSpc>
                        <a:spcAft>
                          <a:spcPts val="800"/>
                        </a:spcAft>
                      </a:pPr>
                      <a:r>
                        <a:rPr lang="en-US" sz="1200">
                          <a:effectLst/>
                        </a:rPr>
                        <a:t>15</a:t>
                      </a:r>
                      <a:endParaRPr lang="en-ID" sz="11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503254344"/>
                  </a:ext>
                </a:extLst>
              </a:tr>
              <a:tr h="0">
                <a:tc>
                  <a:txBody>
                    <a:bodyPr/>
                    <a:lstStyle/>
                    <a:p>
                      <a:pPr marL="457200" algn="l">
                        <a:lnSpc>
                          <a:spcPct val="107000"/>
                        </a:lnSpc>
                      </a:pPr>
                      <a:r>
                        <a:rPr lang="en-US" sz="1200">
                          <a:effectLst/>
                        </a:rPr>
                        <a:t>D</a:t>
                      </a:r>
                      <a:endParaRPr lang="en-ID" sz="1100">
                        <a:effectLst/>
                        <a:latin typeface="Calibri" panose="020F0502020204030204" pitchFamily="34" charset="0"/>
                        <a:ea typeface="Calibri" panose="020F0502020204030204" pitchFamily="34" charset="0"/>
                      </a:endParaRPr>
                    </a:p>
                  </a:txBody>
                  <a:tcPr marL="68580" marR="68580" marT="0" marB="0"/>
                </a:tc>
                <a:tc>
                  <a:txBody>
                    <a:bodyPr/>
                    <a:lstStyle/>
                    <a:p>
                      <a:pPr marL="457200" algn="l">
                        <a:lnSpc>
                          <a:spcPct val="107000"/>
                        </a:lnSpc>
                      </a:pPr>
                      <a:r>
                        <a:rPr lang="en-US" sz="1200">
                          <a:effectLst/>
                        </a:rPr>
                        <a:t>3</a:t>
                      </a:r>
                      <a:endParaRPr lang="en-ID" sz="1100">
                        <a:effectLst/>
                        <a:latin typeface="Calibri" panose="020F0502020204030204" pitchFamily="34" charset="0"/>
                        <a:ea typeface="Calibri" panose="020F0502020204030204" pitchFamily="34" charset="0"/>
                      </a:endParaRPr>
                    </a:p>
                  </a:txBody>
                  <a:tcPr marL="68580" marR="68580" marT="0" marB="0"/>
                </a:tc>
                <a:tc>
                  <a:txBody>
                    <a:bodyPr/>
                    <a:lstStyle/>
                    <a:p>
                      <a:pPr marL="457200" algn="l">
                        <a:lnSpc>
                          <a:spcPct val="107000"/>
                        </a:lnSpc>
                        <a:spcAft>
                          <a:spcPts val="800"/>
                        </a:spcAft>
                      </a:pPr>
                      <a:r>
                        <a:rPr lang="en-US" sz="1200">
                          <a:effectLst/>
                        </a:rPr>
                        <a:t>20</a:t>
                      </a:r>
                      <a:endParaRPr lang="en-ID" sz="11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011897605"/>
                  </a:ext>
                </a:extLst>
              </a:tr>
              <a:tr h="0">
                <a:tc>
                  <a:txBody>
                    <a:bodyPr/>
                    <a:lstStyle/>
                    <a:p>
                      <a:pPr marL="457200" algn="l">
                        <a:lnSpc>
                          <a:spcPct val="107000"/>
                        </a:lnSpc>
                      </a:pPr>
                      <a:r>
                        <a:rPr lang="en-US" sz="1200">
                          <a:effectLst/>
                        </a:rPr>
                        <a:t>E</a:t>
                      </a:r>
                      <a:endParaRPr lang="en-ID" sz="1100">
                        <a:effectLst/>
                        <a:latin typeface="Calibri" panose="020F0502020204030204" pitchFamily="34" charset="0"/>
                        <a:ea typeface="Calibri" panose="020F0502020204030204" pitchFamily="34" charset="0"/>
                      </a:endParaRPr>
                    </a:p>
                  </a:txBody>
                  <a:tcPr marL="68580" marR="68580" marT="0" marB="0"/>
                </a:tc>
                <a:tc>
                  <a:txBody>
                    <a:bodyPr/>
                    <a:lstStyle/>
                    <a:p>
                      <a:pPr marL="457200" algn="l">
                        <a:lnSpc>
                          <a:spcPct val="107000"/>
                        </a:lnSpc>
                      </a:pPr>
                      <a:r>
                        <a:rPr lang="en-US" sz="1200">
                          <a:effectLst/>
                        </a:rPr>
                        <a:t>2</a:t>
                      </a:r>
                      <a:endParaRPr lang="en-ID" sz="1100">
                        <a:effectLst/>
                        <a:latin typeface="Calibri" panose="020F0502020204030204" pitchFamily="34" charset="0"/>
                        <a:ea typeface="Calibri" panose="020F0502020204030204" pitchFamily="34" charset="0"/>
                      </a:endParaRPr>
                    </a:p>
                  </a:txBody>
                  <a:tcPr marL="68580" marR="68580" marT="0" marB="0"/>
                </a:tc>
                <a:tc>
                  <a:txBody>
                    <a:bodyPr/>
                    <a:lstStyle/>
                    <a:p>
                      <a:pPr marL="457200" algn="l">
                        <a:lnSpc>
                          <a:spcPct val="107000"/>
                        </a:lnSpc>
                        <a:spcAft>
                          <a:spcPts val="800"/>
                        </a:spcAft>
                      </a:pPr>
                      <a:r>
                        <a:rPr lang="en-US" sz="1200">
                          <a:effectLst/>
                        </a:rPr>
                        <a:t>10</a:t>
                      </a:r>
                      <a:endParaRPr lang="en-ID" sz="11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911084281"/>
                  </a:ext>
                </a:extLst>
              </a:tr>
              <a:tr h="0">
                <a:tc>
                  <a:txBody>
                    <a:bodyPr/>
                    <a:lstStyle/>
                    <a:p>
                      <a:pPr marL="457200" algn="l">
                        <a:lnSpc>
                          <a:spcPct val="107000"/>
                        </a:lnSpc>
                      </a:pPr>
                      <a:r>
                        <a:rPr lang="en-US" sz="1200">
                          <a:effectLst/>
                        </a:rPr>
                        <a:t>F</a:t>
                      </a:r>
                      <a:endParaRPr lang="en-ID" sz="1100">
                        <a:effectLst/>
                        <a:latin typeface="Calibri" panose="020F0502020204030204" pitchFamily="34" charset="0"/>
                        <a:ea typeface="Calibri" panose="020F0502020204030204" pitchFamily="34" charset="0"/>
                      </a:endParaRPr>
                    </a:p>
                  </a:txBody>
                  <a:tcPr marL="68580" marR="68580" marT="0" marB="0"/>
                </a:tc>
                <a:tc>
                  <a:txBody>
                    <a:bodyPr/>
                    <a:lstStyle/>
                    <a:p>
                      <a:pPr marL="457200" algn="l">
                        <a:lnSpc>
                          <a:spcPct val="107000"/>
                        </a:lnSpc>
                      </a:pPr>
                      <a:r>
                        <a:rPr lang="en-US" sz="1200">
                          <a:effectLst/>
                        </a:rPr>
                        <a:t>3</a:t>
                      </a:r>
                      <a:endParaRPr lang="en-ID" sz="1100">
                        <a:effectLst/>
                        <a:latin typeface="Calibri" panose="020F0502020204030204" pitchFamily="34" charset="0"/>
                        <a:ea typeface="Calibri" panose="020F0502020204030204" pitchFamily="34" charset="0"/>
                      </a:endParaRPr>
                    </a:p>
                  </a:txBody>
                  <a:tcPr marL="68580" marR="68580" marT="0" marB="0"/>
                </a:tc>
                <a:tc>
                  <a:txBody>
                    <a:bodyPr/>
                    <a:lstStyle/>
                    <a:p>
                      <a:pPr marL="457200" algn="l">
                        <a:lnSpc>
                          <a:spcPct val="107000"/>
                        </a:lnSpc>
                        <a:spcAft>
                          <a:spcPts val="800"/>
                        </a:spcAft>
                      </a:pPr>
                      <a:r>
                        <a:rPr lang="en-US" sz="1200">
                          <a:effectLst/>
                        </a:rPr>
                        <a:t>10</a:t>
                      </a:r>
                      <a:endParaRPr lang="en-ID" sz="11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215612098"/>
                  </a:ext>
                </a:extLst>
              </a:tr>
              <a:tr h="0">
                <a:tc>
                  <a:txBody>
                    <a:bodyPr/>
                    <a:lstStyle/>
                    <a:p>
                      <a:pPr marL="457200" algn="l">
                        <a:lnSpc>
                          <a:spcPct val="107000"/>
                        </a:lnSpc>
                      </a:pPr>
                      <a:r>
                        <a:rPr lang="en-US" sz="1200">
                          <a:effectLst/>
                        </a:rPr>
                        <a:t>G</a:t>
                      </a:r>
                      <a:endParaRPr lang="en-ID" sz="1100">
                        <a:effectLst/>
                        <a:latin typeface="Calibri" panose="020F0502020204030204" pitchFamily="34" charset="0"/>
                        <a:ea typeface="Calibri" panose="020F0502020204030204" pitchFamily="34" charset="0"/>
                      </a:endParaRPr>
                    </a:p>
                  </a:txBody>
                  <a:tcPr marL="68580" marR="68580" marT="0" marB="0"/>
                </a:tc>
                <a:tc>
                  <a:txBody>
                    <a:bodyPr/>
                    <a:lstStyle/>
                    <a:p>
                      <a:pPr marL="457200" algn="l">
                        <a:lnSpc>
                          <a:spcPct val="107000"/>
                        </a:lnSpc>
                      </a:pPr>
                      <a:r>
                        <a:rPr lang="en-US" sz="1200">
                          <a:effectLst/>
                        </a:rPr>
                        <a:t>2</a:t>
                      </a:r>
                      <a:endParaRPr lang="en-ID" sz="1100">
                        <a:effectLst/>
                        <a:latin typeface="Calibri" panose="020F0502020204030204" pitchFamily="34" charset="0"/>
                        <a:ea typeface="Calibri" panose="020F0502020204030204" pitchFamily="34" charset="0"/>
                      </a:endParaRPr>
                    </a:p>
                  </a:txBody>
                  <a:tcPr marL="68580" marR="68580" marT="0" marB="0"/>
                </a:tc>
                <a:tc>
                  <a:txBody>
                    <a:bodyPr/>
                    <a:lstStyle/>
                    <a:p>
                      <a:pPr marL="457200" algn="l">
                        <a:lnSpc>
                          <a:spcPct val="107000"/>
                        </a:lnSpc>
                        <a:spcAft>
                          <a:spcPts val="800"/>
                        </a:spcAft>
                      </a:pPr>
                      <a:r>
                        <a:rPr lang="en-US" sz="1200">
                          <a:effectLst/>
                        </a:rPr>
                        <a:t>20</a:t>
                      </a:r>
                      <a:endParaRPr lang="en-ID" sz="11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656840809"/>
                  </a:ext>
                </a:extLst>
              </a:tr>
            </a:tbl>
          </a:graphicData>
        </a:graphic>
      </p:graphicFrame>
    </p:spTree>
    <p:extLst>
      <p:ext uri="{BB962C8B-B14F-4D97-AF65-F5344CB8AC3E}">
        <p14:creationId xmlns:p14="http://schemas.microsoft.com/office/powerpoint/2010/main" val="2644250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385B5-A094-4A0C-BCC4-C09E3FBFB83F}"/>
              </a:ext>
            </a:extLst>
          </p:cNvPr>
          <p:cNvSpPr>
            <a:spLocks noGrp="1"/>
          </p:cNvSpPr>
          <p:nvPr>
            <p:ph type="title"/>
          </p:nvPr>
        </p:nvSpPr>
        <p:spPr>
          <a:xfrm>
            <a:off x="457200" y="274639"/>
            <a:ext cx="8229600" cy="400276"/>
          </a:xfrm>
        </p:spPr>
        <p:txBody>
          <a:bodyPr/>
          <a:lstStyle/>
          <a:p>
            <a:r>
              <a:rPr lang="en-US" sz="3600"/>
              <a:t>Task</a:t>
            </a:r>
            <a:endParaRPr lang="en-ID" sz="3600"/>
          </a:p>
        </p:txBody>
      </p:sp>
      <p:sp>
        <p:nvSpPr>
          <p:cNvPr id="3" name="Content Placeholder 2">
            <a:extLst>
              <a:ext uri="{FF2B5EF4-FFF2-40B4-BE49-F238E27FC236}">
                <a16:creationId xmlns:a16="http://schemas.microsoft.com/office/drawing/2014/main" id="{E3F45E57-1E81-4A39-8C07-783E9A0C9D45}"/>
              </a:ext>
            </a:extLst>
          </p:cNvPr>
          <p:cNvSpPr>
            <a:spLocks noGrp="1"/>
          </p:cNvSpPr>
          <p:nvPr>
            <p:ph idx="1"/>
          </p:nvPr>
        </p:nvSpPr>
        <p:spPr>
          <a:xfrm>
            <a:off x="239486" y="789317"/>
            <a:ext cx="8645978" cy="5665911"/>
          </a:xfrm>
        </p:spPr>
        <p:txBody>
          <a:bodyPr/>
          <a:lstStyle/>
          <a:p>
            <a:pPr marL="457200" indent="-457200">
              <a:spcAft>
                <a:spcPts val="0"/>
              </a:spcAft>
              <a:buClrTx/>
              <a:buFont typeface="+mj-lt"/>
              <a:buAutoNum type="arabicPeriod" startAt="5"/>
            </a:pPr>
            <a:r>
              <a:rPr lang="en-US" sz="2000"/>
              <a:t>The Baton Rouge Police Department has five detective squads available for assignment to five open crime cases. The chief of detectives, Jose Noguera, wishes to assign the squads so that the total time to conclude the cases is minimized. The average number of days, based on past performance, for each squad to complete each case is as follows:  </a:t>
            </a:r>
            <a:endParaRPr lang="en-US" sz="180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233363" indent="0">
              <a:buClrTx/>
              <a:buNone/>
            </a:pPr>
            <a:r>
              <a:rPr lang="en-US" sz="2000"/>
              <a:t>Each squad is composed of different types of specialists, and whereas one squad may be very effective in certain types of cases, it may be almost useless in others. Solve the problem by using the assignment method</a:t>
            </a:r>
          </a:p>
          <a:p>
            <a:pPr marL="233363" indent="0">
              <a:buClrTx/>
              <a:buNone/>
            </a:pPr>
            <a:endParaRPr lang="en-US" sz="2000"/>
          </a:p>
          <a:p>
            <a:pPr marL="233363" indent="0">
              <a:buClrTx/>
              <a:buNone/>
            </a:pPr>
            <a:endParaRPr lang="en-US" sz="2000"/>
          </a:p>
          <a:p>
            <a:pPr marL="233363" indent="0">
              <a:buClrTx/>
              <a:buNone/>
            </a:pPr>
            <a:endParaRPr lang="en-US" sz="1200"/>
          </a:p>
          <a:p>
            <a:pPr marL="400050" lvl="1" indent="0">
              <a:spcAft>
                <a:spcPts val="0"/>
              </a:spcAft>
              <a:buClrTx/>
              <a:buNone/>
            </a:pPr>
            <a:r>
              <a:rPr lang="en-US" sz="2000"/>
              <a:t> </a:t>
            </a:r>
            <a:endParaRPr lang="en-US" sz="1600"/>
          </a:p>
        </p:txBody>
      </p:sp>
      <p:pic>
        <p:nvPicPr>
          <p:cNvPr id="6" name="Picture 5">
            <a:extLst>
              <a:ext uri="{FF2B5EF4-FFF2-40B4-BE49-F238E27FC236}">
                <a16:creationId xmlns:a16="http://schemas.microsoft.com/office/drawing/2014/main" id="{ACA39B4A-BFA6-4A3D-8D61-E70EF0969631}"/>
              </a:ext>
            </a:extLst>
          </p:cNvPr>
          <p:cNvPicPr>
            <a:picLocks noChangeAspect="1"/>
          </p:cNvPicPr>
          <p:nvPr/>
        </p:nvPicPr>
        <p:blipFill>
          <a:blip r:embed="rId2"/>
          <a:stretch>
            <a:fillRect/>
          </a:stretch>
        </p:blipFill>
        <p:spPr>
          <a:xfrm>
            <a:off x="2643187" y="2714625"/>
            <a:ext cx="5073003" cy="1878890"/>
          </a:xfrm>
          <a:prstGeom prst="rect">
            <a:avLst/>
          </a:prstGeom>
        </p:spPr>
      </p:pic>
    </p:spTree>
    <p:extLst>
      <p:ext uri="{BB962C8B-B14F-4D97-AF65-F5344CB8AC3E}">
        <p14:creationId xmlns:p14="http://schemas.microsoft.com/office/powerpoint/2010/main" val="3345957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385B5-A094-4A0C-BCC4-C09E3FBFB83F}"/>
              </a:ext>
            </a:extLst>
          </p:cNvPr>
          <p:cNvSpPr>
            <a:spLocks noGrp="1"/>
          </p:cNvSpPr>
          <p:nvPr>
            <p:ph type="title"/>
          </p:nvPr>
        </p:nvSpPr>
        <p:spPr>
          <a:xfrm>
            <a:off x="457200" y="274639"/>
            <a:ext cx="8229600" cy="400276"/>
          </a:xfrm>
        </p:spPr>
        <p:txBody>
          <a:bodyPr/>
          <a:lstStyle/>
          <a:p>
            <a:r>
              <a:rPr lang="en-US" sz="3600"/>
              <a:t>Task</a:t>
            </a:r>
            <a:endParaRPr lang="en-ID" sz="3600"/>
          </a:p>
        </p:txBody>
      </p:sp>
      <p:sp>
        <p:nvSpPr>
          <p:cNvPr id="3" name="Content Placeholder 2">
            <a:extLst>
              <a:ext uri="{FF2B5EF4-FFF2-40B4-BE49-F238E27FC236}">
                <a16:creationId xmlns:a16="http://schemas.microsoft.com/office/drawing/2014/main" id="{E3F45E57-1E81-4A39-8C07-783E9A0C9D45}"/>
              </a:ext>
            </a:extLst>
          </p:cNvPr>
          <p:cNvSpPr>
            <a:spLocks noGrp="1"/>
          </p:cNvSpPr>
          <p:nvPr>
            <p:ph idx="1"/>
          </p:nvPr>
        </p:nvSpPr>
        <p:spPr>
          <a:xfrm>
            <a:off x="239486" y="789317"/>
            <a:ext cx="8645978" cy="5665911"/>
          </a:xfrm>
        </p:spPr>
        <p:txBody>
          <a:bodyPr/>
          <a:lstStyle/>
          <a:p>
            <a:pPr marL="457200" indent="-457200">
              <a:spcAft>
                <a:spcPts val="0"/>
              </a:spcAft>
              <a:buClrTx/>
              <a:buFont typeface="+mj-lt"/>
              <a:buAutoNum type="arabicPeriod" startAt="6"/>
            </a:pPr>
            <a:r>
              <a:rPr lang="en-US" sz="2000"/>
              <a:t>An Alabama lumberyard has four jobs on order, as shown in the following table. Today is day 205 on the yard’s schedule</a:t>
            </a:r>
            <a:endParaRPr lang="en-US" sz="105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0" indent="0">
              <a:buClrTx/>
              <a:buNone/>
            </a:pPr>
            <a:endParaRPr lang="en-US" sz="1050"/>
          </a:p>
          <a:p>
            <a:pPr marL="233363" indent="0">
              <a:buClrTx/>
              <a:buNone/>
            </a:pPr>
            <a:r>
              <a:rPr lang="en-US" sz="2000"/>
              <a:t>In what sequence would the jobs be ranked according to the following decision rules:  </a:t>
            </a:r>
          </a:p>
          <a:p>
            <a:pPr marL="461963" indent="-228600">
              <a:buClrTx/>
              <a:buAutoNum type="alphaLcParenR"/>
            </a:pPr>
            <a:r>
              <a:rPr lang="en-US" sz="1800"/>
              <a:t>FCFS, </a:t>
            </a:r>
          </a:p>
          <a:p>
            <a:pPr marL="461963" indent="-228600">
              <a:buClrTx/>
              <a:buAutoNum type="alphaLcParenR"/>
            </a:pPr>
            <a:r>
              <a:rPr lang="en-US" sz="1800"/>
              <a:t>EDD, </a:t>
            </a:r>
          </a:p>
          <a:p>
            <a:pPr marL="461963" indent="-228600">
              <a:buClrTx/>
              <a:buAutoNum type="alphaLcParenR"/>
            </a:pPr>
            <a:r>
              <a:rPr lang="en-US" sz="1800"/>
              <a:t>SPT </a:t>
            </a:r>
          </a:p>
          <a:p>
            <a:pPr marL="461963" indent="-228600">
              <a:buClrTx/>
              <a:buAutoNum type="alphaLcParenR"/>
            </a:pPr>
            <a:r>
              <a:rPr lang="en-US" sz="1800"/>
              <a:t>LPT? </a:t>
            </a:r>
          </a:p>
          <a:p>
            <a:pPr marL="461963" indent="-228600">
              <a:buClrTx/>
              <a:buFont typeface="Arial Unicode MS"/>
              <a:buAutoNum type="alphaLcParenR"/>
            </a:pPr>
            <a:r>
              <a:rPr lang="en-US" sz="1800"/>
              <a:t>Which is best and why? Which has the minimum lateness?</a:t>
            </a:r>
          </a:p>
          <a:p>
            <a:pPr marL="233363" indent="0">
              <a:buClrTx/>
              <a:buNone/>
            </a:pPr>
            <a:endParaRPr lang="en-US" sz="1200"/>
          </a:p>
          <a:p>
            <a:pPr marL="400050" lvl="1" indent="0">
              <a:spcAft>
                <a:spcPts val="0"/>
              </a:spcAft>
              <a:buClrTx/>
              <a:buNone/>
            </a:pPr>
            <a:r>
              <a:rPr lang="en-US" sz="2000"/>
              <a:t> </a:t>
            </a:r>
            <a:endParaRPr lang="en-US" sz="1600"/>
          </a:p>
        </p:txBody>
      </p:sp>
      <p:pic>
        <p:nvPicPr>
          <p:cNvPr id="8" name="Picture 7">
            <a:extLst>
              <a:ext uri="{FF2B5EF4-FFF2-40B4-BE49-F238E27FC236}">
                <a16:creationId xmlns:a16="http://schemas.microsoft.com/office/drawing/2014/main" id="{4268065D-7040-4B3B-B80B-8B3171871EF1}"/>
              </a:ext>
            </a:extLst>
          </p:cNvPr>
          <p:cNvPicPr>
            <a:picLocks noChangeAspect="1"/>
          </p:cNvPicPr>
          <p:nvPr/>
        </p:nvPicPr>
        <p:blipFill>
          <a:blip r:embed="rId2"/>
          <a:stretch>
            <a:fillRect/>
          </a:stretch>
        </p:blipFill>
        <p:spPr>
          <a:xfrm>
            <a:off x="2520979" y="1707696"/>
            <a:ext cx="3497080" cy="1721304"/>
          </a:xfrm>
          <a:prstGeom prst="rect">
            <a:avLst/>
          </a:prstGeom>
        </p:spPr>
      </p:pic>
    </p:spTree>
    <p:extLst>
      <p:ext uri="{BB962C8B-B14F-4D97-AF65-F5344CB8AC3E}">
        <p14:creationId xmlns:p14="http://schemas.microsoft.com/office/powerpoint/2010/main" val="245575068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HR11">
      <a:dk1>
        <a:srgbClr val="000000"/>
      </a:dk1>
      <a:lt1>
        <a:srgbClr val="FFFFFF"/>
      </a:lt1>
      <a:dk2>
        <a:srgbClr val="255898"/>
      </a:dk2>
      <a:lt2>
        <a:srgbClr val="FFFCF2"/>
      </a:lt2>
      <a:accent1>
        <a:srgbClr val="D33320"/>
      </a:accent1>
      <a:accent2>
        <a:srgbClr val="9FACC7"/>
      </a:accent2>
      <a:accent3>
        <a:srgbClr val="F7D7AC"/>
      </a:accent3>
      <a:accent4>
        <a:srgbClr val="BDD6AE"/>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1819</TotalTime>
  <Words>605</Words>
  <Application>Microsoft Office PowerPoint</Application>
  <PresentationFormat>On-screen Show (4:3)</PresentationFormat>
  <Paragraphs>187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Unicode MS</vt:lpstr>
      <vt:lpstr>Calibri</vt:lpstr>
      <vt:lpstr>Palatino Linotype</vt:lpstr>
      <vt:lpstr>Times New Roman</vt:lpstr>
      <vt:lpstr>Office Theme</vt:lpstr>
      <vt:lpstr>Task</vt:lpstr>
      <vt:lpstr>Task</vt:lpstr>
      <vt:lpstr>Task</vt:lpstr>
      <vt:lpstr>Task</vt:lpstr>
      <vt:lpstr>Task</vt:lpstr>
      <vt:lpstr>Task</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Heizer/Render 12e</dc:title>
  <dc:subject>Chapter 3 - Project Management</dc:subject>
  <dc:creator>Jeff Heyl</dc:creator>
  <cp:lastModifiedBy>deni</cp:lastModifiedBy>
  <cp:revision>234</cp:revision>
  <dcterms:created xsi:type="dcterms:W3CDTF">2012-09-28T10:33:31Z</dcterms:created>
  <dcterms:modified xsi:type="dcterms:W3CDTF">2021-06-06T10:27:30Z</dcterms:modified>
</cp:coreProperties>
</file>