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443" r:id="rId2"/>
    <p:sldId id="449" r:id="rId3"/>
    <p:sldId id="448" r:id="rId4"/>
    <p:sldId id="447" r:id="rId5"/>
    <p:sldId id="446" r:id="rId6"/>
    <p:sldId id="445" r:id="rId7"/>
  </p:sldIdLst>
  <p:sldSz cx="9144000" cy="6858000" type="screen4x3"/>
  <p:notesSz cx="6858000" cy="9144000"/>
  <p:custDataLst>
    <p:tags r:id="rId9"/>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9" d="100"/>
          <a:sy n="89" d="100"/>
        </p:scale>
        <p:origin x="912"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6/6/2021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398463" indent="-398463">
              <a:spcAft>
                <a:spcPts val="0"/>
              </a:spcAft>
              <a:buClrTx/>
              <a:buFont typeface="+mj-lt"/>
              <a:buAutoNum type="arabicPeriod"/>
            </a:pPr>
            <a:r>
              <a:rPr lang="en-US" sz="2400"/>
              <a:t>The results of a time study to perform a quality control test are shown in the following table. On the basis of these observations, determine the normal and standard time for thetest, assuming a 23% allowance factor.</a:t>
            </a:r>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28" name="Picture 27">
            <a:extLst>
              <a:ext uri="{FF2B5EF4-FFF2-40B4-BE49-F238E27FC236}">
                <a16:creationId xmlns:a16="http://schemas.microsoft.com/office/drawing/2014/main" id="{88636A88-CAF4-4CD2-9896-1ADA1B36AF51}"/>
              </a:ext>
            </a:extLst>
          </p:cNvPr>
          <p:cNvPicPr>
            <a:picLocks noChangeAspect="1"/>
          </p:cNvPicPr>
          <p:nvPr/>
        </p:nvPicPr>
        <p:blipFill>
          <a:blip r:embed="rId2"/>
          <a:stretch>
            <a:fillRect/>
          </a:stretch>
        </p:blipFill>
        <p:spPr>
          <a:xfrm>
            <a:off x="1600200" y="3038363"/>
            <a:ext cx="5943600" cy="1943100"/>
          </a:xfrm>
          <a:prstGeom prst="rect">
            <a:avLst/>
          </a:prstGeom>
        </p:spPr>
      </p:pic>
    </p:spTree>
    <p:extLst>
      <p:ext uri="{BB962C8B-B14F-4D97-AF65-F5344CB8AC3E}">
        <p14:creationId xmlns:p14="http://schemas.microsoft.com/office/powerpoint/2010/main" val="3670426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2"/>
            </a:pPr>
            <a:r>
              <a:rPr lang="en-US" sz="2000"/>
              <a:t>M. P. VanOyen Manufacturing has gone out on bid for a regulator component. Expected demand is 700 units per month. The item can be purchased from either Allen Manufacturing or Baker Manufacturing. Their price lists are shown in the table. Ordering cost is $50, and annual holding cost per unit is $5.</a:t>
            </a:r>
            <a:endParaRPr lang="en-US" sz="16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28600" indent="-228600">
              <a:buClrTx/>
              <a:buAutoNum type="alphaLcParenR"/>
            </a:pPr>
            <a:r>
              <a:rPr lang="en-US" sz="1800"/>
              <a:t>What is the economic order quantity? </a:t>
            </a:r>
          </a:p>
          <a:p>
            <a:pPr marL="228600" indent="-228600">
              <a:buClrTx/>
              <a:buAutoNum type="alphaLcParenR"/>
            </a:pPr>
            <a:r>
              <a:rPr lang="en-US" sz="1800"/>
              <a:t>Which supplier should be used? Why? </a:t>
            </a:r>
          </a:p>
          <a:p>
            <a:pPr marL="228600" indent="-228600">
              <a:buClrTx/>
              <a:buAutoNum type="alphaLcParenR"/>
            </a:pPr>
            <a:r>
              <a:rPr lang="en-US" sz="1800"/>
              <a:t>What is the optimal order quantity and total annual cost of ordering, purchasing, and holding the component?</a:t>
            </a:r>
            <a:endParaRPr lang="en-US" sz="2800"/>
          </a:p>
          <a:p>
            <a:pPr marL="0" indent="0">
              <a:buClrTx/>
              <a:buNone/>
            </a:pPr>
            <a:endParaRPr lang="en-US" sz="105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26" name="Picture 25">
            <a:extLst>
              <a:ext uri="{FF2B5EF4-FFF2-40B4-BE49-F238E27FC236}">
                <a16:creationId xmlns:a16="http://schemas.microsoft.com/office/drawing/2014/main" id="{5991E2D2-73D0-4367-A179-6423F5686CDB}"/>
              </a:ext>
            </a:extLst>
          </p:cNvPr>
          <p:cNvPicPr>
            <a:picLocks noChangeAspect="1"/>
          </p:cNvPicPr>
          <p:nvPr/>
        </p:nvPicPr>
        <p:blipFill>
          <a:blip r:embed="rId2"/>
          <a:stretch>
            <a:fillRect/>
          </a:stretch>
        </p:blipFill>
        <p:spPr>
          <a:xfrm>
            <a:off x="1862361" y="2724149"/>
            <a:ext cx="5966463" cy="1708001"/>
          </a:xfrm>
          <a:prstGeom prst="rect">
            <a:avLst/>
          </a:prstGeom>
        </p:spPr>
      </p:pic>
    </p:spTree>
    <p:extLst>
      <p:ext uri="{BB962C8B-B14F-4D97-AF65-F5344CB8AC3E}">
        <p14:creationId xmlns:p14="http://schemas.microsoft.com/office/powerpoint/2010/main" val="131413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3"/>
            </a:pPr>
            <a:r>
              <a:rPr lang="en-US" sz="2000">
                <a:effectLst/>
                <a:latin typeface="Times New Roman" panose="02020603050405020304" pitchFamily="18" charset="0"/>
                <a:ea typeface="Times New Roman" panose="02020603050405020304" pitchFamily="18" charset="0"/>
              </a:rPr>
              <a:t>Fairview Industries is preparing its aggregate plan for the second half of the year. The table below contains monthly demand estimates and working days per month. Complete the table by computing total demand, demand per day (for each month), and the average requirement (in units per day) over the six-month planning horizon. Prepare a graph of forecast demand and level production, by months, for the planning period. Label your graph carefully</a:t>
            </a: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461963" indent="-228600">
              <a:buClrTx/>
              <a:buAutoNum type="alphaLcParenR"/>
            </a:pPr>
            <a:r>
              <a:rPr lang="en-US" sz="1800"/>
              <a:t>Calculate for plan1, plan2, and plan3? </a:t>
            </a:r>
          </a:p>
          <a:p>
            <a:pPr marL="461963" indent="-228600">
              <a:buClrTx/>
              <a:buAutoNum type="alphaLcParenR"/>
            </a:pPr>
            <a:r>
              <a:rPr lang="en-US" sz="1800"/>
              <a:t>What is the better plan?</a:t>
            </a:r>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graphicFrame>
        <p:nvGraphicFramePr>
          <p:cNvPr id="23" name="Table 22">
            <a:extLst>
              <a:ext uri="{FF2B5EF4-FFF2-40B4-BE49-F238E27FC236}">
                <a16:creationId xmlns:a16="http://schemas.microsoft.com/office/drawing/2014/main" id="{0EB85C85-CBB6-4178-81C4-A19EC3FB4C71}"/>
              </a:ext>
            </a:extLst>
          </p:cNvPr>
          <p:cNvGraphicFramePr>
            <a:graphicFrameLocks noGrp="1"/>
          </p:cNvGraphicFramePr>
          <p:nvPr/>
        </p:nvGraphicFramePr>
        <p:xfrm>
          <a:off x="752960" y="2674620"/>
          <a:ext cx="3270399" cy="1508760"/>
        </p:xfrm>
        <a:graphic>
          <a:graphicData uri="http://schemas.openxmlformats.org/drawingml/2006/table">
            <a:tbl>
              <a:tblPr firstRow="1" firstCol="1" bandRow="1">
                <a:tableStyleId>{5C22544A-7EE6-4342-B048-85BDC9FD1C3A}</a:tableStyleId>
              </a:tblPr>
              <a:tblGrid>
                <a:gridCol w="1228394">
                  <a:extLst>
                    <a:ext uri="{9D8B030D-6E8A-4147-A177-3AD203B41FA5}">
                      <a16:colId xmlns:a16="http://schemas.microsoft.com/office/drawing/2014/main" val="2309849727"/>
                    </a:ext>
                  </a:extLst>
                </a:gridCol>
                <a:gridCol w="973143">
                  <a:extLst>
                    <a:ext uri="{9D8B030D-6E8A-4147-A177-3AD203B41FA5}">
                      <a16:colId xmlns:a16="http://schemas.microsoft.com/office/drawing/2014/main" val="1014689513"/>
                    </a:ext>
                  </a:extLst>
                </a:gridCol>
                <a:gridCol w="1068862">
                  <a:extLst>
                    <a:ext uri="{9D8B030D-6E8A-4147-A177-3AD203B41FA5}">
                      <a16:colId xmlns:a16="http://schemas.microsoft.com/office/drawing/2014/main" val="1361988288"/>
                    </a:ext>
                  </a:extLst>
                </a:gridCol>
              </a:tblGrid>
              <a:tr h="190500">
                <a:tc>
                  <a:txBody>
                    <a:bodyPr/>
                    <a:lstStyle/>
                    <a:p>
                      <a:pPr algn="ctr">
                        <a:lnSpc>
                          <a:spcPct val="107000"/>
                        </a:lnSpc>
                        <a:spcAft>
                          <a:spcPts val="800"/>
                        </a:spcAft>
                      </a:pPr>
                      <a:r>
                        <a:rPr lang="en-US" sz="1200" u="sng">
                          <a:effectLst/>
                        </a:rPr>
                        <a:t>Month</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demand</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200" u="sng">
                          <a:effectLst/>
                        </a:rPr>
                        <a:t>Production Days</a:t>
                      </a:r>
                      <a:endParaRPr lang="en-ID" sz="1000">
                        <a:solidFill>
                          <a:srgbClr val="000000"/>
                        </a:solidFill>
                        <a:effectLst/>
                        <a:latin typeface="Palatino Linotype" panose="02040502050505030304" pitchFamily="18" charset="0"/>
                        <a:ea typeface="Times New Roman" panose="02020603050405020304" pitchFamily="18" charset="0"/>
                        <a:cs typeface="Palatino Linotype" panose="02040502050505030304" pitchFamily="18" charset="0"/>
                      </a:endParaRPr>
                    </a:p>
                  </a:txBody>
                  <a:tcPr marL="68580" marR="68580" marT="0" marB="0" anchor="b"/>
                </a:tc>
                <a:extLst>
                  <a:ext uri="{0D108BD9-81ED-4DB2-BD59-A6C34878D82A}">
                    <a16:rowId xmlns:a16="http://schemas.microsoft.com/office/drawing/2014/main" val="4254147631"/>
                  </a:ext>
                </a:extLst>
              </a:tr>
              <a:tr h="190500">
                <a:tc>
                  <a:txBody>
                    <a:bodyPr/>
                    <a:lstStyle/>
                    <a:p>
                      <a:pPr algn="ctr">
                        <a:lnSpc>
                          <a:spcPct val="107000"/>
                        </a:lnSpc>
                        <a:spcAft>
                          <a:spcPts val="800"/>
                        </a:spcAft>
                      </a:pPr>
                      <a:r>
                        <a:rPr lang="en-US" sz="1200">
                          <a:effectLst/>
                        </a:rPr>
                        <a:t>Jan</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850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20</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4047900007"/>
                  </a:ext>
                </a:extLst>
              </a:tr>
              <a:tr h="190500">
                <a:tc>
                  <a:txBody>
                    <a:bodyPr/>
                    <a:lstStyle/>
                    <a:p>
                      <a:pPr algn="ctr">
                        <a:lnSpc>
                          <a:spcPct val="107000"/>
                        </a:lnSpc>
                        <a:spcAft>
                          <a:spcPts val="800"/>
                        </a:spcAft>
                      </a:pPr>
                      <a:r>
                        <a:rPr lang="en-US" sz="1200">
                          <a:effectLst/>
                        </a:rPr>
                        <a:t>Feb</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700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18</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866650503"/>
                  </a:ext>
                </a:extLst>
              </a:tr>
              <a:tr h="190500">
                <a:tc>
                  <a:txBody>
                    <a:bodyPr/>
                    <a:lstStyle/>
                    <a:p>
                      <a:pPr algn="ctr">
                        <a:lnSpc>
                          <a:spcPct val="107000"/>
                        </a:lnSpc>
                        <a:spcAft>
                          <a:spcPts val="800"/>
                        </a:spcAft>
                      </a:pPr>
                      <a:r>
                        <a:rPr lang="en-US" sz="1200">
                          <a:effectLst/>
                        </a:rPr>
                        <a:t>Mar</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900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21</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43934002"/>
                  </a:ext>
                </a:extLst>
              </a:tr>
              <a:tr h="190500">
                <a:tc>
                  <a:txBody>
                    <a:bodyPr/>
                    <a:lstStyle/>
                    <a:p>
                      <a:pPr algn="ctr">
                        <a:lnSpc>
                          <a:spcPct val="107000"/>
                        </a:lnSpc>
                        <a:spcAft>
                          <a:spcPts val="800"/>
                        </a:spcAft>
                      </a:pPr>
                      <a:r>
                        <a:rPr lang="en-US" sz="1200">
                          <a:effectLst/>
                        </a:rPr>
                        <a:t>Apr</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880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20</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116036418"/>
                  </a:ext>
                </a:extLst>
              </a:tr>
              <a:tr h="190500">
                <a:tc>
                  <a:txBody>
                    <a:bodyPr/>
                    <a:lstStyle/>
                    <a:p>
                      <a:pPr algn="ctr">
                        <a:lnSpc>
                          <a:spcPct val="107000"/>
                        </a:lnSpc>
                        <a:spcAft>
                          <a:spcPts val="800"/>
                        </a:spcAft>
                      </a:pPr>
                      <a:r>
                        <a:rPr lang="en-US" sz="1200">
                          <a:effectLst/>
                        </a:rPr>
                        <a:t>Mei</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950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21</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89035882"/>
                  </a:ext>
                </a:extLst>
              </a:tr>
              <a:tr h="190500">
                <a:tc>
                  <a:txBody>
                    <a:bodyPr/>
                    <a:lstStyle/>
                    <a:p>
                      <a:pPr algn="ctr">
                        <a:lnSpc>
                          <a:spcPct val="107000"/>
                        </a:lnSpc>
                        <a:spcAft>
                          <a:spcPts val="800"/>
                        </a:spcAft>
                      </a:pPr>
                      <a:r>
                        <a:rPr lang="en-US" sz="1200">
                          <a:effectLst/>
                        </a:rPr>
                        <a:t>Juni</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1210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ctr">
                        <a:lnSpc>
                          <a:spcPct val="107000"/>
                        </a:lnSpc>
                        <a:spcAft>
                          <a:spcPts val="800"/>
                        </a:spcAft>
                      </a:pPr>
                      <a:r>
                        <a:rPr lang="en-US" sz="1200">
                          <a:effectLst/>
                        </a:rPr>
                        <a:t>22</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18487202"/>
                  </a:ext>
                </a:extLst>
              </a:tr>
            </a:tbl>
          </a:graphicData>
        </a:graphic>
      </p:graphicFrame>
      <p:graphicFrame>
        <p:nvGraphicFramePr>
          <p:cNvPr id="24" name="Table 23">
            <a:extLst>
              <a:ext uri="{FF2B5EF4-FFF2-40B4-BE49-F238E27FC236}">
                <a16:creationId xmlns:a16="http://schemas.microsoft.com/office/drawing/2014/main" id="{673F6BB9-8528-4695-A086-95480BE59C24}"/>
              </a:ext>
            </a:extLst>
          </p:cNvPr>
          <p:cNvGraphicFramePr>
            <a:graphicFrameLocks noGrp="1"/>
          </p:cNvGraphicFramePr>
          <p:nvPr/>
        </p:nvGraphicFramePr>
        <p:xfrm>
          <a:off x="4399878" y="2571750"/>
          <a:ext cx="4286922" cy="1714500"/>
        </p:xfrm>
        <a:graphic>
          <a:graphicData uri="http://schemas.openxmlformats.org/drawingml/2006/table">
            <a:tbl>
              <a:tblPr firstRow="1" firstCol="1" bandRow="1">
                <a:tableStyleId>{5C22544A-7EE6-4342-B048-85BDC9FD1C3A}</a:tableStyleId>
              </a:tblPr>
              <a:tblGrid>
                <a:gridCol w="2205489">
                  <a:extLst>
                    <a:ext uri="{9D8B030D-6E8A-4147-A177-3AD203B41FA5}">
                      <a16:colId xmlns:a16="http://schemas.microsoft.com/office/drawing/2014/main" val="4048968340"/>
                    </a:ext>
                  </a:extLst>
                </a:gridCol>
                <a:gridCol w="193060">
                  <a:extLst>
                    <a:ext uri="{9D8B030D-6E8A-4147-A177-3AD203B41FA5}">
                      <a16:colId xmlns:a16="http://schemas.microsoft.com/office/drawing/2014/main" val="2058206845"/>
                    </a:ext>
                  </a:extLst>
                </a:gridCol>
                <a:gridCol w="663646">
                  <a:extLst>
                    <a:ext uri="{9D8B030D-6E8A-4147-A177-3AD203B41FA5}">
                      <a16:colId xmlns:a16="http://schemas.microsoft.com/office/drawing/2014/main" val="1621407457"/>
                    </a:ext>
                  </a:extLst>
                </a:gridCol>
                <a:gridCol w="1224727">
                  <a:extLst>
                    <a:ext uri="{9D8B030D-6E8A-4147-A177-3AD203B41FA5}">
                      <a16:colId xmlns:a16="http://schemas.microsoft.com/office/drawing/2014/main" val="2088024461"/>
                    </a:ext>
                  </a:extLst>
                </a:gridCol>
              </a:tblGrid>
              <a:tr h="190500">
                <a:tc>
                  <a:txBody>
                    <a:bodyPr/>
                    <a:lstStyle/>
                    <a:p>
                      <a:pPr>
                        <a:lnSpc>
                          <a:spcPct val="107000"/>
                        </a:lnSpc>
                        <a:spcAft>
                          <a:spcPts val="800"/>
                        </a:spcAft>
                      </a:pPr>
                      <a:r>
                        <a:rPr lang="en-US" sz="1200">
                          <a:effectLst/>
                        </a:rPr>
                        <a:t>Costs</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spcAft>
                          <a:spcPts val="800"/>
                        </a:spcAft>
                      </a:pPr>
                      <a:r>
                        <a:rPr lang="en-US" sz="1200">
                          <a:effectLst/>
                        </a:rPr>
                        <a:t> </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nSpc>
                          <a:spcPct val="107000"/>
                        </a:lnSpc>
                      </a:pPr>
                      <a:endParaRPr lang="en-ID" sz="1100">
                        <a:effectLst/>
                        <a:latin typeface="Calibri" panose="020F0502020204030204" pitchFamily="34" charset="0"/>
                      </a:endParaRPr>
                    </a:p>
                  </a:txBody>
                  <a:tcPr marL="68580" marR="68580" marT="0" marB="0" anchor="b"/>
                </a:tc>
                <a:tc>
                  <a:txBody>
                    <a:bodyPr/>
                    <a:lstStyle/>
                    <a:p>
                      <a:pPr>
                        <a:lnSpc>
                          <a:spcPct val="107000"/>
                        </a:lnSpc>
                      </a:pPr>
                      <a:endParaRPr lang="en-ID" sz="1100">
                        <a:effectLst/>
                        <a:latin typeface="Calibri" panose="020F0502020204030204" pitchFamily="34" charset="0"/>
                      </a:endParaRPr>
                    </a:p>
                  </a:txBody>
                  <a:tcPr marL="68580" marR="68580" marT="0" marB="0" anchor="b"/>
                </a:tc>
                <a:extLst>
                  <a:ext uri="{0D108BD9-81ED-4DB2-BD59-A6C34878D82A}">
                    <a16:rowId xmlns:a16="http://schemas.microsoft.com/office/drawing/2014/main" val="1356149302"/>
                  </a:ext>
                </a:extLst>
              </a:tr>
              <a:tr h="190500">
                <a:tc>
                  <a:txBody>
                    <a:bodyPr/>
                    <a:lstStyle/>
                    <a:p>
                      <a:pPr>
                        <a:lnSpc>
                          <a:spcPct val="107000"/>
                        </a:lnSpc>
                        <a:spcAft>
                          <a:spcPts val="800"/>
                        </a:spcAft>
                      </a:pPr>
                      <a:r>
                        <a:rPr lang="en-US" sz="1200">
                          <a:effectLst/>
                        </a:rPr>
                        <a:t>Inventory cost</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  10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pPr>
                      <a:r>
                        <a:rPr lang="en-US" sz="1100">
                          <a:effectLst/>
                          <a:latin typeface="Calibri" panose="020F0502020204030204" pitchFamily="34" charset="0"/>
                        </a:rPr>
                        <a:t>Per unit per month</a:t>
                      </a:r>
                      <a:endParaRPr lang="en-ID" sz="1100">
                        <a:effectLst/>
                        <a:latin typeface="Calibri" panose="020F0502020204030204" pitchFamily="34" charset="0"/>
                      </a:endParaRPr>
                    </a:p>
                  </a:txBody>
                  <a:tcPr marL="68580" marR="68580" marT="0" marB="0" anchor="b"/>
                </a:tc>
                <a:extLst>
                  <a:ext uri="{0D108BD9-81ED-4DB2-BD59-A6C34878D82A}">
                    <a16:rowId xmlns:a16="http://schemas.microsoft.com/office/drawing/2014/main" val="2134488440"/>
                  </a:ext>
                </a:extLst>
              </a:tr>
              <a:tr h="190500">
                <a:tc>
                  <a:txBody>
                    <a:bodyPr/>
                    <a:lstStyle/>
                    <a:p>
                      <a:pPr>
                        <a:lnSpc>
                          <a:spcPct val="107000"/>
                        </a:lnSpc>
                        <a:spcAft>
                          <a:spcPts val="800"/>
                        </a:spcAft>
                      </a:pPr>
                      <a:r>
                        <a:rPr lang="en-US" sz="1200">
                          <a:effectLst/>
                        </a:rPr>
                        <a:t>Subcontracing cost</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  30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pPr>
                      <a:r>
                        <a:rPr lang="en-US" sz="1100">
                          <a:effectLst/>
                          <a:latin typeface="Calibri" panose="020F0502020204030204" pitchFamily="34" charset="0"/>
                        </a:rPr>
                        <a:t>Per unit</a:t>
                      </a:r>
                      <a:endParaRPr lang="en-ID" sz="1100">
                        <a:effectLst/>
                        <a:latin typeface="Calibri" panose="020F0502020204030204" pitchFamily="34" charset="0"/>
                      </a:endParaRPr>
                    </a:p>
                  </a:txBody>
                  <a:tcPr marL="68580" marR="68580" marT="0" marB="0" anchor="b"/>
                </a:tc>
                <a:extLst>
                  <a:ext uri="{0D108BD9-81ED-4DB2-BD59-A6C34878D82A}">
                    <a16:rowId xmlns:a16="http://schemas.microsoft.com/office/drawing/2014/main" val="2852708243"/>
                  </a:ext>
                </a:extLst>
              </a:tr>
              <a:tr h="190500">
                <a:tc>
                  <a:txBody>
                    <a:bodyPr/>
                    <a:lstStyle/>
                    <a:p>
                      <a:pPr>
                        <a:lnSpc>
                          <a:spcPct val="107000"/>
                        </a:lnSpc>
                        <a:spcAft>
                          <a:spcPts val="800"/>
                        </a:spcAft>
                      </a:pPr>
                      <a:r>
                        <a:rPr lang="en-US" sz="1200">
                          <a:effectLst/>
                        </a:rPr>
                        <a:t>Average pay rate</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  10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spcAft>
                          <a:spcPts val="800"/>
                        </a:spcAft>
                      </a:pPr>
                      <a:r>
                        <a:rPr lang="en-US" sz="1200">
                          <a:effectLst/>
                        </a:rPr>
                        <a:t>/hour</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236979880"/>
                  </a:ext>
                </a:extLst>
              </a:tr>
              <a:tr h="190500">
                <a:tc>
                  <a:txBody>
                    <a:bodyPr/>
                    <a:lstStyle/>
                    <a:p>
                      <a:pPr>
                        <a:lnSpc>
                          <a:spcPct val="107000"/>
                        </a:lnSpc>
                        <a:spcAft>
                          <a:spcPts val="800"/>
                        </a:spcAft>
                      </a:pPr>
                      <a:r>
                        <a:rPr lang="en-US" sz="1200">
                          <a:effectLst/>
                          <a:latin typeface="Calibri" panose="020F0502020204030204" pitchFamily="34" charset="0"/>
                          <a:ea typeface="Calibri" panose="020F0502020204030204" pitchFamily="34" charset="0"/>
                        </a:rPr>
                        <a:t>Over time</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  17</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pPr>
                      <a:endParaRPr lang="en-ID" sz="1100">
                        <a:effectLst/>
                        <a:latin typeface="Calibri" panose="020F0502020204030204" pitchFamily="34" charset="0"/>
                      </a:endParaRPr>
                    </a:p>
                  </a:txBody>
                  <a:tcPr marL="68580" marR="68580" marT="0" marB="0" anchor="b"/>
                </a:tc>
                <a:extLst>
                  <a:ext uri="{0D108BD9-81ED-4DB2-BD59-A6C34878D82A}">
                    <a16:rowId xmlns:a16="http://schemas.microsoft.com/office/drawing/2014/main" val="3905527705"/>
                  </a:ext>
                </a:extLst>
              </a:tr>
              <a:tr h="190500">
                <a:tc>
                  <a:txBody>
                    <a:bodyPr/>
                    <a:lstStyle/>
                    <a:p>
                      <a:pPr>
                        <a:lnSpc>
                          <a:spcPct val="107000"/>
                        </a:lnSpc>
                        <a:spcAft>
                          <a:spcPts val="800"/>
                        </a:spcAft>
                      </a:pPr>
                      <a:r>
                        <a:rPr lang="en-US" sz="1200">
                          <a:effectLst/>
                        </a:rPr>
                        <a:t>Hiring cost</a:t>
                      </a: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  $400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Per unit </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228623423"/>
                  </a:ext>
                </a:extLst>
              </a:tr>
              <a:tr h="190500">
                <a:tc>
                  <a:txBody>
                    <a:bodyPr/>
                    <a:lstStyle/>
                    <a:p>
                      <a:pPr>
                        <a:lnSpc>
                          <a:spcPct val="107000"/>
                        </a:lnSpc>
                        <a:spcAft>
                          <a:spcPts val="800"/>
                        </a:spcAft>
                      </a:pPr>
                      <a:r>
                        <a:rPr lang="en-US" sz="1200">
                          <a:effectLst/>
                          <a:latin typeface="Calibri" panose="020F0502020204030204" pitchFamily="34" charset="0"/>
                          <a:ea typeface="Calibri" panose="020F0502020204030204" pitchFamily="34" charset="0"/>
                        </a:rPr>
                        <a:t>Layoffs cost</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$800</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Per unit </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611791015"/>
                  </a:ext>
                </a:extLst>
              </a:tr>
              <a:tr h="190500">
                <a:tc>
                  <a:txBody>
                    <a:bodyPr/>
                    <a:lstStyle/>
                    <a:p>
                      <a:pPr>
                        <a:lnSpc>
                          <a:spcPct val="107000"/>
                        </a:lnSpc>
                        <a:spcAft>
                          <a:spcPts val="800"/>
                        </a:spcAft>
                      </a:pPr>
                      <a:r>
                        <a:rPr lang="en-US" sz="1100">
                          <a:effectLst/>
                          <a:latin typeface="Calibri" panose="020F0502020204030204" pitchFamily="34" charset="0"/>
                          <a:ea typeface="Calibri" panose="020F0502020204030204" pitchFamily="34" charset="0"/>
                        </a:rPr>
                        <a:t>Labor-hours to produce a unit</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1.6</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Hours/unit</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666701927"/>
                  </a:ext>
                </a:extLst>
              </a:tr>
              <a:tr h="190500">
                <a:tc>
                  <a:txBody>
                    <a:bodyPr/>
                    <a:lstStyle/>
                    <a:p>
                      <a:pPr>
                        <a:lnSpc>
                          <a:spcPct val="107000"/>
                        </a:lnSpc>
                        <a:spcAft>
                          <a:spcPts val="800"/>
                        </a:spcAft>
                      </a:pPr>
                      <a:r>
                        <a:rPr lang="en-US" sz="1100">
                          <a:effectLst/>
                          <a:latin typeface="Calibri" panose="020F0502020204030204" pitchFamily="34" charset="0"/>
                          <a:ea typeface="Calibri" panose="020F0502020204030204" pitchFamily="34" charset="0"/>
                        </a:rPr>
                        <a:t>Hours per day</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gn="r">
                        <a:lnSpc>
                          <a:spcPct val="107000"/>
                        </a:lnSpc>
                        <a:spcAft>
                          <a:spcPts val="800"/>
                        </a:spcAft>
                      </a:pPr>
                      <a:r>
                        <a:rPr lang="en-US" sz="1200">
                          <a:effectLst/>
                        </a:rPr>
                        <a:t>:</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algn="r">
                        <a:lnSpc>
                          <a:spcPct val="107000"/>
                        </a:lnSpc>
                        <a:spcAft>
                          <a:spcPts val="800"/>
                        </a:spcAft>
                      </a:pPr>
                      <a:r>
                        <a:rPr lang="en-US" sz="1200">
                          <a:effectLst/>
                        </a:rPr>
                        <a:t>8</a:t>
                      </a:r>
                      <a:endParaRPr lang="en-ID" sz="1100">
                        <a:effectLst/>
                        <a:latin typeface="Calibri" panose="020F0502020204030204" pitchFamily="34" charset="0"/>
                        <a:ea typeface="Calibri" panose="020F0502020204030204" pitchFamily="34" charset="0"/>
                      </a:endParaRPr>
                    </a:p>
                  </a:txBody>
                  <a:tcPr marL="68580" marR="68580" marT="0" marB="0" anchor="b"/>
                </a:tc>
                <a:tc>
                  <a:txBody>
                    <a:bodyPr/>
                    <a:lstStyle/>
                    <a:p>
                      <a:pPr>
                        <a:lnSpc>
                          <a:spcPct val="107000"/>
                        </a:lnSpc>
                        <a:spcAft>
                          <a:spcPts val="800"/>
                        </a:spcAft>
                      </a:pPr>
                      <a:r>
                        <a:rPr lang="en-US" sz="1200">
                          <a:effectLst/>
                        </a:rPr>
                        <a:t>Hours</a:t>
                      </a:r>
                      <a:endParaRPr lang="en-ID" sz="11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979121006"/>
                  </a:ext>
                </a:extLst>
              </a:tr>
            </a:tbl>
          </a:graphicData>
        </a:graphic>
      </p:graphicFrame>
    </p:spTree>
    <p:extLst>
      <p:ext uri="{BB962C8B-B14F-4D97-AF65-F5344CB8AC3E}">
        <p14:creationId xmlns:p14="http://schemas.microsoft.com/office/powerpoint/2010/main" val="2934862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344488" indent="-339725">
              <a:spcAft>
                <a:spcPts val="0"/>
              </a:spcAft>
              <a:buClrTx/>
              <a:buFont typeface="+mj-lt"/>
              <a:buAutoNum type="arabicPeriod" startAt="4"/>
            </a:pPr>
            <a:r>
              <a:rPr lang="en-US" sz="2000"/>
              <a:t>Given the product structure and master production schedule Figure below, develop a gross requirements plan for all items. Given the preceding product structure, master production schedule, and inventory status, develop a net materials requirements (planned order release) for all items</a:t>
            </a:r>
            <a:endParaRPr lang="en-US" sz="18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sp>
        <p:nvSpPr>
          <p:cNvPr id="5" name="Rectangle 4">
            <a:extLst>
              <a:ext uri="{FF2B5EF4-FFF2-40B4-BE49-F238E27FC236}">
                <a16:creationId xmlns:a16="http://schemas.microsoft.com/office/drawing/2014/main" id="{1D3A195B-5BA1-41F4-BCD1-3BD8A7F93BE1}"/>
              </a:ext>
            </a:extLst>
          </p:cNvPr>
          <p:cNvSpPr/>
          <p:nvPr/>
        </p:nvSpPr>
        <p:spPr>
          <a:xfrm>
            <a:off x="5600352" y="2791984"/>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A</a:t>
            </a:r>
          </a:p>
        </p:txBody>
      </p:sp>
      <p:sp>
        <p:nvSpPr>
          <p:cNvPr id="7" name="Rectangle 6">
            <a:extLst>
              <a:ext uri="{FF2B5EF4-FFF2-40B4-BE49-F238E27FC236}">
                <a16:creationId xmlns:a16="http://schemas.microsoft.com/office/drawing/2014/main" id="{E1F2961D-CF4B-4B17-AA54-F55848C0ABE2}"/>
              </a:ext>
            </a:extLst>
          </p:cNvPr>
          <p:cNvSpPr/>
          <p:nvPr/>
        </p:nvSpPr>
        <p:spPr>
          <a:xfrm>
            <a:off x="3919507" y="367018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B(2)A</a:t>
            </a:r>
          </a:p>
        </p:txBody>
      </p:sp>
      <p:sp>
        <p:nvSpPr>
          <p:cNvPr id="8" name="Rectangle 7">
            <a:extLst>
              <a:ext uri="{FF2B5EF4-FFF2-40B4-BE49-F238E27FC236}">
                <a16:creationId xmlns:a16="http://schemas.microsoft.com/office/drawing/2014/main" id="{B1662C8F-A4A3-4548-8B23-F637ED3B857A}"/>
              </a:ext>
            </a:extLst>
          </p:cNvPr>
          <p:cNvSpPr/>
          <p:nvPr/>
        </p:nvSpPr>
        <p:spPr>
          <a:xfrm>
            <a:off x="5614957" y="366637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C(3)A</a:t>
            </a:r>
          </a:p>
        </p:txBody>
      </p:sp>
      <p:sp>
        <p:nvSpPr>
          <p:cNvPr id="9" name="Rectangle 8">
            <a:extLst>
              <a:ext uri="{FF2B5EF4-FFF2-40B4-BE49-F238E27FC236}">
                <a16:creationId xmlns:a16="http://schemas.microsoft.com/office/drawing/2014/main" id="{E71EDE67-2A45-4351-8E86-B74ACE52A5AC}"/>
              </a:ext>
            </a:extLst>
          </p:cNvPr>
          <p:cNvSpPr/>
          <p:nvPr/>
        </p:nvSpPr>
        <p:spPr>
          <a:xfrm>
            <a:off x="7815232" y="3717814"/>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D(2)</a:t>
            </a:r>
          </a:p>
        </p:txBody>
      </p:sp>
      <p:sp>
        <p:nvSpPr>
          <p:cNvPr id="10" name="Rectangle 9">
            <a:extLst>
              <a:ext uri="{FF2B5EF4-FFF2-40B4-BE49-F238E27FC236}">
                <a16:creationId xmlns:a16="http://schemas.microsoft.com/office/drawing/2014/main" id="{4D07EAF1-0CB5-4C70-917D-6AB2BDEDAE20}"/>
              </a:ext>
            </a:extLst>
          </p:cNvPr>
          <p:cNvSpPr/>
          <p:nvPr/>
        </p:nvSpPr>
        <p:spPr>
          <a:xfrm>
            <a:off x="3900457" y="436360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E(2)A</a:t>
            </a:r>
          </a:p>
        </p:txBody>
      </p:sp>
      <p:sp>
        <p:nvSpPr>
          <p:cNvPr id="11" name="Rectangle 10">
            <a:extLst>
              <a:ext uri="{FF2B5EF4-FFF2-40B4-BE49-F238E27FC236}">
                <a16:creationId xmlns:a16="http://schemas.microsoft.com/office/drawing/2014/main" id="{5481A5BB-1C94-4293-9B23-20566699326E}"/>
              </a:ext>
            </a:extLst>
          </p:cNvPr>
          <p:cNvSpPr/>
          <p:nvPr/>
        </p:nvSpPr>
        <p:spPr>
          <a:xfrm>
            <a:off x="5005357" y="436360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F(2)A</a:t>
            </a:r>
          </a:p>
        </p:txBody>
      </p:sp>
      <p:sp>
        <p:nvSpPr>
          <p:cNvPr id="12" name="Rectangle 11">
            <a:extLst>
              <a:ext uri="{FF2B5EF4-FFF2-40B4-BE49-F238E27FC236}">
                <a16:creationId xmlns:a16="http://schemas.microsoft.com/office/drawing/2014/main" id="{A3287A8A-37F7-4DEC-9308-CEE6EC259F8F}"/>
              </a:ext>
            </a:extLst>
          </p:cNvPr>
          <p:cNvSpPr/>
          <p:nvPr/>
        </p:nvSpPr>
        <p:spPr>
          <a:xfrm>
            <a:off x="6303932" y="436741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G(1)</a:t>
            </a:r>
          </a:p>
        </p:txBody>
      </p:sp>
      <p:sp>
        <p:nvSpPr>
          <p:cNvPr id="13" name="Rectangle 12">
            <a:extLst>
              <a:ext uri="{FF2B5EF4-FFF2-40B4-BE49-F238E27FC236}">
                <a16:creationId xmlns:a16="http://schemas.microsoft.com/office/drawing/2014/main" id="{2AAEF5A7-159F-4AC6-88AE-55CF0BF3F015}"/>
              </a:ext>
            </a:extLst>
          </p:cNvPr>
          <p:cNvSpPr/>
          <p:nvPr/>
        </p:nvSpPr>
        <p:spPr>
          <a:xfrm>
            <a:off x="7205632" y="436741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E(2)</a:t>
            </a:r>
          </a:p>
        </p:txBody>
      </p:sp>
      <p:sp>
        <p:nvSpPr>
          <p:cNvPr id="14" name="Rectangle 13">
            <a:extLst>
              <a:ext uri="{FF2B5EF4-FFF2-40B4-BE49-F238E27FC236}">
                <a16:creationId xmlns:a16="http://schemas.microsoft.com/office/drawing/2014/main" id="{74A35850-BE93-45E6-8288-46F9BF3EF94B}"/>
              </a:ext>
            </a:extLst>
          </p:cNvPr>
          <p:cNvSpPr/>
          <p:nvPr/>
        </p:nvSpPr>
        <p:spPr>
          <a:xfrm>
            <a:off x="8351172" y="4367419"/>
            <a:ext cx="647700" cy="285750"/>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D" sz="1100">
                <a:effectLst/>
                <a:latin typeface="Calibri" panose="020F0502020204030204" pitchFamily="34" charset="0"/>
                <a:ea typeface="Calibri" panose="020F0502020204030204" pitchFamily="34" charset="0"/>
              </a:rPr>
              <a:t>G(2)</a:t>
            </a:r>
          </a:p>
        </p:txBody>
      </p:sp>
      <p:cxnSp>
        <p:nvCxnSpPr>
          <p:cNvPr id="15" name="Elbow Connector 13">
            <a:extLst>
              <a:ext uri="{FF2B5EF4-FFF2-40B4-BE49-F238E27FC236}">
                <a16:creationId xmlns:a16="http://schemas.microsoft.com/office/drawing/2014/main" id="{C4140962-A495-4EBE-AB4C-7115E7B3D2C0}"/>
              </a:ext>
            </a:extLst>
          </p:cNvPr>
          <p:cNvCxnSpPr/>
          <p:nvPr/>
        </p:nvCxnSpPr>
        <p:spPr>
          <a:xfrm flipH="1">
            <a:off x="4285902" y="3276489"/>
            <a:ext cx="1676400" cy="409575"/>
          </a:xfrm>
          <a:prstGeom prst="bentConnector3">
            <a:avLst>
              <a:gd name="adj1" fmla="val 102667"/>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6" name="Elbow Connector 15">
            <a:extLst>
              <a:ext uri="{FF2B5EF4-FFF2-40B4-BE49-F238E27FC236}">
                <a16:creationId xmlns:a16="http://schemas.microsoft.com/office/drawing/2014/main" id="{525C2B14-4C99-4F4D-8F4C-6A16CA2AE7A4}"/>
              </a:ext>
            </a:extLst>
          </p:cNvPr>
          <p:cNvCxnSpPr/>
          <p:nvPr/>
        </p:nvCxnSpPr>
        <p:spPr>
          <a:xfrm>
            <a:off x="5943252" y="3277124"/>
            <a:ext cx="2209800" cy="485775"/>
          </a:xfrm>
          <a:prstGeom prst="bentConnector3">
            <a:avLst>
              <a:gd name="adj1" fmla="val 100249"/>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7" name="Straight Connector 16">
            <a:extLst>
              <a:ext uri="{FF2B5EF4-FFF2-40B4-BE49-F238E27FC236}">
                <a16:creationId xmlns:a16="http://schemas.microsoft.com/office/drawing/2014/main" id="{C53687FC-4938-46AB-9F85-E014FB11952B}"/>
              </a:ext>
            </a:extLst>
          </p:cNvPr>
          <p:cNvCxnSpPr/>
          <p:nvPr/>
        </p:nvCxnSpPr>
        <p:spPr>
          <a:xfrm>
            <a:off x="5924202" y="3086624"/>
            <a:ext cx="19050" cy="590550"/>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8" name="Elbow Connector 17">
            <a:extLst>
              <a:ext uri="{FF2B5EF4-FFF2-40B4-BE49-F238E27FC236}">
                <a16:creationId xmlns:a16="http://schemas.microsoft.com/office/drawing/2014/main" id="{3719587D-0F9A-444D-B93B-891AC9FFF5F5}"/>
              </a:ext>
            </a:extLst>
          </p:cNvPr>
          <p:cNvCxnSpPr/>
          <p:nvPr/>
        </p:nvCxnSpPr>
        <p:spPr>
          <a:xfrm flipH="1">
            <a:off x="5323492" y="4152789"/>
            <a:ext cx="638175" cy="200025"/>
          </a:xfrm>
          <a:prstGeom prst="bentConnector3">
            <a:avLst>
              <a:gd name="adj1" fmla="val 102667"/>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9" name="Elbow Connector 18">
            <a:extLst>
              <a:ext uri="{FF2B5EF4-FFF2-40B4-BE49-F238E27FC236}">
                <a16:creationId xmlns:a16="http://schemas.microsoft.com/office/drawing/2014/main" id="{262B4FF4-3AE6-491F-8DB7-359B1E816491}"/>
              </a:ext>
            </a:extLst>
          </p:cNvPr>
          <p:cNvCxnSpPr/>
          <p:nvPr/>
        </p:nvCxnSpPr>
        <p:spPr>
          <a:xfrm>
            <a:off x="5952777" y="4153424"/>
            <a:ext cx="647700" cy="228600"/>
          </a:xfrm>
          <a:prstGeom prst="bentConnector3">
            <a:avLst>
              <a:gd name="adj1" fmla="val 100249"/>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20" name="Elbow Connector 19">
            <a:extLst>
              <a:ext uri="{FF2B5EF4-FFF2-40B4-BE49-F238E27FC236}">
                <a16:creationId xmlns:a16="http://schemas.microsoft.com/office/drawing/2014/main" id="{69F6ED9D-7A3B-4DCC-A6EB-4DCCA5184585}"/>
              </a:ext>
            </a:extLst>
          </p:cNvPr>
          <p:cNvCxnSpPr/>
          <p:nvPr/>
        </p:nvCxnSpPr>
        <p:spPr>
          <a:xfrm>
            <a:off x="8162577" y="4152789"/>
            <a:ext cx="495300" cy="200025"/>
          </a:xfrm>
          <a:prstGeom prst="bentConnector3">
            <a:avLst>
              <a:gd name="adj1" fmla="val 100249"/>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21" name="Elbow Connector 20">
            <a:extLst>
              <a:ext uri="{FF2B5EF4-FFF2-40B4-BE49-F238E27FC236}">
                <a16:creationId xmlns:a16="http://schemas.microsoft.com/office/drawing/2014/main" id="{994EBE0E-9FBE-49B9-B1EA-B84B6024ECDC}"/>
              </a:ext>
            </a:extLst>
          </p:cNvPr>
          <p:cNvCxnSpPr/>
          <p:nvPr/>
        </p:nvCxnSpPr>
        <p:spPr>
          <a:xfrm flipH="1">
            <a:off x="7567582" y="4150249"/>
            <a:ext cx="590550" cy="209550"/>
          </a:xfrm>
          <a:prstGeom prst="bentConnector3">
            <a:avLst>
              <a:gd name="adj1" fmla="val 102667"/>
            </a:avLst>
          </a:prstGeom>
          <a:ln>
            <a:solidFill>
              <a:schemeClr val="tx1"/>
            </a:solidFill>
          </a:ln>
        </p:spPr>
        <p:style>
          <a:lnRef idx="1">
            <a:schemeClr val="accent6"/>
          </a:lnRef>
          <a:fillRef idx="0">
            <a:schemeClr val="accent6"/>
          </a:fillRef>
          <a:effectRef idx="0">
            <a:schemeClr val="accent6"/>
          </a:effectRef>
          <a:fontRef idx="minor">
            <a:schemeClr val="tx1"/>
          </a:fontRef>
        </p:style>
      </p:cxnSp>
      <p:cxnSp>
        <p:nvCxnSpPr>
          <p:cNvPr id="22" name="Straight Connector 21">
            <a:extLst>
              <a:ext uri="{FF2B5EF4-FFF2-40B4-BE49-F238E27FC236}">
                <a16:creationId xmlns:a16="http://schemas.microsoft.com/office/drawing/2014/main" id="{5A9F9A03-D2EA-4A31-A53E-CC38054AC665}"/>
              </a:ext>
            </a:extLst>
          </p:cNvPr>
          <p:cNvCxnSpPr/>
          <p:nvPr/>
        </p:nvCxnSpPr>
        <p:spPr>
          <a:xfrm>
            <a:off x="4238277" y="3972449"/>
            <a:ext cx="0" cy="400050"/>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graphicFrame>
        <p:nvGraphicFramePr>
          <p:cNvPr id="4" name="Table 3">
            <a:extLst>
              <a:ext uri="{FF2B5EF4-FFF2-40B4-BE49-F238E27FC236}">
                <a16:creationId xmlns:a16="http://schemas.microsoft.com/office/drawing/2014/main" id="{373BA541-6751-4775-B02E-ABB1F24E824A}"/>
              </a:ext>
            </a:extLst>
          </p:cNvPr>
          <p:cNvGraphicFramePr>
            <a:graphicFrameLocks noGrp="1"/>
          </p:cNvGraphicFramePr>
          <p:nvPr/>
        </p:nvGraphicFramePr>
        <p:xfrm>
          <a:off x="309048" y="2887646"/>
          <a:ext cx="3061810" cy="1660335"/>
        </p:xfrm>
        <a:graphic>
          <a:graphicData uri="http://schemas.openxmlformats.org/drawingml/2006/table">
            <a:tbl>
              <a:tblPr firstRow="1" firstCol="1" bandRow="1">
                <a:tableStyleId>{5C22544A-7EE6-4342-B048-85BDC9FD1C3A}</a:tableStyleId>
              </a:tblPr>
              <a:tblGrid>
                <a:gridCol w="1002869">
                  <a:extLst>
                    <a:ext uri="{9D8B030D-6E8A-4147-A177-3AD203B41FA5}">
                      <a16:colId xmlns:a16="http://schemas.microsoft.com/office/drawing/2014/main" val="3558573210"/>
                    </a:ext>
                  </a:extLst>
                </a:gridCol>
                <a:gridCol w="962435">
                  <a:extLst>
                    <a:ext uri="{9D8B030D-6E8A-4147-A177-3AD203B41FA5}">
                      <a16:colId xmlns:a16="http://schemas.microsoft.com/office/drawing/2014/main" val="374341240"/>
                    </a:ext>
                  </a:extLst>
                </a:gridCol>
                <a:gridCol w="1096506">
                  <a:extLst>
                    <a:ext uri="{9D8B030D-6E8A-4147-A177-3AD203B41FA5}">
                      <a16:colId xmlns:a16="http://schemas.microsoft.com/office/drawing/2014/main" val="1776530827"/>
                    </a:ext>
                  </a:extLst>
                </a:gridCol>
              </a:tblGrid>
              <a:tr h="0">
                <a:tc>
                  <a:txBody>
                    <a:bodyPr/>
                    <a:lstStyle/>
                    <a:p>
                      <a:pPr marL="457200" algn="l">
                        <a:lnSpc>
                          <a:spcPct val="107000"/>
                        </a:lnSpc>
                      </a:pPr>
                      <a:r>
                        <a:rPr lang="en-US" sz="1200">
                          <a:effectLst/>
                          <a:latin typeface="Calibri" panose="020F0502020204030204" pitchFamily="34" charset="0"/>
                          <a:ea typeface="Calibri" panose="020F0502020204030204" pitchFamily="34" charset="0"/>
                        </a:rPr>
                        <a:t>Item</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100">
                          <a:effectLst/>
                          <a:latin typeface="Calibri" panose="020F0502020204030204" pitchFamily="34" charset="0"/>
                          <a:ea typeface="Calibri" panose="020F0502020204030204" pitchFamily="34" charset="0"/>
                        </a:rPr>
                        <a:t>Lead Time</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100">
                          <a:effectLst/>
                          <a:latin typeface="Calibri" panose="020F0502020204030204" pitchFamily="34" charset="0"/>
                          <a:ea typeface="Calibri" panose="020F0502020204030204" pitchFamily="34" charset="0"/>
                        </a:rPr>
                        <a:t>On Hand</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387511401"/>
                  </a:ext>
                </a:extLst>
              </a:tr>
              <a:tr h="0">
                <a:tc>
                  <a:txBody>
                    <a:bodyPr/>
                    <a:lstStyle/>
                    <a:p>
                      <a:pPr marL="457200" algn="l">
                        <a:lnSpc>
                          <a:spcPct val="107000"/>
                        </a:lnSpc>
                      </a:pPr>
                      <a:r>
                        <a:rPr lang="en-US" sz="1200">
                          <a:effectLst/>
                        </a:rPr>
                        <a:t>A</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10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93814938"/>
                  </a:ext>
                </a:extLst>
              </a:tr>
              <a:tr h="0">
                <a:tc>
                  <a:txBody>
                    <a:bodyPr/>
                    <a:lstStyle/>
                    <a:p>
                      <a:pPr marL="457200" algn="l">
                        <a:lnSpc>
                          <a:spcPct val="107000"/>
                        </a:lnSpc>
                      </a:pPr>
                      <a:r>
                        <a:rPr lang="en-US" sz="1200">
                          <a:effectLst/>
                        </a:rPr>
                        <a:t>B</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10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837583821"/>
                  </a:ext>
                </a:extLst>
              </a:tr>
              <a:tr h="0">
                <a:tc>
                  <a:txBody>
                    <a:bodyPr/>
                    <a:lstStyle/>
                    <a:p>
                      <a:pPr marL="457200" algn="l">
                        <a:lnSpc>
                          <a:spcPct val="107000"/>
                        </a:lnSpc>
                      </a:pPr>
                      <a:r>
                        <a:rPr lang="en-US" sz="1200">
                          <a:effectLst/>
                        </a:rPr>
                        <a:t>C</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15</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503254344"/>
                  </a:ext>
                </a:extLst>
              </a:tr>
              <a:tr h="0">
                <a:tc>
                  <a:txBody>
                    <a:bodyPr/>
                    <a:lstStyle/>
                    <a:p>
                      <a:pPr marL="457200" algn="l">
                        <a:lnSpc>
                          <a:spcPct val="107000"/>
                        </a:lnSpc>
                      </a:pPr>
                      <a:r>
                        <a:rPr lang="en-US" sz="1200">
                          <a:effectLst/>
                        </a:rPr>
                        <a:t>D</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3</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20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011897605"/>
                  </a:ext>
                </a:extLst>
              </a:tr>
              <a:tr h="0">
                <a:tc>
                  <a:txBody>
                    <a:bodyPr/>
                    <a:lstStyle/>
                    <a:p>
                      <a:pPr marL="457200" algn="l">
                        <a:lnSpc>
                          <a:spcPct val="107000"/>
                        </a:lnSpc>
                      </a:pPr>
                      <a:r>
                        <a:rPr lang="en-US" sz="1200">
                          <a:effectLst/>
                        </a:rPr>
                        <a:t>E</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10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11084281"/>
                  </a:ext>
                </a:extLst>
              </a:tr>
              <a:tr h="0">
                <a:tc>
                  <a:txBody>
                    <a:bodyPr/>
                    <a:lstStyle/>
                    <a:p>
                      <a:pPr marL="457200" algn="l">
                        <a:lnSpc>
                          <a:spcPct val="107000"/>
                        </a:lnSpc>
                      </a:pPr>
                      <a:r>
                        <a:rPr lang="en-US" sz="1200">
                          <a:effectLst/>
                        </a:rPr>
                        <a:t>F</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3</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10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15612098"/>
                  </a:ext>
                </a:extLst>
              </a:tr>
              <a:tr h="0">
                <a:tc>
                  <a:txBody>
                    <a:bodyPr/>
                    <a:lstStyle/>
                    <a:p>
                      <a:pPr marL="457200" algn="l">
                        <a:lnSpc>
                          <a:spcPct val="107000"/>
                        </a:lnSpc>
                      </a:pPr>
                      <a:r>
                        <a:rPr lang="en-US" sz="1200">
                          <a:effectLst/>
                        </a:rPr>
                        <a:t>G</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pPr>
                      <a:r>
                        <a:rPr lang="en-US" sz="1200">
                          <a:effectLst/>
                        </a:rPr>
                        <a:t>2</a:t>
                      </a:r>
                      <a:endParaRPr lang="en-ID" sz="1100">
                        <a:effectLst/>
                        <a:latin typeface="Calibri" panose="020F0502020204030204" pitchFamily="34" charset="0"/>
                        <a:ea typeface="Calibri" panose="020F0502020204030204" pitchFamily="34" charset="0"/>
                      </a:endParaRPr>
                    </a:p>
                  </a:txBody>
                  <a:tcPr marL="68580" marR="68580" marT="0" marB="0"/>
                </a:tc>
                <a:tc>
                  <a:txBody>
                    <a:bodyPr/>
                    <a:lstStyle/>
                    <a:p>
                      <a:pPr marL="457200" algn="l">
                        <a:lnSpc>
                          <a:spcPct val="107000"/>
                        </a:lnSpc>
                        <a:spcAft>
                          <a:spcPts val="800"/>
                        </a:spcAft>
                      </a:pPr>
                      <a:r>
                        <a:rPr lang="en-US" sz="1200">
                          <a:effectLst/>
                        </a:rPr>
                        <a:t>20</a:t>
                      </a:r>
                      <a:endParaRPr lang="en-ID" sz="11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656840809"/>
                  </a:ext>
                </a:extLst>
              </a:tr>
            </a:tbl>
          </a:graphicData>
        </a:graphic>
      </p:graphicFrame>
    </p:spTree>
    <p:extLst>
      <p:ext uri="{BB962C8B-B14F-4D97-AF65-F5344CB8AC3E}">
        <p14:creationId xmlns:p14="http://schemas.microsoft.com/office/powerpoint/2010/main" val="264425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5"/>
            </a:pPr>
            <a:r>
              <a:rPr lang="en-US" sz="2000"/>
              <a:t>The Baton Rouge Police Department has five detective squads available for assignment to five open crime cases. The chief of detectives, Jose Noguera, wishes to assign the squads so that the total time to conclude the cases is minimized. The average number of days, based on past performance, for each squad to complete each case is as follows:  </a:t>
            </a:r>
            <a:endParaRPr lang="en-US" sz="180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r>
              <a:rPr lang="en-US" sz="2000"/>
              <a:t>Each squad is composed of different types of specialists, and whereas one squad may be very effective in certain types of cases, it may be almost useless in others. Solve the problem by using the assignment method</a:t>
            </a:r>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pic>
        <p:nvPicPr>
          <p:cNvPr id="6" name="Picture 5">
            <a:extLst>
              <a:ext uri="{FF2B5EF4-FFF2-40B4-BE49-F238E27FC236}">
                <a16:creationId xmlns:a16="http://schemas.microsoft.com/office/drawing/2014/main" id="{ACA39B4A-BFA6-4A3D-8D61-E70EF0969631}"/>
              </a:ext>
            </a:extLst>
          </p:cNvPr>
          <p:cNvPicPr>
            <a:picLocks noChangeAspect="1"/>
          </p:cNvPicPr>
          <p:nvPr/>
        </p:nvPicPr>
        <p:blipFill>
          <a:blip r:embed="rId2"/>
          <a:stretch>
            <a:fillRect/>
          </a:stretch>
        </p:blipFill>
        <p:spPr>
          <a:xfrm>
            <a:off x="2643187" y="2714625"/>
            <a:ext cx="5073003" cy="1878890"/>
          </a:xfrm>
          <a:prstGeom prst="rect">
            <a:avLst/>
          </a:prstGeom>
        </p:spPr>
      </p:pic>
    </p:spTree>
    <p:extLst>
      <p:ext uri="{BB962C8B-B14F-4D97-AF65-F5344CB8AC3E}">
        <p14:creationId xmlns:p14="http://schemas.microsoft.com/office/powerpoint/2010/main" val="334595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645978" cy="5665911"/>
          </a:xfrm>
        </p:spPr>
        <p:txBody>
          <a:bodyPr/>
          <a:lstStyle/>
          <a:p>
            <a:pPr marL="457200" indent="-457200">
              <a:spcAft>
                <a:spcPts val="0"/>
              </a:spcAft>
              <a:buClrTx/>
              <a:buFont typeface="+mj-lt"/>
              <a:buAutoNum type="arabicPeriod" startAt="6"/>
            </a:pPr>
            <a:r>
              <a:rPr lang="en-US" sz="2000"/>
              <a:t>An Alabama lumberyard has four jobs on order, as shown in the following table. Today is day 205 on the yard’s schedule</a:t>
            </a: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0" indent="0">
              <a:buClrTx/>
              <a:buNone/>
            </a:pPr>
            <a:endParaRPr lang="en-US" sz="1050"/>
          </a:p>
          <a:p>
            <a:pPr marL="233363" indent="0">
              <a:buClrTx/>
              <a:buNone/>
            </a:pPr>
            <a:r>
              <a:rPr lang="en-US" sz="2000"/>
              <a:t>In what sequence would the jobs be ranked according to the following decision rules:  </a:t>
            </a:r>
          </a:p>
          <a:p>
            <a:pPr marL="461963" indent="-228600">
              <a:buClrTx/>
              <a:buAutoNum type="alphaLcParenR"/>
            </a:pPr>
            <a:r>
              <a:rPr lang="en-US" sz="1800"/>
              <a:t>FCFS, </a:t>
            </a:r>
          </a:p>
          <a:p>
            <a:pPr marL="461963" indent="-228600">
              <a:buClrTx/>
              <a:buAutoNum type="alphaLcParenR"/>
            </a:pPr>
            <a:r>
              <a:rPr lang="en-US" sz="1800"/>
              <a:t>EDD, </a:t>
            </a:r>
          </a:p>
          <a:p>
            <a:pPr marL="461963" indent="-228600">
              <a:buClrTx/>
              <a:buAutoNum type="alphaLcParenR"/>
            </a:pPr>
            <a:r>
              <a:rPr lang="en-US" sz="1800"/>
              <a:t>SPT </a:t>
            </a:r>
          </a:p>
          <a:p>
            <a:pPr marL="461963" indent="-228600">
              <a:buClrTx/>
              <a:buAutoNum type="alphaLcParenR"/>
            </a:pPr>
            <a:r>
              <a:rPr lang="en-US" sz="1800"/>
              <a:t>LPT? </a:t>
            </a:r>
          </a:p>
          <a:p>
            <a:pPr marL="461963" indent="-228600">
              <a:buClrTx/>
              <a:buFont typeface="Arial Unicode MS"/>
              <a:buAutoNum type="alphaLcParenR"/>
            </a:pPr>
            <a:r>
              <a:rPr lang="en-US" sz="1800"/>
              <a:t>Which is best and why? Which has the minimum lateness?</a:t>
            </a:r>
          </a:p>
          <a:p>
            <a:pPr marL="233363" indent="0">
              <a:buClrTx/>
              <a:buNone/>
            </a:pPr>
            <a:endParaRPr lang="en-US" sz="1200"/>
          </a:p>
          <a:p>
            <a:pPr marL="400050" lvl="1" indent="0">
              <a:spcAft>
                <a:spcPts val="0"/>
              </a:spcAft>
              <a:buClrTx/>
              <a:buNone/>
            </a:pPr>
            <a:r>
              <a:rPr lang="en-US" sz="2000"/>
              <a:t> </a:t>
            </a:r>
            <a:endParaRPr lang="en-US" sz="1600"/>
          </a:p>
        </p:txBody>
      </p:sp>
      <p:pic>
        <p:nvPicPr>
          <p:cNvPr id="8" name="Picture 7">
            <a:extLst>
              <a:ext uri="{FF2B5EF4-FFF2-40B4-BE49-F238E27FC236}">
                <a16:creationId xmlns:a16="http://schemas.microsoft.com/office/drawing/2014/main" id="{4268065D-7040-4B3B-B80B-8B3171871EF1}"/>
              </a:ext>
            </a:extLst>
          </p:cNvPr>
          <p:cNvPicPr>
            <a:picLocks noChangeAspect="1"/>
          </p:cNvPicPr>
          <p:nvPr/>
        </p:nvPicPr>
        <p:blipFill>
          <a:blip r:embed="rId2"/>
          <a:stretch>
            <a:fillRect/>
          </a:stretch>
        </p:blipFill>
        <p:spPr>
          <a:xfrm>
            <a:off x="2520979" y="1707696"/>
            <a:ext cx="3497080" cy="1721304"/>
          </a:xfrm>
          <a:prstGeom prst="rect">
            <a:avLst/>
          </a:prstGeom>
        </p:spPr>
      </p:pic>
    </p:spTree>
    <p:extLst>
      <p:ext uri="{BB962C8B-B14F-4D97-AF65-F5344CB8AC3E}">
        <p14:creationId xmlns:p14="http://schemas.microsoft.com/office/powerpoint/2010/main" val="2455750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1819</TotalTime>
  <Words>605</Words>
  <Application>Microsoft Office PowerPoint</Application>
  <PresentationFormat>On-screen Show (4:3)</PresentationFormat>
  <Paragraphs>187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Unicode MS</vt:lpstr>
      <vt:lpstr>Calibri</vt:lpstr>
      <vt:lpstr>Palatino Linotype</vt:lpstr>
      <vt:lpstr>Times New Roman</vt:lpstr>
      <vt:lpstr>Office Theme</vt:lpstr>
      <vt:lpstr>Task</vt:lpstr>
      <vt:lpstr>Task</vt:lpstr>
      <vt:lpstr>Task</vt:lpstr>
      <vt:lpstr>Task</vt:lpstr>
      <vt:lpstr>Task</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234</cp:revision>
  <dcterms:created xsi:type="dcterms:W3CDTF">2012-09-28T10:33:31Z</dcterms:created>
  <dcterms:modified xsi:type="dcterms:W3CDTF">2021-06-06T10:27:30Z</dcterms:modified>
</cp:coreProperties>
</file>