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441" r:id="rId2"/>
    <p:sldId id="442" r:id="rId3"/>
  </p:sldIdLst>
  <p:sldSz cx="9144000" cy="6858000" type="screen4x3"/>
  <p:notesSz cx="6858000" cy="9144000"/>
  <p:custDataLst>
    <p:tags r:id="rId5"/>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29" clrIdx="0"/>
  <p:cmAuthor id="2" name="Owner" initials="O"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7907" autoAdjust="0"/>
  </p:normalViewPr>
  <p:slideViewPr>
    <p:cSldViewPr snapToGrid="0" snapToObjects="1">
      <p:cViewPr varScale="1">
        <p:scale>
          <a:sx n="111" d="100"/>
          <a:sy n="111" d="100"/>
        </p:scale>
        <p:origin x="1824" y="102"/>
      </p:cViewPr>
      <p:guideLst>
        <p:guide orient="horz" pos="2144"/>
        <p:guide pos="2888"/>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2/7/2021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110BCBE-1438-7F48-BB47-BA1F78811996}"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408A058-3B46-274D-97D4-88B83F07514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9" name="TextBox 8"/>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D5F6244-AF47-634E-8DBF-AF0C536FC874}"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8"/>
            <a:ext cx="8229600" cy="751905"/>
          </a:xfrm>
        </p:spPr>
        <p:txBody>
          <a:bodyPr/>
          <a:lstStyle/>
          <a:p>
            <a:r>
              <a:rPr lang="en-US"/>
              <a:t>Tasks-2</a:t>
            </a:r>
            <a:endParaRPr lang="en-ID"/>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457200" y="1224951"/>
            <a:ext cx="8229600" cy="5080957"/>
          </a:xfrm>
        </p:spPr>
        <p:txBody>
          <a:bodyPr/>
          <a:lstStyle/>
          <a:p>
            <a:pPr marL="284163" indent="-284163">
              <a:buClrTx/>
              <a:buFont typeface="+mj-lt"/>
              <a:buAutoNum type="arabicPeriod"/>
            </a:pPr>
            <a:r>
              <a:rPr lang="en-US" sz="1800"/>
              <a:t>The activities described by the following table are given for the Howard Corporation in Kansas:</a:t>
            </a:r>
          </a:p>
          <a:p>
            <a:pPr marL="284163" indent="-284163">
              <a:buFont typeface="+mj-lt"/>
              <a:buAutoNum type="arabicPeriod"/>
            </a:pPr>
            <a:endParaRPr lang="en-US" sz="1800"/>
          </a:p>
          <a:p>
            <a:pPr marL="284163" indent="-284163">
              <a:buFont typeface="+mj-lt"/>
              <a:buAutoNum type="arabicPeriod"/>
            </a:pPr>
            <a:endParaRPr lang="en-US" sz="1800"/>
          </a:p>
          <a:p>
            <a:pPr marL="284163" indent="-284163">
              <a:buFont typeface="+mj-lt"/>
              <a:buAutoNum type="arabicPeriod"/>
            </a:pPr>
            <a:endParaRPr lang="en-US" sz="1800"/>
          </a:p>
          <a:p>
            <a:pPr marL="284163" indent="-284163">
              <a:buFont typeface="+mj-lt"/>
              <a:buAutoNum type="arabicPeriod"/>
            </a:pPr>
            <a:endParaRPr lang="en-US" sz="1800"/>
          </a:p>
          <a:p>
            <a:pPr marL="284163" indent="-284163">
              <a:buFont typeface="+mj-lt"/>
              <a:buAutoNum type="arabicPeriod"/>
            </a:pPr>
            <a:endParaRPr lang="en-US" sz="1800"/>
          </a:p>
          <a:p>
            <a:pPr marL="284163" indent="-284163">
              <a:buFont typeface="+mj-lt"/>
              <a:buAutoNum type="arabicPeriod"/>
            </a:pPr>
            <a:endParaRPr lang="en-US" sz="1800"/>
          </a:p>
          <a:p>
            <a:pPr marL="284163" indent="-284163">
              <a:buFont typeface="+mj-lt"/>
              <a:buAutoNum type="arabicPeriod"/>
            </a:pPr>
            <a:endParaRPr lang="en-US" sz="1800"/>
          </a:p>
          <a:p>
            <a:pPr marL="284163" indent="-284163">
              <a:buFont typeface="+mj-lt"/>
              <a:buAutoNum type="arabicPeriod"/>
            </a:pPr>
            <a:endParaRPr lang="en-US" sz="1800"/>
          </a:p>
          <a:p>
            <a:pPr marL="684213" lvl="1" indent="-284163">
              <a:spcAft>
                <a:spcPts val="0"/>
              </a:spcAft>
              <a:buClrTx/>
              <a:buFont typeface="+mj-lt"/>
              <a:buAutoNum type="alphaLcPeriod"/>
            </a:pPr>
            <a:r>
              <a:rPr lang="en-US" sz="1600"/>
              <a:t>Draw the appropriate AON PERT diagram for J.C. Howard’s management team. </a:t>
            </a:r>
          </a:p>
          <a:p>
            <a:pPr marL="684213" lvl="1" indent="-284163">
              <a:spcAft>
                <a:spcPts val="0"/>
              </a:spcAft>
              <a:buClrTx/>
              <a:buFont typeface="+mj-lt"/>
              <a:buAutoNum type="alphaLcPeriod"/>
            </a:pPr>
            <a:r>
              <a:rPr lang="en-US" sz="1600"/>
              <a:t>Find the critical path. </a:t>
            </a:r>
          </a:p>
          <a:p>
            <a:pPr marL="684213" lvl="1" indent="-284163">
              <a:spcAft>
                <a:spcPts val="0"/>
              </a:spcAft>
              <a:buClrTx/>
              <a:buFont typeface="+mj-lt"/>
              <a:buAutoNum type="alphaLcPeriod"/>
            </a:pPr>
            <a:r>
              <a:rPr lang="en-US" sz="1600"/>
              <a:t>What is the project completion time?</a:t>
            </a:r>
            <a:endParaRPr lang="en-ID"/>
          </a:p>
        </p:txBody>
      </p:sp>
      <p:pic>
        <p:nvPicPr>
          <p:cNvPr id="5" name="Picture 4">
            <a:extLst>
              <a:ext uri="{FF2B5EF4-FFF2-40B4-BE49-F238E27FC236}">
                <a16:creationId xmlns:a16="http://schemas.microsoft.com/office/drawing/2014/main" id="{17084F58-7B67-464D-817E-3FBAE579AF1E}"/>
              </a:ext>
            </a:extLst>
          </p:cNvPr>
          <p:cNvPicPr>
            <a:picLocks noChangeAspect="1"/>
          </p:cNvPicPr>
          <p:nvPr/>
        </p:nvPicPr>
        <p:blipFill>
          <a:blip r:embed="rId2"/>
          <a:stretch>
            <a:fillRect/>
          </a:stretch>
        </p:blipFill>
        <p:spPr>
          <a:xfrm>
            <a:off x="3092120" y="2097387"/>
            <a:ext cx="3278941" cy="2802417"/>
          </a:xfrm>
          <a:prstGeom prst="rect">
            <a:avLst/>
          </a:prstGeom>
        </p:spPr>
      </p:pic>
    </p:spTree>
    <p:extLst>
      <p:ext uri="{BB962C8B-B14F-4D97-AF65-F5344CB8AC3E}">
        <p14:creationId xmlns:p14="http://schemas.microsoft.com/office/powerpoint/2010/main" val="1254175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8"/>
            <a:ext cx="8229600" cy="751905"/>
          </a:xfrm>
        </p:spPr>
        <p:txBody>
          <a:bodyPr/>
          <a:lstStyle/>
          <a:p>
            <a:r>
              <a:rPr lang="en-US"/>
              <a:t>Tasks-2</a:t>
            </a:r>
            <a:endParaRPr lang="en-ID"/>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457200" y="1224951"/>
            <a:ext cx="8229600" cy="5080957"/>
          </a:xfrm>
        </p:spPr>
        <p:txBody>
          <a:bodyPr/>
          <a:lstStyle/>
          <a:p>
            <a:pPr>
              <a:buClrTx/>
              <a:buFont typeface="+mj-lt"/>
              <a:buAutoNum type="arabicPeriod" startAt="2"/>
            </a:pPr>
            <a:r>
              <a:rPr lang="en-US" sz="1100"/>
              <a:t>Kelle Carpet and Trim installs carpet in commercial offices. Peter Kelle has been very concerned with the amount of time it took to complete several recent jobs. Some of his workers are very unreliable. A list of activities and their optimistic completion time, the most likely completion time, and the pessimistic completion time (all in days) for a new contract are given in the following table: </a:t>
            </a:r>
            <a:endParaRPr lang="en-US" sz="1800"/>
          </a:p>
          <a:p>
            <a:pPr marL="284163" indent="-284163">
              <a:buFont typeface="+mj-lt"/>
              <a:buAutoNum type="arabicPeriod" startAt="2"/>
            </a:pPr>
            <a:endParaRPr lang="en-US" sz="1800"/>
          </a:p>
          <a:p>
            <a:pPr marL="284163" indent="-284163">
              <a:buFont typeface="+mj-lt"/>
              <a:buAutoNum type="arabicPeriod" startAt="2"/>
            </a:pPr>
            <a:endParaRPr lang="en-US" sz="1800"/>
          </a:p>
          <a:p>
            <a:pPr marL="284163" indent="-284163">
              <a:buFont typeface="+mj-lt"/>
              <a:buAutoNum type="arabicPeriod" startAt="2"/>
            </a:pPr>
            <a:endParaRPr lang="en-US" sz="1800"/>
          </a:p>
          <a:p>
            <a:pPr marL="284163" indent="-284163">
              <a:buFont typeface="+mj-lt"/>
              <a:buAutoNum type="arabicPeriod" startAt="2"/>
            </a:pPr>
            <a:endParaRPr lang="en-US" sz="1800"/>
          </a:p>
          <a:p>
            <a:pPr marL="284163" indent="-284163">
              <a:buFont typeface="+mj-lt"/>
              <a:buAutoNum type="arabicPeriod" startAt="2"/>
            </a:pPr>
            <a:endParaRPr lang="en-US" sz="1800"/>
          </a:p>
          <a:p>
            <a:pPr marL="284163" indent="-284163">
              <a:buFont typeface="+mj-lt"/>
              <a:buAutoNum type="arabicPeriod" startAt="2"/>
            </a:pPr>
            <a:endParaRPr lang="en-US" sz="1800"/>
          </a:p>
          <a:p>
            <a:pPr marL="284163" indent="-284163">
              <a:buFont typeface="+mj-lt"/>
              <a:buAutoNum type="arabicPeriod" startAt="2"/>
            </a:pPr>
            <a:endParaRPr lang="en-US" sz="1800"/>
          </a:p>
          <a:p>
            <a:pPr marL="284163" indent="-284163">
              <a:buFont typeface="+mj-lt"/>
              <a:buAutoNum type="arabicPeriod" startAt="2"/>
            </a:pPr>
            <a:endParaRPr lang="en-US" sz="1800"/>
          </a:p>
          <a:p>
            <a:pPr marL="284163" indent="-284163">
              <a:buFont typeface="+mj-lt"/>
              <a:buAutoNum type="arabicPeriod" startAt="2"/>
            </a:pPr>
            <a:endParaRPr lang="en-US" sz="1800"/>
          </a:p>
          <a:p>
            <a:pPr marL="684213" lvl="1" indent="-284163">
              <a:spcAft>
                <a:spcPts val="0"/>
              </a:spcAft>
              <a:buClrTx/>
              <a:buFont typeface="+mj-lt"/>
              <a:buAutoNum type="alphaLcPeriod"/>
            </a:pPr>
            <a:r>
              <a:rPr lang="en-US" sz="1100"/>
              <a:t>Determine the expected completion time and variance for each activity. </a:t>
            </a:r>
          </a:p>
          <a:p>
            <a:pPr marL="684213" lvl="1" indent="-284163">
              <a:spcAft>
                <a:spcPts val="0"/>
              </a:spcAft>
              <a:buClrTx/>
              <a:buFont typeface="+mj-lt"/>
              <a:buAutoNum type="alphaLcPeriod"/>
            </a:pPr>
            <a:r>
              <a:rPr lang="en-US" sz="1100"/>
              <a:t>Determine the total project completion time and the critical path for the project. </a:t>
            </a:r>
          </a:p>
          <a:p>
            <a:pPr marL="684213" lvl="1" indent="-284163">
              <a:spcAft>
                <a:spcPts val="0"/>
              </a:spcAft>
              <a:buClrTx/>
              <a:buFont typeface="+mj-lt"/>
              <a:buAutoNum type="alphaLcPeriod"/>
            </a:pPr>
            <a:r>
              <a:rPr lang="en-US" sz="1100"/>
              <a:t>Determine ES, EF, LS, LF, and slack for each activity. </a:t>
            </a:r>
          </a:p>
          <a:p>
            <a:pPr marL="684213" lvl="1" indent="-284163">
              <a:spcAft>
                <a:spcPts val="0"/>
              </a:spcAft>
              <a:buClrTx/>
              <a:buFont typeface="+mj-lt"/>
              <a:buAutoNum type="alphaLcPeriod"/>
            </a:pPr>
            <a:r>
              <a:rPr lang="en-US" sz="1100"/>
              <a:t>What is the probability that Kelle Carpet and Trim will finish the project in 40 days or less?</a:t>
            </a:r>
            <a:endParaRPr lang="en-ID"/>
          </a:p>
        </p:txBody>
      </p:sp>
      <p:pic>
        <p:nvPicPr>
          <p:cNvPr id="6" name="Picture 5">
            <a:extLst>
              <a:ext uri="{FF2B5EF4-FFF2-40B4-BE49-F238E27FC236}">
                <a16:creationId xmlns:a16="http://schemas.microsoft.com/office/drawing/2014/main" id="{36D707F1-81A7-444B-A17A-650737231BF3}"/>
              </a:ext>
            </a:extLst>
          </p:cNvPr>
          <p:cNvPicPr>
            <a:picLocks noChangeAspect="1"/>
          </p:cNvPicPr>
          <p:nvPr/>
        </p:nvPicPr>
        <p:blipFill>
          <a:blip r:embed="rId2"/>
          <a:stretch>
            <a:fillRect/>
          </a:stretch>
        </p:blipFill>
        <p:spPr>
          <a:xfrm>
            <a:off x="2595562" y="2050929"/>
            <a:ext cx="3952875" cy="3429000"/>
          </a:xfrm>
          <a:prstGeom prst="rect">
            <a:avLst/>
          </a:prstGeom>
        </p:spPr>
      </p:pic>
    </p:spTree>
    <p:extLst>
      <p:ext uri="{BB962C8B-B14F-4D97-AF65-F5344CB8AC3E}">
        <p14:creationId xmlns:p14="http://schemas.microsoft.com/office/powerpoint/2010/main" val="34197081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1555</TotalTime>
  <Words>178</Words>
  <Application>Microsoft Office PowerPoint</Application>
  <PresentationFormat>On-screen Show (4:3)</PresentationFormat>
  <Paragraphs>28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Unicode MS</vt:lpstr>
      <vt:lpstr>Calibri</vt:lpstr>
      <vt:lpstr>Office Theme</vt:lpstr>
      <vt:lpstr>Tasks-2</vt:lpstr>
      <vt:lpstr>Tasks-2</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Chapter 3 - Project Management</dc:subject>
  <dc:creator>Jeff Heyl</dc:creator>
  <cp:lastModifiedBy>deni</cp:lastModifiedBy>
  <cp:revision>210</cp:revision>
  <dcterms:created xsi:type="dcterms:W3CDTF">2012-09-28T10:33:31Z</dcterms:created>
  <dcterms:modified xsi:type="dcterms:W3CDTF">2021-02-07T10:25:18Z</dcterms:modified>
</cp:coreProperties>
</file>