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441" r:id="rId2"/>
  </p:sldIdLst>
  <p:sldSz cx="9144000" cy="6858000" type="screen4x3"/>
  <p:notesSz cx="6858000" cy="9144000"/>
  <p:custDataLst>
    <p:tags r:id="rId4"/>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44">
          <p15:clr>
            <a:srgbClr val="A4A3A4"/>
          </p15:clr>
        </p15:guide>
        <p15:guide id="2" pos="28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B" initials="JLB" lastIdx="29" clrIdx="0"/>
  <p:cmAuthor id="2" name="Owner" initials="O"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6" autoAdjust="0"/>
    <p:restoredTop sz="97907" autoAdjust="0"/>
  </p:normalViewPr>
  <p:slideViewPr>
    <p:cSldViewPr snapToGrid="0" snapToObjects="1">
      <p:cViewPr varScale="1">
        <p:scale>
          <a:sx n="88" d="100"/>
          <a:sy n="88" d="100"/>
        </p:scale>
        <p:origin x="1632" y="-366"/>
      </p:cViewPr>
      <p:guideLst>
        <p:guide orient="horz" pos="2144"/>
        <p:guide pos="2888"/>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2E0611E1-B028-2443-BED6-15B43C61F054}" type="datetimeFigureOut">
              <a:rPr lang="en-US"/>
              <a:pPr/>
              <a:t>2/22/2021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5570E3B-8CB0-CD44-872C-98256F01E610}" type="slidenum">
              <a:rPr lang="en-US"/>
              <a:pPr/>
              <a:t>‹#›</a:t>
            </a:fld>
            <a:endParaRPr lang="en-US" dirty="0"/>
          </a:p>
        </p:txBody>
      </p:sp>
    </p:spTree>
    <p:extLst>
      <p:ext uri="{BB962C8B-B14F-4D97-AF65-F5344CB8AC3E}">
        <p14:creationId xmlns:p14="http://schemas.microsoft.com/office/powerpoint/2010/main" val="283021281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F9C12CE-0FD8-364D-9768-5447276E87B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01C210C-3266-EB43-B07B-7145F34F04D9}" type="slidenum">
              <a:rPr lang="en-US"/>
              <a:pPr/>
              <a:t>‹#›</a:t>
            </a:fld>
            <a:endParaRPr lang="en-US" dirty="0"/>
          </a:p>
        </p:txBody>
      </p:sp>
    </p:spTree>
    <p:extLst>
      <p:ext uri="{BB962C8B-B14F-4D97-AF65-F5344CB8AC3E}">
        <p14:creationId xmlns:p14="http://schemas.microsoft.com/office/powerpoint/2010/main" val="246964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110BCBE-1438-7F48-BB47-BA1F78811996}"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BB896C-46A8-5B41-A66E-6C0763BACC42}" type="slidenum">
              <a:rPr lang="en-US"/>
              <a:pPr/>
              <a:t>‹#›</a:t>
            </a:fld>
            <a:endParaRPr lang="en-US" dirty="0"/>
          </a:p>
        </p:txBody>
      </p:sp>
    </p:spTree>
    <p:extLst>
      <p:ext uri="{BB962C8B-B14F-4D97-AF65-F5344CB8AC3E}">
        <p14:creationId xmlns:p14="http://schemas.microsoft.com/office/powerpoint/2010/main" val="2163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BB3FB61-C215-E543-8FD1-8989B0E7D7CA}" type="slidenum">
              <a:rPr lang="en-US"/>
              <a:pPr/>
              <a:t>‹#›</a:t>
            </a:fld>
            <a:endParaRPr lang="en-US" dirty="0"/>
          </a:p>
        </p:txBody>
      </p:sp>
    </p:spTree>
    <p:extLst>
      <p:ext uri="{BB962C8B-B14F-4D97-AF65-F5344CB8AC3E}">
        <p14:creationId xmlns:p14="http://schemas.microsoft.com/office/powerpoint/2010/main" val="2343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40851343-75B4-5B41-BA15-A1E5D1AFA31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lvl1pPr marL="342900" indent="-342900">
              <a:buClr>
                <a:schemeClr val="accent1"/>
              </a:buClr>
              <a:buFont typeface="Arial Unicode MS"/>
              <a:buChar char="▶"/>
              <a:defRPr/>
            </a:lvl1pPr>
            <a:lvl2pPr marL="742950" indent="-285750">
              <a:buClr>
                <a:schemeClr val="accent1"/>
              </a:buClr>
              <a:buFont typeface="Arial Unicode MS"/>
              <a:buChar char="▶"/>
              <a:defRPr/>
            </a:lvl2pPr>
            <a:lvl3pPr marL="1143000" indent="-228600">
              <a:buClr>
                <a:schemeClr val="accent1"/>
              </a:buClr>
              <a:buFont typeface="Arial Unicode MS"/>
              <a:buChar char="▶"/>
              <a:defRPr/>
            </a:lvl3pPr>
            <a:lvl4pPr marL="1600200" indent="-228600">
              <a:buClr>
                <a:schemeClr val="accent1"/>
              </a:buClr>
              <a:buFont typeface="Arial Unicode MS"/>
              <a:buChar char="▶"/>
              <a:defRPr/>
            </a:lvl4pPr>
            <a:lvl5pPr marL="2057400" indent="-228600">
              <a:buClr>
                <a:schemeClr val="accent1"/>
              </a:buClr>
              <a:buFont typeface="Arial Unicode MS"/>
              <a:buChar cha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19C0A48-53B8-C64F-AFE6-ECE23F11299D}" type="slidenum">
              <a:rPr lang="en-US"/>
              <a:pPr/>
              <a:t>‹#›</a:t>
            </a:fld>
            <a:endParaRPr lang="en-US" dirty="0"/>
          </a:p>
        </p:txBody>
      </p:sp>
    </p:spTree>
    <p:extLst>
      <p:ext uri="{BB962C8B-B14F-4D97-AF65-F5344CB8AC3E}">
        <p14:creationId xmlns:p14="http://schemas.microsoft.com/office/powerpoint/2010/main" val="202337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A5193B0-0154-3645-AAC6-F847D834F72F}"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3A2929A9-CBCF-F84E-AF43-5F98BE338A13}" type="slidenum">
              <a:rPr lang="en-US"/>
              <a:pPr/>
              <a:t>‹#›</a:t>
            </a:fld>
            <a:endParaRPr lang="en-US" dirty="0"/>
          </a:p>
        </p:txBody>
      </p:sp>
    </p:spTree>
    <p:extLst>
      <p:ext uri="{BB962C8B-B14F-4D97-AF65-F5344CB8AC3E}">
        <p14:creationId xmlns:p14="http://schemas.microsoft.com/office/powerpoint/2010/main" val="18338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062501F-5EAC-7245-8D34-C03DAAD42E71}"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E90C4066-B959-7048-993A-1D66F247A476}" type="slidenum">
              <a:rPr lang="en-US"/>
              <a:pPr/>
              <a:t>‹#›</a:t>
            </a:fld>
            <a:endParaRPr lang="en-US" dirty="0"/>
          </a:p>
        </p:txBody>
      </p:sp>
    </p:spTree>
    <p:extLst>
      <p:ext uri="{BB962C8B-B14F-4D97-AF65-F5344CB8AC3E}">
        <p14:creationId xmlns:p14="http://schemas.microsoft.com/office/powerpoint/2010/main" val="21562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36BEDF9-1A21-6B43-B875-962A05A1E8E2}"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Footer Placeholder 7"/>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10" name="Slide Number Placeholder 8"/>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AC6EFCD-90AA-5148-8ABC-1BA59F88CEFF}" type="slidenum">
              <a:rPr lang="en-US"/>
              <a:pPr/>
              <a:t>‹#›</a:t>
            </a:fld>
            <a:endParaRPr lang="en-US" dirty="0"/>
          </a:p>
        </p:txBody>
      </p:sp>
    </p:spTree>
    <p:extLst>
      <p:ext uri="{BB962C8B-B14F-4D97-AF65-F5344CB8AC3E}">
        <p14:creationId xmlns:p14="http://schemas.microsoft.com/office/powerpoint/2010/main" val="382910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par>
                          <p:cTn id="12" fill="hold">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par>
                          <p:cTn id="16" fill="hold">
                            <p:stCondLst>
                              <p:cond delay="4500"/>
                            </p:stCondLst>
                            <p:childTnLst>
                              <p:par>
                                <p:cTn id="17" presetID="18" presetClass="entr" presetSubtype="6" fill="hold" grpId="0" nodeType="afterEffect">
                                  <p:stCondLst>
                                    <p:cond delay="100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0EE7452-E89F-B44F-8EC6-5E7B2C87EB8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4" name="TextBox 3"/>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marL="0" marR="0" indent="0" algn="l" defTabSz="457200" rtl="0" eaLnBrk="1" fontAlgn="base" latinLnBrk="0" hangingPunct="1">
              <a:lnSpc>
                <a:spcPct val="100000"/>
              </a:lnSpc>
              <a:spcBef>
                <a:spcPct val="0"/>
              </a:spcBef>
              <a:spcAft>
                <a:spcPct val="0"/>
              </a:spcAft>
              <a:buClrTx/>
              <a:buSzTx/>
              <a:buFontTx/>
              <a:buNone/>
              <a:tabLst/>
              <a:defRPr/>
            </a:pPr>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5" name="Footer Placeholder 3"/>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6" name="Slide Number Placeholder 4"/>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235D4EDD-6E24-774D-A8B8-BDDB611A773D}" type="slidenum">
              <a:rPr lang="en-US"/>
              <a:pPr/>
              <a:t>‹#›</a:t>
            </a:fld>
            <a:endParaRPr lang="en-US" dirty="0"/>
          </a:p>
        </p:txBody>
      </p:sp>
    </p:spTree>
    <p:extLst>
      <p:ext uri="{BB962C8B-B14F-4D97-AF65-F5344CB8AC3E}">
        <p14:creationId xmlns:p14="http://schemas.microsoft.com/office/powerpoint/2010/main" val="74772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1BEF13AA-8851-2444-B9D7-768558950ADA}"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3" name="TextBox 2"/>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4" name="Footer Placeholder 2"/>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5" name="Slide Number Placeholder 3"/>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6462699-1AF8-664B-ADB3-A01A0E32F0C8}" type="slidenum">
              <a:rPr lang="en-US"/>
              <a:pPr/>
              <a:t>‹#›</a:t>
            </a:fld>
            <a:endParaRPr lang="en-US" dirty="0"/>
          </a:p>
        </p:txBody>
      </p:sp>
    </p:spTree>
    <p:extLst>
      <p:ext uri="{BB962C8B-B14F-4D97-AF65-F5344CB8AC3E}">
        <p14:creationId xmlns:p14="http://schemas.microsoft.com/office/powerpoint/2010/main" val="36146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2A51939-0030-0A4E-A79E-17F611277B5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08157194-97EA-E94B-9726-A838644DB756}" type="slidenum">
              <a:rPr lang="en-US"/>
              <a:pPr/>
              <a:t>‹#›</a:t>
            </a:fld>
            <a:endParaRPr lang="en-US" dirty="0"/>
          </a:p>
        </p:txBody>
      </p:sp>
    </p:spTree>
    <p:extLst>
      <p:ext uri="{BB962C8B-B14F-4D97-AF65-F5344CB8AC3E}">
        <p14:creationId xmlns:p14="http://schemas.microsoft.com/office/powerpoint/2010/main" val="382208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408A058-3B46-274D-97D4-88B83F07514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096DE74-CAF8-1D48-A916-7FE4B71AAB36}" type="slidenum">
              <a:rPr lang="en-US"/>
              <a:pPr/>
              <a:t>‹#›</a:t>
            </a:fld>
            <a:endParaRPr lang="en-US" dirty="0"/>
          </a:p>
        </p:txBody>
      </p:sp>
    </p:spTree>
    <p:extLst>
      <p:ext uri="{BB962C8B-B14F-4D97-AF65-F5344CB8AC3E}">
        <p14:creationId xmlns:p14="http://schemas.microsoft.com/office/powerpoint/2010/main" val="344281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nodePh="1">
                                  <p:stCondLst>
                                    <p:cond delay="100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9" name="TextBox 8"/>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D5F6244-AF47-634E-8DBF-AF0C536FC874}" type="slidenum">
              <a:rPr lang="en-US" sz="1200">
                <a:solidFill>
                  <a:srgbClr val="A6A6A6"/>
                </a:solidFill>
                <a:latin typeface="Arial" charset="0"/>
              </a:rPr>
              <a:pPr/>
              <a:t>‹#›</a:t>
            </a:fld>
            <a:endParaRPr lang="en-US" sz="1200" dirty="0">
              <a:solidFill>
                <a:srgbClr val="A6A6A6"/>
              </a:solidFill>
              <a:latin typeface="Arial"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8" presetClass="entr" presetSubtype="6" fill="hold" nodeType="afterEffect">
                  <p:stCondLst>
                    <p:cond delay="1000"/>
                  </p:stCondLst>
                  <p:childTnLst>
                    <p:set>
                      <p:cBhvr>
                        <p:cTn dur="1" fill="hold">
                          <p:stCondLst>
                            <p:cond delay="0"/>
                          </p:stCondLst>
                        </p:cTn>
                        <p:tgtEl>
                          <p:spTgt spid="3"/>
                        </p:tgtEl>
                        <p:attrNameLst>
                          <p:attrName>style.visibility</p:attrName>
                        </p:attrNameLst>
                      </p:cBhvr>
                      <p:to>
                        <p:strVal val="visible"/>
                      </p:to>
                    </p:set>
                    <p:animEffect transition="in" filter="strips(downRight)">
                      <p:cBhvr>
                        <p:cTn dur="1000"/>
                        <p:tgtEl>
                          <p:spTgt spid="3"/>
                        </p:tgtEl>
                      </p:cBhvr>
                    </p:animEffect>
                  </p:childTnLst>
                </p:cTn>
              </p:par>
            </p:tnLst>
          </p:tmpl>
        </p:tmplLst>
      </p:bldP>
    </p:bldLst>
  </p:timing>
  <p:txStyles>
    <p:title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p:titleStyle>
    <p:bodyStyle>
      <a:lvl1pPr marL="342900" indent="-342900" algn="l" defTabSz="457200" rtl="0" fontAlgn="base">
        <a:lnSpc>
          <a:spcPct val="90000"/>
        </a:lnSpc>
        <a:spcBef>
          <a:spcPct val="0"/>
        </a:spcBef>
        <a:spcAft>
          <a:spcPts val="1200"/>
        </a:spcAft>
        <a:buClr>
          <a:schemeClr val="accent1"/>
        </a:buClr>
        <a:buFont typeface="Arial Unicode MS" charset="0"/>
        <a:buChar char="▶"/>
        <a:defRPr sz="3200" kern="1200">
          <a:solidFill>
            <a:schemeClr val="tx1"/>
          </a:solidFill>
          <a:latin typeface="Arial"/>
          <a:ea typeface="ＭＳ Ｐゴシック" charset="0"/>
          <a:cs typeface="Arial"/>
        </a:defRPr>
      </a:lvl1pPr>
      <a:lvl2pPr marL="742950" indent="-285750" algn="l" defTabSz="457200" rtl="0" fontAlgn="base">
        <a:lnSpc>
          <a:spcPct val="90000"/>
        </a:lnSpc>
        <a:spcBef>
          <a:spcPct val="0"/>
        </a:spcBef>
        <a:spcAft>
          <a:spcPts val="1200"/>
        </a:spcAft>
        <a:buClr>
          <a:schemeClr val="accent1"/>
        </a:buClr>
        <a:buFont typeface="Arial Unicode MS" charset="0"/>
        <a:buChar char="▶"/>
        <a:defRPr sz="2800" kern="1200">
          <a:solidFill>
            <a:schemeClr val="tx1"/>
          </a:solidFill>
          <a:latin typeface="Arial"/>
          <a:ea typeface="Arial" charset="0"/>
          <a:cs typeface="Arial"/>
        </a:defRPr>
      </a:lvl2pPr>
      <a:lvl3pPr marL="1143000" indent="-228600" algn="l" defTabSz="457200" rtl="0" fontAlgn="base">
        <a:lnSpc>
          <a:spcPct val="90000"/>
        </a:lnSpc>
        <a:spcBef>
          <a:spcPct val="0"/>
        </a:spcBef>
        <a:spcAft>
          <a:spcPts val="1200"/>
        </a:spcAft>
        <a:buClr>
          <a:schemeClr val="accent1"/>
        </a:buClr>
        <a:buFont typeface="Arial Unicode MS" charset="0"/>
        <a:buChar char="▶"/>
        <a:defRPr sz="2400" kern="1200">
          <a:solidFill>
            <a:schemeClr val="tx1"/>
          </a:solidFill>
          <a:latin typeface="Arial"/>
          <a:ea typeface="Arial" charset="0"/>
          <a:cs typeface="Arial"/>
        </a:defRPr>
      </a:lvl3pPr>
      <a:lvl4pPr marL="16002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4pPr>
      <a:lvl5pPr marL="20574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8"/>
            <a:ext cx="8229600" cy="751905"/>
          </a:xfrm>
        </p:spPr>
        <p:txBody>
          <a:bodyPr/>
          <a:lstStyle/>
          <a:p>
            <a:r>
              <a:rPr lang="en-US"/>
              <a:t>Task</a:t>
            </a:r>
            <a:endParaRPr lang="en-ID"/>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457200" y="1224951"/>
            <a:ext cx="8229600" cy="5080957"/>
          </a:xfrm>
        </p:spPr>
        <p:txBody>
          <a:bodyPr/>
          <a:lstStyle/>
          <a:p>
            <a:pPr marL="284163" indent="-284163">
              <a:buClrTx/>
              <a:buFont typeface="+mj-lt"/>
              <a:buAutoNum type="arabicPeriod"/>
            </a:pPr>
            <a:r>
              <a:rPr lang="en-US" sz="1400"/>
              <a:t>The product design group of Iyengar Electric Supplies, Inc., has determined that it needs to design a new series of switches. It must decide on one of three design strategies. The market forecast is for 200,000 units. The better and more sophisticated the design strategy and the more time spent on value engineering, the less will be the variable cost. The chief of engineering design, Dr. W. L. Berry, has decided that the following costs are a good estimate of the initial and variable costs connected with each of the three strategies:</a:t>
            </a:r>
          </a:p>
          <a:p>
            <a:pPr marL="457200" indent="-228600">
              <a:buClrTx/>
              <a:buAutoNum type="alphaLcParenR"/>
            </a:pPr>
            <a:r>
              <a:rPr lang="en-US" sz="1400"/>
              <a:t>Low-tech: </a:t>
            </a:r>
          </a:p>
          <a:p>
            <a:pPr marL="457200" indent="0">
              <a:buClrTx/>
              <a:buNone/>
            </a:pPr>
            <a:r>
              <a:rPr lang="en-US" sz="1400"/>
              <a:t>A low-technology, low-cost process consisting of hiring several new junior engineers. This option has a fixed cost of $45,000 and variable-cost probabilities of .3 for $.55 each, .4 for $.50, and .3 for $.45. </a:t>
            </a:r>
          </a:p>
          <a:p>
            <a:pPr marL="457200" indent="-228600">
              <a:buClrTx/>
              <a:buAutoNum type="alphaLcParenR"/>
            </a:pPr>
            <a:r>
              <a:rPr lang="en-US" sz="1400"/>
              <a:t>Subcontract: </a:t>
            </a:r>
          </a:p>
          <a:p>
            <a:pPr marL="457200" indent="0">
              <a:buClrTx/>
              <a:buNone/>
            </a:pPr>
            <a:r>
              <a:rPr lang="en-US" sz="1400"/>
              <a:t>A medium-cost approach using a good outside design staff. This approach would have a fixed cost of $65,000 and variable-cost probabilities of .7 of $.45, .2 of $.40, and .1 of $.35. </a:t>
            </a:r>
          </a:p>
          <a:p>
            <a:pPr marL="457200" indent="-228600">
              <a:buClrTx/>
              <a:buAutoNum type="alphaLcParenR"/>
            </a:pPr>
            <a:r>
              <a:rPr lang="en-US" sz="1400"/>
              <a:t>High-tech: </a:t>
            </a:r>
          </a:p>
          <a:p>
            <a:pPr marL="457200" indent="0">
              <a:buClrTx/>
              <a:buNone/>
            </a:pPr>
            <a:r>
              <a:rPr lang="en-US" sz="1400"/>
              <a:t>A high-technology approach using the very best of the inside staff and the latest computer-aided design technology. This approach has a fixed cost of $75,000 and variablecost probabilities of .9 of $.40 and .1 of $.35.</a:t>
            </a:r>
            <a:endParaRPr lang="en-US" sz="2400"/>
          </a:p>
          <a:p>
            <a:pPr marL="228600" indent="0">
              <a:buNone/>
            </a:pPr>
            <a:r>
              <a:rPr lang="en-US" sz="1400"/>
              <a:t>What is the best decision based on an expected monetary value (EMV) criterion? ( Note: We want the lowest EMV, as we are dealing with costs in this problem.)</a:t>
            </a:r>
            <a:endParaRPr lang="en-US" sz="2400"/>
          </a:p>
          <a:p>
            <a:pPr marL="284163" indent="-284163">
              <a:buFont typeface="+mj-lt"/>
              <a:buAutoNum type="arabicPeriod"/>
            </a:pPr>
            <a:endParaRPr lang="en-US" sz="2400"/>
          </a:p>
          <a:p>
            <a:pPr marL="284163" indent="-284163">
              <a:buFont typeface="+mj-lt"/>
              <a:buAutoNum type="arabicPeriod"/>
            </a:pPr>
            <a:endParaRPr lang="en-US" sz="2400"/>
          </a:p>
          <a:p>
            <a:pPr marL="284163" indent="-284163">
              <a:buFont typeface="+mj-lt"/>
              <a:buAutoNum type="arabicPeriod"/>
            </a:pPr>
            <a:endParaRPr lang="en-US" sz="2400"/>
          </a:p>
          <a:p>
            <a:pPr marL="284163" indent="-284163">
              <a:buFont typeface="+mj-lt"/>
              <a:buAutoNum type="arabicPeriod"/>
            </a:pPr>
            <a:endParaRPr lang="en-US" sz="2400"/>
          </a:p>
          <a:p>
            <a:pPr marL="284163" indent="-284163">
              <a:buFont typeface="+mj-lt"/>
              <a:buAutoNum type="arabicPeriod"/>
            </a:pPr>
            <a:endParaRPr lang="en-US" sz="2400"/>
          </a:p>
          <a:p>
            <a:pPr marL="284163" indent="-284163">
              <a:buFont typeface="+mj-lt"/>
              <a:buAutoNum type="arabicPeriod"/>
            </a:pPr>
            <a:endParaRPr lang="en-US" sz="2400"/>
          </a:p>
          <a:p>
            <a:pPr marL="284163" indent="-284163">
              <a:buFont typeface="+mj-lt"/>
              <a:buAutoNum type="arabicPeriod"/>
            </a:pPr>
            <a:endParaRPr lang="en-US" sz="2400"/>
          </a:p>
          <a:p>
            <a:pPr marL="684213" lvl="1" indent="-284163">
              <a:spcAft>
                <a:spcPts val="0"/>
              </a:spcAft>
              <a:buClrTx/>
              <a:buFont typeface="+mj-lt"/>
              <a:buAutoNum type="alphaLcPeriod"/>
            </a:pPr>
            <a:r>
              <a:rPr lang="en-US" sz="2000"/>
              <a:t>Draw the appropriate AON PERT diagram for J.C. Howard’s management team. </a:t>
            </a:r>
          </a:p>
          <a:p>
            <a:pPr marL="684213" lvl="1" indent="-284163">
              <a:spcAft>
                <a:spcPts val="0"/>
              </a:spcAft>
              <a:buClrTx/>
              <a:buFont typeface="+mj-lt"/>
              <a:buAutoNum type="alphaLcPeriod"/>
            </a:pPr>
            <a:r>
              <a:rPr lang="en-US" sz="2000"/>
              <a:t>Find the critical path. </a:t>
            </a:r>
          </a:p>
          <a:p>
            <a:pPr marL="684213" lvl="1" indent="-284163">
              <a:spcAft>
                <a:spcPts val="0"/>
              </a:spcAft>
              <a:buClrTx/>
              <a:buFont typeface="+mj-lt"/>
              <a:buAutoNum type="alphaLcPeriod"/>
            </a:pPr>
            <a:r>
              <a:rPr lang="en-US" sz="2000"/>
              <a:t>What is the project completion time?</a:t>
            </a:r>
            <a:endParaRPr lang="en-ID" sz="3600"/>
          </a:p>
        </p:txBody>
      </p:sp>
    </p:spTree>
    <p:extLst>
      <p:ext uri="{BB962C8B-B14F-4D97-AF65-F5344CB8AC3E}">
        <p14:creationId xmlns:p14="http://schemas.microsoft.com/office/powerpoint/2010/main" val="12541755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HR11">
      <a:dk1>
        <a:srgbClr val="000000"/>
      </a:dk1>
      <a:lt1>
        <a:srgbClr val="FFFFFF"/>
      </a:lt1>
      <a:dk2>
        <a:srgbClr val="255898"/>
      </a:dk2>
      <a:lt2>
        <a:srgbClr val="FFFCF2"/>
      </a:lt2>
      <a:accent1>
        <a:srgbClr val="D33320"/>
      </a:accent1>
      <a:accent2>
        <a:srgbClr val="9FACC7"/>
      </a:accent2>
      <a:accent3>
        <a:srgbClr val="F7D7AC"/>
      </a:accent3>
      <a:accent4>
        <a:srgbClr val="BDD6A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1565</TotalTime>
  <Words>306</Words>
  <Application>Microsoft Office PowerPoint</Application>
  <PresentationFormat>On-screen Show (4:3)</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Unicode MS</vt:lpstr>
      <vt:lpstr>Calibri</vt:lpstr>
      <vt:lpstr>Office Theme</vt:lpstr>
      <vt:lpstr>Task</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Heizer/Render 12e</dc:title>
  <dc:subject>Chapter 3 - Project Management</dc:subject>
  <dc:creator>Jeff Heyl</dc:creator>
  <cp:lastModifiedBy>deni</cp:lastModifiedBy>
  <cp:revision>212</cp:revision>
  <dcterms:created xsi:type="dcterms:W3CDTF">2012-09-28T10:33:31Z</dcterms:created>
  <dcterms:modified xsi:type="dcterms:W3CDTF">2021-02-22T00:32:18Z</dcterms:modified>
</cp:coreProperties>
</file>