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441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44">
          <p15:clr>
            <a:srgbClr val="A4A3A4"/>
          </p15:clr>
        </p15:guide>
        <p15:guide id="2" pos="28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LB" initials="JLB" lastIdx="29" clrIdx="0"/>
  <p:cmAuthor id="2" name="Owner" initials="O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7907" autoAdjust="0"/>
  </p:normalViewPr>
  <p:slideViewPr>
    <p:cSldViewPr snapToGrid="0" snapToObjects="1">
      <p:cViewPr varScale="1">
        <p:scale>
          <a:sx n="111" d="100"/>
          <a:sy n="111" d="100"/>
        </p:scale>
        <p:origin x="1824" y="102"/>
      </p:cViewPr>
      <p:guideLst>
        <p:guide orient="horz" pos="2144"/>
        <p:guide pos="288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tags" Target="tags/tag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2E0611E1-B028-2443-BED6-15B43C61F054}" type="datetimeFigureOut">
              <a:rPr lang="en-US"/>
              <a:pPr/>
              <a:t>2/27/2021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B5570E3B-8CB0-CD44-872C-98256F01E61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128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DF9C12CE-0FD8-364D-9768-5447276E87B3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/>
              <a:t>Click to edit Master subtitle style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01C210C-3266-EB43-B07B-7145F34F04D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643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B110BCBE-1438-7F48-BB47-BA1F78811996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CBB896C-46A8-5B41-A66E-6C0763BACC4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6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02DAD016-8EBF-CF47-ACE8-593B4CD31605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BB3FB61-C215-E543-8FD1-8989B0E7D7C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3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40851343-75B4-5B41-BA15-A1E5D1AFA31C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chemeClr val="accent1"/>
              </a:buClr>
              <a:buFont typeface="Arial Unicode MS"/>
              <a:buChar char="▶"/>
              <a:defRPr/>
            </a:lvl1pPr>
            <a:lvl2pPr marL="742950" indent="-285750">
              <a:buClr>
                <a:schemeClr val="accent1"/>
              </a:buClr>
              <a:buFont typeface="Arial Unicode MS"/>
              <a:buChar char="▶"/>
              <a:defRPr/>
            </a:lvl2pPr>
            <a:lvl3pPr marL="1143000" indent="-228600">
              <a:buClr>
                <a:schemeClr val="accent1"/>
              </a:buClr>
              <a:buFont typeface="Arial Unicode MS"/>
              <a:buChar char="▶"/>
              <a:defRPr/>
            </a:lvl3pPr>
            <a:lvl4pPr marL="1600200" indent="-228600">
              <a:buClr>
                <a:schemeClr val="accent1"/>
              </a:buClr>
              <a:buFont typeface="Arial Unicode MS"/>
              <a:buChar char="▶"/>
              <a:defRPr/>
            </a:lvl4pPr>
            <a:lvl5pPr marL="2057400" indent="-228600">
              <a:buClr>
                <a:schemeClr val="accent1"/>
              </a:buClr>
              <a:buFont typeface="Arial Unicode MS"/>
              <a:buChar char="▶"/>
              <a:defRPr/>
            </a:lvl5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719C0A48-53B8-C64F-AFE6-ECE23F11299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379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BA5193B0-0154-3645-AAC6-F847D834F72F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3A2929A9-CBCF-F84E-AF43-5F98BE338A1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818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3062501F-5EAC-7245-8D34-C03DAAD42E71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E90C4066-B959-7048-993A-1D66F247A47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288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636BEDF9-1A21-6B43-B875-962A05A1E8E2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AC6EFCD-90AA-5148-8ABC-1BA59F88CEFF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910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  <p:bldP spid="5" grpId="0" autoUpdateAnimBg="0"/>
      <p:bldP spid="6" grpId="0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60EE7452-E89F-B44F-8EC6-5E7B2C87EB85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235D4EDD-6E24-774D-A8B8-BDDB611A773D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22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1BEF13AA-8851-2444-B9D7-768558950ADA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46462699-1AF8-664B-ADB3-A01A0E32F0C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663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32A51939-0030-0A4E-A79E-17F611277B53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08157194-97EA-E94B-9726-A838644DB75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082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B408A058-3B46-274D-97D4-88B83F07514C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/>
              <a:t>Click to edit Master text styles</a:t>
            </a:r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dirty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charset="0"/>
              </a:defRPr>
            </a:lvl1pPr>
          </a:lstStyle>
          <a:p>
            <a:fld id="{A096DE74-CAF8-1D48-A916-7FE4B71AAB3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81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 nodePh="1">
                                  <p:stCondLst>
                                    <p:cond delay="10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utoUpdateAnimBg="0"/>
      <p:bldP spid="4" grpId="0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457200" y="6384925"/>
            <a:ext cx="306120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AU" sz="1200" dirty="0">
                <a:solidFill>
                  <a:srgbClr val="A6A6A6"/>
                </a:solidFill>
                <a:latin typeface="Arial" charset="0"/>
              </a:rPr>
              <a:t>Copyright © 2017 Pearson Education, Ltd.</a:t>
            </a:r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7975600" y="6384925"/>
            <a:ext cx="595085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Arial" charset="0"/>
                <a:cs typeface="Arial" charset="0"/>
              </a:defRPr>
            </a:lvl9pPr>
          </a:lstStyle>
          <a:p>
            <a:r>
              <a:rPr lang="en-US" sz="1200" dirty="0">
                <a:solidFill>
                  <a:srgbClr val="A6A6A6"/>
                </a:solidFill>
                <a:latin typeface="Arial" charset="0"/>
              </a:rPr>
              <a:t>3 - </a:t>
            </a:r>
            <a:fld id="{DD5F6244-AF47-634E-8DBF-AF0C536FC874}" type="slidenum">
              <a:rPr lang="en-US" sz="1200">
                <a:solidFill>
                  <a:srgbClr val="A6A6A6"/>
                </a:solidFill>
                <a:latin typeface="Arial" charset="0"/>
              </a:rPr>
              <a:pPr/>
              <a:t>‹#›</a:t>
            </a:fld>
            <a:endParaRPr lang="en-US" sz="1200" dirty="0">
              <a:solidFill>
                <a:srgbClr val="A6A6A6"/>
              </a:solidFill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>
        <p:tmplLst>
          <p:tmpl>
            <p:tnLst>
              <p:par>
                <p:cTn presetID="18" presetClass="entr" presetSubtype="6" fill="hold" nodeType="afterEffect">
                  <p:stCondLst>
                    <p:cond delay="100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strips(downRight)">
                      <p:cBhvr>
                        <p:cTn dur="1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32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742950" indent="-28575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8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1430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4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6002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2057400" indent="-228600" algn="l" defTabSz="457200" rtl="0" fontAlgn="base">
        <a:lnSpc>
          <a:spcPct val="90000"/>
        </a:lnSpc>
        <a:spcBef>
          <a:spcPct val="0"/>
        </a:spcBef>
        <a:spcAft>
          <a:spcPts val="1200"/>
        </a:spcAft>
        <a:buClr>
          <a:schemeClr val="accent1"/>
        </a:buClr>
        <a:buFont typeface="Arial Unicode MS" charset="0"/>
        <a:buChar char="▶"/>
        <a:defRPr sz="20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E385B5-A094-4A0C-BCC4-C09E3FBFB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1905"/>
          </a:xfrm>
        </p:spPr>
        <p:txBody>
          <a:bodyPr/>
          <a:lstStyle/>
          <a:p>
            <a:r>
              <a:rPr lang="en-US"/>
              <a:t>Task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F45E57-1E81-4A39-8C07-783E9A0C9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24951"/>
            <a:ext cx="8229600" cy="5080957"/>
          </a:xfrm>
        </p:spPr>
        <p:txBody>
          <a:bodyPr/>
          <a:lstStyle/>
          <a:p>
            <a:pPr marL="284163" indent="-284163">
              <a:buClrTx/>
              <a:buFont typeface="+mj-lt"/>
              <a:buAutoNum type="arabicPeriod"/>
            </a:pPr>
            <a:r>
              <a:rPr lang="en-US" sz="1600"/>
              <a:t>Borges Machine Shop, Inc., has a 1-year contract for the production of 200,000 gear housings for a new off-road vehicle. Owner Luis Borges hopes the contract will be extended and the volume increased next year. Borges has developed costs for three alternatives. They are general-purpose equipment (GPE), flexible manufacturing system (FMS), and expensive, but efficient, dedicated machine (DM). The cost data follow:</a:t>
            </a:r>
            <a:endParaRPr lang="en-US" sz="2800"/>
          </a:p>
          <a:p>
            <a:pPr marL="284163" indent="-284163">
              <a:buFont typeface="+mj-lt"/>
              <a:buAutoNum type="arabicPeriod"/>
            </a:pPr>
            <a:endParaRPr lang="en-US" sz="1800"/>
          </a:p>
          <a:p>
            <a:pPr marL="284163" indent="-284163">
              <a:buFont typeface="+mj-lt"/>
              <a:buAutoNum type="arabicPeriod"/>
            </a:pPr>
            <a:endParaRPr lang="en-US" sz="1800"/>
          </a:p>
          <a:p>
            <a:pPr marL="284163" indent="-284163">
              <a:buFont typeface="+mj-lt"/>
              <a:buAutoNum type="arabicPeriod"/>
            </a:pPr>
            <a:endParaRPr lang="en-US" sz="1800"/>
          </a:p>
          <a:p>
            <a:pPr marL="284163" indent="-284163">
              <a:buFont typeface="+mj-lt"/>
              <a:buAutoNum type="arabicPeriod"/>
            </a:pPr>
            <a:endParaRPr lang="en-US" sz="1800"/>
          </a:p>
          <a:p>
            <a:pPr marL="284163" indent="-284163">
              <a:buFont typeface="+mj-lt"/>
              <a:buAutoNum type="arabicPeriod"/>
            </a:pPr>
            <a:endParaRPr lang="en-US" sz="1800"/>
          </a:p>
          <a:p>
            <a:pPr marL="284163" indent="-284163">
              <a:buFont typeface="+mj-lt"/>
              <a:buAutoNum type="arabicPeriod"/>
            </a:pPr>
            <a:endParaRPr lang="en-US" sz="1800"/>
          </a:p>
          <a:p>
            <a:pPr marL="284163" indent="-284163">
              <a:buFont typeface="+mj-lt"/>
              <a:buAutoNum type="arabicPeriod"/>
            </a:pPr>
            <a:endParaRPr lang="en-US" sz="1800"/>
          </a:p>
          <a:p>
            <a:pPr marL="400050" lvl="1" indent="0">
              <a:spcAft>
                <a:spcPts val="0"/>
              </a:spcAft>
              <a:buClrTx/>
              <a:buNone/>
            </a:pPr>
            <a:r>
              <a:rPr lang="en-US" sz="1600"/>
              <a:t>Which process is best for this contract?</a:t>
            </a:r>
            <a:r>
              <a:rPr lang="en-US" sz="2400"/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17D532B-5CFB-4E6A-AA1B-200FEC8C38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9787" y="2984727"/>
            <a:ext cx="5411602" cy="195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17556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Office Theme">
  <a:themeElements>
    <a:clrScheme name="HR11">
      <a:dk1>
        <a:srgbClr val="000000"/>
      </a:dk1>
      <a:lt1>
        <a:srgbClr val="FFFFFF"/>
      </a:lt1>
      <a:dk2>
        <a:srgbClr val="255898"/>
      </a:dk2>
      <a:lt2>
        <a:srgbClr val="FFFCF2"/>
      </a:lt2>
      <a:accent1>
        <a:srgbClr val="D33320"/>
      </a:accent1>
      <a:accent2>
        <a:srgbClr val="9FACC7"/>
      </a:accent2>
      <a:accent3>
        <a:srgbClr val="F7D7AC"/>
      </a:accent3>
      <a:accent4>
        <a:srgbClr val="BDD6AE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85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Unicode MS</vt:lpstr>
      <vt:lpstr>Calibri</vt:lpstr>
      <vt:lpstr>Office Theme</vt:lpstr>
      <vt:lpstr>Task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Heizer/Render 12e</dc:title>
  <dc:subject>Chapter 3 - Project Management</dc:subject>
  <dc:creator>Jeff Heyl</dc:creator>
  <cp:lastModifiedBy>deni</cp:lastModifiedBy>
  <cp:revision>212</cp:revision>
  <dcterms:created xsi:type="dcterms:W3CDTF">2012-09-28T10:33:31Z</dcterms:created>
  <dcterms:modified xsi:type="dcterms:W3CDTF">2021-02-27T10:42:12Z</dcterms:modified>
</cp:coreProperties>
</file>