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441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44">
          <p15:clr>
            <a:srgbClr val="A4A3A4"/>
          </p15:clr>
        </p15:guide>
        <p15:guide id="2" pos="28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LB" initials="JLB" lastIdx="29" clrIdx="0"/>
  <p:cmAuthor id="2" name="Owner" initials="O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7907" autoAdjust="0"/>
  </p:normalViewPr>
  <p:slideViewPr>
    <p:cSldViewPr snapToGrid="0" snapToObjects="1">
      <p:cViewPr varScale="1">
        <p:scale>
          <a:sx n="88" d="100"/>
          <a:sy n="88" d="100"/>
        </p:scale>
        <p:origin x="1632" y="84"/>
      </p:cViewPr>
      <p:guideLst>
        <p:guide orient="horz" pos="2144"/>
        <p:guide pos="288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2E0611E1-B028-2443-BED6-15B43C61F054}" type="datetimeFigureOut">
              <a:rPr lang="en-US"/>
              <a:pPr/>
              <a:t>2/22/2021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5570E3B-8CB0-CD44-872C-98256F01E61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212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DF9C12CE-0FD8-364D-9768-5447276E87B3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01C210C-3266-EB43-B07B-7145F34F04D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4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B110BCBE-1438-7F48-BB47-BA1F78811996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CBB896C-46A8-5B41-A66E-6C0763BACC4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02DAD016-8EBF-CF47-ACE8-593B4CD31605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ABB3FB61-C215-E543-8FD1-8989B0E7D7C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3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40851343-75B4-5B41-BA15-A1E5D1AFA31C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accent1"/>
              </a:buClr>
              <a:buFont typeface="Arial Unicode MS"/>
              <a:buChar char="▶"/>
              <a:defRPr/>
            </a:lvl1pPr>
            <a:lvl2pPr marL="742950" indent="-285750">
              <a:buClr>
                <a:schemeClr val="accent1"/>
              </a:buClr>
              <a:buFont typeface="Arial Unicode MS"/>
              <a:buChar char="▶"/>
              <a:defRPr/>
            </a:lvl2pPr>
            <a:lvl3pPr marL="1143000" indent="-228600">
              <a:buClr>
                <a:schemeClr val="accent1"/>
              </a:buClr>
              <a:buFont typeface="Arial Unicode MS"/>
              <a:buChar char="▶"/>
              <a:defRPr/>
            </a:lvl3pPr>
            <a:lvl4pPr marL="1600200" indent="-228600">
              <a:buClr>
                <a:schemeClr val="accent1"/>
              </a:buClr>
              <a:buFont typeface="Arial Unicode MS"/>
              <a:buChar char="▶"/>
              <a:defRPr/>
            </a:lvl4pPr>
            <a:lvl5pPr marL="2057400" indent="-228600">
              <a:buClr>
                <a:schemeClr val="accent1"/>
              </a:buClr>
              <a:buFont typeface="Arial Unicode MS"/>
              <a:buChar char="▶"/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19C0A48-53B8-C64F-AFE6-ECE23F11299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37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BA5193B0-0154-3645-AAC6-F847D834F72F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3A2929A9-CBCF-F84E-AF43-5F98BE338A1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81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3062501F-5EAC-7245-8D34-C03DAAD42E71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E90C4066-B959-7048-993A-1D66F247A47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28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636BEDF9-1A21-6B43-B875-962A05A1E8E2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AC6EFCD-90AA-5148-8ABC-1BA59F88CEF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0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 autoUpdateAnimBg="0"/>
      <p:bldP spid="6" grpId="0" autoUpdateAnimBg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60EE7452-E89F-B44F-8EC6-5E7B2C87EB85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235D4EDD-6E24-774D-A8B8-BDDB611A773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2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1BEF13AA-8851-2444-B9D7-768558950ADA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6462699-1AF8-664B-ADB3-A01A0E32F0C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66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32A51939-0030-0A4E-A79E-17F611277B53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08157194-97EA-E94B-9726-A838644DB75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08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B408A058-3B46-274D-97D4-88B83F07514C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A096DE74-CAF8-1D48-A916-7FE4B71AAB3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81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DD5F6244-AF47-634E-8DBF-AF0C536FC874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>
        <p:tmplLst>
          <p:tmpl>
            <p:tnLst>
              <p:par>
                <p:cTn presetID="18" presetClass="entr" presetSubtype="6" fill="hold" nodeType="after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32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800" kern="1200">
          <a:solidFill>
            <a:schemeClr val="tx1"/>
          </a:solidFill>
          <a:latin typeface="Arial"/>
          <a:ea typeface="Arial" charset="0"/>
          <a:cs typeface="Arial"/>
        </a:defRPr>
      </a:lvl2pPr>
      <a:lvl3pPr marL="11430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400" kern="1200">
          <a:solidFill>
            <a:schemeClr val="tx1"/>
          </a:solidFill>
          <a:latin typeface="Arial"/>
          <a:ea typeface="Arial" charset="0"/>
          <a:cs typeface="Arial"/>
        </a:defRPr>
      </a:lvl3pPr>
      <a:lvl4pPr marL="16002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000" kern="1200">
          <a:solidFill>
            <a:schemeClr val="tx1"/>
          </a:solidFill>
          <a:latin typeface="Arial"/>
          <a:ea typeface="Arial" charset="0"/>
          <a:cs typeface="Arial"/>
        </a:defRPr>
      </a:lvl4pPr>
      <a:lvl5pPr marL="20574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000" kern="1200">
          <a:solidFill>
            <a:schemeClr val="tx1"/>
          </a:solidFill>
          <a:latin typeface="Arial"/>
          <a:ea typeface="Arial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385B5-A094-4A0C-BCC4-C09E3FBFB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1905"/>
          </a:xfrm>
        </p:spPr>
        <p:txBody>
          <a:bodyPr/>
          <a:lstStyle/>
          <a:p>
            <a:r>
              <a:rPr lang="en-US"/>
              <a:t>Task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45E57-1E81-4A39-8C07-783E9A0C9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86" y="1040508"/>
            <a:ext cx="8229600" cy="5279365"/>
          </a:xfrm>
        </p:spPr>
        <p:txBody>
          <a:bodyPr/>
          <a:lstStyle/>
          <a:p>
            <a:pPr marL="284163" indent="-284163">
              <a:buClrTx/>
              <a:buFont typeface="+mj-lt"/>
              <a:buAutoNum type="arabicPeriod"/>
            </a:pPr>
            <a:r>
              <a:rPr lang="en-US" sz="1600"/>
              <a:t>As a prospective owner of a club known as the Red Rose, you are interested in determining the volume of sales dollars necessary for the coming year to reach the break-even point. You have decided to break down the sales for the club into four categories: </a:t>
            </a:r>
          </a:p>
          <a:p>
            <a:pPr marL="282575" indent="0">
              <a:buClrTx/>
              <a:buNone/>
            </a:pPr>
            <a:r>
              <a:rPr lang="en-US" sz="1600"/>
              <a:t>The first category being beer. Your estimate of the beer sales is that 30,000 drinks will be served. The selling price for each unit will average $1.50; the cost is $.75. </a:t>
            </a:r>
          </a:p>
          <a:p>
            <a:pPr marL="282575" indent="0">
              <a:buClrTx/>
              <a:buNone/>
            </a:pPr>
            <a:r>
              <a:rPr lang="en-US" sz="1600"/>
              <a:t>The second major category is meals, which you expect to be 10,000 units with an average price of $10.00 and a cost of $5.00. </a:t>
            </a:r>
          </a:p>
          <a:p>
            <a:pPr marL="282575" indent="0">
              <a:buClrTx/>
              <a:buNone/>
            </a:pPr>
            <a:r>
              <a:rPr lang="en-US" sz="1600"/>
              <a:t>The third major category is desserts and wine, of which you also expect to sell 10,000 units, but with an average price of $2.50 per unit sold and a cost of $1.00 per unit. </a:t>
            </a:r>
          </a:p>
          <a:p>
            <a:pPr marL="282575" indent="0">
              <a:buClrTx/>
              <a:buNone/>
            </a:pPr>
            <a:r>
              <a:rPr lang="en-US" sz="1600"/>
              <a:t>The final category is lunches and inexpensive sandwiches, which you expect to total 20,000 units at an average price of $6.25 with a food cost of $3.25. </a:t>
            </a:r>
          </a:p>
          <a:p>
            <a:pPr marL="282575" indent="0">
              <a:buClrTx/>
              <a:buNone/>
            </a:pPr>
            <a:r>
              <a:rPr lang="en-US" sz="1600"/>
              <a:t>Your fixed cost (i.e., rent, utilities, and so on) is $1,800 per month plus $2,000 per month for entertainment. </a:t>
            </a:r>
          </a:p>
          <a:p>
            <a:pPr marL="282575" indent="0">
              <a:buClrTx/>
              <a:buNone/>
            </a:pPr>
            <a:endParaRPr lang="en-US" sz="1400"/>
          </a:p>
          <a:p>
            <a:pPr marL="684213" lvl="1" indent="-284163">
              <a:spcAft>
                <a:spcPts val="0"/>
              </a:spcAft>
              <a:buClrTx/>
              <a:buFont typeface="+mj-lt"/>
              <a:buAutoNum type="alphaLcPeriod"/>
            </a:pPr>
            <a:r>
              <a:rPr lang="en-US" sz="1600"/>
              <a:t>What is your break-even point in dollars per item?</a:t>
            </a:r>
          </a:p>
          <a:p>
            <a:pPr marL="684213" lvl="1" indent="-284163">
              <a:spcAft>
                <a:spcPts val="0"/>
              </a:spcAft>
              <a:buClrTx/>
              <a:buFont typeface="+mj-lt"/>
              <a:buAutoNum type="alphaLcPeriod"/>
            </a:pPr>
            <a:r>
              <a:rPr lang="en-US" sz="1600"/>
              <a:t>What is the break-even volume per item? </a:t>
            </a:r>
          </a:p>
        </p:txBody>
      </p:sp>
    </p:spTree>
    <p:extLst>
      <p:ext uri="{BB962C8B-B14F-4D97-AF65-F5344CB8AC3E}">
        <p14:creationId xmlns:p14="http://schemas.microsoft.com/office/powerpoint/2010/main" val="12541755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HR11">
      <a:dk1>
        <a:srgbClr val="000000"/>
      </a:dk1>
      <a:lt1>
        <a:srgbClr val="FFFFFF"/>
      </a:lt1>
      <a:dk2>
        <a:srgbClr val="255898"/>
      </a:dk2>
      <a:lt2>
        <a:srgbClr val="FFFCF2"/>
      </a:lt2>
      <a:accent1>
        <a:srgbClr val="D33320"/>
      </a:accent1>
      <a:accent2>
        <a:srgbClr val="9FACC7"/>
      </a:accent2>
      <a:accent3>
        <a:srgbClr val="F7D7AC"/>
      </a:accent3>
      <a:accent4>
        <a:srgbClr val="BDD6A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232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Unicode MS</vt:lpstr>
      <vt:lpstr>Calibri</vt:lpstr>
      <vt:lpstr>Office Theme</vt:lpstr>
      <vt:lpstr>Task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Heizer/Render 12e</dc:title>
  <dc:subject>Chapter 3 - Project Management</dc:subject>
  <dc:creator>Jeff Heyl</dc:creator>
  <cp:lastModifiedBy>deni</cp:lastModifiedBy>
  <cp:revision>212</cp:revision>
  <dcterms:created xsi:type="dcterms:W3CDTF">2012-09-28T10:33:31Z</dcterms:created>
  <dcterms:modified xsi:type="dcterms:W3CDTF">2021-02-22T05:07:40Z</dcterms:modified>
</cp:coreProperties>
</file>