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441" r:id="rId2"/>
    <p:sldId id="442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28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LB" initials="JLB" lastIdx="29" clrIdx="0"/>
  <p:cmAuthor id="2" name="Owner" initials="O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7907" autoAdjust="0"/>
  </p:normalViewPr>
  <p:slideViewPr>
    <p:cSldViewPr snapToGrid="0" snapToObjects="1">
      <p:cViewPr varScale="1">
        <p:scale>
          <a:sx n="111" d="100"/>
          <a:sy n="111" d="100"/>
        </p:scale>
        <p:origin x="1824" y="102"/>
      </p:cViewPr>
      <p:guideLst>
        <p:guide orient="horz" pos="2144"/>
        <p:guide pos="28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E0611E1-B028-2443-BED6-15B43C61F054}" type="datetimeFigureOut">
              <a:rPr lang="en-US"/>
              <a:pPr/>
              <a:t>2/27/2021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5570E3B-8CB0-CD44-872C-98256F01E61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12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DF9C12CE-0FD8-364D-9768-5447276E87B3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01C210C-3266-EB43-B07B-7145F34F04D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4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B110BCBE-1438-7F48-BB47-BA1F78811996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CBB896C-46A8-5B41-A66E-6C0763BACC4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02DAD016-8EBF-CF47-ACE8-593B4CD31605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ABB3FB61-C215-E543-8FD1-8989B0E7D7C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40851343-75B4-5B41-BA15-A1E5D1AFA31C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accent1"/>
              </a:buClr>
              <a:buFont typeface="Arial Unicode MS"/>
              <a:buChar char="▶"/>
              <a:defRPr/>
            </a:lvl1pPr>
            <a:lvl2pPr marL="742950" indent="-285750">
              <a:buClr>
                <a:schemeClr val="accent1"/>
              </a:buClr>
              <a:buFont typeface="Arial Unicode MS"/>
              <a:buChar char="▶"/>
              <a:defRPr/>
            </a:lvl2pPr>
            <a:lvl3pPr marL="1143000" indent="-228600">
              <a:buClr>
                <a:schemeClr val="accent1"/>
              </a:buClr>
              <a:buFont typeface="Arial Unicode MS"/>
              <a:buChar char="▶"/>
              <a:defRPr/>
            </a:lvl3pPr>
            <a:lvl4pPr marL="1600200" indent="-228600">
              <a:buClr>
                <a:schemeClr val="accent1"/>
              </a:buClr>
              <a:buFont typeface="Arial Unicode MS"/>
              <a:buChar char="▶"/>
              <a:defRPr/>
            </a:lvl4pPr>
            <a:lvl5pPr marL="2057400" indent="-228600">
              <a:buClr>
                <a:schemeClr val="accent1"/>
              </a:buClr>
              <a:buFont typeface="Arial Unicode MS"/>
              <a:buChar char="▶"/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19C0A48-53B8-C64F-AFE6-ECE23F11299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7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BA5193B0-0154-3645-AAC6-F847D834F72F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3A2929A9-CBCF-F84E-AF43-5F98BE338A1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8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3062501F-5EAC-7245-8D34-C03DAAD42E71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E90C4066-B959-7048-993A-1D66F247A47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8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636BEDF9-1A21-6B43-B875-962A05A1E8E2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AC6EFCD-90AA-5148-8ABC-1BA59F88CEF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0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60EE7452-E89F-B44F-8EC6-5E7B2C87EB85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235D4EDD-6E24-774D-A8B8-BDDB611A773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2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1BEF13AA-8851-2444-B9D7-768558950ADA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6462699-1AF8-664B-ADB3-A01A0E32F0C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66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32A51939-0030-0A4E-A79E-17F611277B53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08157194-97EA-E94B-9726-A838644DB75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08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B408A058-3B46-274D-97D4-88B83F07514C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A096DE74-CAF8-1D48-A916-7FE4B71AAB3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1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DD5F6244-AF47-634E-8DBF-AF0C536FC874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8" presetClass="entr" presetSubtype="6" fill="hold" nodeType="after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32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8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1430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4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6002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20574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385B5-A094-4A0C-BCC4-C09E3FBFB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1905"/>
          </a:xfrm>
        </p:spPr>
        <p:txBody>
          <a:bodyPr/>
          <a:lstStyle/>
          <a:p>
            <a:r>
              <a:rPr lang="en-US"/>
              <a:t>Tasks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45E57-1E81-4A39-8C07-783E9A0C9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6" y="1040508"/>
            <a:ext cx="8229600" cy="5279365"/>
          </a:xfrm>
        </p:spPr>
        <p:txBody>
          <a:bodyPr/>
          <a:lstStyle/>
          <a:p>
            <a:pPr marL="284163" indent="-284163">
              <a:buClrTx/>
              <a:buFont typeface="+mj-lt"/>
              <a:buAutoNum type="arabicPeriod"/>
            </a:pPr>
            <a:r>
              <a:rPr lang="en-US" sz="1400"/>
              <a:t>Hyundai Motors is considering three sites—A, B, and C—at which to locate a factory to build its new-model automobile, the Hyundai Sport C150. The goal is to locate at a minimumcost site, where cost is measured by the annual fixed plus variable costs of production. Hyundai Motors has gathered the following data:</a:t>
            </a:r>
          </a:p>
          <a:p>
            <a:pPr marL="284163" indent="-284163">
              <a:buClrTx/>
              <a:buFont typeface="+mj-lt"/>
              <a:buAutoNum type="arabicPeriod"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233363" indent="0">
              <a:buClrTx/>
              <a:buNone/>
            </a:pPr>
            <a:r>
              <a:rPr lang="en-US" sz="1400"/>
              <a:t>The firm knows it will produce between 0 and 60,000 Sport C150s at the new plant each year, but, thus far, that is the extent of its knowledge about production plans</a:t>
            </a:r>
            <a:r>
              <a:rPr lang="en-US" sz="2000"/>
              <a:t> </a:t>
            </a:r>
          </a:p>
          <a:p>
            <a:pPr marL="684213" lvl="1" indent="-284163">
              <a:spcAft>
                <a:spcPts val="0"/>
              </a:spcAft>
              <a:buClrTx/>
              <a:buFont typeface="+mj-lt"/>
              <a:buAutoNum type="alphaLcPeriod"/>
            </a:pPr>
            <a:r>
              <a:rPr lang="en-US" sz="1400"/>
              <a:t>For what values of volume, V, of production, if any, is site C a recommended site?</a:t>
            </a:r>
            <a:endParaRPr lang="en-US" sz="2000"/>
          </a:p>
          <a:p>
            <a:pPr marL="684213" lvl="1" indent="-284163">
              <a:spcAft>
                <a:spcPts val="0"/>
              </a:spcAft>
              <a:buClrTx/>
              <a:buFont typeface="+mj-lt"/>
              <a:buAutoNum type="alphaLcPeriod"/>
            </a:pPr>
            <a:r>
              <a:rPr lang="en-US" sz="1400"/>
              <a:t>What volume indicates site A is optimal?</a:t>
            </a:r>
          </a:p>
          <a:p>
            <a:pPr marL="684213" lvl="1" indent="-284163">
              <a:spcAft>
                <a:spcPts val="0"/>
              </a:spcAft>
              <a:buClrTx/>
              <a:buFont typeface="+mj-lt"/>
              <a:buAutoNum type="alphaLcPeriod"/>
            </a:pPr>
            <a:r>
              <a:rPr lang="en-US" sz="1400"/>
              <a:t>Over what range of volume is site B optimal?</a:t>
            </a:r>
            <a:r>
              <a:rPr lang="en-US" sz="2000"/>
              <a:t> </a:t>
            </a:r>
            <a:endParaRPr lang="en-US" sz="16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472CF0-5C12-4013-9704-FE21FF0A2B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2867" y="2311430"/>
            <a:ext cx="395287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17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385B5-A094-4A0C-BCC4-C09E3FBFB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1905"/>
          </a:xfrm>
        </p:spPr>
        <p:txBody>
          <a:bodyPr/>
          <a:lstStyle/>
          <a:p>
            <a:r>
              <a:rPr lang="en-US"/>
              <a:t>Tasks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45E57-1E81-4A39-8C07-783E9A0C9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5" y="1040508"/>
            <a:ext cx="8628469" cy="5279365"/>
          </a:xfrm>
        </p:spPr>
        <p:txBody>
          <a:bodyPr/>
          <a:lstStyle/>
          <a:p>
            <a:pPr>
              <a:buClrTx/>
              <a:buFont typeface="+mj-lt"/>
              <a:buAutoNum type="arabicPeriod" startAt="2"/>
            </a:pPr>
            <a:r>
              <a:rPr lang="en-US" sz="2000"/>
              <a:t>The following table gives the map coordinates and the shipping loads for a set of cities that we wish to connect through a central hub. </a:t>
            </a:r>
            <a:endParaRPr lang="en-US" sz="3600"/>
          </a:p>
          <a:p>
            <a:pPr marL="284163" indent="-284163">
              <a:buClrTx/>
              <a:buFont typeface="+mj-lt"/>
              <a:buAutoNum type="arabicPeriod" startAt="2"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233363" indent="0">
              <a:buClrTx/>
              <a:buNone/>
            </a:pPr>
            <a:r>
              <a:rPr lang="en-US" sz="2000"/>
              <a:t>The firm knows it will produce between 0 and 60,000 Sport C150s at the new plant each year, but, thus far, that is the extent of its knowledge about production plans</a:t>
            </a:r>
            <a:r>
              <a:rPr lang="en-US"/>
              <a:t> </a:t>
            </a:r>
          </a:p>
          <a:p>
            <a:pPr marL="684213" lvl="1" indent="-284163">
              <a:spcAft>
                <a:spcPts val="0"/>
              </a:spcAft>
              <a:buClrTx/>
              <a:buFont typeface="+mj-lt"/>
              <a:buAutoNum type="alphaLcPeriod"/>
            </a:pPr>
            <a:r>
              <a:rPr lang="en-US" sz="1800"/>
              <a:t>Near which map coordinates should the hub be located?</a:t>
            </a:r>
          </a:p>
          <a:p>
            <a:pPr marL="684213" lvl="1" indent="-284163">
              <a:spcAft>
                <a:spcPts val="0"/>
              </a:spcAft>
              <a:buClrTx/>
              <a:buFont typeface="+mj-lt"/>
              <a:buAutoNum type="alphaLcPeriod"/>
            </a:pPr>
            <a:r>
              <a:rPr lang="en-US" sz="1800"/>
              <a:t>If the shipments from city A triple, how does this change the coordinates?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FE532E-01B7-46AF-B0A0-071D9C5F2C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595" y="1975089"/>
            <a:ext cx="397192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8396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HR11">
      <a:dk1>
        <a:srgbClr val="000000"/>
      </a:dk1>
      <a:lt1>
        <a:srgbClr val="FFFFFF"/>
      </a:lt1>
      <a:dk2>
        <a:srgbClr val="255898"/>
      </a:dk2>
      <a:lt2>
        <a:srgbClr val="FFFCF2"/>
      </a:lt2>
      <a:accent1>
        <a:srgbClr val="D33320"/>
      </a:accent1>
      <a:accent2>
        <a:srgbClr val="9FACC7"/>
      </a:accent2>
      <a:accent3>
        <a:srgbClr val="F7D7AC"/>
      </a:accent3>
      <a:accent4>
        <a:srgbClr val="BDD6A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223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Unicode MS</vt:lpstr>
      <vt:lpstr>Calibri</vt:lpstr>
      <vt:lpstr>Office Theme</vt:lpstr>
      <vt:lpstr>Tasks</vt:lpstr>
      <vt:lpstr>Tasks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Heizer/Render 12e</dc:title>
  <dc:subject>Chapter 3 - Project Management</dc:subject>
  <dc:creator>Jeff Heyl</dc:creator>
  <cp:lastModifiedBy>deni</cp:lastModifiedBy>
  <cp:revision>214</cp:revision>
  <dcterms:created xsi:type="dcterms:W3CDTF">2012-09-28T10:33:31Z</dcterms:created>
  <dcterms:modified xsi:type="dcterms:W3CDTF">2021-02-27T10:57:41Z</dcterms:modified>
</cp:coreProperties>
</file>