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441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44">
          <p15:clr>
            <a:srgbClr val="A4A3A4"/>
          </p15:clr>
        </p15:guide>
        <p15:guide id="2" pos="28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LB" initials="JLB" lastIdx="29" clrIdx="0"/>
  <p:cmAuthor id="2" name="Owner" initials="O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6" autoAdjust="0"/>
    <p:restoredTop sz="97907" autoAdjust="0"/>
  </p:normalViewPr>
  <p:slideViewPr>
    <p:cSldViewPr snapToGrid="0" snapToObjects="1">
      <p:cViewPr varScale="1">
        <p:scale>
          <a:sx n="88" d="100"/>
          <a:sy n="88" d="100"/>
        </p:scale>
        <p:origin x="354" y="78"/>
      </p:cViewPr>
      <p:guideLst>
        <p:guide orient="horz" pos="2144"/>
        <p:guide pos="288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tags" Target="tags/tag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2E0611E1-B028-2443-BED6-15B43C61F054}" type="datetimeFigureOut">
              <a:rPr lang="en-US"/>
              <a:pPr/>
              <a:t>2/28/2021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B5570E3B-8CB0-CD44-872C-98256F01E61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212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DF9C12CE-0FD8-364D-9768-5447276E87B3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01C210C-3266-EB43-B07B-7145F34F04D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4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B110BCBE-1438-7F48-BB47-BA1F78811996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CBB896C-46A8-5B41-A66E-6C0763BACC4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02DAD016-8EBF-CF47-ACE8-593B4CD31605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ABB3FB61-C215-E543-8FD1-8989B0E7D7C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3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40851343-75B4-5B41-BA15-A1E5D1AFA31C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chemeClr val="accent1"/>
              </a:buClr>
              <a:buFont typeface="Arial Unicode MS"/>
              <a:buChar char="▶"/>
              <a:defRPr/>
            </a:lvl1pPr>
            <a:lvl2pPr marL="742950" indent="-285750">
              <a:buClr>
                <a:schemeClr val="accent1"/>
              </a:buClr>
              <a:buFont typeface="Arial Unicode MS"/>
              <a:buChar char="▶"/>
              <a:defRPr/>
            </a:lvl2pPr>
            <a:lvl3pPr marL="1143000" indent="-228600">
              <a:buClr>
                <a:schemeClr val="accent1"/>
              </a:buClr>
              <a:buFont typeface="Arial Unicode MS"/>
              <a:buChar char="▶"/>
              <a:defRPr/>
            </a:lvl3pPr>
            <a:lvl4pPr marL="1600200" indent="-228600">
              <a:buClr>
                <a:schemeClr val="accent1"/>
              </a:buClr>
              <a:buFont typeface="Arial Unicode MS"/>
              <a:buChar char="▶"/>
              <a:defRPr/>
            </a:lvl4pPr>
            <a:lvl5pPr marL="2057400" indent="-228600">
              <a:buClr>
                <a:schemeClr val="accent1"/>
              </a:buClr>
              <a:buFont typeface="Arial Unicode MS"/>
              <a:buChar char="▶"/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19C0A48-53B8-C64F-AFE6-ECE23F11299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37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BA5193B0-0154-3645-AAC6-F847D834F72F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3A2929A9-CBCF-F84E-AF43-5F98BE338A1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81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3062501F-5EAC-7245-8D34-C03DAAD42E71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E90C4066-B959-7048-993A-1D66F247A47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28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636BEDF9-1A21-6B43-B875-962A05A1E8E2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4AC6EFCD-90AA-5148-8ABC-1BA59F88CEF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10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5" grpId="0" autoUpdateAnimBg="0"/>
      <p:bldP spid="6" grpId="0" autoUpdateAnimBg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60EE7452-E89F-B44F-8EC6-5E7B2C87EB85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235D4EDD-6E24-774D-A8B8-BDDB611A773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2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1BEF13AA-8851-2444-B9D7-768558950ADA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46462699-1AF8-664B-ADB3-A01A0E32F0C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663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32A51939-0030-0A4E-A79E-17F611277B53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08157194-97EA-E94B-9726-A838644DB75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08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B408A058-3B46-274D-97D4-88B83F07514C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A096DE74-CAF8-1D48-A916-7FE4B71AAB3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81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DD5F6244-AF47-634E-8DBF-AF0C536FC874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>
        <p:tmplLst>
          <p:tmpl>
            <p:tnLst>
              <p:par>
                <p:cTn presetID="18" presetClass="entr" presetSubtype="6" fill="hold" nodeType="after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32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742950" indent="-28575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800" kern="1200">
          <a:solidFill>
            <a:schemeClr val="tx1"/>
          </a:solidFill>
          <a:latin typeface="Arial"/>
          <a:ea typeface="Arial" charset="0"/>
          <a:cs typeface="Arial"/>
        </a:defRPr>
      </a:lvl2pPr>
      <a:lvl3pPr marL="1143000" indent="-2286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400" kern="1200">
          <a:solidFill>
            <a:schemeClr val="tx1"/>
          </a:solidFill>
          <a:latin typeface="Arial"/>
          <a:ea typeface="Arial" charset="0"/>
          <a:cs typeface="Arial"/>
        </a:defRPr>
      </a:lvl3pPr>
      <a:lvl4pPr marL="1600200" indent="-2286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000" kern="1200">
          <a:solidFill>
            <a:schemeClr val="tx1"/>
          </a:solidFill>
          <a:latin typeface="Arial"/>
          <a:ea typeface="Arial" charset="0"/>
          <a:cs typeface="Arial"/>
        </a:defRPr>
      </a:lvl4pPr>
      <a:lvl5pPr marL="2057400" indent="-2286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000" kern="1200">
          <a:solidFill>
            <a:schemeClr val="tx1"/>
          </a:solidFill>
          <a:latin typeface="Arial"/>
          <a:ea typeface="Arial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385B5-A094-4A0C-BCC4-C09E3FBFB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00276"/>
          </a:xfrm>
        </p:spPr>
        <p:txBody>
          <a:bodyPr/>
          <a:lstStyle/>
          <a:p>
            <a:r>
              <a:rPr lang="en-US" sz="3600"/>
              <a:t>Task</a:t>
            </a:r>
            <a:endParaRPr lang="en-ID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45E57-1E81-4A39-8C07-783E9A0C9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486" y="789317"/>
            <a:ext cx="8229600" cy="5927169"/>
          </a:xfrm>
        </p:spPr>
        <p:txBody>
          <a:bodyPr/>
          <a:lstStyle/>
          <a:p>
            <a:pPr marL="284163" indent="-284163">
              <a:buClrTx/>
              <a:buFont typeface="+mj-lt"/>
              <a:buAutoNum type="arabicPeriod"/>
            </a:pPr>
            <a:r>
              <a:rPr lang="en-US" sz="1600"/>
              <a:t>Walters Company management wants to arrange the six departments of its factory in a way that will minimize interdepartmental material-handling costs. They make an initial assumption (to simplify the problem) that each department is 20 × 20 feet and that the building is 60 feet long and 40 feet wide</a:t>
            </a:r>
          </a:p>
          <a:p>
            <a:pPr marL="282575" indent="0">
              <a:buClrTx/>
              <a:buNone/>
            </a:pPr>
            <a:endParaRPr lang="en-US" sz="1400"/>
          </a:p>
          <a:p>
            <a:pPr marL="284163" indent="-284163">
              <a:buClrTx/>
              <a:buFont typeface="+mj-lt"/>
              <a:buAutoNum type="arabicPeriod"/>
            </a:pPr>
            <a:endParaRPr lang="en-US" sz="1050"/>
          </a:p>
          <a:p>
            <a:pPr marL="0" indent="0">
              <a:buClrTx/>
              <a:buNone/>
            </a:pPr>
            <a:endParaRPr lang="en-US" sz="1050"/>
          </a:p>
          <a:p>
            <a:pPr marL="0" indent="0">
              <a:buClrTx/>
              <a:buNone/>
            </a:pPr>
            <a:endParaRPr lang="en-US" sz="1050"/>
          </a:p>
          <a:p>
            <a:pPr marL="233363" indent="0">
              <a:buClrTx/>
              <a:buNone/>
            </a:pPr>
            <a:r>
              <a:rPr lang="en-US" sz="1400"/>
              <a:t>The The amount of unit load between departments in the company can be seen as shown below</a:t>
            </a:r>
          </a:p>
          <a:p>
            <a:pPr marL="233363" indent="0">
              <a:buClrTx/>
              <a:buNone/>
            </a:pPr>
            <a:endParaRPr lang="en-US" sz="2000"/>
          </a:p>
          <a:p>
            <a:pPr marL="233363" indent="0">
              <a:buClrTx/>
              <a:buNone/>
            </a:pPr>
            <a:endParaRPr lang="en-US" sz="2000"/>
          </a:p>
          <a:p>
            <a:pPr marL="233363" indent="0">
              <a:buClrTx/>
              <a:buNone/>
            </a:pPr>
            <a:endParaRPr lang="en-US" sz="2000"/>
          </a:p>
          <a:p>
            <a:pPr marL="233363" indent="0">
              <a:buClrTx/>
              <a:buNone/>
            </a:pPr>
            <a:endParaRPr lang="en-US" sz="2000"/>
          </a:p>
          <a:p>
            <a:pPr marL="233363" indent="0">
              <a:buClrTx/>
              <a:buNone/>
            </a:pPr>
            <a:endParaRPr lang="en-US" sz="2000"/>
          </a:p>
          <a:p>
            <a:pPr marL="400050" lvl="1" indent="0">
              <a:spcAft>
                <a:spcPts val="0"/>
              </a:spcAft>
              <a:buClrTx/>
              <a:buNone/>
            </a:pPr>
            <a:r>
              <a:rPr lang="en-US" sz="1600"/>
              <a:t>Walters Company assumes that a forklift carries all interdepartmental loads. The cost of moving one load between adjacent departments is estimated to be $1. Moving a load between nonadjacent departments costs $2</a:t>
            </a:r>
          </a:p>
          <a:p>
            <a:pPr marL="400050" lvl="1" indent="0">
              <a:spcAft>
                <a:spcPts val="0"/>
              </a:spcAft>
              <a:buClrTx/>
              <a:buNone/>
            </a:pPr>
            <a:r>
              <a:rPr lang="en-US" sz="1600"/>
              <a:t>What is the appropriate layout of the new building?</a:t>
            </a:r>
          </a:p>
          <a:p>
            <a:pPr marL="400050" lvl="1" indent="0">
              <a:spcAft>
                <a:spcPts val="0"/>
              </a:spcAft>
              <a:buClrTx/>
              <a:buNone/>
            </a:pPr>
            <a:r>
              <a:rPr lang="en-US" sz="2000"/>
              <a:t> </a:t>
            </a:r>
            <a:endParaRPr lang="en-US" sz="160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5570251-89F5-4D29-B4F7-3EC1C1112E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056716"/>
              </p:ext>
            </p:extLst>
          </p:nvPr>
        </p:nvGraphicFramePr>
        <p:xfrm>
          <a:off x="1413101" y="1965585"/>
          <a:ext cx="5219699" cy="97169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08138">
                  <a:extLst>
                    <a:ext uri="{9D8B030D-6E8A-4147-A177-3AD203B41FA5}">
                      <a16:colId xmlns:a16="http://schemas.microsoft.com/office/drawing/2014/main" val="3975249408"/>
                    </a:ext>
                  </a:extLst>
                </a:gridCol>
                <a:gridCol w="1710679">
                  <a:extLst>
                    <a:ext uri="{9D8B030D-6E8A-4147-A177-3AD203B41FA5}">
                      <a16:colId xmlns:a16="http://schemas.microsoft.com/office/drawing/2014/main" val="3123603494"/>
                    </a:ext>
                  </a:extLst>
                </a:gridCol>
                <a:gridCol w="1800882">
                  <a:extLst>
                    <a:ext uri="{9D8B030D-6E8A-4147-A177-3AD203B41FA5}">
                      <a16:colId xmlns:a16="http://schemas.microsoft.com/office/drawing/2014/main" val="3730392253"/>
                    </a:ext>
                  </a:extLst>
                </a:gridCol>
              </a:tblGrid>
              <a:tr h="5340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ID" sz="1600">
                          <a:effectLst/>
                        </a:rPr>
                        <a:t>Departemen 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ID" sz="1600">
                          <a:effectLst/>
                        </a:rPr>
                        <a:t>Departemen 2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ID" sz="1600">
                          <a:effectLst/>
                        </a:rPr>
                        <a:t>Departemen 3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6997218"/>
                  </a:ext>
                </a:extLst>
              </a:tr>
              <a:tr h="4376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ID" sz="1600">
                          <a:effectLst/>
                        </a:rPr>
                        <a:t>Departemen 4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ID" sz="1600">
                          <a:effectLst/>
                        </a:rPr>
                        <a:t> Departemen 5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ID" sz="1600">
                          <a:effectLst/>
                        </a:rPr>
                        <a:t>Departemen 6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178269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7F7E9E7-3E58-4FC4-8A6E-B3301A8CD1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360295"/>
              </p:ext>
            </p:extLst>
          </p:nvPr>
        </p:nvGraphicFramePr>
        <p:xfrm>
          <a:off x="2825523" y="3530832"/>
          <a:ext cx="3057525" cy="171437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9570">
                  <a:extLst>
                    <a:ext uri="{9D8B030D-6E8A-4147-A177-3AD203B41FA5}">
                      <a16:colId xmlns:a16="http://schemas.microsoft.com/office/drawing/2014/main" val="4013181741"/>
                    </a:ext>
                  </a:extLst>
                </a:gridCol>
                <a:gridCol w="319570">
                  <a:extLst>
                    <a:ext uri="{9D8B030D-6E8A-4147-A177-3AD203B41FA5}">
                      <a16:colId xmlns:a16="http://schemas.microsoft.com/office/drawing/2014/main" val="2716114050"/>
                    </a:ext>
                  </a:extLst>
                </a:gridCol>
                <a:gridCol w="403159">
                  <a:extLst>
                    <a:ext uri="{9D8B030D-6E8A-4147-A177-3AD203B41FA5}">
                      <a16:colId xmlns:a16="http://schemas.microsoft.com/office/drawing/2014/main" val="1641757155"/>
                    </a:ext>
                  </a:extLst>
                </a:gridCol>
                <a:gridCol w="403159">
                  <a:extLst>
                    <a:ext uri="{9D8B030D-6E8A-4147-A177-3AD203B41FA5}">
                      <a16:colId xmlns:a16="http://schemas.microsoft.com/office/drawing/2014/main" val="2571397098"/>
                    </a:ext>
                  </a:extLst>
                </a:gridCol>
                <a:gridCol w="403159">
                  <a:extLst>
                    <a:ext uri="{9D8B030D-6E8A-4147-A177-3AD203B41FA5}">
                      <a16:colId xmlns:a16="http://schemas.microsoft.com/office/drawing/2014/main" val="2696074718"/>
                    </a:ext>
                  </a:extLst>
                </a:gridCol>
                <a:gridCol w="403159">
                  <a:extLst>
                    <a:ext uri="{9D8B030D-6E8A-4147-A177-3AD203B41FA5}">
                      <a16:colId xmlns:a16="http://schemas.microsoft.com/office/drawing/2014/main" val="61441601"/>
                    </a:ext>
                  </a:extLst>
                </a:gridCol>
                <a:gridCol w="402590">
                  <a:extLst>
                    <a:ext uri="{9D8B030D-6E8A-4147-A177-3AD203B41FA5}">
                      <a16:colId xmlns:a16="http://schemas.microsoft.com/office/drawing/2014/main" val="2814157503"/>
                    </a:ext>
                  </a:extLst>
                </a:gridCol>
                <a:gridCol w="403159">
                  <a:extLst>
                    <a:ext uri="{9D8B030D-6E8A-4147-A177-3AD203B41FA5}">
                      <a16:colId xmlns:a16="http://schemas.microsoft.com/office/drawing/2014/main" val="4641752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Departement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2889261"/>
                  </a:ext>
                </a:extLst>
              </a:tr>
              <a:tr h="0">
                <a:tc row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Departement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1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2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3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4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5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6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103357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1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--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10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40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0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0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30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487157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2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--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50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25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20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0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88028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3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--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60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0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10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264016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4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--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20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0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54595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5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--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0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788485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6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D" sz="1400">
                          <a:effectLst/>
                        </a:rPr>
                        <a:t>--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43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1755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HR11">
      <a:dk1>
        <a:srgbClr val="000000"/>
      </a:dk1>
      <a:lt1>
        <a:srgbClr val="FFFFFF"/>
      </a:lt1>
      <a:dk2>
        <a:srgbClr val="255898"/>
      </a:dk2>
      <a:lt2>
        <a:srgbClr val="FFFCF2"/>
      </a:lt2>
      <a:accent1>
        <a:srgbClr val="D33320"/>
      </a:accent1>
      <a:accent2>
        <a:srgbClr val="9FACC7"/>
      </a:accent2>
      <a:accent3>
        <a:srgbClr val="F7D7AC"/>
      </a:accent3>
      <a:accent4>
        <a:srgbClr val="BDD6A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1614</TotalTime>
  <Words>182</Words>
  <Application>Microsoft Office PowerPoint</Application>
  <PresentationFormat>On-screen Show (4:3)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Unicode MS</vt:lpstr>
      <vt:lpstr>Calibri</vt:lpstr>
      <vt:lpstr>Office Theme</vt:lpstr>
      <vt:lpstr>Task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Heizer/Render 12e</dc:title>
  <dc:subject>Chapter 3 - Project Management</dc:subject>
  <dc:creator>Jeff Heyl</dc:creator>
  <cp:lastModifiedBy>deni</cp:lastModifiedBy>
  <cp:revision>217</cp:revision>
  <dcterms:created xsi:type="dcterms:W3CDTF">2012-09-28T10:33:31Z</dcterms:created>
  <dcterms:modified xsi:type="dcterms:W3CDTF">2021-02-28T06:12:33Z</dcterms:modified>
</cp:coreProperties>
</file>