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6" r:id="rId11"/>
  </p:sldIdLst>
  <p:sldSz cx="9144000" cy="6858000" type="screen4x3"/>
  <p:notesSz cx="7099300" cy="10236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  <a:srgbClr val="000000"/>
    <a:srgbClr val="008000"/>
    <a:srgbClr val="006600"/>
    <a:srgbClr val="800000"/>
    <a:srgbClr val="00007E"/>
    <a:srgbClr val="000099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2" d="100"/>
          <a:sy n="62" d="100"/>
        </p:scale>
        <p:origin x="-44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3225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2615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2615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4" tIns="48302" rIns="96604" bIns="483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2" y="4862199"/>
            <a:ext cx="5679440" cy="4606289"/>
          </a:xfrm>
          <a:prstGeom prst="rect">
            <a:avLst/>
          </a:prstGeom>
        </p:spPr>
        <p:txBody>
          <a:bodyPr vert="horz" lIns="96604" tIns="48302" rIns="96604" bIns="483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2615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2615"/>
            <a:ext cx="3076363" cy="511810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59D4-285F-4CA7-8711-98C08AC12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p:oleObj spid="_x0000_s1042" name="Image" r:id="rId16" imgW="4241270" imgH="5396825" progId="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p:oleObj spid="_x0000_s1043" name="Image" r:id="rId17" imgW="3263492" imgH="486349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FUNGSI LINIER</a:t>
            </a:r>
            <a:br>
              <a:rPr lang="en-US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01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486400"/>
            <a:ext cx="5943600" cy="6096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W. </a:t>
            </a:r>
            <a:r>
              <a:rPr lang="en-US" i="1" dirty="0" err="1" smtClean="0">
                <a:solidFill>
                  <a:schemeClr val="bg1"/>
                </a:solidFill>
              </a:rPr>
              <a:t>Rofianto</a:t>
            </a:r>
            <a:r>
              <a:rPr lang="en-US" i="1" dirty="0" smtClean="0">
                <a:solidFill>
                  <a:schemeClr val="bg1"/>
                </a:solidFill>
              </a:rPr>
              <a:t>, ST, </a:t>
            </a:r>
            <a:r>
              <a:rPr lang="en-US" i="1" dirty="0" err="1" smtClean="0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MATEMATIKA EKONOMI &amp; BISNIS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5238"/>
            <a:ext cx="7772400" cy="49831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200" b="0" dirty="0" err="1" smtClean="0">
                <a:solidFill>
                  <a:srgbClr val="000000"/>
                </a:solidFill>
              </a:rPr>
              <a:t>Matematika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/>
              <a:t>dapat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digunakan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sebagai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salah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satu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alat</a:t>
            </a:r>
            <a:r>
              <a:rPr lang="en-US" sz="2200" b="0" dirty="0" smtClean="0"/>
              <a:t> bantu </a:t>
            </a:r>
            <a:r>
              <a:rPr lang="en-US" sz="2200" b="0" dirty="0" err="1" smtClean="0"/>
              <a:t>dalam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melakukan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analisis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atau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pemecahan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masalah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ekonomi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bisnis</a:t>
            </a:r>
            <a:r>
              <a:rPr lang="en-US" sz="2200" b="0" dirty="0" smtClean="0"/>
              <a:t>.</a:t>
            </a:r>
          </a:p>
          <a:p>
            <a:pPr marL="168275" indent="-168275" algn="just" eaLnBrk="1" hangingPunct="1">
              <a:buFontTx/>
              <a:buNone/>
            </a:pPr>
            <a:endParaRPr lang="en-US" sz="1000" b="0" dirty="0" smtClean="0"/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i="1" dirty="0" err="1" smtClean="0"/>
              <a:t>Mempermudah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analisis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ekonomi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bisnis</a:t>
            </a:r>
            <a:endParaRPr lang="en-US" sz="2000" b="0" dirty="0" smtClean="0"/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i="1" dirty="0" err="1" smtClean="0"/>
              <a:t>Mendukung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analisis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berdasarkan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literatur</a:t>
            </a:r>
            <a:r>
              <a:rPr lang="en-US" sz="2000" b="0" dirty="0" smtClean="0"/>
              <a:t> (</a:t>
            </a:r>
            <a:r>
              <a:rPr lang="en-US" sz="2000" b="0" dirty="0" err="1" smtClean="0"/>
              <a:t>kualitatif</a:t>
            </a:r>
            <a:r>
              <a:rPr lang="en-US" sz="2000" b="0" dirty="0" smtClean="0"/>
              <a:t>)</a:t>
            </a:r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b="0" dirty="0" err="1" smtClean="0"/>
              <a:t>Menyatakan</a:t>
            </a:r>
            <a:r>
              <a:rPr lang="en-US" sz="2000" b="0" dirty="0" smtClean="0"/>
              <a:t> </a:t>
            </a:r>
            <a:r>
              <a:rPr lang="en-US" sz="2000" i="1" dirty="0" err="1" smtClean="0"/>
              <a:t>hubungan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faktor-faktor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ekonomi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kuantitatif</a:t>
            </a:r>
            <a:endParaRPr lang="en-US" sz="2000" b="0" dirty="0" smtClean="0"/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b="0" dirty="0" err="1" smtClean="0"/>
              <a:t>Memungkinkan</a:t>
            </a:r>
            <a:r>
              <a:rPr lang="en-US" sz="2000" b="0" dirty="0" smtClean="0"/>
              <a:t> </a:t>
            </a:r>
            <a:r>
              <a:rPr lang="en-US" sz="2000" i="1" dirty="0" err="1" smtClean="0"/>
              <a:t>prediksi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ekonomi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bisnis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secara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kuantitatif</a:t>
            </a:r>
            <a:endParaRPr lang="en-US" sz="2000" b="0" dirty="0" smtClean="0"/>
          </a:p>
          <a:p>
            <a:pPr marL="346075" indent="-346075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000" b="0" dirty="0" err="1" smtClean="0"/>
              <a:t>Memungkinkan</a:t>
            </a:r>
            <a:r>
              <a:rPr lang="en-US" sz="2000" b="0" dirty="0" smtClean="0"/>
              <a:t> </a:t>
            </a:r>
            <a:r>
              <a:rPr lang="en-US" sz="2000" i="1" dirty="0" err="1" smtClean="0"/>
              <a:t>penggunaan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komputer</a:t>
            </a:r>
            <a:r>
              <a:rPr lang="en-US" sz="2000" i="1" dirty="0" smtClean="0"/>
              <a:t> </a:t>
            </a:r>
            <a:r>
              <a:rPr lang="en-US" sz="2000" b="0" dirty="0" err="1" smtClean="0"/>
              <a:t>sebagai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alat</a:t>
            </a:r>
            <a:r>
              <a:rPr lang="en-US" sz="2000" b="0" dirty="0" smtClean="0"/>
              <a:t> bantu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pemecahan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masalah</a:t>
            </a:r>
            <a:endParaRPr lang="en-US" sz="2000" b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5720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PENGERTIAN DAN UNSUR-UNSUR FUNGSI</a:t>
            </a:r>
          </a:p>
        </p:txBody>
      </p:sp>
      <p:sp>
        <p:nvSpPr>
          <p:cNvPr id="3584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7288"/>
            <a:ext cx="8077200" cy="4176712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sz="2000" b="1" dirty="0" err="1" smtClean="0">
                <a:solidFill>
                  <a:srgbClr val="0070C0"/>
                </a:solidFill>
              </a:rPr>
              <a:t>Fungsi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</a:rPr>
              <a:t>ialah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</a:rPr>
              <a:t>suatu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</a:rPr>
              <a:t>bentuk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hubungan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matematis</a:t>
            </a:r>
            <a:r>
              <a:rPr lang="en-US" sz="2000" b="0" i="1" dirty="0" smtClean="0">
                <a:solidFill>
                  <a:srgbClr val="000000"/>
                </a:solidFill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</a:rPr>
              <a:t>yang </a:t>
            </a:r>
            <a:r>
              <a:rPr lang="en-US" sz="2000" b="0" dirty="0" err="1" smtClean="0">
                <a:solidFill>
                  <a:srgbClr val="000000"/>
                </a:solidFill>
              </a:rPr>
              <a:t>menyatakan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</a:rPr>
              <a:t>hubungan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</a:rPr>
              <a:t>ketergantungan</a:t>
            </a:r>
            <a:r>
              <a:rPr lang="en-US" sz="2000" b="0" dirty="0" smtClean="0">
                <a:solidFill>
                  <a:srgbClr val="000000"/>
                </a:solidFill>
              </a:rPr>
              <a:t> (</a:t>
            </a:r>
            <a:r>
              <a:rPr lang="en-US" sz="2000" b="0" dirty="0" err="1" smtClean="0">
                <a:solidFill>
                  <a:srgbClr val="000000"/>
                </a:solidFill>
              </a:rPr>
              <a:t>hubungan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</a:rPr>
              <a:t>fungsional</a:t>
            </a:r>
            <a:r>
              <a:rPr lang="en-US" sz="2000" b="0" dirty="0" smtClean="0">
                <a:solidFill>
                  <a:srgbClr val="000000"/>
                </a:solidFill>
              </a:rPr>
              <a:t>) </a:t>
            </a:r>
            <a:r>
              <a:rPr lang="en-US" sz="2000" b="0" dirty="0" err="1" smtClean="0">
                <a:solidFill>
                  <a:srgbClr val="000000"/>
                </a:solidFill>
              </a:rPr>
              <a:t>antara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</a:rPr>
              <a:t>satu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variabel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masukan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</a:rPr>
              <a:t>dengan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variabel</a:t>
            </a:r>
            <a:r>
              <a:rPr lang="en-US" sz="2000" i="1" dirty="0" smtClean="0">
                <a:solidFill>
                  <a:srgbClr val="000000"/>
                </a:solidFill>
              </a:rPr>
              <a:t> lain</a:t>
            </a:r>
            <a:r>
              <a:rPr lang="en-US" sz="2000" b="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			y = f(x)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		           y = 5 + 2 x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0875" y="1143000"/>
            <a:ext cx="2376488" cy="865187"/>
            <a:chOff x="929" y="845"/>
            <a:chExt cx="1497" cy="545"/>
          </a:xfrm>
        </p:grpSpPr>
        <p:sp>
          <p:nvSpPr>
            <p:cNvPr id="5136" name="Rectangle 5"/>
            <p:cNvSpPr>
              <a:spLocks noChangeArrowheads="1"/>
            </p:cNvSpPr>
            <p:nvPr/>
          </p:nvSpPr>
          <p:spPr bwMode="auto">
            <a:xfrm>
              <a:off x="1201" y="845"/>
              <a:ext cx="953" cy="54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FUNGSI</a:t>
              </a:r>
            </a:p>
            <a:p>
              <a:pPr algn="ctr" eaLnBrk="0" hangingPunct="0"/>
              <a:r>
                <a:rPr lang="en-US" sz="2400" b="1" dirty="0">
                  <a:solidFill>
                    <a:srgbClr val="0070C0"/>
                  </a:solidFill>
                  <a:latin typeface="Segoe UI" pitchFamily="34" charset="0"/>
                  <a:cs typeface="Segoe UI" pitchFamily="34" charset="0"/>
                </a:rPr>
                <a:t>f (x)</a:t>
              </a:r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>
              <a:off x="929" y="1118"/>
              <a:ext cx="2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5138" name="Line 7"/>
            <p:cNvSpPr>
              <a:spLocks noChangeShapeType="1"/>
            </p:cNvSpPr>
            <p:nvPr/>
          </p:nvSpPr>
          <p:spPr bwMode="auto">
            <a:xfrm>
              <a:off x="2154" y="1118"/>
              <a:ext cx="2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752600" y="1285875"/>
            <a:ext cx="130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8000"/>
                </a:solidFill>
                <a:latin typeface="Segoe UI" pitchFamily="34" charset="0"/>
                <a:cs typeface="Segoe UI" pitchFamily="34" charset="0"/>
              </a:rPr>
              <a:t>Input, x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568950" y="1285875"/>
            <a:ext cx="1555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Output, y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1716087" y="4659312"/>
            <a:ext cx="151130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04837" y="5499100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Variabel terikat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776537" y="5505450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Konstanta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305300" y="5505450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Koefisien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975350" y="3962400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Variabel</a:t>
            </a:r>
            <a:r>
              <a:rPr lang="en-US" b="1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bebas</a:t>
            </a:r>
            <a:endParaRPr lang="en-US" b="1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3552825" y="4648200"/>
            <a:ext cx="257175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 flipV="1">
            <a:off x="4419600" y="4495800"/>
            <a:ext cx="484187" cy="1016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4876798" y="4114800"/>
            <a:ext cx="1066801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 rot="20809038">
            <a:off x="2807035" y="3958586"/>
            <a:ext cx="2272128" cy="822362"/>
          </a:xfrm>
          <a:prstGeom prst="ellips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3868"/>
          <a:stretch>
            <a:fillRect/>
          </a:stretch>
        </p:blipFill>
        <p:spPr bwMode="auto">
          <a:xfrm>
            <a:off x="6477000" y="4583084"/>
            <a:ext cx="2257425" cy="189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  <p:bldP spid="35850" grpId="0" animBg="1"/>
      <p:bldP spid="35851" grpId="0"/>
      <p:bldP spid="35852" grpId="0"/>
      <p:bldP spid="35853" grpId="0"/>
      <p:bldP spid="35854" grpId="0"/>
      <p:bldP spid="35855" grpId="0" animBg="1"/>
      <p:bldP spid="35856" grpId="0" animBg="1"/>
      <p:bldP spid="35857" grpId="0" animBg="1"/>
      <p:bldP spid="358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INTERCEPT DAN SLOPE GARIS LURUS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257800" y="1143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y = f(x) = 2x + 3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06575" y="2425700"/>
            <a:ext cx="2428875" cy="1296988"/>
            <a:chOff x="703" y="1570"/>
            <a:chExt cx="1530" cy="817"/>
          </a:xfrm>
        </p:grpSpPr>
        <p:sp>
          <p:nvSpPr>
            <p:cNvPr id="6197" name="Rectangle 5"/>
            <p:cNvSpPr>
              <a:spLocks noChangeArrowheads="1"/>
            </p:cNvSpPr>
            <p:nvPr/>
          </p:nvSpPr>
          <p:spPr bwMode="auto">
            <a:xfrm>
              <a:off x="1837" y="2118"/>
              <a:ext cx="3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8000"/>
                  </a:solidFill>
                  <a:latin typeface="Monotype Corsiva" pitchFamily="66" charset="0"/>
                  <a:sym typeface="Wingdings" pitchFamily="2" charset="2"/>
                </a:rPr>
                <a:t>(0,3)</a:t>
              </a:r>
            </a:p>
          </p:txBody>
        </p:sp>
        <p:sp>
          <p:nvSpPr>
            <p:cNvPr id="6198" name="Line 6"/>
            <p:cNvSpPr>
              <a:spLocks noChangeShapeType="1"/>
            </p:cNvSpPr>
            <p:nvPr/>
          </p:nvSpPr>
          <p:spPr bwMode="auto">
            <a:xfrm>
              <a:off x="1474" y="1797"/>
              <a:ext cx="318" cy="27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9" name="Text Box 7"/>
            <p:cNvSpPr txBox="1">
              <a:spLocks noChangeArrowheads="1"/>
            </p:cNvSpPr>
            <p:nvPr/>
          </p:nvSpPr>
          <p:spPr bwMode="auto">
            <a:xfrm>
              <a:off x="703" y="1570"/>
              <a:ext cx="77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8000"/>
                  </a:solidFill>
                  <a:latin typeface="Monotype Corsiva" pitchFamily="66" charset="0"/>
                </a:rPr>
                <a:t>y intercept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85850" y="4810125"/>
            <a:ext cx="2305050" cy="1722436"/>
            <a:chOff x="249" y="3113"/>
            <a:chExt cx="1452" cy="1085"/>
          </a:xfrm>
        </p:grpSpPr>
        <p:sp>
          <p:nvSpPr>
            <p:cNvPr id="6194" name="Rectangle 9"/>
            <p:cNvSpPr>
              <a:spLocks noChangeArrowheads="1"/>
            </p:cNvSpPr>
            <p:nvPr/>
          </p:nvSpPr>
          <p:spPr bwMode="auto">
            <a:xfrm>
              <a:off x="249" y="3113"/>
              <a:ext cx="6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8000"/>
                  </a:solidFill>
                  <a:latin typeface="Monotype Corsiva" pitchFamily="66" charset="0"/>
                  <a:sym typeface="Wingdings" pitchFamily="2" charset="2"/>
                </a:rPr>
                <a:t>(-1,5 ;0)</a:t>
              </a:r>
            </a:p>
          </p:txBody>
        </p:sp>
        <p:sp>
          <p:nvSpPr>
            <p:cNvPr id="6195" name="Text Box 10"/>
            <p:cNvSpPr txBox="1">
              <a:spLocks noChangeArrowheads="1"/>
            </p:cNvSpPr>
            <p:nvPr/>
          </p:nvSpPr>
          <p:spPr bwMode="auto">
            <a:xfrm>
              <a:off x="927" y="3929"/>
              <a:ext cx="7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dirty="0">
                  <a:solidFill>
                    <a:srgbClr val="008000"/>
                  </a:solidFill>
                  <a:latin typeface="Monotype Corsiva" pitchFamily="66" charset="0"/>
                </a:rPr>
                <a:t>x intercept</a:t>
              </a:r>
            </a:p>
          </p:txBody>
        </p:sp>
        <p:sp>
          <p:nvSpPr>
            <p:cNvPr id="6196" name="Line 11"/>
            <p:cNvSpPr>
              <a:spLocks noChangeShapeType="1"/>
            </p:cNvSpPr>
            <p:nvPr/>
          </p:nvSpPr>
          <p:spPr bwMode="auto">
            <a:xfrm>
              <a:off x="793" y="3566"/>
              <a:ext cx="182" cy="40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1301750" y="1346200"/>
            <a:ext cx="3889375" cy="4824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941388" y="5240338"/>
            <a:ext cx="4908550" cy="642937"/>
            <a:chOff x="593" y="3343"/>
            <a:chExt cx="3092" cy="405"/>
          </a:xfrm>
        </p:grpSpPr>
        <p:sp>
          <p:nvSpPr>
            <p:cNvPr id="6186" name="Line 19"/>
            <p:cNvSpPr>
              <a:spLocks noChangeShapeType="1"/>
            </p:cNvSpPr>
            <p:nvPr/>
          </p:nvSpPr>
          <p:spPr bwMode="auto">
            <a:xfrm flipV="1">
              <a:off x="593" y="3476"/>
              <a:ext cx="28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7" name="Text Box 20"/>
            <p:cNvSpPr txBox="1">
              <a:spLocks noChangeArrowheads="1"/>
            </p:cNvSpPr>
            <p:nvPr/>
          </p:nvSpPr>
          <p:spPr bwMode="auto">
            <a:xfrm>
              <a:off x="3456" y="3343"/>
              <a:ext cx="22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x </a:t>
              </a:r>
            </a:p>
          </p:txBody>
        </p:sp>
        <p:sp>
          <p:nvSpPr>
            <p:cNvPr id="6188" name="Text Box 21"/>
            <p:cNvSpPr txBox="1">
              <a:spLocks noChangeArrowheads="1"/>
            </p:cNvSpPr>
            <p:nvPr/>
          </p:nvSpPr>
          <p:spPr bwMode="auto">
            <a:xfrm>
              <a:off x="2895" y="34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1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89" name="Line 24"/>
            <p:cNvSpPr>
              <a:spLocks noChangeShapeType="1"/>
            </p:cNvSpPr>
            <p:nvPr/>
          </p:nvSpPr>
          <p:spPr bwMode="auto">
            <a:xfrm rot="-5400000">
              <a:off x="2952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0" name="Line 25"/>
            <p:cNvSpPr>
              <a:spLocks noChangeShapeType="1"/>
            </p:cNvSpPr>
            <p:nvPr/>
          </p:nvSpPr>
          <p:spPr bwMode="auto">
            <a:xfrm rot="-5400000">
              <a:off x="1501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1" name="Line 26"/>
            <p:cNvSpPr>
              <a:spLocks noChangeShapeType="1"/>
            </p:cNvSpPr>
            <p:nvPr/>
          </p:nvSpPr>
          <p:spPr bwMode="auto">
            <a:xfrm rot="-5400000">
              <a:off x="775" y="3430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2" name="Text Box 27"/>
            <p:cNvSpPr txBox="1">
              <a:spLocks noChangeArrowheads="1"/>
            </p:cNvSpPr>
            <p:nvPr/>
          </p:nvSpPr>
          <p:spPr bwMode="auto">
            <a:xfrm>
              <a:off x="1410" y="3479"/>
              <a:ext cx="2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-1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93" name="Text Box 28"/>
            <p:cNvSpPr txBox="1">
              <a:spLocks noChangeArrowheads="1"/>
            </p:cNvSpPr>
            <p:nvPr/>
          </p:nvSpPr>
          <p:spPr bwMode="auto">
            <a:xfrm>
              <a:off x="623" y="3476"/>
              <a:ext cx="2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-2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246438" y="914400"/>
            <a:ext cx="504825" cy="5060950"/>
            <a:chOff x="1610" y="618"/>
            <a:chExt cx="318" cy="3188"/>
          </a:xfrm>
        </p:grpSpPr>
        <p:sp>
          <p:nvSpPr>
            <p:cNvPr id="6173" name="Line 30"/>
            <p:cNvSpPr>
              <a:spLocks noChangeShapeType="1"/>
            </p:cNvSpPr>
            <p:nvPr/>
          </p:nvSpPr>
          <p:spPr bwMode="auto">
            <a:xfrm>
              <a:off x="1857" y="754"/>
              <a:ext cx="0" cy="30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4" name="Text Box 31"/>
            <p:cNvSpPr txBox="1">
              <a:spLocks noChangeArrowheads="1"/>
            </p:cNvSpPr>
            <p:nvPr/>
          </p:nvSpPr>
          <p:spPr bwMode="auto">
            <a:xfrm>
              <a:off x="1610" y="618"/>
              <a:ext cx="1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y</a:t>
              </a:r>
            </a:p>
          </p:txBody>
        </p:sp>
        <p:sp>
          <p:nvSpPr>
            <p:cNvPr id="6175" name="Text Box 32"/>
            <p:cNvSpPr txBox="1">
              <a:spLocks noChangeArrowheads="1"/>
            </p:cNvSpPr>
            <p:nvPr/>
          </p:nvSpPr>
          <p:spPr bwMode="auto">
            <a:xfrm>
              <a:off x="1617" y="2886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1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76" name="Text Box 33"/>
            <p:cNvSpPr txBox="1">
              <a:spLocks noChangeArrowheads="1"/>
            </p:cNvSpPr>
            <p:nvPr/>
          </p:nvSpPr>
          <p:spPr bwMode="auto">
            <a:xfrm>
              <a:off x="1630" y="1525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4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77" name="Text Box 34"/>
            <p:cNvSpPr txBox="1">
              <a:spLocks noChangeArrowheads="1"/>
            </p:cNvSpPr>
            <p:nvPr/>
          </p:nvSpPr>
          <p:spPr bwMode="auto">
            <a:xfrm>
              <a:off x="1617" y="19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3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78" name="Text Box 35"/>
            <p:cNvSpPr txBox="1">
              <a:spLocks noChangeArrowheads="1"/>
            </p:cNvSpPr>
            <p:nvPr/>
          </p:nvSpPr>
          <p:spPr bwMode="auto">
            <a:xfrm>
              <a:off x="1630" y="2432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2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79" name="Line 36"/>
            <p:cNvSpPr>
              <a:spLocks noChangeShapeType="1"/>
            </p:cNvSpPr>
            <p:nvPr/>
          </p:nvSpPr>
          <p:spPr bwMode="auto">
            <a:xfrm>
              <a:off x="1838" y="3022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0" name="Line 37"/>
            <p:cNvSpPr>
              <a:spLocks noChangeShapeType="1"/>
            </p:cNvSpPr>
            <p:nvPr/>
          </p:nvSpPr>
          <p:spPr bwMode="auto">
            <a:xfrm>
              <a:off x="1838" y="2569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1" name="Line 38"/>
            <p:cNvSpPr>
              <a:spLocks noChangeShapeType="1"/>
            </p:cNvSpPr>
            <p:nvPr/>
          </p:nvSpPr>
          <p:spPr bwMode="auto">
            <a:xfrm>
              <a:off x="1838" y="2115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2" name="Line 39"/>
            <p:cNvSpPr>
              <a:spLocks noChangeShapeType="1"/>
            </p:cNvSpPr>
            <p:nvPr/>
          </p:nvSpPr>
          <p:spPr bwMode="auto">
            <a:xfrm>
              <a:off x="1838" y="166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3" name="Line 40"/>
            <p:cNvSpPr>
              <a:spLocks noChangeShapeType="1"/>
            </p:cNvSpPr>
            <p:nvPr/>
          </p:nvSpPr>
          <p:spPr bwMode="auto">
            <a:xfrm>
              <a:off x="1837" y="1207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4" name="Text Box 41"/>
            <p:cNvSpPr txBox="1">
              <a:spLocks noChangeArrowheads="1"/>
            </p:cNvSpPr>
            <p:nvPr/>
          </p:nvSpPr>
          <p:spPr bwMode="auto">
            <a:xfrm>
              <a:off x="1643" y="1071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5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  <p:sp>
          <p:nvSpPr>
            <p:cNvPr id="6185" name="Text Box 42"/>
            <p:cNvSpPr txBox="1">
              <a:spLocks noChangeArrowheads="1"/>
            </p:cNvSpPr>
            <p:nvPr/>
          </p:nvSpPr>
          <p:spPr bwMode="auto">
            <a:xfrm>
              <a:off x="1610" y="3479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CC3300"/>
                  </a:solidFill>
                  <a:latin typeface="Monotype Corsiva" pitchFamily="66" charset="0"/>
                </a:rPr>
                <a:t>0</a:t>
              </a:r>
              <a:endParaRPr lang="en-US" sz="2200" b="1" baseline="-25000">
                <a:solidFill>
                  <a:srgbClr val="CC330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3657600" y="3286125"/>
            <a:ext cx="619125" cy="2133600"/>
            <a:chOff x="2304" y="2112"/>
            <a:chExt cx="390" cy="1344"/>
          </a:xfrm>
        </p:grpSpPr>
        <p:sp>
          <p:nvSpPr>
            <p:cNvPr id="6171" name="Line 45"/>
            <p:cNvSpPr>
              <a:spLocks noChangeShapeType="1"/>
            </p:cNvSpPr>
            <p:nvPr/>
          </p:nvSpPr>
          <p:spPr bwMode="auto">
            <a:xfrm rot="10800000" flipV="1">
              <a:off x="2304" y="2112"/>
              <a:ext cx="0" cy="1344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2" name="Text Box 46"/>
            <p:cNvSpPr txBox="1">
              <a:spLocks noChangeArrowheads="1"/>
            </p:cNvSpPr>
            <p:nvPr/>
          </p:nvSpPr>
          <p:spPr bwMode="auto">
            <a:xfrm>
              <a:off x="2400" y="2688"/>
              <a:ext cx="2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CC00CC"/>
                  </a:solidFill>
                  <a:latin typeface="Monotype Corsiva" pitchFamily="66" charset="0"/>
                </a:rPr>
                <a:t>∆y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1828800" y="5419725"/>
            <a:ext cx="1828800" cy="655638"/>
            <a:chOff x="1152" y="3456"/>
            <a:chExt cx="1152" cy="413"/>
          </a:xfrm>
        </p:grpSpPr>
        <p:sp>
          <p:nvSpPr>
            <p:cNvPr id="6169" name="Line 44"/>
            <p:cNvSpPr>
              <a:spLocks noChangeShapeType="1"/>
            </p:cNvSpPr>
            <p:nvPr/>
          </p:nvSpPr>
          <p:spPr bwMode="auto">
            <a:xfrm rot="16200000" flipV="1">
              <a:off x="1728" y="2880"/>
              <a:ext cx="0" cy="1152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0" name="Text Box 47"/>
            <p:cNvSpPr txBox="1">
              <a:spLocks noChangeArrowheads="1"/>
            </p:cNvSpPr>
            <p:nvPr/>
          </p:nvSpPr>
          <p:spPr bwMode="auto">
            <a:xfrm>
              <a:off x="1622" y="3600"/>
              <a:ext cx="2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CC00CC"/>
                  </a:solidFill>
                  <a:latin typeface="Monotype Corsiva" pitchFamily="66" charset="0"/>
                </a:rPr>
                <a:t>∆x</a:t>
              </a:r>
            </a:p>
          </p:txBody>
        </p:sp>
      </p:grp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5592763" y="3219450"/>
            <a:ext cx="33826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Segoe UI" pitchFamily="34" charset="0"/>
                <a:cs typeface="Segoe UI" pitchFamily="34" charset="0"/>
              </a:rPr>
              <a:t>Intercept</a:t>
            </a:r>
          </a:p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Segoe UI" pitchFamily="34" charset="0"/>
                <a:cs typeface="Segoe UI" pitchFamily="34" charset="0"/>
              </a:rPr>
              <a:t>x = 0 </a:t>
            </a:r>
            <a:r>
              <a:rPr lang="en-US" sz="2000" b="1" dirty="0">
                <a:solidFill>
                  <a:srgbClr val="008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 y = 3      (0,3)</a:t>
            </a:r>
          </a:p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y = 0  x = -1,5  (-1,5;0)</a:t>
            </a:r>
          </a:p>
        </p:txBody>
      </p:sp>
      <p:sp>
        <p:nvSpPr>
          <p:cNvPr id="6156" name="Rectangle 4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5562600" y="1600200"/>
            <a:ext cx="3238500" cy="1308100"/>
            <a:chOff x="3456" y="1100"/>
            <a:chExt cx="2040" cy="824"/>
          </a:xfrm>
        </p:grpSpPr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3456" y="1468"/>
              <a:ext cx="2040" cy="456"/>
              <a:chOff x="3456" y="1468"/>
              <a:chExt cx="2040" cy="456"/>
            </a:xfrm>
          </p:grpSpPr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3456" y="1468"/>
                <a:ext cx="964" cy="452"/>
                <a:chOff x="3470" y="2162"/>
                <a:chExt cx="964" cy="452"/>
              </a:xfrm>
            </p:grpSpPr>
            <p:sp>
              <p:nvSpPr>
                <p:cNvPr id="6166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470" y="2247"/>
                  <a:ext cx="72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b="1" dirty="0">
                      <a:solidFill>
                        <a:srgbClr val="CC00CC"/>
                      </a:solidFill>
                      <a:latin typeface="Segoe UI" pitchFamily="34" charset="0"/>
                      <a:cs typeface="Segoe UI" pitchFamily="34" charset="0"/>
                    </a:rPr>
                    <a:t>Slope  = </a:t>
                  </a:r>
                </a:p>
              </p:txBody>
            </p:sp>
            <p:sp>
              <p:nvSpPr>
                <p:cNvPr id="616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150" y="2162"/>
                  <a:ext cx="284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b="1">
                      <a:solidFill>
                        <a:srgbClr val="CC00CC"/>
                      </a:solidFill>
                      <a:latin typeface="Segoe UI" pitchFamily="34" charset="0"/>
                      <a:cs typeface="Segoe UI" pitchFamily="34" charset="0"/>
                    </a:rPr>
                    <a:t>∆y</a:t>
                  </a:r>
                </a:p>
                <a:p>
                  <a:pPr eaLnBrk="0" hangingPunct="0"/>
                  <a:endParaRPr lang="en-US" sz="500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endParaRPr>
                </a:p>
                <a:p>
                  <a:pPr eaLnBrk="0" hangingPunct="0"/>
                  <a:r>
                    <a:rPr lang="en-US" b="1">
                      <a:solidFill>
                        <a:srgbClr val="CC00CC"/>
                      </a:solidFill>
                      <a:latin typeface="Segoe UI" pitchFamily="34" charset="0"/>
                      <a:cs typeface="Segoe UI" pitchFamily="34" charset="0"/>
                    </a:rPr>
                    <a:t>∆x</a:t>
                  </a:r>
                </a:p>
              </p:txBody>
            </p:sp>
            <p:sp>
              <p:nvSpPr>
                <p:cNvPr id="6168" name="Line 5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264" y="2228"/>
                  <a:ext cx="0" cy="317"/>
                </a:xfrm>
                <a:prstGeom prst="line">
                  <a:avLst/>
                </a:prstGeom>
                <a:noFill/>
                <a:ln w="2857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162" name="Text Box 55"/>
              <p:cNvSpPr txBox="1">
                <a:spLocks noChangeArrowheads="1"/>
              </p:cNvSpPr>
              <p:nvPr/>
            </p:nvSpPr>
            <p:spPr bwMode="auto">
              <a:xfrm>
                <a:off x="4583" y="1468"/>
                <a:ext cx="71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rPr>
                  <a:t>3 - 0</a:t>
                </a:r>
              </a:p>
              <a:p>
                <a:pPr eaLnBrk="0" hangingPunct="0"/>
                <a:endParaRPr lang="en-US" sz="500" b="1">
                  <a:solidFill>
                    <a:srgbClr val="CC00CC"/>
                  </a:solidFill>
                  <a:latin typeface="Segoe UI" pitchFamily="34" charset="0"/>
                  <a:cs typeface="Segoe UI" pitchFamily="34" charset="0"/>
                </a:endParaRPr>
              </a:p>
              <a:p>
                <a:pPr eaLnBrk="0" hangingPunct="0"/>
                <a:r>
                  <a:rPr lang="en-US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rPr>
                  <a:t>0 - (-1,5)</a:t>
                </a:r>
              </a:p>
            </p:txBody>
          </p:sp>
          <p:sp>
            <p:nvSpPr>
              <p:cNvPr id="6163" name="Text Box 56"/>
              <p:cNvSpPr txBox="1">
                <a:spLocks noChangeArrowheads="1"/>
              </p:cNvSpPr>
              <p:nvPr/>
            </p:nvSpPr>
            <p:spPr bwMode="auto">
              <a:xfrm>
                <a:off x="5152" y="1557"/>
                <a:ext cx="34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rPr>
                  <a:t>= 2</a:t>
                </a:r>
              </a:p>
            </p:txBody>
          </p:sp>
          <p:sp>
            <p:nvSpPr>
              <p:cNvPr id="6164" name="Rectangle 57"/>
              <p:cNvSpPr>
                <a:spLocks noChangeArrowheads="1"/>
              </p:cNvSpPr>
              <p:nvPr/>
            </p:nvSpPr>
            <p:spPr bwMode="auto">
              <a:xfrm>
                <a:off x="4435" y="1553"/>
                <a:ext cx="2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00CC"/>
                    </a:solidFill>
                    <a:latin typeface="Segoe UI" pitchFamily="34" charset="0"/>
                    <a:cs typeface="Segoe UI" pitchFamily="34" charset="0"/>
                  </a:rPr>
                  <a:t>=</a:t>
                </a:r>
              </a:p>
            </p:txBody>
          </p:sp>
          <p:sp>
            <p:nvSpPr>
              <p:cNvPr id="6165" name="Line 58"/>
              <p:cNvSpPr>
                <a:spLocks noChangeShapeType="1"/>
              </p:cNvSpPr>
              <p:nvPr/>
            </p:nvSpPr>
            <p:spPr bwMode="auto">
              <a:xfrm rot="16200000" flipV="1">
                <a:off x="4877" y="1434"/>
                <a:ext cx="0" cy="518"/>
              </a:xfrm>
              <a:prstGeom prst="line">
                <a:avLst/>
              </a:prstGeom>
              <a:noFill/>
              <a:ln w="2857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6160" name="Line 59"/>
            <p:cNvSpPr>
              <a:spLocks noChangeShapeType="1"/>
            </p:cNvSpPr>
            <p:nvPr/>
          </p:nvSpPr>
          <p:spPr bwMode="auto">
            <a:xfrm flipV="1">
              <a:off x="4272" y="1100"/>
              <a:ext cx="0" cy="363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5622925" y="4672013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Segoe UI" pitchFamily="34" charset="0"/>
                <a:cs typeface="Segoe UI" pitchFamily="34" charset="0"/>
              </a:rPr>
              <a:t>Domain &amp; Range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4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1163638" y="5562600"/>
            <a:ext cx="1655762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5003800" y="2392363"/>
            <a:ext cx="2387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PEMBENTUKAN FUNGSI LINIER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143000" y="2425700"/>
            <a:ext cx="2438400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6613" y="1143000"/>
            <a:ext cx="40401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1" dirty="0" smtClean="0"/>
              <a:t>TWO POINT </a:t>
            </a:r>
          </a:p>
          <a:p>
            <a:pPr eaLnBrk="1" hangingPunct="1">
              <a:buFontTx/>
              <a:buNone/>
            </a:pPr>
            <a:r>
              <a:rPr lang="en-US" sz="2200" b="1" dirty="0" smtClean="0"/>
              <a:t>(x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,y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), (x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,y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) </a:t>
            </a:r>
          </a:p>
          <a:p>
            <a:pPr eaLnBrk="1" hangingPunct="1">
              <a:buFontTx/>
              <a:buNone/>
            </a:pPr>
            <a:endParaRPr lang="en-US" sz="2200" b="1" dirty="0" smtClean="0"/>
          </a:p>
          <a:p>
            <a:pPr eaLnBrk="1" hangingPunct="1">
              <a:buFontTx/>
              <a:buNone/>
            </a:pPr>
            <a:r>
              <a:rPr lang="en-US" sz="2200" b="1" dirty="0" smtClean="0"/>
              <a:t> 	</a:t>
            </a:r>
            <a:r>
              <a:rPr lang="en-US" sz="2200" b="1" dirty="0" smtClean="0">
                <a:solidFill>
                  <a:srgbClr val="0070C0"/>
                </a:solidFill>
              </a:rPr>
              <a:t>y – y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            </a:t>
            </a:r>
            <a:r>
              <a:rPr lang="en-US" sz="2200" b="1" dirty="0" smtClean="0">
                <a:solidFill>
                  <a:srgbClr val="0070C0"/>
                </a:solidFill>
              </a:rPr>
              <a:t>x – x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 </a:t>
            </a:r>
          </a:p>
          <a:p>
            <a:pPr eaLnBrk="1" hangingPunct="1">
              <a:buFontTx/>
              <a:buNone/>
            </a:pPr>
            <a:r>
              <a:rPr lang="en-US" sz="2200" b="1" baseline="-25000" dirty="0" smtClean="0">
                <a:solidFill>
                  <a:srgbClr val="0070C0"/>
                </a:solidFill>
              </a:rPr>
              <a:t>		      =</a:t>
            </a:r>
          </a:p>
          <a:p>
            <a:pPr eaLnBrk="1" hangingPunct="1">
              <a:buFontTx/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	y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200" b="1" dirty="0" smtClean="0">
                <a:solidFill>
                  <a:srgbClr val="0070C0"/>
                </a:solidFill>
              </a:rPr>
              <a:t> – y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         </a:t>
            </a:r>
            <a:r>
              <a:rPr lang="en-US" sz="2200" b="1" dirty="0" smtClean="0">
                <a:solidFill>
                  <a:srgbClr val="0070C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200" b="1" dirty="0" smtClean="0">
                <a:solidFill>
                  <a:srgbClr val="0070C0"/>
                </a:solidFill>
              </a:rPr>
              <a:t> – x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</a:t>
            </a:r>
          </a:p>
          <a:p>
            <a:pPr eaLnBrk="1" hangingPunct="1">
              <a:buFontTx/>
              <a:buNone/>
            </a:pPr>
            <a:endParaRPr lang="en-US" sz="2200" b="1" baseline="-25000" dirty="0" smtClean="0"/>
          </a:p>
          <a:p>
            <a:pPr eaLnBrk="1" hangingPunct="1">
              <a:buFontTx/>
              <a:buNone/>
            </a:pPr>
            <a:endParaRPr lang="en-US" sz="2200" b="1" baseline="-25000" dirty="0" smtClean="0"/>
          </a:p>
          <a:p>
            <a:pPr eaLnBrk="1" hangingPunct="1">
              <a:buFontTx/>
              <a:buNone/>
            </a:pPr>
            <a:endParaRPr lang="en-US" sz="2200" b="1" dirty="0" smtClean="0"/>
          </a:p>
          <a:p>
            <a:pPr eaLnBrk="1" hangingPunct="1">
              <a:buFontTx/>
              <a:buNone/>
            </a:pPr>
            <a:r>
              <a:rPr lang="en-US" sz="2200" b="1" dirty="0" smtClean="0"/>
              <a:t>SLOPE &amp; INTERCEPT</a:t>
            </a:r>
          </a:p>
          <a:p>
            <a:pPr eaLnBrk="1" hangingPunct="1">
              <a:buFontTx/>
              <a:buNone/>
            </a:pPr>
            <a:r>
              <a:rPr lang="en-US" sz="2200" b="1" i="1" dirty="0" smtClean="0"/>
              <a:t>m, </a:t>
            </a:r>
            <a:r>
              <a:rPr lang="en-US" sz="2200" b="1" dirty="0" smtClean="0"/>
              <a:t>(0,k)</a:t>
            </a:r>
          </a:p>
          <a:p>
            <a:pPr eaLnBrk="1" hangingPunct="1">
              <a:buFontTx/>
              <a:buNone/>
            </a:pPr>
            <a:endParaRPr lang="en-US" sz="2200" b="1" dirty="0" smtClean="0"/>
          </a:p>
          <a:p>
            <a:pPr eaLnBrk="1" hangingPunct="1">
              <a:buFontTx/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     y = </a:t>
            </a:r>
            <a:r>
              <a:rPr lang="en-US" sz="2200" b="1" dirty="0" err="1" smtClean="0">
                <a:solidFill>
                  <a:srgbClr val="0070C0"/>
                </a:solidFill>
              </a:rPr>
              <a:t>mx</a:t>
            </a:r>
            <a:r>
              <a:rPr lang="en-US" sz="2200" b="1" dirty="0" smtClean="0">
                <a:solidFill>
                  <a:srgbClr val="0070C0"/>
                </a:solidFill>
              </a:rPr>
              <a:t> + k </a:t>
            </a:r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1216025" y="2928938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560638" y="292893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4684713" y="1196975"/>
            <a:ext cx="4135437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/>
              <a:t>SLOPE &amp; ONE POINT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i="1" dirty="0"/>
              <a:t>m</a:t>
            </a:r>
            <a:r>
              <a:rPr lang="en-US" sz="2200" b="1" dirty="0"/>
              <a:t>, (x</a:t>
            </a:r>
            <a:r>
              <a:rPr lang="en-US" sz="2200" b="1" baseline="-25000" dirty="0"/>
              <a:t>1</a:t>
            </a:r>
            <a:r>
              <a:rPr lang="en-US" sz="2200" b="1" dirty="0"/>
              <a:t>,y</a:t>
            </a:r>
            <a:r>
              <a:rPr lang="en-US" sz="2200" b="1" baseline="-25000" dirty="0"/>
              <a:t>1</a:t>
            </a:r>
            <a:r>
              <a:rPr lang="en-US" sz="2200" b="1" dirty="0"/>
              <a:t>)</a:t>
            </a:r>
          </a:p>
          <a:p>
            <a:pPr marL="342900" indent="-342900">
              <a:spcBef>
                <a:spcPct val="20000"/>
              </a:spcBef>
            </a:pPr>
            <a:endParaRPr lang="en-US" sz="2200" b="1" dirty="0"/>
          </a:p>
          <a:p>
            <a:pPr marL="342900" indent="-342900">
              <a:spcBef>
                <a:spcPct val="20000"/>
              </a:spcBef>
            </a:pPr>
            <a:r>
              <a:rPr lang="en-US" sz="2200" b="1" dirty="0"/>
              <a:t>	</a:t>
            </a:r>
            <a:r>
              <a:rPr lang="en-US" sz="2200" b="1" dirty="0">
                <a:solidFill>
                  <a:srgbClr val="0070C0"/>
                </a:solidFill>
              </a:rPr>
              <a:t>y – y</a:t>
            </a:r>
            <a:r>
              <a:rPr lang="en-US" sz="2200" b="1" baseline="-25000" dirty="0">
                <a:solidFill>
                  <a:srgbClr val="0070C0"/>
                </a:solidFill>
              </a:rPr>
              <a:t>1</a:t>
            </a:r>
            <a:r>
              <a:rPr lang="en-US" sz="2200" b="1" dirty="0">
                <a:solidFill>
                  <a:srgbClr val="0070C0"/>
                </a:solidFill>
              </a:rPr>
              <a:t> = m(x - x</a:t>
            </a:r>
            <a:r>
              <a:rPr lang="en-US" sz="2200" b="1" baseline="-25000" dirty="0">
                <a:solidFill>
                  <a:srgbClr val="0070C0"/>
                </a:solidFill>
              </a:rPr>
              <a:t>1</a:t>
            </a:r>
            <a:r>
              <a:rPr lang="en-US" sz="2200" b="1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endParaRPr lang="en-US" sz="2200" b="1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95800" y="4479925"/>
            <a:ext cx="39292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Contoh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:</a:t>
            </a:r>
          </a:p>
          <a:p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Tentukanlah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persamaan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garis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yang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melewati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titik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(1,2) </a:t>
            </a:r>
            <a:r>
              <a:rPr lang="en-US" sz="2000" dirty="0" err="1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dan</a:t>
            </a:r>
            <a:r>
              <a:rPr lang="en-US" sz="2000" dirty="0">
                <a:solidFill>
                  <a:srgbClr val="003399"/>
                </a:solidFill>
                <a:latin typeface="Segoe UI" pitchFamily="34" charset="0"/>
                <a:cs typeface="Segoe UI" pitchFamily="34" charset="0"/>
              </a:rPr>
              <a:t> (4,8)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LATIHAN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3488"/>
            <a:ext cx="8305800" cy="5472112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b="0" dirty="0" err="1" smtClean="0"/>
              <a:t>Hitunglah</a:t>
            </a:r>
            <a:r>
              <a:rPr lang="en-US" b="0" dirty="0" smtClean="0"/>
              <a:t> f(0), f(-2) </a:t>
            </a:r>
            <a:r>
              <a:rPr lang="en-US" b="0" dirty="0" err="1" smtClean="0"/>
              <a:t>dan</a:t>
            </a:r>
            <a:r>
              <a:rPr lang="en-US" b="0" dirty="0" smtClean="0"/>
              <a:t> f(</a:t>
            </a:r>
            <a:r>
              <a:rPr lang="en-US" b="0" dirty="0" err="1" smtClean="0"/>
              <a:t>a+b</a:t>
            </a:r>
            <a:r>
              <a:rPr lang="en-US" b="0" dirty="0" smtClean="0"/>
              <a:t>) </a:t>
            </a:r>
            <a:r>
              <a:rPr lang="en-US" b="0" dirty="0" err="1" smtClean="0"/>
              <a:t>jika</a:t>
            </a:r>
            <a:r>
              <a:rPr lang="en-US" b="0" dirty="0" smtClean="0"/>
              <a:t> f(x) = 5x-10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gaji</a:t>
            </a:r>
            <a:r>
              <a:rPr lang="en-US" b="0" dirty="0" smtClean="0"/>
              <a:t> </a:t>
            </a:r>
            <a:r>
              <a:rPr lang="en-US" b="0" dirty="0" err="1" smtClean="0"/>
              <a:t>seorang</a:t>
            </a:r>
            <a:r>
              <a:rPr lang="en-US" b="0" dirty="0" smtClean="0"/>
              <a:t> sales (y) </a:t>
            </a:r>
            <a:r>
              <a:rPr lang="en-US" b="0" dirty="0" err="1" smtClean="0"/>
              <a:t>bergantung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jumlah</a:t>
            </a:r>
            <a:r>
              <a:rPr lang="en-US" b="0" dirty="0" smtClean="0"/>
              <a:t> </a:t>
            </a:r>
            <a:r>
              <a:rPr lang="en-US" b="0" dirty="0" err="1" smtClean="0"/>
              <a:t>penjualan</a:t>
            </a:r>
            <a:r>
              <a:rPr lang="en-US" b="0" dirty="0" smtClean="0"/>
              <a:t> (x)</a:t>
            </a:r>
            <a:r>
              <a:rPr lang="en-US" b="0" baseline="30000" dirty="0" smtClean="0"/>
              <a:t> </a:t>
            </a:r>
            <a:r>
              <a:rPr lang="en-US" b="0" dirty="0" err="1" smtClean="0"/>
              <a:t>sesuai</a:t>
            </a:r>
            <a:r>
              <a:rPr lang="en-US" b="0" dirty="0" smtClean="0"/>
              <a:t> </a:t>
            </a:r>
            <a:r>
              <a:rPr lang="en-US" b="0" dirty="0" err="1" smtClean="0"/>
              <a:t>fungsi</a:t>
            </a:r>
            <a:r>
              <a:rPr lang="en-US" b="0" dirty="0" smtClean="0"/>
              <a:t> y = f(x) = 3x + 25, </a:t>
            </a:r>
            <a:r>
              <a:rPr lang="en-US" b="0" dirty="0" err="1" smtClean="0"/>
              <a:t>hitunglah</a:t>
            </a:r>
            <a:r>
              <a:rPr lang="en-US" b="0" dirty="0" smtClean="0"/>
              <a:t> </a:t>
            </a:r>
            <a:r>
              <a:rPr lang="en-US" b="0" dirty="0" err="1" smtClean="0"/>
              <a:t>gaji</a:t>
            </a:r>
            <a:r>
              <a:rPr lang="en-US" b="0" dirty="0" smtClean="0"/>
              <a:t> sales </a:t>
            </a:r>
            <a:r>
              <a:rPr lang="en-US" b="0" dirty="0" err="1" smtClean="0"/>
              <a:t>tersebut</a:t>
            </a:r>
            <a:r>
              <a:rPr lang="en-US" b="0" dirty="0" smtClean="0"/>
              <a:t>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jumlah</a:t>
            </a:r>
            <a:r>
              <a:rPr lang="en-US" b="0" dirty="0" smtClean="0"/>
              <a:t> </a:t>
            </a:r>
            <a:r>
              <a:rPr lang="en-US" b="0" dirty="0" err="1" smtClean="0"/>
              <a:t>penjualannya</a:t>
            </a:r>
            <a:r>
              <a:rPr lang="en-US" b="0" dirty="0" smtClean="0"/>
              <a:t> </a:t>
            </a:r>
            <a:r>
              <a:rPr lang="en-US" b="0" dirty="0" err="1" smtClean="0"/>
              <a:t>adalah</a:t>
            </a:r>
            <a:r>
              <a:rPr lang="en-US" b="0" dirty="0" smtClean="0"/>
              <a:t> 100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b="0" dirty="0" err="1" smtClean="0"/>
              <a:t>Sketsalah</a:t>
            </a:r>
            <a:r>
              <a:rPr lang="en-US" b="0" dirty="0" smtClean="0"/>
              <a:t> </a:t>
            </a:r>
            <a:r>
              <a:rPr lang="en-US" b="0" dirty="0" err="1" smtClean="0"/>
              <a:t>fungsi</a:t>
            </a:r>
            <a:r>
              <a:rPr lang="en-US" b="0" dirty="0" smtClean="0"/>
              <a:t> y = 8 – 2x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b="0" dirty="0" err="1" smtClean="0"/>
              <a:t>Sketsalah</a:t>
            </a:r>
            <a:r>
              <a:rPr lang="en-US" b="0" dirty="0" smtClean="0"/>
              <a:t> </a:t>
            </a:r>
            <a:r>
              <a:rPr lang="en-US" b="0" dirty="0" err="1" smtClean="0"/>
              <a:t>fungsi</a:t>
            </a:r>
            <a:r>
              <a:rPr lang="en-US" b="0" dirty="0" smtClean="0"/>
              <a:t> y = 3x + 6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b="0" dirty="0" err="1" smtClean="0"/>
              <a:t>Buatlah</a:t>
            </a:r>
            <a:r>
              <a:rPr lang="en-US" b="0" dirty="0" smtClean="0"/>
              <a:t> </a:t>
            </a:r>
            <a:r>
              <a:rPr lang="en-US" b="0" dirty="0" err="1" smtClean="0"/>
              <a:t>persamaan</a:t>
            </a:r>
            <a:r>
              <a:rPr lang="en-US" b="0" dirty="0" smtClean="0"/>
              <a:t> </a:t>
            </a:r>
            <a:r>
              <a:rPr lang="en-US" b="0" dirty="0" err="1" smtClean="0"/>
              <a:t>garis</a:t>
            </a:r>
            <a:r>
              <a:rPr lang="en-US" b="0" dirty="0" smtClean="0"/>
              <a:t> </a:t>
            </a:r>
            <a:r>
              <a:rPr lang="en-US" b="0" dirty="0" err="1" smtClean="0"/>
              <a:t>lurus</a:t>
            </a:r>
            <a:r>
              <a:rPr lang="en-US" b="0" dirty="0" smtClean="0"/>
              <a:t> yang </a:t>
            </a:r>
            <a:r>
              <a:rPr lang="en-US" b="0" dirty="0" err="1" smtClean="0"/>
              <a:t>melalui</a:t>
            </a:r>
            <a:r>
              <a:rPr lang="en-US" b="0" dirty="0" smtClean="0"/>
              <a:t> </a:t>
            </a:r>
            <a:r>
              <a:rPr lang="en-US" b="0" dirty="0" err="1" smtClean="0"/>
              <a:t>titik</a:t>
            </a:r>
            <a:r>
              <a:rPr lang="en-US" b="0" dirty="0" smtClean="0"/>
              <a:t> (1,2) </a:t>
            </a:r>
            <a:r>
              <a:rPr lang="en-US" b="0" dirty="0" err="1" smtClean="0"/>
              <a:t>dan</a:t>
            </a:r>
            <a:r>
              <a:rPr lang="en-US" b="0" dirty="0" smtClean="0"/>
              <a:t> (5,4)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b="0" dirty="0" err="1" smtClean="0"/>
              <a:t>Buatlah</a:t>
            </a:r>
            <a:r>
              <a:rPr lang="en-US" b="0" dirty="0" smtClean="0"/>
              <a:t> </a:t>
            </a:r>
            <a:r>
              <a:rPr lang="en-US" b="0" dirty="0" err="1" smtClean="0"/>
              <a:t>persamaan</a:t>
            </a:r>
            <a:r>
              <a:rPr lang="en-US" b="0" dirty="0" smtClean="0"/>
              <a:t> </a:t>
            </a:r>
            <a:r>
              <a:rPr lang="en-US" b="0" dirty="0" err="1" smtClean="0"/>
              <a:t>garis</a:t>
            </a:r>
            <a:r>
              <a:rPr lang="en-US" b="0" dirty="0" smtClean="0"/>
              <a:t> </a:t>
            </a:r>
            <a:r>
              <a:rPr lang="en-US" b="0" dirty="0" err="1" smtClean="0"/>
              <a:t>lurus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slope -3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melewati</a:t>
            </a:r>
            <a:r>
              <a:rPr lang="en-US" b="0" dirty="0" smtClean="0"/>
              <a:t> </a:t>
            </a:r>
            <a:r>
              <a:rPr lang="en-US" b="0" dirty="0" err="1" smtClean="0"/>
              <a:t>titik</a:t>
            </a:r>
            <a:r>
              <a:rPr lang="en-US" b="0" dirty="0" smtClean="0"/>
              <a:t> (1,2)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AutoNum type="arabicPeriod"/>
            </a:pPr>
            <a:r>
              <a:rPr lang="en-US" b="0" dirty="0" err="1" smtClean="0"/>
              <a:t>Buatlah</a:t>
            </a:r>
            <a:r>
              <a:rPr lang="en-US" b="0" dirty="0" smtClean="0"/>
              <a:t> </a:t>
            </a:r>
            <a:r>
              <a:rPr lang="en-US" b="0" dirty="0" err="1" smtClean="0"/>
              <a:t>persamaan</a:t>
            </a:r>
            <a:r>
              <a:rPr lang="en-US" b="0" dirty="0" smtClean="0"/>
              <a:t> </a:t>
            </a:r>
            <a:r>
              <a:rPr lang="en-US" b="0" dirty="0" err="1" smtClean="0"/>
              <a:t>garis</a:t>
            </a:r>
            <a:r>
              <a:rPr lang="en-US" b="0" dirty="0" smtClean="0"/>
              <a:t> </a:t>
            </a:r>
            <a:r>
              <a:rPr lang="en-US" b="0" dirty="0" err="1" smtClean="0"/>
              <a:t>lurus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slope 2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memotong</a:t>
            </a:r>
            <a:r>
              <a:rPr lang="en-US" b="0" dirty="0" smtClean="0"/>
              <a:t> </a:t>
            </a:r>
            <a:r>
              <a:rPr lang="en-US" b="0" dirty="0" err="1" smtClean="0"/>
              <a:t>sumbu</a:t>
            </a:r>
            <a:r>
              <a:rPr lang="en-US" b="0" dirty="0" smtClean="0"/>
              <a:t> y </a:t>
            </a:r>
            <a:r>
              <a:rPr lang="en-US" b="0" dirty="0" err="1" smtClean="0"/>
              <a:t>di</a:t>
            </a:r>
            <a:r>
              <a:rPr lang="en-US" b="0" dirty="0" smtClean="0"/>
              <a:t> </a:t>
            </a:r>
            <a:r>
              <a:rPr lang="en-US" b="0" dirty="0" err="1" smtClean="0"/>
              <a:t>titik</a:t>
            </a:r>
            <a:r>
              <a:rPr lang="en-US" b="0" dirty="0" smtClean="0"/>
              <a:t> (0,3)</a:t>
            </a:r>
          </a:p>
          <a:p>
            <a:pPr marL="457200" indent="-457200" algn="just" eaLnBrk="1" hangingPunct="1">
              <a:buClr>
                <a:srgbClr val="002060"/>
              </a:buClr>
              <a:buFontTx/>
              <a:buNone/>
            </a:pPr>
            <a:r>
              <a:rPr lang="en-US" b="0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-2925" t="9255" r="645" b="76902"/>
          <a:stretch>
            <a:fillRect/>
          </a:stretch>
        </p:blipFill>
        <p:spPr bwMode="auto">
          <a:xfrm>
            <a:off x="1524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LATIHAN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 smtClean="0"/>
              <a:t>Suatu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perusahaan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persewaan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mobil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menyewakan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jenis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mobil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biaya</a:t>
            </a:r>
            <a:r>
              <a:rPr lang="en-US" sz="2000" b="0" dirty="0" smtClean="0"/>
              <a:t> $15 per </a:t>
            </a:r>
            <a:r>
              <a:rPr lang="en-US" sz="2000" b="0" dirty="0" err="1" smtClean="0"/>
              <a:t>hari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ditambah</a:t>
            </a:r>
            <a:r>
              <a:rPr lang="en-US" sz="2000" b="0" dirty="0" smtClean="0"/>
              <a:t> $0.08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setiap</a:t>
            </a:r>
            <a:r>
              <a:rPr lang="en-US" sz="2000" b="0" dirty="0" smtClean="0"/>
              <a:t> kilometer </a:t>
            </a:r>
            <a:r>
              <a:rPr lang="en-US" sz="2000" b="0" dirty="0" err="1" smtClean="0"/>
              <a:t>jarak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ditempuh</a:t>
            </a:r>
            <a:r>
              <a:rPr lang="en-US" sz="2000" b="0" dirty="0" smtClean="0"/>
              <a:t>. </a:t>
            </a:r>
            <a:r>
              <a:rPr lang="en-US" sz="2000" b="0" dirty="0" err="1" smtClean="0"/>
              <a:t>Jika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dimisalkan</a:t>
            </a:r>
            <a:r>
              <a:rPr lang="en-US" sz="2000" b="0" dirty="0" smtClean="0"/>
              <a:t> y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biaya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sewa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mobil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sehari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x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jarak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ditempuh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satuan</a:t>
            </a:r>
            <a:r>
              <a:rPr lang="en-US" sz="2000" b="0" dirty="0" smtClean="0"/>
              <a:t> kilometer, </a:t>
            </a:r>
            <a:r>
              <a:rPr lang="en-US" sz="2000" b="0" dirty="0" err="1" smtClean="0"/>
              <a:t>maka</a:t>
            </a:r>
            <a:r>
              <a:rPr lang="en-US" sz="2000" b="0" dirty="0" smtClean="0"/>
              <a:t> :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a. </a:t>
            </a:r>
            <a:r>
              <a:rPr lang="en-US" sz="2000" b="0" dirty="0" err="1" smtClean="0"/>
              <a:t>Tentukanlah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y = f(x) yang </a:t>
            </a:r>
            <a:r>
              <a:rPr lang="en-US" sz="2000" b="0" dirty="0" err="1" smtClean="0"/>
              <a:t>menyatakan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besarnya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biaya</a:t>
            </a: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   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menyewa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mobil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hari</a:t>
            </a: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b. </a:t>
            </a:r>
            <a:r>
              <a:rPr lang="en-US" sz="2000" b="0" dirty="0" err="1" smtClean="0"/>
              <a:t>Berapakah</a:t>
            </a:r>
            <a:r>
              <a:rPr lang="en-US" sz="2000" b="0" dirty="0" smtClean="0"/>
              <a:t> f(300)? </a:t>
            </a:r>
            <a:r>
              <a:rPr lang="en-US" sz="2000" b="0" dirty="0" err="1" smtClean="0"/>
              <a:t>Menyatakan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apakah</a:t>
            </a:r>
            <a:r>
              <a:rPr lang="en-US" sz="2000" b="0" dirty="0" smtClean="0"/>
              <a:t> f(300)?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c. </a:t>
            </a:r>
            <a:r>
              <a:rPr lang="en-US" sz="2000" b="0" dirty="0" err="1" smtClean="0"/>
              <a:t>Sketsalah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d. </a:t>
            </a:r>
            <a:r>
              <a:rPr lang="en-US" sz="2000" b="0" dirty="0" err="1" smtClean="0"/>
              <a:t>Berilah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komentar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restricted domain </a:t>
            </a:r>
          </a:p>
          <a:p>
            <a:pPr marL="284163" indent="-284163" algn="just" eaLnBrk="1" hangingPunct="1">
              <a:buFontTx/>
              <a:buNone/>
            </a:pPr>
            <a:r>
              <a:rPr lang="en-US" sz="2000" b="0" dirty="0" smtClean="0"/>
              <a:t>   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endParaRPr lang="en-US" sz="2000" b="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168140"/>
            <a:ext cx="2886075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572000"/>
            <a:ext cx="2762250" cy="189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LATIHAN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proses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produksi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barang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terjadi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jenis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biaya</a:t>
            </a:r>
            <a:r>
              <a:rPr lang="en-US" sz="2000" b="0" dirty="0" smtClean="0"/>
              <a:t>. </a:t>
            </a:r>
            <a:r>
              <a:rPr lang="en-US" sz="2000" b="0" dirty="0" err="1" smtClean="0"/>
              <a:t>Biaya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tetap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tahunan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sebesar</a:t>
            </a:r>
            <a:r>
              <a:rPr lang="en-US" sz="2000" b="0" dirty="0" smtClean="0"/>
              <a:t> $250.000 </a:t>
            </a:r>
            <a:r>
              <a:rPr lang="en-US" sz="2000" b="0" dirty="0" err="1" smtClean="0"/>
              <a:t>harus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ditanggung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perusahaan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tidak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bergantung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berapa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banyak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barang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diproduksi</a:t>
            </a:r>
            <a:r>
              <a:rPr lang="en-US" sz="2000" b="0" dirty="0" smtClean="0"/>
              <a:t>. Di </a:t>
            </a:r>
            <a:r>
              <a:rPr lang="en-US" sz="2000" b="0" dirty="0" err="1" smtClean="0"/>
              <a:t>samping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itu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setiap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barang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diproduksi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perusahaan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mengeluarkan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tambahan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sebesar</a:t>
            </a:r>
            <a:r>
              <a:rPr lang="en-US" sz="2000" b="0" dirty="0" smtClean="0"/>
              <a:t> $6. </a:t>
            </a:r>
            <a:r>
              <a:rPr lang="en-US" sz="2000" b="0" dirty="0" err="1" smtClean="0"/>
              <a:t>Jika</a:t>
            </a:r>
            <a:r>
              <a:rPr lang="en-US" sz="2000" b="0" dirty="0" smtClean="0"/>
              <a:t> C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total </a:t>
            </a:r>
            <a:r>
              <a:rPr lang="en-US" sz="2000" b="0" dirty="0" err="1" smtClean="0"/>
              <a:t>biaya</a:t>
            </a:r>
            <a:r>
              <a:rPr lang="en-US" sz="2000" b="0" dirty="0" smtClean="0"/>
              <a:t> per </a:t>
            </a:r>
            <a:r>
              <a:rPr lang="en-US" sz="2000" b="0" dirty="0" err="1" smtClean="0"/>
              <a:t>tahun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x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jumlah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barang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diproduksi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setahun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maka</a:t>
            </a:r>
            <a:r>
              <a:rPr lang="en-US" sz="2000" b="0" dirty="0" smtClean="0"/>
              <a:t> :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a. </a:t>
            </a:r>
            <a:r>
              <a:rPr lang="en-US" sz="2000" b="0" dirty="0" err="1" smtClean="0"/>
              <a:t>Tentukanlah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C = f(x)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b. </a:t>
            </a:r>
            <a:r>
              <a:rPr lang="en-US" sz="2000" b="0" dirty="0" err="1" smtClean="0"/>
              <a:t>Berapakah</a:t>
            </a:r>
            <a:r>
              <a:rPr lang="en-US" sz="2000" b="0" dirty="0" smtClean="0"/>
              <a:t> f(200.000)? </a:t>
            </a:r>
            <a:r>
              <a:rPr lang="en-US" sz="2000" b="0" dirty="0" err="1" smtClean="0"/>
              <a:t>Menyatakan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apakah</a:t>
            </a:r>
            <a:r>
              <a:rPr lang="en-US" sz="2000" b="0" dirty="0" smtClean="0"/>
              <a:t> f(200.000)?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c. </a:t>
            </a:r>
            <a:r>
              <a:rPr lang="en-US" sz="2000" b="0" dirty="0" err="1" smtClean="0"/>
              <a:t>Sketsalah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tersebut</a:t>
            </a:r>
            <a:endParaRPr lang="en-US" sz="2000" b="0" dirty="0" smtClean="0"/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d. </a:t>
            </a:r>
            <a:r>
              <a:rPr lang="en-US" sz="2000" b="0" dirty="0" err="1" smtClean="0"/>
              <a:t>Nyatakan</a:t>
            </a:r>
            <a:r>
              <a:rPr lang="en-US" sz="2000" b="0" dirty="0" smtClean="0"/>
              <a:t> restricted domain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restricted range 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   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 </a:t>
            </a:r>
            <a:r>
              <a:rPr lang="en-US" sz="2000" b="0" dirty="0" err="1" smtClean="0"/>
              <a:t>tersebut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jika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kapasitas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produksi</a:t>
            </a:r>
            <a:r>
              <a:rPr lang="en-US" sz="2000" b="0" dirty="0" smtClean="0"/>
              <a:t> </a:t>
            </a:r>
          </a:p>
          <a:p>
            <a:pPr marL="0" indent="0" algn="just" eaLnBrk="1" hangingPunct="1">
              <a:buFontTx/>
              <a:buNone/>
            </a:pPr>
            <a:r>
              <a:rPr lang="en-US" sz="2000" b="0" dirty="0" smtClean="0"/>
              <a:t>    per </a:t>
            </a:r>
            <a:r>
              <a:rPr lang="en-US" sz="2000" b="0" dirty="0" err="1" smtClean="0"/>
              <a:t>tahun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300.000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229600" cy="4953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None/>
            </a:pPr>
            <a:r>
              <a:rPr lang="en-US" b="0" dirty="0" err="1" smtClean="0"/>
              <a:t>Budnick</a:t>
            </a:r>
            <a:r>
              <a:rPr lang="en-US" b="0" dirty="0" smtClean="0"/>
              <a:t> Hal.  150 No. 41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None/>
            </a:pPr>
            <a:r>
              <a:rPr lang="en-US" b="0" dirty="0" err="1" smtClean="0"/>
              <a:t>Budnick</a:t>
            </a:r>
            <a:r>
              <a:rPr lang="en-US" b="0" dirty="0" smtClean="0"/>
              <a:t> Hal.  151 No. 51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None/>
            </a:pPr>
            <a:r>
              <a:rPr lang="en-US" b="0" dirty="0" err="1" smtClean="0"/>
              <a:t>Budnick</a:t>
            </a:r>
            <a:r>
              <a:rPr lang="en-US" b="0" dirty="0" smtClean="0"/>
              <a:t> Hal.  152 No. 63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None/>
            </a:pPr>
            <a:r>
              <a:rPr lang="en-US" b="0" dirty="0" err="1" smtClean="0"/>
              <a:t>Budnick</a:t>
            </a:r>
            <a:r>
              <a:rPr lang="en-US" b="0" dirty="0" smtClean="0"/>
              <a:t> Hal.  168 No. 1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19550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04800" y="19812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25146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30480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1447800"/>
            <a:ext cx="457200" cy="457200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1078</TotalTime>
  <Words>578</Words>
  <Application>Microsoft PowerPoint</Application>
  <PresentationFormat>On-screen Show (4:3)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cdb2004c012l</vt:lpstr>
      <vt:lpstr>Image</vt:lpstr>
      <vt:lpstr>FUNGSI LINIER Week 01</vt:lpstr>
      <vt:lpstr>MATEMATIKA EKONOMI &amp; BISNIS</vt:lpstr>
      <vt:lpstr>PENGERTIAN DAN UNSUR-UNSUR FUNGSI</vt:lpstr>
      <vt:lpstr>INTERCEPT DAN SLOPE GARIS LURUS</vt:lpstr>
      <vt:lpstr>PEMBENTUKAN FUNGSI LINIER</vt:lpstr>
      <vt:lpstr>LATIHAN</vt:lpstr>
      <vt:lpstr>LATIHAN</vt:lpstr>
      <vt:lpstr>LATIHAN</vt:lpstr>
      <vt:lpstr>Tugas Mandiri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99</cp:revision>
  <dcterms:created xsi:type="dcterms:W3CDTF">2011-01-21T06:27:54Z</dcterms:created>
  <dcterms:modified xsi:type="dcterms:W3CDTF">2011-03-01T02:26:48Z</dcterms:modified>
</cp:coreProperties>
</file>