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6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8" tIns="48289" rIns="96578" bIns="482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2" y="4560576"/>
            <a:ext cx="5852160" cy="4320539"/>
          </a:xfrm>
          <a:prstGeom prst="rect">
            <a:avLst/>
          </a:prstGeom>
        </p:spPr>
        <p:txBody>
          <a:bodyPr vert="horz" lIns="96578" tIns="48289" rIns="96578" bIns="48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8DF4-ECFE-4C1E-B2DC-EFAEA00C7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p:oleObj spid="_x0000_s1042" name="Image" r:id="rId16" imgW="4241270" imgH="5396825" progId="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p:oleObj spid="_x0000_s1043" name="Image" r:id="rId17" imgW="3263492" imgH="486349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Matriks</a:t>
            </a:r>
            <a:b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05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W. </a:t>
            </a:r>
            <a:r>
              <a:rPr lang="en-US" i="1" dirty="0" err="1" smtClean="0">
                <a:solidFill>
                  <a:schemeClr val="bg1"/>
                </a:solidFill>
              </a:rPr>
              <a:t>Rofianto</a:t>
            </a:r>
            <a:r>
              <a:rPr lang="en-US" i="1" dirty="0" smtClean="0">
                <a:solidFill>
                  <a:schemeClr val="bg1"/>
                </a:solidFill>
              </a:rPr>
              <a:t>, ST, </a:t>
            </a:r>
            <a:r>
              <a:rPr lang="en-US" i="1" dirty="0" err="1" smtClean="0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457200" y="5876925"/>
            <a:ext cx="1800225" cy="50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auto">
          <a:xfrm>
            <a:off x="4303712" y="4005263"/>
            <a:ext cx="1944688" cy="50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MINOR, KOFAKTOR &amp; ADJOINT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0538" y="1196975"/>
            <a:ext cx="8424862" cy="54006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|A| =			</a:t>
            </a:r>
            <a:r>
              <a:rPr lang="en-US" sz="2000" dirty="0" smtClean="0">
                <a:solidFill>
                  <a:srgbClr val="0033CC"/>
                </a:solidFill>
              </a:rPr>
              <a:t>MINOR</a:t>
            </a: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|A| yang </a:t>
            </a:r>
            <a:r>
              <a:rPr lang="en-US" sz="2000" dirty="0" err="1" smtClean="0"/>
              <a:t>ditutup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 err="1" smtClean="0"/>
              <a:t>ke-i</a:t>
            </a:r>
            <a:r>
              <a:rPr lang="en-US" sz="2000" dirty="0" smtClean="0"/>
              <a:t> 				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-j </a:t>
            </a:r>
            <a:r>
              <a:rPr lang="en-US" sz="2000" dirty="0" err="1" smtClean="0"/>
              <a:t>nya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M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 = 		   = a</a:t>
            </a:r>
            <a:r>
              <a:rPr lang="en-US" sz="2000" baseline="-25000" dirty="0" smtClean="0"/>
              <a:t>22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33</a:t>
            </a:r>
            <a:r>
              <a:rPr lang="en-US" sz="2000" dirty="0" smtClean="0"/>
              <a:t> – a</a:t>
            </a:r>
            <a:r>
              <a:rPr lang="en-US" sz="2000" baseline="-25000" dirty="0" smtClean="0"/>
              <a:t>32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23 </a:t>
            </a:r>
            <a:r>
              <a:rPr lang="en-US" sz="2000" dirty="0" smtClean="0"/>
              <a:t>,</a:t>
            </a:r>
            <a:r>
              <a:rPr lang="en-US" sz="2000" baseline="-25000" dirty="0" smtClean="0"/>
              <a:t>    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22 </a:t>
            </a:r>
            <a:r>
              <a:rPr lang="en-US" sz="2000" dirty="0" smtClean="0"/>
              <a:t>= 	          = a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33</a:t>
            </a:r>
            <a:r>
              <a:rPr lang="en-US" sz="2000" dirty="0" smtClean="0"/>
              <a:t> – a</a:t>
            </a:r>
            <a:r>
              <a:rPr lang="en-US" sz="2000" baseline="-25000" dirty="0" smtClean="0"/>
              <a:t>31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13</a:t>
            </a:r>
          </a:p>
          <a:p>
            <a:pPr eaLnBrk="1" hangingPunct="1">
              <a:buFontTx/>
              <a:buNone/>
            </a:pPr>
            <a:endParaRPr lang="en-US" sz="2000" baseline="-25000" dirty="0" smtClean="0"/>
          </a:p>
          <a:p>
            <a:pPr eaLnBrk="1" hangingPunct="1">
              <a:buFontTx/>
              <a:buNone/>
            </a:pPr>
            <a:endParaRPr lang="en-US" sz="2000" baseline="-25000" dirty="0" smtClean="0"/>
          </a:p>
          <a:p>
            <a:pPr eaLnBrk="1" hangingPunct="1">
              <a:buFontTx/>
              <a:buNone/>
            </a:pPr>
            <a:endParaRPr lang="en-US" sz="2000" baseline="-25000" dirty="0" smtClean="0"/>
          </a:p>
          <a:p>
            <a:pPr eaLnBrk="1" hangingPunct="1">
              <a:buFontTx/>
              <a:buNone/>
            </a:pPr>
            <a:r>
              <a:rPr lang="en-US" sz="2000" dirty="0" err="1" smtClean="0"/>
              <a:t>a’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KOFAKTOR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 </a:t>
            </a:r>
            <a:r>
              <a:rPr lang="en-US" sz="2000" dirty="0" smtClean="0">
                <a:sym typeface="Wingdings" pitchFamily="2" charset="2"/>
              </a:rPr>
              <a:t>  </a:t>
            </a:r>
            <a:r>
              <a:rPr lang="en-US" sz="2000" dirty="0" err="1" smtClean="0">
                <a:solidFill>
                  <a:srgbClr val="0070C0"/>
                </a:solidFill>
              </a:rPr>
              <a:t>a’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ij</a:t>
            </a:r>
            <a:r>
              <a:rPr lang="en-US" sz="2000" baseline="-25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= (-1)</a:t>
            </a:r>
            <a:r>
              <a:rPr lang="en-US" sz="2000" baseline="30000" dirty="0" err="1" smtClean="0">
                <a:solidFill>
                  <a:srgbClr val="0070C0"/>
                </a:solidFill>
              </a:rPr>
              <a:t>i+j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ij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a’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 = (-1)</a:t>
            </a:r>
            <a:r>
              <a:rPr lang="en-US" sz="2000" baseline="30000" dirty="0" smtClean="0"/>
              <a:t>1+1</a:t>
            </a:r>
            <a:r>
              <a:rPr lang="en-US" sz="2000" dirty="0" smtClean="0"/>
              <a:t>(M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) = M</a:t>
            </a:r>
            <a:r>
              <a:rPr lang="en-US" sz="2000" baseline="-25000" dirty="0" smtClean="0"/>
              <a:t>11	</a:t>
            </a:r>
          </a:p>
          <a:p>
            <a:pPr eaLnBrk="1" hangingPunct="1">
              <a:buFontTx/>
              <a:buNone/>
            </a:pPr>
            <a:endParaRPr lang="en-US" sz="2000" baseline="-25000" dirty="0" smtClean="0"/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ADJOINT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tranpose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Matrik</a:t>
            </a:r>
            <a:r>
              <a:rPr lang="en-US" sz="2000" dirty="0" smtClean="0"/>
              <a:t> </a:t>
            </a:r>
            <a:r>
              <a:rPr lang="en-US" sz="2000" dirty="0" err="1" smtClean="0"/>
              <a:t>Kofaktor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adj. A = [ </a:t>
            </a:r>
            <a:r>
              <a:rPr lang="en-US" sz="2000" dirty="0" err="1" smtClean="0">
                <a:solidFill>
                  <a:srgbClr val="0070C0"/>
                </a:solidFill>
              </a:rPr>
              <a:t>a’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ij</a:t>
            </a:r>
            <a:r>
              <a:rPr lang="en-US" sz="2000" dirty="0" smtClean="0">
                <a:solidFill>
                  <a:srgbClr val="0070C0"/>
                </a:solidFill>
              </a:rPr>
              <a:t>]</a:t>
            </a:r>
            <a:r>
              <a:rPr lang="en-US" sz="2000" baseline="30000" dirty="0" smtClean="0">
                <a:solidFill>
                  <a:srgbClr val="0070C0"/>
                </a:solidFill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1155700" y="1204913"/>
          <a:ext cx="1435100" cy="1071562"/>
        </p:xfrm>
        <a:graphic>
          <a:graphicData uri="http://schemas.openxmlformats.org/presentationml/2006/ole">
            <p:oleObj spid="_x0000_s72706" name="Equation" r:id="rId3" imgW="914400" imgH="711000" progId="Equation.3">
              <p:embed/>
            </p:oleObj>
          </a:graphicData>
        </a:graphic>
      </p:graphicFrame>
      <p:graphicFrame>
        <p:nvGraphicFramePr>
          <p:cNvPr id="16998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219200" y="2716213"/>
          <a:ext cx="1265238" cy="1042987"/>
        </p:xfrm>
        <a:graphic>
          <a:graphicData uri="http://schemas.openxmlformats.org/presentationml/2006/ole">
            <p:oleObj spid="_x0000_s72707" name="Equation" r:id="rId4" imgW="914400" imgH="7110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2133600"/>
            <a:ext cx="6840538" cy="720725"/>
            <a:chOff x="340" y="1298"/>
            <a:chExt cx="4309" cy="454"/>
          </a:xfrm>
        </p:grpSpPr>
        <p:sp>
          <p:nvSpPr>
            <p:cNvPr id="9232" name="Line 7"/>
            <p:cNvSpPr>
              <a:spLocks noChangeShapeType="1"/>
            </p:cNvSpPr>
            <p:nvPr/>
          </p:nvSpPr>
          <p:spPr bwMode="auto">
            <a:xfrm>
              <a:off x="4649" y="1298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3" name="Line 8"/>
            <p:cNvSpPr>
              <a:spLocks noChangeShapeType="1"/>
            </p:cNvSpPr>
            <p:nvPr/>
          </p:nvSpPr>
          <p:spPr bwMode="auto">
            <a:xfrm>
              <a:off x="340" y="1525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4" name="Line 9"/>
            <p:cNvSpPr>
              <a:spLocks noChangeShapeType="1"/>
            </p:cNvSpPr>
            <p:nvPr/>
          </p:nvSpPr>
          <p:spPr bwMode="auto">
            <a:xfrm>
              <a:off x="340" y="1525"/>
              <a:ext cx="43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169994" name="Object 10"/>
          <p:cNvGraphicFramePr>
            <a:graphicFrameLocks noChangeAspect="1"/>
          </p:cNvGraphicFramePr>
          <p:nvPr/>
        </p:nvGraphicFramePr>
        <p:xfrm>
          <a:off x="5410200" y="2649538"/>
          <a:ext cx="1371600" cy="1066800"/>
        </p:xfrm>
        <a:graphic>
          <a:graphicData uri="http://schemas.openxmlformats.org/presentationml/2006/ole">
            <p:oleObj spid="_x0000_s72708" name="Equation" r:id="rId5" imgW="914400" imgH="711000" progId="Equation.3">
              <p:embed/>
            </p:oleObj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00163" y="2743200"/>
            <a:ext cx="1225550" cy="1008063"/>
            <a:chOff x="793" y="1706"/>
            <a:chExt cx="772" cy="635"/>
          </a:xfrm>
        </p:grpSpPr>
        <p:sp>
          <p:nvSpPr>
            <p:cNvPr id="9230" name="Line 12"/>
            <p:cNvSpPr>
              <a:spLocks noChangeShapeType="1"/>
            </p:cNvSpPr>
            <p:nvPr/>
          </p:nvSpPr>
          <p:spPr bwMode="auto">
            <a:xfrm>
              <a:off x="884" y="1706"/>
              <a:ext cx="0" cy="635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1" name="Line 13"/>
            <p:cNvSpPr>
              <a:spLocks noChangeShapeType="1"/>
            </p:cNvSpPr>
            <p:nvPr/>
          </p:nvSpPr>
          <p:spPr bwMode="auto">
            <a:xfrm>
              <a:off x="793" y="1797"/>
              <a:ext cx="772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480050" y="2743200"/>
            <a:ext cx="1225550" cy="1008063"/>
            <a:chOff x="3548" y="1728"/>
            <a:chExt cx="772" cy="635"/>
          </a:xfrm>
        </p:grpSpPr>
        <p:sp>
          <p:nvSpPr>
            <p:cNvPr id="9228" name="Line 15"/>
            <p:cNvSpPr>
              <a:spLocks noChangeShapeType="1"/>
            </p:cNvSpPr>
            <p:nvPr/>
          </p:nvSpPr>
          <p:spPr bwMode="auto">
            <a:xfrm>
              <a:off x="3911" y="1728"/>
              <a:ext cx="0" cy="635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9" name="Line 16"/>
            <p:cNvSpPr>
              <a:spLocks noChangeShapeType="1"/>
            </p:cNvSpPr>
            <p:nvPr/>
          </p:nvSpPr>
          <p:spPr bwMode="auto">
            <a:xfrm>
              <a:off x="3548" y="2045"/>
              <a:ext cx="772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9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2" grpId="0" animBg="1"/>
      <p:bldP spid="170001" grpId="0" animBg="1"/>
      <p:bldP spid="1699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447800" y="5410200"/>
            <a:ext cx="1808162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1447800" y="4038600"/>
            <a:ext cx="2016125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smtClean="0">
                <a:solidFill>
                  <a:srgbClr val="0033CC"/>
                </a:solidFill>
              </a:rPr>
              <a:t>Matriks</a:t>
            </a:r>
            <a:r>
              <a:rPr lang="en-US" sz="2000" b="0" dirty="0" smtClean="0">
                <a:solidFill>
                  <a:srgbClr val="0033CC"/>
                </a:solidFill>
              </a:rPr>
              <a:t> Inverse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matriks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apabila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dikalikan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>
                <a:solidFill>
                  <a:srgbClr val="0033CC"/>
                </a:solidFill>
              </a:rPr>
              <a:t>Matriks</a:t>
            </a:r>
            <a:r>
              <a:rPr lang="en-US" sz="2000" b="0" dirty="0" smtClean="0">
                <a:solidFill>
                  <a:srgbClr val="0033CC"/>
                </a:solidFill>
              </a:rPr>
              <a:t> </a:t>
            </a:r>
            <a:r>
              <a:rPr lang="en-US" sz="2000" b="0" dirty="0" err="1" smtClean="0">
                <a:solidFill>
                  <a:srgbClr val="0033CC"/>
                </a:solidFill>
              </a:rPr>
              <a:t>aslinya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menghasilkan</a:t>
            </a:r>
            <a:r>
              <a:rPr lang="en-US" sz="2000" b="0" dirty="0" smtClean="0"/>
              <a:t> </a:t>
            </a:r>
            <a:r>
              <a:rPr lang="en-US" sz="2000" b="0" dirty="0" err="1" smtClean="0">
                <a:solidFill>
                  <a:srgbClr val="0033CC"/>
                </a:solidFill>
              </a:rPr>
              <a:t>Matriks</a:t>
            </a:r>
            <a:r>
              <a:rPr lang="en-US" sz="2000" b="0" dirty="0" smtClean="0">
                <a:solidFill>
                  <a:srgbClr val="0033CC"/>
                </a:solidFill>
              </a:rPr>
              <a:t> </a:t>
            </a:r>
            <a:r>
              <a:rPr lang="en-US" sz="2000" b="0" dirty="0" err="1" smtClean="0">
                <a:solidFill>
                  <a:srgbClr val="0033CC"/>
                </a:solidFill>
              </a:rPr>
              <a:t>Identitas</a:t>
            </a:r>
            <a:r>
              <a:rPr lang="en-US" sz="2000" b="0" dirty="0" smtClean="0"/>
              <a:t>. 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Hal-</a:t>
            </a:r>
            <a:r>
              <a:rPr lang="en-US" sz="2000" b="0" dirty="0" err="1" smtClean="0"/>
              <a:t>hal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penting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berkenaan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invers</a:t>
            </a:r>
            <a:r>
              <a:rPr lang="en-US" sz="2000" b="0" dirty="0" smtClean="0"/>
              <a:t> :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1. Agar </a:t>
            </a:r>
            <a:r>
              <a:rPr lang="en-US" sz="2000" b="0" dirty="0" err="1" smtClean="0"/>
              <a:t>memiliki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invers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suatu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matriks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berbentuk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bujur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sangkar</a:t>
            </a: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2. </a:t>
            </a:r>
            <a:r>
              <a:rPr lang="en-US" sz="2000" b="0" dirty="0" err="1" smtClean="0"/>
              <a:t>Invers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memiliki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dimensi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sama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matriks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aslinya</a:t>
            </a: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3. </a:t>
            </a:r>
            <a:r>
              <a:rPr lang="en-US" sz="2000" b="0" dirty="0" err="1" smtClean="0"/>
              <a:t>Tidak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semua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matriks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bujursangkar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memiliki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invers</a:t>
            </a:r>
            <a:endParaRPr lang="en-US" sz="2000" b="0" dirty="0" smtClean="0"/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A </a:t>
            </a:r>
            <a:r>
              <a:rPr lang="en-US" sz="2000" b="0" dirty="0" err="1" smtClean="0"/>
              <a:t>A</a:t>
            </a:r>
            <a:r>
              <a:rPr lang="en-US" sz="2000" b="0" baseline="30000" dirty="0" smtClean="0"/>
              <a:t>-1 </a:t>
            </a:r>
            <a:r>
              <a:rPr lang="en-US" sz="2000" b="0" dirty="0" smtClean="0"/>
              <a:t>=</a:t>
            </a:r>
            <a:r>
              <a:rPr lang="en-US" sz="2000" b="0" baseline="30000" dirty="0" smtClean="0"/>
              <a:t> </a:t>
            </a:r>
            <a:r>
              <a:rPr lang="en-US" sz="2000" b="0" dirty="0" smtClean="0"/>
              <a:t>A</a:t>
            </a:r>
            <a:r>
              <a:rPr lang="en-US" sz="2000" b="0" baseline="30000" dirty="0" smtClean="0"/>
              <a:t>-1 </a:t>
            </a:r>
            <a:r>
              <a:rPr lang="en-US" sz="2000" b="0" dirty="0" smtClean="0"/>
              <a:t>A = I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Matriks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Invers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dapat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dicari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: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A</a:t>
            </a:r>
            <a:r>
              <a:rPr lang="en-US" sz="2000" b="0" baseline="30000" dirty="0" smtClean="0"/>
              <a:t>-1</a:t>
            </a:r>
            <a:r>
              <a:rPr lang="en-US" sz="2000" b="0" dirty="0" smtClean="0"/>
              <a:t> =		,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demikian</a:t>
            </a:r>
            <a:r>
              <a:rPr lang="en-US" sz="2000" b="0" dirty="0" smtClean="0"/>
              <a:t> A</a:t>
            </a:r>
            <a:r>
              <a:rPr lang="en-US" sz="2000" b="0" baseline="30000" dirty="0" smtClean="0"/>
              <a:t>-1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jika</a:t>
            </a:r>
            <a:r>
              <a:rPr lang="en-US" sz="2000" b="0" dirty="0" smtClean="0"/>
              <a:t> |A| ≠ 0 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6133" name="Object 5"/>
          <p:cNvGraphicFramePr>
            <a:graphicFrameLocks noChangeAspect="1"/>
          </p:cNvGraphicFramePr>
          <p:nvPr/>
        </p:nvGraphicFramePr>
        <p:xfrm>
          <a:off x="2241550" y="5486400"/>
          <a:ext cx="938212" cy="627063"/>
        </p:xfrm>
        <a:graphic>
          <a:graphicData uri="http://schemas.openxmlformats.org/presentationml/2006/ole">
            <p:oleObj spid="_x0000_s73730" name="Equation" r:id="rId3" imgW="622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nimBg="1"/>
      <p:bldP spid="176135" grpId="0" animBg="1"/>
      <p:bldP spid="176131" grpId="0" build="p"/>
      <p:bldP spid="176131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EKSPANSI LAPLACE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43013"/>
            <a:ext cx="8424862" cy="5065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smtClean="0"/>
              <a:t>	|A| =	 </a:t>
            </a:r>
            <a:r>
              <a:rPr lang="en-US" sz="2000" b="0" dirty="0" err="1" smtClean="0"/>
              <a:t>Jumlah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perkalian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elemen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kofaktornya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salah</a:t>
            </a:r>
            <a:r>
              <a:rPr lang="en-US" sz="2000" b="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000" b="0" dirty="0" smtClean="0"/>
              <a:t>		 </a:t>
            </a:r>
            <a:r>
              <a:rPr lang="en-US" sz="2000" b="0" dirty="0" err="1" smtClean="0"/>
              <a:t>satu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baris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atau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kolom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dipilih</a:t>
            </a:r>
            <a:r>
              <a:rPr lang="en-US" sz="2000" b="0" dirty="0" smtClean="0"/>
              <a:t>	         </a:t>
            </a:r>
          </a:p>
          <a:p>
            <a:pPr eaLnBrk="1" hangingPunct="1">
              <a:buFontTx/>
              <a:buNone/>
            </a:pPr>
            <a:r>
              <a:rPr lang="en-US" sz="2000" b="0" dirty="0" err="1" smtClean="0"/>
              <a:t>Contoh</a:t>
            </a:r>
            <a:r>
              <a:rPr lang="en-US" sz="2000" b="0" dirty="0" smtClean="0"/>
              <a:t> : </a:t>
            </a:r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|A| =</a:t>
            </a:r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M</a:t>
            </a:r>
            <a:r>
              <a:rPr lang="en-US" sz="2000" b="0" baseline="-25000" dirty="0" smtClean="0"/>
              <a:t>11</a:t>
            </a:r>
            <a:r>
              <a:rPr lang="en-US" sz="2000" b="0" dirty="0" smtClean="0"/>
              <a:t> =         = -3	</a:t>
            </a:r>
            <a:r>
              <a:rPr lang="en-US" sz="2000" b="0" dirty="0" smtClean="0">
                <a:sym typeface="Wingdings" pitchFamily="2" charset="2"/>
              </a:rPr>
              <a:t>	a’</a:t>
            </a:r>
            <a:r>
              <a:rPr lang="en-US" sz="2000" b="0" baseline="-25000" dirty="0" smtClean="0">
                <a:sym typeface="Wingdings" pitchFamily="2" charset="2"/>
              </a:rPr>
              <a:t>11</a:t>
            </a:r>
            <a:r>
              <a:rPr lang="en-US" sz="2000" b="0" dirty="0" smtClean="0">
                <a:sym typeface="Wingdings" pitchFamily="2" charset="2"/>
              </a:rPr>
              <a:t> = (-1)</a:t>
            </a:r>
            <a:r>
              <a:rPr lang="en-US" sz="2000" b="0" baseline="30000" dirty="0" smtClean="0">
                <a:sym typeface="Wingdings" pitchFamily="2" charset="2"/>
              </a:rPr>
              <a:t>2</a:t>
            </a:r>
            <a:r>
              <a:rPr lang="en-US" sz="2000" b="0" dirty="0" smtClean="0">
                <a:sym typeface="Wingdings" pitchFamily="2" charset="2"/>
              </a:rPr>
              <a:t>(-3) = -3</a:t>
            </a:r>
            <a:endParaRPr lang="en-US" sz="2000" b="0" dirty="0" smtClean="0"/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M</a:t>
            </a:r>
            <a:r>
              <a:rPr lang="en-US" sz="2000" b="0" baseline="-25000" dirty="0" smtClean="0"/>
              <a:t>12</a:t>
            </a:r>
            <a:r>
              <a:rPr lang="en-US" sz="2000" b="0" dirty="0" smtClean="0"/>
              <a:t> =         = -6	</a:t>
            </a:r>
            <a:r>
              <a:rPr lang="en-US" sz="2000" b="0" dirty="0" smtClean="0">
                <a:sym typeface="Wingdings" pitchFamily="2" charset="2"/>
              </a:rPr>
              <a:t>	a’</a:t>
            </a:r>
            <a:r>
              <a:rPr lang="en-US" sz="2000" b="0" baseline="-25000" dirty="0" smtClean="0">
                <a:sym typeface="Wingdings" pitchFamily="2" charset="2"/>
              </a:rPr>
              <a:t>12</a:t>
            </a:r>
            <a:r>
              <a:rPr lang="en-US" sz="2000" b="0" dirty="0" smtClean="0">
                <a:sym typeface="Wingdings" pitchFamily="2" charset="2"/>
              </a:rPr>
              <a:t> = (-1)</a:t>
            </a:r>
            <a:r>
              <a:rPr lang="en-US" sz="2000" b="0" baseline="30000" dirty="0" smtClean="0">
                <a:sym typeface="Wingdings" pitchFamily="2" charset="2"/>
              </a:rPr>
              <a:t>3</a:t>
            </a:r>
            <a:r>
              <a:rPr lang="en-US" sz="2000" b="0" dirty="0" smtClean="0">
                <a:sym typeface="Wingdings" pitchFamily="2" charset="2"/>
              </a:rPr>
              <a:t>(-6) = 6 </a:t>
            </a:r>
            <a:r>
              <a:rPr lang="en-US" sz="2000" b="0" dirty="0" smtClean="0"/>
              <a:t>	 </a:t>
            </a:r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M</a:t>
            </a:r>
            <a:r>
              <a:rPr lang="en-US" sz="2000" b="0" baseline="-25000" dirty="0" smtClean="0"/>
              <a:t>13</a:t>
            </a:r>
            <a:r>
              <a:rPr lang="en-US" sz="2000" b="0" dirty="0" smtClean="0"/>
              <a:t> =         = -3	</a:t>
            </a:r>
            <a:r>
              <a:rPr lang="en-US" sz="2000" b="0" dirty="0" smtClean="0">
                <a:sym typeface="Wingdings" pitchFamily="2" charset="2"/>
              </a:rPr>
              <a:t>	 a’</a:t>
            </a:r>
            <a:r>
              <a:rPr lang="en-US" sz="2000" b="0" baseline="-25000" dirty="0" smtClean="0">
                <a:sym typeface="Wingdings" pitchFamily="2" charset="2"/>
              </a:rPr>
              <a:t>13</a:t>
            </a:r>
            <a:r>
              <a:rPr lang="en-US" sz="2000" b="0" dirty="0" smtClean="0">
                <a:sym typeface="Wingdings" pitchFamily="2" charset="2"/>
              </a:rPr>
              <a:t> = (-1)</a:t>
            </a:r>
            <a:r>
              <a:rPr lang="en-US" sz="2000" b="0" baseline="30000" dirty="0" smtClean="0">
                <a:sym typeface="Wingdings" pitchFamily="2" charset="2"/>
              </a:rPr>
              <a:t>4</a:t>
            </a:r>
            <a:r>
              <a:rPr lang="en-US" sz="2000" b="0" dirty="0" smtClean="0">
                <a:sym typeface="Wingdings" pitchFamily="2" charset="2"/>
              </a:rPr>
              <a:t>(-3) = -3</a:t>
            </a:r>
          </a:p>
          <a:p>
            <a:pPr eaLnBrk="1" hangingPunct="1">
              <a:buFontTx/>
              <a:buNone/>
            </a:pPr>
            <a:endParaRPr lang="en-US" sz="2000" b="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b="0" dirty="0" smtClean="0">
                <a:sym typeface="Wingdings" pitchFamily="2" charset="2"/>
              </a:rPr>
              <a:t>|A| = a</a:t>
            </a:r>
            <a:r>
              <a:rPr lang="en-US" sz="2000" b="0" baseline="-25000" dirty="0" smtClean="0">
                <a:sym typeface="Wingdings" pitchFamily="2" charset="2"/>
              </a:rPr>
              <a:t>11</a:t>
            </a:r>
            <a:r>
              <a:rPr lang="en-US" sz="2000" b="0" dirty="0" smtClean="0">
                <a:sym typeface="Wingdings" pitchFamily="2" charset="2"/>
              </a:rPr>
              <a:t>a’</a:t>
            </a:r>
            <a:r>
              <a:rPr lang="en-US" sz="2000" b="0" baseline="-25000" dirty="0" smtClean="0">
                <a:sym typeface="Wingdings" pitchFamily="2" charset="2"/>
              </a:rPr>
              <a:t>11 </a:t>
            </a:r>
            <a:r>
              <a:rPr lang="en-US" sz="2000" b="0" dirty="0" smtClean="0">
                <a:sym typeface="Wingdings" pitchFamily="2" charset="2"/>
              </a:rPr>
              <a:t>+</a:t>
            </a:r>
            <a:r>
              <a:rPr lang="en-US" sz="2000" b="0" baseline="-25000" dirty="0" smtClean="0">
                <a:sym typeface="Wingdings" pitchFamily="2" charset="2"/>
              </a:rPr>
              <a:t> </a:t>
            </a:r>
            <a:r>
              <a:rPr lang="en-US" sz="2000" b="0" dirty="0" smtClean="0">
                <a:sym typeface="Wingdings" pitchFamily="2" charset="2"/>
              </a:rPr>
              <a:t>a</a:t>
            </a:r>
            <a:r>
              <a:rPr lang="en-US" sz="2000" b="0" baseline="-25000" dirty="0" smtClean="0">
                <a:sym typeface="Wingdings" pitchFamily="2" charset="2"/>
              </a:rPr>
              <a:t>12</a:t>
            </a:r>
            <a:r>
              <a:rPr lang="en-US" sz="2000" b="0" dirty="0" smtClean="0">
                <a:sym typeface="Wingdings" pitchFamily="2" charset="2"/>
              </a:rPr>
              <a:t>a’</a:t>
            </a:r>
            <a:r>
              <a:rPr lang="en-US" sz="2000" b="0" baseline="-25000" dirty="0" smtClean="0">
                <a:sym typeface="Wingdings" pitchFamily="2" charset="2"/>
              </a:rPr>
              <a:t>12 </a:t>
            </a:r>
            <a:r>
              <a:rPr lang="en-US" sz="2000" b="0" dirty="0" smtClean="0">
                <a:sym typeface="Wingdings" pitchFamily="2" charset="2"/>
              </a:rPr>
              <a:t>+</a:t>
            </a:r>
            <a:r>
              <a:rPr lang="en-US" sz="2000" b="0" baseline="-25000" dirty="0" smtClean="0">
                <a:sym typeface="Wingdings" pitchFamily="2" charset="2"/>
              </a:rPr>
              <a:t> </a:t>
            </a:r>
            <a:r>
              <a:rPr lang="en-US" sz="2000" b="0" dirty="0" smtClean="0">
                <a:sym typeface="Wingdings" pitchFamily="2" charset="2"/>
              </a:rPr>
              <a:t>a</a:t>
            </a:r>
            <a:r>
              <a:rPr lang="en-US" sz="2000" b="0" baseline="-25000" dirty="0" smtClean="0">
                <a:sym typeface="Wingdings" pitchFamily="2" charset="2"/>
              </a:rPr>
              <a:t>13</a:t>
            </a:r>
            <a:r>
              <a:rPr lang="en-US" sz="2000" b="0" dirty="0" smtClean="0">
                <a:sym typeface="Wingdings" pitchFamily="2" charset="2"/>
              </a:rPr>
              <a:t>a’</a:t>
            </a:r>
            <a:r>
              <a:rPr lang="en-US" sz="2000" b="0" baseline="-25000" dirty="0" smtClean="0">
                <a:sym typeface="Wingdings" pitchFamily="2" charset="2"/>
              </a:rPr>
              <a:t>13 </a:t>
            </a:r>
            <a:r>
              <a:rPr lang="en-US" sz="2000" b="0" dirty="0" smtClean="0">
                <a:sym typeface="Wingdings" pitchFamily="2" charset="2"/>
              </a:rPr>
              <a:t>= 1(-3) + 2(6) + 3(-3) = 0</a:t>
            </a: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1143000" y="2438400"/>
          <a:ext cx="895350" cy="1066800"/>
        </p:xfrm>
        <a:graphic>
          <a:graphicData uri="http://schemas.openxmlformats.org/presentationml/2006/ole">
            <p:oleObj spid="_x0000_s74754" name="Equation" r:id="rId3" imgW="596900" imgH="711200" progId="Equation.3">
              <p:embed/>
            </p:oleObj>
          </a:graphicData>
        </a:graphic>
      </p:graphicFrame>
      <p:sp>
        <p:nvSpPr>
          <p:cNvPr id="112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7" name="Object 9"/>
          <p:cNvGraphicFramePr>
            <a:graphicFrameLocks noChangeAspect="1"/>
          </p:cNvGraphicFramePr>
          <p:nvPr/>
        </p:nvGraphicFramePr>
        <p:xfrm>
          <a:off x="1143000" y="3665538"/>
          <a:ext cx="576263" cy="692150"/>
        </p:xfrm>
        <a:graphic>
          <a:graphicData uri="http://schemas.openxmlformats.org/presentationml/2006/ole">
            <p:oleObj spid="_x0000_s74755" name="Equation" r:id="rId4" imgW="381000" imgH="457200" progId="Equation.3">
              <p:embed/>
            </p:oleObj>
          </a:graphicData>
        </a:graphic>
      </p:graphicFrame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1143000" y="4429125"/>
          <a:ext cx="576263" cy="692150"/>
        </p:xfrm>
        <a:graphic>
          <a:graphicData uri="http://schemas.openxmlformats.org/presentationml/2006/ole">
            <p:oleObj spid="_x0000_s74756" name="Equation" r:id="rId5" imgW="380880" imgH="457200" progId="Equation.3">
              <p:embed/>
            </p:oleObj>
          </a:graphicData>
        </a:graphic>
      </p:graphicFrame>
      <p:graphicFrame>
        <p:nvGraphicFramePr>
          <p:cNvPr id="11269" name="Object 11"/>
          <p:cNvGraphicFramePr>
            <a:graphicFrameLocks noChangeAspect="1"/>
          </p:cNvGraphicFramePr>
          <p:nvPr/>
        </p:nvGraphicFramePr>
        <p:xfrm>
          <a:off x="1143000" y="5149850"/>
          <a:ext cx="576263" cy="692150"/>
        </p:xfrm>
        <a:graphic>
          <a:graphicData uri="http://schemas.openxmlformats.org/presentationml/2006/ole">
            <p:oleObj spid="_x0000_s74757" name="Equation" r:id="rId6" imgW="3808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LATIHAN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 err="1" smtClean="0"/>
              <a:t>Hitunglah</a:t>
            </a:r>
            <a:r>
              <a:rPr lang="en-US" sz="2000" dirty="0" smtClean="0"/>
              <a:t> </a:t>
            </a:r>
            <a:r>
              <a:rPr lang="en-US" sz="2000" dirty="0" err="1" smtClean="0"/>
              <a:t>determinan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|A| = 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1752600" y="2286000"/>
          <a:ext cx="1238250" cy="1371600"/>
        </p:xfrm>
        <a:graphic>
          <a:graphicData uri="http://schemas.openxmlformats.org/presentationml/2006/ole">
            <p:oleObj spid="_x0000_s75778" name="Equation" r:id="rId3" imgW="82548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ATURAN CRAMER                             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smtClean="0"/>
              <a:t>			</a:t>
            </a:r>
            <a:r>
              <a:rPr lang="en-US" sz="2000" b="0" dirty="0" err="1" smtClean="0"/>
              <a:t>i</a:t>
            </a:r>
            <a:r>
              <a:rPr lang="en-US" sz="2000" b="0" dirty="0" smtClean="0"/>
              <a:t> = 1, 2, ……… , n</a:t>
            </a:r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err="1" smtClean="0"/>
              <a:t>Contoh</a:t>
            </a:r>
            <a:r>
              <a:rPr lang="en-US" sz="2000" b="0" dirty="0" smtClean="0"/>
              <a:t> :</a:t>
            </a:r>
          </a:p>
          <a:p>
            <a:pPr eaLnBrk="1" hangingPunct="1">
              <a:buFontTx/>
              <a:buNone/>
            </a:pPr>
            <a:r>
              <a:rPr lang="en-US" sz="2000" b="0" dirty="0" smtClean="0"/>
              <a:t>  x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+ x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 –  x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   = 6</a:t>
            </a:r>
          </a:p>
          <a:p>
            <a:pPr eaLnBrk="1" hangingPunct="1">
              <a:buFontTx/>
              <a:buNone/>
            </a:pPr>
            <a:r>
              <a:rPr lang="en-US" sz="2000" b="0" dirty="0" smtClean="0"/>
              <a:t>3x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 - 4x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+ 2x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 = -2	</a:t>
            </a:r>
            <a:r>
              <a:rPr lang="en-US" sz="2000" b="0" dirty="0" smtClean="0">
                <a:sym typeface="Wingdings" pitchFamily="2" charset="2"/>
              </a:rPr>
              <a:t></a:t>
            </a: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2x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+ 5x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+ x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   = 0</a:t>
            </a:r>
          </a:p>
          <a:p>
            <a:pPr eaLnBrk="1" hangingPunct="1">
              <a:buFontTx/>
              <a:buNone/>
            </a:pPr>
            <a:endParaRPr lang="en-US" sz="1000" b="0" dirty="0" smtClean="0"/>
          </a:p>
          <a:p>
            <a:pPr eaLnBrk="1" hangingPunct="1">
              <a:buFontTx/>
              <a:buNone/>
            </a:pPr>
            <a:r>
              <a:rPr lang="en-US" sz="2000" b="0" dirty="0" err="1" smtClean="0"/>
              <a:t>Maka</a:t>
            </a:r>
            <a:r>
              <a:rPr lang="en-US" sz="2000" b="0" dirty="0" smtClean="0"/>
              <a:t> :				        </a:t>
            </a:r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|A| = 	           ,  |x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| =		   ,  |x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| =	      ,  |x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| =</a:t>
            </a:r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|A| = -36	 |x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| = -72	      |x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| = 0	         |x</a:t>
            </a:r>
            <a:r>
              <a:rPr lang="en-US" sz="2000" b="0" baseline="-25000" dirty="0" smtClean="0"/>
              <a:t>3</a:t>
            </a:r>
            <a:r>
              <a:rPr lang="en-US" sz="2000" b="0" dirty="0" smtClean="0"/>
              <a:t>| = 144			</a:t>
            </a:r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endParaRPr lang="en-US" sz="2000" b="0" dirty="0" smtClean="0"/>
          </a:p>
        </p:txBody>
      </p:sp>
      <p:sp>
        <p:nvSpPr>
          <p:cNvPr id="13325" name="Rectangle 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6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7" name="Rectangle 6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38225" y="4191000"/>
            <a:ext cx="7419975" cy="1066800"/>
            <a:chOff x="1000" y="2592"/>
            <a:chExt cx="4674" cy="672"/>
          </a:xfrm>
        </p:grpSpPr>
        <p:graphicFrame>
          <p:nvGraphicFramePr>
            <p:cNvPr id="13319" name="Object 8"/>
            <p:cNvGraphicFramePr>
              <a:graphicFrameLocks noChangeAspect="1"/>
            </p:cNvGraphicFramePr>
            <p:nvPr/>
          </p:nvGraphicFramePr>
          <p:xfrm>
            <a:off x="1000" y="2592"/>
            <a:ext cx="754" cy="669"/>
          </p:xfrm>
          <a:graphic>
            <a:graphicData uri="http://schemas.openxmlformats.org/presentationml/2006/ole">
              <p:oleObj spid="_x0000_s76807" name="Equation" r:id="rId3" imgW="799920" imgH="711000" progId="Equation.3">
                <p:embed/>
              </p:oleObj>
            </a:graphicData>
          </a:graphic>
        </p:graphicFrame>
        <p:graphicFrame>
          <p:nvGraphicFramePr>
            <p:cNvPr id="13320" name="Object 9"/>
            <p:cNvGraphicFramePr>
              <a:graphicFrameLocks noChangeAspect="1"/>
            </p:cNvGraphicFramePr>
            <p:nvPr/>
          </p:nvGraphicFramePr>
          <p:xfrm>
            <a:off x="2271" y="2595"/>
            <a:ext cx="849" cy="669"/>
          </p:xfrm>
          <a:graphic>
            <a:graphicData uri="http://schemas.openxmlformats.org/presentationml/2006/ole">
              <p:oleObj spid="_x0000_s76808" name="Equation" r:id="rId4" imgW="901440" imgH="711000" progId="Equation.3">
                <p:embed/>
              </p:oleObj>
            </a:graphicData>
          </a:graphic>
        </p:graphicFrame>
        <p:graphicFrame>
          <p:nvGraphicFramePr>
            <p:cNvPr id="13321" name="Object 10"/>
            <p:cNvGraphicFramePr>
              <a:graphicFrameLocks noChangeAspect="1"/>
            </p:cNvGraphicFramePr>
            <p:nvPr/>
          </p:nvGraphicFramePr>
          <p:xfrm>
            <a:off x="3648" y="2595"/>
            <a:ext cx="754" cy="669"/>
          </p:xfrm>
          <a:graphic>
            <a:graphicData uri="http://schemas.openxmlformats.org/presentationml/2006/ole">
              <p:oleObj spid="_x0000_s76809" name="Equation" r:id="rId5" imgW="799920" imgH="711000" progId="Equation.3">
                <p:embed/>
              </p:oleObj>
            </a:graphicData>
          </a:graphic>
        </p:graphicFrame>
        <p:graphicFrame>
          <p:nvGraphicFramePr>
            <p:cNvPr id="13322" name="Object 11"/>
            <p:cNvGraphicFramePr>
              <a:graphicFrameLocks noChangeAspect="1"/>
            </p:cNvGraphicFramePr>
            <p:nvPr/>
          </p:nvGraphicFramePr>
          <p:xfrm>
            <a:off x="4896" y="2595"/>
            <a:ext cx="778" cy="669"/>
          </p:xfrm>
          <a:graphic>
            <a:graphicData uri="http://schemas.openxmlformats.org/presentationml/2006/ole">
              <p:oleObj spid="_x0000_s76810" name="Equation" r:id="rId6" imgW="825480" imgH="711000" progId="Equation.3">
                <p:embed/>
              </p:oleObj>
            </a:graphicData>
          </a:graphic>
        </p:graphicFrame>
      </p:grpSp>
      <p:sp>
        <p:nvSpPr>
          <p:cNvPr id="13329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3400" y="1192212"/>
            <a:ext cx="1295400" cy="865188"/>
            <a:chOff x="672" y="672"/>
            <a:chExt cx="816" cy="54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34" name="Rectangle 14"/>
            <p:cNvSpPr>
              <a:spLocks noChangeArrowheads="1"/>
            </p:cNvSpPr>
            <p:nvPr/>
          </p:nvSpPr>
          <p:spPr bwMode="auto">
            <a:xfrm>
              <a:off x="672" y="672"/>
              <a:ext cx="816" cy="5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18" name="Object 15"/>
            <p:cNvGraphicFramePr>
              <a:graphicFrameLocks noChangeAspect="1"/>
            </p:cNvGraphicFramePr>
            <p:nvPr/>
          </p:nvGraphicFramePr>
          <p:xfrm>
            <a:off x="799" y="672"/>
            <a:ext cx="599" cy="545"/>
          </p:xfrm>
          <a:graphic>
            <a:graphicData uri="http://schemas.openxmlformats.org/presentationml/2006/ole">
              <p:oleObj spid="_x0000_s76806" name="Equation" r:id="rId7" imgW="533169" imgH="482391" progId="Equation.3">
                <p:embed/>
              </p:oleObj>
            </a:graphicData>
          </a:graphic>
        </p:graphicFrame>
      </p:grpSp>
      <p:sp>
        <p:nvSpPr>
          <p:cNvPr id="13331" name="Rectangle 1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097" name="Object 17"/>
          <p:cNvGraphicFramePr>
            <a:graphicFrameLocks noChangeAspect="1"/>
          </p:cNvGraphicFramePr>
          <p:nvPr/>
        </p:nvGraphicFramePr>
        <p:xfrm>
          <a:off x="609600" y="5689600"/>
          <a:ext cx="1752600" cy="701675"/>
        </p:xfrm>
        <a:graphic>
          <a:graphicData uri="http://schemas.openxmlformats.org/presentationml/2006/ole">
            <p:oleObj spid="_x0000_s76802" name="Equation" r:id="rId8" imgW="1180800" imgH="469800" progId="Equation.3">
              <p:embed/>
            </p:oleObj>
          </a:graphicData>
        </a:graphic>
      </p:graphicFrame>
      <p:graphicFrame>
        <p:nvGraphicFramePr>
          <p:cNvPr id="174098" name="Object 18"/>
          <p:cNvGraphicFramePr>
            <a:graphicFrameLocks noChangeAspect="1"/>
          </p:cNvGraphicFramePr>
          <p:nvPr/>
        </p:nvGraphicFramePr>
        <p:xfrm>
          <a:off x="3008313" y="5699125"/>
          <a:ext cx="1789112" cy="701675"/>
        </p:xfrm>
        <a:graphic>
          <a:graphicData uri="http://schemas.openxmlformats.org/presentationml/2006/ole">
            <p:oleObj spid="_x0000_s76803" name="Equation" r:id="rId9" imgW="1206360" imgH="469800" progId="Equation.3">
              <p:embed/>
            </p:oleObj>
          </a:graphicData>
        </a:graphic>
      </p:graphicFrame>
      <p:graphicFrame>
        <p:nvGraphicFramePr>
          <p:cNvPr id="174099" name="Object 19"/>
          <p:cNvGraphicFramePr>
            <a:graphicFrameLocks noChangeAspect="1"/>
          </p:cNvGraphicFramePr>
          <p:nvPr/>
        </p:nvGraphicFramePr>
        <p:xfrm>
          <a:off x="5443538" y="5699125"/>
          <a:ext cx="1903412" cy="701675"/>
        </p:xfrm>
        <a:graphic>
          <a:graphicData uri="http://schemas.openxmlformats.org/presentationml/2006/ole">
            <p:oleObj spid="_x0000_s76804" name="Equation" r:id="rId10" imgW="1282680" imgH="469800" progId="Equation.3">
              <p:embed/>
            </p:oleObj>
          </a:graphicData>
        </a:graphic>
      </p:graphicFrame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465638" y="2133600"/>
            <a:ext cx="2468562" cy="1371600"/>
            <a:chOff x="2813" y="1344"/>
            <a:chExt cx="1555" cy="864"/>
          </a:xfrm>
        </p:grpSpPr>
        <p:graphicFrame>
          <p:nvGraphicFramePr>
            <p:cNvPr id="13317" name="Object 21"/>
            <p:cNvGraphicFramePr>
              <a:graphicFrameLocks noChangeAspect="1"/>
            </p:cNvGraphicFramePr>
            <p:nvPr/>
          </p:nvGraphicFramePr>
          <p:xfrm>
            <a:off x="2813" y="1539"/>
            <a:ext cx="1555" cy="669"/>
          </p:xfrm>
          <a:graphic>
            <a:graphicData uri="http://schemas.openxmlformats.org/presentationml/2006/ole">
              <p:oleObj spid="_x0000_s76805" name="Equation" r:id="rId11" imgW="1663560" imgH="711000" progId="Equation.3">
                <p:embed/>
              </p:oleObj>
            </a:graphicData>
          </a:graphic>
        </p:graphicFrame>
        <p:sp>
          <p:nvSpPr>
            <p:cNvPr id="13333" name="Text Box 22"/>
            <p:cNvSpPr txBox="1">
              <a:spLocks noChangeArrowheads="1"/>
            </p:cNvSpPr>
            <p:nvPr/>
          </p:nvSpPr>
          <p:spPr bwMode="auto">
            <a:xfrm>
              <a:off x="3072" y="1344"/>
              <a:ext cx="1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         </a:t>
              </a:r>
              <a:r>
                <a:rPr lang="en-US" b="1">
                  <a:cs typeface="Arial" charset="0"/>
                </a:rPr>
                <a:t>∙  X   =   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1295400"/>
            <a:ext cx="7772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2590800" cy="2286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	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 =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1371600" y="2697163"/>
          <a:ext cx="2009775" cy="1417637"/>
        </p:xfrm>
        <a:graphic>
          <a:graphicData uri="http://schemas.openxmlformats.org/presentationml/2006/ole">
            <p:oleObj spid="_x0000_s64514" name="Equation" r:id="rId3" imgW="1333440" imgH="939600" progId="Equation.3">
              <p:embed/>
            </p:oleObj>
          </a:graphicData>
        </a:graphic>
      </p:graphicFrame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143000" y="1397913"/>
            <a:ext cx="69351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Matrix </a:t>
            </a:r>
            <a:r>
              <a:rPr lang="en-US" sz="2200" b="1" i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 a rectangular array of elements [</a:t>
            </a:r>
            <a:r>
              <a:rPr lang="en-US" sz="2200" b="1" i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Budnick</a:t>
            </a:r>
            <a:r>
              <a:rPr lang="en-US" sz="2200" b="1" i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MATRIKS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4419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m x n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9271" y="1981201"/>
            <a:ext cx="2812728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962400" y="5029200"/>
            <a:ext cx="480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Vektor</a:t>
            </a:r>
            <a:endParaRPr lang="en-US" sz="2000" kern="0" dirty="0" smtClean="0">
              <a:solidFill>
                <a:schemeClr val="tx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Matriks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Bujur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Sangkar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(Square Matrix)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Matriks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Identitas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(Identity Matrix)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Matriks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Transpose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3962400" y="4495800"/>
            <a:ext cx="312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Matriks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Khusus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3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2133600" y="2438400"/>
            <a:ext cx="1584325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KAIDAH OPERASI MATRIKS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err="1" smtClean="0"/>
              <a:t>Penjumlahan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Pengurangan</a:t>
            </a:r>
            <a:endParaRPr lang="en-US" sz="2000" b="1" dirty="0" smtClean="0"/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sz="2000" dirty="0" err="1" smtClean="0">
                <a:solidFill>
                  <a:srgbClr val="CC3300"/>
                </a:solidFill>
              </a:rPr>
              <a:t>Syarat</a:t>
            </a:r>
            <a:r>
              <a:rPr lang="en-US" sz="2000" dirty="0" smtClean="0">
                <a:solidFill>
                  <a:srgbClr val="CC3300"/>
                </a:solidFill>
              </a:rPr>
              <a:t> : </a:t>
            </a:r>
            <a:r>
              <a:rPr lang="en-US" sz="2000" dirty="0" err="1" smtClean="0">
                <a:solidFill>
                  <a:srgbClr val="CC3300"/>
                </a:solidFill>
              </a:rPr>
              <a:t>dimensinya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r>
              <a:rPr lang="en-US" sz="2000" dirty="0" err="1" smtClean="0">
                <a:solidFill>
                  <a:srgbClr val="CC3300"/>
                </a:solidFill>
              </a:rPr>
              <a:t>sama</a:t>
            </a:r>
            <a:endParaRPr lang="en-US" sz="2000" dirty="0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dirty="0" smtClean="0"/>
              <a:t>			</a:t>
            </a:r>
            <a:r>
              <a:rPr lang="en-US" sz="2000" dirty="0" err="1" smtClean="0">
                <a:solidFill>
                  <a:srgbClr val="0070C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ij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= </a:t>
            </a:r>
            <a:r>
              <a:rPr lang="en-US" sz="2000" dirty="0" err="1" smtClean="0">
                <a:solidFill>
                  <a:srgbClr val="0070C0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ij</a:t>
            </a:r>
            <a:r>
              <a:rPr lang="en-US" sz="2000" dirty="0" smtClean="0">
                <a:solidFill>
                  <a:srgbClr val="0070C0"/>
                </a:solidFill>
              </a:rPr>
              <a:t> ± </a:t>
            </a:r>
            <a:r>
              <a:rPr lang="en-US" sz="2000" dirty="0" err="1" smtClean="0">
                <a:solidFill>
                  <a:srgbClr val="0070C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ij</a:t>
            </a:r>
            <a:endParaRPr lang="en-US" sz="2000" baseline="-250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smtClean="0"/>
              <a:t>: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baseline="-25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1295400" y="3659188"/>
          <a:ext cx="1279525" cy="684212"/>
        </p:xfrm>
        <a:graphic>
          <a:graphicData uri="http://schemas.openxmlformats.org/presentationml/2006/ole">
            <p:oleObj spid="_x0000_s65538" name="Equation" r:id="rId3" imgW="850680" imgH="457200" progId="Equation.3">
              <p:embed/>
            </p:oleObj>
          </a:graphicData>
        </a:graphic>
      </p:graphicFrame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2823" name="Object 7"/>
          <p:cNvGraphicFramePr>
            <a:graphicFrameLocks noChangeAspect="1"/>
          </p:cNvGraphicFramePr>
          <p:nvPr/>
        </p:nvGraphicFramePr>
        <p:xfrm>
          <a:off x="3373438" y="3659188"/>
          <a:ext cx="1270000" cy="684212"/>
        </p:xfrm>
        <a:graphic>
          <a:graphicData uri="http://schemas.openxmlformats.org/presentationml/2006/ole">
            <p:oleObj spid="_x0000_s65539" name="Equation" r:id="rId4" imgW="850900" imgH="457200" progId="Equation.3">
              <p:embed/>
            </p:oleObj>
          </a:graphicData>
        </a:graphic>
      </p:graphicFrame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914400" y="4929188"/>
          <a:ext cx="2697162" cy="684212"/>
        </p:xfrm>
        <a:graphic>
          <a:graphicData uri="http://schemas.openxmlformats.org/presentationml/2006/ole">
            <p:oleObj spid="_x0000_s65540" name="Equation" r:id="rId5" imgW="1803400" imgH="457200" progId="Equation.3">
              <p:embed/>
            </p:oleObj>
          </a:graphicData>
        </a:graphic>
      </p:graphicFrame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2827" name="Object 11"/>
          <p:cNvGraphicFramePr>
            <a:graphicFrameLocks noChangeAspect="1"/>
          </p:cNvGraphicFramePr>
          <p:nvPr/>
        </p:nvGraphicFramePr>
        <p:xfrm>
          <a:off x="1489075" y="5791200"/>
          <a:ext cx="3043237" cy="685800"/>
        </p:xfrm>
        <a:graphic>
          <a:graphicData uri="http://schemas.openxmlformats.org/presentationml/2006/ole">
            <p:oleObj spid="_x0000_s65541" name="Equation" r:id="rId6" imgW="2032000" imgH="457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29797" y="43434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 x 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7197" y="43434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 x 2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KAIDAH OPERASI MATRIKS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133600" y="2014538"/>
            <a:ext cx="1584325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err="1" smtClean="0"/>
              <a:t>Perkalian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Matriks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Skalar</a:t>
            </a:r>
            <a:endParaRPr lang="en-US" sz="2000" b="1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 			</a:t>
            </a:r>
            <a:r>
              <a:rPr lang="en-US" sz="2000" dirty="0" err="1" smtClean="0">
                <a:solidFill>
                  <a:srgbClr val="0070C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ij</a:t>
            </a:r>
            <a:r>
              <a:rPr lang="en-US" sz="2000" dirty="0" smtClean="0">
                <a:solidFill>
                  <a:srgbClr val="0070C0"/>
                </a:solidFill>
              </a:rPr>
              <a:t> = </a:t>
            </a:r>
            <a:r>
              <a:rPr lang="el-GR" sz="2000" dirty="0" smtClean="0">
                <a:solidFill>
                  <a:srgbClr val="0070C0"/>
                </a:solidFill>
              </a:rPr>
              <a:t>λ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ij</a:t>
            </a:r>
            <a:endParaRPr lang="en-US" sz="2000" baseline="-250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sz="2000" baseline="-25000" dirty="0" smtClean="0"/>
          </a:p>
          <a:p>
            <a:pPr eaLnBrk="1" hangingPunct="1">
              <a:buFontTx/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 :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l-GR" sz="2000" dirty="0" smtClean="0"/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46" name="Object 6"/>
          <p:cNvGraphicFramePr>
            <a:graphicFrameLocks noChangeAspect="1"/>
          </p:cNvGraphicFramePr>
          <p:nvPr/>
        </p:nvGraphicFramePr>
        <p:xfrm>
          <a:off x="1077913" y="3351213"/>
          <a:ext cx="1617662" cy="687387"/>
        </p:xfrm>
        <a:graphic>
          <a:graphicData uri="http://schemas.openxmlformats.org/presentationml/2006/ole">
            <p:oleObj spid="_x0000_s66562" name="Equation" r:id="rId3" imgW="1079500" imgH="457200" progId="Equation.3">
              <p:embed/>
            </p:oleObj>
          </a:graphicData>
        </a:graphic>
      </p:graphicFrame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48" name="Object 8"/>
          <p:cNvGraphicFramePr>
            <a:graphicFrameLocks noChangeAspect="1"/>
          </p:cNvGraphicFramePr>
          <p:nvPr/>
        </p:nvGraphicFramePr>
        <p:xfrm>
          <a:off x="3516313" y="3533775"/>
          <a:ext cx="585787" cy="284163"/>
        </p:xfrm>
        <a:graphic>
          <a:graphicData uri="http://schemas.openxmlformats.org/presentationml/2006/ole">
            <p:oleObj spid="_x0000_s66563" name="Equation" r:id="rId4" imgW="368140" imgH="177723" progId="Equation.3">
              <p:embed/>
            </p:oleObj>
          </a:graphicData>
        </a:graphic>
      </p:graphicFrame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50" name="Object 10"/>
          <p:cNvGraphicFramePr>
            <a:graphicFrameLocks noChangeAspect="1"/>
          </p:cNvGraphicFramePr>
          <p:nvPr/>
        </p:nvGraphicFramePr>
        <p:xfrm>
          <a:off x="995363" y="4287838"/>
          <a:ext cx="4186237" cy="685800"/>
        </p:xfrm>
        <a:graphic>
          <a:graphicData uri="http://schemas.openxmlformats.org/presentationml/2006/ole">
            <p:oleObj spid="_x0000_s66564" name="Equation" r:id="rId5" imgW="2794000" imgH="457200" progId="Equation.3">
              <p:embed/>
            </p:oleObj>
          </a:graphicData>
        </a:graphic>
      </p:graphicFrame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52" name="Object 12"/>
          <p:cNvGraphicFramePr>
            <a:graphicFrameLocks noChangeAspect="1"/>
          </p:cNvGraphicFramePr>
          <p:nvPr/>
        </p:nvGraphicFramePr>
        <p:xfrm>
          <a:off x="1331913" y="5189538"/>
          <a:ext cx="1617662" cy="687387"/>
        </p:xfrm>
        <a:graphic>
          <a:graphicData uri="http://schemas.openxmlformats.org/presentationml/2006/ole">
            <p:oleObj spid="_x0000_s66565" name="Equation" r:id="rId6" imgW="10795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err="1" smtClean="0"/>
              <a:t>Perkalian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Antarmatrik</a:t>
            </a:r>
            <a:endParaRPr lang="en-US" sz="2000" b="1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  A	    .        B      =     C</a:t>
            </a:r>
          </a:p>
          <a:p>
            <a:pPr eaLnBrk="1" hangingPunct="1">
              <a:buFontTx/>
              <a:buNone/>
            </a:pPr>
            <a:r>
              <a:rPr lang="en-US" sz="10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rgbClr val="0033CC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33CC"/>
                </a:solidFill>
              </a:rPr>
              <a:t>A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00B0F0"/>
                </a:solidFill>
              </a:rPr>
              <a:t>A</a:t>
            </a:r>
            <a:r>
              <a:rPr lang="en-US" sz="2000" dirty="0" smtClean="0"/>
              <a:t>)       (</a:t>
            </a:r>
            <a:r>
              <a:rPr lang="en-US" sz="2000" dirty="0" err="1" smtClean="0">
                <a:solidFill>
                  <a:srgbClr val="00B0F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B0F0"/>
                </a:solidFill>
              </a:rPr>
              <a:t>B</a:t>
            </a:r>
            <a:r>
              <a:rPr lang="en-US" sz="2000" dirty="0" smtClean="0"/>
              <a:t> x </a:t>
            </a:r>
            <a:r>
              <a:rPr lang="en-US" sz="2000" dirty="0" err="1" smtClean="0">
                <a:solidFill>
                  <a:srgbClr val="008000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008000"/>
                </a:solidFill>
              </a:rPr>
              <a:t>B</a:t>
            </a:r>
            <a:r>
              <a:rPr lang="en-US" sz="2000" dirty="0" smtClean="0"/>
              <a:t>)	(</a:t>
            </a:r>
            <a:r>
              <a:rPr lang="en-US" sz="2000" dirty="0" err="1" smtClean="0">
                <a:solidFill>
                  <a:srgbClr val="0033CC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33CC"/>
                </a:solidFill>
              </a:rPr>
              <a:t>A</a:t>
            </a:r>
            <a:r>
              <a:rPr lang="en-US" sz="2000" dirty="0" smtClean="0"/>
              <a:t> x </a:t>
            </a:r>
            <a:r>
              <a:rPr lang="en-US" sz="2000" dirty="0" err="1" smtClean="0">
                <a:solidFill>
                  <a:srgbClr val="008000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008000"/>
                </a:solidFill>
              </a:rPr>
              <a:t>B</a:t>
            </a:r>
            <a:r>
              <a:rPr lang="en-US" sz="2000" dirty="0" smtClean="0"/>
              <a:t>)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	: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   A	  .     B     =    C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(2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2)   (2 x 1)    (2 x 1)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KAIDAH OPERASI MATRIKS</a:t>
            </a:r>
            <a:endParaRPr lang="en-US" dirty="0" smtClean="0"/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2252663" y="3811588"/>
          <a:ext cx="1123950" cy="682625"/>
        </p:xfrm>
        <a:graphic>
          <a:graphicData uri="http://schemas.openxmlformats.org/presentationml/2006/ole">
            <p:oleObj spid="_x0000_s67586" name="Equation" r:id="rId3" imgW="749300" imgH="457200" progId="Equation.3">
              <p:embed/>
            </p:oleObj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4137025" y="3810000"/>
          <a:ext cx="968375" cy="684213"/>
        </p:xfrm>
        <a:graphic>
          <a:graphicData uri="http://schemas.openxmlformats.org/presentationml/2006/ole">
            <p:oleObj spid="_x0000_s67587" name="Equation" r:id="rId4" imgW="647700" imgH="457200" progId="Equation.3">
              <p:embed/>
            </p:oleObj>
          </a:graphicData>
        </a:graphic>
      </p:graphicFrame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4873" name="Object 9"/>
          <p:cNvGraphicFramePr>
            <a:graphicFrameLocks noChangeAspect="1"/>
          </p:cNvGraphicFramePr>
          <p:nvPr/>
        </p:nvGraphicFramePr>
        <p:xfrm>
          <a:off x="954088" y="5767388"/>
          <a:ext cx="2970212" cy="685800"/>
        </p:xfrm>
        <a:graphic>
          <a:graphicData uri="http://schemas.openxmlformats.org/presentationml/2006/ole">
            <p:oleObj spid="_x0000_s67588" name="Equation" r:id="rId5" imgW="1981200" imgH="457200" progId="Equation.3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3024187"/>
            <a:ext cx="1079500" cy="481013"/>
            <a:chOff x="703" y="1706"/>
            <a:chExt cx="680" cy="303"/>
          </a:xfrm>
        </p:grpSpPr>
        <p:sp>
          <p:nvSpPr>
            <p:cNvPr id="4121" name="Line 11"/>
            <p:cNvSpPr>
              <a:spLocks noChangeShapeType="1"/>
            </p:cNvSpPr>
            <p:nvPr/>
          </p:nvSpPr>
          <p:spPr bwMode="auto">
            <a:xfrm>
              <a:off x="703" y="170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2" name="Text Box 12"/>
            <p:cNvSpPr txBox="1">
              <a:spLocks noChangeArrowheads="1"/>
            </p:cNvSpPr>
            <p:nvPr/>
          </p:nvSpPr>
          <p:spPr bwMode="auto">
            <a:xfrm>
              <a:off x="786" y="1797"/>
              <a:ext cx="51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err="1"/>
                <a:t>n</a:t>
              </a:r>
              <a:r>
                <a:rPr lang="en-US" sz="1600" b="1" baseline="-25000" dirty="0" err="1"/>
                <a:t>A</a:t>
              </a:r>
              <a:r>
                <a:rPr lang="en-US" sz="1600" b="1" dirty="0"/>
                <a:t>=</a:t>
              </a:r>
              <a:r>
                <a:rPr lang="en-US" sz="1600" b="1" dirty="0" err="1"/>
                <a:t>m</a:t>
              </a:r>
              <a:r>
                <a:rPr lang="en-US" sz="1600" b="1" baseline="-25000" dirty="0" err="1"/>
                <a:t>B</a:t>
              </a:r>
              <a:endParaRPr lang="en-US" sz="1600" b="1" baseline="-25000" dirty="0"/>
            </a:p>
          </p:txBody>
        </p:sp>
        <p:sp>
          <p:nvSpPr>
            <p:cNvPr id="4123" name="Line 13"/>
            <p:cNvSpPr>
              <a:spLocks noChangeShapeType="1"/>
            </p:cNvSpPr>
            <p:nvPr/>
          </p:nvSpPr>
          <p:spPr bwMode="auto">
            <a:xfrm>
              <a:off x="1383" y="170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4" name="Line 14"/>
            <p:cNvSpPr>
              <a:spLocks noChangeShapeType="1"/>
            </p:cNvSpPr>
            <p:nvPr/>
          </p:nvSpPr>
          <p:spPr bwMode="auto">
            <a:xfrm rot="-5400000">
              <a:off x="761" y="1875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5" name="Line 15"/>
            <p:cNvSpPr>
              <a:spLocks noChangeShapeType="1"/>
            </p:cNvSpPr>
            <p:nvPr/>
          </p:nvSpPr>
          <p:spPr bwMode="auto">
            <a:xfrm rot="-5400000">
              <a:off x="1326" y="1875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85800" y="3005137"/>
            <a:ext cx="2736850" cy="576263"/>
            <a:chOff x="385" y="1706"/>
            <a:chExt cx="1724" cy="363"/>
          </a:xfrm>
        </p:grpSpPr>
        <p:sp>
          <p:nvSpPr>
            <p:cNvPr id="4118" name="Line 17"/>
            <p:cNvSpPr>
              <a:spLocks noChangeShapeType="1"/>
            </p:cNvSpPr>
            <p:nvPr/>
          </p:nvSpPr>
          <p:spPr bwMode="auto">
            <a:xfrm>
              <a:off x="385" y="1706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9" name="Line 18"/>
            <p:cNvSpPr>
              <a:spLocks noChangeShapeType="1"/>
            </p:cNvSpPr>
            <p:nvPr/>
          </p:nvSpPr>
          <p:spPr bwMode="auto">
            <a:xfrm>
              <a:off x="2109" y="1706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0" name="Line 19"/>
            <p:cNvSpPr>
              <a:spLocks noChangeShapeType="1"/>
            </p:cNvSpPr>
            <p:nvPr/>
          </p:nvSpPr>
          <p:spPr bwMode="auto">
            <a:xfrm rot="-5400000">
              <a:off x="1247" y="1207"/>
              <a:ext cx="0" cy="1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95600" y="2514600"/>
            <a:ext cx="1152525" cy="182562"/>
            <a:chOff x="1746" y="1389"/>
            <a:chExt cx="726" cy="115"/>
          </a:xfrm>
        </p:grpSpPr>
        <p:sp>
          <p:nvSpPr>
            <p:cNvPr id="4115" name="Line 21"/>
            <p:cNvSpPr>
              <a:spLocks noChangeShapeType="1"/>
            </p:cNvSpPr>
            <p:nvPr/>
          </p:nvSpPr>
          <p:spPr bwMode="auto">
            <a:xfrm>
              <a:off x="1746" y="1389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6" name="Line 22"/>
            <p:cNvSpPr>
              <a:spLocks noChangeShapeType="1"/>
            </p:cNvSpPr>
            <p:nvPr/>
          </p:nvSpPr>
          <p:spPr bwMode="auto">
            <a:xfrm>
              <a:off x="2472" y="1389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" name="Line 23"/>
            <p:cNvSpPr>
              <a:spLocks noChangeShapeType="1"/>
            </p:cNvSpPr>
            <p:nvPr/>
          </p:nvSpPr>
          <p:spPr bwMode="auto">
            <a:xfrm rot="-5400000">
              <a:off x="2109" y="1026"/>
              <a:ext cx="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295400" y="5430837"/>
            <a:ext cx="615950" cy="360363"/>
            <a:chOff x="793" y="3294"/>
            <a:chExt cx="388" cy="227"/>
          </a:xfrm>
        </p:grpSpPr>
        <p:sp>
          <p:nvSpPr>
            <p:cNvPr id="4110" name="Line 25"/>
            <p:cNvSpPr>
              <a:spLocks noChangeShapeType="1"/>
            </p:cNvSpPr>
            <p:nvPr/>
          </p:nvSpPr>
          <p:spPr bwMode="auto">
            <a:xfrm>
              <a:off x="793" y="3315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1" name="Line 26"/>
            <p:cNvSpPr>
              <a:spLocks noChangeShapeType="1"/>
            </p:cNvSpPr>
            <p:nvPr/>
          </p:nvSpPr>
          <p:spPr bwMode="auto">
            <a:xfrm>
              <a:off x="1181" y="3294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2" name="Line 27"/>
            <p:cNvSpPr>
              <a:spLocks noChangeShapeType="1"/>
            </p:cNvSpPr>
            <p:nvPr/>
          </p:nvSpPr>
          <p:spPr bwMode="auto">
            <a:xfrm rot="-5400000">
              <a:off x="851" y="3372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3" name="Line 28"/>
            <p:cNvSpPr>
              <a:spLocks noChangeShapeType="1"/>
            </p:cNvSpPr>
            <p:nvPr/>
          </p:nvSpPr>
          <p:spPr bwMode="auto">
            <a:xfrm rot="-5400000">
              <a:off x="1124" y="3372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4" name="Text Box 29"/>
            <p:cNvSpPr txBox="1">
              <a:spLocks noChangeArrowheads="1"/>
            </p:cNvSpPr>
            <p:nvPr/>
          </p:nvSpPr>
          <p:spPr bwMode="auto">
            <a:xfrm>
              <a:off x="894" y="3309"/>
              <a:ext cx="19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/>
                <a:t>=</a:t>
              </a:r>
              <a:endParaRPr lang="en-US" sz="1600" b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4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4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3"/>
                </a:solidFill>
              </a:rPr>
              <a:t>LATIHAN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A =		               B =		      C =	                 D =	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AD		= 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AD</a:t>
            </a:r>
            <a:r>
              <a:rPr lang="en-US" sz="2000" baseline="30000" smtClean="0"/>
              <a:t>T</a:t>
            </a:r>
            <a:r>
              <a:rPr lang="en-US" sz="2000" smtClean="0"/>
              <a:t> + 2BC  = ?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sz="2000" baseline="30000" smtClean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1143000" y="1366838"/>
          <a:ext cx="1200150" cy="1071562"/>
        </p:xfrm>
        <a:graphic>
          <a:graphicData uri="http://schemas.openxmlformats.org/presentationml/2006/ole">
            <p:oleObj spid="_x0000_s68610" name="Equation" r:id="rId3" imgW="799920" imgH="711000" progId="Equation.3">
              <p:embed/>
            </p:oleObj>
          </a:graphicData>
        </a:graphic>
      </p:graphicFrame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5895" name="Object 7"/>
          <p:cNvGraphicFramePr>
            <a:graphicFrameLocks noChangeAspect="1"/>
          </p:cNvGraphicFramePr>
          <p:nvPr/>
        </p:nvGraphicFramePr>
        <p:xfrm>
          <a:off x="3040062" y="1377950"/>
          <a:ext cx="1343025" cy="1060450"/>
        </p:xfrm>
        <a:graphic>
          <a:graphicData uri="http://schemas.openxmlformats.org/presentationml/2006/ole">
            <p:oleObj spid="_x0000_s68611" name="Equation" r:id="rId4" imgW="901309" imgH="710891" progId="Equation.3">
              <p:embed/>
            </p:oleObj>
          </a:graphicData>
        </a:graphic>
      </p:graphicFrame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5897" name="Object 9"/>
          <p:cNvGraphicFramePr>
            <a:graphicFrameLocks noChangeAspect="1"/>
          </p:cNvGraphicFramePr>
          <p:nvPr/>
        </p:nvGraphicFramePr>
        <p:xfrm>
          <a:off x="5238750" y="1373188"/>
          <a:ext cx="719137" cy="1065212"/>
        </p:xfrm>
        <a:graphic>
          <a:graphicData uri="http://schemas.openxmlformats.org/presentationml/2006/ole">
            <p:oleObj spid="_x0000_s68612" name="Equation" r:id="rId5" imgW="482400" imgH="711000" progId="Equation.3">
              <p:embed/>
            </p:oleObj>
          </a:graphicData>
        </a:graphic>
      </p:graphicFrame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5899" name="Object 11"/>
          <p:cNvGraphicFramePr>
            <a:graphicFrameLocks noChangeAspect="1"/>
          </p:cNvGraphicFramePr>
          <p:nvPr/>
        </p:nvGraphicFramePr>
        <p:xfrm>
          <a:off x="6907212" y="1539875"/>
          <a:ext cx="1009650" cy="682625"/>
        </p:xfrm>
        <a:graphic>
          <a:graphicData uri="http://schemas.openxmlformats.org/presentationml/2006/ole">
            <p:oleObj spid="_x0000_s68613" name="Equation" r:id="rId6" imgW="6728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DETERMINAN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Determinan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sebuah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nilai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hasil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kombinasi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elemen-elemen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matrik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bujur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sangkar</a:t>
            </a:r>
            <a:r>
              <a:rPr lang="en-US" sz="2000" b="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	</a:t>
            </a:r>
          </a:p>
          <a:p>
            <a:pPr marL="0" indent="0" eaLnBrk="1" hangingPunct="1">
              <a:buFontTx/>
              <a:buNone/>
            </a:pPr>
            <a:r>
              <a:rPr lang="en-US" sz="2000" b="0" dirty="0" smtClean="0"/>
              <a:t>		    </a:t>
            </a:r>
            <a:r>
              <a:rPr lang="en-US" sz="2000" b="0" dirty="0" err="1" smtClean="0"/>
              <a:t>Determinan</a:t>
            </a:r>
            <a:r>
              <a:rPr lang="en-US" sz="2000" b="0" dirty="0" smtClean="0"/>
              <a:t> A </a:t>
            </a:r>
            <a:r>
              <a:rPr lang="en-US" sz="2000" b="0" dirty="0" err="1" smtClean="0"/>
              <a:t>ditulis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sebagai</a:t>
            </a:r>
            <a:endParaRPr lang="en-US" sz="2000" b="0" dirty="0" smtClean="0"/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dirty="0" err="1" smtClean="0"/>
              <a:t>Determinan</a:t>
            </a:r>
            <a:r>
              <a:rPr lang="en-US" sz="2000" dirty="0" smtClean="0"/>
              <a:t> </a:t>
            </a:r>
            <a:r>
              <a:rPr lang="en-US" sz="2000" dirty="0" err="1" smtClean="0"/>
              <a:t>Matriks</a:t>
            </a:r>
            <a:r>
              <a:rPr lang="en-US" sz="2000" dirty="0" smtClean="0"/>
              <a:t> </a:t>
            </a:r>
            <a:r>
              <a:rPr lang="en-US" sz="2000" b="0" dirty="0" smtClean="0"/>
              <a:t>(1 X 1)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Jika</a:t>
            </a:r>
            <a:r>
              <a:rPr lang="en-US" sz="2000" b="0" dirty="0" smtClean="0"/>
              <a:t> A = (5), </a:t>
            </a:r>
            <a:r>
              <a:rPr lang="en-US" sz="2000" b="0" dirty="0" err="1" smtClean="0"/>
              <a:t>maka</a:t>
            </a:r>
            <a:r>
              <a:rPr lang="en-US" sz="2000" b="0" dirty="0" smtClean="0"/>
              <a:t> |A| = 5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Jika</a:t>
            </a:r>
            <a:r>
              <a:rPr lang="en-US" sz="2000" b="0" dirty="0" smtClean="0"/>
              <a:t> A = (-10), </a:t>
            </a:r>
            <a:r>
              <a:rPr lang="en-US" sz="2000" b="0" dirty="0" err="1" smtClean="0"/>
              <a:t>maka</a:t>
            </a:r>
            <a:r>
              <a:rPr lang="en-US" sz="2000" b="0" dirty="0" smtClean="0"/>
              <a:t> |A| = -10 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914400" y="2476500"/>
          <a:ext cx="1462088" cy="723900"/>
        </p:xfrm>
        <a:graphic>
          <a:graphicData uri="http://schemas.openxmlformats.org/presentationml/2006/ole">
            <p:oleObj spid="_x0000_s69634" name="Equation" r:id="rId3" imgW="977476" imgH="482391" progId="Equation.3">
              <p:embed/>
            </p:oleObj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6548438" y="2476500"/>
          <a:ext cx="1371600" cy="720725"/>
        </p:xfrm>
        <a:graphic>
          <a:graphicData uri="http://schemas.openxmlformats.org/presentationml/2006/ole">
            <p:oleObj spid="_x0000_s69635" name="Equation" r:id="rId4" imgW="9271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657600" y="1938337"/>
            <a:ext cx="2520950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DETERMINAN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 smtClean="0"/>
              <a:t>Determinan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Matriks</a:t>
            </a:r>
            <a:r>
              <a:rPr lang="en-US" sz="2000" b="1" dirty="0" smtClean="0"/>
              <a:t> (2 X 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 smtClean="0"/>
              <a:t>Jika</a:t>
            </a:r>
            <a:r>
              <a:rPr lang="en-US" sz="2000" dirty="0" smtClean="0"/>
              <a:t>   A =                , </a:t>
            </a:r>
            <a:r>
              <a:rPr lang="en-US" sz="2000" dirty="0" err="1" smtClean="0"/>
              <a:t>maka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0070C0"/>
                </a:solidFill>
              </a:rPr>
              <a:t>|A| = a</a:t>
            </a:r>
            <a:r>
              <a:rPr lang="en-US" sz="2000" baseline="-25000" dirty="0" smtClean="0">
                <a:solidFill>
                  <a:srgbClr val="0070C0"/>
                </a:solidFill>
              </a:rPr>
              <a:t>11</a:t>
            </a:r>
            <a:r>
              <a:rPr lang="en-US" sz="2000" dirty="0" smtClean="0">
                <a:solidFill>
                  <a:srgbClr val="0070C0"/>
                </a:solidFill>
              </a:rPr>
              <a:t>a</a:t>
            </a:r>
            <a:r>
              <a:rPr lang="en-US" sz="2000" baseline="-25000" dirty="0" smtClean="0">
                <a:solidFill>
                  <a:srgbClr val="0070C0"/>
                </a:solidFill>
              </a:rPr>
              <a:t>22</a:t>
            </a:r>
            <a:r>
              <a:rPr lang="en-US" sz="2000" dirty="0" smtClean="0">
                <a:solidFill>
                  <a:srgbClr val="0070C0"/>
                </a:solidFill>
              </a:rPr>
              <a:t> – a</a:t>
            </a:r>
            <a:r>
              <a:rPr lang="en-US" sz="2000" baseline="-25000" dirty="0" smtClean="0">
                <a:solidFill>
                  <a:srgbClr val="0070C0"/>
                </a:solidFill>
              </a:rPr>
              <a:t>21</a:t>
            </a:r>
            <a:r>
              <a:rPr lang="en-US" sz="2000" dirty="0" smtClean="0">
                <a:solidFill>
                  <a:srgbClr val="0070C0"/>
                </a:solidFill>
              </a:rPr>
              <a:t>a</a:t>
            </a:r>
            <a:r>
              <a:rPr lang="en-US" sz="2000" baseline="-25000" dirty="0" smtClean="0">
                <a:solidFill>
                  <a:srgbClr val="0070C0"/>
                </a:solidFill>
              </a:rPr>
              <a:t>12</a:t>
            </a:r>
            <a:endParaRPr lang="en-US" sz="20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  A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err="1" smtClean="0"/>
              <a:t>Maka</a:t>
            </a:r>
            <a:r>
              <a:rPr lang="en-US" sz="2000" dirty="0" smtClean="0"/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|A| = </a:t>
            </a:r>
            <a:r>
              <a:rPr lang="en-US" sz="2000" dirty="0" smtClean="0">
                <a:solidFill>
                  <a:srgbClr val="0033CC"/>
                </a:solidFill>
              </a:rPr>
              <a:t>P 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CC3300"/>
                </a:solidFill>
              </a:rPr>
              <a:t>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     = (1)(4) – (3)(-2)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     = 4 + 6 = 10 	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676400" y="1866900"/>
          <a:ext cx="1044575" cy="723900"/>
        </p:xfrm>
        <a:graphic>
          <a:graphicData uri="http://schemas.openxmlformats.org/presentationml/2006/ole">
            <p:oleObj spid="_x0000_s70658" name="Equation" r:id="rId3" imgW="698400" imgH="482400" progId="Equation.3">
              <p:embed/>
            </p:oleObj>
          </a:graphicData>
        </a:graphic>
      </p:graphicFrame>
      <p:graphicFrame>
        <p:nvGraphicFramePr>
          <p:cNvPr id="167942" name="Object 6"/>
          <p:cNvGraphicFramePr>
            <a:graphicFrameLocks noChangeAspect="1"/>
          </p:cNvGraphicFramePr>
          <p:nvPr/>
        </p:nvGraphicFramePr>
        <p:xfrm>
          <a:off x="2047875" y="3500438"/>
          <a:ext cx="874713" cy="685800"/>
        </p:xfrm>
        <a:graphic>
          <a:graphicData uri="http://schemas.openxmlformats.org/presentationml/2006/ole">
            <p:oleObj spid="_x0000_s70659" name="Equation" r:id="rId4" imgW="583920" imgH="45720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81225" y="3624263"/>
            <a:ext cx="1079500" cy="871537"/>
            <a:chOff x="1021" y="2341"/>
            <a:chExt cx="680" cy="549"/>
          </a:xfrm>
        </p:grpSpPr>
        <p:sp>
          <p:nvSpPr>
            <p:cNvPr id="7179" name="Line 8"/>
            <p:cNvSpPr>
              <a:spLocks noChangeShapeType="1"/>
            </p:cNvSpPr>
            <p:nvPr/>
          </p:nvSpPr>
          <p:spPr bwMode="auto">
            <a:xfrm>
              <a:off x="1021" y="2341"/>
              <a:ext cx="498" cy="409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>
              <a:off x="1489" y="2659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33CC"/>
                  </a:solidFill>
                </a:rPr>
                <a:t>P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20913" y="3114675"/>
            <a:ext cx="1055687" cy="942975"/>
            <a:chOff x="1021" y="2020"/>
            <a:chExt cx="665" cy="594"/>
          </a:xfrm>
        </p:grpSpPr>
        <p:sp>
          <p:nvSpPr>
            <p:cNvPr id="7177" name="Line 11"/>
            <p:cNvSpPr>
              <a:spLocks noChangeShapeType="1"/>
            </p:cNvSpPr>
            <p:nvPr/>
          </p:nvSpPr>
          <p:spPr bwMode="auto">
            <a:xfrm flipV="1">
              <a:off x="1021" y="2205"/>
              <a:ext cx="498" cy="409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1474" y="2020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8" name="Rectangle 18"/>
          <p:cNvSpPr>
            <a:spLocks noChangeArrowheads="1"/>
          </p:cNvSpPr>
          <p:nvPr/>
        </p:nvSpPr>
        <p:spPr bwMode="auto">
          <a:xfrm>
            <a:off x="398463" y="4797425"/>
            <a:ext cx="8288337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DETERMINAN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196975"/>
            <a:ext cx="8424862" cy="50657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err="1" smtClean="0"/>
              <a:t>Determinan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Matriks</a:t>
            </a:r>
            <a:r>
              <a:rPr lang="en-US" sz="2000" b="1" dirty="0" smtClean="0"/>
              <a:t> (3 X 3)</a:t>
            </a:r>
          </a:p>
          <a:p>
            <a:pPr eaLnBrk="1" hangingPunct="1">
              <a:buFontTx/>
              <a:buNone/>
            </a:pPr>
            <a:endParaRPr lang="en-US" sz="2000" b="1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A =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|A| = </a:t>
            </a:r>
            <a:r>
              <a:rPr lang="en-US" sz="2000" dirty="0" smtClean="0">
                <a:solidFill>
                  <a:srgbClr val="0033CC"/>
                </a:solidFill>
              </a:rPr>
              <a:t>P</a:t>
            </a:r>
            <a:r>
              <a:rPr lang="en-US" sz="2000" baseline="-25000" dirty="0" smtClean="0">
                <a:solidFill>
                  <a:srgbClr val="0033CC"/>
                </a:solidFill>
              </a:rPr>
              <a:t>1 </a:t>
            </a:r>
            <a:r>
              <a:rPr lang="en-US" sz="2000" dirty="0" smtClean="0">
                <a:solidFill>
                  <a:srgbClr val="0033CC"/>
                </a:solidFill>
              </a:rPr>
              <a:t>+ P</a:t>
            </a:r>
            <a:r>
              <a:rPr lang="en-US" sz="2000" baseline="-25000" dirty="0" smtClean="0">
                <a:solidFill>
                  <a:srgbClr val="0033CC"/>
                </a:solidFill>
              </a:rPr>
              <a:t>2 </a:t>
            </a:r>
            <a:r>
              <a:rPr lang="en-US" sz="2000" dirty="0" smtClean="0">
                <a:solidFill>
                  <a:srgbClr val="0033CC"/>
                </a:solidFill>
              </a:rPr>
              <a:t>+ P</a:t>
            </a:r>
            <a:r>
              <a:rPr lang="en-US" sz="2000" baseline="-25000" dirty="0" smtClean="0">
                <a:solidFill>
                  <a:srgbClr val="0033CC"/>
                </a:solidFill>
              </a:rPr>
              <a:t>3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solidFill>
                  <a:srgbClr val="CC3300"/>
                </a:solidFill>
              </a:rPr>
              <a:t>- S</a:t>
            </a:r>
            <a:r>
              <a:rPr lang="en-US" sz="2000" baseline="-25000" dirty="0" smtClean="0">
                <a:solidFill>
                  <a:srgbClr val="CC3300"/>
                </a:solidFill>
              </a:rPr>
              <a:t>1 </a:t>
            </a:r>
            <a:r>
              <a:rPr lang="en-US" sz="2000" dirty="0" smtClean="0">
                <a:solidFill>
                  <a:srgbClr val="CC3300"/>
                </a:solidFill>
              </a:rPr>
              <a:t>- S</a:t>
            </a:r>
            <a:r>
              <a:rPr lang="en-US" sz="2000" baseline="-25000" dirty="0" smtClean="0">
                <a:solidFill>
                  <a:srgbClr val="CC3300"/>
                </a:solidFill>
              </a:rPr>
              <a:t>2 </a:t>
            </a:r>
            <a:r>
              <a:rPr lang="en-US" sz="2000" dirty="0" smtClean="0">
                <a:solidFill>
                  <a:srgbClr val="CC3300"/>
                </a:solidFill>
              </a:rPr>
              <a:t>- S</a:t>
            </a:r>
            <a:r>
              <a:rPr lang="en-US" sz="2000" baseline="-25000" dirty="0" smtClean="0">
                <a:solidFill>
                  <a:srgbClr val="CC3300"/>
                </a:solidFill>
              </a:rPr>
              <a:t>3</a:t>
            </a:r>
            <a:r>
              <a:rPr lang="en-US" sz="2000" dirty="0" smtClean="0"/>
              <a:t>	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|A| = </a:t>
            </a:r>
            <a:r>
              <a:rPr lang="en-US" sz="2000" dirty="0" smtClean="0">
                <a:solidFill>
                  <a:srgbClr val="0033CC"/>
                </a:solidFill>
              </a:rPr>
              <a:t>a</a:t>
            </a:r>
            <a:r>
              <a:rPr lang="en-US" sz="2000" baseline="-25000" dirty="0" smtClean="0">
                <a:solidFill>
                  <a:srgbClr val="0033CC"/>
                </a:solidFill>
              </a:rPr>
              <a:t>11</a:t>
            </a:r>
            <a:r>
              <a:rPr lang="en-US" sz="2000" dirty="0" smtClean="0">
                <a:solidFill>
                  <a:srgbClr val="0033CC"/>
                </a:solidFill>
              </a:rPr>
              <a:t>a</a:t>
            </a:r>
            <a:r>
              <a:rPr lang="en-US" sz="2000" baseline="-25000" dirty="0" smtClean="0">
                <a:solidFill>
                  <a:srgbClr val="0033CC"/>
                </a:solidFill>
              </a:rPr>
              <a:t>22</a:t>
            </a:r>
            <a:r>
              <a:rPr lang="en-US" sz="2000" dirty="0" smtClean="0">
                <a:solidFill>
                  <a:srgbClr val="0033CC"/>
                </a:solidFill>
              </a:rPr>
              <a:t>a</a:t>
            </a:r>
            <a:r>
              <a:rPr lang="en-US" sz="2000" baseline="-25000" dirty="0" smtClean="0">
                <a:solidFill>
                  <a:srgbClr val="0033CC"/>
                </a:solidFill>
              </a:rPr>
              <a:t>33</a:t>
            </a:r>
            <a:r>
              <a:rPr lang="en-US" sz="2000" dirty="0" smtClean="0">
                <a:solidFill>
                  <a:srgbClr val="0033CC"/>
                </a:solidFill>
              </a:rPr>
              <a:t> + a</a:t>
            </a:r>
            <a:r>
              <a:rPr lang="en-US" sz="2000" baseline="-25000" dirty="0" smtClean="0">
                <a:solidFill>
                  <a:srgbClr val="0033CC"/>
                </a:solidFill>
              </a:rPr>
              <a:t>12</a:t>
            </a:r>
            <a:r>
              <a:rPr lang="en-US" sz="2000" dirty="0" smtClean="0">
                <a:solidFill>
                  <a:srgbClr val="0033CC"/>
                </a:solidFill>
              </a:rPr>
              <a:t>a</a:t>
            </a:r>
            <a:r>
              <a:rPr lang="en-US" sz="2000" baseline="-25000" dirty="0" smtClean="0">
                <a:solidFill>
                  <a:srgbClr val="0033CC"/>
                </a:solidFill>
              </a:rPr>
              <a:t>23</a:t>
            </a:r>
            <a:r>
              <a:rPr lang="en-US" sz="2000" dirty="0" smtClean="0">
                <a:solidFill>
                  <a:srgbClr val="0033CC"/>
                </a:solidFill>
              </a:rPr>
              <a:t>a</a:t>
            </a:r>
            <a:r>
              <a:rPr lang="en-US" sz="2000" baseline="-25000" dirty="0" smtClean="0">
                <a:solidFill>
                  <a:srgbClr val="0033CC"/>
                </a:solidFill>
              </a:rPr>
              <a:t>31</a:t>
            </a:r>
            <a:r>
              <a:rPr lang="en-US" sz="2000" dirty="0" smtClean="0">
                <a:solidFill>
                  <a:srgbClr val="0033CC"/>
                </a:solidFill>
              </a:rPr>
              <a:t> + a</a:t>
            </a:r>
            <a:r>
              <a:rPr lang="en-US" sz="2000" baseline="-25000" dirty="0" smtClean="0">
                <a:solidFill>
                  <a:srgbClr val="0033CC"/>
                </a:solidFill>
              </a:rPr>
              <a:t>13</a:t>
            </a:r>
            <a:r>
              <a:rPr lang="en-US" sz="2000" dirty="0" smtClean="0">
                <a:solidFill>
                  <a:srgbClr val="0033CC"/>
                </a:solidFill>
              </a:rPr>
              <a:t>a</a:t>
            </a:r>
            <a:r>
              <a:rPr lang="en-US" sz="2000" baseline="-25000" dirty="0" smtClean="0">
                <a:solidFill>
                  <a:srgbClr val="0033CC"/>
                </a:solidFill>
              </a:rPr>
              <a:t>21</a:t>
            </a:r>
            <a:r>
              <a:rPr lang="en-US" sz="2000" dirty="0" smtClean="0">
                <a:solidFill>
                  <a:srgbClr val="0033CC"/>
                </a:solidFill>
              </a:rPr>
              <a:t>a</a:t>
            </a:r>
            <a:r>
              <a:rPr lang="en-US" sz="2000" baseline="-25000" dirty="0" smtClean="0">
                <a:solidFill>
                  <a:srgbClr val="0033CC"/>
                </a:solidFill>
              </a:rPr>
              <a:t>32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C3300"/>
                </a:solidFill>
              </a:rPr>
              <a:t>– a</a:t>
            </a:r>
            <a:r>
              <a:rPr lang="en-US" sz="2000" baseline="-25000" dirty="0" smtClean="0">
                <a:solidFill>
                  <a:srgbClr val="CC3300"/>
                </a:solidFill>
              </a:rPr>
              <a:t>31</a:t>
            </a:r>
            <a:r>
              <a:rPr lang="en-US" sz="2000" dirty="0" smtClean="0">
                <a:solidFill>
                  <a:srgbClr val="CC3300"/>
                </a:solidFill>
              </a:rPr>
              <a:t>a</a:t>
            </a:r>
            <a:r>
              <a:rPr lang="en-US" sz="2000" baseline="-25000" dirty="0" smtClean="0">
                <a:solidFill>
                  <a:srgbClr val="CC3300"/>
                </a:solidFill>
              </a:rPr>
              <a:t>22</a:t>
            </a:r>
            <a:r>
              <a:rPr lang="en-US" sz="2000" dirty="0" smtClean="0">
                <a:solidFill>
                  <a:srgbClr val="CC3300"/>
                </a:solidFill>
              </a:rPr>
              <a:t>a</a:t>
            </a:r>
            <a:r>
              <a:rPr lang="en-US" sz="2000" baseline="-25000" dirty="0" smtClean="0">
                <a:solidFill>
                  <a:srgbClr val="CC3300"/>
                </a:solidFill>
              </a:rPr>
              <a:t>13</a:t>
            </a:r>
            <a:r>
              <a:rPr lang="en-US" sz="2000" dirty="0" smtClean="0">
                <a:solidFill>
                  <a:srgbClr val="CC3300"/>
                </a:solidFill>
              </a:rPr>
              <a:t> – a</a:t>
            </a:r>
            <a:r>
              <a:rPr lang="en-US" sz="2000" baseline="-25000" dirty="0" smtClean="0">
                <a:solidFill>
                  <a:srgbClr val="CC3300"/>
                </a:solidFill>
              </a:rPr>
              <a:t>32</a:t>
            </a:r>
            <a:r>
              <a:rPr lang="en-US" sz="2000" dirty="0" smtClean="0">
                <a:solidFill>
                  <a:srgbClr val="CC3300"/>
                </a:solidFill>
              </a:rPr>
              <a:t>a</a:t>
            </a:r>
            <a:r>
              <a:rPr lang="en-US" sz="2000" baseline="-25000" dirty="0" smtClean="0">
                <a:solidFill>
                  <a:srgbClr val="CC3300"/>
                </a:solidFill>
              </a:rPr>
              <a:t>23</a:t>
            </a:r>
            <a:r>
              <a:rPr lang="en-US" sz="2000" dirty="0" smtClean="0">
                <a:solidFill>
                  <a:srgbClr val="CC3300"/>
                </a:solidFill>
              </a:rPr>
              <a:t>a</a:t>
            </a:r>
            <a:r>
              <a:rPr lang="en-US" sz="2000" baseline="-25000" dirty="0" smtClean="0">
                <a:solidFill>
                  <a:srgbClr val="CC3300"/>
                </a:solidFill>
              </a:rPr>
              <a:t>11</a:t>
            </a:r>
            <a:r>
              <a:rPr lang="en-US" sz="2000" dirty="0" smtClean="0">
                <a:solidFill>
                  <a:srgbClr val="CC3300"/>
                </a:solidFill>
              </a:rPr>
              <a:t> – a</a:t>
            </a:r>
            <a:r>
              <a:rPr lang="en-US" sz="2000" baseline="-25000" dirty="0" smtClean="0">
                <a:solidFill>
                  <a:srgbClr val="CC3300"/>
                </a:solidFill>
              </a:rPr>
              <a:t>33</a:t>
            </a:r>
            <a:r>
              <a:rPr lang="en-US" sz="2000" dirty="0" smtClean="0">
                <a:solidFill>
                  <a:srgbClr val="CC3300"/>
                </a:solidFill>
              </a:rPr>
              <a:t>a</a:t>
            </a:r>
            <a:r>
              <a:rPr lang="en-US" sz="2000" baseline="-25000" dirty="0" smtClean="0">
                <a:solidFill>
                  <a:srgbClr val="CC3300"/>
                </a:solidFill>
              </a:rPr>
              <a:t>21</a:t>
            </a:r>
            <a:r>
              <a:rPr lang="en-US" sz="2000" dirty="0" smtClean="0">
                <a:solidFill>
                  <a:srgbClr val="CC3300"/>
                </a:solidFill>
              </a:rPr>
              <a:t>a</a:t>
            </a:r>
            <a:r>
              <a:rPr lang="en-US" sz="2000" baseline="-25000" dirty="0" smtClean="0">
                <a:solidFill>
                  <a:srgbClr val="CC3300"/>
                </a:solidFill>
              </a:rPr>
              <a:t>12</a:t>
            </a:r>
            <a:r>
              <a:rPr lang="en-US" sz="2000" dirty="0" smtClean="0">
                <a:solidFill>
                  <a:srgbClr val="CC3300"/>
                </a:solidFill>
              </a:rPr>
              <a:t> 		</a:t>
            </a:r>
          </a:p>
          <a:p>
            <a:pPr eaLnBrk="1" hangingPunct="1">
              <a:buFontTx/>
              <a:buNone/>
            </a:pPr>
            <a:endParaRPr lang="en-US" sz="2000" dirty="0" smtClean="0">
              <a:solidFill>
                <a:srgbClr val="CC3300"/>
              </a:solidFill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963613" y="2295525"/>
          <a:ext cx="1544637" cy="1062038"/>
        </p:xfrm>
        <a:graphic>
          <a:graphicData uri="http://schemas.openxmlformats.org/presentationml/2006/ole">
            <p:oleObj spid="_x0000_s71682" name="Equation" r:id="rId3" imgW="1040948" imgH="710891" progId="Equation.3">
              <p:embed/>
            </p:oleObj>
          </a:graphicData>
        </a:graphic>
      </p:graphicFrame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2619375" y="2325688"/>
          <a:ext cx="1189038" cy="1031875"/>
        </p:xfrm>
        <a:graphic>
          <a:graphicData uri="http://schemas.openxmlformats.org/presentationml/2006/ole">
            <p:oleObj spid="_x0000_s71683" name="Equation" r:id="rId4" imgW="787400" imgH="685800" progId="Equation.3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08075" y="1844675"/>
            <a:ext cx="3311525" cy="1368425"/>
            <a:chOff x="703" y="1162"/>
            <a:chExt cx="2086" cy="862"/>
          </a:xfrm>
        </p:grpSpPr>
        <p:sp>
          <p:nvSpPr>
            <p:cNvPr id="8207" name="Line 9"/>
            <p:cNvSpPr>
              <a:spLocks noChangeShapeType="1"/>
            </p:cNvSpPr>
            <p:nvPr/>
          </p:nvSpPr>
          <p:spPr bwMode="auto">
            <a:xfrm flipV="1">
              <a:off x="703" y="1389"/>
              <a:ext cx="952" cy="63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 flipV="1">
              <a:off x="1066" y="1389"/>
              <a:ext cx="952" cy="63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 flipV="1">
              <a:off x="1429" y="1389"/>
              <a:ext cx="952" cy="63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0" name="Text Box 12"/>
            <p:cNvSpPr txBox="1">
              <a:spLocks noChangeArrowheads="1"/>
            </p:cNvSpPr>
            <p:nvPr/>
          </p:nvSpPr>
          <p:spPr bwMode="auto">
            <a:xfrm>
              <a:off x="1521" y="1162"/>
              <a:ext cx="126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3300"/>
                  </a:solidFill>
                </a:rPr>
                <a:t>S</a:t>
              </a:r>
              <a:r>
                <a:rPr lang="en-US" b="1" baseline="-25000">
                  <a:solidFill>
                    <a:srgbClr val="CC3300"/>
                  </a:solidFill>
                </a:rPr>
                <a:t>1</a:t>
              </a:r>
              <a:r>
                <a:rPr lang="en-US" b="1">
                  <a:solidFill>
                    <a:srgbClr val="CC3300"/>
                  </a:solidFill>
                </a:rPr>
                <a:t>     S</a:t>
              </a:r>
              <a:r>
                <a:rPr lang="en-US" b="1" baseline="-25000">
                  <a:solidFill>
                    <a:srgbClr val="CC3300"/>
                  </a:solidFill>
                </a:rPr>
                <a:t>2</a:t>
              </a:r>
              <a:r>
                <a:rPr lang="en-US" b="1">
                  <a:solidFill>
                    <a:srgbClr val="CC3300"/>
                  </a:solidFill>
                </a:rPr>
                <a:t>     S</a:t>
              </a:r>
              <a:r>
                <a:rPr lang="en-US" b="1" baseline="-25000">
                  <a:solidFill>
                    <a:srgbClr val="CC3300"/>
                  </a:solidFill>
                </a:rPr>
                <a:t>3</a:t>
              </a:r>
              <a:r>
                <a:rPr lang="en-US" b="1">
                  <a:solidFill>
                    <a:srgbClr val="CC3300"/>
                  </a:solidFill>
                </a:rPr>
                <a:t>	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08075" y="2492375"/>
            <a:ext cx="3311525" cy="1368425"/>
            <a:chOff x="703" y="1570"/>
            <a:chExt cx="2086" cy="862"/>
          </a:xfrm>
        </p:grpSpPr>
        <p:sp>
          <p:nvSpPr>
            <p:cNvPr id="8203" name="Line 14"/>
            <p:cNvSpPr>
              <a:spLocks noChangeShapeType="1"/>
            </p:cNvSpPr>
            <p:nvPr/>
          </p:nvSpPr>
          <p:spPr bwMode="auto">
            <a:xfrm>
              <a:off x="703" y="1570"/>
              <a:ext cx="952" cy="635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4" name="Line 15"/>
            <p:cNvSpPr>
              <a:spLocks noChangeShapeType="1"/>
            </p:cNvSpPr>
            <p:nvPr/>
          </p:nvSpPr>
          <p:spPr bwMode="auto">
            <a:xfrm>
              <a:off x="1066" y="1570"/>
              <a:ext cx="952" cy="635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5" name="Line 16"/>
            <p:cNvSpPr>
              <a:spLocks noChangeShapeType="1"/>
            </p:cNvSpPr>
            <p:nvPr/>
          </p:nvSpPr>
          <p:spPr bwMode="auto">
            <a:xfrm>
              <a:off x="1429" y="1570"/>
              <a:ext cx="952" cy="635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6" name="Text Box 17"/>
            <p:cNvSpPr txBox="1">
              <a:spLocks noChangeArrowheads="1"/>
            </p:cNvSpPr>
            <p:nvPr/>
          </p:nvSpPr>
          <p:spPr bwMode="auto">
            <a:xfrm>
              <a:off x="1521" y="2201"/>
              <a:ext cx="126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33CC"/>
                  </a:solidFill>
                </a:rPr>
                <a:t>P</a:t>
              </a:r>
              <a:r>
                <a:rPr lang="en-US" b="1" baseline="-25000">
                  <a:solidFill>
                    <a:srgbClr val="0033CC"/>
                  </a:solidFill>
                </a:rPr>
                <a:t>1</a:t>
              </a:r>
              <a:r>
                <a:rPr lang="en-US" b="1">
                  <a:solidFill>
                    <a:srgbClr val="0033CC"/>
                  </a:solidFill>
                </a:rPr>
                <a:t>     P</a:t>
              </a:r>
              <a:r>
                <a:rPr lang="en-US" b="1" baseline="-25000">
                  <a:solidFill>
                    <a:srgbClr val="0033CC"/>
                  </a:solidFill>
                </a:rPr>
                <a:t>2</a:t>
              </a:r>
              <a:r>
                <a:rPr lang="en-US" b="1">
                  <a:solidFill>
                    <a:srgbClr val="0033CC"/>
                  </a:solidFill>
                </a:rPr>
                <a:t>     P</a:t>
              </a:r>
              <a:r>
                <a:rPr lang="en-US" b="1" baseline="-25000">
                  <a:solidFill>
                    <a:srgbClr val="0033CC"/>
                  </a:solidFill>
                </a:rPr>
                <a:t>3</a:t>
              </a:r>
              <a:r>
                <a:rPr lang="en-US" b="1">
                  <a:solidFill>
                    <a:srgbClr val="0033CC"/>
                  </a:solidFill>
                </a:rPr>
                <a:t>	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8" grpId="0" animBg="1"/>
      <p:bldP spid="168963" grpId="0" build="p"/>
    </p:bld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1392</TotalTime>
  <Words>220</Words>
  <Application>Microsoft PowerPoint</Application>
  <PresentationFormat>On-screen Show (4:3)</PresentationFormat>
  <Paragraphs>164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cdb2004c012l</vt:lpstr>
      <vt:lpstr>Image</vt:lpstr>
      <vt:lpstr>Equation</vt:lpstr>
      <vt:lpstr>Matriks Week 05</vt:lpstr>
      <vt:lpstr>Slide 2</vt:lpstr>
      <vt:lpstr>KAIDAH OPERASI MATRIKS</vt:lpstr>
      <vt:lpstr>KAIDAH OPERASI MATRIKS</vt:lpstr>
      <vt:lpstr>KAIDAH OPERASI MATRIKS</vt:lpstr>
      <vt:lpstr>LATIHAN</vt:lpstr>
      <vt:lpstr>DETERMINAN</vt:lpstr>
      <vt:lpstr>DETERMINAN</vt:lpstr>
      <vt:lpstr>DETERMINAN</vt:lpstr>
      <vt:lpstr>MINOR, KOFAKTOR &amp; ADJOINT</vt:lpstr>
      <vt:lpstr>INVERS</vt:lpstr>
      <vt:lpstr>EKSPANSI LAPLACE</vt:lpstr>
      <vt:lpstr>LATIHAN</vt:lpstr>
      <vt:lpstr>ATURAN CRAMER                             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Rozz</cp:lastModifiedBy>
  <cp:revision>128</cp:revision>
  <dcterms:created xsi:type="dcterms:W3CDTF">2011-01-21T06:27:54Z</dcterms:created>
  <dcterms:modified xsi:type="dcterms:W3CDTF">2012-07-12T03:00:29Z</dcterms:modified>
</cp:coreProperties>
</file>