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6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8" tIns="48289" rIns="96578" bIns="482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2" y="4560576"/>
            <a:ext cx="5852160" cy="4320539"/>
          </a:xfrm>
          <a:prstGeom prst="rect">
            <a:avLst/>
          </a:prstGeom>
        </p:spPr>
        <p:txBody>
          <a:bodyPr vert="horz" lIns="96578" tIns="48289" rIns="96578" bIns="48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p:oleObj spid="_x0000_s1042" name="Image" r:id="rId15" imgW="4241270" imgH="5396825" progId="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p:oleObj spid="_x0000_s1043" name="Image" r:id="rId16" imgW="3263492" imgH="486349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Aplikasi Matriks Pada Permasalahan Ekonomi Dan Bisnis </a:t>
            </a:r>
            <a:b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</a:t>
            </a: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06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W. </a:t>
            </a:r>
            <a:r>
              <a:rPr lang="en-US" i="1" dirty="0" err="1" smtClean="0">
                <a:solidFill>
                  <a:schemeClr val="bg1"/>
                </a:solidFill>
              </a:rPr>
              <a:t>Rofianto</a:t>
            </a:r>
            <a:r>
              <a:rPr lang="en-US" i="1" dirty="0" smtClean="0">
                <a:solidFill>
                  <a:schemeClr val="bg1"/>
                </a:solidFill>
              </a:rPr>
              <a:t>, ST, </a:t>
            </a:r>
            <a:r>
              <a:rPr lang="en-US" i="1" dirty="0" err="1" smtClean="0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90600" y="1687513"/>
          <a:ext cx="4981575" cy="4560887"/>
        </p:xfrm>
        <a:graphic>
          <a:graphicData uri="http://schemas.openxmlformats.org/presentationml/2006/ole">
            <p:oleObj spid="_x0000_s100354" name="Equation" r:id="rId3" imgW="1625400" imgH="3035160" progId="Equation.3">
              <p:embed/>
            </p:oleObj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Haettenschweiler" pitchFamily="34" charset="0"/>
              </a:rPr>
              <a:t>PRODUCTION PLANNING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4725" y="1143000"/>
            <a:ext cx="742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Perhitungan jumlah permintaan total untuk masing-masing produk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/>
          </p:cNvGraphicFramePr>
          <p:nvPr/>
        </p:nvGraphicFramePr>
        <p:xfrm>
          <a:off x="565150" y="1974850"/>
          <a:ext cx="5073650" cy="2597150"/>
        </p:xfrm>
        <a:graphic>
          <a:graphicData uri="http://schemas.openxmlformats.org/presentationml/2006/ole">
            <p:oleObj spid="_x0000_s101378" name="Equation" r:id="rId3" imgW="3174840" imgH="1625400" progId="Equation.3">
              <p:embed/>
            </p:oleObj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Haettenschweiler" pitchFamily="34" charset="0"/>
              </a:rPr>
              <a:t>PRODUCTION PLANNING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1200090"/>
            <a:ext cx="5467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egoe UI" pitchFamily="34" charset="0"/>
                <a:cs typeface="Segoe UI" pitchFamily="34" charset="0"/>
              </a:rPr>
              <a:t>Perhitungan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jumlah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kebutuhan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tiap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komponen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85800" y="1447800"/>
          <a:ext cx="5000625" cy="2093913"/>
        </p:xfrm>
        <a:graphic>
          <a:graphicData uri="http://schemas.openxmlformats.org/presentationml/2006/ole">
            <p:oleObj spid="_x0000_s102402" name="Equation" r:id="rId3" imgW="3327120" imgH="1396800" progId="Equation.3">
              <p:embed/>
            </p:oleObj>
          </a:graphicData>
        </a:graphic>
      </p:graphicFrame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34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Haettenschweiler" pitchFamily="34" charset="0"/>
              </a:rPr>
              <a:t>PRODUCTION PLANNING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967246" y="1066800"/>
            <a:ext cx="5795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Segoe UI" pitchFamily="34" charset="0"/>
                <a:cs typeface="Segoe UI" pitchFamily="34" charset="0"/>
              </a:rPr>
              <a:t>Perhitungan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jumlah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kebutuhan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sumber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daya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(</a:t>
            </a:r>
            <a:r>
              <a:rPr lang="en-US" i="1" dirty="0">
                <a:latin typeface="Segoe UI" pitchFamily="34" charset="0"/>
                <a:cs typeface="Segoe UI" pitchFamily="34" charset="0"/>
              </a:rPr>
              <a:t>resources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30588" y="3810000"/>
            <a:ext cx="6232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Segoe UI" pitchFamily="34" charset="0"/>
                <a:cs typeface="Segoe UI" pitchFamily="34" charset="0"/>
              </a:rPr>
              <a:t>Perhitungan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biaya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total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untuk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memproduksi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seluruh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barang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02403" name="Object 2"/>
          <p:cNvGraphicFramePr>
            <a:graphicFrameLocks/>
          </p:cNvGraphicFramePr>
          <p:nvPr/>
        </p:nvGraphicFramePr>
        <p:xfrm>
          <a:off x="685800" y="4267200"/>
          <a:ext cx="5246688" cy="2228850"/>
        </p:xfrm>
        <a:graphic>
          <a:graphicData uri="http://schemas.openxmlformats.org/presentationml/2006/ole">
            <p:oleObj spid="_x0000_s102403" name="Equation" r:id="rId4" imgW="3276360" imgH="139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PROYEKSI PEMILU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81000" y="3370262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suara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partai</a:t>
            </a:r>
            <a:r>
              <a:rPr lang="en-US" sz="2000" dirty="0"/>
              <a:t>?</a:t>
            </a:r>
          </a:p>
        </p:txBody>
      </p:sp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5800725" y="1219200"/>
          <a:ext cx="1362075" cy="2197100"/>
        </p:xfrm>
        <a:graphic>
          <a:graphicData uri="http://schemas.openxmlformats.org/presentationml/2006/ole">
            <p:oleObj spid="_x0000_s93186" name="Equation" r:id="rId3" imgW="850680" imgH="137160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ph idx="1"/>
          </p:nvPr>
        </p:nvGraphicFramePr>
        <p:xfrm>
          <a:off x="414337" y="1093788"/>
          <a:ext cx="4767263" cy="1833562"/>
        </p:xfrm>
        <a:graphic>
          <a:graphicData uri="http://schemas.openxmlformats.org/presentationml/2006/ole">
            <p:oleObj spid="_x0000_s93187" name="Equation" r:id="rId4" imgW="2971800" imgH="1143000" progId="Equation.3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3903662"/>
            <a:ext cx="7696200" cy="2497138"/>
            <a:chOff x="480" y="2400"/>
            <a:chExt cx="4848" cy="1573"/>
          </a:xfrm>
        </p:grpSpPr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480" y="2400"/>
              <a:ext cx="24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err="1"/>
                <a:t>Jumlah</a:t>
              </a:r>
              <a:r>
                <a:rPr lang="en-US" sz="2400" dirty="0"/>
                <a:t> </a:t>
              </a:r>
              <a:r>
                <a:rPr lang="en-US" sz="2400" dirty="0" err="1"/>
                <a:t>suara</a:t>
              </a:r>
              <a:r>
                <a:rPr lang="en-US" sz="2400" dirty="0"/>
                <a:t> = P x V</a:t>
              </a:r>
            </a:p>
          </p:txBody>
        </p:sp>
        <p:graphicFrame>
          <p:nvGraphicFramePr>
            <p:cNvPr id="1028" name="Object 11"/>
            <p:cNvGraphicFramePr>
              <a:graphicFrameLocks noChangeAspect="1"/>
            </p:cNvGraphicFramePr>
            <p:nvPr/>
          </p:nvGraphicFramePr>
          <p:xfrm>
            <a:off x="1152" y="2592"/>
            <a:ext cx="3351" cy="1381"/>
          </p:xfrm>
          <a:graphic>
            <a:graphicData uri="http://schemas.openxmlformats.org/presentationml/2006/ole">
              <p:oleObj spid="_x0000_s93188" name="Equation" r:id="rId5" imgW="3327120" imgH="1371600" progId="Equation.3">
                <p:embed/>
              </p:oleObj>
            </a:graphicData>
          </a:graphic>
        </p:graphicFrame>
        <p:graphicFrame>
          <p:nvGraphicFramePr>
            <p:cNvPr id="1029" name="Object 15"/>
            <p:cNvGraphicFramePr>
              <a:graphicFrameLocks noChangeAspect="1"/>
            </p:cNvGraphicFramePr>
            <p:nvPr/>
          </p:nvGraphicFramePr>
          <p:xfrm>
            <a:off x="701" y="2922"/>
            <a:ext cx="292" cy="715"/>
          </p:xfrm>
          <a:graphic>
            <a:graphicData uri="http://schemas.openxmlformats.org/presentationml/2006/ole">
              <p:oleObj spid="_x0000_s93189" name="Equation" r:id="rId6" imgW="291960" imgH="711000" progId="Equation.3">
                <p:embed/>
              </p:oleObj>
            </a:graphicData>
          </a:graphic>
        </p:graphicFrame>
        <p:graphicFrame>
          <p:nvGraphicFramePr>
            <p:cNvPr id="1030" name="Object 16"/>
            <p:cNvGraphicFramePr>
              <a:graphicFrameLocks noChangeAspect="1"/>
            </p:cNvGraphicFramePr>
            <p:nvPr/>
          </p:nvGraphicFramePr>
          <p:xfrm>
            <a:off x="4499" y="2922"/>
            <a:ext cx="829" cy="715"/>
          </p:xfrm>
          <a:graphic>
            <a:graphicData uri="http://schemas.openxmlformats.org/presentationml/2006/ole">
              <p:oleObj spid="_x0000_s93190" name="Equation" r:id="rId7" imgW="825500" imgH="71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BRAND SWITCHING ANALYSIS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22562"/>
            <a:ext cx="7772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S</a:t>
            </a:r>
            <a:r>
              <a:rPr lang="en-US" sz="2400" baseline="-25000" smtClean="0"/>
              <a:t>1</a:t>
            </a:r>
            <a:r>
              <a:rPr lang="en-US" sz="2400" smtClean="0"/>
              <a:t> = ST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38200" y="1066800"/>
            <a:ext cx="1714500" cy="1735138"/>
            <a:chOff x="696" y="624"/>
            <a:chExt cx="1080" cy="1093"/>
          </a:xfrm>
        </p:grpSpPr>
        <p:graphicFrame>
          <p:nvGraphicFramePr>
            <p:cNvPr id="2056" name="Object 5"/>
            <p:cNvGraphicFramePr>
              <a:graphicFrameLocks noChangeAspect="1"/>
            </p:cNvGraphicFramePr>
            <p:nvPr/>
          </p:nvGraphicFramePr>
          <p:xfrm>
            <a:off x="696" y="826"/>
            <a:ext cx="1080" cy="891"/>
          </p:xfrm>
          <a:graphic>
            <a:graphicData uri="http://schemas.openxmlformats.org/presentationml/2006/ole">
              <p:oleObj spid="_x0000_s94216" name="Equation" r:id="rId3" imgW="914400" imgH="711000" progId="Equation.3">
                <p:embed/>
              </p:oleObj>
            </a:graphicData>
          </a:graphic>
        </p:graphicFrame>
        <p:sp>
          <p:nvSpPr>
            <p:cNvPr id="2063" name="Text Box 6"/>
            <p:cNvSpPr txBox="1">
              <a:spLocks noChangeArrowheads="1"/>
            </p:cNvSpPr>
            <p:nvPr/>
          </p:nvSpPr>
          <p:spPr bwMode="auto">
            <a:xfrm>
              <a:off x="960" y="62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A</a:t>
              </a:r>
            </a:p>
          </p:txBody>
        </p:sp>
        <p:sp>
          <p:nvSpPr>
            <p:cNvPr id="2064" name="Text Box 7"/>
            <p:cNvSpPr txBox="1">
              <a:spLocks noChangeArrowheads="1"/>
            </p:cNvSpPr>
            <p:nvPr/>
          </p:nvSpPr>
          <p:spPr bwMode="auto">
            <a:xfrm>
              <a:off x="1400" y="62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B</a:t>
              </a:r>
            </a:p>
          </p:txBody>
        </p:sp>
      </p:grpSp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3559175" y="1371600"/>
          <a:ext cx="2155825" cy="1371600"/>
        </p:xfrm>
        <a:graphic>
          <a:graphicData uri="http://schemas.openxmlformats.org/presentationml/2006/ole">
            <p:oleObj spid="_x0000_s94210" name="Equation" r:id="rId4" imgW="1079280" imgH="685800" progId="Equation.3">
              <p:embed/>
            </p:oleObj>
          </a:graphicData>
        </a:graphic>
      </p:graphicFrame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3340100" y="1600200"/>
          <a:ext cx="6597650" cy="430213"/>
        </p:xfrm>
        <a:graphic>
          <a:graphicData uri="http://schemas.openxmlformats.org/presentationml/2006/ole">
            <p:oleObj spid="_x0000_s94211" name="Equation" r:id="rId5" imgW="3314520" imgH="215640" progId="Equation.3">
              <p:embed/>
            </p:oleObj>
          </a:graphicData>
        </a:graphic>
      </p:graphicFrame>
      <p:graphicFrame>
        <p:nvGraphicFramePr>
          <p:cNvPr id="181260" name="Object 12"/>
          <p:cNvGraphicFramePr>
            <a:graphicFrameLocks noChangeAspect="1"/>
          </p:cNvGraphicFramePr>
          <p:nvPr/>
        </p:nvGraphicFramePr>
        <p:xfrm>
          <a:off x="890588" y="2874962"/>
          <a:ext cx="3986212" cy="1598613"/>
        </p:xfrm>
        <a:graphic>
          <a:graphicData uri="http://schemas.openxmlformats.org/presentationml/2006/ole">
            <p:oleObj spid="_x0000_s94212" name="Equation" r:id="rId6" imgW="1993680" imgH="799920" progId="Equation.3">
              <p:embed/>
            </p:oleObj>
          </a:graphicData>
        </a:graphic>
      </p:graphicFrame>
      <p:graphicFrame>
        <p:nvGraphicFramePr>
          <p:cNvPr id="181261" name="Object 13"/>
          <p:cNvGraphicFramePr>
            <a:graphicFrameLocks noChangeAspect="1"/>
          </p:cNvGraphicFramePr>
          <p:nvPr/>
        </p:nvGraphicFramePr>
        <p:xfrm>
          <a:off x="1219200" y="4044950"/>
          <a:ext cx="6435725" cy="430212"/>
        </p:xfrm>
        <a:graphic>
          <a:graphicData uri="http://schemas.openxmlformats.org/presentationml/2006/ole">
            <p:oleObj spid="_x0000_s94213" name="Equation" r:id="rId7" imgW="3238200" imgH="215640" progId="Equation.3">
              <p:embed/>
            </p:oleObj>
          </a:graphicData>
        </a:graphic>
      </p:graphicFrame>
      <p:graphicFrame>
        <p:nvGraphicFramePr>
          <p:cNvPr id="181262" name="Object 14"/>
          <p:cNvGraphicFramePr>
            <a:graphicFrameLocks noChangeAspect="1"/>
          </p:cNvGraphicFramePr>
          <p:nvPr/>
        </p:nvGraphicFramePr>
        <p:xfrm>
          <a:off x="-1887538" y="3941762"/>
          <a:ext cx="4935538" cy="1087438"/>
        </p:xfrm>
        <a:graphic>
          <a:graphicData uri="http://schemas.openxmlformats.org/presentationml/2006/ole">
            <p:oleObj spid="_x0000_s94214" name="Equation" r:id="rId8" imgW="2476440" imgH="545760" progId="Equation.3">
              <p:embed/>
            </p:oleObj>
          </a:graphicData>
        </a:graphic>
      </p:graphicFrame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22325" y="5105400"/>
            <a:ext cx="2759075" cy="1600200"/>
            <a:chOff x="566" y="3024"/>
            <a:chExt cx="1738" cy="1008"/>
          </a:xfrm>
        </p:grpSpPr>
        <p:graphicFrame>
          <p:nvGraphicFramePr>
            <p:cNvPr id="2055" name="Object 16"/>
            <p:cNvGraphicFramePr>
              <a:graphicFrameLocks noChangeAspect="1"/>
            </p:cNvGraphicFramePr>
            <p:nvPr/>
          </p:nvGraphicFramePr>
          <p:xfrm>
            <a:off x="566" y="3282"/>
            <a:ext cx="1738" cy="750"/>
          </p:xfrm>
          <a:graphic>
            <a:graphicData uri="http://schemas.openxmlformats.org/presentationml/2006/ole">
              <p:oleObj spid="_x0000_s94215" name="Equation" r:id="rId9" imgW="1384200" imgH="596880" progId="Equation.3">
                <p:embed/>
              </p:oleObj>
            </a:graphicData>
          </a:graphic>
        </p:graphicFrame>
        <p:sp>
          <p:nvSpPr>
            <p:cNvPr id="2061" name="AutoShape 17"/>
            <p:cNvSpPr>
              <a:spLocks/>
            </p:cNvSpPr>
            <p:nvPr/>
          </p:nvSpPr>
          <p:spPr bwMode="auto">
            <a:xfrm rot="-5400000">
              <a:off x="1318" y="3002"/>
              <a:ext cx="144" cy="668"/>
            </a:xfrm>
            <a:prstGeom prst="rightBrace">
              <a:avLst>
                <a:gd name="adj1" fmla="val 386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Text Box 18"/>
            <p:cNvSpPr txBox="1">
              <a:spLocks noChangeArrowheads="1"/>
            </p:cNvSpPr>
            <p:nvPr/>
          </p:nvSpPr>
          <p:spPr bwMode="auto">
            <a:xfrm>
              <a:off x="1288" y="302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MIGRATION-EQUILIBRIUM CONDITIONS</a:t>
            </a:r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5170488" y="1111250"/>
          <a:ext cx="3592512" cy="1098550"/>
        </p:xfrm>
        <a:graphic>
          <a:graphicData uri="http://schemas.openxmlformats.org/presentationml/2006/ole">
            <p:oleObj spid="_x0000_s95234" name="Equation" r:id="rId3" imgW="2095200" imgH="685800" progId="Equation.3">
              <p:embed/>
            </p:oleObj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609600" y="2668588"/>
          <a:ext cx="3857625" cy="1141412"/>
        </p:xfrm>
        <a:graphic>
          <a:graphicData uri="http://schemas.openxmlformats.org/presentationml/2006/ole">
            <p:oleObj spid="_x0000_s95235" name="Equation" r:id="rId4" imgW="2400120" imgH="711000" progId="Equation.3">
              <p:embed/>
            </p:oleObj>
          </a:graphicData>
        </a:graphic>
      </p:graphicFrame>
      <p:sp>
        <p:nvSpPr>
          <p:cNvPr id="3080" name="Line 5"/>
          <p:cNvSpPr>
            <a:spLocks noChangeShapeType="1"/>
          </p:cNvSpPr>
          <p:nvPr/>
        </p:nvSpPr>
        <p:spPr bwMode="auto">
          <a:xfrm>
            <a:off x="654050" y="18161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197100" y="106680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North</a:t>
            </a:r>
          </a:p>
          <a:p>
            <a:r>
              <a:rPr lang="en-US" b="1"/>
              <a:t> (P</a:t>
            </a:r>
            <a:r>
              <a:rPr lang="en-US" b="1" baseline="-25000"/>
              <a:t>N</a:t>
            </a:r>
            <a:r>
              <a:rPr lang="en-US" b="1"/>
              <a:t>)</a:t>
            </a: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2178050" y="1860550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South</a:t>
            </a:r>
          </a:p>
          <a:p>
            <a:r>
              <a:rPr lang="en-US" b="1"/>
              <a:t> (P</a:t>
            </a:r>
            <a:r>
              <a:rPr lang="en-US" b="1" baseline="-25000"/>
              <a:t>S</a:t>
            </a:r>
            <a:r>
              <a:rPr lang="en-US" b="1"/>
              <a:t>)</a:t>
            </a:r>
          </a:p>
        </p:txBody>
      </p:sp>
      <p:sp>
        <p:nvSpPr>
          <p:cNvPr id="3083" name="AutoShape 8"/>
          <p:cNvSpPr>
            <a:spLocks noChangeArrowheads="1"/>
          </p:cNvSpPr>
          <p:nvPr/>
        </p:nvSpPr>
        <p:spPr bwMode="auto">
          <a:xfrm>
            <a:off x="3168650" y="1250950"/>
            <a:ext cx="457200" cy="1219200"/>
          </a:xfrm>
          <a:prstGeom prst="curvedLeftArrow">
            <a:avLst>
              <a:gd name="adj1" fmla="val 9630"/>
              <a:gd name="adj2" fmla="val 629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9"/>
          <p:cNvSpPr>
            <a:spLocks noChangeArrowheads="1"/>
          </p:cNvSpPr>
          <p:nvPr/>
        </p:nvSpPr>
        <p:spPr bwMode="auto">
          <a:xfrm rot="-10557471">
            <a:off x="1492250" y="1174750"/>
            <a:ext cx="457200" cy="1219200"/>
          </a:xfrm>
          <a:prstGeom prst="curvedLeftArrow">
            <a:avLst>
              <a:gd name="adj1" fmla="val 9630"/>
              <a:gd name="adj2" fmla="val 629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Text Box 10"/>
          <p:cNvSpPr txBox="1">
            <a:spLocks noChangeArrowheads="1"/>
          </p:cNvSpPr>
          <p:nvPr/>
        </p:nvSpPr>
        <p:spPr bwMode="auto">
          <a:xfrm>
            <a:off x="3625850" y="1860550"/>
            <a:ext cx="89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0,05P</a:t>
            </a:r>
            <a:r>
              <a:rPr lang="en-US" baseline="-25000"/>
              <a:t>N</a:t>
            </a:r>
          </a:p>
        </p:txBody>
      </p:sp>
      <p:sp>
        <p:nvSpPr>
          <p:cNvPr id="3086" name="Text Box 11"/>
          <p:cNvSpPr txBox="1">
            <a:spLocks noChangeArrowheads="1"/>
          </p:cNvSpPr>
          <p:nvPr/>
        </p:nvSpPr>
        <p:spPr bwMode="auto">
          <a:xfrm>
            <a:off x="609600" y="13414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0,02P</a:t>
            </a:r>
            <a:r>
              <a:rPr lang="en-US" baseline="-25000"/>
              <a:t>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70450" y="2819400"/>
            <a:ext cx="3892550" cy="838200"/>
            <a:chOff x="572" y="3456"/>
            <a:chExt cx="2452" cy="528"/>
          </a:xfrm>
        </p:grpSpPr>
        <p:graphicFrame>
          <p:nvGraphicFramePr>
            <p:cNvPr id="3078" name="Object 13"/>
            <p:cNvGraphicFramePr>
              <a:graphicFrameLocks noChangeAspect="1"/>
            </p:cNvGraphicFramePr>
            <p:nvPr/>
          </p:nvGraphicFramePr>
          <p:xfrm>
            <a:off x="1607" y="3494"/>
            <a:ext cx="1417" cy="490"/>
          </p:xfrm>
          <a:graphic>
            <a:graphicData uri="http://schemas.openxmlformats.org/presentationml/2006/ole">
              <p:oleObj spid="_x0000_s95238" name="Equation" r:id="rId5" imgW="1396800" imgH="482400" progId="Equation.3">
                <p:embed/>
              </p:oleObj>
            </a:graphicData>
          </a:graphic>
        </p:graphicFrame>
        <p:sp>
          <p:nvSpPr>
            <p:cNvPr id="3094" name="Text Box 14"/>
            <p:cNvSpPr txBox="1">
              <a:spLocks noChangeArrowheads="1"/>
            </p:cNvSpPr>
            <p:nvPr/>
          </p:nvSpPr>
          <p:spPr bwMode="auto">
            <a:xfrm>
              <a:off x="572" y="3456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Ekuilibrium</a:t>
              </a:r>
            </a:p>
          </p:txBody>
        </p:sp>
      </p:grp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09600" y="38862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Apabila jumlah total populasi adalah 70 juta jiwa, berapa komposisi keseimbangan populasi?</a:t>
            </a:r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4572000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622300" y="4724400"/>
          <a:ext cx="2578100" cy="823913"/>
        </p:xfrm>
        <a:graphic>
          <a:graphicData uri="http://schemas.openxmlformats.org/presentationml/2006/ole">
            <p:oleObj spid="_x0000_s95236" name="Equation" r:id="rId6" imgW="1396800" imgH="457200" progId="Equation.3">
              <p:embed/>
            </p:oleObj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09600" y="5715000"/>
          <a:ext cx="4760913" cy="685800"/>
        </p:xfrm>
        <a:graphic>
          <a:graphicData uri="http://schemas.openxmlformats.org/presentationml/2006/ole">
            <p:oleObj spid="_x0000_s95237" name="Equation" r:id="rId7" imgW="3174840" imgH="457200" progId="Equation.3">
              <p:embed/>
            </p:oleObj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7600" y="4708525"/>
            <a:ext cx="3048000" cy="396875"/>
            <a:chOff x="2400" y="2918"/>
            <a:chExt cx="1920" cy="250"/>
          </a:xfrm>
        </p:grpSpPr>
        <p:sp>
          <p:nvSpPr>
            <p:cNvPr id="3091" name="Text Box 20"/>
            <p:cNvSpPr txBox="1">
              <a:spLocks noChangeArrowheads="1"/>
            </p:cNvSpPr>
            <p:nvPr/>
          </p:nvSpPr>
          <p:spPr bwMode="auto">
            <a:xfrm>
              <a:off x="2862" y="2918"/>
              <a:ext cx="6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P</a:t>
              </a:r>
              <a:r>
                <a:rPr lang="en-US" sz="2000" baseline="-25000"/>
                <a:t>N </a:t>
              </a:r>
              <a:r>
                <a:rPr lang="en-US" sz="2000"/>
                <a:t>= 20</a:t>
              </a:r>
            </a:p>
          </p:txBody>
        </p:sp>
        <p:sp>
          <p:nvSpPr>
            <p:cNvPr id="3092" name="Text Box 21"/>
            <p:cNvSpPr txBox="1">
              <a:spLocks noChangeArrowheads="1"/>
            </p:cNvSpPr>
            <p:nvPr/>
          </p:nvSpPr>
          <p:spPr bwMode="auto">
            <a:xfrm>
              <a:off x="3684" y="2918"/>
              <a:ext cx="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P</a:t>
              </a:r>
              <a:r>
                <a:rPr lang="en-US" sz="2000" baseline="-25000"/>
                <a:t>S </a:t>
              </a:r>
              <a:r>
                <a:rPr lang="en-US" sz="2000"/>
                <a:t>= 50</a:t>
              </a:r>
            </a:p>
          </p:txBody>
        </p:sp>
        <p:sp>
          <p:nvSpPr>
            <p:cNvPr id="3093" name="Line 22"/>
            <p:cNvSpPr>
              <a:spLocks noChangeShapeType="1"/>
            </p:cNvSpPr>
            <p:nvPr/>
          </p:nvSpPr>
          <p:spPr bwMode="auto">
            <a:xfrm>
              <a:off x="2400" y="30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5" grpId="0"/>
      <p:bldP spid="1843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INPUT-OUTPUT ANALYSIS</a:t>
            </a:r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4343400" y="990600"/>
          <a:ext cx="4351338" cy="1966912"/>
        </p:xfrm>
        <a:graphic>
          <a:graphicData uri="http://schemas.openxmlformats.org/presentationml/2006/ole">
            <p:oleObj spid="_x0000_s96258" name="Equation" r:id="rId3" imgW="2031840" imgH="1155600" progId="Equation.3">
              <p:embed/>
            </p:oleObj>
          </a:graphicData>
        </a:graphic>
      </p:graphicFrame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79475" y="3262312"/>
            <a:ext cx="7807325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Industry Output = </a:t>
            </a:r>
            <a:r>
              <a:rPr lang="en-US" sz="2000" b="1" dirty="0" err="1">
                <a:solidFill>
                  <a:srgbClr val="0070C0"/>
                </a:solidFill>
              </a:rPr>
              <a:t>Interindustry</a:t>
            </a:r>
            <a:r>
              <a:rPr lang="en-US" sz="2000" b="1" dirty="0">
                <a:solidFill>
                  <a:srgbClr val="0070C0"/>
                </a:solidFill>
              </a:rPr>
              <a:t> Demand + </a:t>
            </a:r>
            <a:r>
              <a:rPr lang="en-US" sz="2000" b="1" dirty="0" err="1">
                <a:solidFill>
                  <a:srgbClr val="0070C0"/>
                </a:solidFill>
              </a:rPr>
              <a:t>nonindustri</a:t>
            </a:r>
            <a:r>
              <a:rPr lang="en-US" sz="2000" b="1" dirty="0">
                <a:solidFill>
                  <a:srgbClr val="0070C0"/>
                </a:solidFill>
              </a:rPr>
              <a:t> demand </a:t>
            </a:r>
          </a:p>
        </p:txBody>
      </p:sp>
      <p:sp>
        <p:nvSpPr>
          <p:cNvPr id="185349" name="AutoShape 5"/>
          <p:cNvSpPr>
            <a:spLocks/>
          </p:cNvSpPr>
          <p:nvPr/>
        </p:nvSpPr>
        <p:spPr bwMode="auto">
          <a:xfrm rot="-5400000">
            <a:off x="2324100" y="3730625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AutoShape 6"/>
          <p:cNvSpPr>
            <a:spLocks/>
          </p:cNvSpPr>
          <p:nvPr/>
        </p:nvSpPr>
        <p:spPr bwMode="auto">
          <a:xfrm rot="-5400000">
            <a:off x="4305300" y="4340225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5351" name="Object 7"/>
          <p:cNvGraphicFramePr>
            <a:graphicFrameLocks noChangeAspect="1"/>
          </p:cNvGraphicFramePr>
          <p:nvPr>
            <p:ph idx="1"/>
          </p:nvPr>
        </p:nvGraphicFramePr>
        <p:xfrm>
          <a:off x="890588" y="4759325"/>
          <a:ext cx="3986212" cy="1169987"/>
        </p:xfrm>
        <a:graphic>
          <a:graphicData uri="http://schemas.openxmlformats.org/presentationml/2006/ole">
            <p:oleObj spid="_x0000_s96259" name="Equation" r:id="rId4" imgW="2336760" imgH="685800" progId="Equation.3">
              <p:embed/>
            </p:oleObj>
          </a:graphicData>
        </a:graphic>
      </p:graphicFrame>
      <p:sp>
        <p:nvSpPr>
          <p:cNvPr id="185352" name="Line 8"/>
          <p:cNvSpPr>
            <a:spLocks noChangeShapeType="1"/>
          </p:cNvSpPr>
          <p:nvPr/>
        </p:nvSpPr>
        <p:spPr bwMode="auto">
          <a:xfrm flipH="1">
            <a:off x="914400" y="3719512"/>
            <a:ext cx="533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 flipH="1">
            <a:off x="2438400" y="3719512"/>
            <a:ext cx="1905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H="1">
            <a:off x="4495800" y="3719512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5715000" y="4759325"/>
          <a:ext cx="2843213" cy="1169987"/>
        </p:xfrm>
        <a:graphic>
          <a:graphicData uri="http://schemas.openxmlformats.org/presentationml/2006/ole">
            <p:oleObj spid="_x0000_s96260" name="Equation" r:id="rId5" imgW="1663560" imgH="685800" progId="Equation.3">
              <p:embed/>
            </p:oleObj>
          </a:graphicData>
        </a:graphic>
      </p:graphicFrame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4953000" y="5319712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98525" y="1204912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Wassily Leontief</a:t>
            </a:r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838200" y="6081712"/>
            <a:ext cx="3962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70C0"/>
                </a:solidFill>
              </a:rPr>
              <a:t> X =              AX                +         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/>
      <p:bldP spid="185349" grpId="0" animBg="1"/>
      <p:bldP spid="185350" grpId="0" animBg="1"/>
      <p:bldP spid="185352" grpId="0" animBg="1"/>
      <p:bldP spid="185353" grpId="0" animBg="1"/>
      <p:bldP spid="185354" grpId="0" animBg="1"/>
      <p:bldP spid="185356" grpId="0" animBg="1"/>
      <p:bldP spid="1853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INPUT-OUTPUT ANALYSIS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/>
              <a:t>                      X = AX + D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X – AX = D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IX – AX = D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(I – A)X = D</a:t>
            </a:r>
          </a:p>
          <a:p>
            <a:pPr eaLnBrk="1" hangingPunct="1">
              <a:buFontTx/>
              <a:buNone/>
            </a:pPr>
            <a:r>
              <a:rPr lang="en-US" sz="3000" smtClean="0"/>
              <a:t>(I – A)</a:t>
            </a:r>
            <a:r>
              <a:rPr lang="en-US" sz="3000" baseline="30000" smtClean="0"/>
              <a:t>-1</a:t>
            </a:r>
            <a:r>
              <a:rPr lang="en-US" sz="3000" smtClean="0"/>
              <a:t>(I – A)X = (I – A)</a:t>
            </a:r>
            <a:r>
              <a:rPr lang="en-US" sz="3000" baseline="30000" smtClean="0"/>
              <a:t>-1</a:t>
            </a:r>
            <a:r>
              <a:rPr lang="en-US" sz="3000" smtClean="0"/>
              <a:t>D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		   IX = (I – A)</a:t>
            </a:r>
            <a:r>
              <a:rPr lang="en-US" sz="3000" baseline="30000" smtClean="0"/>
              <a:t>-1</a:t>
            </a:r>
            <a:r>
              <a:rPr lang="en-US" sz="3000" smtClean="0"/>
              <a:t>D 	</a:t>
            </a:r>
          </a:p>
          <a:p>
            <a:pPr eaLnBrk="1" hangingPunct="1">
              <a:buFontTx/>
              <a:buNone/>
            </a:pPr>
            <a:endParaRPr lang="en-US" sz="3000" smtClean="0"/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276600" y="4832350"/>
            <a:ext cx="2390398" cy="55399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0070C0"/>
                </a:solidFill>
              </a:rPr>
              <a:t>X = (I –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sz="3000">
                <a:solidFill>
                  <a:srgbClr val="0070C0"/>
                </a:solidFill>
              </a:rPr>
              <a:t>A)</a:t>
            </a:r>
            <a:r>
              <a:rPr lang="en-US" sz="3000" baseline="30000">
                <a:solidFill>
                  <a:srgbClr val="0070C0"/>
                </a:solidFill>
              </a:rPr>
              <a:t>-1</a:t>
            </a:r>
            <a:r>
              <a:rPr lang="en-US" sz="3000">
                <a:solidFill>
                  <a:srgbClr val="0070C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  <p:bldP spid="1863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5800" y="2438400"/>
          <a:ext cx="3081338" cy="1133475"/>
        </p:xfrm>
        <a:graphic>
          <a:graphicData uri="http://schemas.openxmlformats.org/presentationml/2006/ole">
            <p:oleObj spid="_x0000_s97282" name="Equation" r:id="rId3" imgW="2260440" imgH="711000" progId="Equation.3">
              <p:embed/>
            </p:oleObj>
          </a:graphicData>
        </a:graphic>
      </p:graphicFrame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  <a:latin typeface="Haettenschweiler" pitchFamily="34" charset="0"/>
              </a:rPr>
              <a:t>INPUT-OUTPUT ANALYSIS</a:t>
            </a: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633788" y="1066800"/>
          <a:ext cx="2157412" cy="1096963"/>
        </p:xfrm>
        <a:graphic>
          <a:graphicData uri="http://schemas.openxmlformats.org/presentationml/2006/ole">
            <p:oleObj spid="_x0000_s97283" name="Equation" r:id="rId4" imgW="1117440" imgH="685800" progId="Equation.3">
              <p:embed/>
            </p:oleObj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4267200" y="2438400"/>
          <a:ext cx="4552950" cy="2276475"/>
        </p:xfrm>
        <a:graphic>
          <a:graphicData uri="http://schemas.openxmlformats.org/presentationml/2006/ole">
            <p:oleObj spid="_x0000_s97284" name="Equation" r:id="rId5" imgW="2844720" imgH="1422360" progId="Equation.3">
              <p:embed/>
            </p:oleObj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762000" y="1066800"/>
          <a:ext cx="2617788" cy="1131888"/>
        </p:xfrm>
        <a:graphic>
          <a:graphicData uri="http://schemas.openxmlformats.org/presentationml/2006/ole">
            <p:oleObj spid="_x0000_s97285" name="Equation" r:id="rId6" imgW="1307880" imgH="711000" progId="Equation.3">
              <p:embed/>
            </p:oleObj>
          </a:graphicData>
        </a:graphic>
      </p:graphicFrame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2286000" y="2209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3886200" y="2971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6" name="Object 9"/>
          <p:cNvGraphicFramePr>
            <a:graphicFrameLocks noChangeAspect="1"/>
          </p:cNvGraphicFramePr>
          <p:nvPr/>
        </p:nvGraphicFramePr>
        <p:xfrm>
          <a:off x="762000" y="4627563"/>
          <a:ext cx="3675063" cy="1773237"/>
        </p:xfrm>
        <a:graphic>
          <a:graphicData uri="http://schemas.openxmlformats.org/presentationml/2006/ole">
            <p:oleObj spid="_x0000_s97286" name="Equation" r:id="rId7" imgW="2425680" imgH="1117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LATIHAN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3124200"/>
            <a:ext cx="7543800" cy="2743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smtClean="0"/>
              <a:t>Jika</a:t>
            </a:r>
            <a:r>
              <a:rPr lang="en-US" sz="2000" b="0" dirty="0" smtClean="0"/>
              <a:t> demand non </a:t>
            </a:r>
            <a:r>
              <a:rPr lang="en-US" sz="2000" b="0" dirty="0" err="1" smtClean="0"/>
              <a:t>industri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masing-masing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Rp</a:t>
            </a:r>
            <a:r>
              <a:rPr lang="en-US" sz="2000" b="0" dirty="0" smtClean="0"/>
              <a:t>. 50.000.000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Rp</a:t>
            </a:r>
            <a:r>
              <a:rPr lang="en-US" sz="2000" b="0" dirty="0" smtClean="0"/>
              <a:t>. 30.000.000, </a:t>
            </a:r>
            <a:r>
              <a:rPr lang="en-US" sz="2000" b="0" dirty="0" err="1" smtClean="0"/>
              <a:t>tentukanlah</a:t>
            </a:r>
            <a:r>
              <a:rPr lang="en-US" sz="2000" b="0" dirty="0" smtClean="0"/>
              <a:t> :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AutoNum type="alphaLcPeriod"/>
            </a:pPr>
            <a:r>
              <a:rPr lang="en-US" sz="2000" b="0" dirty="0" smtClean="0"/>
              <a:t> Tingkat output </a:t>
            </a:r>
            <a:r>
              <a:rPr lang="en-US" sz="2000" b="0" dirty="0" err="1" smtClean="0"/>
              <a:t>keseimbangan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masing-masing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industri</a:t>
            </a:r>
            <a:endParaRPr lang="en-US" sz="2000" b="0" dirty="0" smtClean="0"/>
          </a:p>
          <a:p>
            <a:pPr marL="0" indent="0" eaLnBrk="1" hangingPunct="1">
              <a:buFontTx/>
              <a:buAutoNum type="alphaLcPeriod"/>
            </a:pPr>
            <a:r>
              <a:rPr lang="en-US" sz="2000" b="0" dirty="0" smtClean="0"/>
              <a:t> </a:t>
            </a:r>
            <a:r>
              <a:rPr lang="en-US" sz="2000" b="0" dirty="0" err="1" smtClean="0"/>
              <a:t>Besarnya</a:t>
            </a:r>
            <a:r>
              <a:rPr lang="en-US" sz="2000" b="0" dirty="0" smtClean="0"/>
              <a:t> demand inter-</a:t>
            </a:r>
            <a:r>
              <a:rPr lang="en-US" sz="2000" b="0" dirty="0" err="1" smtClean="0"/>
              <a:t>industri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industri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endParaRPr lang="en-US" sz="2000" b="0" dirty="0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666750" y="1981200"/>
          <a:ext cx="1901825" cy="912813"/>
        </p:xfrm>
        <a:graphic>
          <a:graphicData uri="http://schemas.openxmlformats.org/presentationml/2006/ole">
            <p:oleObj spid="_x0000_s98306" name="Equation" r:id="rId3" imgW="952500" imgH="457200" progId="Equation.3">
              <p:embed/>
            </p:oleObj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90550" y="1355725"/>
            <a:ext cx="756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Diketahui</a:t>
            </a:r>
            <a:r>
              <a:rPr lang="en-US" sz="2000" dirty="0"/>
              <a:t> matrix input-output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PRODUCTION PLANNING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796925" y="1066800"/>
          <a:ext cx="4284663" cy="2405063"/>
        </p:xfrm>
        <a:graphic>
          <a:graphicData uri="http://schemas.openxmlformats.org/presentationml/2006/ole">
            <p:oleObj spid="_x0000_s99330" name="Equation" r:id="rId3" imgW="2222280" imgH="1600200" progId="Equation.3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>
            <p:ph idx="1"/>
          </p:nvPr>
        </p:nvGraphicFramePr>
        <p:xfrm>
          <a:off x="5815013" y="1066800"/>
          <a:ext cx="2994025" cy="2403475"/>
        </p:xfrm>
        <a:graphic>
          <a:graphicData uri="http://schemas.openxmlformats.org/presentationml/2006/ole">
            <p:oleObj spid="_x0000_s99331" name="Equation" r:id="rId4" imgW="1993680" imgH="1600200" progId="Equation.3">
              <p:embed/>
            </p:oleObj>
          </a:graphicData>
        </a:graphic>
      </p:graphicFrame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838200" y="3657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6"/>
          <p:cNvSpPr>
            <a:spLocks noChangeShapeType="1"/>
          </p:cNvSpPr>
          <p:nvPr/>
        </p:nvSpPr>
        <p:spPr bwMode="auto">
          <a:xfrm flipV="1">
            <a:off x="5105400" y="11430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5537200" y="4570413"/>
            <a:ext cx="330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 = ($25   $15   $30   $10   $8)</a:t>
            </a:r>
          </a:p>
        </p:txBody>
      </p:sp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6248400" y="4229100"/>
          <a:ext cx="2514600" cy="319088"/>
        </p:xfrm>
        <a:graphic>
          <a:graphicData uri="http://schemas.openxmlformats.org/presentationml/2006/ole">
            <p:oleObj spid="_x0000_s99332" name="Equation" r:id="rId5" imgW="952087" imgH="215806" progId="Equation.3">
              <p:embed/>
            </p:oleObj>
          </a:graphicData>
        </a:graphic>
      </p:graphicFrame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6813550" y="3886200"/>
            <a:ext cx="143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Sumber Daya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38200" y="3962400"/>
            <a:ext cx="4822825" cy="2393950"/>
            <a:chOff x="754" y="2476"/>
            <a:chExt cx="3038" cy="1508"/>
          </a:xfrm>
        </p:grpSpPr>
        <p:graphicFrame>
          <p:nvGraphicFramePr>
            <p:cNvPr id="7173" name="Object 9"/>
            <p:cNvGraphicFramePr>
              <a:graphicFrameLocks noChangeAspect="1"/>
            </p:cNvGraphicFramePr>
            <p:nvPr/>
          </p:nvGraphicFramePr>
          <p:xfrm>
            <a:off x="754" y="2476"/>
            <a:ext cx="2023" cy="1508"/>
          </p:xfrm>
          <a:graphic>
            <a:graphicData uri="http://schemas.openxmlformats.org/presentationml/2006/ole">
              <p:oleObj spid="_x0000_s99333" name="Equation" r:id="rId6" imgW="1981080" imgH="1600200" progId="Equation.3">
                <p:embed/>
              </p:oleObj>
            </a:graphicData>
          </a:graphic>
        </p:graphicFrame>
        <p:sp>
          <p:nvSpPr>
            <p:cNvPr id="7184" name="Text Box 10"/>
            <p:cNvSpPr txBox="1">
              <a:spLocks noChangeArrowheads="1"/>
            </p:cNvSpPr>
            <p:nvPr/>
          </p:nvSpPr>
          <p:spPr bwMode="auto">
            <a:xfrm>
              <a:off x="3036" y="3360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Komponen</a:t>
              </a:r>
            </a:p>
          </p:txBody>
        </p:sp>
        <p:graphicFrame>
          <p:nvGraphicFramePr>
            <p:cNvPr id="7174" name="Object 11"/>
            <p:cNvGraphicFramePr>
              <a:graphicFrameLocks noChangeAspect="1"/>
            </p:cNvGraphicFramePr>
            <p:nvPr/>
          </p:nvGraphicFramePr>
          <p:xfrm>
            <a:off x="2844" y="3120"/>
            <a:ext cx="115" cy="821"/>
          </p:xfrm>
          <a:graphic>
            <a:graphicData uri="http://schemas.openxmlformats.org/presentationml/2006/ole">
              <p:oleObj spid="_x0000_s99334" name="Equation" r:id="rId7" imgW="126945" imgH="888614" progId="Equation.3">
                <p:embed/>
              </p:oleObj>
            </a:graphicData>
          </a:graphic>
        </p:graphicFrame>
        <p:sp>
          <p:nvSpPr>
            <p:cNvPr id="7185" name="Text Box 18"/>
            <p:cNvSpPr txBox="1">
              <a:spLocks noChangeArrowheads="1"/>
            </p:cNvSpPr>
            <p:nvPr/>
          </p:nvSpPr>
          <p:spPr bwMode="auto">
            <a:xfrm>
              <a:off x="1020" y="2841"/>
              <a:ext cx="1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       2	     3       4        5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1413</TotalTime>
  <Words>237</Words>
  <Application>Microsoft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cdb2004c012l</vt:lpstr>
      <vt:lpstr>Image</vt:lpstr>
      <vt:lpstr>Equation</vt:lpstr>
      <vt:lpstr>Aplikasi Matriks Pada Permasalahan Ekonomi Dan Bisnis  Week 06</vt:lpstr>
      <vt:lpstr>PROYEKSI PEMILU</vt:lpstr>
      <vt:lpstr>BRAND SWITCHING ANALYSIS</vt:lpstr>
      <vt:lpstr>POPULATION MIGRATION-EQUILIBRIUM CONDITIONS</vt:lpstr>
      <vt:lpstr>INPUT-OUTPUT ANALYSIS</vt:lpstr>
      <vt:lpstr>INPUT-OUTPUT ANALYSIS</vt:lpstr>
      <vt:lpstr>Slide 7</vt:lpstr>
      <vt:lpstr>LATIHAN</vt:lpstr>
      <vt:lpstr>PRODUCTION PLANNING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Natriumz</cp:lastModifiedBy>
  <cp:revision>133</cp:revision>
  <dcterms:created xsi:type="dcterms:W3CDTF">2011-01-21T06:27:54Z</dcterms:created>
  <dcterms:modified xsi:type="dcterms:W3CDTF">2011-04-03T03:04:46Z</dcterms:modified>
</cp:coreProperties>
</file>