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78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6" r:id="rId1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954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481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94D9-D6A5-43D0-8E6F-9DA7DFC93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p:oleObj spid="_x0000_s1042" name="Image" r:id="rId16" imgW="4241270" imgH="5396825" progId="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p:oleObj spid="_x0000_s1043" name="Image" r:id="rId17" imgW="3263492" imgH="486349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Pemodelan Programasi Linier dan</a:t>
            </a:r>
            <a:br>
              <a:rPr lang="it-IT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it-IT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Solusi Manual Model Assignment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08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W. </a:t>
            </a:r>
            <a:r>
              <a:rPr lang="en-US" i="1" dirty="0" err="1" smtClean="0">
                <a:solidFill>
                  <a:schemeClr val="bg1"/>
                </a:solidFill>
              </a:rPr>
              <a:t>Rofianto</a:t>
            </a:r>
            <a:r>
              <a:rPr lang="en-US" i="1" dirty="0" smtClean="0">
                <a:solidFill>
                  <a:schemeClr val="bg1"/>
                </a:solidFill>
              </a:rPr>
              <a:t>, ST, </a:t>
            </a:r>
            <a:r>
              <a:rPr lang="en-US" i="1" dirty="0" err="1" smtClean="0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Hungarian Method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36638"/>
            <a:ext cx="7620000" cy="5059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dirty="0" smtClean="0"/>
              <a:t>STEP 2 </a:t>
            </a:r>
            <a:r>
              <a:rPr lang="en-US" sz="2200" b="0" dirty="0" smtClean="0">
                <a:sym typeface="Wingdings" pitchFamily="2" charset="2"/>
              </a:rPr>
              <a:t> </a:t>
            </a:r>
            <a:r>
              <a:rPr lang="en-US" sz="2200" b="0" dirty="0" err="1" smtClean="0">
                <a:sym typeface="Wingdings" pitchFamily="2" charset="2"/>
              </a:rPr>
              <a:t>Tentukan</a:t>
            </a:r>
            <a:r>
              <a:rPr lang="en-US" sz="2200" b="0" dirty="0" smtClean="0">
                <a:sym typeface="Wingdings" pitchFamily="2" charset="2"/>
              </a:rPr>
              <a:t> </a:t>
            </a:r>
            <a:r>
              <a:rPr lang="en-US" sz="2200" b="0" dirty="0" err="1" smtClean="0">
                <a:sym typeface="Wingdings" pitchFamily="2" charset="2"/>
              </a:rPr>
              <a:t>apakah</a:t>
            </a:r>
            <a:r>
              <a:rPr lang="en-US" sz="2200" b="0" dirty="0" smtClean="0">
                <a:sym typeface="Wingdings" pitchFamily="2" charset="2"/>
              </a:rPr>
              <a:t> </a:t>
            </a:r>
            <a:r>
              <a:rPr lang="en-US" sz="2200" b="0" dirty="0" err="1" smtClean="0">
                <a:sym typeface="Wingdings" pitchFamily="2" charset="2"/>
              </a:rPr>
              <a:t>penempatan</a:t>
            </a:r>
            <a:r>
              <a:rPr lang="en-US" sz="2200" b="0" dirty="0" smtClean="0">
                <a:sym typeface="Wingdings" pitchFamily="2" charset="2"/>
              </a:rPr>
              <a:t> optimal </a:t>
            </a:r>
            <a:r>
              <a:rPr lang="en-US" sz="2200" b="0" dirty="0" err="1" smtClean="0">
                <a:sym typeface="Wingdings" pitchFamily="2" charset="2"/>
              </a:rPr>
              <a:t>sudah</a:t>
            </a:r>
            <a:r>
              <a:rPr lang="en-US" sz="2200" b="0" dirty="0" smtClean="0">
                <a:sym typeface="Wingdings" pitchFamily="2" charset="2"/>
              </a:rPr>
              <a:t> </a:t>
            </a:r>
            <a:r>
              <a:rPr lang="en-US" sz="2200" b="0" dirty="0" err="1" smtClean="0">
                <a:sym typeface="Wingdings" pitchFamily="2" charset="2"/>
              </a:rPr>
              <a:t>diperoleh</a:t>
            </a:r>
            <a:r>
              <a:rPr lang="en-US" sz="2200" b="0" dirty="0" smtClean="0">
                <a:sym typeface="Wingdings" pitchFamily="2" charset="2"/>
              </a:rPr>
              <a:t>? (</a:t>
            </a:r>
            <a:r>
              <a:rPr lang="en-US" sz="2200" b="0" dirty="0" err="1" smtClean="0">
                <a:sym typeface="Wingdings" pitchFamily="2" charset="2"/>
              </a:rPr>
              <a:t>Jumlah</a:t>
            </a:r>
            <a:r>
              <a:rPr lang="en-US" sz="2200" b="0" dirty="0" smtClean="0">
                <a:sym typeface="Wingdings" pitchFamily="2" charset="2"/>
              </a:rPr>
              <a:t> </a:t>
            </a:r>
            <a:r>
              <a:rPr lang="en-US" sz="2200" b="0" dirty="0" err="1" smtClean="0">
                <a:sym typeface="Wingdings" pitchFamily="2" charset="2"/>
              </a:rPr>
              <a:t>garis</a:t>
            </a:r>
            <a:r>
              <a:rPr lang="en-US" sz="2200" b="0" dirty="0" smtClean="0">
                <a:sym typeface="Wingdings" pitchFamily="2" charset="2"/>
              </a:rPr>
              <a:t> = </a:t>
            </a:r>
            <a:r>
              <a:rPr lang="en-US" sz="2200" b="0" dirty="0" err="1" smtClean="0">
                <a:sym typeface="Wingdings" pitchFamily="2" charset="2"/>
              </a:rPr>
              <a:t>jumlah</a:t>
            </a:r>
            <a:r>
              <a:rPr lang="en-US" sz="2200" b="0" dirty="0" smtClean="0">
                <a:sym typeface="Wingdings" pitchFamily="2" charset="2"/>
              </a:rPr>
              <a:t> </a:t>
            </a:r>
            <a:r>
              <a:rPr lang="en-US" sz="2200" b="0" dirty="0" err="1" smtClean="0">
                <a:sym typeface="Wingdings" pitchFamily="2" charset="2"/>
              </a:rPr>
              <a:t>baris</a:t>
            </a:r>
            <a:r>
              <a:rPr lang="en-US" sz="2200" b="0" dirty="0" smtClean="0">
                <a:sym typeface="Wingdings" pitchFamily="2" charset="2"/>
              </a:rPr>
              <a:t>/</a:t>
            </a:r>
            <a:r>
              <a:rPr lang="en-US" sz="2200" b="0" dirty="0" err="1" smtClean="0">
                <a:sym typeface="Wingdings" pitchFamily="2" charset="2"/>
              </a:rPr>
              <a:t>jumlah</a:t>
            </a:r>
            <a:r>
              <a:rPr lang="en-US" sz="2200" b="0" dirty="0" smtClean="0">
                <a:sym typeface="Wingdings" pitchFamily="2" charset="2"/>
              </a:rPr>
              <a:t> </a:t>
            </a:r>
            <a:r>
              <a:rPr lang="en-US" sz="2200" b="0" dirty="0" err="1" smtClean="0">
                <a:sym typeface="Wingdings" pitchFamily="2" charset="2"/>
              </a:rPr>
              <a:t>kolom</a:t>
            </a:r>
            <a:r>
              <a:rPr lang="en-US" sz="2200" b="0" dirty="0" smtClean="0">
                <a:sym typeface="Wingdings" pitchFamily="2" charset="2"/>
              </a:rPr>
              <a:t>)	</a:t>
            </a:r>
            <a:endParaRPr lang="en-US" sz="2200" b="0" dirty="0" smtClean="0"/>
          </a:p>
        </p:txBody>
      </p:sp>
      <p:graphicFrame>
        <p:nvGraphicFramePr>
          <p:cNvPr id="239620" name="Group 4"/>
          <p:cNvGraphicFramePr>
            <a:graphicFrameLocks noGrp="1"/>
          </p:cNvGraphicFramePr>
          <p:nvPr/>
        </p:nvGraphicFramePr>
        <p:xfrm>
          <a:off x="895350" y="2805113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  <a:gridCol w="685800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838200" y="21336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Opportunity Cost Table</a:t>
            </a:r>
          </a:p>
        </p:txBody>
      </p:sp>
      <p:sp>
        <p:nvSpPr>
          <p:cNvPr id="239661" name="Line 45"/>
          <p:cNvSpPr>
            <a:spLocks noChangeShapeType="1"/>
          </p:cNvSpPr>
          <p:nvPr/>
        </p:nvSpPr>
        <p:spPr bwMode="auto">
          <a:xfrm>
            <a:off x="1981200" y="3886200"/>
            <a:ext cx="2743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62" name="Line 46"/>
          <p:cNvSpPr>
            <a:spLocks noChangeShapeType="1"/>
          </p:cNvSpPr>
          <p:nvPr/>
        </p:nvSpPr>
        <p:spPr bwMode="auto">
          <a:xfrm>
            <a:off x="1981200" y="4343400"/>
            <a:ext cx="2743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63" name="Line 47"/>
          <p:cNvSpPr>
            <a:spLocks noChangeShapeType="1"/>
          </p:cNvSpPr>
          <p:nvPr/>
        </p:nvSpPr>
        <p:spPr bwMode="auto">
          <a:xfrm rot="-5400000">
            <a:off x="2057400" y="4648200"/>
            <a:ext cx="18288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61" grpId="0" animBg="1"/>
      <p:bldP spid="239662" grpId="0" animBg="1"/>
      <p:bldP spid="2396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Hungarian Method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36638"/>
            <a:ext cx="8229600" cy="5059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smtClean="0"/>
              <a:t>STEP 3 </a:t>
            </a:r>
            <a:r>
              <a:rPr lang="en-US" sz="2000" b="0" dirty="0" smtClean="0">
                <a:sym typeface="Wingdings" pitchFamily="2" charset="2"/>
              </a:rPr>
              <a:t> </a:t>
            </a:r>
            <a:r>
              <a:rPr lang="en-US" sz="2000" b="0" dirty="0" err="1" smtClean="0">
                <a:sym typeface="Wingdings" pitchFamily="2" charset="2"/>
              </a:rPr>
              <a:t>Lakukan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revisi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terhadap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tabel</a:t>
            </a:r>
            <a:r>
              <a:rPr lang="en-US" sz="2000" b="0" dirty="0" smtClean="0">
                <a:sym typeface="Wingdings" pitchFamily="2" charset="2"/>
              </a:rPr>
              <a:t> opportunity cost </a:t>
            </a:r>
            <a:r>
              <a:rPr lang="en-US" sz="2000" b="0" dirty="0" err="1" smtClean="0">
                <a:sym typeface="Wingdings" pitchFamily="2" charset="2"/>
              </a:rPr>
              <a:t>lalu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lakukan</a:t>
            </a:r>
            <a:endParaRPr lang="en-US" sz="2000" b="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b="0" dirty="0" smtClean="0">
                <a:sym typeface="Wingdings" pitchFamily="2" charset="2"/>
              </a:rPr>
              <a:t>		     </a:t>
            </a:r>
            <a:r>
              <a:rPr lang="en-US" sz="2000" b="0" dirty="0" err="1" smtClean="0">
                <a:sym typeface="Wingdings" pitchFamily="2" charset="2"/>
              </a:rPr>
              <a:t>kembali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langkah</a:t>
            </a:r>
            <a:r>
              <a:rPr lang="en-US" sz="2000" b="0" dirty="0" smtClean="0">
                <a:sym typeface="Wingdings" pitchFamily="2" charset="2"/>
              </a:rPr>
              <a:t> 2 	</a:t>
            </a:r>
            <a:endParaRPr lang="en-US" sz="2000" b="0" dirty="0" smtClean="0"/>
          </a:p>
        </p:txBody>
      </p:sp>
      <p:graphicFrame>
        <p:nvGraphicFramePr>
          <p:cNvPr id="240644" name="Group 4"/>
          <p:cNvGraphicFramePr>
            <a:graphicFrameLocks noGrp="1"/>
          </p:cNvGraphicFramePr>
          <p:nvPr/>
        </p:nvGraphicFramePr>
        <p:xfrm>
          <a:off x="895350" y="2805113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  <a:gridCol w="685800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838200" y="21336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Opportunity Cost Table</a:t>
            </a:r>
          </a:p>
        </p:txBody>
      </p:sp>
      <p:sp>
        <p:nvSpPr>
          <p:cNvPr id="240685" name="Line 45"/>
          <p:cNvSpPr>
            <a:spLocks noChangeShapeType="1"/>
          </p:cNvSpPr>
          <p:nvPr/>
        </p:nvSpPr>
        <p:spPr bwMode="auto">
          <a:xfrm>
            <a:off x="1981200" y="4343400"/>
            <a:ext cx="2743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86" name="Line 46"/>
          <p:cNvSpPr>
            <a:spLocks noChangeShapeType="1"/>
          </p:cNvSpPr>
          <p:nvPr/>
        </p:nvSpPr>
        <p:spPr bwMode="auto">
          <a:xfrm>
            <a:off x="1981200" y="5334000"/>
            <a:ext cx="2743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87" name="Line 47"/>
          <p:cNvSpPr>
            <a:spLocks noChangeShapeType="1"/>
          </p:cNvSpPr>
          <p:nvPr/>
        </p:nvSpPr>
        <p:spPr bwMode="auto">
          <a:xfrm rot="-5400000">
            <a:off x="1371600" y="4648200"/>
            <a:ext cx="18288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88" name="Line 48"/>
          <p:cNvSpPr>
            <a:spLocks noChangeShapeType="1"/>
          </p:cNvSpPr>
          <p:nvPr/>
        </p:nvSpPr>
        <p:spPr bwMode="auto">
          <a:xfrm rot="-5400000">
            <a:off x="2057400" y="4648200"/>
            <a:ext cx="18288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85" grpId="0" animBg="1"/>
      <p:bldP spid="240686" grpId="0" animBg="1"/>
      <p:bldP spid="240687" grpId="0" animBg="1"/>
      <p:bldP spid="2406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Hungarian Method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3814763" cy="445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smtClean="0"/>
              <a:t>Penempatan</a:t>
            </a:r>
            <a:r>
              <a:rPr lang="en-US" sz="2200" b="0" dirty="0" smtClean="0"/>
              <a:t> Optimal</a:t>
            </a:r>
            <a:r>
              <a:rPr lang="en-US" sz="2200" b="0" dirty="0" smtClean="0">
                <a:sym typeface="Wingdings" pitchFamily="2" charset="2"/>
              </a:rPr>
              <a:t> 	</a:t>
            </a:r>
            <a:endParaRPr lang="en-US" sz="2200" b="0" dirty="0" smtClean="0"/>
          </a:p>
        </p:txBody>
      </p:sp>
      <p:graphicFrame>
        <p:nvGraphicFramePr>
          <p:cNvPr id="241728" name="Group 64"/>
          <p:cNvGraphicFramePr>
            <a:graphicFrameLocks noGrp="1"/>
          </p:cNvGraphicFramePr>
          <p:nvPr>
            <p:ph sz="quarter" idx="2"/>
          </p:nvPr>
        </p:nvGraphicFramePr>
        <p:xfrm>
          <a:off x="4948238" y="2667000"/>
          <a:ext cx="3814762" cy="2281238"/>
        </p:xfrm>
        <a:graphic>
          <a:graphicData uri="http://schemas.openxmlformats.org/drawingml/2006/table">
            <a:tbl>
              <a:tblPr/>
              <a:tblGrid>
                <a:gridCol w="2806700"/>
                <a:gridCol w="1008062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Penempatan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 1 – pekerjaan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 2 – pekerjaan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 3 – pekerjaan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 4 – pekerjaan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waktu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1682" name="Group 18"/>
          <p:cNvGraphicFramePr>
            <a:graphicFrameLocks noGrp="1"/>
          </p:cNvGraphicFramePr>
          <p:nvPr/>
        </p:nvGraphicFramePr>
        <p:xfrm>
          <a:off x="838200" y="2652713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  <a:gridCol w="685800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781050" y="19812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Opportunity Cost Table</a:t>
            </a:r>
          </a:p>
        </p:txBody>
      </p:sp>
      <p:sp>
        <p:nvSpPr>
          <p:cNvPr id="241723" name="Oval 59"/>
          <p:cNvSpPr>
            <a:spLocks noChangeArrowheads="1"/>
          </p:cNvSpPr>
          <p:nvPr/>
        </p:nvSpPr>
        <p:spPr bwMode="auto">
          <a:xfrm>
            <a:off x="4133850" y="40386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24" name="Oval 60"/>
          <p:cNvSpPr>
            <a:spLocks noChangeArrowheads="1"/>
          </p:cNvSpPr>
          <p:nvPr/>
        </p:nvSpPr>
        <p:spPr bwMode="auto">
          <a:xfrm>
            <a:off x="2076450" y="35814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25" name="Oval 61"/>
          <p:cNvSpPr>
            <a:spLocks noChangeArrowheads="1"/>
          </p:cNvSpPr>
          <p:nvPr/>
        </p:nvSpPr>
        <p:spPr bwMode="auto">
          <a:xfrm>
            <a:off x="3448050" y="49530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26" name="Oval 62"/>
          <p:cNvSpPr>
            <a:spLocks noChangeArrowheads="1"/>
          </p:cNvSpPr>
          <p:nvPr/>
        </p:nvSpPr>
        <p:spPr bwMode="auto">
          <a:xfrm>
            <a:off x="2762250" y="44958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23" grpId="0" animBg="1"/>
      <p:bldP spid="241724" grpId="0" animBg="1"/>
      <p:bldP spid="241725" grpId="0" animBg="1"/>
      <p:bldP spid="2417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Latihan</a:t>
            </a:r>
            <a:endParaRPr lang="en-US" dirty="0" smtClean="0"/>
          </a:p>
        </p:txBody>
      </p:sp>
      <p:graphicFrame>
        <p:nvGraphicFramePr>
          <p:cNvPr id="242874" name="Group 186"/>
          <p:cNvGraphicFramePr>
            <a:graphicFrameLocks noGrp="1"/>
          </p:cNvGraphicFramePr>
          <p:nvPr/>
        </p:nvGraphicFramePr>
        <p:xfrm>
          <a:off x="381000" y="1066800"/>
          <a:ext cx="3886200" cy="2377440"/>
        </p:xfrm>
        <a:graphic>
          <a:graphicData uri="http://schemas.openxmlformats.org/drawingml/2006/table">
            <a:tbl>
              <a:tblPr/>
              <a:tblGrid>
                <a:gridCol w="1087438"/>
                <a:gridCol w="700087"/>
                <a:gridCol w="700088"/>
                <a:gridCol w="698500"/>
                <a:gridCol w="700087"/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2873" name="Group 185"/>
          <p:cNvGraphicFramePr>
            <a:graphicFrameLocks noGrp="1"/>
          </p:cNvGraphicFramePr>
          <p:nvPr/>
        </p:nvGraphicFramePr>
        <p:xfrm>
          <a:off x="4876800" y="1066800"/>
          <a:ext cx="3886200" cy="2377440"/>
        </p:xfrm>
        <a:graphic>
          <a:graphicData uri="http://schemas.openxmlformats.org/drawingml/2006/table">
            <a:tbl>
              <a:tblPr/>
              <a:tblGrid>
                <a:gridCol w="1087438"/>
                <a:gridCol w="700087"/>
                <a:gridCol w="700088"/>
                <a:gridCol w="698500"/>
                <a:gridCol w="700087"/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2872" name="Group 184"/>
          <p:cNvGraphicFramePr>
            <a:graphicFrameLocks noGrp="1"/>
          </p:cNvGraphicFramePr>
          <p:nvPr/>
        </p:nvGraphicFramePr>
        <p:xfrm>
          <a:off x="4876800" y="3962400"/>
          <a:ext cx="3886200" cy="2377440"/>
        </p:xfrm>
        <a:graphic>
          <a:graphicData uri="http://schemas.openxmlformats.org/drawingml/2006/table">
            <a:tbl>
              <a:tblPr/>
              <a:tblGrid>
                <a:gridCol w="1087438"/>
                <a:gridCol w="700087"/>
                <a:gridCol w="700088"/>
                <a:gridCol w="698500"/>
                <a:gridCol w="700087"/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5943600" y="4724400"/>
            <a:ext cx="2971800" cy="1752600"/>
            <a:chOff x="3888" y="2928"/>
            <a:chExt cx="1872" cy="1104"/>
          </a:xfrm>
        </p:grpSpPr>
        <p:sp>
          <p:nvSpPr>
            <p:cNvPr id="16560" name="Line 124"/>
            <p:cNvSpPr>
              <a:spLocks noChangeShapeType="1"/>
            </p:cNvSpPr>
            <p:nvPr/>
          </p:nvSpPr>
          <p:spPr bwMode="auto">
            <a:xfrm>
              <a:off x="3888" y="3024"/>
              <a:ext cx="187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Line 125"/>
            <p:cNvSpPr>
              <a:spLocks noChangeShapeType="1"/>
            </p:cNvSpPr>
            <p:nvPr/>
          </p:nvSpPr>
          <p:spPr bwMode="auto">
            <a:xfrm>
              <a:off x="3888" y="3552"/>
              <a:ext cx="187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Line 126"/>
            <p:cNvSpPr>
              <a:spLocks noChangeShapeType="1"/>
            </p:cNvSpPr>
            <p:nvPr/>
          </p:nvSpPr>
          <p:spPr bwMode="auto">
            <a:xfrm rot="-5400000">
              <a:off x="4872" y="3480"/>
              <a:ext cx="1104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2871" name="Group 183"/>
          <p:cNvGraphicFramePr>
            <a:graphicFrameLocks noGrp="1"/>
          </p:cNvGraphicFramePr>
          <p:nvPr/>
        </p:nvGraphicFramePr>
        <p:xfrm>
          <a:off x="381000" y="3962400"/>
          <a:ext cx="3886200" cy="2377440"/>
        </p:xfrm>
        <a:graphic>
          <a:graphicData uri="http://schemas.openxmlformats.org/drawingml/2006/table">
            <a:tbl>
              <a:tblPr/>
              <a:tblGrid>
                <a:gridCol w="1087438"/>
                <a:gridCol w="700087"/>
                <a:gridCol w="700088"/>
                <a:gridCol w="698500"/>
                <a:gridCol w="700087"/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1371600" y="4724400"/>
            <a:ext cx="2971800" cy="1828800"/>
            <a:chOff x="864" y="2928"/>
            <a:chExt cx="1872" cy="1152"/>
          </a:xfrm>
        </p:grpSpPr>
        <p:sp>
          <p:nvSpPr>
            <p:cNvPr id="16556" name="Line 168"/>
            <p:cNvSpPr>
              <a:spLocks noChangeShapeType="1"/>
            </p:cNvSpPr>
            <p:nvPr/>
          </p:nvSpPr>
          <p:spPr bwMode="auto">
            <a:xfrm>
              <a:off x="864" y="3024"/>
              <a:ext cx="187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Line 169"/>
            <p:cNvSpPr>
              <a:spLocks noChangeShapeType="1"/>
            </p:cNvSpPr>
            <p:nvPr/>
          </p:nvSpPr>
          <p:spPr bwMode="auto">
            <a:xfrm>
              <a:off x="864" y="3552"/>
              <a:ext cx="187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Line 170"/>
            <p:cNvSpPr>
              <a:spLocks noChangeShapeType="1"/>
            </p:cNvSpPr>
            <p:nvPr/>
          </p:nvSpPr>
          <p:spPr bwMode="auto">
            <a:xfrm rot="-5400000">
              <a:off x="1824" y="3504"/>
              <a:ext cx="115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Line 171"/>
            <p:cNvSpPr>
              <a:spLocks noChangeShapeType="1"/>
            </p:cNvSpPr>
            <p:nvPr/>
          </p:nvSpPr>
          <p:spPr bwMode="auto">
            <a:xfrm rot="-5400000">
              <a:off x="1392" y="3504"/>
              <a:ext cx="115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2860" name="Oval 172"/>
          <p:cNvSpPr>
            <a:spLocks noChangeArrowheads="1"/>
          </p:cNvSpPr>
          <p:nvPr/>
        </p:nvSpPr>
        <p:spPr bwMode="auto">
          <a:xfrm>
            <a:off x="1600200" y="4724400"/>
            <a:ext cx="4572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61" name="Oval 173"/>
          <p:cNvSpPr>
            <a:spLocks noChangeArrowheads="1"/>
          </p:cNvSpPr>
          <p:nvPr/>
        </p:nvSpPr>
        <p:spPr bwMode="auto">
          <a:xfrm>
            <a:off x="2286000" y="5562600"/>
            <a:ext cx="4572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62" name="Oval 174"/>
          <p:cNvSpPr>
            <a:spLocks noChangeArrowheads="1"/>
          </p:cNvSpPr>
          <p:nvPr/>
        </p:nvSpPr>
        <p:spPr bwMode="auto">
          <a:xfrm>
            <a:off x="2971800" y="5181600"/>
            <a:ext cx="4572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63" name="Oval 175"/>
          <p:cNvSpPr>
            <a:spLocks noChangeArrowheads="1"/>
          </p:cNvSpPr>
          <p:nvPr/>
        </p:nvSpPr>
        <p:spPr bwMode="auto">
          <a:xfrm>
            <a:off x="3657600" y="5943600"/>
            <a:ext cx="4572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64" name="Line 176"/>
          <p:cNvSpPr>
            <a:spLocks noChangeShapeType="1"/>
          </p:cNvSpPr>
          <p:nvPr/>
        </p:nvSpPr>
        <p:spPr bwMode="auto">
          <a:xfrm>
            <a:off x="4343400" y="2362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865" name="Line 177"/>
          <p:cNvSpPr>
            <a:spLocks noChangeShapeType="1"/>
          </p:cNvSpPr>
          <p:nvPr/>
        </p:nvSpPr>
        <p:spPr bwMode="auto">
          <a:xfrm>
            <a:off x="70866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866" name="Line 178"/>
          <p:cNvSpPr>
            <a:spLocks noChangeShapeType="1"/>
          </p:cNvSpPr>
          <p:nvPr/>
        </p:nvSpPr>
        <p:spPr bwMode="auto">
          <a:xfrm flipH="1">
            <a:off x="43434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60" grpId="0" animBg="1"/>
      <p:bldP spid="242861" grpId="0" animBg="1"/>
      <p:bldP spid="242862" grpId="0" animBg="1"/>
      <p:bldP spid="242863" grpId="0" animBg="1"/>
      <p:bldP spid="242864" grpId="0" animBg="1"/>
      <p:bldP spid="242865" grpId="0" animBg="1"/>
      <p:bldP spid="2428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Hungarian Method (</a:t>
            </a:r>
            <a:r>
              <a:rPr lang="en-US" dirty="0" err="1" smtClean="0"/>
              <a:t>Maksimisasi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 smtClean="0"/>
              <a:t>Utuk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menyelesaikan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persoalan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maksimisasi</a:t>
            </a:r>
            <a:r>
              <a:rPr lang="en-US" sz="2000" b="0" dirty="0" smtClean="0"/>
              <a:t> assignment model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hungarian</a:t>
            </a:r>
            <a:r>
              <a:rPr lang="en-US" sz="2000" b="0" dirty="0" smtClean="0"/>
              <a:t> method, </a:t>
            </a:r>
            <a:r>
              <a:rPr lang="en-US" sz="2000" b="0" dirty="0" err="1" smtClean="0"/>
              <a:t>caranya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saja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saat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melakukan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reduksi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baris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pilih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nilai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terbesar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diselisihkan</a:t>
            </a:r>
            <a:r>
              <a:rPr lang="en-US" sz="2000" b="0" dirty="0" smtClean="0"/>
              <a:t>.</a:t>
            </a:r>
            <a:endParaRPr lang="en-US" sz="2000" b="0" dirty="0" smtClean="0"/>
          </a:p>
        </p:txBody>
      </p:sp>
      <p:graphicFrame>
        <p:nvGraphicFramePr>
          <p:cNvPr id="243770" name="Group 58"/>
          <p:cNvGraphicFramePr>
            <a:graphicFrameLocks noGrp="1"/>
          </p:cNvGraphicFramePr>
          <p:nvPr/>
        </p:nvGraphicFramePr>
        <p:xfrm>
          <a:off x="914400" y="2682240"/>
          <a:ext cx="3200400" cy="2194560"/>
        </p:xfrm>
        <a:graphic>
          <a:graphicData uri="http://schemas.openxmlformats.org/drawingml/2006/table">
            <a:tbl>
              <a:tblPr/>
              <a:tblGrid>
                <a:gridCol w="762000"/>
                <a:gridCol w="609600"/>
                <a:gridCol w="609600"/>
                <a:gridCol w="609600"/>
                <a:gridCol w="609600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District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Seimbang</a:t>
            </a:r>
            <a:r>
              <a:rPr lang="en-US" dirty="0" smtClean="0"/>
              <a:t> (</a:t>
            </a:r>
            <a:r>
              <a:rPr lang="en-US" dirty="0" err="1" smtClean="0"/>
              <a:t>Penambahan</a:t>
            </a:r>
            <a:r>
              <a:rPr lang="en-US" dirty="0" smtClean="0"/>
              <a:t> Dummy) </a:t>
            </a:r>
            <a:endParaRPr lang="en-US" dirty="0"/>
          </a:p>
        </p:txBody>
      </p:sp>
      <p:graphicFrame>
        <p:nvGraphicFramePr>
          <p:cNvPr id="4" name="Group 47"/>
          <p:cNvGraphicFramePr>
            <a:graphicFrameLocks/>
          </p:cNvGraphicFramePr>
          <p:nvPr/>
        </p:nvGraphicFramePr>
        <p:xfrm>
          <a:off x="228600" y="1143000"/>
          <a:ext cx="3810000" cy="1981200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  <a:gridCol w="685800"/>
              </a:tblGrid>
              <a:tr h="3836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7"/>
          <p:cNvGraphicFramePr>
            <a:graphicFrameLocks/>
          </p:cNvGraphicFramePr>
          <p:nvPr/>
        </p:nvGraphicFramePr>
        <p:xfrm>
          <a:off x="228600" y="4023360"/>
          <a:ext cx="3124200" cy="2377440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</a:tblGrid>
              <a:tr h="3836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7"/>
          <p:cNvGraphicFramePr>
            <a:graphicFrameLocks/>
          </p:cNvGraphicFramePr>
          <p:nvPr/>
        </p:nvGraphicFramePr>
        <p:xfrm>
          <a:off x="4876800" y="1143000"/>
          <a:ext cx="3810000" cy="2377440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  <a:gridCol w="685800"/>
              </a:tblGrid>
              <a:tr h="3836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47"/>
          <p:cNvGraphicFramePr>
            <a:graphicFrameLocks/>
          </p:cNvGraphicFramePr>
          <p:nvPr/>
        </p:nvGraphicFramePr>
        <p:xfrm>
          <a:off x="4876800" y="4038600"/>
          <a:ext cx="3810000" cy="2377440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  <a:gridCol w="685800"/>
              </a:tblGrid>
              <a:tr h="3836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2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2024062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843462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172200" cy="563562"/>
          </a:xfrm>
        </p:spPr>
        <p:txBody>
          <a:bodyPr/>
          <a:lstStyle/>
          <a:p>
            <a:pPr eaLnBrk="1" hangingPunct="1"/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Transportasi</a:t>
            </a:r>
            <a:endParaRPr lang="en-US" dirty="0" smtClean="0"/>
          </a:p>
        </p:txBody>
      </p:sp>
      <p:graphicFrame>
        <p:nvGraphicFramePr>
          <p:cNvPr id="224304" name="Group 48"/>
          <p:cNvGraphicFramePr>
            <a:graphicFrameLocks noGrp="1"/>
          </p:cNvGraphicFramePr>
          <p:nvPr>
            <p:ph idx="1"/>
          </p:nvPr>
        </p:nvGraphicFramePr>
        <p:xfrm>
          <a:off x="457200" y="1201738"/>
          <a:ext cx="7010400" cy="1676400"/>
        </p:xfrm>
        <a:graphic>
          <a:graphicData uri="http://schemas.openxmlformats.org/drawingml/2006/table">
            <a:tbl>
              <a:tblPr/>
              <a:tblGrid>
                <a:gridCol w="1558925"/>
                <a:gridCol w="1101725"/>
                <a:gridCol w="1038225"/>
                <a:gridCol w="1038225"/>
                <a:gridCol w="1041400"/>
                <a:gridCol w="1231900"/>
              </a:tblGrid>
              <a:tr h="2984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Supply max (ton)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Pabrik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$ 2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$ 3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$ 1.5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$ 2.5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Pabrik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$ 4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$ 3.5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$ 2.5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$ 3 /ton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Demand (ton)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381000" y="29210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>
                <a:latin typeface="Comic Sans MS" pitchFamily="66" charset="0"/>
              </a:rPr>
              <a:t>Tujuan : Meminimumkan biaya untuk memenuhi permintaan di 4 kota. </a:t>
            </a:r>
          </a:p>
          <a:p>
            <a:pPr algn="just"/>
            <a:endParaRPr lang="en-US" sz="1800">
              <a:latin typeface="Comic Sans MS" pitchFamily="66" charset="0"/>
            </a:endParaRPr>
          </a:p>
        </p:txBody>
      </p:sp>
      <p:sp>
        <p:nvSpPr>
          <p:cNvPr id="224299" name="Text Box 43"/>
          <p:cNvSpPr txBox="1">
            <a:spLocks noChangeArrowheads="1"/>
          </p:cNvSpPr>
          <p:nvPr/>
        </p:nvSpPr>
        <p:spPr bwMode="auto">
          <a:xfrm>
            <a:off x="381000" y="3333750"/>
            <a:ext cx="87630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Model Programasi Linier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Minimisasi   : z = 2x</a:t>
            </a:r>
            <a:r>
              <a:rPr lang="en-US" sz="1800" baseline="-25000">
                <a:latin typeface="Comic Sans MS" pitchFamily="66" charset="0"/>
              </a:rPr>
              <a:t>11</a:t>
            </a:r>
            <a:r>
              <a:rPr lang="en-US" sz="1800">
                <a:latin typeface="Comic Sans MS" pitchFamily="66" charset="0"/>
              </a:rPr>
              <a:t> + 3x</a:t>
            </a:r>
            <a:r>
              <a:rPr lang="en-US" sz="1800" baseline="-25000">
                <a:latin typeface="Comic Sans MS" pitchFamily="66" charset="0"/>
              </a:rPr>
              <a:t>12</a:t>
            </a:r>
            <a:r>
              <a:rPr lang="en-US" sz="1800">
                <a:latin typeface="Comic Sans MS" pitchFamily="66" charset="0"/>
              </a:rPr>
              <a:t> + 1.5x</a:t>
            </a:r>
            <a:r>
              <a:rPr lang="en-US" sz="1800" baseline="-25000">
                <a:latin typeface="Comic Sans MS" pitchFamily="66" charset="0"/>
              </a:rPr>
              <a:t>13 </a:t>
            </a:r>
            <a:r>
              <a:rPr lang="en-US" sz="1800">
                <a:latin typeface="Comic Sans MS" pitchFamily="66" charset="0"/>
              </a:rPr>
              <a:t>+ 2.5x</a:t>
            </a:r>
            <a:r>
              <a:rPr lang="en-US" sz="1800" baseline="-25000">
                <a:latin typeface="Comic Sans MS" pitchFamily="66" charset="0"/>
              </a:rPr>
              <a:t>14</a:t>
            </a:r>
            <a:r>
              <a:rPr lang="en-US" sz="1800">
                <a:latin typeface="Comic Sans MS" pitchFamily="66" charset="0"/>
              </a:rPr>
              <a:t>+ 4x</a:t>
            </a:r>
            <a:r>
              <a:rPr lang="en-US" sz="1800" baseline="-25000">
                <a:latin typeface="Comic Sans MS" pitchFamily="66" charset="0"/>
              </a:rPr>
              <a:t>21</a:t>
            </a:r>
            <a:r>
              <a:rPr lang="en-US" sz="1800">
                <a:latin typeface="Comic Sans MS" pitchFamily="66" charset="0"/>
              </a:rPr>
              <a:t>+ 3.5x</a:t>
            </a:r>
            <a:r>
              <a:rPr lang="en-US" sz="1800" baseline="-25000">
                <a:latin typeface="Comic Sans MS" pitchFamily="66" charset="0"/>
              </a:rPr>
              <a:t>22</a:t>
            </a:r>
            <a:r>
              <a:rPr lang="en-US" sz="1800">
                <a:latin typeface="Comic Sans MS" pitchFamily="66" charset="0"/>
              </a:rPr>
              <a:t>+ 2.5x</a:t>
            </a:r>
            <a:r>
              <a:rPr lang="en-US" sz="1800" baseline="-25000">
                <a:latin typeface="Comic Sans MS" pitchFamily="66" charset="0"/>
              </a:rPr>
              <a:t>23</a:t>
            </a:r>
            <a:r>
              <a:rPr lang="en-US" sz="1800">
                <a:latin typeface="Comic Sans MS" pitchFamily="66" charset="0"/>
              </a:rPr>
              <a:t>+ 3x</a:t>
            </a:r>
            <a:r>
              <a:rPr lang="en-US" sz="1800" baseline="-25000">
                <a:latin typeface="Comic Sans MS" pitchFamily="66" charset="0"/>
              </a:rPr>
              <a:t>24</a:t>
            </a:r>
            <a:endParaRPr lang="en-US" sz="18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Dgn Syarat  : x</a:t>
            </a:r>
            <a:r>
              <a:rPr lang="en-US" sz="1800" baseline="-25000">
                <a:latin typeface="Comic Sans MS" pitchFamily="66" charset="0"/>
              </a:rPr>
              <a:t>11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12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13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14  </a:t>
            </a:r>
            <a:r>
              <a:rPr lang="en-US" sz="1800">
                <a:latin typeface="Comic Sans MS" pitchFamily="66" charset="0"/>
              </a:rPr>
              <a:t>≤ 900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	        x</a:t>
            </a:r>
            <a:r>
              <a:rPr lang="en-US" sz="1800" baseline="-25000">
                <a:latin typeface="Comic Sans MS" pitchFamily="66" charset="0"/>
              </a:rPr>
              <a:t>21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22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23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24 </a:t>
            </a:r>
            <a:r>
              <a:rPr lang="en-US" sz="1800">
                <a:latin typeface="Comic Sans MS" pitchFamily="66" charset="0"/>
              </a:rPr>
              <a:t>≤ 750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	        x</a:t>
            </a:r>
            <a:r>
              <a:rPr lang="en-US" sz="1800" baseline="-25000">
                <a:latin typeface="Comic Sans MS" pitchFamily="66" charset="0"/>
              </a:rPr>
              <a:t>11</a:t>
            </a:r>
            <a:r>
              <a:rPr lang="en-US" sz="1800">
                <a:latin typeface="Comic Sans MS" pitchFamily="66" charset="0"/>
              </a:rPr>
              <a:t> , x</a:t>
            </a:r>
            <a:r>
              <a:rPr lang="en-US" sz="1800" baseline="-25000">
                <a:latin typeface="Comic Sans MS" pitchFamily="66" charset="0"/>
              </a:rPr>
              <a:t>12</a:t>
            </a:r>
            <a:r>
              <a:rPr lang="en-US" sz="1800">
                <a:latin typeface="Comic Sans MS" pitchFamily="66" charset="0"/>
              </a:rPr>
              <a:t> , x</a:t>
            </a:r>
            <a:r>
              <a:rPr lang="en-US" sz="1800" baseline="-25000">
                <a:latin typeface="Comic Sans MS" pitchFamily="66" charset="0"/>
              </a:rPr>
              <a:t>13 </a:t>
            </a:r>
            <a:r>
              <a:rPr lang="en-US" sz="1800">
                <a:latin typeface="Comic Sans MS" pitchFamily="66" charset="0"/>
              </a:rPr>
              <a:t>, x</a:t>
            </a:r>
            <a:r>
              <a:rPr lang="en-US" sz="1800" baseline="-25000">
                <a:latin typeface="Comic Sans MS" pitchFamily="66" charset="0"/>
              </a:rPr>
              <a:t>14 </a:t>
            </a:r>
            <a:r>
              <a:rPr lang="en-US" sz="1800">
                <a:latin typeface="Comic Sans MS" pitchFamily="66" charset="0"/>
              </a:rPr>
              <a:t>, </a:t>
            </a:r>
            <a:r>
              <a:rPr lang="en-US" sz="1800" baseline="-25000">
                <a:latin typeface="Comic Sans MS" pitchFamily="66" charset="0"/>
              </a:rPr>
              <a:t>21 </a:t>
            </a:r>
            <a:r>
              <a:rPr lang="en-US" sz="1800">
                <a:latin typeface="Comic Sans MS" pitchFamily="66" charset="0"/>
              </a:rPr>
              <a:t>, x</a:t>
            </a:r>
            <a:r>
              <a:rPr lang="en-US" sz="1800" baseline="-25000">
                <a:latin typeface="Comic Sans MS" pitchFamily="66" charset="0"/>
              </a:rPr>
              <a:t>22 </a:t>
            </a:r>
            <a:r>
              <a:rPr lang="en-US" sz="1800">
                <a:latin typeface="Comic Sans MS" pitchFamily="66" charset="0"/>
              </a:rPr>
              <a:t>, x</a:t>
            </a:r>
            <a:r>
              <a:rPr lang="en-US" sz="1800" baseline="-25000">
                <a:latin typeface="Comic Sans MS" pitchFamily="66" charset="0"/>
              </a:rPr>
              <a:t>23 </a:t>
            </a:r>
            <a:r>
              <a:rPr lang="en-US" sz="1800">
                <a:latin typeface="Comic Sans MS" pitchFamily="66" charset="0"/>
              </a:rPr>
              <a:t>, x</a:t>
            </a:r>
            <a:r>
              <a:rPr lang="en-US" sz="1800" baseline="-25000">
                <a:latin typeface="Comic Sans MS" pitchFamily="66" charset="0"/>
              </a:rPr>
              <a:t>24</a:t>
            </a:r>
            <a:r>
              <a:rPr lang="en-US" sz="1800">
                <a:latin typeface="Comic Sans MS" pitchFamily="66" charset="0"/>
              </a:rPr>
              <a:t> ≥ 0</a:t>
            </a:r>
          </a:p>
        </p:txBody>
      </p:sp>
      <p:sp>
        <p:nvSpPr>
          <p:cNvPr id="224300" name="Text Box 44"/>
          <p:cNvSpPr txBox="1">
            <a:spLocks noChangeArrowheads="1"/>
          </p:cNvSpPr>
          <p:nvPr/>
        </p:nvSpPr>
        <p:spPr bwMode="auto">
          <a:xfrm>
            <a:off x="4778375" y="4171950"/>
            <a:ext cx="1698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x</a:t>
            </a:r>
            <a:r>
              <a:rPr lang="en-US" sz="1800" baseline="-25000">
                <a:latin typeface="Comic Sans MS" pitchFamily="66" charset="0"/>
              </a:rPr>
              <a:t>11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21 </a:t>
            </a:r>
            <a:r>
              <a:rPr lang="en-US" sz="1800">
                <a:latin typeface="Comic Sans MS" pitchFamily="66" charset="0"/>
              </a:rPr>
              <a:t>= 300</a:t>
            </a:r>
            <a:endParaRPr lang="en-US" sz="1800" baseline="-25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x</a:t>
            </a:r>
            <a:r>
              <a:rPr lang="en-US" sz="1800" baseline="-25000">
                <a:latin typeface="Comic Sans MS" pitchFamily="66" charset="0"/>
              </a:rPr>
              <a:t>12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22 </a:t>
            </a:r>
            <a:r>
              <a:rPr lang="en-US" sz="1800">
                <a:latin typeface="Comic Sans MS" pitchFamily="66" charset="0"/>
              </a:rPr>
              <a:t>= 450</a:t>
            </a:r>
          </a:p>
          <a:p>
            <a:pPr>
              <a:spcBef>
                <a:spcPct val="50000"/>
              </a:spcBef>
            </a:pPr>
            <a:endParaRPr lang="en-US" sz="1800">
              <a:latin typeface="Comic Sans MS" pitchFamily="66" charset="0"/>
            </a:endParaRPr>
          </a:p>
          <a:p>
            <a:endParaRPr lang="en-US" sz="1800">
              <a:latin typeface="Comic Sans MS" pitchFamily="66" charset="0"/>
            </a:endParaRPr>
          </a:p>
        </p:txBody>
      </p:sp>
      <p:sp>
        <p:nvSpPr>
          <p:cNvPr id="224301" name="Line 45"/>
          <p:cNvSpPr>
            <a:spLocks noChangeShapeType="1"/>
          </p:cNvSpPr>
          <p:nvPr/>
        </p:nvSpPr>
        <p:spPr bwMode="auto">
          <a:xfrm>
            <a:off x="4648200" y="4248150"/>
            <a:ext cx="0" cy="609600"/>
          </a:xfrm>
          <a:prstGeom prst="line">
            <a:avLst/>
          </a:prstGeom>
          <a:noFill/>
          <a:ln w="57150" cmpd="thinThick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02" name="Rectangle 46"/>
          <p:cNvSpPr>
            <a:spLocks noChangeArrowheads="1"/>
          </p:cNvSpPr>
          <p:nvPr/>
        </p:nvSpPr>
        <p:spPr bwMode="auto">
          <a:xfrm>
            <a:off x="6477000" y="5181600"/>
            <a:ext cx="2362200" cy="1219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800" baseline="-250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ij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barang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dikirim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pabrik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kota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j (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ton)</a:t>
            </a:r>
          </a:p>
        </p:txBody>
      </p:sp>
      <p:sp>
        <p:nvSpPr>
          <p:cNvPr id="224305" name="Text Box 49"/>
          <p:cNvSpPr txBox="1">
            <a:spLocks noChangeArrowheads="1"/>
          </p:cNvSpPr>
          <p:nvPr/>
        </p:nvSpPr>
        <p:spPr bwMode="auto">
          <a:xfrm>
            <a:off x="6653213" y="4171950"/>
            <a:ext cx="172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x</a:t>
            </a:r>
            <a:r>
              <a:rPr lang="en-US" sz="1800" baseline="-25000">
                <a:latin typeface="Comic Sans MS" pitchFamily="66" charset="0"/>
              </a:rPr>
              <a:t>13</a:t>
            </a:r>
            <a:r>
              <a:rPr lang="en-US" sz="1800">
                <a:latin typeface="Comic Sans MS" pitchFamily="66" charset="0"/>
              </a:rPr>
              <a:t> + x</a:t>
            </a:r>
            <a:r>
              <a:rPr lang="en-US" sz="1800" baseline="-25000">
                <a:latin typeface="Comic Sans MS" pitchFamily="66" charset="0"/>
              </a:rPr>
              <a:t>23</a:t>
            </a:r>
            <a:r>
              <a:rPr lang="en-US" sz="1800">
                <a:latin typeface="Comic Sans MS" pitchFamily="66" charset="0"/>
              </a:rPr>
              <a:t> = 500</a:t>
            </a:r>
          </a:p>
          <a:p>
            <a:r>
              <a:rPr lang="en-US" sz="1800">
                <a:latin typeface="Comic Sans MS" pitchFamily="66" charset="0"/>
              </a:rPr>
              <a:t>x</a:t>
            </a:r>
            <a:r>
              <a:rPr lang="en-US" sz="1800" baseline="-25000">
                <a:latin typeface="Comic Sans MS" pitchFamily="66" charset="0"/>
              </a:rPr>
              <a:t>14 </a:t>
            </a:r>
            <a:r>
              <a:rPr lang="en-US" sz="1800">
                <a:latin typeface="Comic Sans MS" pitchFamily="66" charset="0"/>
              </a:rPr>
              <a:t>+ x</a:t>
            </a:r>
            <a:r>
              <a:rPr lang="en-US" sz="1800" baseline="-25000">
                <a:latin typeface="Comic Sans MS" pitchFamily="66" charset="0"/>
              </a:rPr>
              <a:t>24</a:t>
            </a:r>
            <a:r>
              <a:rPr lang="en-US" sz="1800">
                <a:latin typeface="Comic Sans MS" pitchFamily="66" charset="0"/>
              </a:rPr>
              <a:t> = 350</a:t>
            </a:r>
          </a:p>
        </p:txBody>
      </p:sp>
      <p:sp>
        <p:nvSpPr>
          <p:cNvPr id="224306" name="Line 50"/>
          <p:cNvSpPr>
            <a:spLocks noChangeShapeType="1"/>
          </p:cNvSpPr>
          <p:nvPr/>
        </p:nvSpPr>
        <p:spPr bwMode="auto">
          <a:xfrm>
            <a:off x="6553200" y="4248150"/>
            <a:ext cx="0" cy="609600"/>
          </a:xfrm>
          <a:prstGeom prst="line">
            <a:avLst/>
          </a:prstGeom>
          <a:noFill/>
          <a:ln w="57150" cmpd="thinThick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4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4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4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4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4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4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01" grpId="0" animBg="1"/>
      <p:bldP spid="224302" grpId="0" animBg="1"/>
      <p:bldP spid="224305" grpId="0"/>
      <p:bldP spid="2243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Blending</a:t>
            </a:r>
            <a:endParaRPr lang="en-US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106363" y="1066800"/>
            <a:ext cx="4770437" cy="3154363"/>
            <a:chOff x="106363" y="1066800"/>
            <a:chExt cx="4770437" cy="3154363"/>
          </a:xfrm>
        </p:grpSpPr>
        <p:sp>
          <p:nvSpPr>
            <p:cNvPr id="5126" name="AutoShape 3"/>
            <p:cNvSpPr>
              <a:spLocks noChangeArrowheads="1"/>
            </p:cNvSpPr>
            <p:nvPr/>
          </p:nvSpPr>
          <p:spPr bwMode="auto">
            <a:xfrm>
              <a:off x="106363" y="10668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1</a:t>
              </a:r>
            </a:p>
          </p:txBody>
        </p:sp>
        <p:sp>
          <p:nvSpPr>
            <p:cNvPr id="5127" name="AutoShape 4"/>
            <p:cNvSpPr>
              <a:spLocks noChangeArrowheads="1"/>
            </p:cNvSpPr>
            <p:nvPr/>
          </p:nvSpPr>
          <p:spPr bwMode="auto">
            <a:xfrm>
              <a:off x="106363" y="19050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2</a:t>
              </a:r>
            </a:p>
          </p:txBody>
        </p:sp>
        <p:sp>
          <p:nvSpPr>
            <p:cNvPr id="5128" name="AutoShape 5"/>
            <p:cNvSpPr>
              <a:spLocks noChangeArrowheads="1"/>
            </p:cNvSpPr>
            <p:nvPr/>
          </p:nvSpPr>
          <p:spPr bwMode="auto">
            <a:xfrm>
              <a:off x="106363" y="27432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3</a:t>
              </a:r>
            </a:p>
          </p:txBody>
        </p:sp>
        <p:sp>
          <p:nvSpPr>
            <p:cNvPr id="5129" name="AutoShape 6"/>
            <p:cNvSpPr>
              <a:spLocks noChangeArrowheads="1"/>
            </p:cNvSpPr>
            <p:nvPr/>
          </p:nvSpPr>
          <p:spPr bwMode="auto">
            <a:xfrm>
              <a:off x="106363" y="35814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4</a:t>
              </a:r>
            </a:p>
          </p:txBody>
        </p:sp>
        <p:sp>
          <p:nvSpPr>
            <p:cNvPr id="5130" name="AutoShape 7"/>
            <p:cNvSpPr>
              <a:spLocks noChangeArrowheads="1"/>
            </p:cNvSpPr>
            <p:nvPr/>
          </p:nvSpPr>
          <p:spPr bwMode="auto">
            <a:xfrm>
              <a:off x="3505200" y="13716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  <a:endParaRPr lang="en-US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5131" name="AutoShape 8"/>
            <p:cNvSpPr>
              <a:spLocks noChangeArrowheads="1"/>
            </p:cNvSpPr>
            <p:nvPr/>
          </p:nvSpPr>
          <p:spPr bwMode="auto">
            <a:xfrm>
              <a:off x="3505200" y="22860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5132" name="AutoShape 9"/>
            <p:cNvSpPr>
              <a:spLocks noChangeArrowheads="1"/>
            </p:cNvSpPr>
            <p:nvPr/>
          </p:nvSpPr>
          <p:spPr bwMode="auto">
            <a:xfrm>
              <a:off x="3505200" y="32004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5133" name="Line 10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3190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1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2"/>
            <p:cNvSpPr>
              <a:spLocks noChangeShapeType="1"/>
            </p:cNvSpPr>
            <p:nvPr/>
          </p:nvSpPr>
          <p:spPr bwMode="auto">
            <a:xfrm>
              <a:off x="1295400" y="3048000"/>
              <a:ext cx="2209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3"/>
            <p:cNvSpPr>
              <a:spLocks noChangeShapeType="1"/>
            </p:cNvSpPr>
            <p:nvPr/>
          </p:nvSpPr>
          <p:spPr bwMode="auto">
            <a:xfrm flipV="1">
              <a:off x="1295400" y="3657600"/>
              <a:ext cx="2209800" cy="2286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4"/>
            <p:cNvSpPr>
              <a:spLocks noChangeShapeType="1"/>
            </p:cNvSpPr>
            <p:nvPr/>
          </p:nvSpPr>
          <p:spPr bwMode="auto">
            <a:xfrm flipV="1">
              <a:off x="1295400" y="2667000"/>
              <a:ext cx="21336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5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1336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6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13096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21478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18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1295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9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209800" cy="1295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0"/>
            <p:cNvSpPr>
              <a:spLocks noChangeShapeType="1"/>
            </p:cNvSpPr>
            <p:nvPr/>
          </p:nvSpPr>
          <p:spPr bwMode="auto">
            <a:xfrm flipV="1">
              <a:off x="1295400" y="2743200"/>
              <a:ext cx="2209800" cy="11430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1"/>
            <p:cNvSpPr>
              <a:spLocks noChangeShapeType="1"/>
            </p:cNvSpPr>
            <p:nvPr/>
          </p:nvSpPr>
          <p:spPr bwMode="auto">
            <a:xfrm flipV="1">
              <a:off x="1295400" y="1905000"/>
              <a:ext cx="2209800" cy="19812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Text Box 22"/>
            <p:cNvSpPr txBox="1">
              <a:spLocks noChangeArrowheads="1"/>
            </p:cNvSpPr>
            <p:nvPr/>
          </p:nvSpPr>
          <p:spPr bwMode="auto">
            <a:xfrm>
              <a:off x="2438400" y="1081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11</a:t>
              </a:r>
            </a:p>
          </p:txBody>
        </p:sp>
        <p:sp>
          <p:nvSpPr>
            <p:cNvPr id="5146" name="Text Box 23"/>
            <p:cNvSpPr txBox="1">
              <a:spLocks noChangeArrowheads="1"/>
            </p:cNvSpPr>
            <p:nvPr/>
          </p:nvSpPr>
          <p:spPr bwMode="auto">
            <a:xfrm>
              <a:off x="1371600" y="16002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13</a:t>
              </a:r>
            </a:p>
          </p:txBody>
        </p:sp>
        <p:sp>
          <p:nvSpPr>
            <p:cNvPr id="5147" name="Text Box 24"/>
            <p:cNvSpPr txBox="1">
              <a:spLocks noChangeArrowheads="1"/>
            </p:cNvSpPr>
            <p:nvPr/>
          </p:nvSpPr>
          <p:spPr bwMode="auto">
            <a:xfrm>
              <a:off x="1905000" y="1447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12</a:t>
              </a:r>
            </a:p>
          </p:txBody>
        </p:sp>
        <p:sp>
          <p:nvSpPr>
            <p:cNvPr id="5148" name="Text Box 25"/>
            <p:cNvSpPr txBox="1">
              <a:spLocks noChangeArrowheads="1"/>
            </p:cNvSpPr>
            <p:nvPr/>
          </p:nvSpPr>
          <p:spPr bwMode="auto">
            <a:xfrm>
              <a:off x="2492375" y="1524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21</a:t>
              </a:r>
            </a:p>
          </p:txBody>
        </p:sp>
        <p:sp>
          <p:nvSpPr>
            <p:cNvPr id="5149" name="Text Box 26"/>
            <p:cNvSpPr txBox="1">
              <a:spLocks noChangeArrowheads="1"/>
            </p:cNvSpPr>
            <p:nvPr/>
          </p:nvSpPr>
          <p:spPr bwMode="auto">
            <a:xfrm>
              <a:off x="1752600" y="19954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22</a:t>
              </a:r>
            </a:p>
          </p:txBody>
        </p:sp>
        <p:sp>
          <p:nvSpPr>
            <p:cNvPr id="5150" name="Text Box 27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23</a:t>
              </a:r>
            </a:p>
          </p:txBody>
        </p:sp>
        <p:sp>
          <p:nvSpPr>
            <p:cNvPr id="5151" name="Text Box 28"/>
            <p:cNvSpPr txBox="1">
              <a:spLocks noChangeArrowheads="1"/>
            </p:cNvSpPr>
            <p:nvPr/>
          </p:nvSpPr>
          <p:spPr bwMode="auto">
            <a:xfrm>
              <a:off x="1219200" y="2514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31</a:t>
              </a:r>
            </a:p>
          </p:txBody>
        </p:sp>
        <p:sp>
          <p:nvSpPr>
            <p:cNvPr id="5152" name="Text Box 29"/>
            <p:cNvSpPr txBox="1">
              <a:spLocks noChangeArrowheads="1"/>
            </p:cNvSpPr>
            <p:nvPr/>
          </p:nvSpPr>
          <p:spPr bwMode="auto">
            <a:xfrm>
              <a:off x="1730375" y="28336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32</a:t>
              </a:r>
            </a:p>
          </p:txBody>
        </p:sp>
        <p:sp>
          <p:nvSpPr>
            <p:cNvPr id="5153" name="Text Box 30"/>
            <p:cNvSpPr txBox="1">
              <a:spLocks noChangeArrowheads="1"/>
            </p:cNvSpPr>
            <p:nvPr/>
          </p:nvSpPr>
          <p:spPr bwMode="auto">
            <a:xfrm>
              <a:off x="1371600" y="2986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33</a:t>
              </a:r>
            </a:p>
          </p:txBody>
        </p:sp>
        <p:sp>
          <p:nvSpPr>
            <p:cNvPr id="5154" name="Text Box 31"/>
            <p:cNvSpPr txBox="1">
              <a:spLocks noChangeArrowheads="1"/>
            </p:cNvSpPr>
            <p:nvPr/>
          </p:nvSpPr>
          <p:spPr bwMode="auto">
            <a:xfrm>
              <a:off x="1219200" y="3276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41</a:t>
              </a:r>
            </a:p>
          </p:txBody>
        </p:sp>
        <p:sp>
          <p:nvSpPr>
            <p:cNvPr id="5155" name="Text Box 32"/>
            <p:cNvSpPr txBox="1">
              <a:spLocks noChangeArrowheads="1"/>
            </p:cNvSpPr>
            <p:nvPr/>
          </p:nvSpPr>
          <p:spPr bwMode="auto">
            <a:xfrm>
              <a:off x="2035175" y="3367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42</a:t>
              </a:r>
            </a:p>
          </p:txBody>
        </p:sp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2111375" y="3733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43</a:t>
              </a:r>
            </a:p>
          </p:txBody>
        </p:sp>
      </p:grpSp>
      <p:sp>
        <p:nvSpPr>
          <p:cNvPr id="5124" name="Rectangle 34"/>
          <p:cNvSpPr>
            <a:spLocks noChangeArrowheads="1"/>
          </p:cNvSpPr>
          <p:nvPr/>
        </p:nvSpPr>
        <p:spPr bwMode="auto">
          <a:xfrm>
            <a:off x="4953000" y="1066800"/>
            <a:ext cx="411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Tujuan</a:t>
            </a:r>
            <a:r>
              <a:rPr lang="en-US" sz="1500" dirty="0">
                <a:latin typeface="Arial Narrow" pitchFamily="34" charset="0"/>
              </a:rPr>
              <a:t> :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Mencari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kombinasi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yang </a:t>
            </a:r>
            <a:r>
              <a:rPr lang="en-US" sz="1500" dirty="0" err="1">
                <a:latin typeface="Arial Narrow" pitchFamily="34" charset="0"/>
              </a:rPr>
              <a:t>tepat</a:t>
            </a:r>
            <a:r>
              <a:rPr lang="en-US" sz="1500" dirty="0">
                <a:latin typeface="Arial Narrow" pitchFamily="34" charset="0"/>
              </a:rPr>
              <a:t> agar </a:t>
            </a:r>
            <a:r>
              <a:rPr lang="en-US" sz="1500" dirty="0" err="1">
                <a:latin typeface="Arial Narrow" pitchFamily="34" charset="0"/>
              </a:rPr>
              <a:t>diperoleh</a:t>
            </a:r>
            <a:r>
              <a:rPr lang="en-US" sz="1500" dirty="0">
                <a:latin typeface="Arial Narrow" pitchFamily="34" charset="0"/>
              </a:rPr>
              <a:t> profit </a:t>
            </a:r>
            <a:r>
              <a:rPr lang="en-US" sz="1500" dirty="0" err="1">
                <a:latin typeface="Arial Narrow" pitchFamily="34" charset="0"/>
              </a:rPr>
              <a:t>maksimum</a:t>
            </a:r>
            <a:r>
              <a:rPr lang="en-US" sz="1500" dirty="0">
                <a:latin typeface="Arial Narrow" pitchFamily="34" charset="0"/>
              </a:rPr>
              <a:t> 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Catatan</a:t>
            </a:r>
            <a:r>
              <a:rPr lang="en-US" sz="1500" dirty="0">
                <a:latin typeface="Arial Narrow" pitchFamily="34" charset="0"/>
              </a:rPr>
              <a:t> :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Diasumsikan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pada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pencampuran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tidak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</a:t>
            </a:r>
            <a:r>
              <a:rPr lang="en-US" sz="1500" dirty="0">
                <a:latin typeface="Arial Narrow" pitchFamily="34" charset="0"/>
              </a:rPr>
              <a:t> loss.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Harga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masing-masing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$0.15; $0.18; $ 0.12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$0.14 per liter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Harga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jual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masing-masing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$0.26; $0.22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$0.20 per liter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>
                <a:latin typeface="Arial Narrow" pitchFamily="34" charset="0"/>
              </a:rPr>
              <a:t>Total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yang </a:t>
            </a:r>
            <a:r>
              <a:rPr lang="en-US" sz="1500" dirty="0" err="1">
                <a:latin typeface="Arial Narrow" pitchFamily="34" charset="0"/>
              </a:rPr>
              <a:t>ingin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diproduksi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5.000.000 liter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Kandungan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2 </a:t>
            </a:r>
            <a:r>
              <a:rPr lang="en-US" sz="1500" dirty="0" err="1">
                <a:latin typeface="Arial Narrow" pitchFamily="34" charset="0"/>
              </a:rPr>
              <a:t>di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1 </a:t>
            </a:r>
            <a:r>
              <a:rPr lang="en-US" sz="1500" dirty="0" err="1">
                <a:latin typeface="Arial Narrow" pitchFamily="34" charset="0"/>
              </a:rPr>
              <a:t>tidak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boleh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melebihi</a:t>
            </a:r>
            <a:r>
              <a:rPr lang="en-US" sz="1500" dirty="0">
                <a:latin typeface="Arial Narrow" pitchFamily="34" charset="0"/>
              </a:rPr>
              <a:t> 40%,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Kandungan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3 </a:t>
            </a:r>
            <a:r>
              <a:rPr lang="en-US" sz="1500" dirty="0" err="1">
                <a:latin typeface="Arial Narrow" pitchFamily="34" charset="0"/>
              </a:rPr>
              <a:t>di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2 minimal 25%,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Kandungan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1 </a:t>
            </a:r>
            <a:r>
              <a:rPr lang="en-US" sz="1500" dirty="0" err="1">
                <a:latin typeface="Arial Narrow" pitchFamily="34" charset="0"/>
              </a:rPr>
              <a:t>di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3 </a:t>
            </a:r>
            <a:r>
              <a:rPr lang="en-US" sz="1500" dirty="0" err="1">
                <a:latin typeface="Arial Narrow" pitchFamily="34" charset="0"/>
              </a:rPr>
              <a:t>harus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tepat</a:t>
            </a:r>
            <a:r>
              <a:rPr lang="en-US" sz="1500" dirty="0">
                <a:latin typeface="Arial Narrow" pitchFamily="34" charset="0"/>
              </a:rPr>
              <a:t> 30%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Kandungan</a:t>
            </a:r>
            <a:r>
              <a:rPr lang="en-US" sz="1500" dirty="0">
                <a:latin typeface="Arial Narrow" pitchFamily="34" charset="0"/>
              </a:rPr>
              <a:t> total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4 </a:t>
            </a:r>
            <a:r>
              <a:rPr lang="en-US" sz="1500" dirty="0" err="1">
                <a:latin typeface="Arial Narrow" pitchFamily="34" charset="0"/>
              </a:rPr>
              <a:t>di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1 minimum 60%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Ketersediaan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2 </a:t>
            </a:r>
            <a:r>
              <a:rPr lang="en-US" sz="1500" dirty="0" err="1">
                <a:latin typeface="Arial Narrow" pitchFamily="34" charset="0"/>
              </a:rPr>
              <a:t>hanya</a:t>
            </a:r>
            <a:r>
              <a:rPr lang="en-US" sz="1500" dirty="0">
                <a:latin typeface="Arial Narrow" pitchFamily="34" charset="0"/>
              </a:rPr>
              <a:t> 1.500.000 liter 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Ketersediaan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3 </a:t>
            </a:r>
            <a:r>
              <a:rPr lang="en-US" sz="1500" dirty="0" err="1">
                <a:latin typeface="Arial Narrow" pitchFamily="34" charset="0"/>
              </a:rPr>
              <a:t>hanya</a:t>
            </a:r>
            <a:r>
              <a:rPr lang="en-US" sz="1500" dirty="0">
                <a:latin typeface="Arial Narrow" pitchFamily="34" charset="0"/>
              </a:rPr>
              <a:t> 1.000.000 liter 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1 yang </a:t>
            </a:r>
            <a:r>
              <a:rPr lang="en-US" sz="1500" dirty="0" err="1">
                <a:latin typeface="Arial Narrow" pitchFamily="34" charset="0"/>
              </a:rPr>
              <a:t>harus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diproduksi</a:t>
            </a:r>
            <a:r>
              <a:rPr lang="en-US" sz="1500" dirty="0">
                <a:latin typeface="Arial Narrow" pitchFamily="34" charset="0"/>
              </a:rPr>
              <a:t> minimal 2.000.000 liter</a:t>
            </a:r>
          </a:p>
          <a:p>
            <a:pPr marL="236538" indent="-236538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</a:endParaRPr>
          </a:p>
        </p:txBody>
      </p:sp>
      <p:sp>
        <p:nvSpPr>
          <p:cNvPr id="230436" name="Rectangle 36"/>
          <p:cNvSpPr>
            <a:spLocks noChangeArrowheads="1"/>
          </p:cNvSpPr>
          <p:nvPr/>
        </p:nvSpPr>
        <p:spPr bwMode="auto">
          <a:xfrm>
            <a:off x="762000" y="5105400"/>
            <a:ext cx="2667000" cy="1219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800" baseline="-250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ij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j </a:t>
            </a:r>
            <a:endParaRPr lang="en-US" sz="1800" dirty="0" smtClean="0">
              <a:solidFill>
                <a:srgbClr val="FFFFC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1800" dirty="0" smtClean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US" sz="1800" dirty="0" err="1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1800" dirty="0">
                <a:solidFill>
                  <a:srgbClr val="FFFFC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liter)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Blending</a:t>
            </a:r>
            <a:endParaRPr lang="en-US" dirty="0" smtClean="0"/>
          </a:p>
        </p:txBody>
      </p:sp>
      <p:sp>
        <p:nvSpPr>
          <p:cNvPr id="6148" name="Rectangle 34"/>
          <p:cNvSpPr>
            <a:spLocks noChangeArrowheads="1"/>
          </p:cNvSpPr>
          <p:nvPr/>
        </p:nvSpPr>
        <p:spPr bwMode="auto">
          <a:xfrm>
            <a:off x="4953000" y="1219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Tujuan</a:t>
            </a:r>
            <a:r>
              <a:rPr lang="en-US" sz="1500" dirty="0">
                <a:latin typeface="Arial Narrow" pitchFamily="34" charset="0"/>
              </a:rPr>
              <a:t> :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Mencari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kombinasi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yang </a:t>
            </a:r>
            <a:r>
              <a:rPr lang="en-US" sz="1500" dirty="0" err="1">
                <a:latin typeface="Arial Narrow" pitchFamily="34" charset="0"/>
              </a:rPr>
              <a:t>tepat</a:t>
            </a:r>
            <a:r>
              <a:rPr lang="en-US" sz="1500" dirty="0">
                <a:latin typeface="Arial Narrow" pitchFamily="34" charset="0"/>
              </a:rPr>
              <a:t> agar </a:t>
            </a:r>
            <a:r>
              <a:rPr lang="en-US" sz="1500" dirty="0" err="1">
                <a:latin typeface="Arial Narrow" pitchFamily="34" charset="0"/>
              </a:rPr>
              <a:t>diperoleh</a:t>
            </a:r>
            <a:r>
              <a:rPr lang="en-US" sz="1500" dirty="0">
                <a:latin typeface="Arial Narrow" pitchFamily="34" charset="0"/>
              </a:rPr>
              <a:t> profit </a:t>
            </a:r>
            <a:r>
              <a:rPr lang="en-US" sz="1500" dirty="0" err="1">
                <a:latin typeface="Arial Narrow" pitchFamily="34" charset="0"/>
              </a:rPr>
              <a:t>maksimum</a:t>
            </a:r>
            <a:r>
              <a:rPr lang="en-US" sz="1500" dirty="0">
                <a:latin typeface="Arial Narrow" pitchFamily="34" charset="0"/>
              </a:rPr>
              <a:t> 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</a:rPr>
              <a:t>Catatan</a:t>
            </a:r>
            <a:r>
              <a:rPr lang="en-US" sz="1500" dirty="0">
                <a:latin typeface="Arial Narrow" pitchFamily="34" charset="0"/>
              </a:rPr>
              <a:t> :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Diasumsikan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pada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pencampuran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tidak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</a:t>
            </a:r>
            <a:r>
              <a:rPr lang="en-US" sz="1500" dirty="0">
                <a:latin typeface="Arial Narrow" pitchFamily="34" charset="0"/>
              </a:rPr>
              <a:t> loss.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Harga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masing-masing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bahan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$0.15; $0.18; $ 0.12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$0.14 per liter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500" dirty="0" err="1">
                <a:latin typeface="Arial Narrow" pitchFamily="34" charset="0"/>
              </a:rPr>
              <a:t>Harga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jual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masing-masing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campuran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adalah</a:t>
            </a:r>
            <a:r>
              <a:rPr lang="en-US" sz="1500" dirty="0">
                <a:latin typeface="Arial Narrow" pitchFamily="34" charset="0"/>
              </a:rPr>
              <a:t> $0.26; $0.22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$0.20 per liter</a:t>
            </a: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1500" dirty="0">
              <a:latin typeface="Arial Narrow" pitchFamily="34" charset="0"/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</a:endParaRPr>
          </a:p>
        </p:txBody>
      </p:sp>
      <p:sp>
        <p:nvSpPr>
          <p:cNvPr id="231459" name="Text Box 35"/>
          <p:cNvSpPr txBox="1">
            <a:spLocks noChangeArrowheads="1"/>
          </p:cNvSpPr>
          <p:nvPr/>
        </p:nvSpPr>
        <p:spPr bwMode="auto">
          <a:xfrm>
            <a:off x="381000" y="4495800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Model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Programasi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Linier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Maksimisasi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: </a:t>
            </a:r>
          </a:p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z = 0.26(x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+ 0.22 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+ 0.2(x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–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0.15(x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–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0.18 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–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0.12(x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</a:p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   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0.14(x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)	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6363" y="1189037"/>
            <a:ext cx="4770437" cy="3154363"/>
            <a:chOff x="106363" y="1066800"/>
            <a:chExt cx="4770437" cy="3154363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106363" y="10668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1</a:t>
              </a:r>
            </a:p>
          </p:txBody>
        </p:sp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106363" y="19050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2</a:t>
              </a: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106363" y="27432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3</a:t>
              </a: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106363" y="35814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 dirty="0" err="1"/>
                <a:t>Bahan</a:t>
              </a:r>
              <a:r>
                <a:rPr lang="en-US" sz="1800" b="1" dirty="0"/>
                <a:t> 4</a:t>
              </a: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>
              <a:off x="3505200" y="13716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  <a:endParaRPr lang="en-US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3505200" y="22860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505200" y="32004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3190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1295400" y="3048000"/>
              <a:ext cx="2209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 flipV="1">
              <a:off x="1295400" y="3657600"/>
              <a:ext cx="2209800" cy="2286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V="1">
              <a:off x="1295400" y="2667000"/>
              <a:ext cx="21336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1336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13096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21478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1295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209800" cy="1295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 flipV="1">
              <a:off x="1295400" y="2743200"/>
              <a:ext cx="2209800" cy="11430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 flipV="1">
              <a:off x="1295400" y="1905000"/>
              <a:ext cx="2209800" cy="19812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22"/>
            <p:cNvSpPr txBox="1">
              <a:spLocks noChangeArrowheads="1"/>
            </p:cNvSpPr>
            <p:nvPr/>
          </p:nvSpPr>
          <p:spPr bwMode="auto">
            <a:xfrm>
              <a:off x="2438400" y="1081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11</a:t>
              </a:r>
            </a:p>
          </p:txBody>
        </p:sp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1371600" y="16002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13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1905000" y="1447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12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2492375" y="1524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21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1752600" y="19954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22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23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1219200" y="2514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31</a:t>
              </a:r>
            </a:p>
          </p:txBody>
        </p:sp>
        <p:sp>
          <p:nvSpPr>
            <p:cNvPr id="64" name="Text Box 29"/>
            <p:cNvSpPr txBox="1">
              <a:spLocks noChangeArrowheads="1"/>
            </p:cNvSpPr>
            <p:nvPr/>
          </p:nvSpPr>
          <p:spPr bwMode="auto">
            <a:xfrm>
              <a:off x="1730375" y="28336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32</a:t>
              </a:r>
            </a:p>
          </p:txBody>
        </p:sp>
        <p:sp>
          <p:nvSpPr>
            <p:cNvPr id="65" name="Text Box 30"/>
            <p:cNvSpPr txBox="1">
              <a:spLocks noChangeArrowheads="1"/>
            </p:cNvSpPr>
            <p:nvPr/>
          </p:nvSpPr>
          <p:spPr bwMode="auto">
            <a:xfrm>
              <a:off x="1371600" y="2986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33</a:t>
              </a:r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1219200" y="3276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41</a:t>
              </a:r>
            </a:p>
          </p:txBody>
        </p: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2035175" y="3367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42</a:t>
              </a:r>
            </a:p>
          </p:txBody>
        </p:sp>
        <p:sp>
          <p:nvSpPr>
            <p:cNvPr id="68" name="Text Box 33"/>
            <p:cNvSpPr txBox="1">
              <a:spLocks noChangeArrowheads="1"/>
            </p:cNvSpPr>
            <p:nvPr/>
          </p:nvSpPr>
          <p:spPr bwMode="auto">
            <a:xfrm>
              <a:off x="2111375" y="3733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Blending</a:t>
            </a:r>
            <a:endParaRPr lang="en-US" dirty="0" smtClean="0"/>
          </a:p>
        </p:txBody>
      </p:sp>
      <p:sp>
        <p:nvSpPr>
          <p:cNvPr id="7172" name="Rectangle 34"/>
          <p:cNvSpPr>
            <a:spLocks noChangeArrowheads="1"/>
          </p:cNvSpPr>
          <p:nvPr/>
        </p:nvSpPr>
        <p:spPr bwMode="auto">
          <a:xfrm>
            <a:off x="4876800" y="9144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Catatan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: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Total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ingin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diproduksi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5.000.000 liter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Kandungan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2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boleh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melebihi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40%,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Kandungan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3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2 minimal 25%,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Kandungan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3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harus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tepat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30%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Kandungan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total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2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4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 minimum 60%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Ketersediaan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2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hanya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1.500.000 liter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Ketersediaan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bahan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3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hanya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1.000.000 liter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Campuran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1 yang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harus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500" dirty="0" err="1">
                <a:latin typeface="Arial Narrow" pitchFamily="34" charset="0"/>
                <a:ea typeface="Segoe UI" pitchFamily="34" charset="0"/>
                <a:cs typeface="Segoe UI" pitchFamily="34" charset="0"/>
              </a:rPr>
              <a:t>diproduksi</a:t>
            </a:r>
            <a:r>
              <a:rPr lang="en-US" sz="1500" dirty="0">
                <a:latin typeface="Arial Narrow" pitchFamily="34" charset="0"/>
                <a:ea typeface="Segoe UI" pitchFamily="34" charset="0"/>
                <a:cs typeface="Segoe UI" pitchFamily="34" charset="0"/>
              </a:rPr>
              <a:t> minimal 2.000.000 liter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Arial Narrow" pitchFamily="34" charset="0"/>
              <a:ea typeface="Segoe UI" pitchFamily="34" charset="0"/>
              <a:cs typeface="Segoe UI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  <a:ea typeface="Segoe UI" pitchFamily="34" charset="0"/>
              <a:cs typeface="Segoe UI" pitchFamily="34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1500" dirty="0">
              <a:latin typeface="Arial Narrow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2483" name="Text Box 35"/>
          <p:cNvSpPr txBox="1">
            <a:spLocks noChangeArrowheads="1"/>
          </p:cNvSpPr>
          <p:nvPr/>
        </p:nvSpPr>
        <p:spPr bwMode="auto">
          <a:xfrm>
            <a:off x="1889125" y="4267200"/>
            <a:ext cx="70262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Dgn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syarat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= 5.000.000</a:t>
            </a:r>
          </a:p>
          <a:p>
            <a:pPr>
              <a:spcBef>
                <a:spcPct val="50000"/>
              </a:spcBef>
            </a:pPr>
            <a:endParaRPr lang="en-US" sz="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≤ 0.4(x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 		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≥ 0.25(x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		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= 0.3(x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		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≥ 0.6(x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		</a:t>
            </a:r>
          </a:p>
          <a:p>
            <a:endParaRPr lang="en-US" sz="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42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≥ 0</a:t>
            </a:r>
          </a:p>
        </p:txBody>
      </p:sp>
      <p:sp>
        <p:nvSpPr>
          <p:cNvPr id="232484" name="Text Box 36"/>
          <p:cNvSpPr txBox="1">
            <a:spLocks noChangeArrowheads="1"/>
          </p:cNvSpPr>
          <p:nvPr/>
        </p:nvSpPr>
        <p:spPr bwMode="auto">
          <a:xfrm>
            <a:off x="5399088" y="5027612"/>
            <a:ext cx="309571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≤ 1.500.000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33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≤ 1.000.000</a:t>
            </a:r>
          </a:p>
          <a:p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21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31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+ x</a:t>
            </a:r>
            <a:r>
              <a:rPr lang="en-US" sz="1700" baseline="-25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41 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≥ 2.000.000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6363" y="1189037"/>
            <a:ext cx="4770437" cy="3154363"/>
            <a:chOff x="106363" y="1066800"/>
            <a:chExt cx="4770437" cy="3154363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106363" y="10668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1</a:t>
              </a:r>
            </a:p>
          </p:txBody>
        </p:sp>
        <p:sp>
          <p:nvSpPr>
            <p:cNvPr id="40" name="AutoShape 4"/>
            <p:cNvSpPr>
              <a:spLocks noChangeArrowheads="1"/>
            </p:cNvSpPr>
            <p:nvPr/>
          </p:nvSpPr>
          <p:spPr bwMode="auto">
            <a:xfrm>
              <a:off x="106363" y="19050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2</a:t>
              </a:r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106363" y="27432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Bahan 3</a:t>
              </a: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106363" y="3581400"/>
              <a:ext cx="1189037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 dirty="0" err="1"/>
                <a:t>Bahan</a:t>
              </a:r>
              <a:r>
                <a:rPr lang="en-US" sz="1800" b="1" dirty="0"/>
                <a:t> 4</a:t>
              </a:r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>
              <a:off x="3505200" y="13716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  <a:endParaRPr lang="en-US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>
              <a:off x="3505200" y="22860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3505200" y="3200400"/>
              <a:ext cx="1371600" cy="639763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Campuran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3190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295400" y="3048000"/>
              <a:ext cx="2209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 flipV="1">
              <a:off x="1295400" y="3657600"/>
              <a:ext cx="2209800" cy="2286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 flipV="1">
              <a:off x="1295400" y="2667000"/>
              <a:ext cx="21336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133600" cy="457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13096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>
              <a:off x="1295400" y="1357313"/>
              <a:ext cx="2209800" cy="214788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1295400" y="2209800"/>
              <a:ext cx="2209800" cy="1295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 flipV="1">
              <a:off x="1295400" y="1752600"/>
              <a:ext cx="2209800" cy="1295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 flipV="1">
              <a:off x="1295400" y="2743200"/>
              <a:ext cx="2209800" cy="11430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 flipV="1">
              <a:off x="1295400" y="1905000"/>
              <a:ext cx="2209800" cy="198120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2438400" y="1081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11</a:t>
              </a: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371600" y="16002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13</a:t>
              </a: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905000" y="1447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990000"/>
                  </a:solidFill>
                </a:rPr>
                <a:t>x</a:t>
              </a:r>
              <a:r>
                <a:rPr lang="en-US" sz="1800" b="1" baseline="-25000">
                  <a:solidFill>
                    <a:srgbClr val="990000"/>
                  </a:solidFill>
                </a:rPr>
                <a:t>12</a:t>
              </a:r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2492375" y="1524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21</a:t>
              </a: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752600" y="19954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22</a:t>
              </a:r>
            </a:p>
          </p:txBody>
        </p:sp>
        <p:sp>
          <p:nvSpPr>
            <p:cNvPr id="63" name="Text Box 27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FF00"/>
                  </a:solidFill>
                </a:rPr>
                <a:t>x</a:t>
              </a:r>
              <a:r>
                <a:rPr lang="en-US" sz="1800" b="1" baseline="-25000">
                  <a:solidFill>
                    <a:srgbClr val="00FF00"/>
                  </a:solidFill>
                </a:rPr>
                <a:t>23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1219200" y="2514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31</a:t>
              </a:r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1730375" y="28336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32</a:t>
              </a:r>
            </a:p>
          </p:txBody>
        </p:sp>
        <p:sp>
          <p:nvSpPr>
            <p:cNvPr id="66" name="Text Box 30"/>
            <p:cNvSpPr txBox="1">
              <a:spLocks noChangeArrowheads="1"/>
            </p:cNvSpPr>
            <p:nvPr/>
          </p:nvSpPr>
          <p:spPr bwMode="auto">
            <a:xfrm>
              <a:off x="1371600" y="2986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x</a:t>
              </a:r>
              <a:r>
                <a:rPr lang="en-US" sz="1800" b="1" baseline="-25000">
                  <a:solidFill>
                    <a:schemeClr val="accent2"/>
                  </a:solidFill>
                </a:rPr>
                <a:t>33</a:t>
              </a:r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1219200" y="32766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41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2035175" y="3367088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42</a:t>
              </a:r>
            </a:p>
          </p:txBody>
        </p:sp>
        <p:sp>
          <p:nvSpPr>
            <p:cNvPr id="69" name="Text Box 33"/>
            <p:cNvSpPr txBox="1">
              <a:spLocks noChangeArrowheads="1"/>
            </p:cNvSpPr>
            <p:nvPr/>
          </p:nvSpPr>
          <p:spPr bwMode="auto">
            <a:xfrm>
              <a:off x="2111375" y="3733800"/>
              <a:ext cx="479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800080"/>
                  </a:solidFill>
                </a:rPr>
                <a:t>x</a:t>
              </a:r>
              <a:r>
                <a:rPr lang="en-US" sz="1800" b="1" baseline="-25000">
                  <a:solidFill>
                    <a:srgbClr val="800080"/>
                  </a:solidFill>
                </a:rPr>
                <a:t>43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0010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700" b="0" dirty="0" smtClean="0">
              <a:ea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err="1" smtClean="0">
                <a:ea typeface="Segoe UI" pitchFamily="34" charset="0"/>
              </a:rPr>
              <a:t>Maksimisasi</a:t>
            </a:r>
            <a:r>
              <a:rPr lang="en-US" sz="1700" b="0" dirty="0" smtClean="0">
                <a:ea typeface="Segoe UI" pitchFamily="34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z = 0.11x</a:t>
            </a:r>
            <a:r>
              <a:rPr lang="en-US" sz="1700" b="0" baseline="-25000" dirty="0" smtClean="0">
                <a:ea typeface="Segoe UI" pitchFamily="34" charset="0"/>
              </a:rPr>
              <a:t>11</a:t>
            </a:r>
            <a:r>
              <a:rPr lang="en-US" sz="1700" b="0" dirty="0" smtClean="0">
                <a:ea typeface="Segoe UI" pitchFamily="34" charset="0"/>
              </a:rPr>
              <a:t> + 0.07x</a:t>
            </a:r>
            <a:r>
              <a:rPr lang="en-US" sz="1700" b="0" baseline="-25000" dirty="0" smtClean="0">
                <a:ea typeface="Segoe UI" pitchFamily="34" charset="0"/>
              </a:rPr>
              <a:t>12</a:t>
            </a:r>
            <a:r>
              <a:rPr lang="en-US" sz="1700" b="0" dirty="0" smtClean="0">
                <a:ea typeface="Segoe UI" pitchFamily="34" charset="0"/>
              </a:rPr>
              <a:t> + 0.05x</a:t>
            </a:r>
            <a:r>
              <a:rPr lang="en-US" sz="1700" b="0" baseline="-25000" dirty="0" smtClean="0">
                <a:ea typeface="Segoe UI" pitchFamily="34" charset="0"/>
              </a:rPr>
              <a:t>13 </a:t>
            </a:r>
            <a:r>
              <a:rPr lang="en-US" sz="1700" b="0" dirty="0" smtClean="0">
                <a:ea typeface="Segoe UI" pitchFamily="34" charset="0"/>
              </a:rPr>
              <a:t>+ 0.08x</a:t>
            </a:r>
            <a:r>
              <a:rPr lang="en-US" sz="1700" b="0" baseline="-25000" dirty="0" smtClean="0">
                <a:ea typeface="Segoe UI" pitchFamily="34" charset="0"/>
              </a:rPr>
              <a:t>21 </a:t>
            </a:r>
            <a:r>
              <a:rPr lang="en-US" sz="1700" b="0" dirty="0" smtClean="0">
                <a:ea typeface="Segoe UI" pitchFamily="34" charset="0"/>
              </a:rPr>
              <a:t>+ 0.04x</a:t>
            </a:r>
            <a:r>
              <a:rPr lang="en-US" sz="1700" b="0" baseline="-25000" dirty="0" smtClean="0">
                <a:ea typeface="Segoe UI" pitchFamily="34" charset="0"/>
              </a:rPr>
              <a:t>22</a:t>
            </a:r>
            <a:r>
              <a:rPr lang="en-US" sz="1700" b="0" dirty="0" smtClean="0">
                <a:ea typeface="Segoe UI" pitchFamily="34" charset="0"/>
              </a:rPr>
              <a:t> + 0.02x</a:t>
            </a:r>
            <a:r>
              <a:rPr lang="en-US" sz="1700" b="0" baseline="-25000" dirty="0" smtClean="0">
                <a:ea typeface="Segoe UI" pitchFamily="34" charset="0"/>
              </a:rPr>
              <a:t>23</a:t>
            </a:r>
            <a:r>
              <a:rPr lang="en-US" sz="1700" b="0" dirty="0" smtClean="0">
                <a:ea typeface="Segoe UI" pitchFamily="34" charset="0"/>
              </a:rPr>
              <a:t> + 0.13x</a:t>
            </a:r>
            <a:r>
              <a:rPr lang="en-US" sz="1700" b="0" baseline="-25000" dirty="0" smtClean="0">
                <a:ea typeface="Segoe UI" pitchFamily="34" charset="0"/>
              </a:rPr>
              <a:t>31</a:t>
            </a:r>
            <a:r>
              <a:rPr lang="en-US" sz="1700" b="0" dirty="0" smtClean="0">
                <a:ea typeface="Segoe UI" pitchFamily="34" charset="0"/>
              </a:rPr>
              <a:t> + 0.1x</a:t>
            </a:r>
            <a:r>
              <a:rPr lang="en-US" sz="1700" b="0" baseline="-25000" dirty="0" smtClean="0">
                <a:ea typeface="Segoe UI" pitchFamily="34" charset="0"/>
              </a:rPr>
              <a:t>32</a:t>
            </a:r>
            <a:r>
              <a:rPr lang="en-US" sz="1700" b="0" dirty="0" smtClean="0">
                <a:ea typeface="Segoe U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     + 0.08x</a:t>
            </a:r>
            <a:r>
              <a:rPr lang="en-US" sz="1700" b="0" baseline="-25000" dirty="0" smtClean="0">
                <a:ea typeface="Segoe UI" pitchFamily="34" charset="0"/>
              </a:rPr>
              <a:t>33</a:t>
            </a:r>
            <a:r>
              <a:rPr lang="en-US" sz="1700" b="0" dirty="0" smtClean="0">
                <a:ea typeface="Segoe UI" pitchFamily="34" charset="0"/>
              </a:rPr>
              <a:t> + 0.12x</a:t>
            </a:r>
            <a:r>
              <a:rPr lang="en-US" sz="1700" b="0" baseline="-25000" dirty="0" smtClean="0">
                <a:ea typeface="Segoe UI" pitchFamily="34" charset="0"/>
              </a:rPr>
              <a:t>41 </a:t>
            </a:r>
            <a:r>
              <a:rPr lang="en-US" sz="1700" b="0" dirty="0" smtClean="0">
                <a:ea typeface="Segoe UI" pitchFamily="34" charset="0"/>
              </a:rPr>
              <a:t>+ 0.08x</a:t>
            </a:r>
            <a:r>
              <a:rPr lang="en-US" sz="1700" b="0" baseline="-25000" dirty="0" smtClean="0">
                <a:ea typeface="Segoe UI" pitchFamily="34" charset="0"/>
              </a:rPr>
              <a:t>42 </a:t>
            </a:r>
            <a:r>
              <a:rPr lang="en-US" sz="1700" b="0" dirty="0" smtClean="0">
                <a:ea typeface="Segoe UI" pitchFamily="34" charset="0"/>
              </a:rPr>
              <a:t>+ 0.06x</a:t>
            </a:r>
            <a:r>
              <a:rPr lang="en-US" sz="1700" b="0" baseline="-25000" dirty="0" smtClean="0">
                <a:ea typeface="Segoe UI" pitchFamily="34" charset="0"/>
              </a:rPr>
              <a:t>43</a:t>
            </a:r>
            <a:endParaRPr lang="en-US" sz="1700" b="0" dirty="0" smtClean="0">
              <a:ea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700" b="0" dirty="0" smtClean="0">
              <a:ea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err="1" smtClean="0">
                <a:ea typeface="Segoe UI" pitchFamily="34" charset="0"/>
              </a:rPr>
              <a:t>Dgn</a:t>
            </a:r>
            <a:r>
              <a:rPr lang="en-US" sz="1700" b="0" dirty="0" smtClean="0">
                <a:ea typeface="Segoe UI" pitchFamily="34" charset="0"/>
              </a:rPr>
              <a:t> </a:t>
            </a:r>
            <a:r>
              <a:rPr lang="en-US" sz="1700" b="0" dirty="0" err="1" smtClean="0">
                <a:ea typeface="Segoe UI" pitchFamily="34" charset="0"/>
              </a:rPr>
              <a:t>syarat</a:t>
            </a:r>
            <a:r>
              <a:rPr lang="en-US" sz="1700" b="0" dirty="0" smtClean="0">
                <a:ea typeface="Segoe UI" pitchFamily="34" charset="0"/>
              </a:rPr>
              <a:t> 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x</a:t>
            </a:r>
            <a:r>
              <a:rPr lang="en-US" sz="1700" b="0" baseline="-25000" dirty="0" smtClean="0">
                <a:ea typeface="Segoe UI" pitchFamily="34" charset="0"/>
              </a:rPr>
              <a:t>11</a:t>
            </a:r>
            <a:r>
              <a:rPr lang="en-US" sz="1700" b="0" dirty="0" smtClean="0">
                <a:ea typeface="Segoe UI" pitchFamily="34" charset="0"/>
              </a:rPr>
              <a:t> + x</a:t>
            </a:r>
            <a:r>
              <a:rPr lang="en-US" sz="1700" b="0" baseline="-25000" dirty="0" smtClean="0">
                <a:ea typeface="Segoe UI" pitchFamily="34" charset="0"/>
              </a:rPr>
              <a:t>12</a:t>
            </a:r>
            <a:r>
              <a:rPr lang="en-US" sz="1700" b="0" dirty="0" smtClean="0">
                <a:ea typeface="Segoe UI" pitchFamily="34" charset="0"/>
              </a:rPr>
              <a:t> + x</a:t>
            </a:r>
            <a:r>
              <a:rPr lang="en-US" sz="1700" b="0" baseline="-25000" dirty="0" smtClean="0">
                <a:ea typeface="Segoe UI" pitchFamily="34" charset="0"/>
              </a:rPr>
              <a:t>13 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21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22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23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31 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32</a:t>
            </a:r>
            <a:r>
              <a:rPr lang="en-US" sz="1700" b="0" dirty="0" smtClean="0">
                <a:ea typeface="Segoe UI" pitchFamily="34" charset="0"/>
              </a:rPr>
              <a:t> + x</a:t>
            </a:r>
            <a:r>
              <a:rPr lang="en-US" sz="1700" b="0" baseline="-25000" dirty="0" smtClean="0">
                <a:ea typeface="Segoe UI" pitchFamily="34" charset="0"/>
              </a:rPr>
              <a:t>33</a:t>
            </a:r>
            <a:r>
              <a:rPr lang="en-US" sz="1700" b="0" dirty="0" smtClean="0">
                <a:ea typeface="Segoe UI" pitchFamily="34" charset="0"/>
              </a:rPr>
              <a:t> + x</a:t>
            </a:r>
            <a:r>
              <a:rPr lang="en-US" sz="1700" b="0" baseline="-25000" dirty="0" smtClean="0">
                <a:ea typeface="Segoe UI" pitchFamily="34" charset="0"/>
              </a:rPr>
              <a:t>41 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42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43 </a:t>
            </a:r>
            <a:r>
              <a:rPr lang="en-US" sz="1700" b="0" dirty="0" smtClean="0">
                <a:ea typeface="Segoe UI" pitchFamily="34" charset="0"/>
              </a:rPr>
              <a:t>= 5.000.000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700" b="0" dirty="0" smtClean="0">
              <a:ea typeface="Segoe U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                   </a:t>
            </a:r>
            <a:r>
              <a:rPr lang="en-US" sz="1700" b="0" dirty="0" smtClean="0">
                <a:ea typeface="Segoe UI" pitchFamily="34" charset="0"/>
              </a:rPr>
              <a:t>                </a:t>
            </a:r>
            <a:r>
              <a:rPr lang="en-US" sz="1700" b="0" dirty="0" smtClean="0">
                <a:ea typeface="Segoe UI" pitchFamily="34" charset="0"/>
              </a:rPr>
              <a:t>-0.4x</a:t>
            </a:r>
            <a:r>
              <a:rPr lang="en-US" sz="1700" b="0" baseline="-25000" dirty="0" smtClean="0">
                <a:ea typeface="Segoe UI" pitchFamily="34" charset="0"/>
              </a:rPr>
              <a:t>11</a:t>
            </a:r>
            <a:r>
              <a:rPr lang="en-US" sz="1700" b="0" dirty="0" smtClean="0">
                <a:ea typeface="Segoe UI" pitchFamily="34" charset="0"/>
              </a:rPr>
              <a:t> + 0.6x</a:t>
            </a:r>
            <a:r>
              <a:rPr lang="en-US" sz="1700" b="0" baseline="-25000" dirty="0" smtClean="0">
                <a:ea typeface="Segoe UI" pitchFamily="34" charset="0"/>
              </a:rPr>
              <a:t>21 </a:t>
            </a:r>
            <a:r>
              <a:rPr lang="en-US" sz="1700" b="0" dirty="0" smtClean="0">
                <a:ea typeface="Segoe UI" pitchFamily="34" charset="0"/>
              </a:rPr>
              <a:t>- 0.4 x</a:t>
            </a:r>
            <a:r>
              <a:rPr lang="en-US" sz="1700" b="0" baseline="-25000" dirty="0" smtClean="0">
                <a:ea typeface="Segoe UI" pitchFamily="34" charset="0"/>
              </a:rPr>
              <a:t>31 </a:t>
            </a:r>
            <a:r>
              <a:rPr lang="en-US" sz="1700" b="0" dirty="0" smtClean="0">
                <a:ea typeface="Segoe UI" pitchFamily="34" charset="0"/>
              </a:rPr>
              <a:t>- 0.4 x</a:t>
            </a:r>
            <a:r>
              <a:rPr lang="en-US" sz="1700" b="0" baseline="-25000" dirty="0" smtClean="0">
                <a:ea typeface="Segoe UI" pitchFamily="34" charset="0"/>
              </a:rPr>
              <a:t>41</a:t>
            </a:r>
            <a:r>
              <a:rPr lang="en-US" sz="1700" b="0" dirty="0" smtClean="0">
                <a:ea typeface="Segoe UI" pitchFamily="34" charset="0"/>
              </a:rPr>
              <a:t> ≤ 0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                 </a:t>
            </a:r>
            <a:r>
              <a:rPr lang="en-US" sz="1700" b="0" dirty="0" smtClean="0">
                <a:ea typeface="Segoe UI" pitchFamily="34" charset="0"/>
              </a:rPr>
              <a:t>          </a:t>
            </a:r>
            <a:r>
              <a:rPr lang="en-US" sz="1700" b="0" dirty="0" smtClean="0">
                <a:ea typeface="Segoe UI" pitchFamily="34" charset="0"/>
              </a:rPr>
              <a:t>-0.25x</a:t>
            </a:r>
            <a:r>
              <a:rPr lang="en-US" sz="1700" b="0" baseline="-25000" dirty="0" smtClean="0">
                <a:ea typeface="Segoe UI" pitchFamily="34" charset="0"/>
              </a:rPr>
              <a:t>12</a:t>
            </a:r>
            <a:r>
              <a:rPr lang="en-US" sz="1700" b="0" dirty="0" smtClean="0">
                <a:ea typeface="Segoe UI" pitchFamily="34" charset="0"/>
              </a:rPr>
              <a:t> - 0.25 x</a:t>
            </a:r>
            <a:r>
              <a:rPr lang="en-US" sz="1700" b="0" baseline="-25000" dirty="0" smtClean="0">
                <a:ea typeface="Segoe UI" pitchFamily="34" charset="0"/>
              </a:rPr>
              <a:t>22 </a:t>
            </a:r>
            <a:r>
              <a:rPr lang="en-US" sz="1700" b="0" dirty="0" smtClean="0">
                <a:ea typeface="Segoe UI" pitchFamily="34" charset="0"/>
              </a:rPr>
              <a:t>+ 0.75x</a:t>
            </a:r>
            <a:r>
              <a:rPr lang="en-US" sz="1700" b="0" baseline="-25000" dirty="0" smtClean="0">
                <a:ea typeface="Segoe UI" pitchFamily="34" charset="0"/>
              </a:rPr>
              <a:t>32</a:t>
            </a:r>
            <a:r>
              <a:rPr lang="en-US" sz="1700" b="0" dirty="0" smtClean="0">
                <a:ea typeface="Segoe UI" pitchFamily="34" charset="0"/>
              </a:rPr>
              <a:t> - 0.25 x</a:t>
            </a:r>
            <a:r>
              <a:rPr lang="en-US" sz="1700" b="0" baseline="-25000" dirty="0" smtClean="0">
                <a:ea typeface="Segoe UI" pitchFamily="34" charset="0"/>
              </a:rPr>
              <a:t>42</a:t>
            </a:r>
            <a:r>
              <a:rPr lang="en-US" sz="1700" b="0" dirty="0" smtClean="0">
                <a:ea typeface="Segoe UI" pitchFamily="34" charset="0"/>
              </a:rPr>
              <a:t> ≥ 0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                </a:t>
            </a:r>
            <a:r>
              <a:rPr lang="en-US" sz="1700" b="0" dirty="0" smtClean="0">
                <a:ea typeface="Segoe UI" pitchFamily="34" charset="0"/>
              </a:rPr>
              <a:t>                     </a:t>
            </a:r>
            <a:r>
              <a:rPr lang="en-US" sz="1700" b="0" dirty="0" smtClean="0">
                <a:ea typeface="Segoe UI" pitchFamily="34" charset="0"/>
              </a:rPr>
              <a:t>0.7x</a:t>
            </a:r>
            <a:r>
              <a:rPr lang="en-US" sz="1700" b="0" baseline="-25000" dirty="0" smtClean="0">
                <a:ea typeface="Segoe UI" pitchFamily="34" charset="0"/>
              </a:rPr>
              <a:t>13</a:t>
            </a:r>
            <a:r>
              <a:rPr lang="en-US" sz="1700" b="0" dirty="0" smtClean="0">
                <a:ea typeface="Segoe UI" pitchFamily="34" charset="0"/>
              </a:rPr>
              <a:t> - 0.3 x</a:t>
            </a:r>
            <a:r>
              <a:rPr lang="en-US" sz="1700" b="0" baseline="-25000" dirty="0" smtClean="0">
                <a:ea typeface="Segoe UI" pitchFamily="34" charset="0"/>
              </a:rPr>
              <a:t>23 </a:t>
            </a:r>
            <a:r>
              <a:rPr lang="en-US" sz="1700" b="0" dirty="0" smtClean="0">
                <a:ea typeface="Segoe UI" pitchFamily="34" charset="0"/>
              </a:rPr>
              <a:t>- 0.3 x</a:t>
            </a:r>
            <a:r>
              <a:rPr lang="en-US" sz="1700" b="0" baseline="-25000" dirty="0" smtClean="0">
                <a:ea typeface="Segoe UI" pitchFamily="34" charset="0"/>
              </a:rPr>
              <a:t>33</a:t>
            </a:r>
            <a:r>
              <a:rPr lang="en-US" sz="1700" b="0" dirty="0" smtClean="0">
                <a:ea typeface="Segoe UI" pitchFamily="34" charset="0"/>
              </a:rPr>
              <a:t> - 0.3 x</a:t>
            </a:r>
            <a:r>
              <a:rPr lang="en-US" sz="1700" b="0" baseline="-25000" dirty="0" smtClean="0">
                <a:ea typeface="Segoe UI" pitchFamily="34" charset="0"/>
              </a:rPr>
              <a:t>43</a:t>
            </a:r>
            <a:r>
              <a:rPr lang="en-US" sz="1700" b="0" dirty="0" smtClean="0">
                <a:ea typeface="Segoe UI" pitchFamily="34" charset="0"/>
              </a:rPr>
              <a:t> = 0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		</a:t>
            </a:r>
            <a:r>
              <a:rPr lang="en-US" sz="1700" b="0" dirty="0" smtClean="0">
                <a:ea typeface="Segoe UI" pitchFamily="34" charset="0"/>
              </a:rPr>
              <a:t>  </a:t>
            </a:r>
            <a:r>
              <a:rPr lang="en-US" sz="1700" b="0" dirty="0" smtClean="0">
                <a:ea typeface="Segoe UI" pitchFamily="34" charset="0"/>
              </a:rPr>
              <a:t>	 </a:t>
            </a:r>
            <a:r>
              <a:rPr lang="en-US" sz="1700" b="0" dirty="0" smtClean="0">
                <a:ea typeface="Segoe UI" pitchFamily="34" charset="0"/>
              </a:rPr>
              <a:t>    -</a:t>
            </a:r>
            <a:r>
              <a:rPr lang="en-US" sz="1700" b="0" dirty="0" smtClean="0">
                <a:ea typeface="Segoe UI" pitchFamily="34" charset="0"/>
              </a:rPr>
              <a:t>0.6x</a:t>
            </a:r>
            <a:r>
              <a:rPr lang="en-US" sz="1700" b="0" baseline="-25000" dirty="0" smtClean="0">
                <a:ea typeface="Segoe UI" pitchFamily="34" charset="0"/>
              </a:rPr>
              <a:t>11</a:t>
            </a:r>
            <a:r>
              <a:rPr lang="en-US" sz="1700" b="0" dirty="0" smtClean="0">
                <a:ea typeface="Segoe UI" pitchFamily="34" charset="0"/>
              </a:rPr>
              <a:t> + 0.4x</a:t>
            </a:r>
            <a:r>
              <a:rPr lang="en-US" sz="1700" b="0" baseline="-25000" dirty="0" smtClean="0">
                <a:ea typeface="Segoe UI" pitchFamily="34" charset="0"/>
              </a:rPr>
              <a:t>21</a:t>
            </a:r>
            <a:r>
              <a:rPr lang="en-US" sz="1700" b="0" dirty="0" smtClean="0">
                <a:ea typeface="Segoe UI" pitchFamily="34" charset="0"/>
              </a:rPr>
              <a:t>- 0.6 x</a:t>
            </a:r>
            <a:r>
              <a:rPr lang="en-US" sz="1700" b="0" baseline="-25000" dirty="0" smtClean="0">
                <a:ea typeface="Segoe UI" pitchFamily="34" charset="0"/>
              </a:rPr>
              <a:t>31 </a:t>
            </a:r>
            <a:r>
              <a:rPr lang="en-US" sz="1700" b="0" dirty="0" smtClean="0">
                <a:ea typeface="Segoe UI" pitchFamily="34" charset="0"/>
              </a:rPr>
              <a:t>+ 0.4x</a:t>
            </a:r>
            <a:r>
              <a:rPr lang="en-US" sz="1700" b="0" baseline="-25000" dirty="0" smtClean="0">
                <a:ea typeface="Segoe UI" pitchFamily="34" charset="0"/>
              </a:rPr>
              <a:t>41</a:t>
            </a:r>
            <a:r>
              <a:rPr lang="en-US" sz="1700" b="0" dirty="0" smtClean="0">
                <a:ea typeface="Segoe UI" pitchFamily="34" charset="0"/>
              </a:rPr>
              <a:t> ≥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					   x</a:t>
            </a:r>
            <a:r>
              <a:rPr lang="en-US" sz="1700" b="0" baseline="-25000" dirty="0" smtClean="0">
                <a:ea typeface="Segoe UI" pitchFamily="34" charset="0"/>
              </a:rPr>
              <a:t>21 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22 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23 </a:t>
            </a:r>
            <a:r>
              <a:rPr lang="en-US" sz="1700" b="0" dirty="0" smtClean="0">
                <a:ea typeface="Segoe UI" pitchFamily="34" charset="0"/>
              </a:rPr>
              <a:t>≤ 1.500.000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					   x</a:t>
            </a:r>
            <a:r>
              <a:rPr lang="en-US" sz="1700" b="0" baseline="-25000" dirty="0" smtClean="0">
                <a:ea typeface="Segoe UI" pitchFamily="34" charset="0"/>
              </a:rPr>
              <a:t>31 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32</a:t>
            </a:r>
            <a:r>
              <a:rPr lang="en-US" sz="1700" b="0" dirty="0" smtClean="0">
                <a:ea typeface="Segoe UI" pitchFamily="34" charset="0"/>
              </a:rPr>
              <a:t> + x</a:t>
            </a:r>
            <a:r>
              <a:rPr lang="en-US" sz="1700" b="0" baseline="-25000" dirty="0" smtClean="0">
                <a:ea typeface="Segoe UI" pitchFamily="34" charset="0"/>
              </a:rPr>
              <a:t>33 </a:t>
            </a:r>
            <a:r>
              <a:rPr lang="en-US" sz="1700" b="0" dirty="0" smtClean="0">
                <a:ea typeface="Segoe UI" pitchFamily="34" charset="0"/>
              </a:rPr>
              <a:t>≤ 1.000.000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				           x</a:t>
            </a:r>
            <a:r>
              <a:rPr lang="en-US" sz="1700" b="0" baseline="-25000" dirty="0" smtClean="0">
                <a:ea typeface="Segoe UI" pitchFamily="34" charset="0"/>
              </a:rPr>
              <a:t>11</a:t>
            </a:r>
            <a:r>
              <a:rPr lang="en-US" sz="1700" b="0" dirty="0" smtClean="0">
                <a:ea typeface="Segoe UI" pitchFamily="34" charset="0"/>
              </a:rPr>
              <a:t> + x</a:t>
            </a:r>
            <a:r>
              <a:rPr lang="en-US" sz="1700" b="0" baseline="-25000" dirty="0" smtClean="0">
                <a:ea typeface="Segoe UI" pitchFamily="34" charset="0"/>
              </a:rPr>
              <a:t>21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31 </a:t>
            </a:r>
            <a:r>
              <a:rPr lang="en-US" sz="1700" b="0" dirty="0" smtClean="0">
                <a:ea typeface="Segoe UI" pitchFamily="34" charset="0"/>
              </a:rPr>
              <a:t>+ x</a:t>
            </a:r>
            <a:r>
              <a:rPr lang="en-US" sz="1700" b="0" baseline="-25000" dirty="0" smtClean="0">
                <a:ea typeface="Segoe UI" pitchFamily="34" charset="0"/>
              </a:rPr>
              <a:t>41 </a:t>
            </a:r>
            <a:r>
              <a:rPr lang="en-US" sz="1700" b="0" dirty="0" smtClean="0">
                <a:ea typeface="Segoe UI" pitchFamily="34" charset="0"/>
              </a:rPr>
              <a:t>≥ 2.000.000 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b="0" dirty="0" smtClean="0">
                <a:ea typeface="Segoe UI" pitchFamily="34" charset="0"/>
              </a:rPr>
              <a:t>       x</a:t>
            </a:r>
            <a:r>
              <a:rPr lang="en-US" sz="1700" b="0" baseline="-25000" dirty="0" smtClean="0">
                <a:ea typeface="Segoe UI" pitchFamily="34" charset="0"/>
              </a:rPr>
              <a:t>11</a:t>
            </a:r>
            <a:r>
              <a:rPr lang="en-US" sz="1700" b="0" dirty="0" smtClean="0">
                <a:ea typeface="Segoe UI" pitchFamily="34" charset="0"/>
              </a:rPr>
              <a:t> , x</a:t>
            </a:r>
            <a:r>
              <a:rPr lang="en-US" sz="1700" b="0" baseline="-25000" dirty="0" smtClean="0">
                <a:ea typeface="Segoe UI" pitchFamily="34" charset="0"/>
              </a:rPr>
              <a:t>12</a:t>
            </a:r>
            <a:r>
              <a:rPr lang="en-US" sz="1700" b="0" dirty="0" smtClean="0">
                <a:ea typeface="Segoe UI" pitchFamily="34" charset="0"/>
              </a:rPr>
              <a:t> , x</a:t>
            </a:r>
            <a:r>
              <a:rPr lang="en-US" sz="1700" b="0" baseline="-25000" dirty="0" smtClean="0">
                <a:ea typeface="Segoe UI" pitchFamily="34" charset="0"/>
              </a:rPr>
              <a:t>13 </a:t>
            </a:r>
            <a:r>
              <a:rPr lang="en-US" sz="1700" b="0" dirty="0" smtClean="0">
                <a:ea typeface="Segoe UI" pitchFamily="34" charset="0"/>
              </a:rPr>
              <a:t>, x</a:t>
            </a:r>
            <a:r>
              <a:rPr lang="en-US" sz="1700" b="0" baseline="-25000" dirty="0" smtClean="0">
                <a:ea typeface="Segoe UI" pitchFamily="34" charset="0"/>
              </a:rPr>
              <a:t>21 </a:t>
            </a:r>
            <a:r>
              <a:rPr lang="en-US" sz="1700" b="0" dirty="0" smtClean="0">
                <a:ea typeface="Segoe UI" pitchFamily="34" charset="0"/>
              </a:rPr>
              <a:t>, x</a:t>
            </a:r>
            <a:r>
              <a:rPr lang="en-US" sz="1700" b="0" baseline="-25000" dirty="0" smtClean="0">
                <a:ea typeface="Segoe UI" pitchFamily="34" charset="0"/>
              </a:rPr>
              <a:t>22 </a:t>
            </a:r>
            <a:r>
              <a:rPr lang="en-US" sz="1700" b="0" dirty="0" smtClean="0">
                <a:ea typeface="Segoe UI" pitchFamily="34" charset="0"/>
              </a:rPr>
              <a:t>, x</a:t>
            </a:r>
            <a:r>
              <a:rPr lang="en-US" sz="1700" b="0" baseline="-25000" dirty="0" smtClean="0">
                <a:ea typeface="Segoe UI" pitchFamily="34" charset="0"/>
              </a:rPr>
              <a:t>23 </a:t>
            </a:r>
            <a:r>
              <a:rPr lang="en-US" sz="1700" b="0" dirty="0" smtClean="0">
                <a:ea typeface="Segoe UI" pitchFamily="34" charset="0"/>
              </a:rPr>
              <a:t>, x</a:t>
            </a:r>
            <a:r>
              <a:rPr lang="en-US" sz="1700" b="0" baseline="-25000" dirty="0" smtClean="0">
                <a:ea typeface="Segoe UI" pitchFamily="34" charset="0"/>
              </a:rPr>
              <a:t>31 </a:t>
            </a:r>
            <a:r>
              <a:rPr lang="en-US" sz="1700" b="0" dirty="0" smtClean="0">
                <a:ea typeface="Segoe UI" pitchFamily="34" charset="0"/>
              </a:rPr>
              <a:t>, x</a:t>
            </a:r>
            <a:r>
              <a:rPr lang="en-US" sz="1700" b="0" baseline="-25000" dirty="0" smtClean="0">
                <a:ea typeface="Segoe UI" pitchFamily="34" charset="0"/>
              </a:rPr>
              <a:t>32</a:t>
            </a:r>
            <a:r>
              <a:rPr lang="en-US" sz="1700" b="0" dirty="0" smtClean="0">
                <a:ea typeface="Segoe UI" pitchFamily="34" charset="0"/>
              </a:rPr>
              <a:t> , x</a:t>
            </a:r>
            <a:r>
              <a:rPr lang="en-US" sz="1700" b="0" baseline="-25000" dirty="0" smtClean="0">
                <a:ea typeface="Segoe UI" pitchFamily="34" charset="0"/>
              </a:rPr>
              <a:t>33</a:t>
            </a:r>
            <a:r>
              <a:rPr lang="en-US" sz="1700" b="0" dirty="0" smtClean="0">
                <a:ea typeface="Segoe UI" pitchFamily="34" charset="0"/>
              </a:rPr>
              <a:t> , x</a:t>
            </a:r>
            <a:r>
              <a:rPr lang="en-US" sz="1700" b="0" baseline="-25000" dirty="0" smtClean="0">
                <a:ea typeface="Segoe UI" pitchFamily="34" charset="0"/>
              </a:rPr>
              <a:t>41 </a:t>
            </a:r>
            <a:r>
              <a:rPr lang="en-US" sz="1700" b="0" dirty="0" smtClean="0">
                <a:ea typeface="Segoe UI" pitchFamily="34" charset="0"/>
              </a:rPr>
              <a:t>, x</a:t>
            </a:r>
            <a:r>
              <a:rPr lang="en-US" sz="1700" b="0" baseline="-25000" dirty="0" smtClean="0">
                <a:ea typeface="Segoe UI" pitchFamily="34" charset="0"/>
              </a:rPr>
              <a:t>42 </a:t>
            </a:r>
            <a:r>
              <a:rPr lang="en-US" sz="1700" b="0" dirty="0" smtClean="0">
                <a:ea typeface="Segoe UI" pitchFamily="34" charset="0"/>
              </a:rPr>
              <a:t>, x</a:t>
            </a:r>
            <a:r>
              <a:rPr lang="en-US" sz="1700" b="0" baseline="-25000" dirty="0" smtClean="0">
                <a:ea typeface="Segoe UI" pitchFamily="34" charset="0"/>
              </a:rPr>
              <a:t>43 </a:t>
            </a:r>
            <a:r>
              <a:rPr lang="en-US" sz="1700" b="0" dirty="0" smtClean="0">
                <a:ea typeface="Segoe UI" pitchFamily="34" charset="0"/>
              </a:rPr>
              <a:t>≥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700" b="0" dirty="0" smtClean="0">
              <a:ea typeface="Segoe UI" pitchFamily="34" charset="0"/>
            </a:endParaRPr>
          </a:p>
          <a:p>
            <a:pPr eaLnBrk="1" hangingPunct="1">
              <a:buFontTx/>
              <a:buNone/>
            </a:pPr>
            <a:endParaRPr lang="en-US" sz="1700" b="0" dirty="0" smtClean="0">
              <a:ea typeface="Segoe U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Blending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620000" cy="563562"/>
          </a:xfrm>
        </p:spPr>
        <p:txBody>
          <a:bodyPr/>
          <a:lstStyle/>
          <a:p>
            <a:r>
              <a:rPr lang="sv-SE" dirty="0" smtClean="0"/>
              <a:t>Pemodelan Penempatan Sumber Daya (Assignment Model) 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3813"/>
            <a:ext cx="7772400" cy="4878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dirty="0" smtClean="0"/>
              <a:t>Model </a:t>
            </a:r>
            <a:r>
              <a:rPr lang="en-US" sz="2000" b="0" dirty="0" err="1" smtClean="0"/>
              <a:t>ini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berguna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menempatkan</a:t>
            </a:r>
            <a:r>
              <a:rPr lang="en-US" sz="2000" b="0" dirty="0" smtClean="0"/>
              <a:t> n </a:t>
            </a:r>
            <a:r>
              <a:rPr lang="en-US" sz="2000" b="0" dirty="0" err="1" smtClean="0"/>
              <a:t>sumber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n </a:t>
            </a:r>
            <a:r>
              <a:rPr lang="en-US" sz="2000" b="0" dirty="0" err="1" smtClean="0"/>
              <a:t>tugas</a:t>
            </a:r>
            <a:r>
              <a:rPr lang="en-US" sz="2000" b="0" dirty="0" smtClean="0"/>
              <a:t> agar </a:t>
            </a:r>
            <a:r>
              <a:rPr lang="en-US" sz="2000" b="0" dirty="0" err="1" smtClean="0"/>
              <a:t>diperoleh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hasil</a:t>
            </a:r>
            <a:r>
              <a:rPr lang="en-US" sz="2000" b="0" dirty="0" smtClean="0"/>
              <a:t> optimal.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Asumsi</a:t>
            </a:r>
            <a:r>
              <a:rPr lang="en-US" sz="2000" b="0" dirty="0" smtClean="0"/>
              <a:t> 1 </a:t>
            </a:r>
            <a:r>
              <a:rPr lang="en-US" sz="2000" b="0" dirty="0" smtClean="0">
                <a:sym typeface="Wingdings" pitchFamily="2" charset="2"/>
              </a:rPr>
              <a:t> </a:t>
            </a:r>
            <a:r>
              <a:rPr lang="en-US" sz="2000" b="0" dirty="0" err="1" smtClean="0">
                <a:sym typeface="Wingdings" pitchFamily="2" charset="2"/>
              </a:rPr>
              <a:t>Tiap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sumber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daya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hanya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dialokasikan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pada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satu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tugas</a:t>
            </a:r>
            <a:endParaRPr lang="en-US" sz="20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sym typeface="Wingdings" pitchFamily="2" charset="2"/>
              </a:rPr>
              <a:t>Asumsi</a:t>
            </a:r>
            <a:r>
              <a:rPr lang="en-US" sz="2000" b="0" dirty="0" smtClean="0">
                <a:sym typeface="Wingdings" pitchFamily="2" charset="2"/>
              </a:rPr>
              <a:t> 2  </a:t>
            </a:r>
            <a:r>
              <a:rPr lang="en-US" sz="2000" b="0" dirty="0" err="1" smtClean="0">
                <a:sym typeface="Wingdings" pitchFamily="2" charset="2"/>
              </a:rPr>
              <a:t>Tiap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tugas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hanya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dikerjakan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oleh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satu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sumber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daya</a:t>
            </a:r>
            <a:endParaRPr lang="en-US" sz="20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sym typeface="Wingdings" pitchFamily="2" charset="2"/>
              </a:rPr>
              <a:t>Asumsi</a:t>
            </a:r>
            <a:r>
              <a:rPr lang="en-US" sz="2000" b="0" dirty="0" smtClean="0">
                <a:sym typeface="Wingdings" pitchFamily="2" charset="2"/>
              </a:rPr>
              <a:t> 3  Agar </a:t>
            </a:r>
            <a:r>
              <a:rPr lang="en-US" sz="2000" b="0" dirty="0" err="1" smtClean="0">
                <a:sym typeface="Wingdings" pitchFamily="2" charset="2"/>
              </a:rPr>
              <a:t>memudahkan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pencarian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solusi</a:t>
            </a:r>
            <a:r>
              <a:rPr lang="en-US" sz="2000" b="0" dirty="0" smtClean="0">
                <a:sym typeface="Wingdings" pitchFamily="2" charset="2"/>
              </a:rPr>
              <a:t>, </a:t>
            </a:r>
            <a:r>
              <a:rPr lang="en-US" sz="2000" b="0" dirty="0" err="1" smtClean="0">
                <a:sym typeface="Wingdings" pitchFamily="2" charset="2"/>
              </a:rPr>
              <a:t>jumlah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sumber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daya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harus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sama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dengan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jumlah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tugas</a:t>
            </a:r>
            <a:endParaRPr lang="en-US" sz="20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endParaRPr lang="en-US" sz="2000" b="0" dirty="0" smtClean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 smtClean="0">
                <a:sym typeface="Wingdings" pitchFamily="2" charset="2"/>
              </a:rPr>
              <a:t>Salah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satu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metode</a:t>
            </a:r>
            <a:r>
              <a:rPr lang="en-US" sz="2000" b="0" dirty="0" smtClean="0">
                <a:sym typeface="Wingdings" pitchFamily="2" charset="2"/>
              </a:rPr>
              <a:t> yang </a:t>
            </a:r>
            <a:r>
              <a:rPr lang="en-US" sz="2000" b="0" dirty="0" err="1" smtClean="0">
                <a:sym typeface="Wingdings" pitchFamily="2" charset="2"/>
              </a:rPr>
              <a:t>populer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untuk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menyelesaikan</a:t>
            </a:r>
            <a:r>
              <a:rPr lang="en-US" sz="2000" b="0" dirty="0" smtClean="0">
                <a:sym typeface="Wingdings" pitchFamily="2" charset="2"/>
              </a:rPr>
              <a:t> </a:t>
            </a:r>
            <a:r>
              <a:rPr lang="en-US" sz="2000" b="0" dirty="0" err="1" smtClean="0">
                <a:sym typeface="Wingdings" pitchFamily="2" charset="2"/>
              </a:rPr>
              <a:t>persoalan</a:t>
            </a:r>
            <a:r>
              <a:rPr lang="en-US" sz="2000" b="0" dirty="0" smtClean="0">
                <a:sym typeface="Wingdings" pitchFamily="2" charset="2"/>
              </a:rPr>
              <a:t> assignment model </a:t>
            </a:r>
            <a:r>
              <a:rPr lang="en-US" sz="2000" b="0" dirty="0" err="1" smtClean="0">
                <a:sym typeface="Wingdings" pitchFamily="2" charset="2"/>
              </a:rPr>
              <a:t>adalah</a:t>
            </a:r>
            <a:r>
              <a:rPr lang="en-US" sz="2000" b="0" dirty="0" smtClean="0">
                <a:sym typeface="Wingdings" pitchFamily="2" charset="2"/>
              </a:rPr>
              <a:t> Hungarian method.</a:t>
            </a:r>
            <a:endParaRPr lang="en-US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172200" cy="563562"/>
          </a:xfrm>
        </p:spPr>
        <p:txBody>
          <a:bodyPr/>
          <a:lstStyle/>
          <a:p>
            <a:pPr eaLnBrk="1" hangingPunct="1"/>
            <a:r>
              <a:rPr lang="sv-SE" dirty="0" smtClean="0"/>
              <a:t>Solusi Assignment Model</a:t>
            </a:r>
            <a:endParaRPr lang="en-US" dirty="0" smtClean="0"/>
          </a:p>
        </p:txBody>
      </p:sp>
      <p:graphicFrame>
        <p:nvGraphicFramePr>
          <p:cNvPr id="237615" name="Group 47"/>
          <p:cNvGraphicFramePr>
            <a:graphicFrameLocks noGrp="1"/>
          </p:cNvGraphicFramePr>
          <p:nvPr>
            <p:ph idx="1"/>
          </p:nvPr>
        </p:nvGraphicFramePr>
        <p:xfrm>
          <a:off x="685800" y="3505200"/>
          <a:ext cx="3810000" cy="2743201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  <a:gridCol w="685800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228600" y="1127125"/>
            <a:ext cx="82423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Segoe UI" pitchFamily="34" charset="0"/>
                <a:ea typeface="Segoe UI" pitchFamily="34" charset="0"/>
                <a:cs typeface="Segoe UI" pitchFamily="34" charset="0"/>
              </a:rPr>
              <a:t>Misalkan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suatu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perusahaan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diketahui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data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lamanya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waktu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dibutuhkan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masing-masing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menyelesaikan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satu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jenis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satuan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hari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</a:p>
          <a:p>
            <a:pPr algn="just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Tujuan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ingin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dicapai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penempatan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meminimumkan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total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waktu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diperlukan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menyelesaikan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semua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Hungarian Method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36638"/>
            <a:ext cx="8229600" cy="5059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dirty="0" smtClean="0"/>
              <a:t>STEP 1 </a:t>
            </a:r>
            <a:r>
              <a:rPr lang="en-US" sz="2200" b="0" dirty="0" smtClean="0">
                <a:sym typeface="Wingdings" pitchFamily="2" charset="2"/>
              </a:rPr>
              <a:t> </a:t>
            </a:r>
            <a:r>
              <a:rPr lang="en-US" sz="2200" b="0" dirty="0" err="1" smtClean="0">
                <a:sym typeface="Wingdings" pitchFamily="2" charset="2"/>
              </a:rPr>
              <a:t>Tentukan</a:t>
            </a:r>
            <a:r>
              <a:rPr lang="en-US" sz="2200" b="0" dirty="0" smtClean="0">
                <a:sym typeface="Wingdings" pitchFamily="2" charset="2"/>
              </a:rPr>
              <a:t> </a:t>
            </a:r>
            <a:r>
              <a:rPr lang="en-US" sz="2200" b="0" dirty="0" err="1" smtClean="0">
                <a:sym typeface="Wingdings" pitchFamily="2" charset="2"/>
              </a:rPr>
              <a:t>tabel</a:t>
            </a:r>
            <a:r>
              <a:rPr lang="en-US" sz="2200" b="0" dirty="0" smtClean="0">
                <a:sym typeface="Wingdings" pitchFamily="2" charset="2"/>
              </a:rPr>
              <a:t> opportunity cost</a:t>
            </a:r>
            <a:endParaRPr lang="en-US" sz="2200" b="0" dirty="0" smtClean="0"/>
          </a:p>
        </p:txBody>
      </p:sp>
      <p:graphicFrame>
        <p:nvGraphicFramePr>
          <p:cNvPr id="238682" name="Group 90"/>
          <p:cNvGraphicFramePr>
            <a:graphicFrameLocks noGrp="1"/>
          </p:cNvGraphicFramePr>
          <p:nvPr/>
        </p:nvGraphicFramePr>
        <p:xfrm>
          <a:off x="381000" y="2292350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  <a:gridCol w="685800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304800" y="1766888"/>
            <a:ext cx="280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Row-Reduced Cost Table</a:t>
            </a:r>
          </a:p>
        </p:txBody>
      </p:sp>
      <p:graphicFrame>
        <p:nvGraphicFramePr>
          <p:cNvPr id="238681" name="Group 89"/>
          <p:cNvGraphicFramePr>
            <a:graphicFrameLocks noGrp="1"/>
          </p:cNvGraphicFramePr>
          <p:nvPr/>
        </p:nvGraphicFramePr>
        <p:xfrm>
          <a:off x="4876800" y="2292350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/>
                <a:gridCol w="685800"/>
                <a:gridCol w="685800"/>
                <a:gridCol w="685800"/>
                <a:gridCol w="685800"/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3" name="Line 85"/>
          <p:cNvSpPr>
            <a:spLocks noChangeShapeType="1"/>
          </p:cNvSpPr>
          <p:nvPr/>
        </p:nvSpPr>
        <p:spPr bwMode="auto">
          <a:xfrm>
            <a:off x="4343400" y="37401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74" name="Text Box 86"/>
          <p:cNvSpPr txBox="1">
            <a:spLocks noChangeArrowheads="1"/>
          </p:cNvSpPr>
          <p:nvPr/>
        </p:nvSpPr>
        <p:spPr bwMode="auto">
          <a:xfrm>
            <a:off x="4819650" y="174466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Opportunity Cost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1869</TotalTime>
  <Words>1327</Words>
  <Application>Microsoft PowerPoint</Application>
  <PresentationFormat>On-screen Show (4:3)</PresentationFormat>
  <Paragraphs>615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cdb2004c012l</vt:lpstr>
      <vt:lpstr>Image</vt:lpstr>
      <vt:lpstr>Pemodelan Programasi Linier dan Solusi Manual Model Assignment  week 08</vt:lpstr>
      <vt:lpstr>Model Transportasi</vt:lpstr>
      <vt:lpstr>Model Blending</vt:lpstr>
      <vt:lpstr>Model Blending</vt:lpstr>
      <vt:lpstr>Model Blending</vt:lpstr>
      <vt:lpstr>Model Blending</vt:lpstr>
      <vt:lpstr>Pemodelan Penempatan Sumber Daya (Assignment Model) </vt:lpstr>
      <vt:lpstr>Solusi Assignment Model</vt:lpstr>
      <vt:lpstr>Hungarian Method</vt:lpstr>
      <vt:lpstr>Hungarian Method</vt:lpstr>
      <vt:lpstr>Hungarian Method</vt:lpstr>
      <vt:lpstr>Hungarian Method</vt:lpstr>
      <vt:lpstr>Latihan</vt:lpstr>
      <vt:lpstr>Hungarian Method (Maksimisasi)</vt:lpstr>
      <vt:lpstr>Kondisi Tidak Seimbang (Penambahan Dummy)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Natriumz</cp:lastModifiedBy>
  <cp:revision>165</cp:revision>
  <dcterms:created xsi:type="dcterms:W3CDTF">2011-01-21T06:27:54Z</dcterms:created>
  <dcterms:modified xsi:type="dcterms:W3CDTF">2011-04-11T09:06:04Z</dcterms:modified>
</cp:coreProperties>
</file>