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6" r:id="rId1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67" d="100"/>
          <a:sy n="6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4" tIns="47072" rIns="94144" bIns="470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2"/>
            <a:ext cx="5681980" cy="4224813"/>
          </a:xfrm>
          <a:prstGeom prst="rect">
            <a:avLst/>
          </a:prstGeom>
        </p:spPr>
        <p:txBody>
          <a:bodyPr vert="horz" lIns="94144" tIns="47072" rIns="94144" bIns="47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p:oleObj spid="_x0000_s1042" name="Image" r:id="rId15" imgW="4241270" imgH="5396825" progId="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p:oleObj spid="_x0000_s1043" name="Image" r:id="rId16" imgW="3263492" imgH="486349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it-IT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Kalkulus Diferensial</a:t>
            </a: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</a:t>
            </a: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09</a:t>
            </a:r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W. </a:t>
            </a:r>
            <a:r>
              <a:rPr lang="en-US" i="1" dirty="0" err="1" smtClean="0">
                <a:solidFill>
                  <a:schemeClr val="bg1"/>
                </a:solidFill>
              </a:rPr>
              <a:t>Rofianto</a:t>
            </a:r>
            <a:r>
              <a:rPr lang="en-US" i="1" dirty="0" smtClean="0">
                <a:solidFill>
                  <a:schemeClr val="bg1"/>
                </a:solidFill>
              </a:rPr>
              <a:t>, ST, </a:t>
            </a:r>
            <a:r>
              <a:rPr lang="en-US" i="1" dirty="0" err="1" smtClean="0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TINGKAT PERUBAHAN RATA-RATA DAN SESAAT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 smtClean="0"/>
              <a:t>Seseorang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mengendarai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mobil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jarak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tempuh</a:t>
            </a:r>
            <a:r>
              <a:rPr lang="en-US" sz="2000" b="0" dirty="0" smtClean="0"/>
              <a:t> (s) yang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diestimasi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sebagai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fungsi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waktu</a:t>
            </a:r>
            <a:r>
              <a:rPr lang="en-US" sz="2000" b="0" dirty="0" smtClean="0"/>
              <a:t> (t) </a:t>
            </a:r>
            <a:r>
              <a:rPr lang="en-US" sz="2000" b="0" dirty="0" err="1" smtClean="0"/>
              <a:t>berikut</a:t>
            </a:r>
            <a:r>
              <a:rPr lang="en-US" sz="2000" b="0" dirty="0" smtClean="0"/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500" b="0" dirty="0" smtClean="0"/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		s = f(t) = 8t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+ 8t</a:t>
            </a:r>
          </a:p>
          <a:p>
            <a:pPr marL="0" indent="0" algn="just" eaLnBrk="1" hangingPunct="1">
              <a:buFontTx/>
              <a:buNone/>
            </a:pPr>
            <a:endParaRPr lang="en-US" sz="500" b="0" dirty="0" smtClean="0"/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/>
              <a:t>Kecepatan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tingkat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perubahan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jarak</a:t>
            </a:r>
            <a:r>
              <a:rPr lang="en-US" sz="2000" b="0" dirty="0" smtClean="0"/>
              <a:t>) rata-rata </a:t>
            </a:r>
            <a:r>
              <a:rPr lang="en-US" sz="2000" b="0" dirty="0" err="1" smtClean="0"/>
              <a:t>selama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dua</a:t>
            </a:r>
            <a:r>
              <a:rPr lang="en-US" sz="2000" b="0" dirty="0" smtClean="0"/>
              <a:t> jam </a:t>
            </a:r>
            <a:r>
              <a:rPr lang="en-US" sz="2000" b="0" dirty="0" err="1" smtClean="0"/>
              <a:t>pertama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/>
          </a:p>
          <a:p>
            <a:pPr marL="0" indent="0" algn="just" eaLnBrk="1" hangingPunct="1">
              <a:buFontTx/>
              <a:buNone/>
            </a:pPr>
            <a:endParaRPr lang="en-US" sz="2000" b="0" dirty="0" smtClean="0"/>
          </a:p>
          <a:p>
            <a:pPr marL="0" indent="0" algn="just" eaLnBrk="1" hangingPunct="1">
              <a:buFontTx/>
              <a:buNone/>
            </a:pPr>
            <a:endParaRPr lang="en-US" sz="2000" b="0" dirty="0" smtClean="0"/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/>
              <a:t>Kecepatan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tingkat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perubahan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jarak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terhadap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waktu</a:t>
            </a:r>
            <a:r>
              <a:rPr lang="en-US" sz="2000" b="0" dirty="0" smtClean="0"/>
              <a:t>) </a:t>
            </a:r>
            <a:r>
              <a:rPr lang="en-US" sz="2000" b="0" dirty="0" err="1" smtClean="0"/>
              <a:t>sesaat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jam </a:t>
            </a:r>
            <a:r>
              <a:rPr lang="en-US" sz="2000" b="0" dirty="0" err="1" smtClean="0"/>
              <a:t>kedua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/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		= f’(2) = 16t + 8 = 16(2) + 8 = 40 km/jam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/>
          </a:p>
          <a:p>
            <a:pPr marL="0" indent="0" algn="just" eaLnBrk="1" hangingPunct="1">
              <a:buFontTx/>
              <a:buNone/>
            </a:pPr>
            <a:endParaRPr lang="en-US" sz="2400" b="0" dirty="0" smtClean="0"/>
          </a:p>
          <a:p>
            <a:pPr marL="0" indent="0" algn="just" eaLnBrk="1" hangingPunct="1">
              <a:buFontTx/>
              <a:buNone/>
            </a:pPr>
            <a:r>
              <a:rPr lang="en-US" sz="2400" b="0" dirty="0" smtClean="0"/>
              <a:t> </a:t>
            </a:r>
          </a:p>
          <a:p>
            <a:pPr marL="0" indent="0" algn="just" eaLnBrk="1" hangingPunct="1">
              <a:buFontTx/>
              <a:buNone/>
            </a:pPr>
            <a:endParaRPr lang="en-US" sz="2400" b="0" dirty="0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5765" name="Object 2"/>
          <p:cNvGraphicFramePr>
            <a:graphicFrameLocks noChangeAspect="1"/>
          </p:cNvGraphicFramePr>
          <p:nvPr/>
        </p:nvGraphicFramePr>
        <p:xfrm>
          <a:off x="2251075" y="3124200"/>
          <a:ext cx="5064125" cy="785813"/>
        </p:xfrm>
        <a:graphic>
          <a:graphicData uri="http://schemas.openxmlformats.org/presentationml/2006/ole">
            <p:oleObj spid="_x0000_s9218" name="Equation" r:id="rId3" imgW="2514600" imgH="3937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905000" y="4997450"/>
          <a:ext cx="703263" cy="793750"/>
        </p:xfrm>
        <a:graphic>
          <a:graphicData uri="http://schemas.openxmlformats.org/presentationml/2006/ole">
            <p:oleObj spid="_x0000_s9219" name="Equation" r:id="rId4" imgW="3934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Dervatif</a:t>
            </a:r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60550" y="2516188"/>
            <a:ext cx="2781300" cy="1374775"/>
            <a:chOff x="976" y="1704"/>
            <a:chExt cx="1752" cy="866"/>
          </a:xfrm>
        </p:grpSpPr>
        <p:sp>
          <p:nvSpPr>
            <p:cNvPr id="17448" name="Arc 4"/>
            <p:cNvSpPr>
              <a:spLocks/>
            </p:cNvSpPr>
            <p:nvPr/>
          </p:nvSpPr>
          <p:spPr bwMode="auto">
            <a:xfrm>
              <a:off x="1864" y="1704"/>
              <a:ext cx="864" cy="864"/>
            </a:xfrm>
            <a:custGeom>
              <a:avLst/>
              <a:gdLst>
                <a:gd name="T0" fmla="*/ 0 w 21600"/>
                <a:gd name="T1" fmla="*/ 0 h 21600"/>
                <a:gd name="T2" fmla="*/ 864 w 21600"/>
                <a:gd name="T3" fmla="*/ 864 h 21600"/>
                <a:gd name="T4" fmla="*/ 0 w 21600"/>
                <a:gd name="T5" fmla="*/ 86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Arc 5"/>
            <p:cNvSpPr>
              <a:spLocks/>
            </p:cNvSpPr>
            <p:nvPr/>
          </p:nvSpPr>
          <p:spPr bwMode="auto">
            <a:xfrm flipH="1">
              <a:off x="976" y="1706"/>
              <a:ext cx="864" cy="864"/>
            </a:xfrm>
            <a:custGeom>
              <a:avLst/>
              <a:gdLst>
                <a:gd name="T0" fmla="*/ 0 w 21600"/>
                <a:gd name="T1" fmla="*/ 0 h 21600"/>
                <a:gd name="T2" fmla="*/ 864 w 21600"/>
                <a:gd name="T3" fmla="*/ 864 h 21600"/>
                <a:gd name="T4" fmla="*/ 0 w 21600"/>
                <a:gd name="T5" fmla="*/ 86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06" name="Line 6"/>
          <p:cNvSpPr>
            <a:spLocks noChangeShapeType="1"/>
          </p:cNvSpPr>
          <p:nvPr/>
        </p:nvSpPr>
        <p:spPr bwMode="auto">
          <a:xfrm>
            <a:off x="3370263" y="2303463"/>
            <a:ext cx="1512887" cy="1006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007" name="Line 7"/>
          <p:cNvSpPr>
            <a:spLocks noChangeShapeType="1"/>
          </p:cNvSpPr>
          <p:nvPr/>
        </p:nvSpPr>
        <p:spPr bwMode="auto">
          <a:xfrm flipH="1">
            <a:off x="1570038" y="2305050"/>
            <a:ext cx="1512887" cy="10064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2722563" y="3378200"/>
            <a:ext cx="104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/>
              <a:t>f”(x) &lt; 0</a:t>
            </a: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5530850" y="3384550"/>
            <a:ext cx="104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/>
              <a:t>f”(x) &gt; 0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79463" y="1295400"/>
            <a:ext cx="7199312" cy="4968875"/>
            <a:chOff x="295" y="935"/>
            <a:chExt cx="4535" cy="3130"/>
          </a:xfrm>
        </p:grpSpPr>
        <p:sp>
          <p:nvSpPr>
            <p:cNvPr id="17444" name="Line 11"/>
            <p:cNvSpPr>
              <a:spLocks noChangeShapeType="1"/>
            </p:cNvSpPr>
            <p:nvPr/>
          </p:nvSpPr>
          <p:spPr bwMode="auto">
            <a:xfrm flipV="1">
              <a:off x="657" y="1071"/>
              <a:ext cx="0" cy="27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5" name="Line 12"/>
            <p:cNvSpPr>
              <a:spLocks noChangeShapeType="1"/>
            </p:cNvSpPr>
            <p:nvPr/>
          </p:nvSpPr>
          <p:spPr bwMode="auto">
            <a:xfrm>
              <a:off x="657" y="3838"/>
              <a:ext cx="39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6" name="Text Box 13"/>
            <p:cNvSpPr txBox="1">
              <a:spLocks noChangeArrowheads="1"/>
            </p:cNvSpPr>
            <p:nvPr/>
          </p:nvSpPr>
          <p:spPr bwMode="auto">
            <a:xfrm>
              <a:off x="295" y="935"/>
              <a:ext cx="3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f(x)</a:t>
              </a:r>
            </a:p>
          </p:txBody>
        </p:sp>
        <p:sp>
          <p:nvSpPr>
            <p:cNvPr id="17447" name="Text Box 14"/>
            <p:cNvSpPr txBox="1">
              <a:spLocks noChangeArrowheads="1"/>
            </p:cNvSpPr>
            <p:nvPr/>
          </p:nvSpPr>
          <p:spPr bwMode="auto">
            <a:xfrm>
              <a:off x="4634" y="3834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x</a:t>
              </a:r>
            </a:p>
          </p:txBody>
        </p:sp>
      </p:grpSp>
      <p:sp>
        <p:nvSpPr>
          <p:cNvPr id="256015" name="Text Box 15"/>
          <p:cNvSpPr txBox="1">
            <a:spLocks noChangeArrowheads="1"/>
          </p:cNvSpPr>
          <p:nvPr/>
        </p:nvSpPr>
        <p:spPr bwMode="auto">
          <a:xfrm>
            <a:off x="4562475" y="2808288"/>
            <a:ext cx="990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CC3300"/>
                </a:solidFill>
              </a:rPr>
              <a:t>f’(x) &lt; 0</a:t>
            </a:r>
          </a:p>
        </p:txBody>
      </p:sp>
      <p:sp>
        <p:nvSpPr>
          <p:cNvPr id="256016" name="Text Box 16"/>
          <p:cNvSpPr txBox="1">
            <a:spLocks noChangeArrowheads="1"/>
          </p:cNvSpPr>
          <p:nvPr/>
        </p:nvSpPr>
        <p:spPr bwMode="auto">
          <a:xfrm>
            <a:off x="1354138" y="2519363"/>
            <a:ext cx="990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33CC"/>
                </a:solidFill>
              </a:rPr>
              <a:t>f’(x) &gt; 0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074863" y="2152650"/>
            <a:ext cx="2935287" cy="366713"/>
            <a:chOff x="1111" y="1475"/>
            <a:chExt cx="1849" cy="231"/>
          </a:xfrm>
        </p:grpSpPr>
        <p:sp>
          <p:nvSpPr>
            <p:cNvPr id="17442" name="Line 18"/>
            <p:cNvSpPr>
              <a:spLocks noChangeShapeType="1"/>
            </p:cNvSpPr>
            <p:nvPr/>
          </p:nvSpPr>
          <p:spPr bwMode="auto">
            <a:xfrm>
              <a:off x="1111" y="1706"/>
              <a:ext cx="149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3" name="Text Box 19"/>
            <p:cNvSpPr txBox="1">
              <a:spLocks noChangeArrowheads="1"/>
            </p:cNvSpPr>
            <p:nvPr/>
          </p:nvSpPr>
          <p:spPr bwMode="auto">
            <a:xfrm>
              <a:off x="2336" y="1475"/>
              <a:ext cx="6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8000"/>
                  </a:solidFill>
                </a:rPr>
                <a:t>f’(x) = 0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460750" y="4241800"/>
            <a:ext cx="5149850" cy="1590675"/>
            <a:chOff x="1984" y="2791"/>
            <a:chExt cx="3244" cy="1002"/>
          </a:xfrm>
        </p:grpSpPr>
        <p:sp>
          <p:nvSpPr>
            <p:cNvPr id="17436" name="Line 21"/>
            <p:cNvSpPr>
              <a:spLocks noChangeShapeType="1"/>
            </p:cNvSpPr>
            <p:nvPr/>
          </p:nvSpPr>
          <p:spPr bwMode="auto">
            <a:xfrm flipH="1">
              <a:off x="3678" y="2931"/>
              <a:ext cx="953" cy="63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7" name="Line 22"/>
            <p:cNvSpPr>
              <a:spLocks noChangeShapeType="1"/>
            </p:cNvSpPr>
            <p:nvPr/>
          </p:nvSpPr>
          <p:spPr bwMode="auto">
            <a:xfrm>
              <a:off x="2544" y="2931"/>
              <a:ext cx="953" cy="63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8" name="Line 23"/>
            <p:cNvSpPr>
              <a:spLocks noChangeShapeType="1"/>
            </p:cNvSpPr>
            <p:nvPr/>
          </p:nvSpPr>
          <p:spPr bwMode="auto">
            <a:xfrm>
              <a:off x="2835" y="3430"/>
              <a:ext cx="149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9" name="Text Box 24"/>
            <p:cNvSpPr txBox="1">
              <a:spLocks noChangeArrowheads="1"/>
            </p:cNvSpPr>
            <p:nvPr/>
          </p:nvSpPr>
          <p:spPr bwMode="auto">
            <a:xfrm>
              <a:off x="1984" y="2927"/>
              <a:ext cx="6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CC3300"/>
                  </a:solidFill>
                </a:rPr>
                <a:t>f’(x) &lt; 0</a:t>
              </a:r>
            </a:p>
          </p:txBody>
        </p:sp>
        <p:sp>
          <p:nvSpPr>
            <p:cNvPr id="17440" name="Text Box 25"/>
            <p:cNvSpPr txBox="1">
              <a:spLocks noChangeArrowheads="1"/>
            </p:cNvSpPr>
            <p:nvPr/>
          </p:nvSpPr>
          <p:spPr bwMode="auto">
            <a:xfrm>
              <a:off x="4604" y="2791"/>
              <a:ext cx="6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33CC"/>
                  </a:solidFill>
                </a:rPr>
                <a:t>f’(x) &gt; 0</a:t>
              </a:r>
            </a:p>
          </p:txBody>
        </p:sp>
        <p:sp>
          <p:nvSpPr>
            <p:cNvPr id="17441" name="Text Box 26"/>
            <p:cNvSpPr txBox="1">
              <a:spLocks noChangeArrowheads="1"/>
            </p:cNvSpPr>
            <p:nvPr/>
          </p:nvSpPr>
          <p:spPr bwMode="auto">
            <a:xfrm>
              <a:off x="3288" y="3562"/>
              <a:ext cx="6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8000"/>
                  </a:solidFill>
                </a:rPr>
                <a:t>f’(x) = 0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477963" y="2087563"/>
            <a:ext cx="3538537" cy="1971675"/>
            <a:chOff x="735" y="1434"/>
            <a:chExt cx="2229" cy="1242"/>
          </a:xfrm>
        </p:grpSpPr>
        <p:sp>
          <p:nvSpPr>
            <p:cNvPr id="17430" name="Oval 28"/>
            <p:cNvSpPr>
              <a:spLocks noChangeArrowheads="1"/>
            </p:cNvSpPr>
            <p:nvPr/>
          </p:nvSpPr>
          <p:spPr bwMode="auto">
            <a:xfrm>
              <a:off x="2685" y="2505"/>
              <a:ext cx="63" cy="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29"/>
            <p:cNvSpPr>
              <a:spLocks noChangeArrowheads="1"/>
            </p:cNvSpPr>
            <p:nvPr/>
          </p:nvSpPr>
          <p:spPr bwMode="auto">
            <a:xfrm>
              <a:off x="1819" y="1661"/>
              <a:ext cx="63" cy="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30"/>
            <p:cNvSpPr>
              <a:spLocks noChangeArrowheads="1"/>
            </p:cNvSpPr>
            <p:nvPr/>
          </p:nvSpPr>
          <p:spPr bwMode="auto">
            <a:xfrm>
              <a:off x="930" y="2523"/>
              <a:ext cx="63" cy="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Text Box 31"/>
            <p:cNvSpPr txBox="1">
              <a:spLocks noChangeArrowheads="1"/>
            </p:cNvSpPr>
            <p:nvPr/>
          </p:nvSpPr>
          <p:spPr bwMode="auto">
            <a:xfrm>
              <a:off x="735" y="2445"/>
              <a:ext cx="2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A</a:t>
              </a:r>
            </a:p>
          </p:txBody>
        </p:sp>
        <p:sp>
          <p:nvSpPr>
            <p:cNvPr id="17434" name="Text Box 32"/>
            <p:cNvSpPr txBox="1">
              <a:spLocks noChangeArrowheads="1"/>
            </p:cNvSpPr>
            <p:nvPr/>
          </p:nvSpPr>
          <p:spPr bwMode="auto">
            <a:xfrm>
              <a:off x="1746" y="1434"/>
              <a:ext cx="2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B</a:t>
              </a:r>
            </a:p>
          </p:txBody>
        </p:sp>
        <p:sp>
          <p:nvSpPr>
            <p:cNvPr id="17435" name="Text Box 33"/>
            <p:cNvSpPr txBox="1">
              <a:spLocks noChangeArrowheads="1"/>
            </p:cNvSpPr>
            <p:nvPr/>
          </p:nvSpPr>
          <p:spPr bwMode="auto">
            <a:xfrm>
              <a:off x="2744" y="2432"/>
              <a:ext cx="2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C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641850" y="3671888"/>
            <a:ext cx="3121025" cy="1655762"/>
            <a:chOff x="2728" y="2432"/>
            <a:chExt cx="1966" cy="1043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728" y="2566"/>
              <a:ext cx="1724" cy="864"/>
              <a:chOff x="2728" y="2566"/>
              <a:chExt cx="1724" cy="864"/>
            </a:xfrm>
          </p:grpSpPr>
          <p:sp>
            <p:nvSpPr>
              <p:cNvPr id="17428" name="Arc 36"/>
              <p:cNvSpPr>
                <a:spLocks/>
              </p:cNvSpPr>
              <p:nvPr/>
            </p:nvSpPr>
            <p:spPr bwMode="auto">
              <a:xfrm flipH="1" flipV="1">
                <a:off x="2728" y="2566"/>
                <a:ext cx="864" cy="864"/>
              </a:xfrm>
              <a:custGeom>
                <a:avLst/>
                <a:gdLst>
                  <a:gd name="T0" fmla="*/ 0 w 21600"/>
                  <a:gd name="T1" fmla="*/ 0 h 21600"/>
                  <a:gd name="T2" fmla="*/ 864 w 21600"/>
                  <a:gd name="T3" fmla="*/ 864 h 21600"/>
                  <a:gd name="T4" fmla="*/ 0 w 21600"/>
                  <a:gd name="T5" fmla="*/ 86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Arc 37"/>
              <p:cNvSpPr>
                <a:spLocks/>
              </p:cNvSpPr>
              <p:nvPr/>
            </p:nvSpPr>
            <p:spPr bwMode="auto">
              <a:xfrm flipV="1">
                <a:off x="3588" y="2566"/>
                <a:ext cx="864" cy="864"/>
              </a:xfrm>
              <a:custGeom>
                <a:avLst/>
                <a:gdLst>
                  <a:gd name="T0" fmla="*/ 0 w 21600"/>
                  <a:gd name="T1" fmla="*/ 0 h 21600"/>
                  <a:gd name="T2" fmla="*/ 864 w 21600"/>
                  <a:gd name="T3" fmla="*/ 864 h 21600"/>
                  <a:gd name="T4" fmla="*/ 0 w 21600"/>
                  <a:gd name="T5" fmla="*/ 86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24" name="Oval 38"/>
            <p:cNvSpPr>
              <a:spLocks noChangeArrowheads="1"/>
            </p:cNvSpPr>
            <p:nvPr/>
          </p:nvSpPr>
          <p:spPr bwMode="auto">
            <a:xfrm>
              <a:off x="4432" y="2505"/>
              <a:ext cx="63" cy="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39"/>
            <p:cNvSpPr>
              <a:spLocks noChangeArrowheads="1"/>
            </p:cNvSpPr>
            <p:nvPr/>
          </p:nvSpPr>
          <p:spPr bwMode="auto">
            <a:xfrm>
              <a:off x="3542" y="3412"/>
              <a:ext cx="63" cy="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Text Box 40"/>
            <p:cNvSpPr txBox="1">
              <a:spLocks noChangeArrowheads="1"/>
            </p:cNvSpPr>
            <p:nvPr/>
          </p:nvSpPr>
          <p:spPr bwMode="auto">
            <a:xfrm>
              <a:off x="3470" y="3199"/>
              <a:ext cx="2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D</a:t>
              </a:r>
            </a:p>
          </p:txBody>
        </p:sp>
        <p:sp>
          <p:nvSpPr>
            <p:cNvPr id="17427" name="Text Box 41"/>
            <p:cNvSpPr txBox="1">
              <a:spLocks noChangeArrowheads="1"/>
            </p:cNvSpPr>
            <p:nvPr/>
          </p:nvSpPr>
          <p:spPr bwMode="auto">
            <a:xfrm>
              <a:off x="4482" y="2432"/>
              <a:ext cx="2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animBg="1"/>
      <p:bldP spid="256007" grpId="0" animBg="1"/>
      <p:bldP spid="256008" grpId="0"/>
      <p:bldP spid="256009" grpId="0"/>
      <p:bldP spid="256015" grpId="0"/>
      <p:bldP spid="2560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/Minimum </a:t>
            </a:r>
            <a:r>
              <a:rPr lang="en-US" dirty="0" err="1" smtClean="0"/>
              <a:t>Relatif</a:t>
            </a:r>
            <a:endParaRPr lang="en-US" dirty="0" smtClean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3487"/>
            <a:ext cx="7815262" cy="5472113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en-US" sz="2200" b="1" smtClean="0"/>
              <a:t>TEST DERIVATIF I</a:t>
            </a:r>
          </a:p>
          <a:p>
            <a:pPr marL="609600" indent="-609600" algn="just" eaLnBrk="1" hangingPunct="1">
              <a:buFontTx/>
              <a:buNone/>
            </a:pPr>
            <a:endParaRPr lang="en-US" sz="1000" b="1" dirty="0" smtClean="0"/>
          </a:p>
          <a:p>
            <a:pPr marL="609600" indent="-609600" algn="just" eaLnBrk="1" hangingPunct="1">
              <a:buFontTx/>
              <a:buAutoNum type="romanUcPeriod"/>
            </a:pPr>
            <a:r>
              <a:rPr lang="en-US" sz="2200" dirty="0" err="1" smtClean="0"/>
              <a:t>Tentukan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semua</a:t>
            </a:r>
            <a:r>
              <a:rPr lang="en-US" sz="2200" dirty="0" smtClean="0"/>
              <a:t> </a:t>
            </a:r>
            <a:r>
              <a:rPr lang="en-US" sz="2200" dirty="0" err="1" smtClean="0"/>
              <a:t>titik</a:t>
            </a:r>
            <a:r>
              <a:rPr lang="en-US" sz="2200" dirty="0" smtClean="0"/>
              <a:t> </a:t>
            </a:r>
            <a:r>
              <a:rPr lang="en-US" sz="2200" dirty="0" err="1" smtClean="0"/>
              <a:t>kritis</a:t>
            </a:r>
            <a:r>
              <a:rPr lang="en-US" sz="2200" dirty="0" smtClean="0"/>
              <a:t> x* , </a:t>
            </a:r>
            <a:r>
              <a:rPr lang="en-US" sz="2200" dirty="0" err="1" smtClean="0"/>
              <a:t>syarat</a:t>
            </a:r>
            <a:r>
              <a:rPr lang="en-US" sz="2200" dirty="0" smtClean="0"/>
              <a:t> f’(x*) = 0</a:t>
            </a:r>
          </a:p>
          <a:p>
            <a:pPr marL="609600" indent="-609600" algn="just" eaLnBrk="1" hangingPunct="1">
              <a:buFontTx/>
              <a:buAutoNum type="romanUcPeriod"/>
            </a:pP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x*, </a:t>
            </a:r>
            <a:r>
              <a:rPr lang="en-US" sz="2200" dirty="0" err="1" smtClean="0"/>
              <a:t>tentukan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f’(x)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sebelah</a:t>
            </a:r>
            <a:r>
              <a:rPr lang="en-US" sz="2200" dirty="0" smtClean="0"/>
              <a:t> </a:t>
            </a:r>
            <a:r>
              <a:rPr lang="en-US" sz="2200" dirty="0" err="1" smtClean="0"/>
              <a:t>kiri</a:t>
            </a:r>
            <a:r>
              <a:rPr lang="en-US" sz="2200" dirty="0" smtClean="0"/>
              <a:t> (x</a:t>
            </a:r>
            <a:r>
              <a:rPr lang="en-US" sz="2200" baseline="-25000" dirty="0" smtClean="0"/>
              <a:t>l</a:t>
            </a:r>
            <a:r>
              <a:rPr lang="en-US" sz="2200" dirty="0" smtClean="0"/>
              <a:t>)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kanan</a:t>
            </a:r>
            <a:r>
              <a:rPr lang="en-US" sz="2200" dirty="0" smtClean="0"/>
              <a:t> (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r</a:t>
            </a:r>
            <a:r>
              <a:rPr lang="en-US" sz="2200" dirty="0" smtClean="0"/>
              <a:t>) </a:t>
            </a:r>
            <a:r>
              <a:rPr lang="en-US" sz="2200" dirty="0" err="1" smtClean="0"/>
              <a:t>dari</a:t>
            </a:r>
            <a:r>
              <a:rPr lang="en-US" sz="2200" dirty="0" smtClean="0"/>
              <a:t> x*</a:t>
            </a:r>
          </a:p>
          <a:p>
            <a:pPr marL="1082675" lvl="1" indent="-358775" algn="just" eaLnBrk="1" hangingPunct="1">
              <a:buFontTx/>
              <a:buAutoNum type="alphaLcPeriod"/>
            </a:pPr>
            <a:r>
              <a:rPr lang="en-US" sz="2200" dirty="0" err="1" smtClean="0">
                <a:sym typeface="Wingdings" pitchFamily="2" charset="2"/>
              </a:rPr>
              <a:t>Jika</a:t>
            </a:r>
            <a:r>
              <a:rPr lang="en-US" sz="2200" dirty="0" smtClean="0">
                <a:sym typeface="Wingdings" pitchFamily="2" charset="2"/>
              </a:rPr>
              <a:t> f’(x</a:t>
            </a:r>
            <a:r>
              <a:rPr lang="en-US" sz="2200" baseline="-25000" dirty="0" smtClean="0">
                <a:sym typeface="Wingdings" pitchFamily="2" charset="2"/>
              </a:rPr>
              <a:t>l</a:t>
            </a:r>
            <a:r>
              <a:rPr lang="en-US" sz="2200" dirty="0" smtClean="0">
                <a:sym typeface="Wingdings" pitchFamily="2" charset="2"/>
              </a:rPr>
              <a:t>) &gt; 0 </a:t>
            </a:r>
            <a:r>
              <a:rPr lang="en-US" sz="2200" dirty="0" err="1" smtClean="0">
                <a:sym typeface="Wingdings" pitchFamily="2" charset="2"/>
              </a:rPr>
              <a:t>dan</a:t>
            </a:r>
            <a:r>
              <a:rPr lang="en-US" sz="2200" dirty="0" smtClean="0">
                <a:sym typeface="Wingdings" pitchFamily="2" charset="2"/>
              </a:rPr>
              <a:t> f’(</a:t>
            </a:r>
            <a:r>
              <a:rPr lang="en-US" sz="2200" dirty="0" err="1" smtClean="0">
                <a:sym typeface="Wingdings" pitchFamily="2" charset="2"/>
              </a:rPr>
              <a:t>x</a:t>
            </a:r>
            <a:r>
              <a:rPr lang="en-US" sz="2200" baseline="-25000" dirty="0" err="1" smtClean="0">
                <a:sym typeface="Wingdings" pitchFamily="2" charset="2"/>
              </a:rPr>
              <a:t>r</a:t>
            </a:r>
            <a:r>
              <a:rPr lang="en-US" sz="2200" dirty="0" smtClean="0">
                <a:sym typeface="Wingdings" pitchFamily="2" charset="2"/>
              </a:rPr>
              <a:t>) &lt; 0 </a:t>
            </a:r>
            <a:r>
              <a:rPr lang="en-US" sz="2200" dirty="0" err="1" smtClean="0">
                <a:sym typeface="Wingdings" pitchFamily="2" charset="2"/>
              </a:rPr>
              <a:t>maka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titik</a:t>
            </a:r>
            <a:r>
              <a:rPr lang="en-US" sz="2200" dirty="0" smtClean="0">
                <a:sym typeface="Wingdings" pitchFamily="2" charset="2"/>
              </a:rPr>
              <a:t> [(x*, f(x*)] </a:t>
            </a:r>
            <a:r>
              <a:rPr lang="en-US" sz="2200" dirty="0" err="1" smtClean="0">
                <a:sym typeface="Wingdings" pitchFamily="2" charset="2"/>
              </a:rPr>
              <a:t>adalah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titik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maksimum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relatif</a:t>
            </a:r>
            <a:endParaRPr lang="en-US" sz="2200" dirty="0" smtClean="0">
              <a:sym typeface="Wingdings" pitchFamily="2" charset="2"/>
            </a:endParaRPr>
          </a:p>
          <a:p>
            <a:pPr marL="1082675" lvl="1" indent="-358775" algn="just" eaLnBrk="1" hangingPunct="1">
              <a:buFontTx/>
              <a:buAutoNum type="alphaLcPeriod"/>
            </a:pPr>
            <a:r>
              <a:rPr lang="en-US" sz="2200" dirty="0" err="1" smtClean="0">
                <a:sym typeface="Wingdings" pitchFamily="2" charset="2"/>
              </a:rPr>
              <a:t>Jika</a:t>
            </a:r>
            <a:r>
              <a:rPr lang="en-US" sz="2200" dirty="0" smtClean="0">
                <a:sym typeface="Wingdings" pitchFamily="2" charset="2"/>
              </a:rPr>
              <a:t> f’(x</a:t>
            </a:r>
            <a:r>
              <a:rPr lang="en-US" sz="2200" baseline="-25000" dirty="0" smtClean="0">
                <a:sym typeface="Wingdings" pitchFamily="2" charset="2"/>
              </a:rPr>
              <a:t>l</a:t>
            </a:r>
            <a:r>
              <a:rPr lang="en-US" sz="2200" dirty="0" smtClean="0">
                <a:sym typeface="Wingdings" pitchFamily="2" charset="2"/>
              </a:rPr>
              <a:t>) &lt; 0 </a:t>
            </a:r>
            <a:r>
              <a:rPr lang="en-US" sz="2200" dirty="0" err="1" smtClean="0">
                <a:sym typeface="Wingdings" pitchFamily="2" charset="2"/>
              </a:rPr>
              <a:t>dan</a:t>
            </a:r>
            <a:r>
              <a:rPr lang="en-US" sz="2200" dirty="0" smtClean="0">
                <a:sym typeface="Wingdings" pitchFamily="2" charset="2"/>
              </a:rPr>
              <a:t> f’(</a:t>
            </a:r>
            <a:r>
              <a:rPr lang="en-US" sz="2200" dirty="0" err="1" smtClean="0">
                <a:sym typeface="Wingdings" pitchFamily="2" charset="2"/>
              </a:rPr>
              <a:t>x</a:t>
            </a:r>
            <a:r>
              <a:rPr lang="en-US" sz="2200" baseline="-25000" dirty="0" err="1" smtClean="0">
                <a:sym typeface="Wingdings" pitchFamily="2" charset="2"/>
              </a:rPr>
              <a:t>r</a:t>
            </a:r>
            <a:r>
              <a:rPr lang="en-US" sz="2200" dirty="0" smtClean="0">
                <a:sym typeface="Wingdings" pitchFamily="2" charset="2"/>
              </a:rPr>
              <a:t>) &gt; 0 </a:t>
            </a:r>
            <a:r>
              <a:rPr lang="en-US" sz="2200" dirty="0" err="1" smtClean="0">
                <a:sym typeface="Wingdings" pitchFamily="2" charset="2"/>
              </a:rPr>
              <a:t>maka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titik</a:t>
            </a:r>
            <a:r>
              <a:rPr lang="en-US" sz="2200" dirty="0" smtClean="0">
                <a:sym typeface="Wingdings" pitchFamily="2" charset="2"/>
              </a:rPr>
              <a:t> [x*, f(x*)] </a:t>
            </a:r>
            <a:r>
              <a:rPr lang="en-US" sz="2200" dirty="0" err="1" smtClean="0">
                <a:sym typeface="Wingdings" pitchFamily="2" charset="2"/>
              </a:rPr>
              <a:t>adalah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titik</a:t>
            </a:r>
            <a:r>
              <a:rPr lang="en-US" sz="2200" dirty="0" smtClean="0">
                <a:sym typeface="Wingdings" pitchFamily="2" charset="2"/>
              </a:rPr>
              <a:t> minimum </a:t>
            </a:r>
            <a:r>
              <a:rPr lang="en-US" sz="2200" dirty="0" err="1" smtClean="0">
                <a:sym typeface="Wingdings" pitchFamily="2" charset="2"/>
              </a:rPr>
              <a:t>relatif</a:t>
            </a:r>
            <a:endParaRPr lang="en-US" sz="2200" dirty="0" smtClean="0">
              <a:sym typeface="Wingdings" pitchFamily="2" charset="2"/>
            </a:endParaRPr>
          </a:p>
          <a:p>
            <a:pPr marL="1082675" lvl="1" indent="-358775" algn="just" eaLnBrk="1" hangingPunct="1">
              <a:buFontTx/>
              <a:buAutoNum type="alphaLcPeriod"/>
            </a:pPr>
            <a:r>
              <a:rPr lang="en-US" sz="2200" dirty="0" err="1" smtClean="0">
                <a:sym typeface="Wingdings" pitchFamily="2" charset="2"/>
              </a:rPr>
              <a:t>Jika</a:t>
            </a:r>
            <a:r>
              <a:rPr lang="en-US" sz="2200" dirty="0" smtClean="0">
                <a:sym typeface="Wingdings" pitchFamily="2" charset="2"/>
              </a:rPr>
              <a:t> f’(x</a:t>
            </a:r>
            <a:r>
              <a:rPr lang="en-US" sz="2200" baseline="-25000" dirty="0" smtClean="0">
                <a:sym typeface="Wingdings" pitchFamily="2" charset="2"/>
              </a:rPr>
              <a:t>l</a:t>
            </a:r>
            <a:r>
              <a:rPr lang="en-US" sz="2200" dirty="0" smtClean="0">
                <a:sym typeface="Wingdings" pitchFamily="2" charset="2"/>
              </a:rPr>
              <a:t>) </a:t>
            </a:r>
            <a:r>
              <a:rPr lang="en-US" sz="2200" dirty="0" err="1" smtClean="0">
                <a:sym typeface="Wingdings" pitchFamily="2" charset="2"/>
              </a:rPr>
              <a:t>dan</a:t>
            </a:r>
            <a:r>
              <a:rPr lang="en-US" sz="2200" dirty="0" smtClean="0">
                <a:sym typeface="Wingdings" pitchFamily="2" charset="2"/>
              </a:rPr>
              <a:t> f’(</a:t>
            </a:r>
            <a:r>
              <a:rPr lang="en-US" sz="2200" dirty="0" err="1" smtClean="0">
                <a:sym typeface="Wingdings" pitchFamily="2" charset="2"/>
              </a:rPr>
              <a:t>x</a:t>
            </a:r>
            <a:r>
              <a:rPr lang="en-US" sz="2200" baseline="-25000" dirty="0" err="1" smtClean="0">
                <a:sym typeface="Wingdings" pitchFamily="2" charset="2"/>
              </a:rPr>
              <a:t>r</a:t>
            </a:r>
            <a:r>
              <a:rPr lang="en-US" sz="2200" dirty="0" smtClean="0">
                <a:sym typeface="Wingdings" pitchFamily="2" charset="2"/>
              </a:rPr>
              <a:t>) </a:t>
            </a:r>
            <a:r>
              <a:rPr lang="en-US" sz="2200" dirty="0" err="1" smtClean="0">
                <a:sym typeface="Wingdings" pitchFamily="2" charset="2"/>
              </a:rPr>
              <a:t>bertanda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sama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maka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titik</a:t>
            </a:r>
            <a:r>
              <a:rPr lang="en-US" sz="2200" dirty="0" smtClean="0">
                <a:sym typeface="Wingdings" pitchFamily="2" charset="2"/>
              </a:rPr>
              <a:t> [(x*, f(x*)] </a:t>
            </a:r>
            <a:r>
              <a:rPr lang="en-US" sz="2200" dirty="0" err="1" smtClean="0">
                <a:sym typeface="Wingdings" pitchFamily="2" charset="2"/>
              </a:rPr>
              <a:t>adalah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titik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belok</a:t>
            </a:r>
            <a:endParaRPr lang="en-US" sz="2200" dirty="0" smtClean="0">
              <a:sym typeface="Wingdings" pitchFamily="2" charset="2"/>
            </a:endParaRP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en-US" sz="2200" dirty="0" smtClean="0">
              <a:sym typeface="Wingdings" pitchFamily="2" charset="2"/>
            </a:endParaRP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en-US" sz="2200" dirty="0" err="1" smtClean="0">
                <a:sym typeface="Wingdings" pitchFamily="2" charset="2"/>
              </a:rPr>
              <a:t>Contoh</a:t>
            </a:r>
            <a:r>
              <a:rPr lang="en-US" sz="2200" dirty="0" smtClean="0">
                <a:sym typeface="Wingdings" pitchFamily="2" charset="2"/>
              </a:rPr>
              <a:t> : </a:t>
            </a:r>
          </a:p>
          <a:p>
            <a:pPr marL="609600" indent="-609600" algn="just" eaLnBrk="1" hangingPunct="1">
              <a:buFontTx/>
              <a:buNone/>
            </a:pPr>
            <a:endParaRPr lang="en-US" sz="2200" dirty="0" smtClean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905000" y="5407025"/>
          <a:ext cx="3308350" cy="841375"/>
        </p:xfrm>
        <a:graphic>
          <a:graphicData uri="http://schemas.openxmlformats.org/presentationml/2006/ole">
            <p:oleObj spid="_x0000_s10242" name="Equation" r:id="rId3" imgW="16510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/Minimum </a:t>
            </a:r>
            <a:r>
              <a:rPr lang="en-US" dirty="0" err="1" smtClean="0"/>
              <a:t>Relatif</a:t>
            </a:r>
            <a:endParaRPr lang="en-US" dirty="0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953000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en-US" sz="2200" b="1" dirty="0" smtClean="0"/>
              <a:t>TEST DERIVATIF II</a:t>
            </a:r>
          </a:p>
          <a:p>
            <a:pPr marL="609600" indent="-609600" algn="just" eaLnBrk="1" hangingPunct="1">
              <a:buFontTx/>
              <a:buNone/>
            </a:pPr>
            <a:endParaRPr lang="en-US" sz="1500" b="1" dirty="0" smtClean="0"/>
          </a:p>
          <a:p>
            <a:pPr marL="609600" indent="-609600" algn="just" eaLnBrk="1" hangingPunct="1">
              <a:buFontTx/>
              <a:buAutoNum type="romanUcPeriod"/>
            </a:pPr>
            <a:r>
              <a:rPr lang="en-US" sz="2200" dirty="0" err="1" smtClean="0"/>
              <a:t>Tentukan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semua</a:t>
            </a:r>
            <a:r>
              <a:rPr lang="en-US" sz="2200" dirty="0" smtClean="0"/>
              <a:t> </a:t>
            </a:r>
            <a:r>
              <a:rPr lang="en-US" sz="2200" dirty="0" err="1" smtClean="0"/>
              <a:t>titik</a:t>
            </a:r>
            <a:r>
              <a:rPr lang="en-US" sz="2200" dirty="0" smtClean="0"/>
              <a:t> </a:t>
            </a:r>
            <a:r>
              <a:rPr lang="en-US" sz="2200" dirty="0" err="1" smtClean="0"/>
              <a:t>kritis</a:t>
            </a:r>
            <a:r>
              <a:rPr lang="en-US" sz="2200" dirty="0" smtClean="0"/>
              <a:t> x*, </a:t>
            </a:r>
            <a:r>
              <a:rPr lang="en-US" sz="2200" dirty="0" err="1" smtClean="0"/>
              <a:t>syarat</a:t>
            </a:r>
            <a:r>
              <a:rPr lang="en-US" sz="2200" dirty="0" smtClean="0"/>
              <a:t> f’(x*) = 0</a:t>
            </a:r>
          </a:p>
          <a:p>
            <a:pPr marL="609600" indent="-609600" algn="just" eaLnBrk="1" hangingPunct="1">
              <a:buFontTx/>
              <a:buAutoNum type="romanUcPeriod"/>
            </a:pP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x*, </a:t>
            </a:r>
            <a:r>
              <a:rPr lang="en-US" sz="2200" dirty="0" err="1" smtClean="0"/>
              <a:t>tentukan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f”(x*)</a:t>
            </a:r>
          </a:p>
          <a:p>
            <a:pPr marL="974725" lvl="1" indent="-250825" algn="just" eaLnBrk="1" hangingPunct="1">
              <a:buFontTx/>
              <a:buAutoNum type="alphaLcPeriod"/>
            </a:pPr>
            <a:r>
              <a:rPr lang="en-US" sz="2200" dirty="0" err="1" smtClean="0">
                <a:sym typeface="Wingdings" pitchFamily="2" charset="2"/>
              </a:rPr>
              <a:t>Jika</a:t>
            </a:r>
            <a:r>
              <a:rPr lang="en-US" sz="2200" dirty="0" smtClean="0">
                <a:sym typeface="Wingdings" pitchFamily="2" charset="2"/>
              </a:rPr>
              <a:t> f”(x*) &gt; 0 </a:t>
            </a:r>
            <a:r>
              <a:rPr lang="en-US" sz="2200" dirty="0" err="1" smtClean="0">
                <a:sym typeface="Wingdings" pitchFamily="2" charset="2"/>
              </a:rPr>
              <a:t>fungsi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menghadap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atas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titik</a:t>
            </a:r>
            <a:r>
              <a:rPr lang="en-US" sz="2200" dirty="0" smtClean="0">
                <a:sym typeface="Wingdings" pitchFamily="2" charset="2"/>
              </a:rPr>
              <a:t> [(x*, f(x*)] </a:t>
            </a:r>
            <a:r>
              <a:rPr lang="en-US" sz="2200" dirty="0" err="1" smtClean="0">
                <a:sym typeface="Wingdings" pitchFamily="2" charset="2"/>
              </a:rPr>
              <a:t>adalah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titik</a:t>
            </a:r>
            <a:r>
              <a:rPr lang="en-US" sz="2200" dirty="0" smtClean="0">
                <a:sym typeface="Wingdings" pitchFamily="2" charset="2"/>
              </a:rPr>
              <a:t> minimum </a:t>
            </a:r>
            <a:r>
              <a:rPr lang="en-US" sz="2200" dirty="0" err="1" smtClean="0">
                <a:sym typeface="Wingdings" pitchFamily="2" charset="2"/>
              </a:rPr>
              <a:t>relatif</a:t>
            </a:r>
            <a:r>
              <a:rPr lang="en-US" sz="2200" dirty="0" smtClean="0">
                <a:sym typeface="Wingdings" pitchFamily="2" charset="2"/>
              </a:rPr>
              <a:t> </a:t>
            </a:r>
          </a:p>
          <a:p>
            <a:pPr marL="974725" lvl="1" indent="-250825" algn="just" eaLnBrk="1" hangingPunct="1">
              <a:buFontTx/>
              <a:buAutoNum type="alphaLcPeriod"/>
            </a:pPr>
            <a:r>
              <a:rPr lang="en-US" sz="2200" dirty="0" err="1" smtClean="0">
                <a:sym typeface="Wingdings" pitchFamily="2" charset="2"/>
              </a:rPr>
              <a:t>Jika</a:t>
            </a:r>
            <a:r>
              <a:rPr lang="en-US" sz="2200" dirty="0" smtClean="0">
                <a:sym typeface="Wingdings" pitchFamily="2" charset="2"/>
              </a:rPr>
              <a:t> f”(x*) &lt; 0 </a:t>
            </a:r>
            <a:r>
              <a:rPr lang="en-US" sz="2200" dirty="0" err="1" smtClean="0">
                <a:sym typeface="Wingdings" pitchFamily="2" charset="2"/>
              </a:rPr>
              <a:t>fungsi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menghadap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bawah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titik</a:t>
            </a:r>
            <a:r>
              <a:rPr lang="en-US" sz="2200" dirty="0" smtClean="0">
                <a:sym typeface="Wingdings" pitchFamily="2" charset="2"/>
              </a:rPr>
              <a:t> [(x*, f(x*)] </a:t>
            </a:r>
            <a:r>
              <a:rPr lang="en-US" sz="2200" dirty="0" err="1" smtClean="0">
                <a:sym typeface="Wingdings" pitchFamily="2" charset="2"/>
              </a:rPr>
              <a:t>adalah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titik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maksimum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relatif</a:t>
            </a:r>
            <a:endParaRPr lang="en-US" sz="2200" dirty="0" smtClean="0">
              <a:sym typeface="Wingdings" pitchFamily="2" charset="2"/>
            </a:endParaRPr>
          </a:p>
          <a:p>
            <a:pPr marL="974725" lvl="1" indent="-250825" algn="just" eaLnBrk="1" hangingPunct="1">
              <a:buFontTx/>
              <a:buAutoNum type="alphaLcPeriod"/>
            </a:pPr>
            <a:r>
              <a:rPr lang="en-US" sz="2200" dirty="0" err="1" smtClean="0">
                <a:sym typeface="Wingdings" pitchFamily="2" charset="2"/>
              </a:rPr>
              <a:t>Jika</a:t>
            </a:r>
            <a:r>
              <a:rPr lang="en-US" sz="2200" dirty="0" smtClean="0">
                <a:sym typeface="Wingdings" pitchFamily="2" charset="2"/>
              </a:rPr>
              <a:t> f”(x*) = 0 </a:t>
            </a:r>
            <a:r>
              <a:rPr lang="en-US" sz="2200" dirty="0" err="1" smtClean="0">
                <a:sym typeface="Wingdings" pitchFamily="2" charset="2"/>
              </a:rPr>
              <a:t>tidak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dapat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ditarik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kesimpulan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fungsi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menghadap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mana</a:t>
            </a:r>
            <a:r>
              <a:rPr lang="en-US" sz="2200" dirty="0" smtClean="0">
                <a:sym typeface="Wingdings" pitchFamily="2" charset="2"/>
              </a:rPr>
              <a:t>, </a:t>
            </a:r>
            <a:r>
              <a:rPr lang="en-US" sz="2200" dirty="0" err="1" smtClean="0">
                <a:sym typeface="Wingdings" pitchFamily="2" charset="2"/>
              </a:rPr>
              <a:t>untuk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itu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diperlukan</a:t>
            </a:r>
            <a:r>
              <a:rPr lang="en-US" sz="2200" dirty="0" smtClean="0">
                <a:sym typeface="Wingdings" pitchFamily="2" charset="2"/>
              </a:rPr>
              <a:t> test </a:t>
            </a:r>
            <a:r>
              <a:rPr lang="en-US" sz="2200" dirty="0" err="1" smtClean="0">
                <a:sym typeface="Wingdings" pitchFamily="2" charset="2"/>
              </a:rPr>
              <a:t>derivatif</a:t>
            </a:r>
            <a:r>
              <a:rPr lang="en-US" sz="2200" dirty="0" smtClean="0">
                <a:sym typeface="Wingdings" pitchFamily="2" charset="2"/>
              </a:rPr>
              <a:t> I </a:t>
            </a:r>
            <a:r>
              <a:rPr lang="en-US" sz="2200" dirty="0" err="1" smtClean="0">
                <a:sym typeface="Wingdings" pitchFamily="2" charset="2"/>
              </a:rPr>
              <a:t>untuk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menguji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sifat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titik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tersebut</a:t>
            </a:r>
            <a:endParaRPr lang="en-US" sz="2200" dirty="0" smtClean="0">
              <a:sym typeface="Wingdings" pitchFamily="2" charset="2"/>
            </a:endParaRPr>
          </a:p>
          <a:p>
            <a:pPr marL="609600" indent="-609600" algn="just" eaLnBrk="1" hangingPunct="1">
              <a:buFontTx/>
              <a:buNone/>
            </a:pPr>
            <a:endParaRPr lang="en-US" sz="2200" b="1" dirty="0" smtClean="0"/>
          </a:p>
          <a:p>
            <a:pPr marL="609600" indent="-609600" algn="just" eaLnBrk="1" hangingPunct="1">
              <a:buFontTx/>
              <a:buNone/>
            </a:pPr>
            <a:r>
              <a:rPr lang="en-US" sz="2200" dirty="0" err="1" smtClean="0"/>
              <a:t>Contoh</a:t>
            </a:r>
            <a:r>
              <a:rPr lang="en-US" sz="2200" dirty="0" smtClean="0"/>
              <a:t> :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981200" y="5483225"/>
          <a:ext cx="3308350" cy="841375"/>
        </p:xfrm>
        <a:graphic>
          <a:graphicData uri="http://schemas.openxmlformats.org/presentationml/2006/ole">
            <p:oleObj spid="_x0000_s11266" name="Equation" r:id="rId3" imgW="16510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b="0" dirty="0" err="1" smtClean="0"/>
              <a:t>Carilah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titik-titik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kritis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sifatnya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dari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fungsi-fungsi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berikut</a:t>
            </a:r>
            <a:r>
              <a:rPr lang="en-US" sz="2400" b="0" dirty="0" smtClean="0"/>
              <a:t>:</a:t>
            </a:r>
          </a:p>
          <a:p>
            <a:pPr marL="533400" indent="-533400" eaLnBrk="1" hangingPunct="1">
              <a:buFontTx/>
              <a:buNone/>
            </a:pPr>
            <a:endParaRPr lang="en-US" sz="2400" b="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z="2400" b="0" dirty="0" smtClean="0"/>
              <a:t>f(x) = -3x</a:t>
            </a:r>
            <a:r>
              <a:rPr lang="en-US" sz="2400" b="0" baseline="30000" dirty="0" smtClean="0"/>
              <a:t>2</a:t>
            </a:r>
            <a:r>
              <a:rPr lang="en-US" sz="2400" b="0" dirty="0" smtClean="0"/>
              <a:t> + 6x -20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 b="0" dirty="0" smtClean="0"/>
              <a:t>f(x) = -x</a:t>
            </a:r>
            <a:r>
              <a:rPr lang="en-US" sz="2400" b="0" baseline="30000" dirty="0" smtClean="0"/>
              <a:t>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Latihan</a:t>
            </a:r>
            <a:endParaRPr lang="en-US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Sketsa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0" dirty="0" smtClean="0"/>
              <a:t>FAKTOR-FAKTOR PENTING</a:t>
            </a:r>
          </a:p>
          <a:p>
            <a:pPr eaLnBrk="1" hangingPunct="1">
              <a:buFontTx/>
              <a:buChar char="-"/>
            </a:pPr>
            <a:r>
              <a:rPr lang="en-US" sz="2200" b="0" dirty="0" err="1" smtClean="0"/>
              <a:t>Titik-titik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maksimum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dan</a:t>
            </a:r>
            <a:r>
              <a:rPr lang="en-US" sz="2200" b="0" dirty="0" smtClean="0"/>
              <a:t> minimum </a:t>
            </a:r>
            <a:r>
              <a:rPr lang="en-US" sz="2200" b="0" dirty="0" err="1" smtClean="0"/>
              <a:t>relatif</a:t>
            </a:r>
            <a:r>
              <a:rPr lang="en-US" sz="2200" b="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200" b="0" dirty="0" smtClean="0"/>
              <a:t>	</a:t>
            </a:r>
            <a:r>
              <a:rPr lang="en-US" sz="2200" b="0" dirty="0" err="1" smtClean="0">
                <a:solidFill>
                  <a:srgbClr val="0000FF"/>
                </a:solidFill>
              </a:rPr>
              <a:t>Syarat</a:t>
            </a:r>
            <a:r>
              <a:rPr lang="en-US" sz="2200" b="0" dirty="0" smtClean="0">
                <a:solidFill>
                  <a:srgbClr val="0000FF"/>
                </a:solidFill>
              </a:rPr>
              <a:t>, f ’(x) = 0</a:t>
            </a:r>
            <a:r>
              <a:rPr lang="en-US" sz="2200" b="0" dirty="0" smtClean="0"/>
              <a:t> </a:t>
            </a:r>
          </a:p>
          <a:p>
            <a:pPr eaLnBrk="1" hangingPunct="1">
              <a:buFontTx/>
              <a:buChar char="-"/>
            </a:pPr>
            <a:r>
              <a:rPr lang="en-US" sz="2200" b="0" dirty="0" err="1" smtClean="0"/>
              <a:t>Titik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belok</a:t>
            </a:r>
            <a:r>
              <a:rPr lang="en-US" sz="2200" b="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200" b="0" dirty="0" smtClean="0"/>
              <a:t>	</a:t>
            </a:r>
            <a:r>
              <a:rPr lang="en-US" sz="2200" b="0" dirty="0" err="1" smtClean="0">
                <a:solidFill>
                  <a:srgbClr val="0000FF"/>
                </a:solidFill>
              </a:rPr>
              <a:t>Syarat</a:t>
            </a:r>
            <a:r>
              <a:rPr lang="en-US" sz="2200" b="0" dirty="0" smtClean="0">
                <a:solidFill>
                  <a:srgbClr val="0000FF"/>
                </a:solidFill>
              </a:rPr>
              <a:t> f ”(x) = 0</a:t>
            </a:r>
          </a:p>
          <a:p>
            <a:pPr eaLnBrk="1" hangingPunct="1">
              <a:buFontTx/>
              <a:buChar char="-"/>
            </a:pPr>
            <a:r>
              <a:rPr lang="en-US" sz="2200" b="0" dirty="0" err="1" smtClean="0"/>
              <a:t>Titik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potong</a:t>
            </a:r>
            <a:r>
              <a:rPr lang="en-US" sz="2200" b="0" dirty="0" smtClean="0"/>
              <a:t> y </a:t>
            </a:r>
            <a:r>
              <a:rPr lang="en-US" sz="2200" b="0" dirty="0" err="1" smtClean="0"/>
              <a:t>dan</a:t>
            </a:r>
            <a:r>
              <a:rPr lang="en-US" sz="2200" b="0" dirty="0" smtClean="0"/>
              <a:t> x (optional)</a:t>
            </a:r>
          </a:p>
          <a:p>
            <a:pPr eaLnBrk="1" hangingPunct="1">
              <a:buFontTx/>
              <a:buNone/>
            </a:pPr>
            <a:r>
              <a:rPr lang="en-US" sz="2200" b="0" dirty="0" smtClean="0">
                <a:solidFill>
                  <a:srgbClr val="0000FF"/>
                </a:solidFill>
              </a:rPr>
              <a:t>	</a:t>
            </a:r>
            <a:r>
              <a:rPr lang="en-US" sz="2200" b="0" dirty="0" err="1" smtClean="0">
                <a:solidFill>
                  <a:srgbClr val="0000FF"/>
                </a:solidFill>
              </a:rPr>
              <a:t>Dengan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memisalkan</a:t>
            </a:r>
            <a:r>
              <a:rPr lang="en-US" sz="2200" b="0" dirty="0" smtClean="0">
                <a:solidFill>
                  <a:srgbClr val="0000FF"/>
                </a:solidFill>
              </a:rPr>
              <a:t> x </a:t>
            </a:r>
            <a:r>
              <a:rPr lang="en-US" sz="2200" b="0" dirty="0" err="1" smtClean="0">
                <a:solidFill>
                  <a:srgbClr val="0000FF"/>
                </a:solidFill>
              </a:rPr>
              <a:t>atau</a:t>
            </a:r>
            <a:r>
              <a:rPr lang="en-US" sz="2200" b="0" dirty="0" smtClean="0">
                <a:solidFill>
                  <a:srgbClr val="0000FF"/>
                </a:solidFill>
              </a:rPr>
              <a:t> y </a:t>
            </a:r>
            <a:r>
              <a:rPr lang="en-US" sz="2200" b="0" dirty="0" err="1" smtClean="0">
                <a:solidFill>
                  <a:srgbClr val="0000FF"/>
                </a:solidFill>
              </a:rPr>
              <a:t>adalah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nol</a:t>
            </a:r>
            <a:endParaRPr lang="en-US" sz="2200" b="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200" b="0" dirty="0" err="1" smtClean="0"/>
              <a:t>Arah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akhir</a:t>
            </a:r>
            <a:endParaRPr lang="en-US" sz="2200" b="0" dirty="0" smtClean="0"/>
          </a:p>
          <a:p>
            <a:pPr eaLnBrk="1" hangingPunct="1">
              <a:buFontTx/>
              <a:buNone/>
            </a:pPr>
            <a:r>
              <a:rPr lang="en-US" sz="2200" b="0" dirty="0" smtClean="0"/>
              <a:t>	</a:t>
            </a:r>
            <a:r>
              <a:rPr lang="en-US" sz="2200" b="0" dirty="0" err="1" smtClean="0">
                <a:solidFill>
                  <a:srgbClr val="0000FF"/>
                </a:solidFill>
              </a:rPr>
              <a:t>Dengan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menganalogikan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pada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fungsi</a:t>
            </a:r>
            <a:r>
              <a:rPr lang="en-US" sz="2200" b="0" dirty="0" smtClean="0">
                <a:solidFill>
                  <a:srgbClr val="0000FF"/>
                </a:solidFill>
              </a:rPr>
              <a:t> linier </a:t>
            </a:r>
            <a:r>
              <a:rPr lang="en-US" sz="2200" b="0" dirty="0" err="1" smtClean="0">
                <a:solidFill>
                  <a:srgbClr val="0000FF"/>
                </a:solidFill>
              </a:rPr>
              <a:t>atau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fungsi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kuadrat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sz="2200" b="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200" b="0" dirty="0" err="1" smtClean="0"/>
              <a:t>Contoh</a:t>
            </a:r>
            <a:r>
              <a:rPr lang="en-US" sz="2200" b="0" dirty="0" smtClean="0"/>
              <a:t> : 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752600" y="5407025"/>
          <a:ext cx="3308350" cy="841375"/>
        </p:xfrm>
        <a:graphic>
          <a:graphicData uri="http://schemas.openxmlformats.org/presentationml/2006/ole">
            <p:oleObj spid="_x0000_s12290" name="Equation" r:id="rId3" imgW="16510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Latihan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0" smtClean="0"/>
              <a:t>Sketsalah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fungsi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berikut</a:t>
            </a:r>
            <a:r>
              <a:rPr lang="en-US" sz="2000" b="0" dirty="0" smtClean="0"/>
              <a:t> :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1071563" y="1978025"/>
          <a:ext cx="3271837" cy="841375"/>
        </p:xfrm>
        <a:graphic>
          <a:graphicData uri="http://schemas.openxmlformats.org/presentationml/2006/ole">
            <p:oleObj spid="_x0000_s13314" name="Equation" r:id="rId3" imgW="16256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Tingkat </a:t>
            </a:r>
            <a:r>
              <a:rPr lang="en-US" dirty="0" err="1" smtClean="0"/>
              <a:t>Perubahan</a:t>
            </a:r>
            <a:r>
              <a:rPr lang="en-US" dirty="0" smtClean="0"/>
              <a:t> Rata-rata</a:t>
            </a:r>
            <a:endParaRPr lang="en-US" dirty="0" smtClean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05400"/>
            <a:ext cx="7772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/>
              <a:t>Kecepatan</a:t>
            </a:r>
            <a:r>
              <a:rPr lang="en-US" sz="2400" dirty="0" smtClean="0"/>
              <a:t> rata-rata =</a:t>
            </a:r>
          </a:p>
        </p:txBody>
      </p:sp>
      <p:sp>
        <p:nvSpPr>
          <p:cNvPr id="1029" name="Oval 4"/>
          <p:cNvSpPr>
            <a:spLocks noChangeArrowheads="1"/>
          </p:cNvSpPr>
          <p:nvPr/>
        </p:nvSpPr>
        <p:spPr bwMode="auto">
          <a:xfrm>
            <a:off x="1905000" y="2133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Oval 5"/>
          <p:cNvSpPr>
            <a:spLocks noChangeArrowheads="1"/>
          </p:cNvSpPr>
          <p:nvPr/>
        </p:nvSpPr>
        <p:spPr bwMode="auto">
          <a:xfrm>
            <a:off x="62484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1" name="AutoShape 6"/>
          <p:cNvCxnSpPr>
            <a:cxnSpLocks noChangeShapeType="1"/>
            <a:stCxn id="1029" idx="6"/>
            <a:endCxn id="1030" idx="0"/>
          </p:cNvCxnSpPr>
          <p:nvPr/>
        </p:nvCxnSpPr>
        <p:spPr bwMode="auto">
          <a:xfrm>
            <a:off x="2209800" y="2286000"/>
            <a:ext cx="4191000" cy="1371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1447800" y="24384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Km 0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835650" y="397668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Km 140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1524000" y="16002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Jakarta</a:t>
            </a: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6553200" y="3200400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Bandung</a:t>
            </a:r>
          </a:p>
        </p:txBody>
      </p:sp>
      <p:graphicFrame>
        <p:nvGraphicFramePr>
          <p:cNvPr id="244748" name="Object 12"/>
          <p:cNvGraphicFramePr>
            <a:graphicFrameLocks noChangeAspect="1"/>
          </p:cNvGraphicFramePr>
          <p:nvPr/>
        </p:nvGraphicFramePr>
        <p:xfrm>
          <a:off x="4200525" y="4949825"/>
          <a:ext cx="3419475" cy="841375"/>
        </p:xfrm>
        <a:graphic>
          <a:graphicData uri="http://schemas.openxmlformats.org/presentationml/2006/ole">
            <p:oleObj spid="_x0000_s2050" name="Equation" r:id="rId3" imgW="1701800" imgH="419100" progId="Equation.3">
              <p:embed/>
            </p:oleObj>
          </a:graphicData>
        </a:graphic>
      </p:graphicFrame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717925" y="29718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 jam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endParaRPr lang="en-US" dirty="0" smtClean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1816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200" b="0" smtClean="0"/>
              <a:t>Bentuk</a:t>
            </a:r>
            <a:r>
              <a:rPr lang="en-US" sz="2200" b="0" dirty="0" smtClean="0"/>
              <a:t> </a:t>
            </a:r>
            <a:r>
              <a:rPr lang="el-GR" sz="2200" b="0" dirty="0" smtClean="0"/>
              <a:t>Δ</a:t>
            </a:r>
            <a:r>
              <a:rPr lang="en-US" sz="2200" b="0" dirty="0" smtClean="0"/>
              <a:t>y/</a:t>
            </a:r>
            <a:r>
              <a:rPr lang="el-GR" sz="2200" b="0" dirty="0" smtClean="0"/>
              <a:t>Δ</a:t>
            </a:r>
            <a:r>
              <a:rPr lang="en-US" sz="2200" b="0" dirty="0" smtClean="0"/>
              <a:t>x </a:t>
            </a:r>
            <a:r>
              <a:rPr lang="en-US" sz="2200" b="0" dirty="0" err="1" smtClean="0"/>
              <a:t>disebut</a:t>
            </a:r>
            <a:r>
              <a:rPr lang="en-US" sz="2200" b="0" dirty="0" smtClean="0"/>
              <a:t> </a:t>
            </a:r>
            <a:r>
              <a:rPr lang="en-US" sz="2200" b="0" dirty="0" smtClean="0">
                <a:solidFill>
                  <a:srgbClr val="3333FF"/>
                </a:solidFill>
              </a:rPr>
              <a:t>difference quotient</a:t>
            </a:r>
            <a:r>
              <a:rPr lang="en-US" sz="2200" b="0" dirty="0" smtClean="0"/>
              <a:t> yang </a:t>
            </a:r>
            <a:r>
              <a:rPr lang="en-US" sz="2200" b="0" dirty="0" err="1" smtClean="0"/>
              <a:t>mencerminkan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tingkat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perubahan</a:t>
            </a:r>
            <a:r>
              <a:rPr lang="en-US" sz="2200" b="0" dirty="0" smtClean="0"/>
              <a:t> rata-rata </a:t>
            </a:r>
            <a:r>
              <a:rPr lang="en-US" sz="2200" b="0" dirty="0" err="1" smtClean="0"/>
              <a:t>variabel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terikat</a:t>
            </a:r>
            <a:r>
              <a:rPr lang="en-US" sz="2200" b="0" dirty="0" smtClean="0"/>
              <a:t> y </a:t>
            </a:r>
            <a:r>
              <a:rPr lang="en-US" sz="2200" b="0" dirty="0" err="1" smtClean="0"/>
              <a:t>terhadap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variabel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bebas</a:t>
            </a:r>
            <a:r>
              <a:rPr lang="en-US" sz="2200" b="0" dirty="0" smtClean="0"/>
              <a:t> x.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1000" b="0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200" b="0" dirty="0" err="1" smtClean="0"/>
              <a:t>Apabila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dalam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pembagian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tersebut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perubahan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variabel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bebas</a:t>
            </a:r>
            <a:r>
              <a:rPr lang="en-US" sz="2200" b="0" dirty="0" smtClean="0"/>
              <a:t> x </a:t>
            </a:r>
            <a:r>
              <a:rPr lang="en-US" sz="2200" b="0" dirty="0" err="1" smtClean="0"/>
              <a:t>sangat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kecil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atau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mendekati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nol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maka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pembagian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tersebut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dinamakan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turunan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atau</a:t>
            </a:r>
            <a:r>
              <a:rPr lang="en-US" sz="2200" b="0" dirty="0" smtClean="0"/>
              <a:t> </a:t>
            </a:r>
            <a:r>
              <a:rPr lang="en-US" sz="2200" b="0" dirty="0" err="1" smtClean="0">
                <a:solidFill>
                  <a:srgbClr val="3333FF"/>
                </a:solidFill>
              </a:rPr>
              <a:t>derivatif</a:t>
            </a:r>
            <a:r>
              <a:rPr lang="en-US" sz="2200" b="0" dirty="0" smtClean="0">
                <a:solidFill>
                  <a:srgbClr val="3333FF"/>
                </a:solidFill>
              </a:rPr>
              <a:t> (derivative)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 smtClean="0">
              <a:solidFill>
                <a:srgbClr val="3333FF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 smtClean="0">
              <a:solidFill>
                <a:srgbClr val="3333FF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 smtClean="0">
              <a:solidFill>
                <a:srgbClr val="3333FF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200" b="0" dirty="0" err="1" smtClean="0">
                <a:solidFill>
                  <a:srgbClr val="0033CC"/>
                </a:solidFill>
              </a:rPr>
              <a:t>Kalkulus</a:t>
            </a:r>
            <a:r>
              <a:rPr lang="en-US" sz="2200" b="0" dirty="0" smtClean="0">
                <a:solidFill>
                  <a:srgbClr val="0033CC"/>
                </a:solidFill>
              </a:rPr>
              <a:t> </a:t>
            </a:r>
            <a:r>
              <a:rPr lang="en-US" sz="2200" b="0" dirty="0" err="1" smtClean="0">
                <a:solidFill>
                  <a:srgbClr val="0033CC"/>
                </a:solidFill>
              </a:rPr>
              <a:t>diferensial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membahas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tentang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tingkat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perubahan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suatu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fungsi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sehubungan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dengan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perubahan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kecil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dalam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variabel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bebas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fungsi</a:t>
            </a:r>
            <a:r>
              <a:rPr lang="en-US" sz="2200" b="0" dirty="0" smtClean="0"/>
              <a:t> yang </a:t>
            </a:r>
            <a:r>
              <a:rPr lang="en-US" sz="2200" b="0" dirty="0" err="1" smtClean="0"/>
              <a:t>bersangkutan</a:t>
            </a:r>
            <a:r>
              <a:rPr lang="en-US" sz="2200" b="0" dirty="0" smtClean="0"/>
              <a:t>.</a:t>
            </a:r>
            <a:endParaRPr lang="en-US" sz="2200" b="0" dirty="0" smtClean="0">
              <a:solidFill>
                <a:srgbClr val="3333FF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200" b="0" dirty="0" smtClean="0"/>
          </a:p>
        </p:txBody>
      </p:sp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2901950" y="2106613"/>
          <a:ext cx="2660650" cy="712787"/>
        </p:xfrm>
        <a:graphic>
          <a:graphicData uri="http://schemas.openxmlformats.org/presentationml/2006/ole">
            <p:oleObj spid="_x0000_s3074" name="Equation" r:id="rId3" imgW="1459866" imgH="393529" progId="Equation.3">
              <p:embed/>
            </p:oleObj>
          </a:graphicData>
        </a:graphic>
      </p:graphicFrame>
      <p:graphicFrame>
        <p:nvGraphicFramePr>
          <p:cNvPr id="246791" name="Object 7"/>
          <p:cNvGraphicFramePr>
            <a:graphicFrameLocks noChangeAspect="1"/>
          </p:cNvGraphicFramePr>
          <p:nvPr/>
        </p:nvGraphicFramePr>
        <p:xfrm>
          <a:off x="1676400" y="4038600"/>
          <a:ext cx="5575300" cy="776288"/>
        </p:xfrm>
        <a:graphic>
          <a:graphicData uri="http://schemas.openxmlformats.org/presentationml/2006/ole">
            <p:oleObj spid="_x0000_s3075" name="Equation" r:id="rId4" imgW="30734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en-US" dirty="0" smtClean="0"/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err="1" smtClean="0"/>
              <a:t>Turunan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y = f(x) = x</a:t>
            </a:r>
            <a:r>
              <a:rPr lang="en-US" sz="2000" baseline="30000" dirty="0" smtClean="0"/>
              <a:t>2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:</a:t>
            </a:r>
            <a:endParaRPr lang="en-US" sz="2000" baseline="30000" dirty="0" smtClean="0"/>
          </a:p>
        </p:txBody>
      </p:sp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939800" y="1752600"/>
          <a:ext cx="2868613" cy="787400"/>
        </p:xfrm>
        <a:graphic>
          <a:graphicData uri="http://schemas.openxmlformats.org/presentationml/2006/ole">
            <p:oleObj spid="_x0000_s4098" name="Equation" r:id="rId3" imgW="1435100" imgH="393700" progId="Equation.3">
              <p:embed/>
            </p:oleObj>
          </a:graphicData>
        </a:graphic>
      </p:graphicFrame>
      <p:graphicFrame>
        <p:nvGraphicFramePr>
          <p:cNvPr id="247815" name="Object 7"/>
          <p:cNvGraphicFramePr>
            <a:graphicFrameLocks noChangeAspect="1"/>
          </p:cNvGraphicFramePr>
          <p:nvPr/>
        </p:nvGraphicFramePr>
        <p:xfrm>
          <a:off x="1398588" y="2667000"/>
          <a:ext cx="4926012" cy="838200"/>
        </p:xfrm>
        <a:graphic>
          <a:graphicData uri="http://schemas.openxmlformats.org/presentationml/2006/ole">
            <p:oleObj spid="_x0000_s4099" name="Equation" r:id="rId4" imgW="2463800" imgH="419100" progId="Equation.3">
              <p:embed/>
            </p:oleObj>
          </a:graphicData>
        </a:graphic>
      </p:graphicFrame>
      <p:graphicFrame>
        <p:nvGraphicFramePr>
          <p:cNvPr id="247817" name="Object 9"/>
          <p:cNvGraphicFramePr>
            <a:graphicFrameLocks noChangeAspect="1"/>
          </p:cNvGraphicFramePr>
          <p:nvPr/>
        </p:nvGraphicFramePr>
        <p:xfrm>
          <a:off x="1423988" y="3657600"/>
          <a:ext cx="3529012" cy="838200"/>
        </p:xfrm>
        <a:graphic>
          <a:graphicData uri="http://schemas.openxmlformats.org/presentationml/2006/ole">
            <p:oleObj spid="_x0000_s4100" name="Equation" r:id="rId5" imgW="1765300" imgH="419100" progId="Equation.3">
              <p:embed/>
            </p:oleObj>
          </a:graphicData>
        </a:graphic>
      </p:graphicFrame>
      <p:graphicFrame>
        <p:nvGraphicFramePr>
          <p:cNvPr id="247819" name="Object 11"/>
          <p:cNvGraphicFramePr>
            <a:graphicFrameLocks noChangeAspect="1"/>
          </p:cNvGraphicFramePr>
          <p:nvPr/>
        </p:nvGraphicFramePr>
        <p:xfrm>
          <a:off x="5105400" y="3886200"/>
          <a:ext cx="1243013" cy="355600"/>
        </p:xfrm>
        <a:graphic>
          <a:graphicData uri="http://schemas.openxmlformats.org/presentationml/2006/ole">
            <p:oleObj spid="_x0000_s4101" name="Equation" r:id="rId6" imgW="621760" imgH="177646" progId="Equation.3">
              <p:embed/>
            </p:oleObj>
          </a:graphicData>
        </a:graphic>
      </p:graphicFrame>
      <p:graphicFrame>
        <p:nvGraphicFramePr>
          <p:cNvPr id="247821" name="Object 13"/>
          <p:cNvGraphicFramePr>
            <a:graphicFrameLocks noChangeAspect="1"/>
          </p:cNvGraphicFramePr>
          <p:nvPr/>
        </p:nvGraphicFramePr>
        <p:xfrm>
          <a:off x="1150938" y="5227638"/>
          <a:ext cx="3573462" cy="868362"/>
        </p:xfrm>
        <a:graphic>
          <a:graphicData uri="http://schemas.openxmlformats.org/presentationml/2006/ole">
            <p:oleObj spid="_x0000_s4102" name="Equation" r:id="rId7" imgW="17653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Kaidah-kaidah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143000"/>
            <a:ext cx="8424862" cy="5661025"/>
          </a:xfrm>
        </p:spPr>
        <p:txBody>
          <a:bodyPr/>
          <a:lstStyle/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smtClean="0"/>
              <a:t>ATURAN 1 : FUNGSI KONSTANTA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 smtClean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err="1" smtClean="0"/>
              <a:t>Jika</a:t>
            </a:r>
            <a:r>
              <a:rPr lang="en-US" sz="2000" b="0" dirty="0" smtClean="0"/>
              <a:t> f(x) = k, </a:t>
            </a:r>
            <a:r>
              <a:rPr lang="en-US" sz="2000" b="0" dirty="0" err="1" smtClean="0"/>
              <a:t>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mana</a:t>
            </a:r>
            <a:r>
              <a:rPr lang="en-US" sz="2000" b="0" dirty="0" smtClean="0"/>
              <a:t> k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sembarang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konstanta</a:t>
            </a:r>
            <a:endParaRPr lang="en-US" sz="2000" b="0" dirty="0" smtClean="0"/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 smtClean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smtClean="0"/>
              <a:t>		f’(x) = 0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 smtClean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smtClean="0"/>
              <a:t>ATURAN 2 : FUNGSI PANGKAT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 smtClean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err="1" smtClean="0"/>
              <a:t>Jika</a:t>
            </a:r>
            <a:r>
              <a:rPr lang="en-US" sz="2000" b="0" dirty="0" smtClean="0"/>
              <a:t> f(x) = </a:t>
            </a:r>
            <a:r>
              <a:rPr lang="en-US" sz="2000" b="0" dirty="0" err="1" smtClean="0"/>
              <a:t>x</a:t>
            </a:r>
            <a:r>
              <a:rPr lang="en-US" sz="2000" b="0" baseline="30000" dirty="0" err="1" smtClean="0"/>
              <a:t>n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mana</a:t>
            </a:r>
            <a:r>
              <a:rPr lang="en-US" sz="2000" b="0" dirty="0" smtClean="0"/>
              <a:t> n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bilangan</a:t>
            </a:r>
            <a:r>
              <a:rPr lang="en-US" sz="2000" b="0" dirty="0" smtClean="0"/>
              <a:t> real,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smtClean="0"/>
              <a:t>	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smtClean="0"/>
              <a:t>		f’(x) = nx</a:t>
            </a:r>
            <a:r>
              <a:rPr lang="en-US" sz="2000" b="0" baseline="30000" dirty="0" smtClean="0"/>
              <a:t>n-1</a:t>
            </a:r>
            <a:endParaRPr lang="en-US" sz="2000" b="0" dirty="0" smtClean="0"/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 smtClean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smtClean="0"/>
              <a:t>ATURAN 3 : PERKALIAN KONSTANTA DENGAN FUNGSI</a:t>
            </a:r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 smtClean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err="1" smtClean="0"/>
              <a:t>Jika</a:t>
            </a:r>
            <a:r>
              <a:rPr lang="en-US" sz="2000" b="0" dirty="0" smtClean="0"/>
              <a:t> f(x) = c · g(x), </a:t>
            </a:r>
            <a:r>
              <a:rPr lang="en-US" sz="2000" b="0" dirty="0" err="1" smtClean="0"/>
              <a:t>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mana</a:t>
            </a:r>
            <a:r>
              <a:rPr lang="en-US" sz="2000" b="0" dirty="0" smtClean="0"/>
              <a:t> c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konstanta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g(x)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fungsi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diturunkan</a:t>
            </a:r>
            <a:endParaRPr lang="en-US" sz="2000" b="0" dirty="0" smtClean="0"/>
          </a:p>
          <a:p>
            <a:pPr eaLnBrk="1" hangingPunct="1">
              <a:buFontTx/>
              <a:buNone/>
              <a:tabLst>
                <a:tab pos="0" algn="l"/>
              </a:tabLst>
            </a:pPr>
            <a:endParaRPr lang="en-US" sz="1000" b="0" dirty="0" smtClean="0"/>
          </a:p>
          <a:p>
            <a:pPr eaLnBrk="1" hangingPunct="1">
              <a:buFontTx/>
              <a:buNone/>
              <a:tabLst>
                <a:tab pos="0" algn="l"/>
              </a:tabLst>
            </a:pPr>
            <a:r>
              <a:rPr lang="en-US" sz="2000" b="0" dirty="0" smtClean="0"/>
              <a:t>		f’(x) = c · g’(x)</a:t>
            </a:r>
            <a:endParaRPr lang="en-US" sz="2000" b="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Kaidah-kaidah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endParaRPr 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820150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/>
              <a:t>ATURAN 4 : PENJUMLAHAN/PENGURANGAN FUNGSI</a:t>
            </a:r>
          </a:p>
          <a:p>
            <a:pPr eaLnBrk="1" hangingPunct="1">
              <a:buFontTx/>
              <a:buNone/>
            </a:pPr>
            <a:endParaRPr lang="en-US" sz="1000" b="1" dirty="0" smtClean="0"/>
          </a:p>
          <a:p>
            <a:pPr eaLnBrk="1" hangingPunct="1">
              <a:buFontTx/>
              <a:buNone/>
            </a:pPr>
            <a:r>
              <a:rPr lang="en-US" sz="2000" dirty="0" err="1" smtClean="0"/>
              <a:t>Jika</a:t>
            </a:r>
            <a:r>
              <a:rPr lang="en-US" sz="2000" dirty="0" smtClean="0"/>
              <a:t> f(x) = u(x) ± v(x),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u </a:t>
            </a:r>
            <a:r>
              <a:rPr lang="en-US" sz="2000" dirty="0" err="1" smtClean="0"/>
              <a:t>dan</a:t>
            </a:r>
            <a:r>
              <a:rPr lang="en-US" sz="2000" dirty="0" smtClean="0"/>
              <a:t> v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diturunkan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	f’(x) = u’(x) ± v’(x)</a:t>
            </a:r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None/>
            </a:pPr>
            <a:r>
              <a:rPr lang="en-US" sz="2000" b="1" dirty="0" smtClean="0"/>
              <a:t>ATURAN 5 : PERKALIAN FUNGSI</a:t>
            </a:r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None/>
            </a:pPr>
            <a:r>
              <a:rPr lang="en-US" sz="2000" dirty="0" err="1" smtClean="0"/>
              <a:t>Jika</a:t>
            </a:r>
            <a:r>
              <a:rPr lang="en-US" sz="2000" dirty="0" smtClean="0"/>
              <a:t> f(x) = u(x) · v(x),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u </a:t>
            </a:r>
            <a:r>
              <a:rPr lang="en-US" sz="2000" dirty="0" err="1" smtClean="0"/>
              <a:t>dan</a:t>
            </a:r>
            <a:r>
              <a:rPr lang="en-US" sz="2000" dirty="0" smtClean="0"/>
              <a:t> v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diturunkan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	f’(x) = u’(x)v(x) + v’(x)u(x)</a:t>
            </a:r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None/>
            </a:pPr>
            <a:r>
              <a:rPr lang="en-US" sz="2000" b="1" dirty="0" smtClean="0"/>
              <a:t>ATURAN 6 : PEMBAGIAN FUNGSI</a:t>
            </a:r>
          </a:p>
          <a:p>
            <a:pPr eaLnBrk="1" hangingPunct="1">
              <a:buFontTx/>
              <a:buNone/>
            </a:pPr>
            <a:endParaRPr lang="en-US" sz="1000" b="1" dirty="0" smtClean="0"/>
          </a:p>
          <a:p>
            <a:pPr eaLnBrk="1" hangingPunct="1">
              <a:buFontTx/>
              <a:buNone/>
            </a:pPr>
            <a:r>
              <a:rPr lang="en-US" sz="2000" dirty="0" err="1" smtClean="0"/>
              <a:t>Jika</a:t>
            </a:r>
            <a:r>
              <a:rPr lang="en-US" sz="2000" dirty="0" smtClean="0"/>
              <a:t> f(x) = u(x)/v(x),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u </a:t>
            </a:r>
            <a:r>
              <a:rPr lang="en-US" sz="2000" dirty="0" err="1" smtClean="0"/>
              <a:t>dan</a:t>
            </a:r>
            <a:r>
              <a:rPr lang="en-US" sz="2000" dirty="0" smtClean="0"/>
              <a:t> v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diturunkan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v(x) ≠ 0</a:t>
            </a:r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	f’(x) = 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662238" y="5410200"/>
          <a:ext cx="2824162" cy="804863"/>
        </p:xfrm>
        <a:graphic>
          <a:graphicData uri="http://schemas.openxmlformats.org/presentationml/2006/ole">
            <p:oleObj spid="_x0000_s5122" name="Equation" r:id="rId3" imgW="1574800" imgH="444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Kaidah-kaidah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endParaRPr 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1125538"/>
            <a:ext cx="8424862" cy="5472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smtClean="0"/>
              <a:t>ATURAN 7 : PANGKAT DARI SUATU FUNGSI</a:t>
            </a:r>
          </a:p>
          <a:p>
            <a:pPr eaLnBrk="1" hangingPunct="1">
              <a:buFontTx/>
              <a:buNone/>
            </a:pPr>
            <a:endParaRPr lang="en-US" sz="1000" b="1" smtClean="0"/>
          </a:p>
          <a:p>
            <a:pPr eaLnBrk="1" hangingPunct="1">
              <a:buFontTx/>
              <a:buNone/>
            </a:pPr>
            <a:r>
              <a:rPr lang="en-US" sz="2000" smtClean="0"/>
              <a:t>Jika f(x) = [u(x)]</a:t>
            </a:r>
            <a:r>
              <a:rPr lang="en-US" sz="2000" baseline="30000" smtClean="0"/>
              <a:t>n</a:t>
            </a:r>
            <a:r>
              <a:rPr lang="en-US" sz="2000" smtClean="0"/>
              <a:t>, di mana u dapat diturunkan dan n adalah bilangan real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r>
              <a:rPr lang="en-US" sz="2000" smtClean="0"/>
              <a:t>		f’(x) = n · [u(x)]</a:t>
            </a:r>
            <a:r>
              <a:rPr lang="en-US" sz="2000" baseline="30000" smtClean="0"/>
              <a:t>n-1</a:t>
            </a:r>
            <a:r>
              <a:rPr lang="en-US" sz="2000" smtClean="0"/>
              <a:t>· u’(x)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b="1" smtClean="0"/>
              <a:t>ATURAN 8 : FUNGSI EKSPONENSIAL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r>
              <a:rPr lang="en-US" sz="2000" smtClean="0"/>
              <a:t>Jika f(x) = e</a:t>
            </a:r>
            <a:r>
              <a:rPr lang="en-US" sz="2000" baseline="30000" smtClean="0"/>
              <a:t>u(x)</a:t>
            </a:r>
            <a:r>
              <a:rPr lang="en-US" sz="2000" smtClean="0"/>
              <a:t>, di mana u dapat diturunkan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r>
              <a:rPr lang="en-US" sz="2000" smtClean="0"/>
              <a:t>		f’(x) = u’(x)e</a:t>
            </a:r>
            <a:r>
              <a:rPr lang="en-US" sz="2000" baseline="30000" smtClean="0"/>
              <a:t>u(x)</a:t>
            </a:r>
          </a:p>
          <a:p>
            <a:pPr eaLnBrk="1" hangingPunct="1">
              <a:buFontTx/>
              <a:buNone/>
            </a:pPr>
            <a:endParaRPr lang="en-US" sz="2000" baseline="30000" smtClean="0"/>
          </a:p>
          <a:p>
            <a:pPr eaLnBrk="1" hangingPunct="1">
              <a:buFontTx/>
              <a:buNone/>
            </a:pPr>
            <a:r>
              <a:rPr lang="en-US" sz="2000" b="1" smtClean="0"/>
              <a:t>ATURAN 9 : FUNGSI LOG NATURAL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r>
              <a:rPr lang="en-US" sz="2000" smtClean="0"/>
              <a:t>Jika f(x) = ln u(x), di mana u dapat diturunkan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r>
              <a:rPr lang="en-US" sz="2000" smtClean="0"/>
              <a:t>		f’(x) = 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581275" y="5637213"/>
          <a:ext cx="695325" cy="763587"/>
        </p:xfrm>
        <a:graphic>
          <a:graphicData uri="http://schemas.openxmlformats.org/presentationml/2006/ole">
            <p:oleObj spid="_x0000_s6146" name="Equation" r:id="rId3" imgW="380835" imgH="41891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LATIHAN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smtClean="0"/>
              <a:t>Tentukan	dari fungsi-fungsi di bawah ini </a:t>
            </a:r>
          </a:p>
          <a:p>
            <a:pPr marL="457200" indent="-457200" eaLnBrk="1" hangingPunct="1">
              <a:buFontTx/>
              <a:buNone/>
            </a:pPr>
            <a:endParaRPr lang="en-US" sz="200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sz="2000" smtClean="0"/>
              <a:t>y = f(x) = 2x</a:t>
            </a:r>
            <a:r>
              <a:rPr lang="en-US" sz="2000" baseline="30000" smtClean="0"/>
              <a:t>3</a:t>
            </a:r>
            <a:r>
              <a:rPr lang="en-US" sz="2000" smtClean="0"/>
              <a:t> – 4x</a:t>
            </a:r>
            <a:r>
              <a:rPr lang="en-US" sz="2000" baseline="30000" smtClean="0"/>
              <a:t>2</a:t>
            </a:r>
            <a:r>
              <a:rPr lang="en-US" sz="2000" smtClean="0"/>
              <a:t> + 7x – 5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000" smtClean="0"/>
              <a:t>y = f(x) = (x</a:t>
            </a:r>
            <a:r>
              <a:rPr lang="en-US" sz="2000" baseline="30000" smtClean="0"/>
              <a:t>2</a:t>
            </a:r>
            <a:r>
              <a:rPr lang="en-US" sz="2000" smtClean="0"/>
              <a:t> – 4)(2x – 6)</a:t>
            </a:r>
          </a:p>
          <a:p>
            <a:pPr marL="457200" indent="-457200" eaLnBrk="1" hangingPunct="1">
              <a:buFontTx/>
              <a:buNone/>
            </a:pPr>
            <a:endParaRPr lang="en-US" sz="2000" smtClean="0"/>
          </a:p>
          <a:p>
            <a:pPr marL="457200" indent="-457200" eaLnBrk="1" hangingPunct="1">
              <a:buFontTx/>
              <a:buAutoNum type="arabicPeriod" startAt="3"/>
            </a:pPr>
            <a:r>
              <a:rPr lang="en-US" sz="2000" smtClean="0"/>
              <a:t>y = f(x) = </a:t>
            </a:r>
          </a:p>
          <a:p>
            <a:pPr marL="457200" indent="-457200" eaLnBrk="1" hangingPunct="1">
              <a:buFontTx/>
              <a:buAutoNum type="arabicPeriod" startAt="3"/>
            </a:pPr>
            <a:endParaRPr lang="en-US" sz="2000" smtClean="0"/>
          </a:p>
          <a:p>
            <a:pPr marL="457200" indent="-457200" eaLnBrk="1" hangingPunct="1">
              <a:buFontTx/>
              <a:buAutoNum type="arabicPeriod" startAt="3"/>
            </a:pPr>
            <a:r>
              <a:rPr lang="en-US" sz="2000" smtClean="0"/>
              <a:t>y = f(x) = (5x + 12 – 2x</a:t>
            </a:r>
            <a:r>
              <a:rPr lang="en-US" sz="2000" baseline="30000" smtClean="0"/>
              <a:t>-1</a:t>
            </a:r>
            <a:r>
              <a:rPr lang="en-US" sz="2000" smtClean="0"/>
              <a:t>)</a:t>
            </a:r>
            <a:r>
              <a:rPr lang="en-US" sz="2000" baseline="30000" smtClean="0"/>
              <a:t>3</a:t>
            </a:r>
            <a:endParaRPr lang="en-US" sz="2000" smtClean="0"/>
          </a:p>
          <a:p>
            <a:pPr marL="457200" indent="-457200" eaLnBrk="1" hangingPunct="1">
              <a:buFontTx/>
              <a:buAutoNum type="arabicPeriod" startAt="3"/>
            </a:pPr>
            <a:endParaRPr lang="en-US" sz="2000" smtClean="0"/>
          </a:p>
          <a:p>
            <a:pPr marL="457200" indent="-457200" eaLnBrk="1" hangingPunct="1">
              <a:buFontTx/>
              <a:buAutoNum type="arabicPeriod" startAt="3"/>
            </a:pPr>
            <a:r>
              <a:rPr lang="en-US" sz="2000" smtClean="0"/>
              <a:t>y = f(x) = (x</a:t>
            </a:r>
            <a:r>
              <a:rPr lang="en-US" sz="2000" baseline="30000" smtClean="0"/>
              <a:t>2</a:t>
            </a:r>
            <a:r>
              <a:rPr lang="en-US" sz="2000" smtClean="0"/>
              <a:t> - 2)(2x - 4)</a:t>
            </a:r>
            <a:r>
              <a:rPr lang="en-US" sz="2000" baseline="30000" smtClean="0"/>
              <a:t>3</a:t>
            </a:r>
          </a:p>
          <a:p>
            <a:pPr marL="457200" indent="-457200" eaLnBrk="1" hangingPunct="1">
              <a:buFontTx/>
              <a:buAutoNum type="arabicPeriod" startAt="3"/>
            </a:pPr>
            <a:endParaRPr lang="en-US" sz="2000" baseline="30000" smtClean="0"/>
          </a:p>
          <a:p>
            <a:pPr marL="457200" indent="-457200" eaLnBrk="1" hangingPunct="1">
              <a:buFontTx/>
              <a:buAutoNum type="arabicPeriod" startAt="3"/>
            </a:pPr>
            <a:r>
              <a:rPr lang="en-US" sz="2000" smtClean="0"/>
              <a:t>y = f(x) =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286000" y="1187450"/>
          <a:ext cx="420688" cy="717550"/>
        </p:xfrm>
        <a:graphic>
          <a:graphicData uri="http://schemas.openxmlformats.org/presentationml/2006/ole">
            <p:oleObj spid="_x0000_s7170" name="Equation" r:id="rId3" imgW="228501" imgH="393529" progId="Equation.3">
              <p:embed/>
            </p:oleObj>
          </a:graphicData>
        </a:graphic>
      </p:graphicFrame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2667000" y="2973388"/>
          <a:ext cx="812800" cy="760412"/>
        </p:xfrm>
        <a:graphic>
          <a:graphicData uri="http://schemas.openxmlformats.org/presentationml/2006/ole">
            <p:oleObj spid="_x0000_s7171" name="Equation" r:id="rId4" imgW="444307" imgH="418918" progId="Equation.3">
              <p:embed/>
            </p:oleObj>
          </a:graphicData>
        </a:graphic>
      </p:graphicFrame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2706688" y="5030788"/>
          <a:ext cx="950912" cy="760412"/>
        </p:xfrm>
        <a:graphic>
          <a:graphicData uri="http://schemas.openxmlformats.org/presentationml/2006/ole">
            <p:oleObj spid="_x0000_s7172" name="Equation" r:id="rId5" imgW="5207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DERIVATIF ORDE KE DUA ATAU LEBIH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200" smtClean="0"/>
              <a:t>Turunan kedua dari suatu fungsi adalah turunan dari turunan pertama fungsi tersebut. Turunan kedua dari suatu fungsi dengan variabel bebas x dapat dituliskan sebagai :</a:t>
            </a:r>
          </a:p>
          <a:p>
            <a:pPr marL="0" indent="0" eaLnBrk="1" hangingPunct="1">
              <a:buFontTx/>
              <a:buNone/>
            </a:pPr>
            <a:endParaRPr lang="en-US" sz="2200" smtClean="0"/>
          </a:p>
          <a:p>
            <a:pPr marL="0" indent="0" eaLnBrk="1" hangingPunct="1">
              <a:buFontTx/>
              <a:buNone/>
            </a:pPr>
            <a:endParaRPr lang="en-US" sz="2200" smtClean="0"/>
          </a:p>
          <a:p>
            <a:pPr marL="0" indent="0" eaLnBrk="1" hangingPunct="1">
              <a:buFontTx/>
              <a:buNone/>
            </a:pPr>
            <a:endParaRPr lang="en-US" sz="2200" smtClean="0"/>
          </a:p>
          <a:p>
            <a:pPr marL="0" indent="0" eaLnBrk="1" hangingPunct="1">
              <a:buFontTx/>
              <a:buNone/>
            </a:pPr>
            <a:endParaRPr lang="en-US" sz="2200" smtClean="0"/>
          </a:p>
          <a:p>
            <a:pPr marL="0" indent="0" eaLnBrk="1" hangingPunct="1">
              <a:buFontTx/>
              <a:buNone/>
            </a:pPr>
            <a:r>
              <a:rPr lang="en-US" sz="2200" smtClean="0"/>
              <a:t>Turunan ke-n dari suatu fungsi dinotasikan dengan f</a:t>
            </a:r>
            <a:r>
              <a:rPr lang="en-US" sz="2200" baseline="30000" smtClean="0"/>
              <a:t>(n)</a:t>
            </a:r>
            <a:r>
              <a:rPr lang="en-US" sz="2200" smtClean="0"/>
              <a:t>, dapat dihitung dengan mendiferensiasikan fungsi tersebut sebanyak n kali.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274763" y="2770188"/>
          <a:ext cx="1435100" cy="712787"/>
        </p:xfrm>
        <a:graphic>
          <a:graphicData uri="http://schemas.openxmlformats.org/presentationml/2006/ole">
            <p:oleObj spid="_x0000_s8194" name="Equation" r:id="rId3" imgW="8380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1992</TotalTime>
  <Words>572</Words>
  <Application>Microsoft PowerPoint</Application>
  <PresentationFormat>On-screen Show (4:3)</PresentationFormat>
  <Paragraphs>165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cdb2004c012l</vt:lpstr>
      <vt:lpstr>Image</vt:lpstr>
      <vt:lpstr>Microsoft Equation 3.0</vt:lpstr>
      <vt:lpstr>Kalkulus Diferensial  week 09</vt:lpstr>
      <vt:lpstr>Tingkat Perubahan Rata-rata</vt:lpstr>
      <vt:lpstr>Konsep Diferensiasi</vt:lpstr>
      <vt:lpstr>Menentukan Turunan Fungsi</vt:lpstr>
      <vt:lpstr>Kaidah-kaidah Diferensiasi</vt:lpstr>
      <vt:lpstr>Kaidah-kaidah Diferensiasi</vt:lpstr>
      <vt:lpstr>Kaidah-kaidah Diferensiasi</vt:lpstr>
      <vt:lpstr>LATIHAN</vt:lpstr>
      <vt:lpstr>DERIVATIF ORDE KE DUA ATAU LEBIH</vt:lpstr>
      <vt:lpstr>TINGKAT PERUBAHAN RATA-RATA DAN SESAAT</vt:lpstr>
      <vt:lpstr>Interpretasi Dervatif</vt:lpstr>
      <vt:lpstr>Penentuan Titik Maksimum/Minimum Relatif</vt:lpstr>
      <vt:lpstr>Penentuan Titik Maksimum/Minimum Relatif</vt:lpstr>
      <vt:lpstr>Latihan</vt:lpstr>
      <vt:lpstr>Sketsa Kurva Suatu Fungsi</vt:lpstr>
      <vt:lpstr>Latihan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Aurora</cp:lastModifiedBy>
  <cp:revision>167</cp:revision>
  <dcterms:created xsi:type="dcterms:W3CDTF">2011-01-21T06:27:54Z</dcterms:created>
  <dcterms:modified xsi:type="dcterms:W3CDTF">2011-04-25T11:12:20Z</dcterms:modified>
</cp:coreProperties>
</file>