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6" r:id="rId1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4" tIns="47072" rIns="94144" bIns="470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2"/>
            <a:ext cx="5681980" cy="4224813"/>
          </a:xfrm>
          <a:prstGeom prst="rect">
            <a:avLst/>
          </a:prstGeom>
        </p:spPr>
        <p:txBody>
          <a:bodyPr vert="horz" lIns="94144" tIns="47072" rIns="94144" bIns="47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A2371-3178-44BA-BCBE-45003D35E81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p:oleObj spid="_x0000_s1042" name="Image" r:id="rId15" imgW="4241270" imgH="5396825" progId="">
              <p:embed/>
            </p:oleObj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p:oleObj spid="_x0000_s1043" name="Image" r:id="rId16" imgW="3263492" imgH="486349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it-IT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Kalkulus Diferensial</a:t>
            </a: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sv-SE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</a:t>
            </a: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10</a:t>
            </a:r>
            <a:endParaRPr lang="en-US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W. </a:t>
            </a:r>
            <a:r>
              <a:rPr lang="en-US" i="1" dirty="0" err="1" smtClean="0">
                <a:solidFill>
                  <a:schemeClr val="bg1"/>
                </a:solidFill>
              </a:rPr>
              <a:t>Rofianto</a:t>
            </a:r>
            <a:r>
              <a:rPr lang="en-US" i="1" dirty="0" smtClean="0">
                <a:solidFill>
                  <a:schemeClr val="bg1"/>
                </a:solidFill>
              </a:rPr>
              <a:t>, ST, </a:t>
            </a:r>
            <a:r>
              <a:rPr lang="en-US" i="1" dirty="0" err="1" smtClean="0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SKETSA KURVA SUATU FUNGSI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0" dirty="0" smtClean="0"/>
              <a:t>FAKTOR-FAKTOR PENTING</a:t>
            </a:r>
          </a:p>
          <a:p>
            <a:pPr eaLnBrk="1" hangingPunct="1">
              <a:buFontTx/>
              <a:buChar char="-"/>
            </a:pPr>
            <a:r>
              <a:rPr lang="en-US" sz="2200" b="0" dirty="0" err="1" smtClean="0"/>
              <a:t>Titik-titik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maksimum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dan</a:t>
            </a:r>
            <a:r>
              <a:rPr lang="en-US" sz="2200" b="0" dirty="0" smtClean="0"/>
              <a:t> minimum </a:t>
            </a:r>
            <a:r>
              <a:rPr lang="en-US" sz="2200" b="0" dirty="0" err="1" smtClean="0"/>
              <a:t>relatif</a:t>
            </a:r>
            <a:r>
              <a:rPr lang="en-US" sz="2200" b="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200" b="0" dirty="0" smtClean="0"/>
              <a:t>	</a:t>
            </a:r>
            <a:r>
              <a:rPr lang="en-US" sz="2200" b="0" dirty="0" err="1" smtClean="0">
                <a:solidFill>
                  <a:srgbClr val="0000FF"/>
                </a:solidFill>
              </a:rPr>
              <a:t>Syarat</a:t>
            </a:r>
            <a:r>
              <a:rPr lang="en-US" sz="2200" b="0" dirty="0" smtClean="0">
                <a:solidFill>
                  <a:srgbClr val="0000FF"/>
                </a:solidFill>
              </a:rPr>
              <a:t>, f ’(x) = 0</a:t>
            </a:r>
            <a:r>
              <a:rPr lang="en-US" sz="2200" b="0" dirty="0" smtClean="0"/>
              <a:t> </a:t>
            </a:r>
          </a:p>
          <a:p>
            <a:pPr eaLnBrk="1" hangingPunct="1">
              <a:buFontTx/>
              <a:buChar char="-"/>
            </a:pPr>
            <a:r>
              <a:rPr lang="en-US" sz="2200" b="0" dirty="0" err="1" smtClean="0"/>
              <a:t>Titik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potong</a:t>
            </a:r>
            <a:r>
              <a:rPr lang="en-US" sz="2200" b="0" dirty="0" smtClean="0"/>
              <a:t> y </a:t>
            </a:r>
            <a:r>
              <a:rPr lang="en-US" sz="2200" b="0" dirty="0" err="1" smtClean="0"/>
              <a:t>dan</a:t>
            </a:r>
            <a:r>
              <a:rPr lang="en-US" sz="2200" b="0" dirty="0" smtClean="0"/>
              <a:t> x (optional)</a:t>
            </a:r>
          </a:p>
          <a:p>
            <a:pPr eaLnBrk="1" hangingPunct="1">
              <a:buFontTx/>
              <a:buNone/>
            </a:pPr>
            <a:r>
              <a:rPr lang="en-US" sz="2200" b="0" dirty="0" smtClean="0">
                <a:solidFill>
                  <a:srgbClr val="0000FF"/>
                </a:solidFill>
              </a:rPr>
              <a:t>	</a:t>
            </a:r>
            <a:r>
              <a:rPr lang="en-US" sz="2200" b="0" dirty="0" err="1" smtClean="0">
                <a:solidFill>
                  <a:srgbClr val="0000FF"/>
                </a:solidFill>
              </a:rPr>
              <a:t>Dengan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memisalkan</a:t>
            </a:r>
            <a:r>
              <a:rPr lang="en-US" sz="2200" b="0" dirty="0" smtClean="0">
                <a:solidFill>
                  <a:srgbClr val="0000FF"/>
                </a:solidFill>
              </a:rPr>
              <a:t> x </a:t>
            </a:r>
            <a:r>
              <a:rPr lang="en-US" sz="2200" b="0" dirty="0" err="1" smtClean="0">
                <a:solidFill>
                  <a:srgbClr val="0000FF"/>
                </a:solidFill>
              </a:rPr>
              <a:t>atau</a:t>
            </a:r>
            <a:r>
              <a:rPr lang="en-US" sz="2200" b="0" dirty="0" smtClean="0">
                <a:solidFill>
                  <a:srgbClr val="0000FF"/>
                </a:solidFill>
              </a:rPr>
              <a:t> y </a:t>
            </a:r>
            <a:r>
              <a:rPr lang="en-US" sz="2200" b="0" dirty="0" err="1" smtClean="0">
                <a:solidFill>
                  <a:srgbClr val="0000FF"/>
                </a:solidFill>
              </a:rPr>
              <a:t>adalah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nol</a:t>
            </a:r>
            <a:endParaRPr lang="en-US" sz="2200" b="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200" b="0" dirty="0" err="1" smtClean="0"/>
              <a:t>Titik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belok</a:t>
            </a:r>
            <a:r>
              <a:rPr lang="en-US" sz="2200" b="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200" b="0" dirty="0" smtClean="0"/>
              <a:t>	</a:t>
            </a:r>
            <a:r>
              <a:rPr lang="en-US" sz="2200" b="0" dirty="0" err="1" smtClean="0">
                <a:solidFill>
                  <a:srgbClr val="0000FF"/>
                </a:solidFill>
              </a:rPr>
              <a:t>Syarat</a:t>
            </a:r>
            <a:r>
              <a:rPr lang="en-US" sz="2200" b="0" dirty="0" smtClean="0">
                <a:solidFill>
                  <a:srgbClr val="0000FF"/>
                </a:solidFill>
              </a:rPr>
              <a:t> f ”(x) = 0</a:t>
            </a:r>
          </a:p>
          <a:p>
            <a:pPr eaLnBrk="1" hangingPunct="1">
              <a:buFontTx/>
              <a:buChar char="-"/>
            </a:pPr>
            <a:r>
              <a:rPr lang="en-US" sz="2200" b="0" dirty="0" err="1" smtClean="0"/>
              <a:t>Arah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akhir</a:t>
            </a:r>
            <a:endParaRPr lang="en-US" sz="2200" b="0" dirty="0" smtClean="0"/>
          </a:p>
          <a:p>
            <a:pPr eaLnBrk="1" hangingPunct="1">
              <a:buFontTx/>
              <a:buNone/>
            </a:pPr>
            <a:r>
              <a:rPr lang="en-US" sz="2200" b="0" dirty="0" smtClean="0"/>
              <a:t>	</a:t>
            </a:r>
            <a:r>
              <a:rPr lang="en-US" sz="2200" b="0" dirty="0" err="1" smtClean="0">
                <a:solidFill>
                  <a:srgbClr val="0000FF"/>
                </a:solidFill>
              </a:rPr>
              <a:t>Dengan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menganalogikan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pada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fungsi</a:t>
            </a:r>
            <a:r>
              <a:rPr lang="en-US" sz="2200" b="0" dirty="0" smtClean="0">
                <a:solidFill>
                  <a:srgbClr val="0000FF"/>
                </a:solidFill>
              </a:rPr>
              <a:t> linier </a:t>
            </a:r>
            <a:r>
              <a:rPr lang="en-US" sz="2200" b="0" dirty="0" err="1" smtClean="0">
                <a:solidFill>
                  <a:srgbClr val="0000FF"/>
                </a:solidFill>
              </a:rPr>
              <a:t>atau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fungsi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  <a:r>
              <a:rPr lang="en-US" sz="2200" b="0" dirty="0" err="1" smtClean="0">
                <a:solidFill>
                  <a:srgbClr val="0000FF"/>
                </a:solidFill>
              </a:rPr>
              <a:t>kuadrat</a:t>
            </a:r>
            <a:r>
              <a:rPr lang="en-US" sz="2200" b="0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sz="2200" b="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200" b="0" dirty="0" err="1" smtClean="0"/>
              <a:t>Contoh</a:t>
            </a:r>
            <a:r>
              <a:rPr lang="en-US" sz="2200" b="0" dirty="0" smtClean="0"/>
              <a:t> : 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676400" y="5407025"/>
          <a:ext cx="3308350" cy="841375"/>
        </p:xfrm>
        <a:graphic>
          <a:graphicData uri="http://schemas.openxmlformats.org/presentationml/2006/ole">
            <p:oleObj spid="_x0000_s31746" name="Equation" r:id="rId3" imgW="16510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TITIK MAKSIMUM/MINIMUM ABSOLUT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FontTx/>
              <a:buNone/>
              <a:tabLst>
                <a:tab pos="457200" algn="l"/>
              </a:tabLst>
            </a:pPr>
            <a:r>
              <a:rPr lang="en-US" sz="2000" b="0" dirty="0" smtClean="0"/>
              <a:t>PROSEDUR PENENTUAN TITIK MAKSIMUM DAN MINIMUM ABSOLUT PADA INTERVAL  a </a:t>
            </a:r>
            <a:r>
              <a:rPr lang="en-US" sz="2000" b="0" dirty="0" smtClean="0">
                <a:cs typeface="Arial" charset="0"/>
              </a:rPr>
              <a:t>≤ x ≤ b</a:t>
            </a:r>
            <a:endParaRPr lang="en-US" sz="2000" b="0" dirty="0" smtClean="0"/>
          </a:p>
          <a:p>
            <a:pPr marL="457200" indent="-457200" algn="just" eaLnBrk="1" hangingPunct="1">
              <a:lnSpc>
                <a:spcPct val="90000"/>
              </a:lnSpc>
              <a:buFontTx/>
              <a:buNone/>
              <a:tabLst>
                <a:tab pos="457200" algn="l"/>
              </a:tabLst>
            </a:pPr>
            <a:endParaRPr lang="en-US" sz="2000" b="0" dirty="0" smtClean="0"/>
          </a:p>
          <a:p>
            <a:pPr marL="457200" indent="-457200" algn="just" eaLnBrk="1" hangingPunct="1">
              <a:lnSpc>
                <a:spcPct val="90000"/>
              </a:lnSpc>
              <a:buFontTx/>
              <a:buAutoNum type="romanUcPeriod"/>
              <a:tabLst>
                <a:tab pos="457200" algn="l"/>
              </a:tabLst>
            </a:pPr>
            <a:r>
              <a:rPr lang="en-US" sz="2000" b="0" dirty="0" err="1" smtClean="0"/>
              <a:t>Tentukan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semua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titik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kritis</a:t>
            </a:r>
            <a:r>
              <a:rPr lang="en-US" sz="2000" b="0" dirty="0" smtClean="0"/>
              <a:t> [</a:t>
            </a:r>
            <a:r>
              <a:rPr lang="en-US" sz="2000" b="0" dirty="0" err="1" smtClean="0"/>
              <a:t>x</a:t>
            </a:r>
            <a:r>
              <a:rPr lang="en-US" sz="2000" b="0" baseline="-25000" dirty="0" err="1" smtClean="0"/>
              <a:t>i</a:t>
            </a:r>
            <a:r>
              <a:rPr lang="en-US" sz="2000" b="0" dirty="0" err="1" smtClean="0"/>
              <a:t>,f</a:t>
            </a:r>
            <a:r>
              <a:rPr lang="en-US" sz="2000" b="0" dirty="0" smtClean="0"/>
              <a:t>(x</a:t>
            </a:r>
            <a:r>
              <a:rPr lang="en-US" sz="2000" b="0" baseline="-25000" dirty="0" smtClean="0"/>
              <a:t>i</a:t>
            </a:r>
            <a:r>
              <a:rPr lang="en-US" sz="2000" b="0" dirty="0" smtClean="0"/>
              <a:t>)]yang </a:t>
            </a:r>
            <a:r>
              <a:rPr lang="en-US" sz="2000" b="0" dirty="0" err="1" smtClean="0"/>
              <a:t>berada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interval a </a:t>
            </a:r>
            <a:r>
              <a:rPr lang="en-US" sz="2000" b="0" dirty="0" smtClean="0">
                <a:cs typeface="Arial" charset="0"/>
              </a:rPr>
              <a:t>≤ x ≤ b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romanUcPeriod" startAt="2"/>
              <a:tabLst>
                <a:tab pos="457200" algn="l"/>
              </a:tabLst>
            </a:pPr>
            <a:r>
              <a:rPr lang="en-US" sz="2000" b="0" dirty="0" err="1" smtClean="0">
                <a:cs typeface="Arial" charset="0"/>
              </a:rPr>
              <a:t>Hitung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nilai</a:t>
            </a:r>
            <a:r>
              <a:rPr lang="en-US" sz="2000" b="0" dirty="0" smtClean="0">
                <a:cs typeface="Arial" charset="0"/>
              </a:rPr>
              <a:t> f(x) </a:t>
            </a:r>
            <a:r>
              <a:rPr lang="en-US" sz="2000" b="0" dirty="0" err="1" smtClean="0">
                <a:cs typeface="Arial" charset="0"/>
              </a:rPr>
              <a:t>pada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kedua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ujung</a:t>
            </a:r>
            <a:r>
              <a:rPr lang="en-US" sz="2000" b="0" dirty="0" smtClean="0">
                <a:cs typeface="Arial" charset="0"/>
              </a:rPr>
              <a:t> interval [f(a) </a:t>
            </a:r>
            <a:r>
              <a:rPr lang="en-US" sz="2000" b="0" dirty="0" err="1" smtClean="0">
                <a:cs typeface="Arial" charset="0"/>
              </a:rPr>
              <a:t>dan</a:t>
            </a:r>
            <a:r>
              <a:rPr lang="en-US" sz="2000" b="0" dirty="0" smtClean="0">
                <a:cs typeface="Arial" charset="0"/>
              </a:rPr>
              <a:t> f(b)]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romanUcPeriod" startAt="2"/>
              <a:tabLst>
                <a:tab pos="457200" algn="l"/>
              </a:tabLst>
            </a:pPr>
            <a:r>
              <a:rPr lang="en-US" sz="2000" b="0" dirty="0" err="1" smtClean="0">
                <a:cs typeface="Arial" charset="0"/>
              </a:rPr>
              <a:t>Bandingkan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semua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nilai</a:t>
            </a:r>
            <a:r>
              <a:rPr lang="en-US" sz="2000" b="0" dirty="0" smtClean="0">
                <a:cs typeface="Arial" charset="0"/>
              </a:rPr>
              <a:t> f(x) yang </a:t>
            </a:r>
            <a:r>
              <a:rPr lang="en-US" sz="2000" b="0" dirty="0" err="1" smtClean="0">
                <a:cs typeface="Arial" charset="0"/>
              </a:rPr>
              <a:t>diperoleh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dari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langkah</a:t>
            </a:r>
            <a:r>
              <a:rPr lang="en-US" sz="2000" b="0" dirty="0" smtClean="0">
                <a:cs typeface="Arial" charset="0"/>
              </a:rPr>
              <a:t> I </a:t>
            </a:r>
            <a:r>
              <a:rPr lang="en-US" sz="2000" b="0" dirty="0" err="1" smtClean="0">
                <a:cs typeface="Arial" charset="0"/>
              </a:rPr>
              <a:t>dan</a:t>
            </a:r>
            <a:r>
              <a:rPr lang="en-US" sz="2000" b="0" dirty="0" smtClean="0">
                <a:cs typeface="Arial" charset="0"/>
              </a:rPr>
              <a:t> II, </a:t>
            </a:r>
            <a:r>
              <a:rPr lang="en-US" sz="2000" b="0" dirty="0" err="1" smtClean="0">
                <a:cs typeface="Arial" charset="0"/>
              </a:rPr>
              <a:t>nilai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terbesar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merupakan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nilai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maksimum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absolut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sedangkan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nilai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terkecil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merupakan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nilai</a:t>
            </a:r>
            <a:r>
              <a:rPr lang="en-US" sz="2000" b="0" dirty="0" smtClean="0">
                <a:cs typeface="Arial" charset="0"/>
              </a:rPr>
              <a:t> minimum </a:t>
            </a:r>
            <a:r>
              <a:rPr lang="en-US" sz="2000" b="0" dirty="0" err="1" smtClean="0">
                <a:cs typeface="Arial" charset="0"/>
              </a:rPr>
              <a:t>absolut</a:t>
            </a:r>
            <a:r>
              <a:rPr lang="en-US" sz="2000" b="0" dirty="0" smtClean="0">
                <a:cs typeface="Arial" charset="0"/>
              </a:rPr>
              <a:t>  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AutoNum type="romanUcPeriod" startAt="2"/>
              <a:tabLst>
                <a:tab pos="457200" algn="l"/>
              </a:tabLst>
            </a:pPr>
            <a:endParaRPr lang="en-US" sz="2000" b="0" dirty="0" smtClean="0">
              <a:cs typeface="Arial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Tx/>
              <a:buNone/>
              <a:tabLst>
                <a:tab pos="457200" algn="l"/>
              </a:tabLst>
            </a:pPr>
            <a:r>
              <a:rPr lang="en-US" sz="2000" b="0" dirty="0" err="1" smtClean="0"/>
              <a:t>Contoh</a:t>
            </a:r>
            <a:r>
              <a:rPr lang="en-US" sz="2000" b="0" dirty="0" smtClean="0"/>
              <a:t> : </a:t>
            </a:r>
          </a:p>
          <a:p>
            <a:pPr marL="457200" indent="-457200" algn="just" eaLnBrk="1" hangingPunct="1">
              <a:lnSpc>
                <a:spcPct val="90000"/>
              </a:lnSpc>
              <a:tabLst>
                <a:tab pos="457200" algn="l"/>
              </a:tabLst>
            </a:pPr>
            <a:endParaRPr lang="en-US" sz="2000" b="0" dirty="0" smtClean="0"/>
          </a:p>
          <a:p>
            <a:pPr marL="457200" indent="-457200" algn="just" eaLnBrk="1" hangingPunct="1">
              <a:lnSpc>
                <a:spcPct val="90000"/>
              </a:lnSpc>
              <a:buFontTx/>
              <a:buNone/>
              <a:tabLst>
                <a:tab pos="457200" algn="l"/>
              </a:tabLst>
            </a:pPr>
            <a:r>
              <a:rPr lang="en-US" sz="2000" b="0" dirty="0" err="1" smtClean="0"/>
              <a:t>Tentukan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titik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maksimum</a:t>
            </a:r>
            <a:r>
              <a:rPr lang="en-US" sz="2000" b="0" dirty="0" smtClean="0"/>
              <a:t> &amp; minimum </a:t>
            </a:r>
            <a:r>
              <a:rPr lang="en-US" sz="2000" b="0" dirty="0" err="1" smtClean="0"/>
              <a:t>absolut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interval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None/>
              <a:tabLst>
                <a:tab pos="457200" algn="l"/>
              </a:tabLst>
            </a:pPr>
            <a:r>
              <a:rPr lang="en-US" sz="2000" b="0" dirty="0" smtClean="0"/>
              <a:t> -6 </a:t>
            </a:r>
            <a:r>
              <a:rPr lang="en-US" sz="2000" b="0" dirty="0" smtClean="0">
                <a:cs typeface="Arial" charset="0"/>
              </a:rPr>
              <a:t>≤</a:t>
            </a:r>
            <a:r>
              <a:rPr lang="en-US" sz="2000" b="0" dirty="0" smtClean="0"/>
              <a:t> x </a:t>
            </a:r>
            <a:r>
              <a:rPr lang="en-US" sz="2000" b="0" dirty="0" smtClean="0">
                <a:cs typeface="Arial" charset="0"/>
              </a:rPr>
              <a:t>≤ 17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209800" y="4187825"/>
          <a:ext cx="3308350" cy="841375"/>
        </p:xfrm>
        <a:graphic>
          <a:graphicData uri="http://schemas.openxmlformats.org/presentationml/2006/ole">
            <p:oleObj spid="_x0000_s32770" name="Equation" r:id="rId4" imgW="16510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REVENUE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76600"/>
            <a:ext cx="8229600" cy="1676400"/>
          </a:xfrm>
        </p:spPr>
        <p:txBody>
          <a:bodyPr/>
          <a:lstStyle/>
          <a:p>
            <a:pPr marL="288925" indent="-288925" algn="just" eaLnBrk="1" hangingPunct="1">
              <a:buClr>
                <a:srgbClr val="002060"/>
              </a:buClr>
              <a:buFontTx/>
              <a:buNone/>
            </a:pPr>
            <a:endParaRPr lang="en-US" sz="1000" b="0" dirty="0" smtClean="0">
              <a:solidFill>
                <a:srgbClr val="002060"/>
              </a:solidFill>
            </a:endParaRPr>
          </a:p>
          <a:p>
            <a:pPr marL="288925" indent="-288925" algn="just" eaLnBrk="1" hangingPunct="1">
              <a:buClr>
                <a:srgbClr val="002060"/>
              </a:buClr>
              <a:buFontTx/>
              <a:buAutoNum type="alphaLcParenR"/>
            </a:pPr>
            <a:r>
              <a:rPr lang="en-US" sz="2000" b="0" dirty="0" err="1" smtClean="0">
                <a:solidFill>
                  <a:srgbClr val="002060"/>
                </a:solidFill>
              </a:rPr>
              <a:t>Tentukanlah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harga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produk</a:t>
            </a:r>
            <a:r>
              <a:rPr lang="en-US" sz="2000" b="0" dirty="0" smtClean="0">
                <a:solidFill>
                  <a:srgbClr val="002060"/>
                </a:solidFill>
              </a:rPr>
              <a:t> yang </a:t>
            </a:r>
            <a:r>
              <a:rPr lang="en-US" sz="2000" b="0" dirty="0" err="1" smtClean="0">
                <a:solidFill>
                  <a:srgbClr val="002060"/>
                </a:solidFill>
              </a:rPr>
              <a:t>harus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diberlakukan</a:t>
            </a:r>
            <a:r>
              <a:rPr lang="en-US" sz="2000" b="0" dirty="0" smtClean="0">
                <a:solidFill>
                  <a:srgbClr val="002060"/>
                </a:solidFill>
              </a:rPr>
              <a:t> agar </a:t>
            </a:r>
            <a:r>
              <a:rPr lang="en-US" sz="2000" b="0" dirty="0" err="1" smtClean="0">
                <a:solidFill>
                  <a:srgbClr val="002060"/>
                </a:solidFill>
              </a:rPr>
              <a:t>diperoleh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pendapatan</a:t>
            </a:r>
            <a:r>
              <a:rPr lang="en-US" sz="2000" b="0" dirty="0" smtClean="0">
                <a:solidFill>
                  <a:srgbClr val="002060"/>
                </a:solidFill>
              </a:rPr>
              <a:t> total </a:t>
            </a:r>
            <a:r>
              <a:rPr lang="en-US" sz="2000" b="0" dirty="0" err="1" smtClean="0">
                <a:solidFill>
                  <a:srgbClr val="002060"/>
                </a:solidFill>
              </a:rPr>
              <a:t>maksimum</a:t>
            </a:r>
            <a:endParaRPr lang="en-US" sz="2000" b="0" dirty="0" smtClean="0">
              <a:solidFill>
                <a:srgbClr val="002060"/>
              </a:solidFill>
            </a:endParaRPr>
          </a:p>
          <a:p>
            <a:pPr marL="288925" indent="-288925" algn="just" eaLnBrk="1" hangingPunct="1">
              <a:buClr>
                <a:srgbClr val="002060"/>
              </a:buClr>
              <a:buFontTx/>
              <a:buAutoNum type="alphaLcParenR"/>
            </a:pPr>
            <a:r>
              <a:rPr lang="en-US" sz="2000" b="0" dirty="0" err="1" smtClean="0">
                <a:solidFill>
                  <a:srgbClr val="002060"/>
                </a:solidFill>
              </a:rPr>
              <a:t>Berapakah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pendapatan</a:t>
            </a:r>
            <a:r>
              <a:rPr lang="en-US" sz="2000" b="0" dirty="0" smtClean="0">
                <a:solidFill>
                  <a:srgbClr val="002060"/>
                </a:solidFill>
              </a:rPr>
              <a:t> total </a:t>
            </a:r>
            <a:r>
              <a:rPr lang="en-US" sz="2000" b="0" dirty="0" err="1" smtClean="0">
                <a:solidFill>
                  <a:srgbClr val="002060"/>
                </a:solidFill>
              </a:rPr>
              <a:t>maksimum</a:t>
            </a:r>
            <a:r>
              <a:rPr lang="en-US" sz="2000" b="0" dirty="0" smtClean="0">
                <a:solidFill>
                  <a:srgbClr val="002060"/>
                </a:solidFill>
              </a:rPr>
              <a:t> yang </a:t>
            </a:r>
            <a:r>
              <a:rPr lang="en-US" sz="2000" b="0" dirty="0" err="1" smtClean="0">
                <a:solidFill>
                  <a:srgbClr val="002060"/>
                </a:solidFill>
              </a:rPr>
              <a:t>dapat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diperoleh</a:t>
            </a:r>
            <a:r>
              <a:rPr lang="en-US" sz="2000" b="0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3716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memperkirakan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R, </a:t>
            </a:r>
            <a:r>
              <a:rPr lang="en-US" sz="2000" dirty="0" err="1"/>
              <a:t>pendapatan</a:t>
            </a:r>
            <a:r>
              <a:rPr lang="en-US" sz="2000" dirty="0"/>
              <a:t> total / </a:t>
            </a:r>
            <a:r>
              <a:rPr lang="en-US" sz="2000" i="1" dirty="0"/>
              <a:t>total revenue </a:t>
            </a:r>
            <a:r>
              <a:rPr lang="en-US" sz="2000" dirty="0"/>
              <a:t>(</a:t>
            </a:r>
            <a:r>
              <a:rPr lang="en-US" sz="2000" dirty="0" err="1"/>
              <a:t>dalam</a:t>
            </a:r>
            <a:r>
              <a:rPr lang="en-US" sz="2000" dirty="0"/>
              <a:t> $1.000)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p,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jual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(</a:t>
            </a:r>
            <a:r>
              <a:rPr lang="en-US" sz="2000" dirty="0" err="1"/>
              <a:t>dalam</a:t>
            </a:r>
            <a:r>
              <a:rPr lang="en-US" sz="2000" dirty="0"/>
              <a:t> dollar),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:</a:t>
            </a:r>
          </a:p>
          <a:p>
            <a:pPr algn="just">
              <a:spcBef>
                <a:spcPct val="20000"/>
              </a:spcBef>
            </a:pPr>
            <a:endParaRPr lang="en-US" sz="1000" dirty="0"/>
          </a:p>
          <a:p>
            <a:pPr algn="just"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600" dirty="0"/>
              <a:t>R = f(p) = -50p</a:t>
            </a:r>
            <a:r>
              <a:rPr lang="en-US" sz="2600" baseline="30000" dirty="0"/>
              <a:t>2</a:t>
            </a:r>
            <a:r>
              <a:rPr lang="en-US" sz="2600" dirty="0"/>
              <a:t> + 500p</a:t>
            </a:r>
          </a:p>
          <a:p>
            <a:pPr algn="just">
              <a:spcBef>
                <a:spcPct val="20000"/>
              </a:spcBef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22098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US" sz="2000" b="0" dirty="0" err="1" smtClean="0">
                <a:solidFill>
                  <a:srgbClr val="002060"/>
                </a:solidFill>
              </a:rPr>
              <a:t>Besarnya</a:t>
            </a:r>
            <a:r>
              <a:rPr lang="en-US" sz="2000" b="0" dirty="0" smtClean="0">
                <a:solidFill>
                  <a:srgbClr val="002060"/>
                </a:solidFill>
              </a:rPr>
              <a:t> total </a:t>
            </a:r>
            <a:r>
              <a:rPr lang="en-US" sz="2000" b="0" dirty="0" err="1" smtClean="0">
                <a:solidFill>
                  <a:srgbClr val="002060"/>
                </a:solidFill>
              </a:rPr>
              <a:t>biaya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untuk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memproduksi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barang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sejumlah</a:t>
            </a:r>
            <a:r>
              <a:rPr lang="en-US" sz="2000" b="0" dirty="0" smtClean="0">
                <a:solidFill>
                  <a:srgbClr val="002060"/>
                </a:solidFill>
              </a:rPr>
              <a:t> q </a:t>
            </a:r>
            <a:r>
              <a:rPr lang="en-US" sz="2000" b="0" dirty="0" err="1" smtClean="0">
                <a:solidFill>
                  <a:srgbClr val="002060"/>
                </a:solidFill>
              </a:rPr>
              <a:t>digambarkan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melalui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fungsi</a:t>
            </a:r>
            <a:r>
              <a:rPr lang="en-US" sz="2000" b="0" dirty="0" smtClean="0">
                <a:solidFill>
                  <a:srgbClr val="002060"/>
                </a:solidFill>
              </a:rPr>
              <a:t> :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sz="2000" b="0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en-US" sz="2000" b="0" dirty="0" smtClean="0">
                <a:solidFill>
                  <a:srgbClr val="002060"/>
                </a:solidFill>
              </a:rPr>
              <a:t>	</a:t>
            </a:r>
            <a:r>
              <a:rPr lang="en-US" sz="2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= 100.000 + 1.500q + 0.2q</a:t>
            </a:r>
            <a:r>
              <a:rPr lang="en-US" sz="2000" b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sz="2000" b="0" baseline="30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en-US" sz="2000" b="0" dirty="0" err="1" smtClean="0">
                <a:solidFill>
                  <a:srgbClr val="002060"/>
                </a:solidFill>
              </a:rPr>
              <a:t>Jika</a:t>
            </a:r>
            <a:r>
              <a:rPr lang="en-US" sz="2000" b="0" dirty="0" smtClean="0">
                <a:solidFill>
                  <a:srgbClr val="002060"/>
                </a:solidFill>
              </a:rPr>
              <a:t> C </a:t>
            </a:r>
            <a:r>
              <a:rPr lang="en-US" sz="2000" b="0" dirty="0" err="1" smtClean="0">
                <a:solidFill>
                  <a:srgbClr val="002060"/>
                </a:solidFill>
              </a:rPr>
              <a:t>adalah</a:t>
            </a:r>
            <a:r>
              <a:rPr lang="en-US" sz="2000" b="0" dirty="0" smtClean="0">
                <a:solidFill>
                  <a:srgbClr val="002060"/>
                </a:solidFill>
              </a:rPr>
              <a:t> total </a:t>
            </a:r>
            <a:r>
              <a:rPr lang="en-US" sz="2000" b="0" dirty="0" err="1" smtClean="0">
                <a:solidFill>
                  <a:srgbClr val="002060"/>
                </a:solidFill>
              </a:rPr>
              <a:t>biaya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dalam</a:t>
            </a:r>
            <a:r>
              <a:rPr lang="en-US" sz="2000" b="0" dirty="0" smtClean="0">
                <a:solidFill>
                  <a:srgbClr val="002060"/>
                </a:solidFill>
              </a:rPr>
              <a:t> dollar : 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sz="2000" b="0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sz="2000" b="0" dirty="0" smtClean="0">
              <a:solidFill>
                <a:srgbClr val="002060"/>
              </a:solidFill>
            </a:endParaRP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457200" y="3930650"/>
            <a:ext cx="8382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just">
              <a:buFontTx/>
              <a:buAutoNum type="alphaLcPeriod"/>
              <a:tabLst>
                <a:tab pos="174625" algn="l"/>
              </a:tabLst>
              <a:defRPr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Tentukanlah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jumlah</a:t>
            </a:r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barang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harus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diproduksi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agar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biaya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628650" indent="-628650" algn="just">
              <a:tabLst>
                <a:tab pos="628650" algn="l"/>
              </a:tabLst>
              <a:defRPr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   rata-rata per unit minimum.</a:t>
            </a:r>
          </a:p>
          <a:p>
            <a:pPr marL="628650" indent="-628650" algn="just">
              <a:tabLst>
                <a:tab pos="628650" algn="l"/>
              </a:tabLst>
              <a:defRPr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b. </a:t>
            </a:r>
            <a:r>
              <a:rPr lang="en-US" sz="2000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Buktikanlah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bahwa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kondisi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dicapai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tersebut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merupakan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628650" indent="-628650" algn="just">
              <a:tabLst>
                <a:tab pos="628650" algn="l"/>
              </a:tabLst>
              <a:defRPr/>
            </a:pP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  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kondisi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minimum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relatif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628650" indent="-628650">
              <a:spcBef>
                <a:spcPct val="50000"/>
              </a:spcBef>
              <a:tabLst>
                <a:tab pos="628650" algn="l"/>
              </a:tabLst>
              <a:defRPr/>
            </a:pP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PROFIT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51816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000" b="0" dirty="0" err="1" smtClean="0">
                <a:solidFill>
                  <a:srgbClr val="002060"/>
                </a:solidFill>
              </a:rPr>
              <a:t>Suatu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perusahaan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meluncurkan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produk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Lemari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Pendingin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baru</a:t>
            </a:r>
            <a:r>
              <a:rPr lang="en-US" sz="2000" b="0" dirty="0" smtClean="0">
                <a:solidFill>
                  <a:srgbClr val="002060"/>
                </a:solidFill>
              </a:rPr>
              <a:t>. </a:t>
            </a:r>
            <a:r>
              <a:rPr lang="en-US" sz="2000" b="0" dirty="0" err="1" smtClean="0">
                <a:solidFill>
                  <a:srgbClr val="002060"/>
                </a:solidFill>
              </a:rPr>
              <a:t>Melalui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riset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pemasaran</a:t>
            </a:r>
            <a:r>
              <a:rPr lang="en-US" sz="2000" b="0" dirty="0" smtClean="0">
                <a:solidFill>
                  <a:srgbClr val="002060"/>
                </a:solidFill>
              </a:rPr>
              <a:t> yang </a:t>
            </a:r>
            <a:r>
              <a:rPr lang="en-US" sz="2000" b="0" dirty="0" err="1" smtClean="0">
                <a:solidFill>
                  <a:srgbClr val="002060"/>
                </a:solidFill>
              </a:rPr>
              <a:t>sudah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dilakukan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diketahui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bahwa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jumlah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permintaan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terhadap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produk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baru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tersebut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dipengaruhi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oleh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harga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jual</a:t>
            </a:r>
            <a:r>
              <a:rPr lang="en-US" sz="2000" b="0" dirty="0" smtClean="0">
                <a:solidFill>
                  <a:srgbClr val="002060"/>
                </a:solidFill>
              </a:rPr>
              <a:t> yang </a:t>
            </a:r>
            <a:r>
              <a:rPr lang="en-US" sz="2000" b="0" dirty="0" err="1" smtClean="0">
                <a:solidFill>
                  <a:srgbClr val="002060"/>
                </a:solidFill>
              </a:rPr>
              <a:t>ditetapkan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sesuai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fungsi</a:t>
            </a:r>
            <a:r>
              <a:rPr lang="en-US" sz="2000" b="0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1000" b="0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000" b="0" dirty="0" smtClean="0">
                <a:solidFill>
                  <a:srgbClr val="002060"/>
                </a:solidFill>
              </a:rPr>
              <a:t>	q = 100.000 – 200p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000" b="0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000" b="0" dirty="0" err="1" smtClean="0">
                <a:solidFill>
                  <a:srgbClr val="002060"/>
                </a:solidFill>
              </a:rPr>
              <a:t>Dengan</a:t>
            </a:r>
            <a:r>
              <a:rPr lang="en-US" sz="2000" b="0" dirty="0" smtClean="0">
                <a:solidFill>
                  <a:srgbClr val="002060"/>
                </a:solidFill>
              </a:rPr>
              <a:t> q </a:t>
            </a:r>
            <a:r>
              <a:rPr lang="en-US" sz="2000" b="0" dirty="0" err="1" smtClean="0">
                <a:solidFill>
                  <a:srgbClr val="002060"/>
                </a:solidFill>
              </a:rPr>
              <a:t>adalah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jumlah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permintaan</a:t>
            </a:r>
            <a:r>
              <a:rPr lang="en-US" sz="2000" b="0" dirty="0" smtClean="0">
                <a:solidFill>
                  <a:srgbClr val="002060"/>
                </a:solidFill>
              </a:rPr>
              <a:t> per </a:t>
            </a:r>
            <a:r>
              <a:rPr lang="en-US" sz="2000" b="0" dirty="0" err="1" smtClean="0">
                <a:solidFill>
                  <a:srgbClr val="002060"/>
                </a:solidFill>
              </a:rPr>
              <a:t>tahun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dan</a:t>
            </a:r>
            <a:r>
              <a:rPr lang="en-US" sz="2000" b="0" dirty="0" smtClean="0">
                <a:solidFill>
                  <a:srgbClr val="002060"/>
                </a:solidFill>
              </a:rPr>
              <a:t> p </a:t>
            </a:r>
            <a:r>
              <a:rPr lang="en-US" sz="2000" b="0" dirty="0" err="1" smtClean="0">
                <a:solidFill>
                  <a:srgbClr val="002060"/>
                </a:solidFill>
              </a:rPr>
              <a:t>adalah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harga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jual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produk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dalam</a:t>
            </a:r>
            <a:r>
              <a:rPr lang="en-US" sz="2000" b="0" dirty="0" smtClean="0">
                <a:solidFill>
                  <a:srgbClr val="002060"/>
                </a:solidFill>
              </a:rPr>
              <a:t> dollar. Dari </a:t>
            </a:r>
            <a:r>
              <a:rPr lang="en-US" sz="2000" b="0" dirty="0" err="1" smtClean="0">
                <a:solidFill>
                  <a:srgbClr val="002060"/>
                </a:solidFill>
              </a:rPr>
              <a:t>penelitian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teknis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diperkirakan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biaya</a:t>
            </a:r>
            <a:r>
              <a:rPr lang="en-US" sz="2000" b="0" dirty="0" smtClean="0">
                <a:solidFill>
                  <a:srgbClr val="002060"/>
                </a:solidFill>
              </a:rPr>
              <a:t> total </a:t>
            </a:r>
            <a:r>
              <a:rPr lang="en-US" sz="2000" b="0" dirty="0" err="1" smtClean="0">
                <a:solidFill>
                  <a:srgbClr val="002060"/>
                </a:solidFill>
              </a:rPr>
              <a:t>untuk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memproduksi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produk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tersebut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err="1" smtClean="0">
                <a:solidFill>
                  <a:srgbClr val="002060"/>
                </a:solidFill>
              </a:rPr>
              <a:t>adalah</a:t>
            </a:r>
            <a:r>
              <a:rPr lang="en-US" sz="2000" b="0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1000" b="0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000" b="0" dirty="0" smtClean="0">
                <a:solidFill>
                  <a:srgbClr val="002060"/>
                </a:solidFill>
              </a:rPr>
              <a:t>	C = 150.000 + 100q + 0.003q</a:t>
            </a:r>
            <a:r>
              <a:rPr lang="en-US" sz="2000" b="0" baseline="30000" dirty="0" smtClean="0">
                <a:solidFill>
                  <a:srgbClr val="002060"/>
                </a:solidFill>
              </a:rPr>
              <a:t>2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2000" b="0" dirty="0" smtClean="0">
              <a:solidFill>
                <a:srgbClr val="00206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1000" y="46482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ct val="20000"/>
              </a:spcBef>
            </a:pPr>
            <a:endParaRPr lang="en-US" sz="1000" dirty="0">
              <a:solidFill>
                <a:srgbClr val="002060"/>
              </a:solidFill>
            </a:endParaRPr>
          </a:p>
          <a:p>
            <a:pPr marL="287338" indent="-287338" algn="just">
              <a:spcBef>
                <a:spcPct val="20000"/>
              </a:spcBef>
              <a:buFontTx/>
              <a:buAutoNum type="alphaLcPeriod"/>
            </a:pPr>
            <a:r>
              <a:rPr lang="en-US" sz="2000" dirty="0" err="1">
                <a:solidFill>
                  <a:srgbClr val="002060"/>
                </a:solidFill>
              </a:rPr>
              <a:t>Tentukanlah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jumlah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barang</a:t>
            </a:r>
            <a:r>
              <a:rPr lang="en-US" sz="2000" dirty="0">
                <a:solidFill>
                  <a:srgbClr val="002060"/>
                </a:solidFill>
              </a:rPr>
              <a:t> yang </a:t>
            </a:r>
            <a:r>
              <a:rPr lang="en-US" sz="2000" dirty="0" err="1">
                <a:solidFill>
                  <a:srgbClr val="002060"/>
                </a:solidFill>
              </a:rPr>
              <a:t>harus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diproduksi</a:t>
            </a:r>
            <a:r>
              <a:rPr lang="en-US" sz="2000" dirty="0">
                <a:solidFill>
                  <a:srgbClr val="002060"/>
                </a:solidFill>
              </a:rPr>
              <a:t> agar </a:t>
            </a:r>
            <a:r>
              <a:rPr lang="en-US" sz="2000" dirty="0" err="1">
                <a:solidFill>
                  <a:srgbClr val="002060"/>
                </a:solidFill>
              </a:rPr>
              <a:t>diperoleh</a:t>
            </a:r>
            <a:r>
              <a:rPr lang="en-US" sz="2000" dirty="0">
                <a:solidFill>
                  <a:srgbClr val="002060"/>
                </a:solidFill>
              </a:rPr>
              <a:t> profit </a:t>
            </a:r>
            <a:r>
              <a:rPr lang="en-US" sz="2000" dirty="0" err="1">
                <a:solidFill>
                  <a:srgbClr val="002060"/>
                </a:solidFill>
              </a:rPr>
              <a:t>maksimum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</a:p>
          <a:p>
            <a:pPr marL="287338" indent="-287338" algn="just">
              <a:spcBef>
                <a:spcPct val="20000"/>
              </a:spcBef>
              <a:buFontTx/>
              <a:buAutoNum type="alphaLcPeriod"/>
            </a:pPr>
            <a:r>
              <a:rPr lang="en-US" sz="2000" dirty="0" err="1">
                <a:solidFill>
                  <a:srgbClr val="002060"/>
                </a:solidFill>
              </a:rPr>
              <a:t>Berapa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harga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jual</a:t>
            </a:r>
            <a:r>
              <a:rPr lang="en-US" sz="2000" dirty="0">
                <a:solidFill>
                  <a:srgbClr val="002060"/>
                </a:solidFill>
              </a:rPr>
              <a:t> yang </a:t>
            </a:r>
            <a:r>
              <a:rPr lang="en-US" sz="2000" dirty="0" err="1">
                <a:solidFill>
                  <a:srgbClr val="002060"/>
                </a:solidFill>
              </a:rPr>
              <a:t>harus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dikenakan</a:t>
            </a:r>
            <a:r>
              <a:rPr lang="en-US" sz="2000" dirty="0">
                <a:solidFill>
                  <a:srgbClr val="002060"/>
                </a:solidFill>
              </a:rPr>
              <a:t> ?</a:t>
            </a:r>
          </a:p>
          <a:p>
            <a:pPr marL="287338" indent="-287338" algn="just">
              <a:spcBef>
                <a:spcPct val="20000"/>
              </a:spcBef>
              <a:buFontTx/>
              <a:buAutoNum type="alphaLcPeriod"/>
            </a:pPr>
            <a:r>
              <a:rPr lang="en-US" sz="2000" dirty="0" err="1">
                <a:solidFill>
                  <a:srgbClr val="002060"/>
                </a:solidFill>
              </a:rPr>
              <a:t>Berapa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besarnya</a:t>
            </a:r>
            <a:r>
              <a:rPr lang="en-US" sz="2000" dirty="0">
                <a:solidFill>
                  <a:srgbClr val="002060"/>
                </a:solidFill>
              </a:rPr>
              <a:t> profit </a:t>
            </a:r>
            <a:r>
              <a:rPr lang="en-US" sz="2000" dirty="0" err="1">
                <a:solidFill>
                  <a:srgbClr val="002060"/>
                </a:solidFill>
              </a:rPr>
              <a:t>maksimum</a:t>
            </a:r>
            <a:r>
              <a:rPr lang="en-US" sz="2000" dirty="0">
                <a:solidFill>
                  <a:srgbClr val="002060"/>
                </a:solidFill>
              </a:rPr>
              <a:t> yang </a:t>
            </a:r>
            <a:r>
              <a:rPr lang="en-US" sz="2000" dirty="0" err="1">
                <a:solidFill>
                  <a:srgbClr val="002060"/>
                </a:solidFill>
              </a:rPr>
              <a:t>dapat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dicapai</a:t>
            </a:r>
            <a:r>
              <a:rPr lang="en-US" sz="2000" dirty="0">
                <a:solidFill>
                  <a:srgbClr val="002060"/>
                </a:solidFill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ELASTISITAS TITIK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 err="1" smtClean="0"/>
              <a:t>Elastisitas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permintaan</a:t>
            </a:r>
            <a:r>
              <a:rPr lang="en-US" sz="2000" b="0" dirty="0" smtClean="0"/>
              <a:t> = </a:t>
            </a:r>
            <a:r>
              <a:rPr lang="en-US" sz="2000" b="0" dirty="0" err="1" smtClean="0"/>
              <a:t>persentase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perubahan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jumlah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permintaan</a:t>
            </a: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				          </a:t>
            </a:r>
            <a:r>
              <a:rPr lang="en-US" sz="2000" b="0" dirty="0" err="1" smtClean="0"/>
              <a:t>persentase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perubahan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harga</a:t>
            </a: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				</a:t>
            </a:r>
          </a:p>
          <a:p>
            <a:pPr eaLnBrk="1" hangingPunct="1">
              <a:buFontTx/>
              <a:buNone/>
            </a:pPr>
            <a:r>
              <a:rPr lang="en-US" sz="2000" b="0" dirty="0" smtClean="0"/>
              <a:t>			           </a:t>
            </a:r>
          </a:p>
          <a:p>
            <a:pPr eaLnBrk="1" hangingPunct="1">
              <a:buFontTx/>
              <a:buNone/>
            </a:pPr>
            <a:r>
              <a:rPr lang="en-US" sz="2000" b="0" dirty="0" smtClean="0"/>
              <a:t>			          =	         =</a:t>
            </a:r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err="1" smtClean="0"/>
              <a:t>Elastisitas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titik</a:t>
            </a:r>
            <a:r>
              <a:rPr lang="en-US" sz="2000" b="0" dirty="0" smtClean="0"/>
              <a:t>			</a:t>
            </a:r>
            <a:r>
              <a:rPr lang="en-US" sz="2000" b="0" dirty="0" err="1" smtClean="0"/>
              <a:t>Kategori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elastisitas</a:t>
            </a: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						</a:t>
            </a:r>
          </a:p>
          <a:p>
            <a:pPr eaLnBrk="1" hangingPunct="1">
              <a:buFontTx/>
              <a:buNone/>
            </a:pPr>
            <a:r>
              <a:rPr lang="en-US" sz="2000" b="0" dirty="0" smtClean="0"/>
              <a:t>						</a:t>
            </a:r>
            <a:r>
              <a:rPr lang="en-US" sz="2000" b="0" dirty="0" err="1" smtClean="0"/>
              <a:t>Elastis</a:t>
            </a: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						</a:t>
            </a:r>
            <a:r>
              <a:rPr lang="en-US" sz="2000" b="0" dirty="0" err="1" smtClean="0"/>
              <a:t>Inelastis</a:t>
            </a:r>
            <a:endParaRPr lang="en-US" sz="2000" b="0" dirty="0" smtClean="0"/>
          </a:p>
          <a:p>
            <a:pPr eaLnBrk="1" hangingPunct="1">
              <a:buFontTx/>
              <a:buNone/>
            </a:pPr>
            <a:r>
              <a:rPr lang="en-US" sz="2000" b="0" dirty="0" smtClean="0"/>
              <a:t>						</a:t>
            </a:r>
            <a:r>
              <a:rPr lang="en-US" sz="2000" b="0" dirty="0" err="1" smtClean="0"/>
              <a:t>Elastis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uniter</a:t>
            </a:r>
            <a:endParaRPr lang="en-US" sz="2000" b="0" dirty="0" smtClean="0"/>
          </a:p>
          <a:p>
            <a:pPr eaLnBrk="1" hangingPunct="1">
              <a:buFontTx/>
              <a:buNone/>
            </a:pPr>
            <a:endParaRPr lang="en-US" sz="2000" b="0" dirty="0" smtClean="0"/>
          </a:p>
          <a:p>
            <a:pPr eaLnBrk="1" hangingPunct="1">
              <a:buFontTx/>
              <a:buNone/>
            </a:pPr>
            <a:endParaRPr lang="en-US" sz="2000" b="0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429000" y="2438400"/>
          <a:ext cx="401637" cy="1262062"/>
        </p:xfrm>
        <a:graphic>
          <a:graphicData uri="http://schemas.openxmlformats.org/presentationml/2006/ole">
            <p:oleObj spid="_x0000_s33794" name="Equation" r:id="rId3" imgW="266584" imgH="837836" progId="Equation.3">
              <p:embed/>
            </p:oleObj>
          </a:graphicData>
        </a:graphic>
      </p:graphicFrame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191000" y="2743200"/>
          <a:ext cx="731838" cy="631825"/>
        </p:xfrm>
        <a:graphic>
          <a:graphicData uri="http://schemas.openxmlformats.org/presentationml/2006/ole">
            <p:oleObj spid="_x0000_s33795" name="Equation" r:id="rId4" imgW="482391" imgH="418918" progId="Equation.3">
              <p:embed/>
            </p:oleObj>
          </a:graphicData>
        </a:graphic>
      </p:graphicFrame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95400" y="4648200"/>
            <a:ext cx="1676400" cy="762000"/>
            <a:chOff x="816" y="2928"/>
            <a:chExt cx="1056" cy="48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089" name="Rectangle 9"/>
            <p:cNvSpPr>
              <a:spLocks noChangeArrowheads="1"/>
            </p:cNvSpPr>
            <p:nvPr/>
          </p:nvSpPr>
          <p:spPr bwMode="auto">
            <a:xfrm>
              <a:off x="816" y="2928"/>
              <a:ext cx="105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9" name="Object 10"/>
            <p:cNvGraphicFramePr>
              <a:graphicFrameLocks noChangeAspect="1"/>
            </p:cNvGraphicFramePr>
            <p:nvPr/>
          </p:nvGraphicFramePr>
          <p:xfrm>
            <a:off x="960" y="2976"/>
            <a:ext cx="829" cy="397"/>
          </p:xfrm>
          <a:graphic>
            <a:graphicData uri="http://schemas.openxmlformats.org/presentationml/2006/ole">
              <p:oleObj spid="_x0000_s33799" name="Equation" r:id="rId5" imgW="876300" imgH="419100" progId="Equation.3">
                <p:embed/>
              </p:oleObj>
            </a:graphicData>
          </a:graphic>
        </p:graphicFrame>
      </p:grpSp>
      <p:sp>
        <p:nvSpPr>
          <p:cNvPr id="3085" name="Line 11"/>
          <p:cNvSpPr>
            <a:spLocks noChangeShapeType="1"/>
          </p:cNvSpPr>
          <p:nvPr/>
        </p:nvSpPr>
        <p:spPr bwMode="auto">
          <a:xfrm>
            <a:off x="3276600" y="17526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Rectangle 12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13"/>
          <p:cNvGraphicFramePr>
            <a:graphicFrameLocks noChangeAspect="1"/>
          </p:cNvGraphicFramePr>
          <p:nvPr/>
        </p:nvGraphicFramePr>
        <p:xfrm>
          <a:off x="4419600" y="4643438"/>
          <a:ext cx="557212" cy="385762"/>
        </p:xfrm>
        <a:graphic>
          <a:graphicData uri="http://schemas.openxmlformats.org/presentationml/2006/ole">
            <p:oleObj spid="_x0000_s33796" name="Equation" r:id="rId6" imgW="368140" imgH="253890" progId="Equation.3">
              <p:embed/>
            </p:oleObj>
          </a:graphicData>
        </a:graphic>
      </p:graphicFrame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7" name="Object 15"/>
          <p:cNvGraphicFramePr>
            <a:graphicFrameLocks noChangeAspect="1"/>
          </p:cNvGraphicFramePr>
          <p:nvPr/>
        </p:nvGraphicFramePr>
        <p:xfrm>
          <a:off x="4419600" y="5024438"/>
          <a:ext cx="557212" cy="385762"/>
        </p:xfrm>
        <a:graphic>
          <a:graphicData uri="http://schemas.openxmlformats.org/presentationml/2006/ole">
            <p:oleObj spid="_x0000_s33797" name="Equation" r:id="rId7" imgW="368140" imgH="253890" progId="Equation.3">
              <p:embed/>
            </p:oleObj>
          </a:graphicData>
        </a:graphic>
      </p:graphicFrame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8" name="Object 17"/>
          <p:cNvGraphicFramePr>
            <a:graphicFrameLocks noChangeAspect="1"/>
          </p:cNvGraphicFramePr>
          <p:nvPr/>
        </p:nvGraphicFramePr>
        <p:xfrm>
          <a:off x="4419600" y="5405438"/>
          <a:ext cx="557212" cy="385762"/>
        </p:xfrm>
        <a:graphic>
          <a:graphicData uri="http://schemas.openxmlformats.org/presentationml/2006/ole">
            <p:oleObj spid="_x0000_s33798" name="Equation" r:id="rId8" imgW="368140" imgH="25389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ELASTISITAS TITIK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Tentukan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elastisitas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titik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fungsi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permintaan</a:t>
            </a:r>
            <a:r>
              <a:rPr lang="en-US" sz="2000" b="0" dirty="0" smtClean="0"/>
              <a:t> q = f(p) = 500 – 25p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harga</a:t>
            </a:r>
            <a:r>
              <a:rPr lang="en-US" sz="2000" b="0" dirty="0" smtClean="0"/>
              <a:t> $15, $10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$5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Untuk</a:t>
            </a:r>
            <a:r>
              <a:rPr lang="en-US" sz="2000" b="0" dirty="0" smtClean="0"/>
              <a:t> $15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Untuk</a:t>
            </a:r>
            <a:r>
              <a:rPr lang="en-US" sz="2000" b="0" dirty="0" smtClean="0"/>
              <a:t> $10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endParaRPr lang="en-US" sz="2000" b="0" dirty="0" smtClean="0"/>
          </a:p>
          <a:p>
            <a:pPr marL="0" indent="0" eaLnBrk="1" hangingPunct="1">
              <a:buFontTx/>
              <a:buNone/>
            </a:pPr>
            <a:r>
              <a:rPr lang="en-US" sz="2000" b="0" dirty="0" err="1" smtClean="0"/>
              <a:t>Untuk</a:t>
            </a:r>
            <a:r>
              <a:rPr lang="en-US" sz="2000" b="0" dirty="0" smtClean="0"/>
              <a:t> $5 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4197" name="Object 5"/>
          <p:cNvGraphicFramePr>
            <a:graphicFrameLocks noChangeAspect="1"/>
          </p:cNvGraphicFramePr>
          <p:nvPr/>
        </p:nvGraphicFramePr>
        <p:xfrm>
          <a:off x="1295400" y="2909887"/>
          <a:ext cx="1800225" cy="595313"/>
        </p:xfrm>
        <a:graphic>
          <a:graphicData uri="http://schemas.openxmlformats.org/presentationml/2006/ole">
            <p:oleObj spid="_x0000_s34818" name="Equation" r:id="rId3" imgW="1180588" imgH="393529" progId="Equation.3">
              <p:embed/>
            </p:oleObj>
          </a:graphicData>
        </a:graphic>
      </p:graphicFrame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1295400" y="4357687"/>
          <a:ext cx="1819275" cy="595313"/>
        </p:xfrm>
        <a:graphic>
          <a:graphicData uri="http://schemas.openxmlformats.org/presentationml/2006/ole">
            <p:oleObj spid="_x0000_s34819" name="Equation" r:id="rId4" imgW="1193760" imgH="393480" progId="Equation.3">
              <p:embed/>
            </p:oleObj>
          </a:graphicData>
        </a:graphic>
      </p:graphicFrame>
      <p:graphicFrame>
        <p:nvGraphicFramePr>
          <p:cNvPr id="264199" name="Object 7"/>
          <p:cNvGraphicFramePr>
            <a:graphicFrameLocks noChangeAspect="1"/>
          </p:cNvGraphicFramePr>
          <p:nvPr/>
        </p:nvGraphicFramePr>
        <p:xfrm>
          <a:off x="1295400" y="5653087"/>
          <a:ext cx="2051050" cy="595313"/>
        </p:xfrm>
        <a:graphic>
          <a:graphicData uri="http://schemas.openxmlformats.org/presentationml/2006/ole">
            <p:oleObj spid="_x0000_s34820" name="Equation" r:id="rId5" imgW="1346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TUGAS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 err="1" smtClean="0"/>
              <a:t>Budnick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772 no 61</a:t>
            </a:r>
          </a:p>
          <a:p>
            <a:pPr>
              <a:buFontTx/>
              <a:buNone/>
            </a:pPr>
            <a:r>
              <a:rPr lang="en-US" sz="2400" dirty="0" err="1" smtClean="0"/>
              <a:t>Budnick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794 no 2</a:t>
            </a:r>
          </a:p>
          <a:p>
            <a:pPr>
              <a:buFontTx/>
              <a:buNone/>
            </a:pPr>
            <a:r>
              <a:rPr lang="en-US" sz="2400" dirty="0" err="1" smtClean="0"/>
              <a:t>Budnick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817 no </a:t>
            </a:r>
            <a:r>
              <a:rPr lang="en-US" sz="2400" dirty="0" smtClean="0"/>
              <a:t>21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sz="2400" dirty="0" err="1" smtClean="0"/>
              <a:t>Budnick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815 no 12, ref : example 14 </a:t>
            </a:r>
          </a:p>
          <a:p>
            <a:pPr>
              <a:buFontTx/>
              <a:buNone/>
            </a:pPr>
            <a:r>
              <a:rPr lang="en-US" sz="2400" dirty="0" err="1" smtClean="0"/>
              <a:t>Budnick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816 no 19, ref : example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1998</TotalTime>
  <Words>340</Words>
  <Application>Microsoft PowerPoint</Application>
  <PresentationFormat>On-screen Show (4:3)</PresentationFormat>
  <Paragraphs>86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cdb2004c012l</vt:lpstr>
      <vt:lpstr>Image</vt:lpstr>
      <vt:lpstr>Microsoft Equation 3.0</vt:lpstr>
      <vt:lpstr>Kalkulus Diferensial  week 10</vt:lpstr>
      <vt:lpstr>SKETSA KURVA SUATU FUNGSI</vt:lpstr>
      <vt:lpstr>TITIK MAKSIMUM/MINIMUM ABSOLUT</vt:lpstr>
      <vt:lpstr>REVENUE</vt:lpstr>
      <vt:lpstr>COST</vt:lpstr>
      <vt:lpstr>PROFIT</vt:lpstr>
      <vt:lpstr>ELASTISITAS TITIK</vt:lpstr>
      <vt:lpstr>ELASTISITAS TITIK</vt:lpstr>
      <vt:lpstr>TUGAS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Natriumz</cp:lastModifiedBy>
  <cp:revision>168</cp:revision>
  <dcterms:created xsi:type="dcterms:W3CDTF">2011-01-21T06:27:54Z</dcterms:created>
  <dcterms:modified xsi:type="dcterms:W3CDTF">2011-05-02T18:45:58Z</dcterms:modified>
</cp:coreProperties>
</file>