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78" r:id="rId4"/>
    <p:sldId id="279" r:id="rId5"/>
    <p:sldId id="280" r:id="rId6"/>
    <p:sldId id="285" r:id="rId7"/>
    <p:sldId id="281" r:id="rId8"/>
    <p:sldId id="286" r:id="rId9"/>
    <p:sldId id="287" r:id="rId10"/>
    <p:sldId id="288" r:id="rId11"/>
    <p:sldId id="289" r:id="rId12"/>
    <p:sldId id="290" r:id="rId13"/>
    <p:sldId id="282" r:id="rId14"/>
    <p:sldId id="283" r:id="rId15"/>
    <p:sldId id="284" r:id="rId16"/>
    <p:sldId id="276" r:id="rId17"/>
  </p:sldIdLst>
  <p:sldSz cx="9144000" cy="6858000" type="screen4x3"/>
  <p:notesSz cx="7099300" cy="10236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  <a:srgbClr val="000000"/>
    <a:srgbClr val="008000"/>
    <a:srgbClr val="006600"/>
    <a:srgbClr val="800000"/>
    <a:srgbClr val="00007E"/>
    <a:srgbClr val="0000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3225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2615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2615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4" tIns="48302" rIns="96604" bIns="483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2" y="4862199"/>
            <a:ext cx="5679440" cy="4606289"/>
          </a:xfrm>
          <a:prstGeom prst="rect">
            <a:avLst/>
          </a:prstGeom>
        </p:spPr>
        <p:txBody>
          <a:bodyPr vert="horz" lIns="96604" tIns="48302" rIns="96604" bIns="483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2615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2615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59D4-285F-4CA7-8711-98C08AC12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5" imgW="4241270" imgH="5396825" progId="">
                  <p:embed/>
                </p:oleObj>
              </mc:Choice>
              <mc:Fallback>
                <p:oleObj name="Image" r:id="rId15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7" imgW="3263492" imgH="4863492" progId="">
                  <p:embed/>
                </p:oleObj>
              </mc:Choice>
              <mc:Fallback>
                <p:oleObj name="Image" r:id="rId17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FUNGSI LINIER</a:t>
            </a:r>
            <a:br>
              <a:rPr lang="en-US" sz="36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486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3488"/>
            <a:ext cx="8305800" cy="2652712"/>
          </a:xfrm>
        </p:spPr>
        <p:txBody>
          <a:bodyPr/>
          <a:lstStyle/>
          <a:p>
            <a:pPr marL="0" indent="0" algn="just" eaLnBrk="1" hangingPunct="1">
              <a:buClr>
                <a:srgbClr val="002060"/>
              </a:buClr>
              <a:buNone/>
            </a:pPr>
            <a:endParaRPr lang="en-US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 startAt="4"/>
            </a:pPr>
            <a:r>
              <a:rPr lang="en-US" b="0" dirty="0" err="1"/>
              <a:t>Buatlah</a:t>
            </a:r>
            <a:r>
              <a:rPr lang="en-US" b="0" dirty="0"/>
              <a:t> persamaan garis </a:t>
            </a:r>
            <a:r>
              <a:rPr lang="en-US" b="0" dirty="0" err="1"/>
              <a:t>lurus</a:t>
            </a:r>
            <a:r>
              <a:rPr lang="en-US" b="0" dirty="0"/>
              <a:t> yang melalui titik (1,2) dan (5,4)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endParaRPr lang="en-US" b="0" dirty="0"/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   y – 2 =  x – 1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   4 – 2     5 - 1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-2925" t="9255" r="645" b="76902"/>
          <a:stretch>
            <a:fillRect/>
          </a:stretch>
        </p:blipFill>
        <p:spPr bwMode="auto">
          <a:xfrm>
            <a:off x="1524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A07ED6-E840-008C-42E7-08EFBCDF6A4F}"/>
              </a:ext>
            </a:extLst>
          </p:cNvPr>
          <p:cNvCxnSpPr/>
          <p:nvPr/>
        </p:nvCxnSpPr>
        <p:spPr>
          <a:xfrm>
            <a:off x="609600" y="28956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FB7AA1-2E42-65A7-7EC2-8BA28AD5BA7B}"/>
              </a:ext>
            </a:extLst>
          </p:cNvPr>
          <p:cNvSpPr txBox="1"/>
          <p:nvPr/>
        </p:nvSpPr>
        <p:spPr>
          <a:xfrm>
            <a:off x="543339" y="3433826"/>
            <a:ext cx="1971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y – 2 =  x – 1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   2           4</a:t>
            </a:r>
            <a:endParaRPr lang="en-ID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A6535C-16F1-3992-9DA4-2C15D96DCA67}"/>
              </a:ext>
            </a:extLst>
          </p:cNvPr>
          <p:cNvCxnSpPr/>
          <p:nvPr/>
        </p:nvCxnSpPr>
        <p:spPr>
          <a:xfrm>
            <a:off x="609600" y="3756991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5B4ACF-1EDD-561D-A087-A63C7BA33109}"/>
              </a:ext>
            </a:extLst>
          </p:cNvPr>
          <p:cNvSpPr txBox="1"/>
          <p:nvPr/>
        </p:nvSpPr>
        <p:spPr>
          <a:xfrm>
            <a:off x="543338" y="4234547"/>
            <a:ext cx="219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4(y – 2) =  2(x –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D6845-5505-1FA1-F187-ECA6BC3752C7}"/>
              </a:ext>
            </a:extLst>
          </p:cNvPr>
          <p:cNvSpPr txBox="1"/>
          <p:nvPr/>
        </p:nvSpPr>
        <p:spPr>
          <a:xfrm>
            <a:off x="543338" y="4726607"/>
            <a:ext cx="219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4y – 8 =  2x –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687DE-46F4-0683-BDA6-74F969C4A921}"/>
              </a:ext>
            </a:extLst>
          </p:cNvPr>
          <p:cNvSpPr txBox="1"/>
          <p:nvPr/>
        </p:nvSpPr>
        <p:spPr>
          <a:xfrm>
            <a:off x="609600" y="5188537"/>
            <a:ext cx="219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4y =  2x – 2 +8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D2B2E-1F51-6850-7F90-08360A726EF9}"/>
              </a:ext>
            </a:extLst>
          </p:cNvPr>
          <p:cNvSpPr txBox="1"/>
          <p:nvPr/>
        </p:nvSpPr>
        <p:spPr>
          <a:xfrm>
            <a:off x="3124200" y="2404030"/>
            <a:ext cx="219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4y =  2x + 6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8CDC7-27DA-3A5E-2BCA-A360E567DC47}"/>
              </a:ext>
            </a:extLst>
          </p:cNvPr>
          <p:cNvSpPr txBox="1"/>
          <p:nvPr/>
        </p:nvSpPr>
        <p:spPr>
          <a:xfrm>
            <a:off x="3124200" y="2960449"/>
            <a:ext cx="219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</a:t>
            </a:r>
            <a:r>
              <a:rPr lang="en-US" dirty="0"/>
              <a:t> </a:t>
            </a:r>
            <a:r>
              <a:rPr lang="en-US" b="0" dirty="0"/>
              <a:t>y =  0,5x + 1,5</a:t>
            </a:r>
          </a:p>
        </p:txBody>
      </p:sp>
    </p:spTree>
    <p:extLst>
      <p:ext uri="{BB962C8B-B14F-4D97-AF65-F5344CB8AC3E}">
        <p14:creationId xmlns:p14="http://schemas.microsoft.com/office/powerpoint/2010/main" val="120269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3488"/>
            <a:ext cx="8305800" cy="5472112"/>
          </a:xfrm>
        </p:spPr>
        <p:txBody>
          <a:bodyPr/>
          <a:lstStyle/>
          <a:p>
            <a:pPr marL="0" indent="0" algn="just" eaLnBrk="1" hangingPunct="1">
              <a:buClr>
                <a:srgbClr val="002060"/>
              </a:buClr>
              <a:buNone/>
            </a:pPr>
            <a:endParaRPr lang="en-US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 startAt="4"/>
            </a:pPr>
            <a:r>
              <a:rPr lang="en-US" b="0" dirty="0" err="1"/>
              <a:t>Buatlah</a:t>
            </a:r>
            <a:r>
              <a:rPr lang="en-US" b="0" dirty="0"/>
              <a:t> persamaan garis </a:t>
            </a:r>
            <a:r>
              <a:rPr lang="en-US" b="0" dirty="0" err="1"/>
              <a:t>lurus</a:t>
            </a:r>
            <a:r>
              <a:rPr lang="en-US" b="0" dirty="0"/>
              <a:t> dengan slope -3 dan </a:t>
            </a:r>
            <a:r>
              <a:rPr lang="en-US" b="0" dirty="0" err="1"/>
              <a:t>melewati</a:t>
            </a:r>
            <a:r>
              <a:rPr lang="en-US" b="0" dirty="0"/>
              <a:t> titik (1,2)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r>
              <a:rPr lang="en-US" b="0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-2925" t="9255" r="645" b="76902"/>
          <a:stretch>
            <a:fillRect/>
          </a:stretch>
        </p:blipFill>
        <p:spPr bwMode="auto">
          <a:xfrm>
            <a:off x="1524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78D84-8ED2-A206-54FF-DA01CEB0A0DF}"/>
              </a:ext>
            </a:extLst>
          </p:cNvPr>
          <p:cNvSpPr txBox="1"/>
          <p:nvPr/>
        </p:nvSpPr>
        <p:spPr>
          <a:xfrm>
            <a:off x="914400" y="2667000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y – 2 = -3(x - 1)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2F17F-80B9-6675-ECCC-12277CD14BCD}"/>
              </a:ext>
            </a:extLst>
          </p:cNvPr>
          <p:cNvSpPr txBox="1"/>
          <p:nvPr/>
        </p:nvSpPr>
        <p:spPr>
          <a:xfrm>
            <a:off x="990600" y="3072646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y – 2 = -3x + 3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9791D-2B92-CE6C-EF3D-446F4B26053A}"/>
              </a:ext>
            </a:extLst>
          </p:cNvPr>
          <p:cNvSpPr txBox="1"/>
          <p:nvPr/>
        </p:nvSpPr>
        <p:spPr>
          <a:xfrm>
            <a:off x="990600" y="3483679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y   = -3x + 3 + 2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8BC13-D26F-35BB-0AF9-A2CFEDBA5AA4}"/>
              </a:ext>
            </a:extLst>
          </p:cNvPr>
          <p:cNvSpPr txBox="1"/>
          <p:nvPr/>
        </p:nvSpPr>
        <p:spPr>
          <a:xfrm>
            <a:off x="990600" y="3894712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y   = -3x + 5</a:t>
            </a:r>
          </a:p>
        </p:txBody>
      </p:sp>
    </p:spTree>
    <p:extLst>
      <p:ext uri="{BB962C8B-B14F-4D97-AF65-F5344CB8AC3E}">
        <p14:creationId xmlns:p14="http://schemas.microsoft.com/office/powerpoint/2010/main" val="201935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3488"/>
            <a:ext cx="8305800" cy="5472112"/>
          </a:xfrm>
        </p:spPr>
        <p:txBody>
          <a:bodyPr/>
          <a:lstStyle/>
          <a:p>
            <a:pPr marL="0" indent="0" algn="just" eaLnBrk="1" hangingPunct="1">
              <a:buClr>
                <a:srgbClr val="002060"/>
              </a:buClr>
              <a:buNone/>
            </a:pPr>
            <a:endParaRPr lang="en-US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 startAt="4"/>
            </a:pPr>
            <a:r>
              <a:rPr lang="en-US" b="0" dirty="0" err="1"/>
              <a:t>Buatlah</a:t>
            </a:r>
            <a:r>
              <a:rPr lang="en-US" b="0" dirty="0"/>
              <a:t> persamaan garis </a:t>
            </a:r>
            <a:r>
              <a:rPr lang="en-US" b="0" dirty="0" err="1"/>
              <a:t>lurus</a:t>
            </a:r>
            <a:r>
              <a:rPr lang="en-US" b="0" dirty="0"/>
              <a:t> dengan slope 2 dan </a:t>
            </a:r>
            <a:r>
              <a:rPr lang="en-US" b="0" dirty="0" err="1"/>
              <a:t>memotong</a:t>
            </a:r>
            <a:r>
              <a:rPr lang="en-US" b="0" dirty="0"/>
              <a:t> </a:t>
            </a:r>
            <a:r>
              <a:rPr lang="en-US" b="0" dirty="0" err="1"/>
              <a:t>sumbu</a:t>
            </a:r>
            <a:r>
              <a:rPr lang="en-US" b="0" dirty="0"/>
              <a:t> y di titik (0,3)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r>
              <a:rPr lang="en-US" b="0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-2925" t="9255" r="645" b="76902"/>
          <a:stretch>
            <a:fillRect/>
          </a:stretch>
        </p:blipFill>
        <p:spPr bwMode="auto">
          <a:xfrm>
            <a:off x="1524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A8D39-9E27-5AA1-3AF6-D3667CBAE1F4}"/>
              </a:ext>
            </a:extLst>
          </p:cNvPr>
          <p:cNvSpPr txBox="1"/>
          <p:nvPr/>
        </p:nvSpPr>
        <p:spPr>
          <a:xfrm>
            <a:off x="914400" y="2743200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y – 3 = 2(x - 0)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4E381-2FF1-1BBF-FFC4-0D04713913DD}"/>
              </a:ext>
            </a:extLst>
          </p:cNvPr>
          <p:cNvSpPr txBox="1"/>
          <p:nvPr/>
        </p:nvSpPr>
        <p:spPr>
          <a:xfrm>
            <a:off x="937591" y="3336926"/>
            <a:ext cx="150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y – 3 = 2x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5A407-3459-6BA9-F542-59E5E7CD963C}"/>
              </a:ext>
            </a:extLst>
          </p:cNvPr>
          <p:cNvSpPr txBox="1"/>
          <p:nvPr/>
        </p:nvSpPr>
        <p:spPr>
          <a:xfrm>
            <a:off x="937591" y="3899971"/>
            <a:ext cx="150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y  = 2x + 3 </a:t>
            </a:r>
          </a:p>
        </p:txBody>
      </p:sp>
    </p:spTree>
    <p:extLst>
      <p:ext uri="{BB962C8B-B14F-4D97-AF65-F5344CB8AC3E}">
        <p14:creationId xmlns:p14="http://schemas.microsoft.com/office/powerpoint/2010/main" val="111265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38862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perusahaan</a:t>
            </a:r>
            <a:r>
              <a:rPr lang="en-US" sz="2000" b="0" dirty="0"/>
              <a:t> </a:t>
            </a:r>
            <a:r>
              <a:rPr lang="en-US" sz="2000" b="0" dirty="0" err="1"/>
              <a:t>persewaan</a:t>
            </a:r>
            <a:r>
              <a:rPr lang="en-US" sz="2000" b="0" dirty="0"/>
              <a:t> </a:t>
            </a:r>
            <a:r>
              <a:rPr lang="en-US" sz="2000" b="0" dirty="0" err="1"/>
              <a:t>mobil</a:t>
            </a:r>
            <a:r>
              <a:rPr lang="en-US" sz="2000" b="0" dirty="0"/>
              <a:t> </a:t>
            </a:r>
            <a:r>
              <a:rPr lang="en-US" sz="2000" b="0" dirty="0" err="1"/>
              <a:t>menyewakan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jenis</a:t>
            </a:r>
            <a:r>
              <a:rPr lang="en-US" sz="2000" b="0" dirty="0"/>
              <a:t> </a:t>
            </a:r>
            <a:r>
              <a:rPr lang="en-US" sz="2000" b="0" dirty="0" err="1"/>
              <a:t>mobil</a:t>
            </a:r>
            <a:r>
              <a:rPr lang="en-US" sz="2000" b="0" dirty="0"/>
              <a:t>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r>
              <a:rPr lang="en-US" sz="2000" b="0" dirty="0"/>
              <a:t> $15 per </a:t>
            </a:r>
            <a:r>
              <a:rPr lang="en-US" sz="2000" b="0" dirty="0" err="1"/>
              <a:t>hari</a:t>
            </a:r>
            <a:r>
              <a:rPr lang="en-US" sz="2000" b="0" dirty="0"/>
              <a:t> </a:t>
            </a:r>
            <a:r>
              <a:rPr lang="en-US" sz="2000" b="0" dirty="0" err="1"/>
              <a:t>ditambah</a:t>
            </a:r>
            <a:r>
              <a:rPr lang="en-US" sz="2000" b="0" dirty="0"/>
              <a:t> $0.08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setiap</a:t>
            </a:r>
            <a:r>
              <a:rPr lang="en-US" sz="2000" b="0" dirty="0"/>
              <a:t> kilometer </a:t>
            </a:r>
            <a:r>
              <a:rPr lang="en-US" sz="2000" b="0" dirty="0" err="1"/>
              <a:t>jarak</a:t>
            </a:r>
            <a:r>
              <a:rPr lang="en-US" sz="2000" b="0" dirty="0"/>
              <a:t> yang </a:t>
            </a:r>
            <a:r>
              <a:rPr lang="en-US" sz="2000" b="0" dirty="0" err="1"/>
              <a:t>ditempuh</a:t>
            </a:r>
            <a:r>
              <a:rPr lang="en-US" sz="2000" b="0" dirty="0"/>
              <a:t>. </a:t>
            </a:r>
            <a:r>
              <a:rPr lang="en-US" sz="2000" b="0" dirty="0" err="1"/>
              <a:t>Jika</a:t>
            </a:r>
            <a:r>
              <a:rPr lang="en-US" sz="2000" b="0" dirty="0"/>
              <a:t> </a:t>
            </a:r>
            <a:r>
              <a:rPr lang="en-US" sz="2000" b="0" dirty="0" err="1"/>
              <a:t>dimisalkan</a:t>
            </a:r>
            <a:r>
              <a:rPr lang="en-US" sz="2000" b="0" dirty="0"/>
              <a:t> y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r>
              <a:rPr lang="en-US" sz="2000" b="0" dirty="0"/>
              <a:t> </a:t>
            </a:r>
            <a:r>
              <a:rPr lang="en-US" sz="2000" b="0" dirty="0" err="1"/>
              <a:t>sewa</a:t>
            </a:r>
            <a:r>
              <a:rPr lang="en-US" sz="2000" b="0" dirty="0"/>
              <a:t> </a:t>
            </a:r>
            <a:r>
              <a:rPr lang="en-US" sz="2000" b="0" dirty="0" err="1"/>
              <a:t>mobil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sehari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x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jarak</a:t>
            </a:r>
            <a:r>
              <a:rPr lang="en-US" sz="2000" b="0" dirty="0"/>
              <a:t> yang </a:t>
            </a:r>
            <a:r>
              <a:rPr lang="en-US" sz="2000" b="0" dirty="0" err="1"/>
              <a:t>ditempuh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satu</a:t>
            </a:r>
            <a:r>
              <a:rPr lang="en-US" sz="2000" b="0" dirty="0"/>
              <a:t> </a:t>
            </a:r>
            <a:r>
              <a:rPr lang="en-US" sz="2000" b="0" dirty="0" err="1"/>
              <a:t>hari</a:t>
            </a:r>
            <a:r>
              <a:rPr lang="en-US" sz="2000" b="0" dirty="0"/>
              <a:t>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satuan</a:t>
            </a:r>
            <a:r>
              <a:rPr lang="en-US" sz="2000" b="0" dirty="0"/>
              <a:t> kilometer, </a:t>
            </a:r>
            <a:r>
              <a:rPr lang="en-US" sz="2000" b="0" dirty="0" err="1"/>
              <a:t>maka</a:t>
            </a:r>
            <a:r>
              <a:rPr lang="en-US" sz="2000" b="0" dirty="0"/>
              <a:t> :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a. </a:t>
            </a:r>
            <a:r>
              <a:rPr lang="en-US" sz="2000" b="0" dirty="0" err="1"/>
              <a:t>Tentukanlah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y = f(x) yang </a:t>
            </a:r>
            <a:r>
              <a:rPr lang="en-US" sz="2000" b="0" dirty="0" err="1"/>
              <a:t>menyatakan</a:t>
            </a:r>
            <a:r>
              <a:rPr lang="en-US" sz="2000" b="0" dirty="0"/>
              <a:t> </a:t>
            </a:r>
            <a:r>
              <a:rPr lang="en-US" sz="2000" b="0" dirty="0" err="1"/>
              <a:t>besarnya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endParaRPr lang="en-US" sz="2000" b="0" dirty="0"/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   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menyewa</a:t>
            </a:r>
            <a:r>
              <a:rPr lang="en-US" sz="2000" b="0" dirty="0"/>
              <a:t> </a:t>
            </a:r>
            <a:r>
              <a:rPr lang="en-US" sz="2000" b="0" dirty="0" err="1"/>
              <a:t>mobil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satu</a:t>
            </a:r>
            <a:r>
              <a:rPr lang="en-US" sz="2000" b="0" dirty="0"/>
              <a:t> </a:t>
            </a:r>
            <a:r>
              <a:rPr lang="en-US" sz="2000" b="0" dirty="0" err="1"/>
              <a:t>hari</a:t>
            </a:r>
            <a:endParaRPr lang="en-US" sz="2000" b="0" dirty="0"/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b. </a:t>
            </a:r>
            <a:r>
              <a:rPr lang="en-US" sz="2000" b="0" dirty="0" err="1"/>
              <a:t>Berapakah</a:t>
            </a:r>
            <a:r>
              <a:rPr lang="en-US" sz="2000" b="0" dirty="0"/>
              <a:t> f(300)? </a:t>
            </a:r>
            <a:r>
              <a:rPr lang="en-US" sz="2000" b="0" dirty="0" err="1"/>
              <a:t>Menyatakan</a:t>
            </a:r>
            <a:r>
              <a:rPr lang="en-US" sz="2000" b="0" dirty="0"/>
              <a:t> </a:t>
            </a:r>
            <a:r>
              <a:rPr lang="en-US" sz="2000" b="0" dirty="0" err="1"/>
              <a:t>apakah</a:t>
            </a:r>
            <a:r>
              <a:rPr lang="en-US" sz="2000" b="0" dirty="0"/>
              <a:t> f(300)?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c. </a:t>
            </a:r>
            <a:r>
              <a:rPr lang="en-US" sz="2000" b="0" dirty="0" err="1"/>
              <a:t>Sketsalah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endParaRPr lang="en-US" sz="2000" b="0" dirty="0"/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d. </a:t>
            </a:r>
            <a:r>
              <a:rPr lang="en-US" sz="2000" b="0" dirty="0" err="1"/>
              <a:t>Berilah</a:t>
            </a:r>
            <a:r>
              <a:rPr lang="en-US" sz="2000" b="0" dirty="0"/>
              <a:t> </a:t>
            </a:r>
            <a:r>
              <a:rPr lang="en-US" sz="2000" b="0" dirty="0" err="1"/>
              <a:t>komentar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restricted domain </a:t>
            </a:r>
          </a:p>
          <a:p>
            <a:pPr marL="284163" indent="-284163" algn="just" eaLnBrk="1" hangingPunct="1">
              <a:buFontTx/>
              <a:buNone/>
            </a:pPr>
            <a:r>
              <a:rPr lang="en-US" sz="2000" b="0" dirty="0"/>
              <a:t>   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endParaRPr lang="en-US" sz="2000" b="0" dirty="0"/>
          </a:p>
          <a:p>
            <a:pPr marL="0" indent="0" algn="just" eaLnBrk="1" hangingPunct="1">
              <a:buFontTx/>
              <a:buNone/>
            </a:pPr>
            <a:endParaRPr lang="en-US" sz="2000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168140"/>
            <a:ext cx="2886075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99EA7A-438F-ED20-84CE-109C5867B917}"/>
              </a:ext>
            </a:extLst>
          </p:cNvPr>
          <p:cNvSpPr txBox="1"/>
          <p:nvPr/>
        </p:nvSpPr>
        <p:spPr>
          <a:xfrm>
            <a:off x="762000" y="5269468"/>
            <a:ext cx="288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Y = f(x)  = </a:t>
            </a:r>
            <a:r>
              <a:rPr lang="en-US" b="1" dirty="0">
                <a:solidFill>
                  <a:srgbClr val="0070C0"/>
                </a:solidFill>
              </a:rPr>
              <a:t>0,08</a:t>
            </a:r>
            <a:r>
              <a:rPr lang="en-US" sz="1800" b="1" dirty="0">
                <a:solidFill>
                  <a:srgbClr val="0070C0"/>
                </a:solidFill>
              </a:rPr>
              <a:t>x + 15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572000"/>
            <a:ext cx="2762250" cy="189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proses</a:t>
            </a:r>
            <a:r>
              <a:rPr lang="en-US" sz="2000" b="0" dirty="0"/>
              <a:t> </a:t>
            </a:r>
            <a:r>
              <a:rPr lang="en-US" sz="2000" b="0" dirty="0" err="1"/>
              <a:t>produksi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</a:t>
            </a:r>
            <a:r>
              <a:rPr lang="en-US" sz="2000" b="0" dirty="0" err="1"/>
              <a:t>terjadi</a:t>
            </a:r>
            <a:r>
              <a:rPr lang="en-US" sz="2000" b="0" dirty="0"/>
              <a:t> </a:t>
            </a:r>
            <a:r>
              <a:rPr lang="en-US" sz="2000" b="0" dirty="0" err="1"/>
              <a:t>dua</a:t>
            </a:r>
            <a:r>
              <a:rPr lang="en-US" sz="2000" b="0" dirty="0"/>
              <a:t> </a:t>
            </a:r>
            <a:r>
              <a:rPr lang="en-US" sz="2000" b="0" dirty="0" err="1"/>
              <a:t>jenis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r>
              <a:rPr lang="en-US" sz="2000" b="0" dirty="0"/>
              <a:t>. </a:t>
            </a:r>
            <a:r>
              <a:rPr lang="en-US" sz="2000" b="0" dirty="0" err="1"/>
              <a:t>Biaya</a:t>
            </a:r>
            <a:r>
              <a:rPr lang="en-US" sz="2000" b="0" dirty="0"/>
              <a:t> </a:t>
            </a:r>
            <a:r>
              <a:rPr lang="en-US" sz="2000" b="0" dirty="0" err="1"/>
              <a:t>tetap</a:t>
            </a:r>
            <a:r>
              <a:rPr lang="en-US" sz="2000" b="0" dirty="0"/>
              <a:t> </a:t>
            </a:r>
            <a:r>
              <a:rPr lang="en-US" sz="2000" b="0" dirty="0" err="1"/>
              <a:t>tahunan</a:t>
            </a:r>
            <a:r>
              <a:rPr lang="en-US" sz="2000" b="0" dirty="0"/>
              <a:t> </a:t>
            </a:r>
            <a:r>
              <a:rPr lang="en-US" sz="2000" b="0" dirty="0" err="1"/>
              <a:t>sebesar</a:t>
            </a:r>
            <a:r>
              <a:rPr lang="en-US" sz="2000" b="0" dirty="0"/>
              <a:t> $250.000 </a:t>
            </a:r>
            <a:r>
              <a:rPr lang="en-US" sz="2000" b="0" dirty="0" err="1"/>
              <a:t>harus</a:t>
            </a:r>
            <a:r>
              <a:rPr lang="en-US" sz="2000" b="0" dirty="0"/>
              <a:t> </a:t>
            </a:r>
            <a:r>
              <a:rPr lang="en-US" sz="2000" b="0" dirty="0" err="1"/>
              <a:t>ditanggung</a:t>
            </a:r>
            <a:r>
              <a:rPr lang="en-US" sz="2000" b="0" dirty="0"/>
              <a:t> </a:t>
            </a:r>
            <a:r>
              <a:rPr lang="en-US" sz="2000" b="0" dirty="0" err="1"/>
              <a:t>perusahaan</a:t>
            </a:r>
            <a:r>
              <a:rPr lang="en-US" sz="2000" b="0" dirty="0"/>
              <a:t> </a:t>
            </a:r>
            <a:r>
              <a:rPr lang="en-US" sz="2000" b="0" dirty="0" err="1"/>
              <a:t>tidak</a:t>
            </a:r>
            <a:r>
              <a:rPr lang="en-US" sz="2000" b="0" dirty="0"/>
              <a:t> </a:t>
            </a:r>
            <a:r>
              <a:rPr lang="en-US" sz="2000" b="0" dirty="0" err="1"/>
              <a:t>bergantung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berapa</a:t>
            </a:r>
            <a:r>
              <a:rPr lang="en-US" sz="2000" b="0" dirty="0"/>
              <a:t> </a:t>
            </a:r>
            <a:r>
              <a:rPr lang="en-US" sz="2000" b="0" dirty="0" err="1"/>
              <a:t>banyak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yang </a:t>
            </a:r>
            <a:r>
              <a:rPr lang="en-US" sz="2000" b="0" dirty="0" err="1"/>
              <a:t>diproduksi</a:t>
            </a:r>
            <a:r>
              <a:rPr lang="en-US" sz="2000" b="0" dirty="0"/>
              <a:t>. Di </a:t>
            </a:r>
            <a:r>
              <a:rPr lang="en-US" sz="2000" b="0" dirty="0" err="1"/>
              <a:t>samping</a:t>
            </a:r>
            <a:r>
              <a:rPr lang="en-US" sz="2000" b="0" dirty="0"/>
              <a:t> </a:t>
            </a:r>
            <a:r>
              <a:rPr lang="en-US" sz="2000" b="0" dirty="0" err="1"/>
              <a:t>itu</a:t>
            </a:r>
            <a:r>
              <a:rPr lang="en-US" sz="2000" b="0" dirty="0"/>
              <a:t>,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setiap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yang </a:t>
            </a:r>
            <a:r>
              <a:rPr lang="en-US" sz="2000" b="0" dirty="0" err="1"/>
              <a:t>diproduksi</a:t>
            </a:r>
            <a:r>
              <a:rPr lang="en-US" sz="2000" b="0" dirty="0"/>
              <a:t>, </a:t>
            </a:r>
            <a:r>
              <a:rPr lang="en-US" sz="2000" b="0" dirty="0" err="1"/>
              <a:t>perusahaan</a:t>
            </a:r>
            <a:r>
              <a:rPr lang="en-US" sz="2000" b="0" dirty="0"/>
              <a:t> </a:t>
            </a:r>
            <a:r>
              <a:rPr lang="en-US" sz="2000" b="0" dirty="0" err="1"/>
              <a:t>mengeluarkan</a:t>
            </a:r>
            <a:r>
              <a:rPr lang="en-US" sz="2000" b="0" dirty="0"/>
              <a:t> </a:t>
            </a:r>
            <a:r>
              <a:rPr lang="en-US" sz="2000" b="0" dirty="0" err="1"/>
              <a:t>dana</a:t>
            </a:r>
            <a:r>
              <a:rPr lang="en-US" sz="2000" b="0" dirty="0"/>
              <a:t> </a:t>
            </a:r>
            <a:r>
              <a:rPr lang="en-US" sz="2000" b="0" dirty="0" err="1"/>
              <a:t>tambahan</a:t>
            </a:r>
            <a:r>
              <a:rPr lang="en-US" sz="2000" b="0" dirty="0"/>
              <a:t> </a:t>
            </a:r>
            <a:r>
              <a:rPr lang="en-US" sz="2000" b="0" dirty="0" err="1"/>
              <a:t>sebesar</a:t>
            </a:r>
            <a:r>
              <a:rPr lang="en-US" sz="2000" b="0" dirty="0"/>
              <a:t> $6. </a:t>
            </a:r>
            <a:r>
              <a:rPr lang="en-US" sz="2000" b="0" dirty="0" err="1"/>
              <a:t>Jika</a:t>
            </a:r>
            <a:r>
              <a:rPr lang="en-US" sz="2000" b="0" dirty="0"/>
              <a:t> C </a:t>
            </a:r>
            <a:r>
              <a:rPr lang="en-US" sz="2000" b="0" dirty="0" err="1"/>
              <a:t>adalah</a:t>
            </a:r>
            <a:r>
              <a:rPr lang="en-US" sz="2000" b="0" dirty="0"/>
              <a:t> total </a:t>
            </a:r>
            <a:r>
              <a:rPr lang="en-US" sz="2000" b="0" dirty="0" err="1"/>
              <a:t>biaya</a:t>
            </a:r>
            <a:r>
              <a:rPr lang="en-US" sz="2000" b="0" dirty="0"/>
              <a:t> per </a:t>
            </a:r>
            <a:r>
              <a:rPr lang="en-US" sz="2000" b="0" dirty="0" err="1"/>
              <a:t>tahun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x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barang</a:t>
            </a:r>
            <a:r>
              <a:rPr lang="en-US" sz="2000" b="0" dirty="0"/>
              <a:t> yang </a:t>
            </a:r>
            <a:r>
              <a:rPr lang="en-US" sz="2000" b="0" dirty="0" err="1"/>
              <a:t>diproduksi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setahun</a:t>
            </a:r>
            <a:r>
              <a:rPr lang="en-US" sz="2000" b="0" dirty="0"/>
              <a:t>, </a:t>
            </a:r>
            <a:r>
              <a:rPr lang="en-US" sz="2000" b="0" dirty="0" err="1"/>
              <a:t>maka</a:t>
            </a:r>
            <a:r>
              <a:rPr lang="en-US" sz="2000" b="0" dirty="0"/>
              <a:t> :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a. </a:t>
            </a:r>
            <a:r>
              <a:rPr lang="en-US" sz="2000" b="0" dirty="0" err="1"/>
              <a:t>Tentukanlah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C = f(x)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b. </a:t>
            </a:r>
            <a:r>
              <a:rPr lang="en-US" sz="2000" b="0" dirty="0" err="1"/>
              <a:t>Berapakah</a:t>
            </a:r>
            <a:r>
              <a:rPr lang="en-US" sz="2000" b="0" dirty="0"/>
              <a:t> f(200.000)? </a:t>
            </a:r>
            <a:r>
              <a:rPr lang="en-US" sz="2000" b="0" dirty="0" err="1"/>
              <a:t>Menyatakan</a:t>
            </a:r>
            <a:r>
              <a:rPr lang="en-US" sz="2000" b="0" dirty="0"/>
              <a:t> </a:t>
            </a:r>
            <a:r>
              <a:rPr lang="en-US" sz="2000" b="0" dirty="0" err="1"/>
              <a:t>apakah</a:t>
            </a:r>
            <a:r>
              <a:rPr lang="en-US" sz="2000" b="0" dirty="0"/>
              <a:t> f(200.000)?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c. </a:t>
            </a:r>
            <a:r>
              <a:rPr lang="en-US" sz="2000" b="0" dirty="0" err="1"/>
              <a:t>Sketsalah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tersebut</a:t>
            </a:r>
            <a:endParaRPr lang="en-US" sz="2000" b="0" dirty="0"/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d. </a:t>
            </a:r>
            <a:r>
              <a:rPr lang="en-US" sz="2000" b="0" dirty="0" err="1"/>
              <a:t>Nyatakan</a:t>
            </a:r>
            <a:r>
              <a:rPr lang="en-US" sz="2000" b="0" dirty="0"/>
              <a:t> restricted domain </a:t>
            </a:r>
            <a:r>
              <a:rPr lang="en-US" sz="2000" b="0" dirty="0" err="1"/>
              <a:t>dan</a:t>
            </a:r>
            <a:r>
              <a:rPr lang="en-US" sz="2000" b="0" dirty="0"/>
              <a:t> restricted range 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    </a:t>
            </a:r>
            <a:r>
              <a:rPr lang="en-US" sz="2000" b="0" dirty="0" err="1"/>
              <a:t>dari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jika</a:t>
            </a:r>
            <a:r>
              <a:rPr lang="en-US" sz="2000" b="0" dirty="0"/>
              <a:t> </a:t>
            </a:r>
            <a:r>
              <a:rPr lang="en-US" sz="2000" b="0" dirty="0" err="1"/>
              <a:t>kapasitas</a:t>
            </a:r>
            <a:r>
              <a:rPr lang="en-US" sz="2000" b="0" dirty="0"/>
              <a:t> </a:t>
            </a:r>
            <a:r>
              <a:rPr lang="en-US" sz="2000" b="0" dirty="0" err="1"/>
              <a:t>produksi</a:t>
            </a:r>
            <a:r>
              <a:rPr lang="en-US" sz="2000" b="0" dirty="0"/>
              <a:t> 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/>
              <a:t>    per </a:t>
            </a:r>
            <a:r>
              <a:rPr lang="en-US" sz="2000" b="0" dirty="0" err="1"/>
              <a:t>tahun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300.000 unit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02E7F-E629-5CCD-408A-67B844794947}"/>
              </a:ext>
            </a:extLst>
          </p:cNvPr>
          <p:cNvSpPr txBox="1"/>
          <p:nvPr/>
        </p:nvSpPr>
        <p:spPr>
          <a:xfrm>
            <a:off x="690355" y="5638800"/>
            <a:ext cx="288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Y = f(x)  = 250.000 + 6x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229600" cy="4953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None/>
            </a:pPr>
            <a:r>
              <a:rPr lang="en-US" b="0" dirty="0" err="1"/>
              <a:t>Budnick</a:t>
            </a:r>
            <a:r>
              <a:rPr lang="en-US" b="0" dirty="0"/>
              <a:t> Hal.  150 No. 41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None/>
            </a:pPr>
            <a:r>
              <a:rPr lang="en-US" b="0" dirty="0" err="1"/>
              <a:t>Budnick</a:t>
            </a:r>
            <a:r>
              <a:rPr lang="en-US" b="0" dirty="0"/>
              <a:t> Hal.  151 No. 51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None/>
            </a:pPr>
            <a:r>
              <a:rPr lang="en-US" b="0" dirty="0" err="1"/>
              <a:t>Budnick</a:t>
            </a:r>
            <a:r>
              <a:rPr lang="en-US" b="0" dirty="0"/>
              <a:t> Hal.  152 No. 63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None/>
            </a:pPr>
            <a:r>
              <a:rPr lang="en-US" b="0" dirty="0" err="1"/>
              <a:t>Budnick</a:t>
            </a:r>
            <a:r>
              <a:rPr lang="en-US" b="0" dirty="0"/>
              <a:t> Hal.  168 No. 1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19550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04800" y="19812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25146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30480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14478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MATEMATIKA EKONOMI &amp; BISNIS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5238"/>
            <a:ext cx="7772400" cy="49831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200" b="0" dirty="0" err="1">
                <a:solidFill>
                  <a:srgbClr val="000000"/>
                </a:solidFill>
              </a:rPr>
              <a:t>Matematika</a:t>
            </a:r>
            <a:r>
              <a:rPr lang="en-US" sz="2200" b="0" dirty="0">
                <a:solidFill>
                  <a:srgbClr val="0000FF"/>
                </a:solidFill>
              </a:rPr>
              <a:t> </a:t>
            </a:r>
            <a:r>
              <a:rPr lang="en-US" sz="2200" b="0" dirty="0" err="1"/>
              <a:t>dapat</a:t>
            </a:r>
            <a:r>
              <a:rPr lang="en-US" sz="2200" b="0" dirty="0"/>
              <a:t> </a:t>
            </a:r>
            <a:r>
              <a:rPr lang="en-US" sz="2200" b="0" dirty="0" err="1"/>
              <a:t>digunakan</a:t>
            </a:r>
            <a:r>
              <a:rPr lang="en-US" sz="2200" b="0" dirty="0"/>
              <a:t> </a:t>
            </a:r>
            <a:r>
              <a:rPr lang="en-US" sz="2200" b="0" dirty="0" err="1"/>
              <a:t>sebagai</a:t>
            </a:r>
            <a:r>
              <a:rPr lang="en-US" sz="2200" b="0" dirty="0"/>
              <a:t> </a:t>
            </a:r>
            <a:r>
              <a:rPr lang="en-US" sz="2200" b="0" dirty="0" err="1"/>
              <a:t>salah</a:t>
            </a:r>
            <a:r>
              <a:rPr lang="en-US" sz="2200" b="0" dirty="0"/>
              <a:t> </a:t>
            </a:r>
            <a:r>
              <a:rPr lang="en-US" sz="2200" b="0" dirty="0" err="1"/>
              <a:t>satu</a:t>
            </a:r>
            <a:r>
              <a:rPr lang="en-US" sz="2200" b="0" dirty="0"/>
              <a:t> </a:t>
            </a:r>
            <a:r>
              <a:rPr lang="en-US" sz="2200" b="0" dirty="0" err="1"/>
              <a:t>alat</a:t>
            </a:r>
            <a:r>
              <a:rPr lang="en-US" sz="2200" b="0" dirty="0"/>
              <a:t> bantu </a:t>
            </a:r>
            <a:r>
              <a:rPr lang="en-US" sz="2200" b="0" dirty="0" err="1"/>
              <a:t>dalam</a:t>
            </a:r>
            <a:r>
              <a:rPr lang="en-US" sz="2200" b="0" dirty="0"/>
              <a:t> </a:t>
            </a:r>
            <a:r>
              <a:rPr lang="en-US" sz="2200" b="0" dirty="0" err="1"/>
              <a:t>melakukan</a:t>
            </a:r>
            <a:r>
              <a:rPr lang="en-US" sz="2200" b="0" dirty="0"/>
              <a:t> </a:t>
            </a:r>
            <a:r>
              <a:rPr lang="en-US" sz="2200" b="0" dirty="0" err="1"/>
              <a:t>analisis</a:t>
            </a:r>
            <a:r>
              <a:rPr lang="en-US" sz="2200" b="0" dirty="0"/>
              <a:t> </a:t>
            </a:r>
            <a:r>
              <a:rPr lang="en-US" sz="2200" b="0" dirty="0" err="1"/>
              <a:t>atau</a:t>
            </a:r>
            <a:r>
              <a:rPr lang="en-US" sz="2200" b="0" dirty="0"/>
              <a:t> </a:t>
            </a:r>
            <a:r>
              <a:rPr lang="en-US" sz="2200" b="0" dirty="0" err="1"/>
              <a:t>pemecahan</a:t>
            </a:r>
            <a:r>
              <a:rPr lang="en-US" sz="2200" b="0" dirty="0"/>
              <a:t> </a:t>
            </a:r>
            <a:r>
              <a:rPr lang="en-US" sz="2200" b="0" dirty="0" err="1"/>
              <a:t>masalah</a:t>
            </a:r>
            <a:r>
              <a:rPr lang="en-US" sz="2200" b="0" dirty="0"/>
              <a:t> </a:t>
            </a:r>
            <a:r>
              <a:rPr lang="en-US" sz="2200" b="0" dirty="0" err="1"/>
              <a:t>ekonomi</a:t>
            </a:r>
            <a:r>
              <a:rPr lang="en-US" sz="2200" b="0" dirty="0"/>
              <a:t>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/>
              <a:t>bisnis</a:t>
            </a:r>
            <a:r>
              <a:rPr lang="en-US" sz="2200" b="0" dirty="0"/>
              <a:t>.</a:t>
            </a:r>
          </a:p>
          <a:p>
            <a:pPr marL="168275" indent="-168275" algn="just" eaLnBrk="1" hangingPunct="1">
              <a:buFontTx/>
              <a:buNone/>
            </a:pPr>
            <a:endParaRPr lang="en-US" sz="1000" b="0" dirty="0"/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i="1" dirty="0" err="1"/>
              <a:t>Mempermudah</a:t>
            </a:r>
            <a:r>
              <a:rPr lang="en-US" sz="2000" i="1" dirty="0"/>
              <a:t> </a:t>
            </a:r>
            <a:r>
              <a:rPr lang="en-US" sz="2000" i="1" dirty="0" err="1"/>
              <a:t>analisis</a:t>
            </a:r>
            <a:r>
              <a:rPr lang="en-US" sz="2000" b="0" dirty="0"/>
              <a:t> </a:t>
            </a:r>
            <a:r>
              <a:rPr lang="en-US" sz="2000" b="0" dirty="0" err="1"/>
              <a:t>ekonomi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</a:t>
            </a:r>
            <a:r>
              <a:rPr lang="en-US" sz="2000" b="0" dirty="0" err="1"/>
              <a:t>bisnis</a:t>
            </a:r>
            <a:endParaRPr lang="en-US" sz="2000" b="0" dirty="0"/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i="1" dirty="0" err="1"/>
              <a:t>Mendukung</a:t>
            </a:r>
            <a:r>
              <a:rPr lang="en-US" sz="2000" i="1" dirty="0"/>
              <a:t> </a:t>
            </a:r>
            <a:r>
              <a:rPr lang="en-US" sz="2000" i="1" dirty="0" err="1"/>
              <a:t>analisis</a:t>
            </a:r>
            <a:r>
              <a:rPr lang="en-US" sz="2000" b="0" dirty="0"/>
              <a:t> </a:t>
            </a:r>
            <a:r>
              <a:rPr lang="en-US" sz="2000" b="0" dirty="0" err="1"/>
              <a:t>berdasarkan</a:t>
            </a:r>
            <a:r>
              <a:rPr lang="en-US" sz="2000" b="0" dirty="0"/>
              <a:t> </a:t>
            </a:r>
            <a:r>
              <a:rPr lang="en-US" sz="2000" b="0" dirty="0" err="1"/>
              <a:t>literatur</a:t>
            </a:r>
            <a:r>
              <a:rPr lang="en-US" sz="2000" b="0" dirty="0"/>
              <a:t> (</a:t>
            </a:r>
            <a:r>
              <a:rPr lang="en-US" sz="2000" b="0" dirty="0" err="1"/>
              <a:t>kualitatif</a:t>
            </a:r>
            <a:r>
              <a:rPr lang="en-US" sz="2000" b="0" dirty="0"/>
              <a:t>)</a:t>
            </a:r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b="0" dirty="0" err="1"/>
              <a:t>Menyatakan</a:t>
            </a:r>
            <a:r>
              <a:rPr lang="en-US" sz="2000" b="0" dirty="0"/>
              <a:t> </a:t>
            </a:r>
            <a:r>
              <a:rPr lang="en-US" sz="2000" i="1" dirty="0" err="1"/>
              <a:t>hubungan</a:t>
            </a:r>
            <a:r>
              <a:rPr lang="en-US" sz="2000" b="0" dirty="0"/>
              <a:t> </a:t>
            </a:r>
            <a:r>
              <a:rPr lang="en-US" sz="2000" b="0" dirty="0" err="1"/>
              <a:t>faktor-faktor</a:t>
            </a:r>
            <a:r>
              <a:rPr lang="en-US" sz="2000" b="0" dirty="0"/>
              <a:t> </a:t>
            </a:r>
            <a:r>
              <a:rPr lang="en-US" sz="2000" b="0" dirty="0" err="1"/>
              <a:t>ekonomi</a:t>
            </a:r>
            <a:r>
              <a:rPr lang="en-US" sz="2000" b="0" dirty="0"/>
              <a:t> </a:t>
            </a:r>
            <a:r>
              <a:rPr lang="en-US" sz="2000" b="0" dirty="0" err="1"/>
              <a:t>secara</a:t>
            </a:r>
            <a:r>
              <a:rPr lang="en-US" sz="2000" b="0" dirty="0"/>
              <a:t> </a:t>
            </a:r>
            <a:r>
              <a:rPr lang="en-US" sz="2000" b="0" dirty="0" err="1"/>
              <a:t>kuantitatif</a:t>
            </a:r>
            <a:endParaRPr lang="en-US" sz="2000" b="0" dirty="0"/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b="0" dirty="0" err="1"/>
              <a:t>Memungkinkan</a:t>
            </a:r>
            <a:r>
              <a:rPr lang="en-US" sz="2000" b="0" dirty="0"/>
              <a:t> </a:t>
            </a:r>
            <a:r>
              <a:rPr lang="en-US" sz="2000" i="1" dirty="0" err="1"/>
              <a:t>prediksi</a:t>
            </a:r>
            <a:r>
              <a:rPr lang="en-US" sz="2000" b="0" dirty="0"/>
              <a:t> </a:t>
            </a:r>
            <a:r>
              <a:rPr lang="en-US" sz="2000" b="0" dirty="0" err="1"/>
              <a:t>ekonomi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</a:t>
            </a:r>
            <a:r>
              <a:rPr lang="en-US" sz="2000" b="0" dirty="0" err="1"/>
              <a:t>bisnis</a:t>
            </a:r>
            <a:r>
              <a:rPr lang="en-US" sz="2000" b="0" dirty="0"/>
              <a:t> </a:t>
            </a:r>
            <a:r>
              <a:rPr lang="en-US" sz="2000" b="0" dirty="0" err="1"/>
              <a:t>secara</a:t>
            </a:r>
            <a:r>
              <a:rPr lang="en-US" sz="2000" b="0" dirty="0"/>
              <a:t> </a:t>
            </a:r>
            <a:r>
              <a:rPr lang="en-US" sz="2000" b="0" dirty="0" err="1"/>
              <a:t>kuantitatif</a:t>
            </a:r>
            <a:endParaRPr lang="en-US" sz="2000" b="0" dirty="0"/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b="0" dirty="0" err="1"/>
              <a:t>Memungkinkan</a:t>
            </a:r>
            <a:r>
              <a:rPr lang="en-US" sz="2000" b="0" dirty="0"/>
              <a:t> </a:t>
            </a:r>
            <a:r>
              <a:rPr lang="en-US" sz="2000" i="1" dirty="0" err="1"/>
              <a:t>penggunaan</a:t>
            </a:r>
            <a:r>
              <a:rPr lang="en-US" sz="2000" i="1" dirty="0"/>
              <a:t> </a:t>
            </a:r>
            <a:r>
              <a:rPr lang="en-US" sz="2000" i="1" dirty="0" err="1"/>
              <a:t>komputer</a:t>
            </a:r>
            <a:r>
              <a:rPr lang="en-US" sz="2000" i="1" dirty="0"/>
              <a:t> </a:t>
            </a:r>
            <a:r>
              <a:rPr lang="en-US" sz="2000" b="0" dirty="0" err="1"/>
              <a:t>sebagai</a:t>
            </a:r>
            <a:r>
              <a:rPr lang="en-US" sz="2000" b="0" dirty="0"/>
              <a:t> </a:t>
            </a:r>
            <a:r>
              <a:rPr lang="en-US" sz="2000" b="0" dirty="0" err="1"/>
              <a:t>alat</a:t>
            </a:r>
            <a:r>
              <a:rPr lang="en-US" sz="2000" b="0" dirty="0"/>
              <a:t> bantu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pemecahan</a:t>
            </a:r>
            <a:r>
              <a:rPr lang="en-US" sz="2000" b="0" dirty="0"/>
              <a:t> </a:t>
            </a:r>
            <a:r>
              <a:rPr lang="en-US" sz="2000" b="0" dirty="0" err="1"/>
              <a:t>masalah</a:t>
            </a:r>
            <a:endParaRPr lang="en-US" sz="2000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5720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PENGERTIAN DAN UNSUR-UNSUR FUNGSI</a:t>
            </a:r>
          </a:p>
        </p:txBody>
      </p:sp>
      <p:sp>
        <p:nvSpPr>
          <p:cNvPr id="3584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7288"/>
            <a:ext cx="8077200" cy="4176712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sz="2000" b="1" dirty="0" err="1">
                <a:solidFill>
                  <a:srgbClr val="0070C0"/>
                </a:solidFill>
              </a:rPr>
              <a:t>Fungsi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ialah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suatu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bentuk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hubungan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matematis</a:t>
            </a:r>
            <a:r>
              <a:rPr lang="en-US" sz="2000" b="0" i="1" dirty="0">
                <a:solidFill>
                  <a:srgbClr val="00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yang </a:t>
            </a:r>
            <a:r>
              <a:rPr lang="en-US" sz="2000" b="0" dirty="0" err="1">
                <a:solidFill>
                  <a:srgbClr val="000000"/>
                </a:solidFill>
              </a:rPr>
              <a:t>menyatakan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hubungan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ketergantungan</a:t>
            </a:r>
            <a:r>
              <a:rPr lang="en-US" sz="2000" b="0" dirty="0">
                <a:solidFill>
                  <a:srgbClr val="000000"/>
                </a:solidFill>
              </a:rPr>
              <a:t> (</a:t>
            </a:r>
            <a:r>
              <a:rPr lang="en-US" sz="2000" b="0" dirty="0" err="1">
                <a:solidFill>
                  <a:srgbClr val="000000"/>
                </a:solidFill>
              </a:rPr>
              <a:t>hubungan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fungsional</a:t>
            </a:r>
            <a:r>
              <a:rPr lang="en-US" sz="2000" b="0" dirty="0">
                <a:solidFill>
                  <a:srgbClr val="000000"/>
                </a:solidFill>
              </a:rPr>
              <a:t>) </a:t>
            </a:r>
            <a:r>
              <a:rPr lang="en-US" sz="2000" b="0" dirty="0" err="1">
                <a:solidFill>
                  <a:srgbClr val="000000"/>
                </a:solidFill>
              </a:rPr>
              <a:t>antara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satu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variabel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masukan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dengan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variabel</a:t>
            </a:r>
            <a:r>
              <a:rPr lang="en-US" sz="2000" i="1" dirty="0">
                <a:solidFill>
                  <a:srgbClr val="000000"/>
                </a:solidFill>
              </a:rPr>
              <a:t> lain</a:t>
            </a:r>
            <a:r>
              <a:rPr lang="en-US" sz="2000" b="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			y = f(x)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		           y = 5 + 2 x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0875" y="1143000"/>
            <a:ext cx="2376488" cy="865187"/>
            <a:chOff x="929" y="845"/>
            <a:chExt cx="1497" cy="545"/>
          </a:xfrm>
        </p:grpSpPr>
        <p:sp>
          <p:nvSpPr>
            <p:cNvPr id="5136" name="Rectangle 5"/>
            <p:cNvSpPr>
              <a:spLocks noChangeArrowheads="1"/>
            </p:cNvSpPr>
            <p:nvPr/>
          </p:nvSpPr>
          <p:spPr bwMode="auto">
            <a:xfrm>
              <a:off x="1201" y="845"/>
              <a:ext cx="953" cy="54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FUNGSI</a:t>
              </a:r>
            </a:p>
            <a:p>
              <a:pPr algn="ctr" eaLnBrk="0" hangingPunct="0"/>
              <a:r>
                <a:rPr lang="en-US" sz="2400" b="1" dirty="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f (x)</a:t>
              </a:r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>
              <a:off x="929" y="1118"/>
              <a:ext cx="2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5138" name="Line 7"/>
            <p:cNvSpPr>
              <a:spLocks noChangeShapeType="1"/>
            </p:cNvSpPr>
            <p:nvPr/>
          </p:nvSpPr>
          <p:spPr bwMode="auto">
            <a:xfrm>
              <a:off x="2154" y="1118"/>
              <a:ext cx="2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752600" y="1285875"/>
            <a:ext cx="130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8000"/>
                </a:solidFill>
                <a:latin typeface="Segoe UI" pitchFamily="34" charset="0"/>
                <a:cs typeface="Segoe UI" pitchFamily="34" charset="0"/>
              </a:rPr>
              <a:t>Input, x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568950" y="1285875"/>
            <a:ext cx="1555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Output, y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1716087" y="4659312"/>
            <a:ext cx="151130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04837" y="5499100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Variabel terikat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776537" y="5505450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Konstanta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305300" y="5505450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Koefisien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975350" y="3962400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Variabel</a:t>
            </a:r>
            <a:r>
              <a:rPr lang="en-US" b="1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bebas</a:t>
            </a:r>
            <a:endParaRPr lang="en-US" b="1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3552825" y="4648200"/>
            <a:ext cx="257175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 flipV="1">
            <a:off x="4419600" y="4495800"/>
            <a:ext cx="484187" cy="101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4876798" y="4114800"/>
            <a:ext cx="1066801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 rot="20809038">
            <a:off x="2807035" y="3958586"/>
            <a:ext cx="2272128" cy="822362"/>
          </a:xfrm>
          <a:prstGeom prst="ellips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3868"/>
          <a:stretch>
            <a:fillRect/>
          </a:stretch>
        </p:blipFill>
        <p:spPr bwMode="auto">
          <a:xfrm>
            <a:off x="6477000" y="4583084"/>
            <a:ext cx="2257425" cy="189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  <p:bldP spid="35850" grpId="0" animBg="1"/>
      <p:bldP spid="35851" grpId="0"/>
      <p:bldP spid="35852" grpId="0"/>
      <p:bldP spid="35853" grpId="0"/>
      <p:bldP spid="35854" grpId="0"/>
      <p:bldP spid="35855" grpId="0" animBg="1"/>
      <p:bldP spid="35856" grpId="0" animBg="1"/>
      <p:bldP spid="35857" grpId="0" animBg="1"/>
      <p:bldP spid="358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INTERCEPT DAN SLOPE GARIS LURUS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257800" y="1143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y = f(x) = 2x + 3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06575" y="2425700"/>
            <a:ext cx="2428875" cy="1296988"/>
            <a:chOff x="703" y="1570"/>
            <a:chExt cx="1530" cy="817"/>
          </a:xfrm>
        </p:grpSpPr>
        <p:sp>
          <p:nvSpPr>
            <p:cNvPr id="6197" name="Rectangle 5"/>
            <p:cNvSpPr>
              <a:spLocks noChangeArrowheads="1"/>
            </p:cNvSpPr>
            <p:nvPr/>
          </p:nvSpPr>
          <p:spPr bwMode="auto">
            <a:xfrm>
              <a:off x="1837" y="2118"/>
              <a:ext cx="3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8000"/>
                  </a:solidFill>
                  <a:latin typeface="Monotype Corsiva" pitchFamily="66" charset="0"/>
                  <a:sym typeface="Wingdings" pitchFamily="2" charset="2"/>
                </a:rPr>
                <a:t>(0,3)</a:t>
              </a:r>
            </a:p>
          </p:txBody>
        </p:sp>
        <p:sp>
          <p:nvSpPr>
            <p:cNvPr id="6198" name="Line 6"/>
            <p:cNvSpPr>
              <a:spLocks noChangeShapeType="1"/>
            </p:cNvSpPr>
            <p:nvPr/>
          </p:nvSpPr>
          <p:spPr bwMode="auto">
            <a:xfrm>
              <a:off x="1474" y="1797"/>
              <a:ext cx="318" cy="27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9" name="Text Box 7"/>
            <p:cNvSpPr txBox="1">
              <a:spLocks noChangeArrowheads="1"/>
            </p:cNvSpPr>
            <p:nvPr/>
          </p:nvSpPr>
          <p:spPr bwMode="auto">
            <a:xfrm>
              <a:off x="703" y="1570"/>
              <a:ext cx="77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8000"/>
                  </a:solidFill>
                  <a:latin typeface="Monotype Corsiva" pitchFamily="66" charset="0"/>
                </a:rPr>
                <a:t>y intercept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85850" y="4810125"/>
            <a:ext cx="2305050" cy="1722436"/>
            <a:chOff x="249" y="3113"/>
            <a:chExt cx="1452" cy="1085"/>
          </a:xfrm>
        </p:grpSpPr>
        <p:sp>
          <p:nvSpPr>
            <p:cNvPr id="6194" name="Rectangle 9"/>
            <p:cNvSpPr>
              <a:spLocks noChangeArrowheads="1"/>
            </p:cNvSpPr>
            <p:nvPr/>
          </p:nvSpPr>
          <p:spPr bwMode="auto">
            <a:xfrm>
              <a:off x="249" y="3113"/>
              <a:ext cx="6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8000"/>
                  </a:solidFill>
                  <a:latin typeface="Monotype Corsiva" pitchFamily="66" charset="0"/>
                  <a:sym typeface="Wingdings" pitchFamily="2" charset="2"/>
                </a:rPr>
                <a:t>(-1,5 ;0)</a:t>
              </a:r>
            </a:p>
          </p:txBody>
        </p:sp>
        <p:sp>
          <p:nvSpPr>
            <p:cNvPr id="6195" name="Text Box 10"/>
            <p:cNvSpPr txBox="1">
              <a:spLocks noChangeArrowheads="1"/>
            </p:cNvSpPr>
            <p:nvPr/>
          </p:nvSpPr>
          <p:spPr bwMode="auto">
            <a:xfrm>
              <a:off x="927" y="3929"/>
              <a:ext cx="7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dirty="0">
                  <a:solidFill>
                    <a:srgbClr val="008000"/>
                  </a:solidFill>
                  <a:latin typeface="Monotype Corsiva" pitchFamily="66" charset="0"/>
                </a:rPr>
                <a:t>x intercept</a:t>
              </a:r>
            </a:p>
          </p:txBody>
        </p:sp>
        <p:sp>
          <p:nvSpPr>
            <p:cNvPr id="6196" name="Line 11"/>
            <p:cNvSpPr>
              <a:spLocks noChangeShapeType="1"/>
            </p:cNvSpPr>
            <p:nvPr/>
          </p:nvSpPr>
          <p:spPr bwMode="auto">
            <a:xfrm>
              <a:off x="793" y="3566"/>
              <a:ext cx="182" cy="40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1301750" y="1346200"/>
            <a:ext cx="3889375" cy="4824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941388" y="5240338"/>
            <a:ext cx="4908550" cy="642937"/>
            <a:chOff x="593" y="3343"/>
            <a:chExt cx="3092" cy="405"/>
          </a:xfrm>
        </p:grpSpPr>
        <p:sp>
          <p:nvSpPr>
            <p:cNvPr id="6186" name="Line 19"/>
            <p:cNvSpPr>
              <a:spLocks noChangeShapeType="1"/>
            </p:cNvSpPr>
            <p:nvPr/>
          </p:nvSpPr>
          <p:spPr bwMode="auto">
            <a:xfrm flipV="1">
              <a:off x="593" y="3476"/>
              <a:ext cx="28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7" name="Text Box 20"/>
            <p:cNvSpPr txBox="1">
              <a:spLocks noChangeArrowheads="1"/>
            </p:cNvSpPr>
            <p:nvPr/>
          </p:nvSpPr>
          <p:spPr bwMode="auto">
            <a:xfrm>
              <a:off x="3456" y="3343"/>
              <a:ext cx="22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x </a:t>
              </a:r>
            </a:p>
          </p:txBody>
        </p:sp>
        <p:sp>
          <p:nvSpPr>
            <p:cNvPr id="6188" name="Text Box 21"/>
            <p:cNvSpPr txBox="1">
              <a:spLocks noChangeArrowheads="1"/>
            </p:cNvSpPr>
            <p:nvPr/>
          </p:nvSpPr>
          <p:spPr bwMode="auto">
            <a:xfrm>
              <a:off x="2895" y="34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1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89" name="Line 24"/>
            <p:cNvSpPr>
              <a:spLocks noChangeShapeType="1"/>
            </p:cNvSpPr>
            <p:nvPr/>
          </p:nvSpPr>
          <p:spPr bwMode="auto">
            <a:xfrm rot="-5400000">
              <a:off x="2952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0" name="Line 25"/>
            <p:cNvSpPr>
              <a:spLocks noChangeShapeType="1"/>
            </p:cNvSpPr>
            <p:nvPr/>
          </p:nvSpPr>
          <p:spPr bwMode="auto">
            <a:xfrm rot="-5400000">
              <a:off x="1501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1" name="Line 26"/>
            <p:cNvSpPr>
              <a:spLocks noChangeShapeType="1"/>
            </p:cNvSpPr>
            <p:nvPr/>
          </p:nvSpPr>
          <p:spPr bwMode="auto">
            <a:xfrm rot="-5400000">
              <a:off x="775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2" name="Text Box 27"/>
            <p:cNvSpPr txBox="1">
              <a:spLocks noChangeArrowheads="1"/>
            </p:cNvSpPr>
            <p:nvPr/>
          </p:nvSpPr>
          <p:spPr bwMode="auto">
            <a:xfrm>
              <a:off x="1410" y="3479"/>
              <a:ext cx="2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-1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93" name="Text Box 28"/>
            <p:cNvSpPr txBox="1">
              <a:spLocks noChangeArrowheads="1"/>
            </p:cNvSpPr>
            <p:nvPr/>
          </p:nvSpPr>
          <p:spPr bwMode="auto">
            <a:xfrm>
              <a:off x="623" y="3476"/>
              <a:ext cx="2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-2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246438" y="914400"/>
            <a:ext cx="504825" cy="5060950"/>
            <a:chOff x="1610" y="618"/>
            <a:chExt cx="318" cy="3188"/>
          </a:xfrm>
        </p:grpSpPr>
        <p:sp>
          <p:nvSpPr>
            <p:cNvPr id="6173" name="Line 30"/>
            <p:cNvSpPr>
              <a:spLocks noChangeShapeType="1"/>
            </p:cNvSpPr>
            <p:nvPr/>
          </p:nvSpPr>
          <p:spPr bwMode="auto">
            <a:xfrm>
              <a:off x="1857" y="754"/>
              <a:ext cx="0" cy="30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4" name="Text Box 31"/>
            <p:cNvSpPr txBox="1">
              <a:spLocks noChangeArrowheads="1"/>
            </p:cNvSpPr>
            <p:nvPr/>
          </p:nvSpPr>
          <p:spPr bwMode="auto">
            <a:xfrm>
              <a:off x="1610" y="618"/>
              <a:ext cx="1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y</a:t>
              </a:r>
            </a:p>
          </p:txBody>
        </p:sp>
        <p:sp>
          <p:nvSpPr>
            <p:cNvPr id="6175" name="Text Box 32"/>
            <p:cNvSpPr txBox="1">
              <a:spLocks noChangeArrowheads="1"/>
            </p:cNvSpPr>
            <p:nvPr/>
          </p:nvSpPr>
          <p:spPr bwMode="auto">
            <a:xfrm>
              <a:off x="1617" y="2886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1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76" name="Text Box 33"/>
            <p:cNvSpPr txBox="1">
              <a:spLocks noChangeArrowheads="1"/>
            </p:cNvSpPr>
            <p:nvPr/>
          </p:nvSpPr>
          <p:spPr bwMode="auto">
            <a:xfrm>
              <a:off x="1630" y="1525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4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77" name="Text Box 34"/>
            <p:cNvSpPr txBox="1">
              <a:spLocks noChangeArrowheads="1"/>
            </p:cNvSpPr>
            <p:nvPr/>
          </p:nvSpPr>
          <p:spPr bwMode="auto">
            <a:xfrm>
              <a:off x="1617" y="19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3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78" name="Text Box 35"/>
            <p:cNvSpPr txBox="1">
              <a:spLocks noChangeArrowheads="1"/>
            </p:cNvSpPr>
            <p:nvPr/>
          </p:nvSpPr>
          <p:spPr bwMode="auto">
            <a:xfrm>
              <a:off x="1630" y="2432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2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79" name="Line 36"/>
            <p:cNvSpPr>
              <a:spLocks noChangeShapeType="1"/>
            </p:cNvSpPr>
            <p:nvPr/>
          </p:nvSpPr>
          <p:spPr bwMode="auto">
            <a:xfrm>
              <a:off x="1838" y="3022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0" name="Line 37"/>
            <p:cNvSpPr>
              <a:spLocks noChangeShapeType="1"/>
            </p:cNvSpPr>
            <p:nvPr/>
          </p:nvSpPr>
          <p:spPr bwMode="auto">
            <a:xfrm>
              <a:off x="1838" y="2569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1" name="Line 38"/>
            <p:cNvSpPr>
              <a:spLocks noChangeShapeType="1"/>
            </p:cNvSpPr>
            <p:nvPr/>
          </p:nvSpPr>
          <p:spPr bwMode="auto">
            <a:xfrm>
              <a:off x="1838" y="2115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2" name="Line 39"/>
            <p:cNvSpPr>
              <a:spLocks noChangeShapeType="1"/>
            </p:cNvSpPr>
            <p:nvPr/>
          </p:nvSpPr>
          <p:spPr bwMode="auto">
            <a:xfrm>
              <a:off x="1838" y="166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3" name="Line 40"/>
            <p:cNvSpPr>
              <a:spLocks noChangeShapeType="1"/>
            </p:cNvSpPr>
            <p:nvPr/>
          </p:nvSpPr>
          <p:spPr bwMode="auto">
            <a:xfrm>
              <a:off x="1837" y="1207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4" name="Text Box 41"/>
            <p:cNvSpPr txBox="1">
              <a:spLocks noChangeArrowheads="1"/>
            </p:cNvSpPr>
            <p:nvPr/>
          </p:nvSpPr>
          <p:spPr bwMode="auto">
            <a:xfrm>
              <a:off x="1643" y="1071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5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85" name="Text Box 42"/>
            <p:cNvSpPr txBox="1">
              <a:spLocks noChangeArrowheads="1"/>
            </p:cNvSpPr>
            <p:nvPr/>
          </p:nvSpPr>
          <p:spPr bwMode="auto">
            <a:xfrm>
              <a:off x="1610" y="34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0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3657600" y="3286125"/>
            <a:ext cx="619125" cy="2133600"/>
            <a:chOff x="2304" y="2112"/>
            <a:chExt cx="390" cy="1344"/>
          </a:xfrm>
        </p:grpSpPr>
        <p:sp>
          <p:nvSpPr>
            <p:cNvPr id="6171" name="Line 45"/>
            <p:cNvSpPr>
              <a:spLocks noChangeShapeType="1"/>
            </p:cNvSpPr>
            <p:nvPr/>
          </p:nvSpPr>
          <p:spPr bwMode="auto">
            <a:xfrm rot="10800000" flipV="1">
              <a:off x="2304" y="2112"/>
              <a:ext cx="0" cy="1344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2" name="Text Box 46"/>
            <p:cNvSpPr txBox="1">
              <a:spLocks noChangeArrowheads="1"/>
            </p:cNvSpPr>
            <p:nvPr/>
          </p:nvSpPr>
          <p:spPr bwMode="auto">
            <a:xfrm>
              <a:off x="2400" y="2688"/>
              <a:ext cx="2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CC00CC"/>
                  </a:solidFill>
                  <a:latin typeface="Monotype Corsiva" pitchFamily="66" charset="0"/>
                </a:rPr>
                <a:t>∆y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1828800" y="5419725"/>
            <a:ext cx="1828800" cy="655638"/>
            <a:chOff x="1152" y="3456"/>
            <a:chExt cx="1152" cy="413"/>
          </a:xfrm>
        </p:grpSpPr>
        <p:sp>
          <p:nvSpPr>
            <p:cNvPr id="6169" name="Line 44"/>
            <p:cNvSpPr>
              <a:spLocks noChangeShapeType="1"/>
            </p:cNvSpPr>
            <p:nvPr/>
          </p:nvSpPr>
          <p:spPr bwMode="auto">
            <a:xfrm rot="16200000" flipV="1">
              <a:off x="1728" y="2880"/>
              <a:ext cx="0" cy="1152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0" name="Text Box 47"/>
            <p:cNvSpPr txBox="1">
              <a:spLocks noChangeArrowheads="1"/>
            </p:cNvSpPr>
            <p:nvPr/>
          </p:nvSpPr>
          <p:spPr bwMode="auto">
            <a:xfrm>
              <a:off x="1622" y="3600"/>
              <a:ext cx="2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CC00CC"/>
                  </a:solidFill>
                  <a:latin typeface="Monotype Corsiva" pitchFamily="66" charset="0"/>
                </a:rPr>
                <a:t>∆x</a:t>
              </a:r>
            </a:p>
          </p:txBody>
        </p:sp>
      </p:grp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5592763" y="3219450"/>
            <a:ext cx="33826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Segoe UI" pitchFamily="34" charset="0"/>
                <a:cs typeface="Segoe UI" pitchFamily="34" charset="0"/>
              </a:rPr>
              <a:t>Intercept</a:t>
            </a:r>
          </a:p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Segoe UI" pitchFamily="34" charset="0"/>
                <a:cs typeface="Segoe UI" pitchFamily="34" charset="0"/>
              </a:rPr>
              <a:t>x = 0 </a:t>
            </a:r>
            <a:r>
              <a:rPr lang="en-US" sz="2000" b="1" dirty="0">
                <a:solidFill>
                  <a:srgbClr val="008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 y = 3      (0,3)</a:t>
            </a:r>
          </a:p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y = 0  x = -1,5  (-1,5;0)</a:t>
            </a:r>
          </a:p>
        </p:txBody>
      </p:sp>
      <p:sp>
        <p:nvSpPr>
          <p:cNvPr id="6156" name="Rectangle 4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5562600" y="1600200"/>
            <a:ext cx="3238500" cy="1308100"/>
            <a:chOff x="3456" y="1100"/>
            <a:chExt cx="2040" cy="824"/>
          </a:xfrm>
        </p:grpSpPr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3456" y="1468"/>
              <a:ext cx="2040" cy="456"/>
              <a:chOff x="3456" y="1468"/>
              <a:chExt cx="2040" cy="456"/>
            </a:xfrm>
          </p:grpSpPr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3456" y="1468"/>
                <a:ext cx="964" cy="452"/>
                <a:chOff x="3470" y="2162"/>
                <a:chExt cx="964" cy="452"/>
              </a:xfrm>
            </p:grpSpPr>
            <p:sp>
              <p:nvSpPr>
                <p:cNvPr id="6166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470" y="2247"/>
                  <a:ext cx="72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b="1" dirty="0">
                      <a:solidFill>
                        <a:srgbClr val="CC00CC"/>
                      </a:solidFill>
                      <a:latin typeface="Segoe UI" pitchFamily="34" charset="0"/>
                      <a:cs typeface="Segoe UI" pitchFamily="34" charset="0"/>
                    </a:rPr>
                    <a:t>Slope  = </a:t>
                  </a:r>
                </a:p>
              </p:txBody>
            </p:sp>
            <p:sp>
              <p:nvSpPr>
                <p:cNvPr id="616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150" y="2162"/>
                  <a:ext cx="284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b="1">
                      <a:solidFill>
                        <a:srgbClr val="CC00CC"/>
                      </a:solidFill>
                      <a:latin typeface="Segoe UI" pitchFamily="34" charset="0"/>
                      <a:cs typeface="Segoe UI" pitchFamily="34" charset="0"/>
                    </a:rPr>
                    <a:t>∆y</a:t>
                  </a:r>
                </a:p>
                <a:p>
                  <a:pPr eaLnBrk="0" hangingPunct="0"/>
                  <a:endParaRPr lang="en-US" sz="500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endParaRPr>
                </a:p>
                <a:p>
                  <a:pPr eaLnBrk="0" hangingPunct="0"/>
                  <a:r>
                    <a:rPr lang="en-US" b="1">
                      <a:solidFill>
                        <a:srgbClr val="CC00CC"/>
                      </a:solidFill>
                      <a:latin typeface="Segoe UI" pitchFamily="34" charset="0"/>
                      <a:cs typeface="Segoe UI" pitchFamily="34" charset="0"/>
                    </a:rPr>
                    <a:t>∆x</a:t>
                  </a:r>
                </a:p>
              </p:txBody>
            </p:sp>
            <p:sp>
              <p:nvSpPr>
                <p:cNvPr id="6168" name="Line 5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264" y="2228"/>
                  <a:ext cx="0" cy="317"/>
                </a:xfrm>
                <a:prstGeom prst="line">
                  <a:avLst/>
                </a:prstGeom>
                <a:noFill/>
                <a:ln w="2857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162" name="Text Box 55"/>
              <p:cNvSpPr txBox="1">
                <a:spLocks noChangeArrowheads="1"/>
              </p:cNvSpPr>
              <p:nvPr/>
            </p:nvSpPr>
            <p:spPr bwMode="auto">
              <a:xfrm>
                <a:off x="4583" y="1468"/>
                <a:ext cx="71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rPr>
                  <a:t>3 - 0</a:t>
                </a:r>
              </a:p>
              <a:p>
                <a:pPr eaLnBrk="0" hangingPunct="0"/>
                <a:endParaRPr lang="en-US" sz="500" b="1">
                  <a:solidFill>
                    <a:srgbClr val="CC00CC"/>
                  </a:solidFill>
                  <a:latin typeface="Segoe UI" pitchFamily="34" charset="0"/>
                  <a:cs typeface="Segoe UI" pitchFamily="34" charset="0"/>
                </a:endParaRPr>
              </a:p>
              <a:p>
                <a:pPr eaLnBrk="0" hangingPunct="0"/>
                <a:r>
                  <a:rPr lang="en-US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rPr>
                  <a:t>0 - (-1,5)</a:t>
                </a:r>
              </a:p>
            </p:txBody>
          </p:sp>
          <p:sp>
            <p:nvSpPr>
              <p:cNvPr id="6163" name="Text Box 56"/>
              <p:cNvSpPr txBox="1">
                <a:spLocks noChangeArrowheads="1"/>
              </p:cNvSpPr>
              <p:nvPr/>
            </p:nvSpPr>
            <p:spPr bwMode="auto">
              <a:xfrm>
                <a:off x="5152" y="1557"/>
                <a:ext cx="34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rPr>
                  <a:t>= 2</a:t>
                </a:r>
              </a:p>
            </p:txBody>
          </p:sp>
          <p:sp>
            <p:nvSpPr>
              <p:cNvPr id="6164" name="Rectangle 57"/>
              <p:cNvSpPr>
                <a:spLocks noChangeArrowheads="1"/>
              </p:cNvSpPr>
              <p:nvPr/>
            </p:nvSpPr>
            <p:spPr bwMode="auto">
              <a:xfrm>
                <a:off x="4435" y="1553"/>
                <a:ext cx="2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rPr>
                  <a:t>=</a:t>
                </a:r>
              </a:p>
            </p:txBody>
          </p:sp>
          <p:sp>
            <p:nvSpPr>
              <p:cNvPr id="6165" name="Line 58"/>
              <p:cNvSpPr>
                <a:spLocks noChangeShapeType="1"/>
              </p:cNvSpPr>
              <p:nvPr/>
            </p:nvSpPr>
            <p:spPr bwMode="auto">
              <a:xfrm rot="16200000" flipV="1">
                <a:off x="4877" y="1434"/>
                <a:ext cx="0" cy="518"/>
              </a:xfrm>
              <a:prstGeom prst="line">
                <a:avLst/>
              </a:prstGeom>
              <a:noFill/>
              <a:ln w="2857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6160" name="Line 59"/>
            <p:cNvSpPr>
              <a:spLocks noChangeShapeType="1"/>
            </p:cNvSpPr>
            <p:nvPr/>
          </p:nvSpPr>
          <p:spPr bwMode="auto">
            <a:xfrm flipV="1">
              <a:off x="4272" y="1100"/>
              <a:ext cx="0" cy="363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5824537" y="4302076"/>
            <a:ext cx="301783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Segoe UI" pitchFamily="34" charset="0"/>
                <a:cs typeface="Segoe UI" pitchFamily="34" charset="0"/>
              </a:rPr>
              <a:t>Domain suatu </a:t>
            </a:r>
            <a:r>
              <a:rPr lang="en-US" b="1" dirty="0" err="1">
                <a:solidFill>
                  <a:srgbClr val="CC0000"/>
                </a:solidFill>
                <a:latin typeface="Segoe UI" pitchFamily="34" charset="0"/>
                <a:cs typeface="Segoe UI" pitchFamily="34" charset="0"/>
              </a:rPr>
              <a:t>fungsi</a:t>
            </a:r>
            <a:r>
              <a:rPr lang="en-US" b="1" dirty="0">
                <a:solidFill>
                  <a:srgbClr val="CC0000"/>
                </a:solidFill>
                <a:latin typeface="Segoe UI" pitchFamily="34" charset="0"/>
                <a:cs typeface="Segoe UI" pitchFamily="34" charset="0"/>
              </a:rPr>
              <a:t> adalah </a:t>
            </a:r>
            <a:r>
              <a:rPr lang="en-US" b="1" dirty="0" err="1">
                <a:solidFill>
                  <a:srgbClr val="CC0000"/>
                </a:solidFill>
                <a:latin typeface="Segoe UI" pitchFamily="34" charset="0"/>
                <a:cs typeface="Segoe UI" pitchFamily="34" charset="0"/>
              </a:rPr>
              <a:t>himpunan</a:t>
            </a:r>
            <a:r>
              <a:rPr lang="en-US" b="1" dirty="0">
                <a:solidFill>
                  <a:srgbClr val="CC0000"/>
                </a:solidFill>
                <a:latin typeface="Segoe UI" pitchFamily="34" charset="0"/>
                <a:cs typeface="Segoe UI" pitchFamily="34" charset="0"/>
              </a:rPr>
              <a:t> yang terdiri dari semua nilai input yang mungkin. </a:t>
            </a:r>
          </a:p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Range suatu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fungsi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 adalah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himpunan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 semua nilai output yang mungkin</a:t>
            </a:r>
            <a:r>
              <a:rPr lang="en-US" b="1" dirty="0">
                <a:solidFill>
                  <a:srgbClr val="CC0000"/>
                </a:solidFill>
                <a:latin typeface="Segoe UI" pitchFamily="34" charset="0"/>
                <a:cs typeface="Segoe U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4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1163638" y="5562600"/>
            <a:ext cx="1655762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5003800" y="2392363"/>
            <a:ext cx="2387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/>
              <a:t>PEMBENTUKAN FUNGSI LINIER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143000" y="2425700"/>
            <a:ext cx="2438400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6613" y="1143000"/>
            <a:ext cx="40401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1" dirty="0"/>
              <a:t>TWO POINT </a:t>
            </a:r>
          </a:p>
          <a:p>
            <a:pPr eaLnBrk="1" hangingPunct="1">
              <a:buFontTx/>
              <a:buNone/>
            </a:pPr>
            <a:r>
              <a:rPr lang="en-US" sz="2200" b="1" dirty="0"/>
              <a:t>(x</a:t>
            </a:r>
            <a:r>
              <a:rPr lang="en-US" sz="2200" b="1" baseline="-25000" dirty="0"/>
              <a:t>1</a:t>
            </a:r>
            <a:r>
              <a:rPr lang="en-US" sz="2200" b="1" dirty="0"/>
              <a:t>,y</a:t>
            </a:r>
            <a:r>
              <a:rPr lang="en-US" sz="2200" b="1" baseline="-25000" dirty="0"/>
              <a:t>1</a:t>
            </a:r>
            <a:r>
              <a:rPr lang="en-US" sz="2200" b="1" dirty="0"/>
              <a:t>), (x</a:t>
            </a:r>
            <a:r>
              <a:rPr lang="en-US" sz="2200" b="1" baseline="-25000" dirty="0"/>
              <a:t>2</a:t>
            </a:r>
            <a:r>
              <a:rPr lang="en-US" sz="2200" b="1" dirty="0"/>
              <a:t>,y</a:t>
            </a:r>
            <a:r>
              <a:rPr lang="en-US" sz="2200" b="1" baseline="-25000" dirty="0"/>
              <a:t>2</a:t>
            </a:r>
            <a:r>
              <a:rPr lang="en-US" sz="2200" b="1" dirty="0"/>
              <a:t>) </a:t>
            </a:r>
          </a:p>
          <a:p>
            <a:pPr eaLnBrk="1" hangingPunct="1">
              <a:buFontTx/>
              <a:buNone/>
            </a:pPr>
            <a:endParaRPr lang="en-US" sz="2200" b="1" dirty="0"/>
          </a:p>
          <a:p>
            <a:pPr eaLnBrk="1" hangingPunct="1">
              <a:buFontTx/>
              <a:buNone/>
            </a:pPr>
            <a:r>
              <a:rPr lang="en-US" sz="2200" b="1" dirty="0"/>
              <a:t> 	</a:t>
            </a:r>
            <a:r>
              <a:rPr lang="en-US" sz="2200" b="1" dirty="0">
                <a:solidFill>
                  <a:srgbClr val="0070C0"/>
                </a:solidFill>
              </a:rPr>
              <a:t>y – y</a:t>
            </a:r>
            <a:r>
              <a:rPr lang="en-US" sz="2200" b="1" baseline="-25000" dirty="0">
                <a:solidFill>
                  <a:srgbClr val="0070C0"/>
                </a:solidFill>
              </a:rPr>
              <a:t>1            </a:t>
            </a:r>
            <a:r>
              <a:rPr lang="en-US" sz="2200" b="1" dirty="0">
                <a:solidFill>
                  <a:srgbClr val="0070C0"/>
                </a:solidFill>
              </a:rPr>
              <a:t>x – x</a:t>
            </a:r>
            <a:r>
              <a:rPr lang="en-US" sz="2200" b="1" baseline="-25000" dirty="0">
                <a:solidFill>
                  <a:srgbClr val="0070C0"/>
                </a:solidFill>
              </a:rPr>
              <a:t>1 </a:t>
            </a:r>
          </a:p>
          <a:p>
            <a:pPr eaLnBrk="1" hangingPunct="1">
              <a:buFontTx/>
              <a:buNone/>
            </a:pPr>
            <a:r>
              <a:rPr lang="en-US" sz="2200" b="1" baseline="-25000" dirty="0">
                <a:solidFill>
                  <a:srgbClr val="0070C0"/>
                </a:solidFill>
              </a:rPr>
              <a:t>		      =</a:t>
            </a:r>
          </a:p>
          <a:p>
            <a:pPr eaLnBrk="1" hangingPunct="1">
              <a:buFontTx/>
              <a:buNone/>
            </a:pPr>
            <a:r>
              <a:rPr lang="en-US" sz="2200" b="1" dirty="0">
                <a:solidFill>
                  <a:srgbClr val="0070C0"/>
                </a:solidFill>
              </a:rPr>
              <a:t>	y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 – y</a:t>
            </a:r>
            <a:r>
              <a:rPr lang="en-US" sz="2200" b="1" baseline="-25000" dirty="0">
                <a:solidFill>
                  <a:srgbClr val="0070C0"/>
                </a:solidFill>
              </a:rPr>
              <a:t>1         </a:t>
            </a:r>
            <a:r>
              <a:rPr lang="en-US" sz="2200" b="1" dirty="0">
                <a:solidFill>
                  <a:srgbClr val="0070C0"/>
                </a:solidFill>
              </a:rPr>
              <a:t>x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 – x</a:t>
            </a:r>
            <a:r>
              <a:rPr lang="en-US" sz="2200" b="1" baseline="-25000" dirty="0">
                <a:solidFill>
                  <a:srgbClr val="0070C0"/>
                </a:solidFill>
              </a:rPr>
              <a:t>1</a:t>
            </a:r>
          </a:p>
          <a:p>
            <a:pPr eaLnBrk="1" hangingPunct="1">
              <a:buFontTx/>
              <a:buNone/>
            </a:pPr>
            <a:endParaRPr lang="en-US" sz="2200" b="1" baseline="-25000" dirty="0"/>
          </a:p>
          <a:p>
            <a:pPr eaLnBrk="1" hangingPunct="1">
              <a:buFontTx/>
              <a:buNone/>
            </a:pPr>
            <a:endParaRPr lang="en-US" sz="2200" b="1" baseline="-25000" dirty="0"/>
          </a:p>
          <a:p>
            <a:pPr eaLnBrk="1" hangingPunct="1">
              <a:buFontTx/>
              <a:buNone/>
            </a:pPr>
            <a:endParaRPr lang="en-US" sz="2200" b="1" dirty="0"/>
          </a:p>
          <a:p>
            <a:pPr eaLnBrk="1" hangingPunct="1">
              <a:buFontTx/>
              <a:buNone/>
            </a:pPr>
            <a:r>
              <a:rPr lang="en-US" sz="2200" b="1" dirty="0"/>
              <a:t>SLOPE &amp; INTERCEPT</a:t>
            </a:r>
          </a:p>
          <a:p>
            <a:pPr eaLnBrk="1" hangingPunct="1">
              <a:buFontTx/>
              <a:buNone/>
            </a:pPr>
            <a:r>
              <a:rPr lang="en-US" sz="2200" b="1" i="1" dirty="0"/>
              <a:t>m, </a:t>
            </a:r>
            <a:r>
              <a:rPr lang="en-US" sz="2200" b="1" dirty="0"/>
              <a:t>(0,k)</a:t>
            </a:r>
          </a:p>
          <a:p>
            <a:pPr eaLnBrk="1" hangingPunct="1">
              <a:buFontTx/>
              <a:buNone/>
            </a:pPr>
            <a:endParaRPr lang="en-US" sz="2200" b="1" dirty="0"/>
          </a:p>
          <a:p>
            <a:pPr eaLnBrk="1" hangingPunct="1">
              <a:buFontTx/>
              <a:buNone/>
            </a:pPr>
            <a:r>
              <a:rPr lang="en-US" sz="2200" b="1" dirty="0">
                <a:solidFill>
                  <a:srgbClr val="0070C0"/>
                </a:solidFill>
              </a:rPr>
              <a:t>     y = </a:t>
            </a:r>
            <a:r>
              <a:rPr lang="en-US" sz="2200" b="1" dirty="0" err="1">
                <a:solidFill>
                  <a:srgbClr val="0070C0"/>
                </a:solidFill>
              </a:rPr>
              <a:t>mx</a:t>
            </a:r>
            <a:r>
              <a:rPr lang="en-US" sz="2200" b="1" dirty="0">
                <a:solidFill>
                  <a:srgbClr val="0070C0"/>
                </a:solidFill>
              </a:rPr>
              <a:t> + k </a:t>
            </a:r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1216025" y="2928938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560638" y="292893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4684713" y="1196976"/>
            <a:ext cx="4135437" cy="18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/>
              <a:t>SLOPE &amp; ONE POINT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i="1" dirty="0"/>
              <a:t>m</a:t>
            </a:r>
            <a:r>
              <a:rPr lang="en-US" sz="2200" b="1" dirty="0"/>
              <a:t>, (x</a:t>
            </a:r>
            <a:r>
              <a:rPr lang="en-US" sz="2200" b="1" baseline="-25000" dirty="0"/>
              <a:t>1</a:t>
            </a:r>
            <a:r>
              <a:rPr lang="en-US" sz="2200" b="1" dirty="0"/>
              <a:t>,y</a:t>
            </a:r>
            <a:r>
              <a:rPr lang="en-US" sz="2200" b="1" baseline="-25000" dirty="0"/>
              <a:t>1</a:t>
            </a:r>
            <a:r>
              <a:rPr lang="en-US" sz="2200" b="1" dirty="0"/>
              <a:t>)</a:t>
            </a:r>
          </a:p>
          <a:p>
            <a:pPr marL="342900" indent="-342900">
              <a:spcBef>
                <a:spcPct val="20000"/>
              </a:spcBef>
            </a:pPr>
            <a:endParaRPr lang="en-US" sz="2200" b="1" dirty="0"/>
          </a:p>
          <a:p>
            <a:pPr marL="342900" indent="-342900">
              <a:spcBef>
                <a:spcPct val="20000"/>
              </a:spcBef>
            </a:pPr>
            <a:r>
              <a:rPr lang="en-US" sz="2200" b="1" dirty="0"/>
              <a:t>	</a:t>
            </a:r>
            <a:r>
              <a:rPr lang="en-US" sz="2200" b="1" dirty="0">
                <a:solidFill>
                  <a:srgbClr val="0070C0"/>
                </a:solidFill>
              </a:rPr>
              <a:t>y – y</a:t>
            </a:r>
            <a:r>
              <a:rPr lang="en-US" sz="2200" b="1" baseline="-25000" dirty="0">
                <a:solidFill>
                  <a:srgbClr val="0070C0"/>
                </a:solidFill>
              </a:rPr>
              <a:t>1</a:t>
            </a:r>
            <a:r>
              <a:rPr lang="en-US" sz="2200" b="1" dirty="0">
                <a:solidFill>
                  <a:srgbClr val="0070C0"/>
                </a:solidFill>
              </a:rPr>
              <a:t> = m(x - x</a:t>
            </a:r>
            <a:r>
              <a:rPr lang="en-US" sz="2200" b="1" baseline="-25000" dirty="0">
                <a:solidFill>
                  <a:srgbClr val="0070C0"/>
                </a:solidFill>
              </a:rPr>
              <a:t>1</a:t>
            </a:r>
            <a:r>
              <a:rPr lang="en-US" sz="2200" b="1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endParaRPr lang="en-US" sz="2200" b="1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42723" y="3696701"/>
            <a:ext cx="39292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Contoh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:</a:t>
            </a:r>
          </a:p>
          <a:p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Tentukanlah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persamaan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garis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yang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melewati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titik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(1,2)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dan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(4,8)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C65CA20C-F354-7CB3-1F3F-1038CB72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559" y="4825734"/>
            <a:ext cx="18163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y – 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2  =  </a:t>
            </a:r>
            <a:r>
              <a:rPr lang="en-US" sz="2000" u="sng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x - 1 </a:t>
            </a:r>
          </a:p>
          <a:p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8 - 2      4 - 1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7E7AAB84-ECFF-218E-B54D-4023D4BA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587367"/>
            <a:ext cx="18163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y – 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2  =  </a:t>
            </a:r>
            <a:r>
              <a:rPr lang="en-US" sz="2000" u="sng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x - 1 </a:t>
            </a:r>
          </a:p>
          <a:p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  6           3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14AE9F8-EEC8-1D7A-2722-EAED498C1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67" y="4811651"/>
            <a:ext cx="2437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3(y – 2)  = 6( x – 1) 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067A4DC2-6703-D6DD-FB94-776AD728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794" y="5249246"/>
            <a:ext cx="2060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3y – 6  = 6x – 6 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521A1EFE-D06B-0AAD-BBE0-930536931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128" y="5689376"/>
            <a:ext cx="2060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3y = 6x – 6 + 6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D87ABB6-D143-A4B4-8C0B-61B2CACD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794" y="6062633"/>
            <a:ext cx="12224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3y = 6x 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FC35BDF9-C1FA-E936-A303-8B60757A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034" y="6086347"/>
            <a:ext cx="1002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Y = 2x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3488"/>
            <a:ext cx="8305800" cy="3262312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b="0" dirty="0" err="1"/>
              <a:t>Hitunglah</a:t>
            </a:r>
            <a:r>
              <a:rPr lang="en-US" b="0" dirty="0"/>
              <a:t> f(0), f(-2) </a:t>
            </a:r>
            <a:r>
              <a:rPr lang="en-US" b="0" dirty="0" err="1"/>
              <a:t>dan</a:t>
            </a:r>
            <a:r>
              <a:rPr lang="en-US" b="0" dirty="0"/>
              <a:t> f(</a:t>
            </a:r>
            <a:r>
              <a:rPr lang="en-US" b="0" dirty="0" err="1"/>
              <a:t>a+b</a:t>
            </a:r>
            <a:r>
              <a:rPr lang="en-US" b="0" dirty="0"/>
              <a:t>) </a:t>
            </a:r>
            <a:r>
              <a:rPr lang="en-US" b="0" dirty="0" err="1"/>
              <a:t>jika</a:t>
            </a:r>
            <a:r>
              <a:rPr lang="en-US" b="0" dirty="0"/>
              <a:t> f(x) = 5x-10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r>
              <a:rPr lang="en-US" b="0" dirty="0"/>
              <a:t>       - f(0) = 5(0) – 10  = -10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r>
              <a:rPr lang="en-US" b="0" dirty="0"/>
              <a:t>       - f(-2) = 5(-2) – 10 = -10 -10 = -20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r>
              <a:rPr lang="en-US" b="0" dirty="0"/>
              <a:t>       - f(</a:t>
            </a:r>
            <a:r>
              <a:rPr lang="en-US" b="0" dirty="0" err="1"/>
              <a:t>a+b</a:t>
            </a:r>
            <a:r>
              <a:rPr lang="en-US" b="0" dirty="0"/>
              <a:t>) = 5 (</a:t>
            </a:r>
            <a:r>
              <a:rPr lang="en-US" b="0" dirty="0" err="1"/>
              <a:t>a+b</a:t>
            </a:r>
            <a:r>
              <a:rPr lang="en-US" b="0" dirty="0"/>
              <a:t>) – 10 = 5a+5b-10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-2925" t="9255" r="645" b="76902"/>
          <a:stretch>
            <a:fillRect/>
          </a:stretch>
        </p:blipFill>
        <p:spPr bwMode="auto">
          <a:xfrm>
            <a:off x="1524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711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3488"/>
            <a:ext cx="8305800" cy="4024312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 typeface="+mj-lt"/>
              <a:buAutoNum type="arabicPeriod" startAt="2"/>
            </a:pPr>
            <a:r>
              <a:rPr lang="en-US" b="0" dirty="0"/>
              <a:t>Jika </a:t>
            </a:r>
            <a:r>
              <a:rPr lang="en-US" b="0" dirty="0" err="1"/>
              <a:t>gaji</a:t>
            </a:r>
            <a:r>
              <a:rPr lang="en-US" b="0" dirty="0"/>
              <a:t> </a:t>
            </a:r>
            <a:r>
              <a:rPr lang="en-US" b="0" dirty="0" err="1"/>
              <a:t>seorang</a:t>
            </a:r>
            <a:r>
              <a:rPr lang="en-US" b="0" dirty="0"/>
              <a:t> sales (y) </a:t>
            </a:r>
            <a:r>
              <a:rPr lang="en-US" b="0" dirty="0" err="1"/>
              <a:t>bergantung</a:t>
            </a:r>
            <a:r>
              <a:rPr lang="en-US" b="0" dirty="0"/>
              <a:t> pada jumlah penjualan (x)</a:t>
            </a:r>
            <a:r>
              <a:rPr lang="en-US" b="0" baseline="30000" dirty="0"/>
              <a:t> </a:t>
            </a:r>
            <a:r>
              <a:rPr lang="en-US" b="0" dirty="0"/>
              <a:t>sesuai </a:t>
            </a:r>
            <a:r>
              <a:rPr lang="en-US" b="0" dirty="0" err="1"/>
              <a:t>fungsi</a:t>
            </a:r>
            <a:r>
              <a:rPr lang="en-US" b="0" dirty="0"/>
              <a:t> y = f(x) = 3x + 25, </a:t>
            </a:r>
            <a:r>
              <a:rPr lang="en-US" b="0" dirty="0" err="1"/>
              <a:t>hitunglah</a:t>
            </a:r>
            <a:r>
              <a:rPr lang="en-US" b="0" dirty="0"/>
              <a:t> </a:t>
            </a:r>
            <a:r>
              <a:rPr lang="en-US" b="0" dirty="0" err="1"/>
              <a:t>gaji</a:t>
            </a:r>
            <a:r>
              <a:rPr lang="en-US" b="0" dirty="0"/>
              <a:t> sales tersebut jika jumlah penjualannya adalah 100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     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     F(100) = 3(100) + 25 = 300 + 25 = 325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r>
              <a:rPr lang="en-US" b="0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-2925" t="9255" r="645" b="76902"/>
          <a:stretch>
            <a:fillRect/>
          </a:stretch>
        </p:blipFill>
        <p:spPr bwMode="auto">
          <a:xfrm>
            <a:off x="1524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3488"/>
            <a:ext cx="8305800" cy="2195512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 typeface="+mj-lt"/>
              <a:buAutoNum type="arabicPeriod" startAt="3"/>
            </a:pPr>
            <a:r>
              <a:rPr lang="en-US" b="0" dirty="0" err="1"/>
              <a:t>Sketsalah</a:t>
            </a:r>
            <a:r>
              <a:rPr lang="en-US" b="0" dirty="0"/>
              <a:t> </a:t>
            </a:r>
            <a:r>
              <a:rPr lang="en-US" b="0" dirty="0" err="1"/>
              <a:t>fungsi</a:t>
            </a:r>
            <a:r>
              <a:rPr lang="en-US" b="0" dirty="0"/>
              <a:t> y = 8 – 2x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     x = 0 </a:t>
            </a:r>
            <a:r>
              <a:rPr lang="en-US" b="0" dirty="0">
                <a:sym typeface="Wingdings" panose="05000000000000000000" pitchFamily="2" charset="2"/>
              </a:rPr>
              <a:t> y = 8-2(0) = 8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>
                <a:sym typeface="Wingdings" panose="05000000000000000000" pitchFamily="2" charset="2"/>
              </a:rPr>
              <a:t>      y = 0  0 = 8-2x  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>
                <a:sym typeface="Wingdings" panose="05000000000000000000" pitchFamily="2" charset="2"/>
              </a:rPr>
              <a:t>                    2x = 8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>
                <a:sym typeface="Wingdings" panose="05000000000000000000" pitchFamily="2" charset="2"/>
              </a:rPr>
              <a:t>	          x = 4</a:t>
            </a:r>
            <a:endParaRPr lang="en-US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r>
              <a:rPr lang="en-US" b="0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-2925" t="9255" r="645" b="76902"/>
          <a:stretch>
            <a:fillRect/>
          </a:stretch>
        </p:blipFill>
        <p:spPr bwMode="auto">
          <a:xfrm>
            <a:off x="1524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9">
            <a:extLst>
              <a:ext uri="{FF2B5EF4-FFF2-40B4-BE49-F238E27FC236}">
                <a16:creationId xmlns:a16="http://schemas.microsoft.com/office/drawing/2014/main" id="{09289091-9188-CBCD-D989-7B398EC858E3}"/>
              </a:ext>
            </a:extLst>
          </p:cNvPr>
          <p:cNvGrpSpPr>
            <a:grpSpLocks/>
          </p:cNvGrpSpPr>
          <p:nvPr/>
        </p:nvGrpSpPr>
        <p:grpSpPr bwMode="auto">
          <a:xfrm>
            <a:off x="4377156" y="518316"/>
            <a:ext cx="504825" cy="5060950"/>
            <a:chOff x="1610" y="618"/>
            <a:chExt cx="318" cy="3188"/>
          </a:xfrm>
        </p:grpSpPr>
        <p:sp>
          <p:nvSpPr>
            <p:cNvPr id="3" name="Line 30">
              <a:extLst>
                <a:ext uri="{FF2B5EF4-FFF2-40B4-BE49-F238E27FC236}">
                  <a16:creationId xmlns:a16="http://schemas.microsoft.com/office/drawing/2014/main" id="{8A14B496-8C37-08FC-B51C-A11DFDD05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7" y="754"/>
              <a:ext cx="0" cy="30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" name="Text Box 31">
              <a:extLst>
                <a:ext uri="{FF2B5EF4-FFF2-40B4-BE49-F238E27FC236}">
                  <a16:creationId xmlns:a16="http://schemas.microsoft.com/office/drawing/2014/main" id="{0C4F144D-DC2F-7EB1-18F3-5DBA47EC6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618"/>
              <a:ext cx="1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y</a:t>
              </a:r>
            </a:p>
          </p:txBody>
        </p:sp>
        <p:sp>
          <p:nvSpPr>
            <p:cNvPr id="5" name="Text Box 32">
              <a:extLst>
                <a:ext uri="{FF2B5EF4-FFF2-40B4-BE49-F238E27FC236}">
                  <a16:creationId xmlns:a16="http://schemas.microsoft.com/office/drawing/2014/main" id="{CA3DC9C0-DACB-8EFA-62DB-AC57ADD01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2886"/>
              <a:ext cx="1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2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" name="Text Box 33">
              <a:extLst>
                <a:ext uri="{FF2B5EF4-FFF2-40B4-BE49-F238E27FC236}">
                  <a16:creationId xmlns:a16="http://schemas.microsoft.com/office/drawing/2014/main" id="{F29ABBEA-4460-CC85-1A34-C8E1B486A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1525"/>
              <a:ext cx="1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6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7" name="Text Box 34">
              <a:extLst>
                <a:ext uri="{FF2B5EF4-FFF2-40B4-BE49-F238E27FC236}">
                  <a16:creationId xmlns:a16="http://schemas.microsoft.com/office/drawing/2014/main" id="{F7F533A7-7ADE-3FD3-412D-2AE3F8C2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19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3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8" name="Text Box 35">
              <a:extLst>
                <a:ext uri="{FF2B5EF4-FFF2-40B4-BE49-F238E27FC236}">
                  <a16:creationId xmlns:a16="http://schemas.microsoft.com/office/drawing/2014/main" id="{068F4F0F-0B56-A8FC-7546-DAE05ED46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2432"/>
              <a:ext cx="1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4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9" name="Line 36">
              <a:extLst>
                <a:ext uri="{FF2B5EF4-FFF2-40B4-BE49-F238E27FC236}">
                  <a16:creationId xmlns:a16="http://schemas.microsoft.com/office/drawing/2014/main" id="{BB121040-79E3-7315-7839-7A3A369B7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3022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7">
              <a:extLst>
                <a:ext uri="{FF2B5EF4-FFF2-40B4-BE49-F238E27FC236}">
                  <a16:creationId xmlns:a16="http://schemas.microsoft.com/office/drawing/2014/main" id="{0C00579C-0377-FCCD-AC1E-0A328458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2569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8">
              <a:extLst>
                <a:ext uri="{FF2B5EF4-FFF2-40B4-BE49-F238E27FC236}">
                  <a16:creationId xmlns:a16="http://schemas.microsoft.com/office/drawing/2014/main" id="{70FCF851-4D5E-3FF1-E772-EC3DD84FA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2115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9">
              <a:extLst>
                <a:ext uri="{FF2B5EF4-FFF2-40B4-BE49-F238E27FC236}">
                  <a16:creationId xmlns:a16="http://schemas.microsoft.com/office/drawing/2014/main" id="{41CA6DF3-62BC-DCEA-764F-781789B3D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166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40">
              <a:extLst>
                <a:ext uri="{FF2B5EF4-FFF2-40B4-BE49-F238E27FC236}">
                  <a16:creationId xmlns:a16="http://schemas.microsoft.com/office/drawing/2014/main" id="{FBA22B42-97BE-F89B-0002-DCDB28F20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207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Text Box 41">
              <a:extLst>
                <a:ext uri="{FF2B5EF4-FFF2-40B4-BE49-F238E27FC236}">
                  <a16:creationId xmlns:a16="http://schemas.microsoft.com/office/drawing/2014/main" id="{06C8DEF6-6A38-4195-0058-789A5572D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" y="1071"/>
              <a:ext cx="1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8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15" name="Text Box 42">
              <a:extLst>
                <a:ext uri="{FF2B5EF4-FFF2-40B4-BE49-F238E27FC236}">
                  <a16:creationId xmlns:a16="http://schemas.microsoft.com/office/drawing/2014/main" id="{CE8696B5-071B-BDCE-1393-E36BB5CF2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" y="34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0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16" name="Group 64">
            <a:extLst>
              <a:ext uri="{FF2B5EF4-FFF2-40B4-BE49-F238E27FC236}">
                <a16:creationId xmlns:a16="http://schemas.microsoft.com/office/drawing/2014/main" id="{3261314C-9610-26E5-EB28-5E3C76E4CAC6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41092"/>
            <a:ext cx="4908550" cy="646112"/>
            <a:chOff x="593" y="3343"/>
            <a:chExt cx="3092" cy="407"/>
          </a:xfrm>
        </p:grpSpPr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288C4410-3263-F558-ECFE-C646D0AC5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3" y="3476"/>
              <a:ext cx="28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BBF18D1A-DF2B-5FA8-BE9A-DD9EAE378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343"/>
              <a:ext cx="22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x </a:t>
              </a: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E2801A76-F545-B76B-AA7D-DDD7A47AA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" y="3479"/>
              <a:ext cx="15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4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20" name="Line 24">
              <a:extLst>
                <a:ext uri="{FF2B5EF4-FFF2-40B4-BE49-F238E27FC236}">
                  <a16:creationId xmlns:a16="http://schemas.microsoft.com/office/drawing/2014/main" id="{6821CF79-242A-1F6A-AD7A-F19FE30123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52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5">
              <a:extLst>
                <a:ext uri="{FF2B5EF4-FFF2-40B4-BE49-F238E27FC236}">
                  <a16:creationId xmlns:a16="http://schemas.microsoft.com/office/drawing/2014/main" id="{51984F6A-5280-A528-3FE4-D6639D867E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501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44F3F2C1-D315-51A4-CEC8-7DCDCD6333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75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27">
              <a:extLst>
                <a:ext uri="{FF2B5EF4-FFF2-40B4-BE49-F238E27FC236}">
                  <a16:creationId xmlns:a16="http://schemas.microsoft.com/office/drawing/2014/main" id="{EE702AA7-CB59-6AB4-8BF6-8BCBB67F3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0" y="3479"/>
              <a:ext cx="11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24" name="Text Box 28">
              <a:extLst>
                <a:ext uri="{FF2B5EF4-FFF2-40B4-BE49-F238E27FC236}">
                  <a16:creationId xmlns:a16="http://schemas.microsoft.com/office/drawing/2014/main" id="{EEBDE144-1224-D40E-93A3-A3B10FEFF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" y="3476"/>
              <a:ext cx="2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-2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E2FC71-98B4-8A46-BED5-CBB5E348CC5F}"/>
              </a:ext>
            </a:extLst>
          </p:cNvPr>
          <p:cNvCxnSpPr/>
          <p:nvPr/>
        </p:nvCxnSpPr>
        <p:spPr>
          <a:xfrm>
            <a:off x="4737519" y="1453354"/>
            <a:ext cx="2730081" cy="41338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1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3488"/>
            <a:ext cx="8305800" cy="2195512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 typeface="+mj-lt"/>
              <a:buAutoNum type="arabicPeriod" startAt="4"/>
            </a:pPr>
            <a:r>
              <a:rPr lang="en-US" b="0" dirty="0" err="1"/>
              <a:t>Sketsalah</a:t>
            </a:r>
            <a:r>
              <a:rPr lang="en-US" b="0" dirty="0"/>
              <a:t> </a:t>
            </a:r>
            <a:r>
              <a:rPr lang="en-US" b="0" dirty="0" err="1"/>
              <a:t>fungsi</a:t>
            </a:r>
            <a:r>
              <a:rPr lang="en-US" b="0" dirty="0"/>
              <a:t> y = 3x + 6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/>
              <a:t>      x = 0 </a:t>
            </a:r>
            <a:r>
              <a:rPr lang="en-US" b="0" dirty="0">
                <a:sym typeface="Wingdings" panose="05000000000000000000" pitchFamily="2" charset="2"/>
              </a:rPr>
              <a:t> y = 3(0) + 6 = 6  (0,6)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>
                <a:sym typeface="Wingdings" panose="05000000000000000000" pitchFamily="2" charset="2"/>
              </a:rPr>
              <a:t>      y = 0  0 =3x+6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>
                <a:sym typeface="Wingdings" panose="05000000000000000000" pitchFamily="2" charset="2"/>
              </a:rPr>
              <a:t>	        3x= -6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b="0" dirty="0">
                <a:sym typeface="Wingdings" panose="05000000000000000000" pitchFamily="2" charset="2"/>
              </a:rPr>
              <a:t>	         x = -0,5  (-0,5 , 0)</a:t>
            </a:r>
            <a:endParaRPr lang="en-US" b="0" dirty="0"/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r>
              <a:rPr lang="en-US" b="0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-2925" t="9255" r="645" b="76902"/>
          <a:stretch>
            <a:fillRect/>
          </a:stretch>
        </p:blipFill>
        <p:spPr bwMode="auto">
          <a:xfrm>
            <a:off x="1524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9">
            <a:extLst>
              <a:ext uri="{FF2B5EF4-FFF2-40B4-BE49-F238E27FC236}">
                <a16:creationId xmlns:a16="http://schemas.microsoft.com/office/drawing/2014/main" id="{BDE31E5D-73C0-59F3-369C-C4928C32A0D5}"/>
              </a:ext>
            </a:extLst>
          </p:cNvPr>
          <p:cNvGrpSpPr>
            <a:grpSpLocks/>
          </p:cNvGrpSpPr>
          <p:nvPr/>
        </p:nvGrpSpPr>
        <p:grpSpPr bwMode="auto">
          <a:xfrm>
            <a:off x="5114032" y="700087"/>
            <a:ext cx="504825" cy="5060950"/>
            <a:chOff x="1610" y="618"/>
            <a:chExt cx="318" cy="3188"/>
          </a:xfrm>
        </p:grpSpPr>
        <p:sp>
          <p:nvSpPr>
            <p:cNvPr id="3" name="Line 30">
              <a:extLst>
                <a:ext uri="{FF2B5EF4-FFF2-40B4-BE49-F238E27FC236}">
                  <a16:creationId xmlns:a16="http://schemas.microsoft.com/office/drawing/2014/main" id="{D94124DF-C759-BD2B-B2DB-B9836801B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7" y="754"/>
              <a:ext cx="0" cy="30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" name="Text Box 31">
              <a:extLst>
                <a:ext uri="{FF2B5EF4-FFF2-40B4-BE49-F238E27FC236}">
                  <a16:creationId xmlns:a16="http://schemas.microsoft.com/office/drawing/2014/main" id="{B1BEFDF7-4124-2007-2683-65600078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618"/>
              <a:ext cx="1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y</a:t>
              </a:r>
            </a:p>
          </p:txBody>
        </p:sp>
        <p:sp>
          <p:nvSpPr>
            <p:cNvPr id="5" name="Text Box 32">
              <a:extLst>
                <a:ext uri="{FF2B5EF4-FFF2-40B4-BE49-F238E27FC236}">
                  <a16:creationId xmlns:a16="http://schemas.microsoft.com/office/drawing/2014/main" id="{E2E81D3A-774D-B873-F391-F57460EAD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2886"/>
              <a:ext cx="1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2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" name="Text Box 33">
              <a:extLst>
                <a:ext uri="{FF2B5EF4-FFF2-40B4-BE49-F238E27FC236}">
                  <a16:creationId xmlns:a16="http://schemas.microsoft.com/office/drawing/2014/main" id="{A54D0E3C-62AE-1C3A-5E44-DA3CF7894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1525"/>
              <a:ext cx="1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6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7" name="Text Box 34">
              <a:extLst>
                <a:ext uri="{FF2B5EF4-FFF2-40B4-BE49-F238E27FC236}">
                  <a16:creationId xmlns:a16="http://schemas.microsoft.com/office/drawing/2014/main" id="{730A0CAB-EF4D-6F92-72E8-A226B5E8B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19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3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8" name="Text Box 35">
              <a:extLst>
                <a:ext uri="{FF2B5EF4-FFF2-40B4-BE49-F238E27FC236}">
                  <a16:creationId xmlns:a16="http://schemas.microsoft.com/office/drawing/2014/main" id="{5BC53EFB-5E98-57CA-4525-E291DCDA7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2432"/>
              <a:ext cx="1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4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9" name="Line 36">
              <a:extLst>
                <a:ext uri="{FF2B5EF4-FFF2-40B4-BE49-F238E27FC236}">
                  <a16:creationId xmlns:a16="http://schemas.microsoft.com/office/drawing/2014/main" id="{F3A920CB-664F-D062-F175-4A25863EE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3022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7">
              <a:extLst>
                <a:ext uri="{FF2B5EF4-FFF2-40B4-BE49-F238E27FC236}">
                  <a16:creationId xmlns:a16="http://schemas.microsoft.com/office/drawing/2014/main" id="{FFEB94E2-C2D6-6952-F835-729D2EC70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2569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8">
              <a:extLst>
                <a:ext uri="{FF2B5EF4-FFF2-40B4-BE49-F238E27FC236}">
                  <a16:creationId xmlns:a16="http://schemas.microsoft.com/office/drawing/2014/main" id="{C389DC5D-3D18-A751-4047-DE592FBA2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2115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9">
              <a:extLst>
                <a:ext uri="{FF2B5EF4-FFF2-40B4-BE49-F238E27FC236}">
                  <a16:creationId xmlns:a16="http://schemas.microsoft.com/office/drawing/2014/main" id="{67A10F7C-C5CC-BDBC-7FBD-83672A842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166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40">
              <a:extLst>
                <a:ext uri="{FF2B5EF4-FFF2-40B4-BE49-F238E27FC236}">
                  <a16:creationId xmlns:a16="http://schemas.microsoft.com/office/drawing/2014/main" id="{E27AF49A-846B-5D46-3379-19E2F01E1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207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Text Box 41">
              <a:extLst>
                <a:ext uri="{FF2B5EF4-FFF2-40B4-BE49-F238E27FC236}">
                  <a16:creationId xmlns:a16="http://schemas.microsoft.com/office/drawing/2014/main" id="{492A2F90-FD9D-E129-0D2D-B19A18F87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" y="1071"/>
              <a:ext cx="1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8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15" name="Text Box 42">
              <a:extLst>
                <a:ext uri="{FF2B5EF4-FFF2-40B4-BE49-F238E27FC236}">
                  <a16:creationId xmlns:a16="http://schemas.microsoft.com/office/drawing/2014/main" id="{7D2874A2-B1BA-B205-80A4-1B4381945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" y="34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0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16" name="Group 64">
            <a:extLst>
              <a:ext uri="{FF2B5EF4-FFF2-40B4-BE49-F238E27FC236}">
                <a16:creationId xmlns:a16="http://schemas.microsoft.com/office/drawing/2014/main" id="{62498BCE-1A75-5096-5734-5B272DF1D448}"/>
              </a:ext>
            </a:extLst>
          </p:cNvPr>
          <p:cNvGrpSpPr>
            <a:grpSpLocks/>
          </p:cNvGrpSpPr>
          <p:nvPr/>
        </p:nvGrpSpPr>
        <p:grpSpPr bwMode="auto">
          <a:xfrm>
            <a:off x="4013476" y="5122863"/>
            <a:ext cx="4908550" cy="646112"/>
            <a:chOff x="593" y="3343"/>
            <a:chExt cx="3092" cy="407"/>
          </a:xfrm>
        </p:grpSpPr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A946FB7D-C645-BC76-9782-54211E6C3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3" y="3476"/>
              <a:ext cx="28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C789A32C-AB58-3FCD-F1E7-74C67AA50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343"/>
              <a:ext cx="22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x </a:t>
              </a: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B946B4FC-139C-DDFB-704A-BA37FC49C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" y="3479"/>
              <a:ext cx="15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4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20" name="Line 24">
              <a:extLst>
                <a:ext uri="{FF2B5EF4-FFF2-40B4-BE49-F238E27FC236}">
                  <a16:creationId xmlns:a16="http://schemas.microsoft.com/office/drawing/2014/main" id="{2EAA0EAB-5A23-24AB-21B3-829646B081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52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5">
              <a:extLst>
                <a:ext uri="{FF2B5EF4-FFF2-40B4-BE49-F238E27FC236}">
                  <a16:creationId xmlns:a16="http://schemas.microsoft.com/office/drawing/2014/main" id="{6C6F6CE3-29F5-0891-B01A-B18DC4174A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501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B095EF85-1C23-7E52-CF96-6AA11FCF6D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75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27">
              <a:extLst>
                <a:ext uri="{FF2B5EF4-FFF2-40B4-BE49-F238E27FC236}">
                  <a16:creationId xmlns:a16="http://schemas.microsoft.com/office/drawing/2014/main" id="{A32D4F31-DA50-8487-E6B2-D090DA59D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0" y="3479"/>
              <a:ext cx="11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24" name="Text Box 28">
              <a:extLst>
                <a:ext uri="{FF2B5EF4-FFF2-40B4-BE49-F238E27FC236}">
                  <a16:creationId xmlns:a16="http://schemas.microsoft.com/office/drawing/2014/main" id="{21C4B95A-6362-95DB-8171-2B6A7CBB5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" y="3476"/>
              <a:ext cx="36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 dirty="0">
                  <a:solidFill>
                    <a:srgbClr val="CC3300"/>
                  </a:solidFill>
                  <a:latin typeface="Monotype Corsiva" pitchFamily="66" charset="0"/>
                </a:rPr>
                <a:t>-0,5</a:t>
              </a:r>
              <a:endParaRPr lang="en-US" sz="2200" b="1" baseline="-25000" dirty="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A8FB06-C744-AEE2-00A6-40EA676B2D8B}"/>
              </a:ext>
            </a:extLst>
          </p:cNvPr>
          <p:cNvCxnSpPr>
            <a:stCxn id="24" idx="0"/>
          </p:cNvCxnSpPr>
          <p:nvPr/>
        </p:nvCxnSpPr>
        <p:spPr>
          <a:xfrm flipV="1">
            <a:off x="4349233" y="1256507"/>
            <a:ext cx="1594367" cy="40774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89362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1222</TotalTime>
  <Words>1070</Words>
  <Application>Microsoft Office PowerPoint</Application>
  <PresentationFormat>On-screen Show (4:3)</PresentationFormat>
  <Paragraphs>190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Haettenschweiler</vt:lpstr>
      <vt:lpstr>Monotype Corsiva</vt:lpstr>
      <vt:lpstr>Segoe UI</vt:lpstr>
      <vt:lpstr>Times New Roman</vt:lpstr>
      <vt:lpstr>Verdana</vt:lpstr>
      <vt:lpstr>Wingdings</vt:lpstr>
      <vt:lpstr>cdb2004c012l</vt:lpstr>
      <vt:lpstr>Image</vt:lpstr>
      <vt:lpstr>FUNGSI LINIER Week 01</vt:lpstr>
      <vt:lpstr>MATEMATIKA EKONOMI &amp; BISNIS</vt:lpstr>
      <vt:lpstr>PENGERTIAN DAN UNSUR-UNSUR FUNGSI</vt:lpstr>
      <vt:lpstr>INTERCEPT DAN SLOPE GARIS LURUS</vt:lpstr>
      <vt:lpstr>PEMBENTUKAN FUNGSI LINIER</vt:lpstr>
      <vt:lpstr>LATIHAN</vt:lpstr>
      <vt:lpstr>LATIHAN</vt:lpstr>
      <vt:lpstr>LATIHAN</vt:lpstr>
      <vt:lpstr>LATIHAN</vt:lpstr>
      <vt:lpstr>LATIHAN</vt:lpstr>
      <vt:lpstr>LATIHAN</vt:lpstr>
      <vt:lpstr>LATIHAN</vt:lpstr>
      <vt:lpstr>LATIHAN</vt:lpstr>
      <vt:lpstr>LATIHAN</vt:lpstr>
      <vt:lpstr>Tugas Mandiri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101</cp:revision>
  <dcterms:created xsi:type="dcterms:W3CDTF">2011-01-21T06:27:54Z</dcterms:created>
  <dcterms:modified xsi:type="dcterms:W3CDTF">2024-08-30T14:02:28Z</dcterms:modified>
</cp:coreProperties>
</file>