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6" r:id="rId19"/>
    <p:sldId id="297" r:id="rId20"/>
    <p:sldId id="298" r:id="rId21"/>
    <p:sldId id="299" r:id="rId22"/>
    <p:sldId id="300" r:id="rId23"/>
    <p:sldId id="293" r:id="rId24"/>
    <p:sldId id="295" r:id="rId25"/>
    <p:sldId id="276" r:id="rId26"/>
  </p:sldIdLst>
  <p:sldSz cx="9144000" cy="6858000" type="screen4x3"/>
  <p:notesSz cx="7099300" cy="10236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93" d="100"/>
          <a:sy n="93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3225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810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2"/>
            <a:ext cx="3076363" cy="511810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2615"/>
            <a:ext cx="3076363" cy="511810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2615"/>
            <a:ext cx="3076363" cy="511810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810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810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2" tIns="48296" rIns="96592" bIns="482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2" y="4862200"/>
            <a:ext cx="5679440" cy="4606289"/>
          </a:xfrm>
          <a:prstGeom prst="rect">
            <a:avLst/>
          </a:prstGeom>
        </p:spPr>
        <p:txBody>
          <a:bodyPr vert="horz" lIns="96592" tIns="48296" rIns="96592" bIns="482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2615"/>
            <a:ext cx="3076363" cy="511810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2615"/>
            <a:ext cx="3076363" cy="511810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4" imgW="4241270" imgH="5396825" progId="">
                  <p:embed/>
                </p:oleObj>
              </mc:Choice>
              <mc:Fallback>
                <p:oleObj name="Image" r:id="rId14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16" imgW="3263492" imgH="4863492" progId="">
                  <p:embed/>
                </p:oleObj>
              </mc:Choice>
              <mc:Fallback>
                <p:oleObj name="Image" r:id="rId16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sv-SE" sz="3600" b="1" dirty="0">
                <a:solidFill>
                  <a:schemeClr val="bg1"/>
                </a:solidFill>
                <a:latin typeface="Arial" charset="0"/>
              </a:rPr>
              <a:t>Aplikasi Fungsi Linier </a:t>
            </a:r>
            <a:br>
              <a:rPr lang="sv-SE" sz="3600" b="1" dirty="0">
                <a:solidFill>
                  <a:schemeClr val="bg1"/>
                </a:solidFill>
                <a:latin typeface="Arial" charset="0"/>
              </a:rPr>
            </a:br>
            <a:r>
              <a:rPr lang="sv-SE" sz="3600" b="1" dirty="0">
                <a:solidFill>
                  <a:schemeClr val="bg1"/>
                </a:solidFill>
                <a:latin typeface="Arial" charset="0"/>
              </a:rPr>
              <a:t>dalam Ekonomi dan Bisnis </a:t>
            </a:r>
            <a:br>
              <a:rPr lang="sv-SE" sz="36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PENJUALAN SET PRODUK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200" b="0" dirty="0" err="1"/>
              <a:t>Suatu</a:t>
            </a:r>
            <a:r>
              <a:rPr lang="en-US" sz="2200" b="0" dirty="0"/>
              <a:t> </a:t>
            </a:r>
            <a:r>
              <a:rPr lang="en-US" sz="2200" b="0" dirty="0" err="1"/>
              <a:t>perusahaan</a:t>
            </a:r>
            <a:r>
              <a:rPr lang="en-US" sz="2200" b="0" dirty="0"/>
              <a:t> parcel </a:t>
            </a:r>
            <a:r>
              <a:rPr lang="en-US" sz="2200" b="0" dirty="0" err="1"/>
              <a:t>menjual</a:t>
            </a:r>
            <a:r>
              <a:rPr lang="en-US" sz="2200" b="0" dirty="0"/>
              <a:t> </a:t>
            </a:r>
            <a:r>
              <a:rPr lang="en-US" sz="2200" b="0" dirty="0" err="1"/>
              <a:t>paket</a:t>
            </a:r>
            <a:r>
              <a:rPr lang="en-US" sz="2200" b="0" dirty="0"/>
              <a:t> yang </a:t>
            </a:r>
            <a:r>
              <a:rPr lang="en-US" sz="2200" b="0" dirty="0" err="1"/>
              <a:t>terdiri</a:t>
            </a:r>
            <a:r>
              <a:rPr lang="en-US" sz="2200" b="0" dirty="0"/>
              <a:t> </a:t>
            </a:r>
            <a:r>
              <a:rPr lang="en-US" sz="2200" b="0" dirty="0" err="1"/>
              <a:t>atas</a:t>
            </a:r>
            <a:r>
              <a:rPr lang="en-US" sz="2200" b="0" dirty="0"/>
              <a:t> 3 unit </a:t>
            </a:r>
            <a:r>
              <a:rPr lang="en-US" sz="2200" b="0" dirty="0" err="1"/>
              <a:t>produk</a:t>
            </a:r>
            <a:r>
              <a:rPr lang="en-US" sz="2200" b="0" dirty="0"/>
              <a:t> A, 2 unit B </a:t>
            </a:r>
            <a:r>
              <a:rPr lang="en-US" sz="2200" b="0" dirty="0" err="1"/>
              <a:t>dan</a:t>
            </a:r>
            <a:r>
              <a:rPr lang="en-US" sz="2200" b="0" dirty="0"/>
              <a:t> 1 unit C. </a:t>
            </a:r>
            <a:r>
              <a:rPr lang="en-US" sz="2200" b="0" dirty="0" err="1"/>
              <a:t>Biaya</a:t>
            </a:r>
            <a:r>
              <a:rPr lang="en-US" sz="2200" b="0" dirty="0"/>
              <a:t> </a:t>
            </a:r>
            <a:r>
              <a:rPr lang="en-US" sz="2200" b="0" dirty="0" err="1"/>
              <a:t>tetap</a:t>
            </a:r>
            <a:r>
              <a:rPr lang="en-US" sz="2200" b="0" dirty="0"/>
              <a:t> </a:t>
            </a:r>
            <a:r>
              <a:rPr lang="en-US" sz="2200" b="0" dirty="0" err="1"/>
              <a:t>perusahaan</a:t>
            </a:r>
            <a:r>
              <a:rPr lang="en-US" sz="2200" b="0" dirty="0"/>
              <a:t> per </a:t>
            </a:r>
            <a:r>
              <a:rPr lang="en-US" sz="2200" b="0" dirty="0" err="1"/>
              <a:t>tahun</a:t>
            </a:r>
            <a:r>
              <a:rPr lang="en-US" sz="2200" b="0" dirty="0"/>
              <a:t> </a:t>
            </a:r>
            <a:r>
              <a:rPr lang="en-US" sz="2200" b="0" dirty="0" err="1"/>
              <a:t>adalah</a:t>
            </a:r>
            <a:r>
              <a:rPr lang="en-US" sz="2200" b="0" dirty="0"/>
              <a:t> $240.000. </a:t>
            </a:r>
          </a:p>
          <a:p>
            <a:pPr marL="0" indent="0" algn="just" eaLnBrk="1" hangingPunct="1">
              <a:buFontTx/>
              <a:buNone/>
            </a:pPr>
            <a:endParaRPr lang="en-US" sz="2200" b="0" dirty="0"/>
          </a:p>
          <a:p>
            <a:pPr marL="0" indent="0" algn="just" eaLnBrk="1" hangingPunct="1">
              <a:buFontTx/>
              <a:buNone/>
            </a:pPr>
            <a:endParaRPr lang="en-US" sz="2200" b="0" dirty="0"/>
          </a:p>
          <a:p>
            <a:pPr marL="0" indent="0" algn="just" eaLnBrk="1" hangingPunct="1">
              <a:buFontTx/>
              <a:buNone/>
            </a:pPr>
            <a:endParaRPr lang="en-US" sz="2200" b="0" dirty="0"/>
          </a:p>
          <a:p>
            <a:pPr marL="0" indent="0" algn="just" eaLnBrk="1" hangingPunct="1">
              <a:buFontTx/>
              <a:buNone/>
            </a:pPr>
            <a:endParaRPr lang="en-US" sz="2200" b="0" dirty="0"/>
          </a:p>
          <a:p>
            <a:pPr marL="0" indent="0" algn="just" eaLnBrk="1" hangingPunct="1">
              <a:buFontTx/>
              <a:buNone/>
            </a:pPr>
            <a:r>
              <a:rPr lang="en-US" sz="2200" b="0" dirty="0" err="1"/>
              <a:t>Berapa</a:t>
            </a:r>
            <a:r>
              <a:rPr lang="en-US" sz="2200" b="0" dirty="0"/>
              <a:t> </a:t>
            </a:r>
            <a:r>
              <a:rPr lang="en-US" sz="2200" b="0" dirty="0" err="1"/>
              <a:t>buah</a:t>
            </a:r>
            <a:r>
              <a:rPr lang="en-US" sz="2200" b="0" dirty="0"/>
              <a:t> parcel </a:t>
            </a:r>
            <a:r>
              <a:rPr lang="en-US" sz="2200" b="0" dirty="0" err="1"/>
              <a:t>harus</a:t>
            </a:r>
            <a:r>
              <a:rPr lang="en-US" sz="2200" b="0" dirty="0"/>
              <a:t> </a:t>
            </a:r>
            <a:r>
              <a:rPr lang="en-US" sz="2200" b="0" dirty="0" err="1"/>
              <a:t>dijual</a:t>
            </a:r>
            <a:r>
              <a:rPr lang="en-US" sz="2200" b="0" dirty="0"/>
              <a:t> </a:t>
            </a:r>
            <a:r>
              <a:rPr lang="en-US" sz="2200" b="0" dirty="0" err="1"/>
              <a:t>dalam</a:t>
            </a:r>
            <a:r>
              <a:rPr lang="en-US" sz="2200" b="0" dirty="0"/>
              <a:t> </a:t>
            </a:r>
            <a:r>
              <a:rPr lang="en-US" sz="2200" b="0" dirty="0" err="1"/>
              <a:t>setahun</a:t>
            </a:r>
            <a:r>
              <a:rPr lang="en-US" sz="2200" b="0" dirty="0"/>
              <a:t> agar </a:t>
            </a:r>
            <a:r>
              <a:rPr lang="en-US" sz="2200" b="0" dirty="0" err="1"/>
              <a:t>perusahaan</a:t>
            </a:r>
            <a:r>
              <a:rPr lang="en-US" sz="2200" b="0" dirty="0"/>
              <a:t> </a:t>
            </a:r>
            <a:r>
              <a:rPr lang="en-US" sz="2200" b="0" dirty="0" err="1"/>
              <a:t>tersebut</a:t>
            </a:r>
            <a:r>
              <a:rPr lang="en-US" sz="2200" b="0" dirty="0"/>
              <a:t> </a:t>
            </a:r>
            <a:r>
              <a:rPr lang="en-US" sz="2200" b="0" dirty="0" err="1"/>
              <a:t>mencapai</a:t>
            </a:r>
            <a:r>
              <a:rPr lang="en-US" sz="2200" b="0" dirty="0"/>
              <a:t> break-even?</a:t>
            </a:r>
          </a:p>
        </p:txBody>
      </p:sp>
      <p:graphicFrame>
        <p:nvGraphicFramePr>
          <p:cNvPr id="60420" name="Group 4"/>
          <p:cNvGraphicFramePr>
            <a:graphicFrameLocks noGrp="1"/>
          </p:cNvGraphicFramePr>
          <p:nvPr/>
        </p:nvGraphicFramePr>
        <p:xfrm>
          <a:off x="457200" y="2514600"/>
          <a:ext cx="7772400" cy="12192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Harga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Variabel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cost/unit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6205" y="4495800"/>
            <a:ext cx="187679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PENGERTIAN KESEIMBANGAN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200" b="0"/>
              <a:t>Pasar</a:t>
            </a:r>
            <a:r>
              <a:rPr lang="en-US" sz="2200" b="0" dirty="0"/>
              <a:t> </a:t>
            </a:r>
            <a:r>
              <a:rPr lang="en-US" sz="2200" b="0" dirty="0" err="1"/>
              <a:t>suatu</a:t>
            </a:r>
            <a:r>
              <a:rPr lang="en-US" sz="2200" b="0" dirty="0"/>
              <a:t> </a:t>
            </a:r>
            <a:r>
              <a:rPr lang="en-US" sz="2200" b="0" dirty="0" err="1"/>
              <a:t>macam</a:t>
            </a:r>
            <a:r>
              <a:rPr lang="en-US" sz="2200" b="0" dirty="0"/>
              <a:t> </a:t>
            </a:r>
            <a:r>
              <a:rPr lang="en-US" sz="2200" b="0" dirty="0" err="1"/>
              <a:t>barang</a:t>
            </a:r>
            <a:r>
              <a:rPr lang="en-US" sz="2200" b="0" dirty="0"/>
              <a:t> </a:t>
            </a:r>
            <a:r>
              <a:rPr lang="en-US" sz="2200" b="0" dirty="0" err="1"/>
              <a:t>dikatakan</a:t>
            </a:r>
            <a:r>
              <a:rPr lang="en-US" sz="2200" b="0" dirty="0"/>
              <a:t> </a:t>
            </a:r>
            <a:r>
              <a:rPr lang="en-US" sz="2200" b="0" dirty="0" err="1"/>
              <a:t>berada</a:t>
            </a:r>
            <a:r>
              <a:rPr lang="en-US" sz="2200" b="0" dirty="0"/>
              <a:t> </a:t>
            </a:r>
            <a:r>
              <a:rPr lang="en-US" sz="2200" b="0" dirty="0" err="1"/>
              <a:t>dalam</a:t>
            </a:r>
            <a:r>
              <a:rPr lang="en-US" sz="2200" b="0" dirty="0"/>
              <a:t> </a:t>
            </a:r>
            <a:r>
              <a:rPr lang="en-US" sz="2200" b="0" dirty="0" err="1"/>
              <a:t>keseimbangan</a:t>
            </a:r>
            <a:r>
              <a:rPr lang="en-US" sz="2200" b="0" dirty="0"/>
              <a:t> (equilibrium) </a:t>
            </a:r>
            <a:r>
              <a:rPr lang="en-US" sz="2200" b="0" dirty="0" err="1"/>
              <a:t>apabila</a:t>
            </a:r>
            <a:r>
              <a:rPr lang="en-US" sz="2200" b="0" dirty="0"/>
              <a:t> </a:t>
            </a:r>
            <a:r>
              <a:rPr lang="en-US" sz="2200" b="0" dirty="0" err="1"/>
              <a:t>Q</a:t>
            </a:r>
            <a:r>
              <a:rPr lang="en-US" sz="2200" b="0" baseline="-25000" dirty="0" err="1"/>
              <a:t>d</a:t>
            </a:r>
            <a:r>
              <a:rPr lang="en-US" sz="2200" b="0" dirty="0"/>
              <a:t> = Q</a:t>
            </a:r>
            <a:r>
              <a:rPr lang="en-US" sz="2200" b="0" baseline="-25000" dirty="0"/>
              <a:t>s</a:t>
            </a:r>
            <a:r>
              <a:rPr lang="en-US" sz="2200" b="0" dirty="0"/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7900" y="2205038"/>
            <a:ext cx="4602163" cy="4087812"/>
            <a:chOff x="389" y="1616"/>
            <a:chExt cx="2899" cy="2575"/>
          </a:xfrm>
        </p:grpSpPr>
        <p:sp>
          <p:nvSpPr>
            <p:cNvPr id="14358" name="Line 5"/>
            <p:cNvSpPr>
              <a:spLocks noChangeShapeType="1"/>
            </p:cNvSpPr>
            <p:nvPr/>
          </p:nvSpPr>
          <p:spPr bwMode="auto">
            <a:xfrm flipV="1">
              <a:off x="567" y="1783"/>
              <a:ext cx="0" cy="2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9" name="Line 6"/>
            <p:cNvSpPr>
              <a:spLocks noChangeShapeType="1"/>
            </p:cNvSpPr>
            <p:nvPr/>
          </p:nvSpPr>
          <p:spPr bwMode="auto">
            <a:xfrm flipV="1">
              <a:off x="566" y="3960"/>
              <a:ext cx="2482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0" name="Text Box 7"/>
            <p:cNvSpPr txBox="1">
              <a:spLocks noChangeArrowheads="1"/>
            </p:cNvSpPr>
            <p:nvPr/>
          </p:nvSpPr>
          <p:spPr bwMode="auto">
            <a:xfrm>
              <a:off x="3048" y="384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Q</a:t>
              </a:r>
            </a:p>
          </p:txBody>
        </p:sp>
        <p:sp>
          <p:nvSpPr>
            <p:cNvPr id="14361" name="Text Box 8"/>
            <p:cNvSpPr txBox="1">
              <a:spLocks noChangeArrowheads="1"/>
            </p:cNvSpPr>
            <p:nvPr/>
          </p:nvSpPr>
          <p:spPr bwMode="auto">
            <a:xfrm>
              <a:off x="389" y="1616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P</a:t>
              </a:r>
            </a:p>
          </p:txBody>
        </p:sp>
        <p:sp>
          <p:nvSpPr>
            <p:cNvPr id="14362" name="Text Box 9"/>
            <p:cNvSpPr txBox="1">
              <a:spLocks noChangeArrowheads="1"/>
            </p:cNvSpPr>
            <p:nvPr/>
          </p:nvSpPr>
          <p:spPr bwMode="auto">
            <a:xfrm>
              <a:off x="431" y="39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0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8675" y="3830638"/>
            <a:ext cx="1885950" cy="2454275"/>
            <a:chOff x="295" y="2640"/>
            <a:chExt cx="1188" cy="1546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95" y="2780"/>
              <a:ext cx="1188" cy="1406"/>
              <a:chOff x="840" y="2745"/>
              <a:chExt cx="1188" cy="1406"/>
            </a:xfrm>
          </p:grpSpPr>
          <p:sp>
            <p:nvSpPr>
              <p:cNvPr id="14354" name="Line 12"/>
              <p:cNvSpPr>
                <a:spLocks noChangeShapeType="1"/>
              </p:cNvSpPr>
              <p:nvPr/>
            </p:nvSpPr>
            <p:spPr bwMode="auto">
              <a:xfrm>
                <a:off x="1883" y="2881"/>
                <a:ext cx="0" cy="104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prstDash val="lg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55" name="Line 13"/>
              <p:cNvSpPr>
                <a:spLocks noChangeShapeType="1"/>
              </p:cNvSpPr>
              <p:nvPr/>
            </p:nvSpPr>
            <p:spPr bwMode="auto">
              <a:xfrm>
                <a:off x="1112" y="2881"/>
                <a:ext cx="77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prstDash val="lg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56" name="Text Box 14"/>
              <p:cNvSpPr txBox="1">
                <a:spLocks noChangeArrowheads="1"/>
              </p:cNvSpPr>
              <p:nvPr/>
            </p:nvSpPr>
            <p:spPr bwMode="auto">
              <a:xfrm>
                <a:off x="1747" y="3920"/>
                <a:ext cx="2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3300"/>
                    </a:solidFill>
                  </a:rPr>
                  <a:t>Q</a:t>
                </a:r>
                <a:r>
                  <a:rPr lang="en-US" b="1" baseline="-25000">
                    <a:solidFill>
                      <a:srgbClr val="CC3300"/>
                    </a:solidFill>
                  </a:rPr>
                  <a:t>e</a:t>
                </a:r>
              </a:p>
            </p:txBody>
          </p:sp>
          <p:sp>
            <p:nvSpPr>
              <p:cNvPr id="14357" name="Text Box 15"/>
              <p:cNvSpPr txBox="1">
                <a:spLocks noChangeArrowheads="1"/>
              </p:cNvSpPr>
              <p:nvPr/>
            </p:nvSpPr>
            <p:spPr bwMode="auto">
              <a:xfrm>
                <a:off x="840" y="2745"/>
                <a:ext cx="2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3300"/>
                    </a:solidFill>
                  </a:rPr>
                  <a:t>P</a:t>
                </a:r>
                <a:r>
                  <a:rPr lang="en-US" b="1" baseline="-25000">
                    <a:solidFill>
                      <a:srgbClr val="CC3300"/>
                    </a:solidFill>
                  </a:rPr>
                  <a:t>e</a:t>
                </a:r>
              </a:p>
            </p:txBody>
          </p:sp>
        </p:grpSp>
        <p:sp>
          <p:nvSpPr>
            <p:cNvPr id="14353" name="Text Box 16"/>
            <p:cNvSpPr txBox="1">
              <a:spLocks noChangeArrowheads="1"/>
            </p:cNvSpPr>
            <p:nvPr/>
          </p:nvSpPr>
          <p:spPr bwMode="auto">
            <a:xfrm>
              <a:off x="1247" y="264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E</a:t>
              </a:r>
              <a:endParaRPr lang="en-US" b="1" baseline="-25000">
                <a:solidFill>
                  <a:srgbClr val="CC3300"/>
                </a:solidFill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260475" y="2828925"/>
            <a:ext cx="3938588" cy="2376488"/>
            <a:chOff x="794" y="1782"/>
            <a:chExt cx="2481" cy="1497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794" y="1782"/>
              <a:ext cx="1990" cy="1497"/>
              <a:chOff x="567" y="2009"/>
              <a:chExt cx="1990" cy="1497"/>
            </a:xfrm>
          </p:grpSpPr>
          <p:sp>
            <p:nvSpPr>
              <p:cNvPr id="14350" name="Line 19"/>
              <p:cNvSpPr>
                <a:spLocks noChangeShapeType="1"/>
              </p:cNvSpPr>
              <p:nvPr/>
            </p:nvSpPr>
            <p:spPr bwMode="auto">
              <a:xfrm flipV="1">
                <a:off x="567" y="2191"/>
                <a:ext cx="1723" cy="131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51" name="Text Box 20"/>
              <p:cNvSpPr txBox="1">
                <a:spLocks noChangeArrowheads="1"/>
              </p:cNvSpPr>
              <p:nvPr/>
            </p:nvSpPr>
            <p:spPr bwMode="auto">
              <a:xfrm>
                <a:off x="2276" y="2009"/>
                <a:ext cx="2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008000"/>
                    </a:solidFill>
                  </a:rPr>
                  <a:t>Q</a:t>
                </a:r>
                <a:r>
                  <a:rPr lang="en-US" b="1" baseline="-25000">
                    <a:solidFill>
                      <a:srgbClr val="008000"/>
                    </a:solidFill>
                  </a:rPr>
                  <a:t>s</a:t>
                </a:r>
              </a:p>
            </p:txBody>
          </p:sp>
        </p:grpSp>
        <p:sp>
          <p:nvSpPr>
            <p:cNvPr id="14349" name="Text Box 21"/>
            <p:cNvSpPr txBox="1">
              <a:spLocks noChangeArrowheads="1"/>
            </p:cNvSpPr>
            <p:nvPr/>
          </p:nvSpPr>
          <p:spPr bwMode="auto">
            <a:xfrm>
              <a:off x="2064" y="2239"/>
              <a:ext cx="12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8000"/>
                  </a:solidFill>
                  <a:latin typeface="Monotype Corsiva" pitchFamily="66" charset="0"/>
                </a:rPr>
                <a:t>kurva penawaran</a:t>
              </a:r>
              <a:endParaRPr lang="en-US" sz="2200" baseline="-25000">
                <a:solidFill>
                  <a:srgbClr val="0080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260475" y="3260725"/>
            <a:ext cx="3959225" cy="2665413"/>
            <a:chOff x="1112" y="2246"/>
            <a:chExt cx="2494" cy="1679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112" y="2246"/>
              <a:ext cx="2132" cy="1679"/>
              <a:chOff x="1112" y="2246"/>
              <a:chExt cx="2132" cy="1679"/>
            </a:xfrm>
          </p:grpSpPr>
          <p:sp>
            <p:nvSpPr>
              <p:cNvPr id="14346" name="Line 24"/>
              <p:cNvSpPr>
                <a:spLocks noChangeShapeType="1"/>
              </p:cNvSpPr>
              <p:nvPr/>
            </p:nvSpPr>
            <p:spPr bwMode="auto">
              <a:xfrm>
                <a:off x="1112" y="2246"/>
                <a:ext cx="1996" cy="167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47" name="Text Box 25"/>
              <p:cNvSpPr txBox="1">
                <a:spLocks noChangeArrowheads="1"/>
              </p:cNvSpPr>
              <p:nvPr/>
            </p:nvSpPr>
            <p:spPr bwMode="auto">
              <a:xfrm>
                <a:off x="2957" y="3648"/>
                <a:ext cx="2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0000FF"/>
                    </a:solidFill>
                  </a:rPr>
                  <a:t>Q</a:t>
                </a:r>
                <a:r>
                  <a:rPr lang="en-US" b="1" baseline="-25000">
                    <a:solidFill>
                      <a:srgbClr val="0000FF"/>
                    </a:solidFill>
                  </a:rPr>
                  <a:t>d</a:t>
                </a:r>
              </a:p>
            </p:txBody>
          </p:sp>
        </p:grpSp>
        <p:sp>
          <p:nvSpPr>
            <p:cNvPr id="14345" name="Text Box 26"/>
            <p:cNvSpPr txBox="1">
              <a:spLocks noChangeArrowheads="1"/>
            </p:cNvSpPr>
            <p:nvPr/>
          </p:nvSpPr>
          <p:spPr bwMode="auto">
            <a:xfrm>
              <a:off x="2382" y="3111"/>
              <a:ext cx="122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FF"/>
                  </a:solidFill>
                  <a:latin typeface="Monotype Corsiva" pitchFamily="66" charset="0"/>
                </a:rPr>
                <a:t>kurva permintaan</a:t>
              </a:r>
              <a:endParaRPr lang="en-US" sz="2200" baseline="-25000">
                <a:solidFill>
                  <a:srgbClr val="0000FF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B663EB6-574D-820C-3789-3221649F7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362" y="1774326"/>
            <a:ext cx="1155700" cy="50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267200" y="1781175"/>
            <a:ext cx="1155700" cy="50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KESEIMBANGAN PASAR PARSIAL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24862" cy="5327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200" b="0" dirty="0" err="1"/>
              <a:t>Pasar</a:t>
            </a:r>
            <a:r>
              <a:rPr lang="en-US" sz="2200" b="0" dirty="0"/>
              <a:t> </a:t>
            </a:r>
            <a:r>
              <a:rPr lang="en-US" sz="2200" b="0" dirty="0" err="1"/>
              <a:t>diisolasi</a:t>
            </a:r>
            <a:r>
              <a:rPr lang="en-US" sz="2200" b="0" dirty="0"/>
              <a:t> </a:t>
            </a:r>
            <a:r>
              <a:rPr lang="en-US" sz="2200" b="0" dirty="0" err="1"/>
              <a:t>dengan</a:t>
            </a:r>
            <a:r>
              <a:rPr lang="en-US" sz="2200" b="0" dirty="0"/>
              <a:t> </a:t>
            </a:r>
            <a:r>
              <a:rPr lang="en-US" sz="2200" b="0" dirty="0" err="1"/>
              <a:t>hanya</a:t>
            </a:r>
            <a:r>
              <a:rPr lang="en-US" sz="2200" b="0" dirty="0"/>
              <a:t> </a:t>
            </a:r>
            <a:r>
              <a:rPr lang="en-US" sz="2200" b="0" dirty="0" err="1"/>
              <a:t>mempertimbangkan</a:t>
            </a:r>
            <a:r>
              <a:rPr lang="en-US" sz="2200" b="0" dirty="0"/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satu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komoditi</a:t>
            </a:r>
            <a:r>
              <a:rPr lang="en-US" sz="2200" b="0" dirty="0"/>
              <a:t>.</a:t>
            </a:r>
          </a:p>
          <a:p>
            <a:pPr marL="0" indent="0" eaLnBrk="1" hangingPunct="1">
              <a:buFontTx/>
              <a:buNone/>
            </a:pPr>
            <a:endParaRPr lang="en-US" sz="1400" b="0" dirty="0"/>
          </a:p>
          <a:p>
            <a:pPr marL="0" indent="0">
              <a:buNone/>
            </a:pPr>
            <a:r>
              <a:rPr lang="en-US" sz="2200" b="0" dirty="0" err="1"/>
              <a:t>Kondisi</a:t>
            </a:r>
            <a:r>
              <a:rPr lang="en-US" sz="2200" b="0" dirty="0"/>
              <a:t> </a:t>
            </a:r>
            <a:r>
              <a:rPr lang="en-US" sz="2200" b="0" dirty="0" err="1"/>
              <a:t>Keseimbangan</a:t>
            </a:r>
            <a:r>
              <a:rPr lang="en-US" sz="2200" b="0" dirty="0"/>
              <a:t>	 </a:t>
            </a:r>
            <a:r>
              <a:rPr lang="en-US" sz="2200" dirty="0" err="1">
                <a:solidFill>
                  <a:srgbClr val="0070C0"/>
                </a:solidFill>
              </a:rPr>
              <a:t>Q</a:t>
            </a:r>
            <a:r>
              <a:rPr lang="en-US" sz="2200" baseline="-25000" dirty="0" err="1">
                <a:solidFill>
                  <a:srgbClr val="0070C0"/>
                </a:solidFill>
              </a:rPr>
              <a:t>d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>
                <a:solidFill>
                  <a:srgbClr val="0070C0"/>
                </a:solidFill>
              </a:rPr>
              <a:t>= Q</a:t>
            </a:r>
            <a:r>
              <a:rPr lang="en-US" sz="2200" baseline="-25000">
                <a:solidFill>
                  <a:srgbClr val="0070C0"/>
                </a:solidFill>
              </a:rPr>
              <a:t>s                  </a:t>
            </a:r>
            <a:r>
              <a:rPr lang="en-US">
                <a:solidFill>
                  <a:srgbClr val="0070C0"/>
                </a:solidFill>
              </a:rPr>
              <a:t>P</a:t>
            </a:r>
            <a:r>
              <a:rPr lang="en-US" baseline="-25000">
                <a:solidFill>
                  <a:srgbClr val="0070C0"/>
                </a:solidFill>
              </a:rPr>
              <a:t>d</a:t>
            </a:r>
            <a:r>
              <a:rPr lang="en-US">
                <a:solidFill>
                  <a:srgbClr val="0070C0"/>
                </a:solidFill>
              </a:rPr>
              <a:t> = P</a:t>
            </a:r>
            <a:r>
              <a:rPr lang="en-US" baseline="-25000">
                <a:solidFill>
                  <a:srgbClr val="0070C0"/>
                </a:solidFill>
              </a:rPr>
              <a:t>s</a:t>
            </a:r>
            <a:endParaRPr lang="en-US" sz="2200" dirty="0">
              <a:solidFill>
                <a:srgbClr val="0070C0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400" b="0" dirty="0"/>
          </a:p>
          <a:p>
            <a:pPr marL="0" indent="0" eaLnBrk="1" hangingPunct="1">
              <a:buFontTx/>
              <a:buNone/>
            </a:pPr>
            <a:r>
              <a:rPr lang="en-US" sz="2200" b="0" dirty="0" err="1">
                <a:solidFill>
                  <a:srgbClr val="CC3300"/>
                </a:solidFill>
              </a:rPr>
              <a:t>Contoh</a:t>
            </a:r>
            <a:r>
              <a:rPr lang="en-US" sz="2200" b="0" dirty="0">
                <a:solidFill>
                  <a:srgbClr val="CC3300"/>
                </a:solidFill>
              </a:rPr>
              <a:t> 1 :</a:t>
            </a:r>
          </a:p>
          <a:p>
            <a:pPr marL="0" indent="0" eaLnBrk="1" hangingPunct="1">
              <a:buFontTx/>
              <a:buNone/>
            </a:pPr>
            <a:r>
              <a:rPr lang="en-US" sz="2200" b="0" dirty="0" err="1"/>
              <a:t>Q</a:t>
            </a:r>
            <a:r>
              <a:rPr lang="en-US" sz="2200" b="0" baseline="-25000" dirty="0" err="1"/>
              <a:t>d</a:t>
            </a:r>
            <a:r>
              <a:rPr lang="en-US" sz="2200" b="0" dirty="0"/>
              <a:t> = 24 – 2P</a:t>
            </a:r>
          </a:p>
          <a:p>
            <a:pPr marL="0" indent="0" eaLnBrk="1" hangingPunct="1">
              <a:buFontTx/>
              <a:buNone/>
            </a:pPr>
            <a:r>
              <a:rPr lang="en-US" sz="2200" b="0" dirty="0"/>
              <a:t>Q</a:t>
            </a:r>
            <a:r>
              <a:rPr lang="en-US" sz="2200" b="0" baseline="-25000" dirty="0"/>
              <a:t>s</a:t>
            </a:r>
            <a:r>
              <a:rPr lang="en-US" sz="2200" b="0" dirty="0"/>
              <a:t> = -3 + 7P</a:t>
            </a:r>
          </a:p>
          <a:p>
            <a:pPr marL="0" indent="0" eaLnBrk="1" hangingPunct="1">
              <a:buFontTx/>
              <a:buNone/>
            </a:pPr>
            <a:r>
              <a:rPr lang="en-US" sz="2200" b="0" dirty="0" err="1"/>
              <a:t>Tentukan</a:t>
            </a:r>
            <a:r>
              <a:rPr lang="en-US" sz="2200" b="0" dirty="0"/>
              <a:t> </a:t>
            </a:r>
            <a:r>
              <a:rPr lang="en-US" sz="2200" b="0" dirty="0" err="1"/>
              <a:t>P</a:t>
            </a:r>
            <a:r>
              <a:rPr lang="en-US" sz="2200" b="0" baseline="-25000" dirty="0" err="1"/>
              <a:t>e</a:t>
            </a:r>
            <a:r>
              <a:rPr lang="en-US" sz="2200" b="0" dirty="0"/>
              <a:t>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/>
              <a:t>Q</a:t>
            </a:r>
            <a:r>
              <a:rPr lang="en-US" sz="2200" b="0" baseline="-25000" dirty="0" err="1"/>
              <a:t>e</a:t>
            </a:r>
            <a:r>
              <a:rPr lang="en-US" sz="2200" b="0" dirty="0"/>
              <a:t>!</a:t>
            </a:r>
          </a:p>
          <a:p>
            <a:pPr marL="0" indent="0" eaLnBrk="1" hangingPunct="1">
              <a:buFontTx/>
              <a:buNone/>
            </a:pPr>
            <a:endParaRPr lang="en-US" sz="1400" b="0" dirty="0"/>
          </a:p>
          <a:p>
            <a:pPr marL="0" indent="0" eaLnBrk="1" hangingPunct="1">
              <a:buFontTx/>
              <a:buNone/>
            </a:pPr>
            <a:r>
              <a:rPr lang="en-US" sz="2200" b="0" dirty="0" err="1">
                <a:solidFill>
                  <a:srgbClr val="0000FF"/>
                </a:solidFill>
              </a:rPr>
              <a:t>Jawab</a:t>
            </a:r>
            <a:r>
              <a:rPr lang="en-US" sz="2200" b="0" dirty="0">
                <a:solidFill>
                  <a:srgbClr val="0000FF"/>
                </a:solidFill>
              </a:rPr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2200" b="0" dirty="0"/>
              <a:t>        </a:t>
            </a:r>
            <a:r>
              <a:rPr lang="en-US" sz="2200" b="0" dirty="0" err="1"/>
              <a:t>Q</a:t>
            </a:r>
            <a:r>
              <a:rPr lang="en-US" sz="2200" b="0" baseline="-25000" dirty="0" err="1"/>
              <a:t>d</a:t>
            </a:r>
            <a:r>
              <a:rPr lang="en-US" sz="2200" b="0" baseline="-25000" dirty="0"/>
              <a:t> </a:t>
            </a:r>
            <a:r>
              <a:rPr lang="en-US" sz="2200" b="0" dirty="0"/>
              <a:t>= Q</a:t>
            </a:r>
            <a:r>
              <a:rPr lang="en-US" sz="2200" b="0" baseline="-25000" dirty="0"/>
              <a:t>s</a:t>
            </a:r>
          </a:p>
          <a:p>
            <a:pPr marL="0" indent="0" eaLnBrk="1" hangingPunct="1">
              <a:buFontTx/>
              <a:buNone/>
            </a:pPr>
            <a:r>
              <a:rPr lang="en-US" sz="2200" b="0" dirty="0"/>
              <a:t>24 – 2P = -3 + 7P</a:t>
            </a:r>
          </a:p>
          <a:p>
            <a:pPr marL="0" indent="0" eaLnBrk="1" hangingPunct="1">
              <a:buFontTx/>
              <a:buNone/>
            </a:pPr>
            <a:r>
              <a:rPr lang="en-US" sz="2200" b="0" dirty="0"/>
              <a:t>       27 = 9P</a:t>
            </a:r>
          </a:p>
          <a:p>
            <a:pPr marL="0" indent="0" eaLnBrk="1" hangingPunct="1">
              <a:buFontTx/>
              <a:buNone/>
            </a:pPr>
            <a:r>
              <a:rPr lang="en-US" sz="2200" b="0" dirty="0"/>
              <a:t>         P = 3 	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400425" y="4724400"/>
            <a:ext cx="3979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</a:rPr>
              <a:t>Q = 24 – 2(3)</a:t>
            </a:r>
          </a:p>
          <a:p>
            <a:pPr eaLnBrk="0" hangingPunct="0"/>
            <a:r>
              <a:rPr lang="en-US" sz="2000">
                <a:latin typeface="Tahoma" pitchFamily="34" charset="0"/>
              </a:rPr>
              <a:t>Q = 18</a:t>
            </a:r>
          </a:p>
          <a:p>
            <a:pPr eaLnBrk="0" hangingPunct="0"/>
            <a:endParaRPr lang="en-US" sz="2000">
              <a:latin typeface="Tahoma" pitchFamily="34" charset="0"/>
            </a:endParaRPr>
          </a:p>
          <a:p>
            <a:pPr eaLnBrk="0" hangingPunct="0"/>
            <a:r>
              <a:rPr lang="en-US" sz="2000">
                <a:latin typeface="Tahoma" pitchFamily="34" charset="0"/>
              </a:rPr>
              <a:t>Jadi P</a:t>
            </a:r>
            <a:r>
              <a:rPr lang="en-US" sz="2000" baseline="-25000">
                <a:latin typeface="Tahoma" pitchFamily="34" charset="0"/>
              </a:rPr>
              <a:t>e</a:t>
            </a:r>
            <a:r>
              <a:rPr lang="en-US" sz="2000">
                <a:latin typeface="Tahoma" pitchFamily="34" charset="0"/>
              </a:rPr>
              <a:t> adalah 3 dan Q</a:t>
            </a:r>
            <a:r>
              <a:rPr lang="en-US" sz="2000" baseline="-25000">
                <a:latin typeface="Tahoma" pitchFamily="34" charset="0"/>
              </a:rPr>
              <a:t>e</a:t>
            </a:r>
            <a:r>
              <a:rPr lang="en-US" sz="2000">
                <a:latin typeface="Tahoma" pitchFamily="34" charset="0"/>
              </a:rPr>
              <a:t> adalah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7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875" y="1781175"/>
            <a:ext cx="1228725" cy="50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95338" y="1066800"/>
            <a:ext cx="84248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err="1"/>
              <a:t>Perhitungan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n-</a:t>
            </a:r>
            <a:r>
              <a:rPr lang="en-US" sz="2000" dirty="0" err="1">
                <a:solidFill>
                  <a:srgbClr val="0000FF"/>
                </a:solidFill>
              </a:rPr>
              <a:t>komoditi</a:t>
            </a:r>
            <a:r>
              <a:rPr lang="en-US" sz="2000" dirty="0"/>
              <a:t>.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pPr>
              <a:spcBef>
                <a:spcPct val="20000"/>
              </a:spcBef>
            </a:pP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	 </a:t>
            </a:r>
            <a:r>
              <a:rPr lang="en-US" sz="2000" b="1" dirty="0" err="1">
                <a:solidFill>
                  <a:srgbClr val="0070C0"/>
                </a:solidFill>
              </a:rPr>
              <a:t>Q</a:t>
            </a:r>
            <a:r>
              <a:rPr lang="en-US" sz="2000" b="1" baseline="-25000" dirty="0" err="1">
                <a:solidFill>
                  <a:srgbClr val="0070C0"/>
                </a:solidFill>
              </a:rPr>
              <a:t>di</a:t>
            </a:r>
            <a:r>
              <a:rPr lang="en-US" sz="2000" b="1" dirty="0">
                <a:solidFill>
                  <a:srgbClr val="0070C0"/>
                </a:solidFill>
              </a:rPr>
              <a:t> = </a:t>
            </a:r>
            <a:r>
              <a:rPr lang="en-US" sz="2000" b="1" dirty="0" err="1">
                <a:solidFill>
                  <a:srgbClr val="0070C0"/>
                </a:solidFill>
              </a:rPr>
              <a:t>Q</a:t>
            </a:r>
            <a:r>
              <a:rPr lang="en-US" sz="2000" b="1" baseline="-25000" dirty="0" err="1">
                <a:solidFill>
                  <a:srgbClr val="0070C0"/>
                </a:solidFill>
              </a:rPr>
              <a:t>si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</a:pPr>
            <a:endParaRPr lang="en-US" sz="1500" dirty="0"/>
          </a:p>
          <a:p>
            <a:pPr>
              <a:spcBef>
                <a:spcPct val="20000"/>
              </a:spcBef>
            </a:pPr>
            <a:r>
              <a:rPr lang="en-US" sz="2000" dirty="0" err="1">
                <a:solidFill>
                  <a:srgbClr val="CC3300"/>
                </a:solidFill>
              </a:rPr>
              <a:t>Contoh</a:t>
            </a:r>
            <a:r>
              <a:rPr lang="en-US" sz="2000" dirty="0">
                <a:solidFill>
                  <a:srgbClr val="CC3300"/>
                </a:solidFill>
              </a:rPr>
              <a:t> 3 :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Q</a:t>
            </a:r>
            <a:r>
              <a:rPr lang="en-US" sz="2000" baseline="-25000" dirty="0"/>
              <a:t>d1</a:t>
            </a:r>
            <a:r>
              <a:rPr lang="en-US" sz="2000" dirty="0"/>
              <a:t> = 10 – 2P</a:t>
            </a:r>
            <a:r>
              <a:rPr lang="en-US" sz="2000" baseline="-25000" dirty="0"/>
              <a:t>1</a:t>
            </a:r>
            <a:r>
              <a:rPr lang="en-US" sz="2000" dirty="0"/>
              <a:t> + P</a:t>
            </a:r>
            <a:r>
              <a:rPr lang="en-US" sz="2000" baseline="-25000" dirty="0"/>
              <a:t>2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Q</a:t>
            </a:r>
            <a:r>
              <a:rPr lang="en-US" sz="2000" baseline="-25000" dirty="0"/>
              <a:t>s1</a:t>
            </a:r>
            <a:r>
              <a:rPr lang="en-US" sz="2000" dirty="0"/>
              <a:t> = -2 + 3P</a:t>
            </a:r>
            <a:r>
              <a:rPr lang="en-US" sz="2000" baseline="-25000" dirty="0"/>
              <a:t>1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Q</a:t>
            </a:r>
            <a:r>
              <a:rPr lang="en-US" sz="2000" baseline="-25000" dirty="0"/>
              <a:t>d2</a:t>
            </a:r>
            <a:r>
              <a:rPr lang="en-US" sz="2000" dirty="0"/>
              <a:t> = 15 + P</a:t>
            </a:r>
            <a:r>
              <a:rPr lang="en-US" sz="2000" baseline="-25000" dirty="0"/>
              <a:t>1</a:t>
            </a:r>
            <a:r>
              <a:rPr lang="en-US" sz="2000" dirty="0"/>
              <a:t> - P</a:t>
            </a:r>
            <a:r>
              <a:rPr lang="en-US" sz="2000" baseline="-25000" dirty="0"/>
              <a:t>2</a:t>
            </a:r>
          </a:p>
          <a:p>
            <a:pPr>
              <a:spcBef>
                <a:spcPct val="20000"/>
              </a:spcBef>
            </a:pPr>
            <a:r>
              <a:rPr lang="en-US" sz="2000" baseline="-25000" dirty="0"/>
              <a:t> </a:t>
            </a:r>
            <a:r>
              <a:rPr lang="en-US" sz="2000" dirty="0"/>
              <a:t>Q</a:t>
            </a:r>
            <a:r>
              <a:rPr lang="en-US" sz="2000" baseline="-25000" dirty="0"/>
              <a:t>s2</a:t>
            </a:r>
            <a:r>
              <a:rPr lang="en-US" sz="2000" dirty="0"/>
              <a:t> = -1 + 2P</a:t>
            </a:r>
            <a:r>
              <a:rPr lang="en-US" sz="2000" baseline="-25000" dirty="0"/>
              <a:t>2</a:t>
            </a:r>
          </a:p>
          <a:p>
            <a:pPr>
              <a:spcBef>
                <a:spcPct val="20000"/>
              </a:spcBef>
            </a:pP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P</a:t>
            </a:r>
            <a:r>
              <a:rPr lang="en-US" sz="2000" baseline="-25000" dirty="0" err="1"/>
              <a:t>e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Q</a:t>
            </a:r>
            <a:r>
              <a:rPr lang="en-US" sz="2000" baseline="-25000" dirty="0" err="1"/>
              <a:t>e</a:t>
            </a:r>
            <a:r>
              <a:rPr lang="en-US" sz="2000" dirty="0"/>
              <a:t>!</a:t>
            </a:r>
          </a:p>
          <a:p>
            <a:pPr>
              <a:spcBef>
                <a:spcPct val="20000"/>
              </a:spcBef>
            </a:pPr>
            <a:endParaRPr lang="en-US" sz="1500" dirty="0"/>
          </a:p>
          <a:p>
            <a:pPr>
              <a:spcBef>
                <a:spcPct val="20000"/>
              </a:spcBef>
            </a:pPr>
            <a:r>
              <a:rPr lang="en-US" sz="2000" dirty="0" err="1">
                <a:solidFill>
                  <a:srgbClr val="0000FF"/>
                </a:solidFill>
              </a:rPr>
              <a:t>Jawab</a:t>
            </a:r>
            <a:r>
              <a:rPr lang="en-US" sz="2000" dirty="0">
                <a:solidFill>
                  <a:srgbClr val="0000FF"/>
                </a:solidFill>
              </a:rPr>
              <a:t> :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                 Q</a:t>
            </a:r>
            <a:r>
              <a:rPr lang="en-US" sz="2000" baseline="-25000" dirty="0"/>
              <a:t>d1 </a:t>
            </a:r>
            <a:r>
              <a:rPr lang="en-US" sz="2000" dirty="0"/>
              <a:t>= Q</a:t>
            </a:r>
            <a:r>
              <a:rPr lang="en-US" sz="2000" baseline="-25000" dirty="0"/>
              <a:t>s1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  10 – 2P</a:t>
            </a:r>
            <a:r>
              <a:rPr lang="en-US" sz="2000" baseline="-25000" dirty="0"/>
              <a:t>1</a:t>
            </a:r>
            <a:r>
              <a:rPr lang="en-US" sz="2000" dirty="0"/>
              <a:t> + P</a:t>
            </a:r>
            <a:r>
              <a:rPr lang="en-US" sz="2000" baseline="-25000" dirty="0"/>
              <a:t>2</a:t>
            </a:r>
            <a:r>
              <a:rPr lang="en-US" sz="2000" dirty="0"/>
              <a:t> = -2 + 3P</a:t>
            </a:r>
            <a:r>
              <a:rPr lang="en-US" sz="2000" baseline="-25000" dirty="0"/>
              <a:t>1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-5P</a:t>
            </a:r>
            <a:r>
              <a:rPr lang="en-US" sz="2000" baseline="-25000" dirty="0"/>
              <a:t>1</a:t>
            </a:r>
            <a:r>
              <a:rPr lang="en-US" sz="2000" dirty="0"/>
              <a:t> + P</a:t>
            </a:r>
            <a:r>
              <a:rPr lang="en-US" sz="2000" baseline="-25000" dirty="0"/>
              <a:t>2</a:t>
            </a:r>
            <a:r>
              <a:rPr lang="en-US" sz="2000" dirty="0"/>
              <a:t> + 12 = 0	</a:t>
            </a:r>
            <a:r>
              <a:rPr lang="en-US" sz="2000" dirty="0">
                <a:solidFill>
                  <a:srgbClr val="008000"/>
                </a:solidFill>
              </a:rPr>
              <a:t>(1)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   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KESEIMBANGAN PASAR UMUM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95400"/>
            <a:ext cx="3814763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11775" y="1258888"/>
            <a:ext cx="4137025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              Q</a:t>
            </a:r>
            <a:r>
              <a:rPr lang="en-US" sz="2000" b="0" baseline="-25000" dirty="0"/>
              <a:t>d2 </a:t>
            </a:r>
            <a:r>
              <a:rPr lang="en-US" sz="2000" b="0" dirty="0"/>
              <a:t>= Q</a:t>
            </a:r>
            <a:r>
              <a:rPr lang="en-US" sz="2000" b="0" baseline="-25000" dirty="0"/>
              <a:t>s2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 15 + P</a:t>
            </a:r>
            <a:r>
              <a:rPr lang="en-US" sz="2000" b="0" baseline="-25000" dirty="0"/>
              <a:t>1</a:t>
            </a:r>
            <a:r>
              <a:rPr lang="en-US" sz="2000" b="0" dirty="0"/>
              <a:t> - P</a:t>
            </a:r>
            <a:r>
              <a:rPr lang="en-US" sz="2000" b="0" baseline="-25000" dirty="0"/>
              <a:t>2</a:t>
            </a:r>
            <a:r>
              <a:rPr lang="en-US" sz="2000" b="0" dirty="0"/>
              <a:t> = -1 + 2P</a:t>
            </a:r>
            <a:r>
              <a:rPr lang="en-US" sz="2000" b="0" baseline="-25000" dirty="0"/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 P</a:t>
            </a:r>
            <a:r>
              <a:rPr lang="en-US" sz="2000" b="0" baseline="-25000" dirty="0"/>
              <a:t>1</a:t>
            </a:r>
            <a:r>
              <a:rPr lang="en-US" sz="2000" b="0" dirty="0"/>
              <a:t> - 3P</a:t>
            </a:r>
            <a:r>
              <a:rPr lang="en-US" sz="2000" b="0" baseline="-25000" dirty="0"/>
              <a:t>2</a:t>
            </a:r>
            <a:r>
              <a:rPr lang="en-US" sz="2000" b="0" dirty="0"/>
              <a:t> + 16 = 0	</a:t>
            </a:r>
            <a:r>
              <a:rPr lang="en-US" sz="2000" b="0" dirty="0">
                <a:solidFill>
                  <a:srgbClr val="008000"/>
                </a:solidFill>
              </a:rPr>
              <a:t>(2)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>
                <a:solidFill>
                  <a:srgbClr val="008000"/>
                </a:solidFill>
              </a:rPr>
              <a:t>Eliminasi</a:t>
            </a:r>
            <a:r>
              <a:rPr lang="en-US" sz="2000" b="0" dirty="0">
                <a:solidFill>
                  <a:srgbClr val="008000"/>
                </a:solidFill>
              </a:rPr>
              <a:t> (1)x3 &amp; (2)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-15P</a:t>
            </a:r>
            <a:r>
              <a:rPr lang="en-US" sz="2000" b="0" baseline="-25000" dirty="0"/>
              <a:t>1</a:t>
            </a:r>
            <a:r>
              <a:rPr lang="en-US" sz="2000" b="0" dirty="0"/>
              <a:t> + 3P</a:t>
            </a:r>
            <a:r>
              <a:rPr lang="en-US" sz="2000" b="0" baseline="-25000" dirty="0"/>
              <a:t>2</a:t>
            </a:r>
            <a:r>
              <a:rPr lang="en-US" sz="2000" b="0" dirty="0"/>
              <a:t> + 36 = 0</a:t>
            </a:r>
            <a:endParaRPr lang="en-US" sz="2000" b="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      P</a:t>
            </a:r>
            <a:r>
              <a:rPr lang="en-US" sz="2000" b="0" baseline="-25000" dirty="0"/>
              <a:t>1</a:t>
            </a:r>
            <a:r>
              <a:rPr lang="en-US" sz="2000" b="0" dirty="0"/>
              <a:t> - 3P</a:t>
            </a:r>
            <a:r>
              <a:rPr lang="en-US" sz="2000" b="0" baseline="-25000" dirty="0"/>
              <a:t>2</a:t>
            </a:r>
            <a:r>
              <a:rPr lang="en-US" sz="2000" b="0" dirty="0"/>
              <a:t> + 16 =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>
                <a:solidFill>
                  <a:srgbClr val="008000"/>
                </a:solidFill>
              </a:rPr>
              <a:t>         </a:t>
            </a:r>
            <a:r>
              <a:rPr lang="en-US" sz="2000" b="0" dirty="0"/>
              <a:t>-14P</a:t>
            </a:r>
            <a:r>
              <a:rPr lang="en-US" sz="2000" b="0" baseline="-25000" dirty="0"/>
              <a:t>1 </a:t>
            </a:r>
            <a:r>
              <a:rPr lang="en-US" sz="2000" b="0" dirty="0"/>
              <a:t>+ 52 = 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500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P</a:t>
            </a:r>
            <a:r>
              <a:rPr lang="en-US" sz="2000" b="0" baseline="-25000" dirty="0"/>
              <a:t>1</a:t>
            </a:r>
            <a:r>
              <a:rPr lang="en-US" sz="2000" b="0" dirty="0"/>
              <a:t> =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P</a:t>
            </a:r>
            <a:r>
              <a:rPr lang="en-US" sz="2000" b="0" baseline="-25000" dirty="0"/>
              <a:t>2</a:t>
            </a:r>
            <a:r>
              <a:rPr lang="en-US" sz="2000" b="0" dirty="0"/>
              <a:t> =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Q</a:t>
            </a:r>
            <a:r>
              <a:rPr lang="en-US" sz="2000" b="0" baseline="-25000" dirty="0"/>
              <a:t>1</a:t>
            </a:r>
            <a:r>
              <a:rPr lang="en-US" sz="2000" b="0" dirty="0"/>
              <a:t> = 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Q</a:t>
            </a:r>
            <a:r>
              <a:rPr lang="en-US" sz="2000" b="0" baseline="-25000" dirty="0"/>
              <a:t>2</a:t>
            </a:r>
            <a:r>
              <a:rPr lang="en-US" sz="2000" b="0" dirty="0"/>
              <a:t> = 12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0" dirty="0">
              <a:solidFill>
                <a:srgbClr val="008000"/>
              </a:solidFill>
            </a:endParaRPr>
          </a:p>
        </p:txBody>
      </p:sp>
      <p:sp>
        <p:nvSpPr>
          <p:cNvPr id="2059" name="Line 7"/>
          <p:cNvSpPr>
            <a:spLocks noChangeShapeType="1"/>
          </p:cNvSpPr>
          <p:nvPr/>
        </p:nvSpPr>
        <p:spPr bwMode="auto">
          <a:xfrm>
            <a:off x="4876800" y="1554480"/>
            <a:ext cx="0" cy="4846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10200" y="3505200"/>
            <a:ext cx="2663825" cy="144463"/>
            <a:chOff x="3016" y="2387"/>
            <a:chExt cx="1678" cy="91"/>
          </a:xfrm>
        </p:grpSpPr>
        <p:sp>
          <p:nvSpPr>
            <p:cNvPr id="2069" name="Line 9"/>
            <p:cNvSpPr>
              <a:spLocks noChangeShapeType="1"/>
            </p:cNvSpPr>
            <p:nvPr/>
          </p:nvSpPr>
          <p:spPr bwMode="auto">
            <a:xfrm>
              <a:off x="3016" y="2432"/>
              <a:ext cx="1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0" name="Line 10"/>
            <p:cNvSpPr>
              <a:spLocks noChangeShapeType="1"/>
            </p:cNvSpPr>
            <p:nvPr/>
          </p:nvSpPr>
          <p:spPr bwMode="auto">
            <a:xfrm>
              <a:off x="4603" y="2432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1" name="Line 11"/>
            <p:cNvSpPr>
              <a:spLocks noChangeShapeType="1"/>
            </p:cNvSpPr>
            <p:nvPr/>
          </p:nvSpPr>
          <p:spPr bwMode="auto">
            <a:xfrm rot="5400000">
              <a:off x="4603" y="2433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4114800"/>
            <a:ext cx="142875" cy="406400"/>
            <a:chOff x="5375" y="2296"/>
            <a:chExt cx="90" cy="256"/>
          </a:xfrm>
        </p:grpSpPr>
        <p:graphicFrame>
          <p:nvGraphicFramePr>
            <p:cNvPr id="2053" name="Object 13"/>
            <p:cNvGraphicFramePr>
              <a:graphicFrameLocks noChangeAspect="1"/>
            </p:cNvGraphicFramePr>
            <p:nvPr/>
          </p:nvGraphicFramePr>
          <p:xfrm>
            <a:off x="5385" y="2296"/>
            <a:ext cx="8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2" imgW="126720" imgH="406080" progId="Equation.3">
                    <p:embed/>
                  </p:oleObj>
                </mc:Choice>
                <mc:Fallback>
                  <p:oleObj name="Equation" r:id="rId2" imgW="126720" imgH="4060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5" y="2296"/>
                          <a:ext cx="80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Line 14"/>
            <p:cNvSpPr>
              <a:spLocks noChangeShapeType="1"/>
            </p:cNvSpPr>
            <p:nvPr/>
          </p:nvSpPr>
          <p:spPr bwMode="auto">
            <a:xfrm>
              <a:off x="5375" y="2432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181725" y="4775200"/>
            <a:ext cx="142875" cy="406400"/>
            <a:chOff x="3606" y="2766"/>
            <a:chExt cx="90" cy="256"/>
          </a:xfrm>
        </p:grpSpPr>
        <p:sp>
          <p:nvSpPr>
            <p:cNvPr id="2067" name="Line 16"/>
            <p:cNvSpPr>
              <a:spLocks noChangeShapeType="1"/>
            </p:cNvSpPr>
            <p:nvPr/>
          </p:nvSpPr>
          <p:spPr bwMode="auto">
            <a:xfrm>
              <a:off x="3606" y="288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52" name="Object 17"/>
            <p:cNvGraphicFramePr>
              <a:graphicFrameLocks noChangeAspect="1"/>
            </p:cNvGraphicFramePr>
            <p:nvPr/>
          </p:nvGraphicFramePr>
          <p:xfrm>
            <a:off x="3606" y="2766"/>
            <a:ext cx="8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4" imgW="126720" imgH="406080" progId="Equation.3">
                    <p:embed/>
                  </p:oleObj>
                </mc:Choice>
                <mc:Fallback>
                  <p:oleObj name="Equation" r:id="rId4" imgW="126720" imgH="4060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2766"/>
                          <a:ext cx="80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180138" y="5461000"/>
            <a:ext cx="144462" cy="406400"/>
            <a:chOff x="3651" y="3219"/>
            <a:chExt cx="91" cy="256"/>
          </a:xfrm>
        </p:grpSpPr>
        <p:graphicFrame>
          <p:nvGraphicFramePr>
            <p:cNvPr id="2051" name="Object 19"/>
            <p:cNvGraphicFramePr>
              <a:graphicFrameLocks noChangeAspect="1"/>
            </p:cNvGraphicFramePr>
            <p:nvPr/>
          </p:nvGraphicFramePr>
          <p:xfrm>
            <a:off x="3662" y="3219"/>
            <a:ext cx="8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126720" imgH="406080" progId="Equation.3">
                    <p:embed/>
                  </p:oleObj>
                </mc:Choice>
                <mc:Fallback>
                  <p:oleObj name="Equation" r:id="rId6" imgW="126720" imgH="40608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" y="3219"/>
                          <a:ext cx="80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6" name="Line 20"/>
            <p:cNvSpPr>
              <a:spLocks noChangeShapeType="1"/>
            </p:cNvSpPr>
            <p:nvPr/>
          </p:nvSpPr>
          <p:spPr bwMode="auto">
            <a:xfrm>
              <a:off x="3651" y="333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332538" y="6096000"/>
            <a:ext cx="144462" cy="406400"/>
            <a:chOff x="3742" y="3673"/>
            <a:chExt cx="91" cy="256"/>
          </a:xfrm>
        </p:grpSpPr>
        <p:graphicFrame>
          <p:nvGraphicFramePr>
            <p:cNvPr id="2050" name="Object 22"/>
            <p:cNvGraphicFramePr>
              <a:graphicFrameLocks noChangeAspect="1"/>
            </p:cNvGraphicFramePr>
            <p:nvPr/>
          </p:nvGraphicFramePr>
          <p:xfrm>
            <a:off x="3753" y="3673"/>
            <a:ext cx="8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8" imgW="126720" imgH="406080" progId="Equation.3">
                    <p:embed/>
                  </p:oleObj>
                </mc:Choice>
                <mc:Fallback>
                  <p:oleObj name="Equation" r:id="rId8" imgW="126720" imgH="4060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3" y="3673"/>
                          <a:ext cx="80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5" name="Line 23"/>
            <p:cNvSpPr>
              <a:spLocks noChangeShapeType="1"/>
            </p:cNvSpPr>
            <p:nvPr/>
          </p:nvSpPr>
          <p:spPr bwMode="auto">
            <a:xfrm>
              <a:off x="3742" y="379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7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7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7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7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9530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400" b="0" dirty="0" err="1"/>
              <a:t>Fungsi</a:t>
            </a:r>
            <a:r>
              <a:rPr lang="en-US" sz="2400" b="0" dirty="0"/>
              <a:t> </a:t>
            </a:r>
            <a:r>
              <a:rPr lang="en-US" sz="2400" b="0" dirty="0" err="1"/>
              <a:t>permintaan</a:t>
            </a:r>
            <a:r>
              <a:rPr lang="en-US" sz="2400" b="0" dirty="0"/>
              <a:t>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penawaran</a:t>
            </a:r>
            <a:r>
              <a:rPr lang="en-US" sz="2400" b="0" dirty="0"/>
              <a:t> </a:t>
            </a:r>
            <a:r>
              <a:rPr lang="en-US" sz="2400" b="0" dirty="0" err="1"/>
              <a:t>suatu</a:t>
            </a:r>
            <a:r>
              <a:rPr lang="en-US" sz="2400" b="0" dirty="0"/>
              <a:t> </a:t>
            </a:r>
            <a:r>
              <a:rPr lang="en-US" sz="2400" b="0" dirty="0" err="1"/>
              <a:t>barang</a:t>
            </a:r>
            <a:r>
              <a:rPr lang="en-US" sz="2400" b="0" dirty="0"/>
              <a:t> </a:t>
            </a:r>
            <a:r>
              <a:rPr lang="en-US" sz="2400" b="0" dirty="0" err="1"/>
              <a:t>ditunjukkan</a:t>
            </a:r>
            <a:r>
              <a:rPr lang="en-US" sz="2400" b="0" dirty="0"/>
              <a:t> </a:t>
            </a:r>
            <a:r>
              <a:rPr lang="en-US" sz="2400" b="0" dirty="0" err="1"/>
              <a:t>oleh</a:t>
            </a:r>
            <a:r>
              <a:rPr lang="en-US" sz="2400" b="0" dirty="0"/>
              <a:t> </a:t>
            </a:r>
            <a:r>
              <a:rPr lang="en-US" sz="2400" b="0" dirty="0" err="1"/>
              <a:t>persamaan</a:t>
            </a:r>
            <a:r>
              <a:rPr lang="en-US" sz="2400" b="0" dirty="0"/>
              <a:t> </a:t>
            </a:r>
          </a:p>
          <a:p>
            <a:pPr marL="290513" indent="-290513" algn="just" eaLnBrk="1" hangingPunct="1">
              <a:lnSpc>
                <a:spcPct val="90000"/>
              </a:lnSpc>
              <a:buNone/>
            </a:pPr>
            <a:endParaRPr lang="en-US" sz="2400" b="0" dirty="0"/>
          </a:p>
          <a:p>
            <a:pPr marL="290513" indent="-290513" algn="ctr" eaLnBrk="1" hangingPunct="1">
              <a:lnSpc>
                <a:spcPct val="90000"/>
              </a:lnSpc>
              <a:buNone/>
            </a:pPr>
            <a:r>
              <a:rPr lang="en-US" sz="2400" b="0" dirty="0" err="1"/>
              <a:t>Q</a:t>
            </a:r>
            <a:r>
              <a:rPr lang="en-US" sz="2400" b="0" baseline="-25000" dirty="0" err="1"/>
              <a:t>d</a:t>
            </a:r>
            <a:r>
              <a:rPr lang="en-US" sz="2400" b="0" dirty="0"/>
              <a:t> = 53 – 3P </a:t>
            </a:r>
            <a:r>
              <a:rPr lang="en-US" sz="2400" b="0" dirty="0" err="1"/>
              <a:t>dan</a:t>
            </a:r>
            <a:r>
              <a:rPr lang="en-US" sz="2400" b="0" dirty="0"/>
              <a:t> Q</a:t>
            </a:r>
            <a:r>
              <a:rPr lang="en-US" sz="2400" b="0" baseline="-25000" dirty="0"/>
              <a:t>s</a:t>
            </a:r>
            <a:r>
              <a:rPr lang="en-US" sz="2400" b="0" dirty="0"/>
              <a:t> = 6P - 10. </a:t>
            </a:r>
          </a:p>
          <a:p>
            <a:pPr marL="290513" indent="-290513" algn="just" eaLnBrk="1" hangingPunct="1">
              <a:lnSpc>
                <a:spcPct val="90000"/>
              </a:lnSpc>
              <a:buNone/>
            </a:pPr>
            <a:endParaRPr lang="en-US" sz="2400" b="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400" b="0" dirty="0" err="1"/>
              <a:t>Hitunglah</a:t>
            </a:r>
            <a:r>
              <a:rPr lang="en-US" sz="2400" b="0" dirty="0"/>
              <a:t> </a:t>
            </a:r>
            <a:r>
              <a:rPr lang="en-US" sz="2400" b="0" dirty="0" err="1"/>
              <a:t>harga</a:t>
            </a:r>
            <a:r>
              <a:rPr lang="en-US" sz="2400" b="0" dirty="0"/>
              <a:t>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jumlah</a:t>
            </a:r>
            <a:r>
              <a:rPr lang="en-US" sz="2400" b="0" dirty="0"/>
              <a:t> </a:t>
            </a:r>
            <a:r>
              <a:rPr lang="en-US" sz="2400" b="0" dirty="0" err="1"/>
              <a:t>keseimbangan</a:t>
            </a:r>
            <a:r>
              <a:rPr lang="en-US" sz="2400" b="0" dirty="0"/>
              <a:t> </a:t>
            </a:r>
            <a:r>
              <a:rPr lang="en-US" sz="2400" b="0" dirty="0" err="1"/>
              <a:t>barang</a:t>
            </a:r>
            <a:r>
              <a:rPr lang="en-US" sz="2400" b="0" dirty="0"/>
              <a:t> yang </a:t>
            </a:r>
            <a:r>
              <a:rPr lang="en-US" sz="2400" b="0" dirty="0" err="1"/>
              <a:t>tercipta</a:t>
            </a:r>
            <a:r>
              <a:rPr lang="en-US" sz="2400" b="0" dirty="0"/>
              <a:t> </a:t>
            </a:r>
            <a:r>
              <a:rPr lang="en-US" sz="2400" b="0" dirty="0" err="1"/>
              <a:t>di</a:t>
            </a:r>
            <a:r>
              <a:rPr lang="en-US" sz="2400" b="0" dirty="0"/>
              <a:t> </a:t>
            </a:r>
            <a:r>
              <a:rPr lang="en-US" sz="2400" b="0" dirty="0" err="1"/>
              <a:t>pasar</a:t>
            </a:r>
            <a:endParaRPr lang="en-US" sz="2400" b="0" dirty="0"/>
          </a:p>
          <a:p>
            <a:pPr marL="457200" indent="-457200" algn="just" eaLnBrk="1" hangingPunct="1">
              <a:lnSpc>
                <a:spcPct val="90000"/>
              </a:lnSpc>
              <a:buNone/>
            </a:pPr>
            <a:endParaRPr lang="en-US" sz="2400" b="0" dirty="0"/>
          </a:p>
          <a:p>
            <a:pPr marL="457200" indent="-457200" algn="just" eaLnBrk="1" hangingPunct="1">
              <a:lnSpc>
                <a:spcPct val="90000"/>
              </a:lnSpc>
              <a:buNone/>
            </a:pPr>
            <a:endParaRPr lang="en-US" sz="2400" b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9355" t="19355" r="16129" b="6452"/>
          <a:stretch>
            <a:fillRect/>
          </a:stretch>
        </p:blipFill>
        <p:spPr bwMode="auto">
          <a:xfrm>
            <a:off x="7239000" y="47244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9">
            <a:extLst>
              <a:ext uri="{FF2B5EF4-FFF2-40B4-BE49-F238E27FC236}">
                <a16:creationId xmlns:a16="http://schemas.microsoft.com/office/drawing/2014/main" id="{54343EB9-6A9A-C3B6-A34F-06A954195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5848138"/>
            <a:ext cx="1150937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7086600" y="1981200"/>
            <a:ext cx="1439863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7094538" y="3429000"/>
            <a:ext cx="1439862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086600" y="4724400"/>
            <a:ext cx="1439863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Rectangle 39"/>
          <p:cNvSpPr>
            <a:spLocks noChangeArrowheads="1"/>
          </p:cNvSpPr>
          <p:nvPr/>
        </p:nvSpPr>
        <p:spPr bwMode="auto">
          <a:xfrm>
            <a:off x="1651000" y="5867400"/>
            <a:ext cx="1150937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7629525" cy="1143001"/>
          </a:xfrm>
        </p:spPr>
        <p:txBody>
          <a:bodyPr/>
          <a:lstStyle/>
          <a:p>
            <a:pPr eaLnBrk="1" hangingPunct="1"/>
            <a:r>
              <a:rPr lang="en-US"/>
              <a:t>PENGARUH PAJAK SPESIFIK TERHADAP KESEIMBANGAN PASAR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6650" y="1219200"/>
            <a:ext cx="3079750" cy="41036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 dirty="0" err="1"/>
              <a:t>Beban</a:t>
            </a:r>
            <a:r>
              <a:rPr lang="en-US" sz="1800" b="0" dirty="0"/>
              <a:t> </a:t>
            </a:r>
            <a:r>
              <a:rPr lang="en-US" sz="1800" b="0" dirty="0" err="1"/>
              <a:t>pajak</a:t>
            </a:r>
            <a:r>
              <a:rPr lang="en-US" sz="1800" b="0" dirty="0"/>
              <a:t> yang </a:t>
            </a:r>
            <a:r>
              <a:rPr lang="en-US" sz="1800" b="0" dirty="0" err="1"/>
              <a:t>ditanggung</a:t>
            </a:r>
            <a:r>
              <a:rPr lang="en-US" sz="1800" b="0" dirty="0"/>
              <a:t> </a:t>
            </a:r>
            <a:r>
              <a:rPr lang="en-US" sz="1800" b="0" dirty="0" err="1"/>
              <a:t>konsumen</a:t>
            </a:r>
            <a:endParaRPr lang="en-US" sz="1800" b="0" dirty="0"/>
          </a:p>
          <a:p>
            <a:pPr marL="0" indent="0" eaLnBrk="1" hangingPunct="1">
              <a:buFontTx/>
              <a:buNone/>
            </a:pPr>
            <a:endParaRPr lang="en-US" sz="1000" b="0" dirty="0"/>
          </a:p>
          <a:p>
            <a:pPr marL="0" indent="0" eaLnBrk="1" hangingPunct="1">
              <a:buFontTx/>
              <a:buNone/>
            </a:pPr>
            <a:r>
              <a:rPr lang="en-US" sz="1800" b="0" dirty="0"/>
              <a:t>	</a:t>
            </a:r>
            <a:r>
              <a:rPr lang="en-US" sz="1800" dirty="0" err="1">
                <a:solidFill>
                  <a:srgbClr val="0070C0"/>
                </a:solidFill>
              </a:rPr>
              <a:t>t</a:t>
            </a:r>
            <a:r>
              <a:rPr lang="en-US" sz="1800" baseline="-25000" dirty="0" err="1">
                <a:solidFill>
                  <a:srgbClr val="0070C0"/>
                </a:solidFill>
              </a:rPr>
              <a:t>k</a:t>
            </a:r>
            <a:r>
              <a:rPr lang="en-US" sz="1800" baseline="-250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= </a:t>
            </a:r>
            <a:r>
              <a:rPr lang="en-US" sz="1800" dirty="0" err="1">
                <a:solidFill>
                  <a:srgbClr val="0070C0"/>
                </a:solidFill>
              </a:rPr>
              <a:t>P</a:t>
            </a:r>
            <a:r>
              <a:rPr lang="en-US" sz="1800" baseline="-25000" dirty="0" err="1">
                <a:solidFill>
                  <a:srgbClr val="0070C0"/>
                </a:solidFill>
              </a:rPr>
              <a:t>e</a:t>
            </a:r>
            <a:r>
              <a:rPr lang="en-US" sz="1800" dirty="0">
                <a:solidFill>
                  <a:srgbClr val="0070C0"/>
                </a:solidFill>
              </a:rPr>
              <a:t>’ – </a:t>
            </a:r>
            <a:r>
              <a:rPr lang="en-US" sz="1800" dirty="0" err="1">
                <a:solidFill>
                  <a:srgbClr val="0070C0"/>
                </a:solidFill>
              </a:rPr>
              <a:t>P</a:t>
            </a:r>
            <a:r>
              <a:rPr lang="en-US" sz="1800" baseline="-25000" dirty="0" err="1">
                <a:solidFill>
                  <a:srgbClr val="0070C0"/>
                </a:solidFill>
              </a:rPr>
              <a:t>e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b="0" dirty="0"/>
          </a:p>
          <a:p>
            <a:pPr marL="0" indent="0" eaLnBrk="1" hangingPunct="1">
              <a:buFontTx/>
              <a:buNone/>
            </a:pPr>
            <a:r>
              <a:rPr lang="en-US" sz="1800" b="0" dirty="0" err="1"/>
              <a:t>Beban</a:t>
            </a:r>
            <a:r>
              <a:rPr lang="en-US" sz="1800" b="0" dirty="0"/>
              <a:t> </a:t>
            </a:r>
            <a:r>
              <a:rPr lang="en-US" sz="1800" b="0" dirty="0" err="1"/>
              <a:t>pajak</a:t>
            </a:r>
            <a:r>
              <a:rPr lang="en-US" sz="1800" b="0" dirty="0"/>
              <a:t> yang </a:t>
            </a:r>
            <a:r>
              <a:rPr lang="en-US" sz="1800" b="0" dirty="0" err="1"/>
              <a:t>ditanggung</a:t>
            </a:r>
            <a:r>
              <a:rPr lang="en-US" sz="1800" b="0" dirty="0"/>
              <a:t> </a:t>
            </a:r>
            <a:r>
              <a:rPr lang="en-US" sz="1800" b="0" dirty="0" err="1"/>
              <a:t>produsen</a:t>
            </a:r>
            <a:endParaRPr lang="en-US" sz="1800" b="0" dirty="0"/>
          </a:p>
          <a:p>
            <a:pPr marL="0" indent="0" eaLnBrk="1" hangingPunct="1">
              <a:buFontTx/>
              <a:buNone/>
            </a:pPr>
            <a:endParaRPr lang="en-US" sz="1000" b="0" dirty="0"/>
          </a:p>
          <a:p>
            <a:pPr marL="0" indent="0" eaLnBrk="1" hangingPunct="1">
              <a:buFontTx/>
              <a:buNone/>
            </a:pPr>
            <a:r>
              <a:rPr lang="en-US" sz="1800" b="0" dirty="0"/>
              <a:t>	</a:t>
            </a:r>
            <a:r>
              <a:rPr lang="en-US" sz="1800" dirty="0" err="1">
                <a:solidFill>
                  <a:srgbClr val="0070C0"/>
                </a:solidFill>
              </a:rPr>
              <a:t>t</a:t>
            </a:r>
            <a:r>
              <a:rPr lang="en-US" sz="1800" baseline="-25000" dirty="0" err="1">
                <a:solidFill>
                  <a:srgbClr val="0070C0"/>
                </a:solidFill>
              </a:rPr>
              <a:t>p</a:t>
            </a:r>
            <a:r>
              <a:rPr lang="en-US" sz="1800" dirty="0">
                <a:solidFill>
                  <a:srgbClr val="0070C0"/>
                </a:solidFill>
              </a:rPr>
              <a:t> = t – </a:t>
            </a:r>
            <a:r>
              <a:rPr lang="en-US" sz="1800" dirty="0" err="1">
                <a:solidFill>
                  <a:srgbClr val="0070C0"/>
                </a:solidFill>
              </a:rPr>
              <a:t>t</a:t>
            </a:r>
            <a:r>
              <a:rPr lang="en-US" sz="1800" baseline="-25000" dirty="0" err="1">
                <a:solidFill>
                  <a:srgbClr val="0070C0"/>
                </a:solidFill>
              </a:rPr>
              <a:t>k</a:t>
            </a:r>
            <a:endParaRPr lang="en-US" sz="1800" baseline="-25000" dirty="0">
              <a:solidFill>
                <a:srgbClr val="0070C0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b="0" baseline="-25000" dirty="0"/>
          </a:p>
          <a:p>
            <a:pPr marL="0" indent="0" eaLnBrk="1" hangingPunct="1">
              <a:buFontTx/>
              <a:buNone/>
            </a:pPr>
            <a:r>
              <a:rPr lang="en-US" sz="1800" b="0" dirty="0" err="1"/>
              <a:t>Jumlah</a:t>
            </a:r>
            <a:r>
              <a:rPr lang="en-US" sz="1800" b="0" dirty="0"/>
              <a:t> </a:t>
            </a:r>
            <a:r>
              <a:rPr lang="en-US" sz="1800" b="0" dirty="0" err="1"/>
              <a:t>pajak</a:t>
            </a:r>
            <a:r>
              <a:rPr lang="en-US" sz="1800" b="0" dirty="0"/>
              <a:t> total yang </a:t>
            </a:r>
            <a:r>
              <a:rPr lang="en-US" sz="1800" b="0" dirty="0" err="1"/>
              <a:t>diterima</a:t>
            </a:r>
            <a:r>
              <a:rPr lang="en-US" sz="1800" b="0" dirty="0"/>
              <a:t> </a:t>
            </a:r>
            <a:r>
              <a:rPr lang="en-US" sz="1800" b="0" dirty="0" err="1"/>
              <a:t>pemerintah</a:t>
            </a:r>
            <a:endParaRPr lang="en-US" sz="1800" b="0" dirty="0"/>
          </a:p>
          <a:p>
            <a:pPr marL="0" indent="0" eaLnBrk="1" hangingPunct="1">
              <a:buFontTx/>
              <a:buNone/>
            </a:pPr>
            <a:endParaRPr lang="en-US" sz="1000" b="0" dirty="0"/>
          </a:p>
          <a:p>
            <a:pPr marL="0" indent="0" eaLnBrk="1" hangingPunct="1">
              <a:buFontTx/>
              <a:buNone/>
            </a:pPr>
            <a:r>
              <a:rPr lang="en-US" sz="1800" b="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T = </a:t>
            </a:r>
            <a:r>
              <a:rPr lang="en-US" sz="1800" dirty="0" err="1">
                <a:solidFill>
                  <a:srgbClr val="0070C0"/>
                </a:solidFill>
              </a:rPr>
              <a:t>Q</a:t>
            </a:r>
            <a:r>
              <a:rPr lang="en-US" sz="1800" baseline="-25000" dirty="0" err="1">
                <a:solidFill>
                  <a:srgbClr val="0070C0"/>
                </a:solidFill>
              </a:rPr>
              <a:t>e</a:t>
            </a:r>
            <a:r>
              <a:rPr lang="en-US" sz="1800" dirty="0">
                <a:solidFill>
                  <a:srgbClr val="0070C0"/>
                </a:solidFill>
              </a:rPr>
              <a:t>’ </a:t>
            </a:r>
            <a:r>
              <a:rPr lang="en-US" sz="180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800" dirty="0">
                <a:solidFill>
                  <a:srgbClr val="0070C0"/>
                </a:solidFill>
              </a:rPr>
              <a:t>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0100" y="1196975"/>
            <a:ext cx="4602163" cy="4087813"/>
            <a:chOff x="389" y="1616"/>
            <a:chExt cx="2899" cy="2575"/>
          </a:xfrm>
        </p:grpSpPr>
        <p:sp>
          <p:nvSpPr>
            <p:cNvPr id="17449" name="Line 5"/>
            <p:cNvSpPr>
              <a:spLocks noChangeShapeType="1"/>
            </p:cNvSpPr>
            <p:nvPr/>
          </p:nvSpPr>
          <p:spPr bwMode="auto">
            <a:xfrm flipV="1">
              <a:off x="567" y="1783"/>
              <a:ext cx="0" cy="2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50" name="Line 6"/>
            <p:cNvSpPr>
              <a:spLocks noChangeShapeType="1"/>
            </p:cNvSpPr>
            <p:nvPr/>
          </p:nvSpPr>
          <p:spPr bwMode="auto">
            <a:xfrm flipV="1">
              <a:off x="566" y="3960"/>
              <a:ext cx="2482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51" name="Text Box 7"/>
            <p:cNvSpPr txBox="1">
              <a:spLocks noChangeArrowheads="1"/>
            </p:cNvSpPr>
            <p:nvPr/>
          </p:nvSpPr>
          <p:spPr bwMode="auto">
            <a:xfrm>
              <a:off x="3048" y="384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Q</a:t>
              </a:r>
            </a:p>
          </p:txBody>
        </p:sp>
        <p:sp>
          <p:nvSpPr>
            <p:cNvPr id="17452" name="Text Box 8"/>
            <p:cNvSpPr txBox="1">
              <a:spLocks noChangeArrowheads="1"/>
            </p:cNvSpPr>
            <p:nvPr/>
          </p:nvSpPr>
          <p:spPr bwMode="auto">
            <a:xfrm>
              <a:off x="389" y="1616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P</a:t>
              </a:r>
            </a:p>
          </p:txBody>
        </p:sp>
        <p:sp>
          <p:nvSpPr>
            <p:cNvPr id="17453" name="Text Box 9"/>
            <p:cNvSpPr txBox="1">
              <a:spLocks noChangeArrowheads="1"/>
            </p:cNvSpPr>
            <p:nvPr/>
          </p:nvSpPr>
          <p:spPr bwMode="auto">
            <a:xfrm>
              <a:off x="431" y="39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0</a:t>
              </a:r>
            </a:p>
          </p:txBody>
        </p:sp>
      </p:grp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220913" y="493395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CC3300"/>
                </a:solidFill>
              </a:rPr>
              <a:t>Q</a:t>
            </a:r>
            <a:r>
              <a:rPr lang="en-US" b="1" baseline="-25000">
                <a:solidFill>
                  <a:srgbClr val="CC3300"/>
                </a:solidFill>
              </a:rPr>
              <a:t>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7850" y="2990850"/>
            <a:ext cx="2016125" cy="1951038"/>
            <a:chOff x="96" y="1884"/>
            <a:chExt cx="1270" cy="1229"/>
          </a:xfrm>
        </p:grpSpPr>
        <p:sp>
          <p:nvSpPr>
            <p:cNvPr id="17445" name="Line 12"/>
            <p:cNvSpPr>
              <a:spLocks noChangeShapeType="1"/>
            </p:cNvSpPr>
            <p:nvPr/>
          </p:nvSpPr>
          <p:spPr bwMode="auto">
            <a:xfrm>
              <a:off x="1267" y="2160"/>
              <a:ext cx="9" cy="95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6" name="Line 13"/>
            <p:cNvSpPr>
              <a:spLocks noChangeShapeType="1"/>
            </p:cNvSpPr>
            <p:nvPr/>
          </p:nvSpPr>
          <p:spPr bwMode="auto">
            <a:xfrm>
              <a:off x="414" y="2160"/>
              <a:ext cx="853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7" name="Text Box 14"/>
            <p:cNvSpPr txBox="1">
              <a:spLocks noChangeArrowheads="1"/>
            </p:cNvSpPr>
            <p:nvPr/>
          </p:nvSpPr>
          <p:spPr bwMode="auto">
            <a:xfrm>
              <a:off x="96" y="2024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P</a:t>
              </a:r>
              <a:r>
                <a:rPr lang="en-US" b="1" baseline="-25000">
                  <a:solidFill>
                    <a:srgbClr val="CC3300"/>
                  </a:solidFill>
                </a:rPr>
                <a:t>e</a:t>
              </a:r>
            </a:p>
          </p:txBody>
        </p:sp>
        <p:sp>
          <p:nvSpPr>
            <p:cNvPr id="17448" name="Text Box 15"/>
            <p:cNvSpPr txBox="1">
              <a:spLocks noChangeArrowheads="1"/>
            </p:cNvSpPr>
            <p:nvPr/>
          </p:nvSpPr>
          <p:spPr bwMode="auto">
            <a:xfrm>
              <a:off x="1154" y="188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E</a:t>
              </a:r>
              <a:endParaRPr lang="en-US" b="1" baseline="-25000">
                <a:solidFill>
                  <a:srgbClr val="CC3300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82675" y="2060575"/>
            <a:ext cx="3159125" cy="2376488"/>
            <a:chOff x="567" y="2009"/>
            <a:chExt cx="1990" cy="1497"/>
          </a:xfrm>
        </p:grpSpPr>
        <p:sp>
          <p:nvSpPr>
            <p:cNvPr id="17443" name="Line 17"/>
            <p:cNvSpPr>
              <a:spLocks noChangeShapeType="1"/>
            </p:cNvSpPr>
            <p:nvPr/>
          </p:nvSpPr>
          <p:spPr bwMode="auto">
            <a:xfrm flipV="1">
              <a:off x="567" y="2191"/>
              <a:ext cx="1723" cy="131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4" name="Text Box 18"/>
            <p:cNvSpPr txBox="1">
              <a:spLocks noChangeArrowheads="1"/>
            </p:cNvSpPr>
            <p:nvPr/>
          </p:nvSpPr>
          <p:spPr bwMode="auto">
            <a:xfrm>
              <a:off x="2276" y="2009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Q</a:t>
              </a:r>
              <a:r>
                <a:rPr lang="en-US" b="1" baseline="-25000">
                  <a:solidFill>
                    <a:srgbClr val="008000"/>
                  </a:solidFill>
                </a:rPr>
                <a:t>s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82675" y="2252663"/>
            <a:ext cx="3384550" cy="2665412"/>
            <a:chOff x="1112" y="2246"/>
            <a:chExt cx="2132" cy="1679"/>
          </a:xfrm>
        </p:grpSpPr>
        <p:sp>
          <p:nvSpPr>
            <p:cNvPr id="17441" name="Line 20"/>
            <p:cNvSpPr>
              <a:spLocks noChangeShapeType="1"/>
            </p:cNvSpPr>
            <p:nvPr/>
          </p:nvSpPr>
          <p:spPr bwMode="auto">
            <a:xfrm>
              <a:off x="1112" y="2246"/>
              <a:ext cx="1996" cy="16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2" name="Text Box 21"/>
            <p:cNvSpPr txBox="1">
              <a:spLocks noChangeArrowheads="1"/>
            </p:cNvSpPr>
            <p:nvPr/>
          </p:nvSpPr>
          <p:spPr bwMode="auto">
            <a:xfrm>
              <a:off x="2957" y="3648"/>
              <a:ext cx="2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FF"/>
                  </a:solidFill>
                </a:rPr>
                <a:t>Q</a:t>
              </a:r>
              <a:r>
                <a:rPr lang="en-US" b="1" baseline="-25000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90613" y="1412875"/>
            <a:ext cx="3222625" cy="2376488"/>
            <a:chOff x="567" y="2009"/>
            <a:chExt cx="2030" cy="1497"/>
          </a:xfrm>
        </p:grpSpPr>
        <p:sp>
          <p:nvSpPr>
            <p:cNvPr id="17439" name="Line 23"/>
            <p:cNvSpPr>
              <a:spLocks noChangeShapeType="1"/>
            </p:cNvSpPr>
            <p:nvPr/>
          </p:nvSpPr>
          <p:spPr bwMode="auto">
            <a:xfrm flipV="1">
              <a:off x="567" y="2191"/>
              <a:ext cx="1723" cy="131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0" name="Text Box 24"/>
            <p:cNvSpPr txBox="1">
              <a:spLocks noChangeArrowheads="1"/>
            </p:cNvSpPr>
            <p:nvPr/>
          </p:nvSpPr>
          <p:spPr bwMode="auto">
            <a:xfrm>
              <a:off x="2276" y="2009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Q</a:t>
              </a:r>
              <a:r>
                <a:rPr lang="en-US" b="1" baseline="-25000">
                  <a:solidFill>
                    <a:srgbClr val="008000"/>
                  </a:solidFill>
                </a:rPr>
                <a:t>s</a:t>
              </a:r>
              <a:r>
                <a:rPr lang="en-US" b="1">
                  <a:solidFill>
                    <a:srgbClr val="008000"/>
                  </a:solidFill>
                </a:rPr>
                <a:t>’</a:t>
              </a:r>
              <a:endParaRPr lang="en-US" b="1" baseline="-25000">
                <a:solidFill>
                  <a:srgbClr val="008000"/>
                </a:solidFill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85788" y="3789363"/>
            <a:ext cx="404812" cy="647700"/>
            <a:chOff x="68" y="2387"/>
            <a:chExt cx="255" cy="408"/>
          </a:xfrm>
        </p:grpSpPr>
        <p:sp>
          <p:nvSpPr>
            <p:cNvPr id="17437" name="AutoShape 26"/>
            <p:cNvSpPr>
              <a:spLocks/>
            </p:cNvSpPr>
            <p:nvPr/>
          </p:nvSpPr>
          <p:spPr bwMode="auto">
            <a:xfrm>
              <a:off x="232" y="2387"/>
              <a:ext cx="91" cy="408"/>
            </a:xfrm>
            <a:prstGeom prst="leftBrace">
              <a:avLst>
                <a:gd name="adj1" fmla="val 373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Text Box 27"/>
            <p:cNvSpPr txBox="1">
              <a:spLocks noChangeArrowheads="1"/>
            </p:cNvSpPr>
            <p:nvPr/>
          </p:nvSpPr>
          <p:spPr bwMode="auto">
            <a:xfrm>
              <a:off x="68" y="2564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t</a:t>
              </a:r>
              <a:endParaRPr lang="en-US" b="1" baseline="-25000">
                <a:solidFill>
                  <a:srgbClr val="008000"/>
                </a:solidFill>
              </a:endParaRP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278313" y="2125663"/>
            <a:ext cx="1528762" cy="366712"/>
            <a:chOff x="2427" y="1339"/>
            <a:chExt cx="963" cy="231"/>
          </a:xfrm>
        </p:grpSpPr>
        <p:sp>
          <p:nvSpPr>
            <p:cNvPr id="17435" name="Line 29"/>
            <p:cNvSpPr>
              <a:spLocks noChangeShapeType="1"/>
            </p:cNvSpPr>
            <p:nvPr/>
          </p:nvSpPr>
          <p:spPr bwMode="auto">
            <a:xfrm>
              <a:off x="2427" y="1434"/>
              <a:ext cx="13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6" name="Text Box 30"/>
            <p:cNvSpPr txBox="1">
              <a:spLocks noChangeArrowheads="1"/>
            </p:cNvSpPr>
            <p:nvPr/>
          </p:nvSpPr>
          <p:spPr bwMode="auto">
            <a:xfrm>
              <a:off x="2570" y="1339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P = a + bQ</a:t>
              </a:r>
              <a:endParaRPr lang="en-US" b="1" baseline="-2500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249738" y="1412875"/>
            <a:ext cx="1854200" cy="366713"/>
            <a:chOff x="2427" y="890"/>
            <a:chExt cx="1168" cy="231"/>
          </a:xfrm>
        </p:grpSpPr>
        <p:sp>
          <p:nvSpPr>
            <p:cNvPr id="17433" name="Line 32"/>
            <p:cNvSpPr>
              <a:spLocks noChangeShapeType="1"/>
            </p:cNvSpPr>
            <p:nvPr/>
          </p:nvSpPr>
          <p:spPr bwMode="auto">
            <a:xfrm>
              <a:off x="2427" y="1026"/>
              <a:ext cx="13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4" name="Text Box 33"/>
            <p:cNvSpPr txBox="1">
              <a:spLocks noChangeArrowheads="1"/>
            </p:cNvSpPr>
            <p:nvPr/>
          </p:nvSpPr>
          <p:spPr bwMode="auto">
            <a:xfrm>
              <a:off x="2563" y="890"/>
              <a:ext cx="10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P = a + bQ + t</a:t>
              </a:r>
              <a:endParaRPr lang="en-US" b="1" baseline="-25000">
                <a:solidFill>
                  <a:srgbClr val="008000"/>
                </a:solidFill>
              </a:endParaRPr>
            </a:p>
          </p:txBody>
        </p:sp>
      </p:grpSp>
      <p:sp>
        <p:nvSpPr>
          <p:cNvPr id="17431" name="Text Box 38"/>
          <p:cNvSpPr txBox="1">
            <a:spLocks noChangeArrowheads="1"/>
          </p:cNvSpPr>
          <p:nvPr/>
        </p:nvSpPr>
        <p:spPr bwMode="auto">
          <a:xfrm>
            <a:off x="785813" y="5362576"/>
            <a:ext cx="34813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latin typeface="Tahoma" pitchFamily="34" charset="0"/>
              </a:rPr>
              <a:t>Keseimbangan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setelah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pajak</a:t>
            </a:r>
            <a:endParaRPr lang="en-US" b="1" dirty="0">
              <a:latin typeface="Tahoma" pitchFamily="34" charset="0"/>
            </a:endParaRPr>
          </a:p>
          <a:p>
            <a:pPr eaLnBrk="0" hangingPunct="0"/>
            <a:r>
              <a:rPr lang="en-US" b="1" dirty="0">
                <a:latin typeface="Tahoma" pitchFamily="34" charset="0"/>
              </a:rPr>
              <a:t>	</a:t>
            </a:r>
          </a:p>
          <a:p>
            <a:pPr eaLnBrk="0" hangingPunct="0"/>
            <a:r>
              <a:rPr lang="en-US" b="1" dirty="0">
                <a:latin typeface="Tahoma" pitchFamily="34" charset="0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</a:rPr>
              <a:t>Q</a:t>
            </a:r>
            <a:r>
              <a:rPr lang="en-US" b="1" baseline="-25000" dirty="0" err="1">
                <a:solidFill>
                  <a:srgbClr val="0070C0"/>
                </a:solidFill>
                <a:latin typeface="Tahoma" pitchFamily="34" charset="0"/>
              </a:rPr>
              <a:t>d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 = </a:t>
            </a:r>
            <a:r>
              <a:rPr lang="en-US" b="1">
                <a:solidFill>
                  <a:srgbClr val="0070C0"/>
                </a:solidFill>
                <a:latin typeface="Tahoma" pitchFamily="34" charset="0"/>
              </a:rPr>
              <a:t>Q</a:t>
            </a:r>
            <a:r>
              <a:rPr lang="en-US" b="1" baseline="-25000">
                <a:solidFill>
                  <a:srgbClr val="0070C0"/>
                </a:solidFill>
                <a:latin typeface="Tahoma" pitchFamily="34" charset="0"/>
              </a:rPr>
              <a:t>s</a:t>
            </a:r>
            <a:r>
              <a:rPr lang="en-US" b="1">
                <a:solidFill>
                  <a:srgbClr val="0070C0"/>
                </a:solidFill>
                <a:latin typeface="Tahoma" pitchFamily="34" charset="0"/>
              </a:rPr>
              <a:t>’        P</a:t>
            </a:r>
            <a:r>
              <a:rPr lang="en-US" b="1" baseline="-25000">
                <a:solidFill>
                  <a:srgbClr val="0070C0"/>
                </a:solidFill>
                <a:latin typeface="Tahoma" pitchFamily="34" charset="0"/>
              </a:rPr>
              <a:t>d</a:t>
            </a:r>
            <a:r>
              <a:rPr lang="en-US" b="1">
                <a:solidFill>
                  <a:srgbClr val="0070C0"/>
                </a:solidFill>
                <a:latin typeface="Tahoma" pitchFamily="34" charset="0"/>
              </a:rPr>
              <a:t> = P</a:t>
            </a:r>
            <a:r>
              <a:rPr lang="en-US" b="1" baseline="-25000">
                <a:solidFill>
                  <a:srgbClr val="0070C0"/>
                </a:solidFill>
                <a:latin typeface="Tahoma" pitchFamily="34" charset="0"/>
              </a:rPr>
              <a:t>s</a:t>
            </a:r>
            <a:r>
              <a:rPr lang="en-US" b="1">
                <a:solidFill>
                  <a:srgbClr val="0070C0"/>
                </a:solidFill>
                <a:latin typeface="Tahoma" pitchFamily="34" charset="0"/>
              </a:rPr>
              <a:t>’</a:t>
            </a:r>
            <a:endParaRPr lang="en-US" b="1" dirty="0">
              <a:solidFill>
                <a:srgbClr val="0070C0"/>
              </a:solidFill>
              <a:latin typeface="Tahoma" pitchFamily="34" charset="0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577850" y="2557463"/>
            <a:ext cx="1733550" cy="2751137"/>
            <a:chOff x="96" y="1611"/>
            <a:chExt cx="1092" cy="1733"/>
          </a:xfrm>
        </p:grpSpPr>
        <p:sp>
          <p:nvSpPr>
            <p:cNvPr id="17426" name="Line 41"/>
            <p:cNvSpPr>
              <a:spLocks noChangeShapeType="1"/>
            </p:cNvSpPr>
            <p:nvPr/>
          </p:nvSpPr>
          <p:spPr bwMode="auto">
            <a:xfrm>
              <a:off x="414" y="1933"/>
              <a:ext cx="589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7" name="Line 42"/>
            <p:cNvSpPr>
              <a:spLocks noChangeShapeType="1"/>
            </p:cNvSpPr>
            <p:nvPr/>
          </p:nvSpPr>
          <p:spPr bwMode="auto">
            <a:xfrm>
              <a:off x="1003" y="1933"/>
              <a:ext cx="0" cy="118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8" name="Text Box 43"/>
            <p:cNvSpPr txBox="1">
              <a:spLocks noChangeArrowheads="1"/>
            </p:cNvSpPr>
            <p:nvPr/>
          </p:nvSpPr>
          <p:spPr bwMode="auto">
            <a:xfrm>
              <a:off x="96" y="1797"/>
              <a:ext cx="3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P</a:t>
              </a:r>
              <a:r>
                <a:rPr lang="en-US" b="1" baseline="-25000">
                  <a:solidFill>
                    <a:srgbClr val="CC3300"/>
                  </a:solidFill>
                </a:rPr>
                <a:t>e</a:t>
              </a:r>
              <a:r>
                <a:rPr lang="en-US" b="1">
                  <a:solidFill>
                    <a:srgbClr val="CC3300"/>
                  </a:solidFill>
                </a:rPr>
                <a:t>’</a:t>
              </a:r>
              <a:endParaRPr lang="en-US" b="1" baseline="-25000">
                <a:solidFill>
                  <a:srgbClr val="CC3300"/>
                </a:solidFill>
              </a:endParaRPr>
            </a:p>
          </p:txBody>
        </p:sp>
        <p:sp>
          <p:nvSpPr>
            <p:cNvPr id="17429" name="Text Box 44"/>
            <p:cNvSpPr txBox="1">
              <a:spLocks noChangeArrowheads="1"/>
            </p:cNvSpPr>
            <p:nvPr/>
          </p:nvSpPr>
          <p:spPr bwMode="auto">
            <a:xfrm>
              <a:off x="867" y="3113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Q</a:t>
              </a:r>
              <a:r>
                <a:rPr lang="en-US" b="1" baseline="-25000">
                  <a:solidFill>
                    <a:srgbClr val="CC3300"/>
                  </a:solidFill>
                </a:rPr>
                <a:t>e</a:t>
              </a:r>
              <a:r>
                <a:rPr lang="en-US" b="1">
                  <a:solidFill>
                    <a:srgbClr val="CC3300"/>
                  </a:solidFill>
                </a:rPr>
                <a:t>’</a:t>
              </a:r>
              <a:endParaRPr lang="en-US" b="1" baseline="-25000">
                <a:solidFill>
                  <a:srgbClr val="CC3300"/>
                </a:solidFill>
              </a:endParaRPr>
            </a:p>
          </p:txBody>
        </p:sp>
        <p:sp>
          <p:nvSpPr>
            <p:cNvPr id="17430" name="Text Box 45"/>
            <p:cNvSpPr txBox="1">
              <a:spLocks noChangeArrowheads="1"/>
            </p:cNvSpPr>
            <p:nvPr/>
          </p:nvSpPr>
          <p:spPr bwMode="auto">
            <a:xfrm>
              <a:off x="917" y="1611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E’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826" grpId="0" animBg="1"/>
      <p:bldP spid="33827" grpId="0" animBg="1"/>
      <p:bldP spid="33828" grpId="0" animBg="1"/>
      <p:bldP spid="17432" grpId="0" animBg="1"/>
      <p:bldP spid="33802" grpId="0"/>
      <p:bldP spid="174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Rectangle 43"/>
          <p:cNvSpPr>
            <a:spLocks noChangeArrowheads="1"/>
          </p:cNvSpPr>
          <p:nvPr/>
        </p:nvSpPr>
        <p:spPr bwMode="auto">
          <a:xfrm>
            <a:off x="1936750" y="5915025"/>
            <a:ext cx="1150937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7010400" y="1905000"/>
            <a:ext cx="1439863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7018338" y="3352800"/>
            <a:ext cx="1439862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7010400" y="4983163"/>
            <a:ext cx="1439863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7629525" cy="1143001"/>
          </a:xfrm>
        </p:spPr>
        <p:txBody>
          <a:bodyPr/>
          <a:lstStyle/>
          <a:p>
            <a:pPr eaLnBrk="1" hangingPunct="1"/>
            <a:r>
              <a:rPr lang="en-US"/>
              <a:t>PENGARUH SUBSIDI SPESIFIK TERHADAP KESEIMBANGAN PASAR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5025" y="1196975"/>
            <a:ext cx="4602163" cy="4087813"/>
            <a:chOff x="389" y="1616"/>
            <a:chExt cx="2899" cy="2575"/>
          </a:xfrm>
        </p:grpSpPr>
        <p:sp>
          <p:nvSpPr>
            <p:cNvPr id="18474" name="Line 5"/>
            <p:cNvSpPr>
              <a:spLocks noChangeShapeType="1"/>
            </p:cNvSpPr>
            <p:nvPr/>
          </p:nvSpPr>
          <p:spPr bwMode="auto">
            <a:xfrm flipV="1">
              <a:off x="567" y="1783"/>
              <a:ext cx="0" cy="2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75" name="Line 6"/>
            <p:cNvSpPr>
              <a:spLocks noChangeShapeType="1"/>
            </p:cNvSpPr>
            <p:nvPr/>
          </p:nvSpPr>
          <p:spPr bwMode="auto">
            <a:xfrm flipV="1">
              <a:off x="566" y="3960"/>
              <a:ext cx="2482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76" name="Text Box 7"/>
            <p:cNvSpPr txBox="1">
              <a:spLocks noChangeArrowheads="1"/>
            </p:cNvSpPr>
            <p:nvPr/>
          </p:nvSpPr>
          <p:spPr bwMode="auto">
            <a:xfrm>
              <a:off x="3048" y="384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Q</a:t>
              </a:r>
            </a:p>
          </p:txBody>
        </p:sp>
        <p:sp>
          <p:nvSpPr>
            <p:cNvPr id="18477" name="Text Box 8"/>
            <p:cNvSpPr txBox="1">
              <a:spLocks noChangeArrowheads="1"/>
            </p:cNvSpPr>
            <p:nvPr/>
          </p:nvSpPr>
          <p:spPr bwMode="auto">
            <a:xfrm>
              <a:off x="389" y="1616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P</a:t>
              </a:r>
            </a:p>
          </p:txBody>
        </p:sp>
        <p:sp>
          <p:nvSpPr>
            <p:cNvPr id="18478" name="Text Box 9"/>
            <p:cNvSpPr txBox="1">
              <a:spLocks noChangeArrowheads="1"/>
            </p:cNvSpPr>
            <p:nvPr/>
          </p:nvSpPr>
          <p:spPr bwMode="auto">
            <a:xfrm>
              <a:off x="431" y="39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0</a:t>
              </a:r>
            </a:p>
          </p:txBody>
        </p:sp>
      </p:grp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255838" y="4933950"/>
            <a:ext cx="50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CC3300"/>
                </a:solidFill>
              </a:rPr>
              <a:t>Q</a:t>
            </a:r>
            <a:r>
              <a:rPr lang="en-US" b="1" baseline="-25000">
                <a:solidFill>
                  <a:srgbClr val="CC3300"/>
                </a:solidFill>
              </a:rPr>
              <a:t>e</a:t>
            </a:r>
            <a:r>
              <a:rPr lang="en-US" b="1">
                <a:solidFill>
                  <a:srgbClr val="CC3300"/>
                </a:solidFill>
              </a:rPr>
              <a:t>’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2775" y="2990850"/>
            <a:ext cx="2079625" cy="1951038"/>
            <a:chOff x="96" y="1884"/>
            <a:chExt cx="1310" cy="1229"/>
          </a:xfrm>
        </p:grpSpPr>
        <p:sp>
          <p:nvSpPr>
            <p:cNvPr id="18470" name="Line 12"/>
            <p:cNvSpPr>
              <a:spLocks noChangeShapeType="1"/>
            </p:cNvSpPr>
            <p:nvPr/>
          </p:nvSpPr>
          <p:spPr bwMode="auto">
            <a:xfrm>
              <a:off x="1267" y="2160"/>
              <a:ext cx="9" cy="95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71" name="Line 13"/>
            <p:cNvSpPr>
              <a:spLocks noChangeShapeType="1"/>
            </p:cNvSpPr>
            <p:nvPr/>
          </p:nvSpPr>
          <p:spPr bwMode="auto">
            <a:xfrm>
              <a:off x="414" y="2160"/>
              <a:ext cx="853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72" name="Text Box 14"/>
            <p:cNvSpPr txBox="1">
              <a:spLocks noChangeArrowheads="1"/>
            </p:cNvSpPr>
            <p:nvPr/>
          </p:nvSpPr>
          <p:spPr bwMode="auto">
            <a:xfrm>
              <a:off x="96" y="2024"/>
              <a:ext cx="3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P</a:t>
              </a:r>
              <a:r>
                <a:rPr lang="en-US" b="1" baseline="-25000">
                  <a:solidFill>
                    <a:srgbClr val="CC3300"/>
                  </a:solidFill>
                </a:rPr>
                <a:t>e</a:t>
              </a:r>
              <a:r>
                <a:rPr lang="en-US" b="1">
                  <a:solidFill>
                    <a:srgbClr val="CC3300"/>
                  </a:solidFill>
                </a:rPr>
                <a:t>’</a:t>
              </a:r>
            </a:p>
          </p:txBody>
        </p:sp>
        <p:sp>
          <p:nvSpPr>
            <p:cNvPr id="18473" name="Text Box 15"/>
            <p:cNvSpPr txBox="1">
              <a:spLocks noChangeArrowheads="1"/>
            </p:cNvSpPr>
            <p:nvPr/>
          </p:nvSpPr>
          <p:spPr bwMode="auto">
            <a:xfrm>
              <a:off x="1154" y="1884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E’</a:t>
              </a:r>
              <a:endParaRPr lang="en-US" b="1" baseline="-25000">
                <a:solidFill>
                  <a:srgbClr val="CC3300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17600" y="2060575"/>
            <a:ext cx="3200400" cy="2376488"/>
            <a:chOff x="414" y="1298"/>
            <a:chExt cx="2016" cy="1497"/>
          </a:xfrm>
        </p:grpSpPr>
        <p:sp>
          <p:nvSpPr>
            <p:cNvPr id="18468" name="Line 17"/>
            <p:cNvSpPr>
              <a:spLocks noChangeShapeType="1"/>
            </p:cNvSpPr>
            <p:nvPr/>
          </p:nvSpPr>
          <p:spPr bwMode="auto">
            <a:xfrm flipV="1">
              <a:off x="414" y="1480"/>
              <a:ext cx="1723" cy="131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9" name="Text Box 18"/>
            <p:cNvSpPr txBox="1">
              <a:spLocks noChangeArrowheads="1"/>
            </p:cNvSpPr>
            <p:nvPr/>
          </p:nvSpPr>
          <p:spPr bwMode="auto">
            <a:xfrm>
              <a:off x="2109" y="1298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Q</a:t>
              </a:r>
              <a:r>
                <a:rPr lang="en-US" b="1" baseline="-25000">
                  <a:solidFill>
                    <a:srgbClr val="008000"/>
                  </a:solidFill>
                </a:rPr>
                <a:t>s</a:t>
              </a:r>
              <a:r>
                <a:rPr lang="en-US" b="1">
                  <a:solidFill>
                    <a:srgbClr val="008000"/>
                  </a:solidFill>
                </a:rPr>
                <a:t>’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117600" y="2252663"/>
            <a:ext cx="3384550" cy="2665412"/>
            <a:chOff x="1112" y="2246"/>
            <a:chExt cx="2132" cy="1679"/>
          </a:xfrm>
        </p:grpSpPr>
        <p:sp>
          <p:nvSpPr>
            <p:cNvPr id="18466" name="Line 20"/>
            <p:cNvSpPr>
              <a:spLocks noChangeShapeType="1"/>
            </p:cNvSpPr>
            <p:nvPr/>
          </p:nvSpPr>
          <p:spPr bwMode="auto">
            <a:xfrm>
              <a:off x="1112" y="2246"/>
              <a:ext cx="1996" cy="16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7" name="Text Box 21"/>
            <p:cNvSpPr txBox="1">
              <a:spLocks noChangeArrowheads="1"/>
            </p:cNvSpPr>
            <p:nvPr/>
          </p:nvSpPr>
          <p:spPr bwMode="auto">
            <a:xfrm>
              <a:off x="2957" y="3648"/>
              <a:ext cx="2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FF"/>
                  </a:solidFill>
                </a:rPr>
                <a:t>Q</a:t>
              </a:r>
              <a:r>
                <a:rPr lang="en-US" b="1" baseline="-25000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125538" y="1412875"/>
            <a:ext cx="3159125" cy="2376488"/>
            <a:chOff x="567" y="2009"/>
            <a:chExt cx="1990" cy="1497"/>
          </a:xfrm>
        </p:grpSpPr>
        <p:sp>
          <p:nvSpPr>
            <p:cNvPr id="18464" name="Line 23"/>
            <p:cNvSpPr>
              <a:spLocks noChangeShapeType="1"/>
            </p:cNvSpPr>
            <p:nvPr/>
          </p:nvSpPr>
          <p:spPr bwMode="auto">
            <a:xfrm flipV="1">
              <a:off x="567" y="2191"/>
              <a:ext cx="1723" cy="131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5" name="Text Box 24"/>
            <p:cNvSpPr txBox="1">
              <a:spLocks noChangeArrowheads="1"/>
            </p:cNvSpPr>
            <p:nvPr/>
          </p:nvSpPr>
          <p:spPr bwMode="auto">
            <a:xfrm>
              <a:off x="2276" y="2009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Q</a:t>
              </a:r>
              <a:r>
                <a:rPr lang="en-US" b="1" baseline="-25000">
                  <a:solidFill>
                    <a:srgbClr val="008000"/>
                  </a:solidFill>
                </a:rPr>
                <a:t>s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68325" y="3789363"/>
            <a:ext cx="404813" cy="647700"/>
            <a:chOff x="68" y="2387"/>
            <a:chExt cx="255" cy="408"/>
          </a:xfrm>
        </p:grpSpPr>
        <p:sp>
          <p:nvSpPr>
            <p:cNvPr id="18462" name="AutoShape 26"/>
            <p:cNvSpPr>
              <a:spLocks/>
            </p:cNvSpPr>
            <p:nvPr/>
          </p:nvSpPr>
          <p:spPr bwMode="auto">
            <a:xfrm>
              <a:off x="232" y="2387"/>
              <a:ext cx="91" cy="408"/>
            </a:xfrm>
            <a:prstGeom prst="leftBrace">
              <a:avLst>
                <a:gd name="adj1" fmla="val 373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Text Box 27"/>
            <p:cNvSpPr txBox="1">
              <a:spLocks noChangeArrowheads="1"/>
            </p:cNvSpPr>
            <p:nvPr/>
          </p:nvSpPr>
          <p:spPr bwMode="auto">
            <a:xfrm>
              <a:off x="68" y="256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s</a:t>
              </a:r>
              <a:endParaRPr lang="en-US" b="1" baseline="-25000">
                <a:solidFill>
                  <a:srgbClr val="008000"/>
                </a:solidFill>
              </a:endParaRP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313238" y="2125663"/>
            <a:ext cx="1858962" cy="366712"/>
            <a:chOff x="2427" y="1339"/>
            <a:chExt cx="1171" cy="231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>
              <a:off x="2427" y="1434"/>
              <a:ext cx="13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1" name="Text Box 30"/>
            <p:cNvSpPr txBox="1">
              <a:spLocks noChangeArrowheads="1"/>
            </p:cNvSpPr>
            <p:nvPr/>
          </p:nvSpPr>
          <p:spPr bwMode="auto">
            <a:xfrm>
              <a:off x="2570" y="1339"/>
              <a:ext cx="1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P = a + bQ - s</a:t>
              </a:r>
              <a:endParaRPr lang="en-US" b="1" baseline="-2500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313238" y="1412875"/>
            <a:ext cx="1517650" cy="366713"/>
            <a:chOff x="2427" y="890"/>
            <a:chExt cx="956" cy="231"/>
          </a:xfrm>
        </p:grpSpPr>
        <p:sp>
          <p:nvSpPr>
            <p:cNvPr id="18458" name="Line 32"/>
            <p:cNvSpPr>
              <a:spLocks noChangeShapeType="1"/>
            </p:cNvSpPr>
            <p:nvPr/>
          </p:nvSpPr>
          <p:spPr bwMode="auto">
            <a:xfrm>
              <a:off x="2427" y="1026"/>
              <a:ext cx="13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9" name="Text Box 33"/>
            <p:cNvSpPr txBox="1">
              <a:spLocks noChangeArrowheads="1"/>
            </p:cNvSpPr>
            <p:nvPr/>
          </p:nvSpPr>
          <p:spPr bwMode="auto">
            <a:xfrm>
              <a:off x="2563" y="890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P = a + bQ</a:t>
              </a:r>
              <a:endParaRPr lang="en-US" b="1" baseline="-2500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12775" y="2557463"/>
            <a:ext cx="1670050" cy="2751137"/>
            <a:chOff x="96" y="1611"/>
            <a:chExt cx="1052" cy="1733"/>
          </a:xfrm>
        </p:grpSpPr>
        <p:sp>
          <p:nvSpPr>
            <p:cNvPr id="18453" name="Line 35"/>
            <p:cNvSpPr>
              <a:spLocks noChangeShapeType="1"/>
            </p:cNvSpPr>
            <p:nvPr/>
          </p:nvSpPr>
          <p:spPr bwMode="auto">
            <a:xfrm>
              <a:off x="414" y="1933"/>
              <a:ext cx="589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4" name="Line 36"/>
            <p:cNvSpPr>
              <a:spLocks noChangeShapeType="1"/>
            </p:cNvSpPr>
            <p:nvPr/>
          </p:nvSpPr>
          <p:spPr bwMode="auto">
            <a:xfrm>
              <a:off x="1003" y="1933"/>
              <a:ext cx="0" cy="118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Text Box 37"/>
            <p:cNvSpPr txBox="1">
              <a:spLocks noChangeArrowheads="1"/>
            </p:cNvSpPr>
            <p:nvPr/>
          </p:nvSpPr>
          <p:spPr bwMode="auto">
            <a:xfrm>
              <a:off x="96" y="1797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P</a:t>
              </a:r>
              <a:r>
                <a:rPr lang="en-US" b="1" baseline="-25000">
                  <a:solidFill>
                    <a:srgbClr val="CC3300"/>
                  </a:solidFill>
                </a:rPr>
                <a:t>e</a:t>
              </a:r>
            </a:p>
          </p:txBody>
        </p:sp>
        <p:sp>
          <p:nvSpPr>
            <p:cNvPr id="18456" name="Text Box 38"/>
            <p:cNvSpPr txBox="1">
              <a:spLocks noChangeArrowheads="1"/>
            </p:cNvSpPr>
            <p:nvPr/>
          </p:nvSpPr>
          <p:spPr bwMode="auto">
            <a:xfrm>
              <a:off x="867" y="3113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Q</a:t>
              </a:r>
              <a:r>
                <a:rPr lang="en-US" b="1" baseline="-25000">
                  <a:solidFill>
                    <a:srgbClr val="CC3300"/>
                  </a:solidFill>
                </a:rPr>
                <a:t>e</a:t>
              </a:r>
            </a:p>
          </p:txBody>
        </p:sp>
        <p:sp>
          <p:nvSpPr>
            <p:cNvPr id="18457" name="Text Box 39"/>
            <p:cNvSpPr txBox="1">
              <a:spLocks noChangeArrowheads="1"/>
            </p:cNvSpPr>
            <p:nvPr/>
          </p:nvSpPr>
          <p:spPr bwMode="auto">
            <a:xfrm>
              <a:off x="917" y="161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E</a:t>
              </a:r>
            </a:p>
          </p:txBody>
        </p:sp>
      </p:grp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40450" y="1143000"/>
            <a:ext cx="28511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err="1">
                <a:latin typeface="Segoe UI" pitchFamily="34" charset="0"/>
                <a:cs typeface="Segoe UI" pitchFamily="34" charset="0"/>
              </a:rPr>
              <a:t>Bagian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subsidi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yang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dinikmati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oleh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konsumen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</a:pPr>
            <a:endParaRPr lang="en-US" sz="1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latin typeface="Segoe UI" pitchFamily="34" charset="0"/>
                <a:cs typeface="Segoe UI" pitchFamily="34" charset="0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s</a:t>
            </a:r>
            <a:r>
              <a:rPr lang="en-US" b="1" baseline="-250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k</a:t>
            </a:r>
            <a:r>
              <a:rPr lang="en-US" b="1" baseline="-250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= </a:t>
            </a:r>
            <a:r>
              <a:rPr lang="en-US" b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</a:t>
            </a:r>
            <a:r>
              <a:rPr lang="en-US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– </a:t>
            </a:r>
            <a:r>
              <a:rPr lang="en-US" b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</a:t>
            </a:r>
            <a:r>
              <a:rPr lang="en-US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’</a:t>
            </a:r>
          </a:p>
          <a:p>
            <a:pPr>
              <a:spcBef>
                <a:spcPct val="20000"/>
              </a:spcBef>
            </a:pPr>
            <a:endParaRPr lang="en-US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err="1">
                <a:latin typeface="Segoe UI" pitchFamily="34" charset="0"/>
                <a:cs typeface="Segoe UI" pitchFamily="34" charset="0"/>
              </a:rPr>
              <a:t>Bagian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subsidi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yang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dinikmati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oleh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produsen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</a:pPr>
            <a:endParaRPr lang="en-US" sz="1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latin typeface="Segoe UI" pitchFamily="34" charset="0"/>
                <a:cs typeface="Segoe UI" pitchFamily="34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s</a:t>
            </a:r>
            <a:r>
              <a:rPr lang="en-US" b="1" baseline="-250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p</a:t>
            </a:r>
            <a:r>
              <a:rPr lang="en-US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= s – </a:t>
            </a:r>
            <a:r>
              <a:rPr lang="en-US" b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s</a:t>
            </a:r>
            <a:r>
              <a:rPr lang="en-US" b="1" baseline="-250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k</a:t>
            </a:r>
            <a:endParaRPr lang="en-US" b="1" baseline="-250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</a:pPr>
            <a:endParaRPr lang="en-US" baseline="-25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err="1">
                <a:latin typeface="Segoe UI" pitchFamily="34" charset="0"/>
                <a:cs typeface="Segoe UI" pitchFamily="34" charset="0"/>
              </a:rPr>
              <a:t>Jumlah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subsidi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total yang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dibayarkan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oleh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dirty="0" err="1">
                <a:latin typeface="Segoe UI" pitchFamily="34" charset="0"/>
                <a:cs typeface="Segoe UI" pitchFamily="34" charset="0"/>
              </a:rPr>
              <a:t>pemerintah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</a:pPr>
            <a:endParaRPr lang="en-US" sz="1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latin typeface="Segoe UI" pitchFamily="34" charset="0"/>
                <a:cs typeface="Segoe UI" pitchFamily="34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S = </a:t>
            </a:r>
            <a:r>
              <a:rPr lang="en-US" b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Q</a:t>
            </a:r>
            <a:r>
              <a:rPr lang="en-US" b="1" baseline="-250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</a:t>
            </a:r>
            <a:r>
              <a:rPr lang="en-US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’ </a:t>
            </a:r>
            <a:r>
              <a:rPr lang="en-US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  <a:sym typeface="Symbol" pitchFamily="18" charset="2"/>
              </a:rPr>
              <a:t></a:t>
            </a:r>
            <a:r>
              <a:rPr lang="en-US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s</a:t>
            </a:r>
          </a:p>
        </p:txBody>
      </p:sp>
      <p:sp>
        <p:nvSpPr>
          <p:cNvPr id="18451" name="Text Box 42"/>
          <p:cNvSpPr txBox="1">
            <a:spLocks noChangeArrowheads="1"/>
          </p:cNvSpPr>
          <p:nvPr/>
        </p:nvSpPr>
        <p:spPr bwMode="auto">
          <a:xfrm>
            <a:off x="1071563" y="5410200"/>
            <a:ext cx="34813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latin typeface="Tahoma" pitchFamily="34" charset="0"/>
              </a:rPr>
              <a:t>Keseimbangan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setelah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pajak</a:t>
            </a:r>
            <a:endParaRPr lang="en-US" b="1" dirty="0">
              <a:latin typeface="Tahoma" pitchFamily="34" charset="0"/>
            </a:endParaRPr>
          </a:p>
          <a:p>
            <a:pPr eaLnBrk="0" hangingPunct="0"/>
            <a:r>
              <a:rPr lang="en-US" b="1" dirty="0">
                <a:latin typeface="Tahoma" pitchFamily="34" charset="0"/>
              </a:rPr>
              <a:t>	</a:t>
            </a:r>
          </a:p>
          <a:p>
            <a:pPr eaLnBrk="0" hangingPunct="0"/>
            <a:r>
              <a:rPr lang="en-US" b="1" dirty="0">
                <a:latin typeface="Tahoma" pitchFamily="34" charset="0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</a:rPr>
              <a:t>Q</a:t>
            </a:r>
            <a:r>
              <a:rPr lang="en-US" b="1" baseline="-25000" dirty="0" err="1">
                <a:solidFill>
                  <a:srgbClr val="0070C0"/>
                </a:solidFill>
                <a:latin typeface="Tahoma" pitchFamily="34" charset="0"/>
              </a:rPr>
              <a:t>d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 = Q</a:t>
            </a:r>
            <a:r>
              <a:rPr lang="en-US" b="1" baseline="-25000" dirty="0">
                <a:solidFill>
                  <a:srgbClr val="0070C0"/>
                </a:solidFill>
                <a:latin typeface="Tahoma" pitchFamily="34" charset="0"/>
              </a:rPr>
              <a:t>s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8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8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8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8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 animBg="1"/>
      <p:bldP spid="34860" grpId="0" animBg="1"/>
      <p:bldP spid="34861" grpId="0" animBg="1"/>
      <p:bldP spid="34862" grpId="0" animBg="1"/>
      <p:bldP spid="34826" grpId="0"/>
      <p:bldP spid="184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2525"/>
            <a:ext cx="8382000" cy="5400675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ditunjukkan</a:t>
            </a:r>
            <a:r>
              <a:rPr lang="en-US" sz="2000" b="0" dirty="0"/>
              <a:t> </a:t>
            </a:r>
            <a:r>
              <a:rPr lang="en-US" sz="2000" b="0" dirty="0" err="1"/>
              <a:t>oleh</a:t>
            </a:r>
            <a:r>
              <a:rPr lang="en-US" sz="2000" b="0" dirty="0"/>
              <a:t> </a:t>
            </a:r>
            <a:r>
              <a:rPr lang="en-US" sz="2000" b="0" dirty="0" err="1"/>
              <a:t>persamaan</a:t>
            </a:r>
            <a:r>
              <a:rPr lang="en-US" sz="2000" b="0" dirty="0"/>
              <a:t>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P = 15 – Q, </a:t>
            </a:r>
            <a:r>
              <a:rPr lang="en-US" sz="2000" b="0" dirty="0" err="1"/>
              <a:t>sedangkan</a:t>
            </a:r>
            <a:r>
              <a:rPr lang="en-US" sz="2000" b="0" dirty="0"/>
              <a:t> </a:t>
            </a:r>
            <a:r>
              <a:rPr lang="en-US" sz="2000" b="0" dirty="0" err="1"/>
              <a:t>penawarannya</a:t>
            </a:r>
            <a:r>
              <a:rPr lang="en-US" sz="2000" b="0" dirty="0"/>
              <a:t> P = 3 + 0,5Q.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Terhadap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dikenakan</a:t>
            </a:r>
            <a:r>
              <a:rPr lang="en-US" sz="2000" b="0" dirty="0"/>
              <a:t> </a:t>
            </a:r>
            <a:r>
              <a:rPr lang="en-US" sz="2000" b="0" dirty="0" err="1"/>
              <a:t>pajak</a:t>
            </a:r>
            <a:r>
              <a:rPr lang="en-US" sz="2000" b="0" dirty="0"/>
              <a:t> </a:t>
            </a:r>
            <a:r>
              <a:rPr lang="en-US" sz="2000" b="0" dirty="0" err="1"/>
              <a:t>sebesar</a:t>
            </a:r>
            <a:r>
              <a:rPr lang="en-US" sz="2000" b="0" dirty="0"/>
              <a:t> 3 per unit. 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?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?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Hitunglah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 yang </a:t>
            </a:r>
            <a:r>
              <a:rPr lang="en-US" sz="2000" dirty="0" err="1"/>
              <a:t>ditanggung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Hitunglah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 yang </a:t>
            </a:r>
            <a:r>
              <a:rPr lang="en-US" sz="2000" dirty="0" err="1"/>
              <a:t>ditangggung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produsen</a:t>
            </a: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Hitunglah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 total yang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endParaRPr lang="en-US" sz="2000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endParaRPr lang="en-US" sz="2000" b="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2525"/>
            <a:ext cx="8382000" cy="5400675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ditunjukkan</a:t>
            </a:r>
            <a:r>
              <a:rPr lang="en-US" sz="2000" b="0" dirty="0"/>
              <a:t> </a:t>
            </a:r>
            <a:r>
              <a:rPr lang="en-US" sz="2000" b="0" dirty="0" err="1"/>
              <a:t>oleh</a:t>
            </a:r>
            <a:r>
              <a:rPr lang="en-US" sz="2000" b="0" dirty="0"/>
              <a:t> </a:t>
            </a:r>
            <a:r>
              <a:rPr lang="en-US" sz="2000" b="0" dirty="0" err="1"/>
              <a:t>persamaan</a:t>
            </a:r>
            <a:r>
              <a:rPr lang="en-US" sz="2000" b="0" dirty="0"/>
              <a:t>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P = 15 – Q, </a:t>
            </a:r>
            <a:r>
              <a:rPr lang="en-US" sz="2000" b="0" dirty="0" err="1"/>
              <a:t>sedangkan</a:t>
            </a:r>
            <a:r>
              <a:rPr lang="en-US" sz="2000" b="0" dirty="0"/>
              <a:t> </a:t>
            </a:r>
            <a:r>
              <a:rPr lang="en-US" sz="2000" b="0" dirty="0" err="1"/>
              <a:t>penawarannya</a:t>
            </a:r>
            <a:r>
              <a:rPr lang="en-US" sz="2000" b="0" dirty="0"/>
              <a:t> P = 3 + 0,5Q.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Terhadap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dikenakan</a:t>
            </a:r>
            <a:r>
              <a:rPr lang="en-US" sz="2000" b="0" dirty="0"/>
              <a:t> </a:t>
            </a:r>
            <a:r>
              <a:rPr lang="en-US" sz="2000" b="0" dirty="0" err="1"/>
              <a:t>pajak</a:t>
            </a:r>
            <a:r>
              <a:rPr lang="en-US" sz="2000" b="0" dirty="0"/>
              <a:t> </a:t>
            </a:r>
            <a:r>
              <a:rPr lang="en-US" sz="2000" b="0" dirty="0" err="1"/>
              <a:t>sebesar</a:t>
            </a:r>
            <a:r>
              <a:rPr lang="en-US" sz="2000" b="0" dirty="0"/>
              <a:t> 3 per unit. 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?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Jawab: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Diket:   P</a:t>
            </a:r>
            <a:r>
              <a:rPr lang="en-US" sz="2000" baseline="-25000"/>
              <a:t>d</a:t>
            </a:r>
            <a:r>
              <a:rPr lang="en-US" sz="2000"/>
              <a:t> = </a:t>
            </a:r>
            <a:r>
              <a:rPr lang="en-US" sz="2000" b="0"/>
              <a:t>15 – Q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            P</a:t>
            </a:r>
            <a:r>
              <a:rPr lang="en-US" sz="2000" baseline="-25000"/>
              <a:t>s</a:t>
            </a:r>
            <a:r>
              <a:rPr lang="en-US" sz="2000"/>
              <a:t> = </a:t>
            </a:r>
            <a:r>
              <a:rPr lang="en-US" sz="2000" b="0"/>
              <a:t>3 + 0,5Q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P</a:t>
            </a:r>
            <a:r>
              <a:rPr lang="en-US" sz="2000" baseline="-25000"/>
              <a:t>d</a:t>
            </a:r>
            <a:r>
              <a:rPr lang="en-US" sz="2000"/>
              <a:t> = P</a:t>
            </a:r>
            <a:r>
              <a:rPr lang="en-US" sz="2000" baseline="-25000"/>
              <a:t>s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 b="0"/>
              <a:t>15 – Q = 3 + 0,5Q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15 – 3 = 0,5Q + Q</a:t>
            </a:r>
          </a:p>
          <a:p>
            <a:pPr marL="461963" lvl="1" indent="0" algn="just" eaLnBrk="1" hangingPunct="1">
              <a:buClr>
                <a:srgbClr val="002060"/>
              </a:buClr>
              <a:buNone/>
            </a:pPr>
            <a:r>
              <a:rPr lang="en-US" sz="2000"/>
              <a:t>12       = 1,5Q</a:t>
            </a:r>
          </a:p>
          <a:p>
            <a:pPr marL="461963" lvl="1" indent="0" algn="just" eaLnBrk="1" hangingPunct="1">
              <a:buClr>
                <a:srgbClr val="002060"/>
              </a:buClr>
              <a:buNone/>
            </a:pPr>
            <a:r>
              <a:rPr lang="en-US" sz="2000"/>
              <a:t>       Q</a:t>
            </a:r>
            <a:r>
              <a:rPr lang="en-US" sz="2000" baseline="-25000"/>
              <a:t>e</a:t>
            </a:r>
            <a:r>
              <a:rPr lang="en-US" sz="2000"/>
              <a:t>  =  8  </a:t>
            </a:r>
            <a:r>
              <a:rPr lang="en-US" sz="2000">
                <a:sym typeface="Wingdings" panose="05000000000000000000" pitchFamily="2" charset="2"/>
              </a:rPr>
              <a:t> Masukan ke salah satu persamaan</a:t>
            </a:r>
            <a:r>
              <a:rPr lang="en-US" sz="2000"/>
              <a:t> </a:t>
            </a:r>
            <a:endParaRPr lang="en-US" sz="2000" dirty="0"/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endParaRPr lang="en-US" sz="2000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endParaRPr lang="en-US" sz="2000" b="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Char char="•"/>
            </a:pPr>
            <a:endParaRPr lang="en-US" sz="20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22A4AFE-CFAE-38AE-09E1-51F2C5D1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52863"/>
            <a:ext cx="41148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q"/>
              <a:defRPr sz="2200" b="1">
                <a:solidFill>
                  <a:schemeClr val="tx1">
                    <a:lumMod val="5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2200">
                <a:solidFill>
                  <a:schemeClr val="tx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200">
                <a:solidFill>
                  <a:schemeClr val="tx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200">
                <a:solidFill>
                  <a:schemeClr val="tx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200">
                <a:solidFill>
                  <a:schemeClr val="tx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81063" lvl="1" indent="-419100" algn="just">
              <a:buClr>
                <a:srgbClr val="002060"/>
              </a:buClr>
              <a:buFontTx/>
              <a:buNone/>
            </a:pPr>
            <a:r>
              <a:rPr lang="en-US" sz="2000" kern="0"/>
              <a:t>P</a:t>
            </a:r>
            <a:r>
              <a:rPr lang="en-US" sz="2000" kern="0" baseline="-25000"/>
              <a:t>e</a:t>
            </a:r>
            <a:r>
              <a:rPr lang="en-US" sz="2000" kern="0"/>
              <a:t> = 15 – Q </a:t>
            </a:r>
          </a:p>
          <a:p>
            <a:pPr marL="881063" lvl="1" indent="-419100" algn="just">
              <a:buClr>
                <a:srgbClr val="002060"/>
              </a:buClr>
              <a:buFontTx/>
              <a:buNone/>
            </a:pPr>
            <a:r>
              <a:rPr lang="en-US" sz="2000" kern="0"/>
              <a:t>P</a:t>
            </a:r>
            <a:r>
              <a:rPr lang="en-US" sz="2000" kern="0" baseline="-25000"/>
              <a:t>e</a:t>
            </a:r>
            <a:r>
              <a:rPr lang="en-US" sz="2000" kern="0"/>
              <a:t> = 15 – 8 </a:t>
            </a:r>
          </a:p>
          <a:p>
            <a:pPr marL="881063" lvl="1" indent="-419100" algn="just">
              <a:buClr>
                <a:srgbClr val="002060"/>
              </a:buClr>
              <a:buFontTx/>
              <a:buNone/>
            </a:pPr>
            <a:r>
              <a:rPr lang="en-US" sz="2000" kern="0"/>
              <a:t>P</a:t>
            </a:r>
            <a:r>
              <a:rPr lang="en-US" sz="2000" kern="0" baseline="-25000"/>
              <a:t>e</a:t>
            </a:r>
            <a:r>
              <a:rPr lang="en-US" sz="2000" kern="0"/>
              <a:t> = 7 </a:t>
            </a:r>
          </a:p>
          <a:p>
            <a:pPr marL="461963" lvl="1" indent="0" algn="just">
              <a:buClr>
                <a:srgbClr val="002060"/>
              </a:buClr>
              <a:buFont typeface="Wingdings" pitchFamily="2" charset="2"/>
              <a:buNone/>
            </a:pPr>
            <a:r>
              <a:rPr lang="en-US" sz="2000" kern="0"/>
              <a:t> (P</a:t>
            </a:r>
            <a:r>
              <a:rPr lang="en-US" sz="2000" kern="0" baseline="-25000"/>
              <a:t>e </a:t>
            </a:r>
            <a:r>
              <a:rPr lang="en-US" sz="2000"/>
              <a:t>,Q</a:t>
            </a:r>
            <a:r>
              <a:rPr lang="en-US" sz="2000" baseline="-25000"/>
              <a:t>e</a:t>
            </a:r>
            <a:r>
              <a:rPr lang="en-US" sz="2000"/>
              <a:t>) </a:t>
            </a:r>
            <a:r>
              <a:rPr lang="en-US" sz="2000">
                <a:sym typeface="Wingdings" panose="05000000000000000000" pitchFamily="2" charset="2"/>
              </a:rPr>
              <a:t> ( 7 , 8 )</a:t>
            </a:r>
            <a:endParaRPr lang="en-US" sz="2000" b="0" kern="0"/>
          </a:p>
          <a:p>
            <a:pPr marL="457200" indent="-457200" algn="just">
              <a:buClr>
                <a:srgbClr val="002060"/>
              </a:buClr>
              <a:buFontTx/>
              <a:buNone/>
            </a:pPr>
            <a:endParaRPr lang="en-US" sz="2000" b="0" kern="0"/>
          </a:p>
          <a:p>
            <a:pPr marL="881063" lvl="1" indent="-419100" algn="just">
              <a:buClr>
                <a:srgbClr val="002060"/>
              </a:buClr>
              <a:buFontTx/>
              <a:buNone/>
            </a:pPr>
            <a:endParaRPr lang="en-US" sz="2000" kern="0"/>
          </a:p>
          <a:p>
            <a:pPr marL="881063" lvl="1" indent="-419100" algn="just">
              <a:buClr>
                <a:srgbClr val="002060"/>
              </a:buClr>
              <a:buFontTx/>
              <a:buNone/>
            </a:pPr>
            <a:endParaRPr lang="en-US" sz="2000" kern="0"/>
          </a:p>
          <a:p>
            <a:pPr marL="881063" lvl="1" indent="-419100" algn="just">
              <a:buClr>
                <a:srgbClr val="002060"/>
              </a:buClr>
              <a:buFontTx/>
              <a:buChar char="•"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8299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2525"/>
            <a:ext cx="8382000" cy="5400675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ditunjukkan</a:t>
            </a:r>
            <a:r>
              <a:rPr lang="en-US" sz="2000" b="0" dirty="0"/>
              <a:t> </a:t>
            </a:r>
            <a:r>
              <a:rPr lang="en-US" sz="2000" b="0" dirty="0" err="1"/>
              <a:t>oleh</a:t>
            </a:r>
            <a:r>
              <a:rPr lang="en-US" sz="2000" b="0" dirty="0"/>
              <a:t> </a:t>
            </a:r>
            <a:r>
              <a:rPr lang="en-US" sz="2000" b="0" dirty="0" err="1"/>
              <a:t>persamaan</a:t>
            </a:r>
            <a:r>
              <a:rPr lang="en-US" sz="2000" b="0" dirty="0"/>
              <a:t>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P = 15 – Q, </a:t>
            </a:r>
            <a:r>
              <a:rPr lang="en-US" sz="2000" b="0" dirty="0" err="1"/>
              <a:t>sedangkan</a:t>
            </a:r>
            <a:r>
              <a:rPr lang="en-US" sz="2000" b="0" dirty="0"/>
              <a:t> </a:t>
            </a:r>
            <a:r>
              <a:rPr lang="en-US" sz="2000" b="0" dirty="0" err="1"/>
              <a:t>penawarannya</a:t>
            </a:r>
            <a:r>
              <a:rPr lang="en-US" sz="2000" b="0" dirty="0"/>
              <a:t> P = 3 + 0,5Q.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Terhadap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dikenakan</a:t>
            </a:r>
            <a:r>
              <a:rPr lang="en-US" sz="2000" b="0" dirty="0"/>
              <a:t> </a:t>
            </a:r>
            <a:r>
              <a:rPr lang="en-US" sz="2000" b="0" dirty="0" err="1"/>
              <a:t>pajak</a:t>
            </a:r>
            <a:r>
              <a:rPr lang="en-US" sz="2000" b="0" dirty="0"/>
              <a:t> </a:t>
            </a:r>
            <a:r>
              <a:rPr lang="en-US" sz="2000" b="0" dirty="0" err="1"/>
              <a:t>sebesar</a:t>
            </a:r>
            <a:r>
              <a:rPr lang="en-US" sz="2000" b="0" dirty="0"/>
              <a:t> 3 per unit. </a:t>
            </a:r>
          </a:p>
          <a:p>
            <a:pPr marL="461963" lvl="1" indent="0" algn="just" eaLnBrk="1" hangingPunct="1">
              <a:buClr>
                <a:srgbClr val="002060"/>
              </a:buClr>
              <a:buNone/>
            </a:pPr>
            <a:r>
              <a:rPr lang="en-US" sz="2000"/>
              <a:t>b. Berapa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 </a:t>
            </a:r>
            <a:r>
              <a:rPr lang="en-US" sz="2000" err="1"/>
              <a:t>setelah</a:t>
            </a:r>
            <a:r>
              <a:rPr lang="en-US" sz="2000"/>
              <a:t> </a:t>
            </a:r>
          </a:p>
          <a:p>
            <a:pPr marL="461963" lvl="1" indent="0" algn="just" eaLnBrk="1" hangingPunct="1">
              <a:buClr>
                <a:srgbClr val="002060"/>
              </a:buClr>
              <a:buNone/>
            </a:pPr>
            <a:r>
              <a:rPr lang="en-US" sz="2000"/>
              <a:t>    pajak</a:t>
            </a:r>
            <a:r>
              <a:rPr lang="en-US" sz="2000" dirty="0"/>
              <a:t>?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Q</a:t>
            </a:r>
            <a:r>
              <a:rPr lang="en-US" sz="2000" baseline="-25000"/>
              <a:t>s</a:t>
            </a:r>
            <a:r>
              <a:rPr lang="en-US" sz="2000"/>
              <a:t>’ = P</a:t>
            </a:r>
            <a:r>
              <a:rPr lang="en-US" sz="2000" baseline="-25000"/>
              <a:t>s</a:t>
            </a:r>
            <a:r>
              <a:rPr lang="en-US" sz="2000"/>
              <a:t>’ =</a:t>
            </a:r>
            <a:r>
              <a:rPr lang="en-US" sz="2000" b="0"/>
              <a:t> 3 + 0,5Q + t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/>
              <a:t>Q</a:t>
            </a:r>
            <a:r>
              <a:rPr lang="en-US" sz="2000" baseline="-25000"/>
              <a:t>s</a:t>
            </a:r>
            <a:r>
              <a:rPr lang="en-US" sz="2000"/>
              <a:t>’ = P</a:t>
            </a:r>
            <a:r>
              <a:rPr lang="en-US" sz="2000" baseline="-25000"/>
              <a:t>s</a:t>
            </a:r>
            <a:r>
              <a:rPr lang="en-US" sz="2000"/>
              <a:t>’ =</a:t>
            </a:r>
            <a:r>
              <a:rPr lang="en-US" sz="2000" b="0"/>
              <a:t> 3 + 0,5Q + 3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/>
              <a:t>P</a:t>
            </a:r>
            <a:r>
              <a:rPr lang="en-US" sz="2000" baseline="-25000"/>
              <a:t>s</a:t>
            </a:r>
            <a:r>
              <a:rPr lang="en-US" sz="2000"/>
              <a:t>’ =</a:t>
            </a:r>
            <a:r>
              <a:rPr lang="en-US" sz="2000" b="0"/>
              <a:t> 0,5Q + 6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/>
              <a:t>Q</a:t>
            </a:r>
            <a:r>
              <a:rPr lang="en-US" sz="2000" baseline="-25000"/>
              <a:t>d</a:t>
            </a:r>
            <a:r>
              <a:rPr lang="en-US" sz="2000"/>
              <a:t> = Q</a:t>
            </a:r>
            <a:r>
              <a:rPr lang="en-US" sz="2000" baseline="-25000"/>
              <a:t>s</a:t>
            </a:r>
            <a:r>
              <a:rPr lang="en-US" sz="2000"/>
              <a:t>’ = P</a:t>
            </a:r>
            <a:r>
              <a:rPr lang="en-US" sz="2000" baseline="-25000"/>
              <a:t>s</a:t>
            </a:r>
            <a:r>
              <a:rPr lang="en-US" sz="2000"/>
              <a:t>’ =</a:t>
            </a:r>
            <a:r>
              <a:rPr lang="en-US" sz="2000" b="0"/>
              <a:t> 0,5Q + 6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0"/>
              <a:t>15 – Q = 0,5Q + 6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15 – 6 = 0,5Q + Q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        9 = 1,5Q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        Q</a:t>
            </a:r>
            <a:r>
              <a:rPr lang="en-US" sz="2000" baseline="-25000"/>
              <a:t>e</a:t>
            </a:r>
            <a:r>
              <a:rPr lang="en-US" sz="2000"/>
              <a:t>’ = 6    </a:t>
            </a:r>
            <a:r>
              <a:rPr lang="en-US" sz="2000">
                <a:sym typeface="Wingdings" panose="05000000000000000000" pitchFamily="2" charset="2"/>
              </a:rPr>
              <a:t> Masukan ke salah satu persamaan</a:t>
            </a:r>
            <a:endParaRPr lang="en-US" sz="2000" dirty="0"/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endParaRPr lang="en-US" sz="2000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endParaRPr lang="en-US" sz="2000" b="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Char char="•"/>
            </a:pPr>
            <a:endParaRPr lang="en-US" sz="20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46BD1A-2324-3650-DD91-B46ADCFC0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52863"/>
            <a:ext cx="41148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q"/>
              <a:defRPr sz="2200" b="1">
                <a:solidFill>
                  <a:schemeClr val="tx1">
                    <a:lumMod val="5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2200">
                <a:solidFill>
                  <a:schemeClr val="tx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200">
                <a:solidFill>
                  <a:schemeClr val="tx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200">
                <a:solidFill>
                  <a:schemeClr val="tx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200">
                <a:solidFill>
                  <a:schemeClr val="tx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81063" lvl="1" indent="-419100" algn="just">
              <a:buClr>
                <a:srgbClr val="002060"/>
              </a:buClr>
              <a:buFontTx/>
              <a:buNone/>
            </a:pPr>
            <a:r>
              <a:rPr lang="en-US" sz="2000" kern="0"/>
              <a:t>P</a:t>
            </a:r>
            <a:r>
              <a:rPr lang="en-US" sz="2000" kern="0" baseline="-25000"/>
              <a:t>e</a:t>
            </a:r>
            <a:r>
              <a:rPr lang="en-US" sz="2000" kern="0"/>
              <a:t> = 15 – Q </a:t>
            </a:r>
          </a:p>
          <a:p>
            <a:pPr marL="881063" lvl="1" indent="-419100" algn="just">
              <a:buClr>
                <a:srgbClr val="002060"/>
              </a:buClr>
              <a:buFontTx/>
              <a:buNone/>
            </a:pPr>
            <a:r>
              <a:rPr lang="en-US" sz="2000" kern="0"/>
              <a:t>P</a:t>
            </a:r>
            <a:r>
              <a:rPr lang="en-US" sz="2000" kern="0" baseline="-25000"/>
              <a:t>e</a:t>
            </a:r>
            <a:r>
              <a:rPr lang="en-US" sz="2000" kern="0"/>
              <a:t> = 15 – 6 </a:t>
            </a:r>
          </a:p>
          <a:p>
            <a:pPr marL="881063" lvl="1" indent="-419100" algn="just">
              <a:buClr>
                <a:srgbClr val="002060"/>
              </a:buClr>
              <a:buFontTx/>
              <a:buNone/>
            </a:pPr>
            <a:r>
              <a:rPr lang="en-US" sz="2000" kern="0"/>
              <a:t>P</a:t>
            </a:r>
            <a:r>
              <a:rPr lang="en-US" sz="2000" kern="0" baseline="-25000"/>
              <a:t>e</a:t>
            </a:r>
            <a:r>
              <a:rPr lang="en-US" sz="2000" kern="0"/>
              <a:t>’ = 9 </a:t>
            </a:r>
          </a:p>
          <a:p>
            <a:pPr marL="461963" lvl="1" indent="0" algn="just">
              <a:buClr>
                <a:srgbClr val="002060"/>
              </a:buClr>
              <a:buFont typeface="Wingdings" pitchFamily="2" charset="2"/>
              <a:buNone/>
            </a:pPr>
            <a:r>
              <a:rPr lang="en-US" sz="2000" kern="0"/>
              <a:t> (P</a:t>
            </a:r>
            <a:r>
              <a:rPr lang="en-US" sz="2000" kern="0" baseline="-25000"/>
              <a:t>e </a:t>
            </a:r>
            <a:r>
              <a:rPr lang="en-US" sz="2000" kern="0"/>
              <a:t>‘</a:t>
            </a:r>
            <a:r>
              <a:rPr lang="en-US" sz="2000"/>
              <a:t>,Q</a:t>
            </a:r>
            <a:r>
              <a:rPr lang="en-US" sz="2000" baseline="-25000"/>
              <a:t>e</a:t>
            </a:r>
            <a:r>
              <a:rPr lang="en-US" sz="2000"/>
              <a:t>’) </a:t>
            </a:r>
            <a:r>
              <a:rPr lang="en-US" sz="2000">
                <a:sym typeface="Wingdings" panose="05000000000000000000" pitchFamily="2" charset="2"/>
              </a:rPr>
              <a:t> ( 9 , 6 )</a:t>
            </a:r>
            <a:endParaRPr lang="en-US" sz="2000" b="0" kern="0"/>
          </a:p>
          <a:p>
            <a:pPr marL="457200" indent="-457200" algn="just">
              <a:buClr>
                <a:srgbClr val="002060"/>
              </a:buClr>
              <a:buFontTx/>
              <a:buNone/>
            </a:pPr>
            <a:endParaRPr lang="en-US" sz="2000" b="0" kern="0"/>
          </a:p>
          <a:p>
            <a:pPr marL="881063" lvl="1" indent="-419100" algn="just">
              <a:buClr>
                <a:srgbClr val="002060"/>
              </a:buClr>
              <a:buFontTx/>
              <a:buNone/>
            </a:pPr>
            <a:endParaRPr lang="en-US" sz="2000" kern="0"/>
          </a:p>
          <a:p>
            <a:pPr marL="881063" lvl="1" indent="-419100" algn="just">
              <a:buClr>
                <a:srgbClr val="002060"/>
              </a:buClr>
              <a:buFontTx/>
              <a:buNone/>
            </a:pPr>
            <a:endParaRPr lang="en-US" sz="2000" kern="0"/>
          </a:p>
          <a:p>
            <a:pPr marL="881063" lvl="1" indent="-419100" algn="just">
              <a:buClr>
                <a:srgbClr val="002060"/>
              </a:buClr>
              <a:buFontTx/>
              <a:buChar char="•"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55481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4"/>
          <p:cNvSpPr>
            <a:spLocks noChangeArrowheads="1"/>
          </p:cNvSpPr>
          <p:nvPr/>
        </p:nvSpPr>
        <p:spPr bwMode="auto">
          <a:xfrm>
            <a:off x="990600" y="1295400"/>
            <a:ext cx="7315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FUNGSI BIAYA (COST FUNCTION)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1" dirty="0" err="1">
                <a:solidFill>
                  <a:srgbClr val="0070C0"/>
                </a:solidFill>
              </a:rPr>
              <a:t>Biaya</a:t>
            </a:r>
            <a:r>
              <a:rPr lang="en-US" sz="2200" b="1" dirty="0">
                <a:solidFill>
                  <a:srgbClr val="0070C0"/>
                </a:solidFill>
              </a:rPr>
              <a:t> Total = </a:t>
            </a:r>
            <a:r>
              <a:rPr lang="en-US" sz="2200" b="1" dirty="0" err="1">
                <a:solidFill>
                  <a:srgbClr val="0070C0"/>
                </a:solidFill>
              </a:rPr>
              <a:t>Biaya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Tetap</a:t>
            </a:r>
            <a:r>
              <a:rPr lang="en-US" sz="2200" b="1" dirty="0">
                <a:solidFill>
                  <a:srgbClr val="0070C0"/>
                </a:solidFill>
              </a:rPr>
              <a:t> Total + </a:t>
            </a:r>
            <a:r>
              <a:rPr lang="en-US" sz="2200" b="1" dirty="0" err="1">
                <a:solidFill>
                  <a:srgbClr val="0070C0"/>
                </a:solidFill>
              </a:rPr>
              <a:t>Biaya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Variabel</a:t>
            </a:r>
            <a:r>
              <a:rPr lang="en-US" sz="2200" b="1" dirty="0">
                <a:solidFill>
                  <a:srgbClr val="0070C0"/>
                </a:solidFill>
              </a:rPr>
              <a:t> Total </a:t>
            </a:r>
          </a:p>
          <a:p>
            <a:pPr algn="ctr" eaLnBrk="1" hangingPunct="1">
              <a:buFontTx/>
              <a:buNone/>
            </a:pPr>
            <a:endParaRPr lang="en-US" sz="2200" b="1" dirty="0">
              <a:solidFill>
                <a:srgbClr val="0070C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209800"/>
            <a:ext cx="4640262" cy="4087812"/>
            <a:chOff x="475" y="1581"/>
            <a:chExt cx="2923" cy="2575"/>
          </a:xfrm>
        </p:grpSpPr>
        <p:sp>
          <p:nvSpPr>
            <p:cNvPr id="6155" name="Line 5"/>
            <p:cNvSpPr>
              <a:spLocks noChangeShapeType="1"/>
            </p:cNvSpPr>
            <p:nvPr/>
          </p:nvSpPr>
          <p:spPr bwMode="auto">
            <a:xfrm flipV="1">
              <a:off x="703" y="1748"/>
              <a:ext cx="0" cy="2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6" name="Line 6"/>
            <p:cNvSpPr>
              <a:spLocks noChangeShapeType="1"/>
            </p:cNvSpPr>
            <p:nvPr/>
          </p:nvSpPr>
          <p:spPr bwMode="auto">
            <a:xfrm flipV="1">
              <a:off x="702" y="3925"/>
              <a:ext cx="2482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7" name="Text Box 7"/>
            <p:cNvSpPr txBox="1">
              <a:spLocks noChangeArrowheads="1"/>
            </p:cNvSpPr>
            <p:nvPr/>
          </p:nvSpPr>
          <p:spPr bwMode="auto">
            <a:xfrm>
              <a:off x="3184" y="381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q</a:t>
              </a:r>
            </a:p>
          </p:txBody>
        </p:sp>
        <p:sp>
          <p:nvSpPr>
            <p:cNvPr id="6158" name="Text Box 8"/>
            <p:cNvSpPr txBox="1">
              <a:spLocks noChangeArrowheads="1"/>
            </p:cNvSpPr>
            <p:nvPr/>
          </p:nvSpPr>
          <p:spPr bwMode="auto">
            <a:xfrm>
              <a:off x="475" y="1581"/>
              <a:ext cx="3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TC</a:t>
              </a:r>
            </a:p>
          </p:txBody>
        </p:sp>
        <p:sp>
          <p:nvSpPr>
            <p:cNvPr id="6159" name="Text Box 9"/>
            <p:cNvSpPr txBox="1">
              <a:spLocks noChangeArrowheads="1"/>
            </p:cNvSpPr>
            <p:nvPr/>
          </p:nvSpPr>
          <p:spPr bwMode="auto">
            <a:xfrm>
              <a:off x="567" y="392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0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9475" y="2408237"/>
            <a:ext cx="6867525" cy="2801938"/>
            <a:chOff x="703" y="1706"/>
            <a:chExt cx="4326" cy="1765"/>
          </a:xfrm>
        </p:grpSpPr>
        <p:sp>
          <p:nvSpPr>
            <p:cNvPr id="6153" name="Line 11"/>
            <p:cNvSpPr>
              <a:spLocks noChangeShapeType="1"/>
            </p:cNvSpPr>
            <p:nvPr/>
          </p:nvSpPr>
          <p:spPr bwMode="auto">
            <a:xfrm flipV="1">
              <a:off x="703" y="1842"/>
              <a:ext cx="2222" cy="16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4" name="Text Box 12"/>
            <p:cNvSpPr txBox="1">
              <a:spLocks noChangeArrowheads="1"/>
            </p:cNvSpPr>
            <p:nvPr/>
          </p:nvSpPr>
          <p:spPr bwMode="auto">
            <a:xfrm>
              <a:off x="2941" y="1706"/>
              <a:ext cx="20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000FF"/>
                  </a:solidFill>
                </a:rPr>
                <a:t>TC = </a:t>
              </a:r>
              <a:r>
                <a:rPr lang="en-US" b="1" i="1" dirty="0">
                  <a:solidFill>
                    <a:srgbClr val="0000FF"/>
                  </a:solidFill>
                </a:rPr>
                <a:t>f </a:t>
              </a:r>
              <a:r>
                <a:rPr lang="en-US" b="1" dirty="0">
                  <a:solidFill>
                    <a:srgbClr val="0000FF"/>
                  </a:solidFill>
                </a:rPr>
                <a:t>(q) = FC + VC = k + </a:t>
              </a:r>
              <a:r>
                <a:rPr lang="en-US" b="1" dirty="0" err="1">
                  <a:solidFill>
                    <a:srgbClr val="0000FF"/>
                  </a:solidFill>
                </a:rPr>
                <a:t>mq</a:t>
              </a:r>
              <a:endParaRPr lang="en-US" b="1" dirty="0">
                <a:solidFill>
                  <a:srgbClr val="0000FF"/>
                </a:solidFill>
              </a:endParaRPr>
            </a:p>
            <a:p>
              <a:pPr eaLnBrk="0" hangingPunct="0"/>
              <a:r>
                <a:rPr lang="en-US" b="1" dirty="0">
                  <a:solidFill>
                    <a:srgbClr val="0000FF"/>
                  </a:solidFill>
                </a:rPr>
                <a:t>        	</a:t>
              </a:r>
              <a:endParaRPr lang="en-US" b="1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073239" y="3099434"/>
            <a:ext cx="230082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Segoe UI" pitchFamily="34" charset="0"/>
                <a:cs typeface="Segoe UI" pitchFamily="34" charset="0"/>
              </a:rPr>
              <a:t>TC  = total cost</a:t>
            </a:r>
          </a:p>
          <a:p>
            <a:pPr eaLnBrk="0" hangingPunct="0"/>
            <a:r>
              <a:rPr lang="en-US" dirty="0">
                <a:latin typeface="Segoe UI" pitchFamily="34" charset="0"/>
                <a:cs typeface="Segoe UI" pitchFamily="34" charset="0"/>
              </a:rPr>
              <a:t>FC  = fixed cost</a:t>
            </a:r>
          </a:p>
          <a:p>
            <a:pPr eaLnBrk="0" hangingPunct="0"/>
            <a:r>
              <a:rPr lang="en-US" dirty="0">
                <a:latin typeface="Segoe UI" pitchFamily="34" charset="0"/>
                <a:cs typeface="Segoe UI" pitchFamily="34" charset="0"/>
              </a:rPr>
              <a:t>VC  =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variabele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cost</a:t>
            </a:r>
          </a:p>
          <a:p>
            <a:pPr eaLnBrk="0" hangingPunct="0"/>
            <a:r>
              <a:rPr lang="en-US" dirty="0">
                <a:latin typeface="Segoe UI" pitchFamily="34" charset="0"/>
                <a:cs typeface="Segoe UI" pitchFamily="34" charset="0"/>
              </a:rPr>
              <a:t>k    =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konstanta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 eaLnBrk="0" hangingPunct="0"/>
            <a:r>
              <a:rPr lang="en-US" dirty="0">
                <a:latin typeface="Segoe UI" pitchFamily="34" charset="0"/>
                <a:cs typeface="Segoe UI" pitchFamily="34" charset="0"/>
              </a:rPr>
              <a:t>m   = slope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kurva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VC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01662" y="497205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4571" b="4000"/>
          <a:stretch>
            <a:fillRect/>
          </a:stretch>
        </p:blipFill>
        <p:spPr bwMode="auto">
          <a:xfrm>
            <a:off x="7205662" y="4953000"/>
            <a:ext cx="16335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/>
      <p:bldP spid="522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2525"/>
            <a:ext cx="8382000" cy="5400675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ditunjukkan</a:t>
            </a:r>
            <a:r>
              <a:rPr lang="en-US" sz="2000" b="0" dirty="0"/>
              <a:t> </a:t>
            </a:r>
            <a:r>
              <a:rPr lang="en-US" sz="2000" b="0" dirty="0" err="1"/>
              <a:t>oleh</a:t>
            </a:r>
            <a:r>
              <a:rPr lang="en-US" sz="2000" b="0" dirty="0"/>
              <a:t> </a:t>
            </a:r>
            <a:r>
              <a:rPr lang="en-US" sz="2000" b="0" dirty="0" err="1"/>
              <a:t>persamaan</a:t>
            </a:r>
            <a:r>
              <a:rPr lang="en-US" sz="2000" b="0" dirty="0"/>
              <a:t>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P = 15 – Q, </a:t>
            </a:r>
            <a:r>
              <a:rPr lang="en-US" sz="2000" b="0" dirty="0" err="1"/>
              <a:t>sedangkan</a:t>
            </a:r>
            <a:r>
              <a:rPr lang="en-US" sz="2000" b="0" dirty="0"/>
              <a:t> </a:t>
            </a:r>
            <a:r>
              <a:rPr lang="en-US" sz="2000" b="0" dirty="0" err="1"/>
              <a:t>penawarannya</a:t>
            </a:r>
            <a:r>
              <a:rPr lang="en-US" sz="2000" b="0" dirty="0"/>
              <a:t> P = 3 + 0,5Q.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Terhadap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dikenakan</a:t>
            </a:r>
            <a:r>
              <a:rPr lang="en-US" sz="2000" b="0" dirty="0"/>
              <a:t> </a:t>
            </a:r>
            <a:r>
              <a:rPr lang="en-US" sz="2000" b="0" dirty="0" err="1"/>
              <a:t>pajak</a:t>
            </a:r>
            <a:r>
              <a:rPr lang="en-US" sz="2000" b="0" dirty="0"/>
              <a:t> </a:t>
            </a:r>
            <a:r>
              <a:rPr lang="en-US" sz="2000" b="0" dirty="0" err="1"/>
              <a:t>sebesar</a:t>
            </a:r>
            <a:r>
              <a:rPr lang="en-US" sz="2000" b="0" dirty="0"/>
              <a:t> 3 per unit. </a:t>
            </a:r>
          </a:p>
          <a:p>
            <a:pPr marL="461963" lvl="1" indent="0" algn="just" eaLnBrk="1" hangingPunct="1">
              <a:buClr>
                <a:srgbClr val="002060"/>
              </a:buClr>
              <a:buNone/>
            </a:pPr>
            <a:r>
              <a:rPr lang="en-US" sz="2000"/>
              <a:t>c. Hitunglah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 yang </a:t>
            </a:r>
            <a:r>
              <a:rPr lang="en-US" sz="2000" dirty="0" err="1"/>
              <a:t>ditanggung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k </a:t>
            </a:r>
            <a:r>
              <a:rPr lang="en-US" sz="2000" b="1">
                <a:solidFill>
                  <a:srgbClr val="0070C0"/>
                </a:solidFill>
              </a:rPr>
              <a:t>= P</a:t>
            </a:r>
            <a:r>
              <a:rPr lang="en-US" sz="2000" b="1" baseline="-25000">
                <a:solidFill>
                  <a:srgbClr val="0070C0"/>
                </a:solidFill>
              </a:rPr>
              <a:t>e</a:t>
            </a:r>
            <a:r>
              <a:rPr lang="en-US" sz="2000" b="1">
                <a:solidFill>
                  <a:srgbClr val="0070C0"/>
                </a:solidFill>
              </a:rPr>
              <a:t>’ – P</a:t>
            </a:r>
            <a:r>
              <a:rPr lang="en-US" sz="2000" b="1" baseline="-25000">
                <a:solidFill>
                  <a:srgbClr val="0070C0"/>
                </a:solidFill>
              </a:rPr>
              <a:t>e</a:t>
            </a:r>
            <a:endParaRPr lang="en-US" sz="2000" b="1"/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k </a:t>
            </a:r>
            <a:r>
              <a:rPr lang="en-US" sz="2000" b="1">
                <a:solidFill>
                  <a:srgbClr val="0070C0"/>
                </a:solidFill>
              </a:rPr>
              <a:t>= 9 – 7</a:t>
            </a:r>
            <a:endParaRPr lang="en-US" sz="2000" b="1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k </a:t>
            </a:r>
            <a:r>
              <a:rPr lang="en-US" sz="2000" b="1">
                <a:solidFill>
                  <a:srgbClr val="0070C0"/>
                </a:solidFill>
              </a:rPr>
              <a:t>= 2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b="1">
              <a:solidFill>
                <a:srgbClr val="0070C0"/>
              </a:solidFill>
            </a:endParaRP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Total Pajak yang ditanggung konsumen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k</a:t>
            </a:r>
            <a:r>
              <a:rPr lang="en-US" sz="2000" b="1">
                <a:solidFill>
                  <a:srgbClr val="0070C0"/>
                </a:solidFill>
              </a:rPr>
              <a:t> = Q</a:t>
            </a:r>
            <a:r>
              <a:rPr lang="en-US" sz="2000" b="1" baseline="-25000">
                <a:solidFill>
                  <a:srgbClr val="0070C0"/>
                </a:solidFill>
              </a:rPr>
              <a:t>e</a:t>
            </a:r>
            <a:r>
              <a:rPr lang="en-US" sz="2000" b="1">
                <a:solidFill>
                  <a:srgbClr val="0070C0"/>
                </a:solidFill>
              </a:rPr>
              <a:t>’ * t</a:t>
            </a:r>
            <a:r>
              <a:rPr lang="en-US" sz="2000" b="1" baseline="-25000">
                <a:solidFill>
                  <a:srgbClr val="0070C0"/>
                </a:solidFill>
              </a:rPr>
              <a:t>k 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k</a:t>
            </a:r>
            <a:r>
              <a:rPr lang="en-US" sz="2000" b="1">
                <a:solidFill>
                  <a:srgbClr val="0070C0"/>
                </a:solidFill>
              </a:rPr>
              <a:t> = 6 * 2</a:t>
            </a:r>
            <a:r>
              <a:rPr lang="en-US" sz="2000" b="1" baseline="-25000">
                <a:solidFill>
                  <a:srgbClr val="0070C0"/>
                </a:solidFill>
              </a:rPr>
              <a:t> 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k</a:t>
            </a:r>
            <a:r>
              <a:rPr lang="en-US" sz="2000" b="1">
                <a:solidFill>
                  <a:srgbClr val="0070C0"/>
                </a:solidFill>
              </a:rPr>
              <a:t> = 12</a:t>
            </a:r>
            <a:r>
              <a:rPr lang="en-US" sz="2000" b="1" baseline="-25000">
                <a:solidFill>
                  <a:srgbClr val="0070C0"/>
                </a:solidFill>
              </a:rPr>
              <a:t> 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endParaRPr lang="en-US" sz="2000" b="1" baseline="-25000">
              <a:solidFill>
                <a:srgbClr val="0070C0"/>
              </a:solidFill>
            </a:endParaRP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endParaRPr lang="en-US" sz="2000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endParaRPr lang="en-US" sz="2000" b="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5943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2525"/>
            <a:ext cx="8382000" cy="5400675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ditunjukkan</a:t>
            </a:r>
            <a:r>
              <a:rPr lang="en-US" sz="2000" b="0" dirty="0"/>
              <a:t> </a:t>
            </a:r>
            <a:r>
              <a:rPr lang="en-US" sz="2000" b="0" dirty="0" err="1"/>
              <a:t>oleh</a:t>
            </a:r>
            <a:r>
              <a:rPr lang="en-US" sz="2000" b="0" dirty="0"/>
              <a:t> </a:t>
            </a:r>
            <a:r>
              <a:rPr lang="en-US" sz="2000" b="0" dirty="0" err="1"/>
              <a:t>persamaan</a:t>
            </a:r>
            <a:r>
              <a:rPr lang="en-US" sz="2000" b="0" dirty="0"/>
              <a:t>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P = 15 – Q, </a:t>
            </a:r>
            <a:r>
              <a:rPr lang="en-US" sz="2000" b="0" dirty="0" err="1"/>
              <a:t>sedangkan</a:t>
            </a:r>
            <a:r>
              <a:rPr lang="en-US" sz="2000" b="0" dirty="0"/>
              <a:t> </a:t>
            </a:r>
            <a:r>
              <a:rPr lang="en-US" sz="2000" b="0" dirty="0" err="1"/>
              <a:t>penawarannya</a:t>
            </a:r>
            <a:r>
              <a:rPr lang="en-US" sz="2000" b="0" dirty="0"/>
              <a:t> P = 3 + 0,5Q.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Terhadap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dikenakan</a:t>
            </a:r>
            <a:r>
              <a:rPr lang="en-US" sz="2000" b="0" dirty="0"/>
              <a:t> </a:t>
            </a:r>
            <a:r>
              <a:rPr lang="en-US" sz="2000" b="0" dirty="0" err="1"/>
              <a:t>pajak</a:t>
            </a:r>
            <a:r>
              <a:rPr lang="en-US" sz="2000" b="0" dirty="0"/>
              <a:t> </a:t>
            </a:r>
            <a:r>
              <a:rPr lang="en-US" sz="2000" b="0" dirty="0" err="1"/>
              <a:t>sebesar</a:t>
            </a:r>
            <a:r>
              <a:rPr lang="en-US" sz="2000" b="0" dirty="0"/>
              <a:t> 3 per unit. </a:t>
            </a:r>
          </a:p>
          <a:p>
            <a:pPr marL="461963" lvl="1" indent="0" algn="just" eaLnBrk="1" hangingPunct="1">
              <a:buClr>
                <a:srgbClr val="002060"/>
              </a:buClr>
              <a:buNone/>
            </a:pPr>
            <a:r>
              <a:rPr lang="en-US" sz="2000"/>
              <a:t>d. Hitunglah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 yang </a:t>
            </a:r>
            <a:r>
              <a:rPr lang="en-US" sz="2000" dirty="0" err="1"/>
              <a:t>ditangggung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produsen</a:t>
            </a: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/>
              <a:t>T = 3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p</a:t>
            </a:r>
            <a:r>
              <a:rPr lang="en-US" sz="2000" b="1">
                <a:solidFill>
                  <a:srgbClr val="0070C0"/>
                </a:solidFill>
              </a:rPr>
              <a:t> = t – t</a:t>
            </a:r>
            <a:r>
              <a:rPr lang="en-US" sz="2000" b="1" baseline="-25000">
                <a:solidFill>
                  <a:srgbClr val="0070C0"/>
                </a:solidFill>
              </a:rPr>
              <a:t>k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p</a:t>
            </a:r>
            <a:r>
              <a:rPr lang="en-US" sz="2000" b="1">
                <a:solidFill>
                  <a:srgbClr val="0070C0"/>
                </a:solidFill>
              </a:rPr>
              <a:t> = 3 – 2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p</a:t>
            </a:r>
            <a:r>
              <a:rPr lang="en-US" sz="2000" b="1">
                <a:solidFill>
                  <a:srgbClr val="0070C0"/>
                </a:solidFill>
              </a:rPr>
              <a:t> = 1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endParaRPr lang="en-US" sz="2000" b="1" baseline="-25000">
              <a:solidFill>
                <a:srgbClr val="0070C0"/>
              </a:solidFill>
            </a:endParaRP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0000"/>
                </a:solidFill>
              </a:rPr>
              <a:t>Total Pajak yang ditanggung Produsen</a:t>
            </a:r>
            <a:endParaRPr lang="en-US" sz="2000" b="1" baseline="-25000">
              <a:solidFill>
                <a:srgbClr val="0070C0"/>
              </a:solidFill>
            </a:endParaRP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p</a:t>
            </a:r>
            <a:r>
              <a:rPr lang="en-US" sz="2000" b="1">
                <a:solidFill>
                  <a:srgbClr val="0070C0"/>
                </a:solidFill>
              </a:rPr>
              <a:t> = Q</a:t>
            </a:r>
            <a:r>
              <a:rPr lang="en-US" sz="2000" b="1" baseline="-25000">
                <a:solidFill>
                  <a:srgbClr val="0070C0"/>
                </a:solidFill>
              </a:rPr>
              <a:t>e</a:t>
            </a:r>
            <a:r>
              <a:rPr lang="en-US" sz="2000" b="1">
                <a:solidFill>
                  <a:srgbClr val="0070C0"/>
                </a:solidFill>
              </a:rPr>
              <a:t>’ * t</a:t>
            </a:r>
            <a:r>
              <a:rPr lang="en-US" sz="2000" b="1" baseline="-25000">
                <a:solidFill>
                  <a:srgbClr val="0070C0"/>
                </a:solidFill>
              </a:rPr>
              <a:t>p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p</a:t>
            </a:r>
            <a:r>
              <a:rPr lang="en-US" sz="2000" b="1">
                <a:solidFill>
                  <a:srgbClr val="0070C0"/>
                </a:solidFill>
              </a:rPr>
              <a:t> = 6 * 1</a:t>
            </a:r>
          </a:p>
          <a:p>
            <a:pPr marL="881063" lvl="1" indent="-419100" algn="just">
              <a:buClr>
                <a:srgbClr val="002060"/>
              </a:buClr>
              <a:buNone/>
            </a:pPr>
            <a:r>
              <a:rPr lang="en-US" sz="2000" b="1">
                <a:solidFill>
                  <a:srgbClr val="0070C0"/>
                </a:solidFill>
              </a:rPr>
              <a:t>T</a:t>
            </a:r>
            <a:r>
              <a:rPr lang="en-US" sz="2000" b="1" baseline="-25000">
                <a:solidFill>
                  <a:srgbClr val="0070C0"/>
                </a:solidFill>
              </a:rPr>
              <a:t>p</a:t>
            </a:r>
            <a:r>
              <a:rPr lang="en-US" sz="2000" b="1">
                <a:solidFill>
                  <a:srgbClr val="0070C0"/>
                </a:solidFill>
              </a:rPr>
              <a:t> = 6</a:t>
            </a:r>
            <a:endParaRPr lang="en-US" sz="2000" b="1" baseline="-25000">
              <a:solidFill>
                <a:srgbClr val="0070C0"/>
              </a:solidFill>
            </a:endParaRP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endParaRPr lang="en-US" sz="2000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endParaRPr lang="en-US" sz="2000" b="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63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2525"/>
            <a:ext cx="8382000" cy="5400675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ditunjukkan</a:t>
            </a:r>
            <a:r>
              <a:rPr lang="en-US" sz="2000" b="0" dirty="0"/>
              <a:t> </a:t>
            </a:r>
            <a:r>
              <a:rPr lang="en-US" sz="2000" b="0" dirty="0" err="1"/>
              <a:t>oleh</a:t>
            </a:r>
            <a:r>
              <a:rPr lang="en-US" sz="2000" b="0" dirty="0"/>
              <a:t> </a:t>
            </a:r>
            <a:r>
              <a:rPr lang="en-US" sz="2000" b="0" dirty="0" err="1"/>
              <a:t>persamaan</a:t>
            </a:r>
            <a:r>
              <a:rPr lang="en-US" sz="2000" b="0" dirty="0"/>
              <a:t>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P = 15 – Q, </a:t>
            </a:r>
            <a:r>
              <a:rPr lang="en-US" sz="2000" b="0" dirty="0" err="1"/>
              <a:t>sedangkan</a:t>
            </a:r>
            <a:r>
              <a:rPr lang="en-US" sz="2000" b="0" dirty="0"/>
              <a:t> </a:t>
            </a:r>
            <a:r>
              <a:rPr lang="en-US" sz="2000" b="0" dirty="0" err="1"/>
              <a:t>penawarannya</a:t>
            </a:r>
            <a:r>
              <a:rPr lang="en-US" sz="2000" b="0" dirty="0"/>
              <a:t> P = 3 + 0,5Q. </a:t>
            </a:r>
          </a:p>
          <a:p>
            <a:pPr marL="457200" indent="-457200" algn="just" eaLnBrk="1" hangingPunct="1">
              <a:buClr>
                <a:srgbClr val="002060"/>
              </a:buClr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Terhadap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dikenakan</a:t>
            </a:r>
            <a:r>
              <a:rPr lang="en-US" sz="2000" b="0" dirty="0"/>
              <a:t> </a:t>
            </a:r>
            <a:r>
              <a:rPr lang="en-US" sz="2000" b="0" dirty="0" err="1"/>
              <a:t>pajak</a:t>
            </a:r>
            <a:r>
              <a:rPr lang="en-US" sz="2000" b="0" dirty="0"/>
              <a:t> </a:t>
            </a:r>
            <a:r>
              <a:rPr lang="en-US" sz="2000" b="0" dirty="0" err="1"/>
              <a:t>sebesar</a:t>
            </a:r>
            <a:r>
              <a:rPr lang="en-US" sz="2000" b="0" dirty="0"/>
              <a:t> 3 per unit. 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/>
              <a:t>Hitunglah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 total yang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 b="1">
                <a:solidFill>
                  <a:srgbClr val="0070C0"/>
                </a:solidFill>
              </a:rPr>
              <a:t>T = Q</a:t>
            </a:r>
            <a:r>
              <a:rPr lang="en-US" sz="2000" b="1" baseline="-25000">
                <a:solidFill>
                  <a:srgbClr val="0070C0"/>
                </a:solidFill>
              </a:rPr>
              <a:t>e</a:t>
            </a:r>
            <a:r>
              <a:rPr lang="en-US" sz="2000" b="1">
                <a:solidFill>
                  <a:srgbClr val="0070C0"/>
                </a:solidFill>
              </a:rPr>
              <a:t>’ </a:t>
            </a:r>
            <a:r>
              <a:rPr lang="en-US" sz="2000" b="1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2000" b="1">
                <a:solidFill>
                  <a:srgbClr val="0070C0"/>
                </a:solidFill>
              </a:rPr>
              <a:t> t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 b="1">
                <a:solidFill>
                  <a:srgbClr val="0070C0"/>
                </a:solidFill>
              </a:rPr>
              <a:t>T = 6 </a:t>
            </a:r>
            <a:r>
              <a:rPr lang="en-US" sz="2000" b="1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2000" b="1">
                <a:solidFill>
                  <a:srgbClr val="0070C0"/>
                </a:solidFill>
              </a:rPr>
              <a:t> 3</a:t>
            </a:r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r>
              <a:rPr lang="en-US" sz="2000" b="1">
                <a:solidFill>
                  <a:srgbClr val="0070C0"/>
                </a:solidFill>
              </a:rPr>
              <a:t>T = 18</a:t>
            </a:r>
            <a:endParaRPr lang="en-US" sz="2000" dirty="0"/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endParaRPr lang="en-US" sz="2000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endParaRPr lang="en-US" sz="2000" b="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None/>
            </a:pPr>
            <a:endParaRPr lang="en-US" sz="2000" dirty="0"/>
          </a:p>
          <a:p>
            <a:pPr marL="881063" lvl="1" indent="-419100" algn="just" eaLnBrk="1" hangingPunct="1">
              <a:buClr>
                <a:srgbClr val="002060"/>
              </a:buClr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368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696200" cy="5257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perusahaan</a:t>
            </a:r>
            <a:r>
              <a:rPr lang="en-US" sz="2000" b="0" dirty="0"/>
              <a:t> </a:t>
            </a:r>
            <a:r>
              <a:rPr lang="en-US" sz="2000" b="0" dirty="0" err="1"/>
              <a:t>cuci</a:t>
            </a:r>
            <a:r>
              <a:rPr lang="en-US" sz="2000" b="0" dirty="0"/>
              <a:t> </a:t>
            </a:r>
            <a:r>
              <a:rPr lang="en-US" sz="2000" b="0" dirty="0" err="1"/>
              <a:t>mobil</a:t>
            </a:r>
            <a:r>
              <a:rPr lang="en-US" sz="2000" b="0" dirty="0"/>
              <a:t> </a:t>
            </a:r>
            <a:r>
              <a:rPr lang="en-US" sz="2000" b="0" dirty="0" err="1"/>
              <a:t>sedang</a:t>
            </a:r>
            <a:r>
              <a:rPr lang="en-US" sz="2000" b="0" dirty="0"/>
              <a:t> </a:t>
            </a:r>
            <a:r>
              <a:rPr lang="en-US" sz="2000" b="0" dirty="0" err="1"/>
              <a:t>mempertimbangkan</a:t>
            </a:r>
            <a:r>
              <a:rPr lang="en-US" sz="2000" b="0" dirty="0"/>
              <a:t> </a:t>
            </a:r>
            <a:r>
              <a:rPr lang="en-US" sz="2000" b="0" dirty="0" err="1"/>
              <a:t>tiga</a:t>
            </a:r>
            <a:r>
              <a:rPr lang="en-US" sz="2000" b="0" dirty="0"/>
              <a:t> </a:t>
            </a:r>
            <a:r>
              <a:rPr lang="en-US" sz="2000" b="0" dirty="0" err="1"/>
              <a:t>alternatif</a:t>
            </a:r>
            <a:r>
              <a:rPr lang="en-US" sz="2000" b="0" dirty="0"/>
              <a:t> </a:t>
            </a:r>
            <a:r>
              <a:rPr lang="en-US" sz="2000" b="0" dirty="0" err="1"/>
              <a:t>metode</a:t>
            </a:r>
            <a:r>
              <a:rPr lang="en-US" sz="2000" b="0" dirty="0"/>
              <a:t> </a:t>
            </a:r>
            <a:r>
              <a:rPr lang="en-US" sz="2000" b="0" dirty="0" err="1"/>
              <a:t>pencucian</a:t>
            </a:r>
            <a:r>
              <a:rPr lang="en-US" sz="2000" b="0" dirty="0"/>
              <a:t> yang </a:t>
            </a:r>
            <a:r>
              <a:rPr lang="en-US" sz="2000" b="0" dirty="0" err="1"/>
              <a:t>akan</a:t>
            </a:r>
            <a:r>
              <a:rPr lang="en-US" sz="2000" b="0" dirty="0"/>
              <a:t> </a:t>
            </a:r>
            <a:r>
              <a:rPr lang="en-US" sz="2000" b="0" dirty="0" err="1"/>
              <a:t>dipergunakan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outlet </a:t>
            </a:r>
            <a:r>
              <a:rPr lang="en-US" sz="2000" b="0" dirty="0" err="1"/>
              <a:t>baru</a:t>
            </a:r>
            <a:r>
              <a:rPr lang="en-US" sz="2000" b="0" dirty="0"/>
              <a:t> yang </a:t>
            </a:r>
            <a:r>
              <a:rPr lang="en-US" sz="2000" b="0" dirty="0" err="1"/>
              <a:t>akan</a:t>
            </a:r>
            <a:r>
              <a:rPr lang="en-US" sz="2000" b="0" dirty="0"/>
              <a:t> </a:t>
            </a:r>
            <a:r>
              <a:rPr lang="en-US" sz="2000" b="0" dirty="0" err="1"/>
              <a:t>dibuka</a:t>
            </a:r>
            <a:r>
              <a:rPr lang="en-US" sz="2000" b="0" dirty="0"/>
              <a:t>. </a:t>
            </a:r>
            <a:r>
              <a:rPr lang="en-US" sz="2000" b="0" dirty="0" err="1"/>
              <a:t>Alternatif</a:t>
            </a:r>
            <a:r>
              <a:rPr lang="en-US" sz="2000" b="0" dirty="0"/>
              <a:t> </a:t>
            </a:r>
            <a:r>
              <a:rPr lang="en-US" sz="2000" b="0" dirty="0" err="1"/>
              <a:t>pertama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metode</a:t>
            </a:r>
            <a:r>
              <a:rPr lang="en-US" sz="2000" b="0" dirty="0"/>
              <a:t> </a:t>
            </a:r>
            <a:r>
              <a:rPr lang="en-US" sz="2000" b="0" dirty="0" err="1"/>
              <a:t>pencucian</a:t>
            </a:r>
            <a:r>
              <a:rPr lang="en-US" sz="2000" b="0" dirty="0"/>
              <a:t> manual yang </a:t>
            </a:r>
            <a:r>
              <a:rPr lang="en-US" sz="2000" b="0" dirty="0" err="1"/>
              <a:t>setelah</a:t>
            </a:r>
            <a:r>
              <a:rPr lang="en-US" sz="2000" b="0" dirty="0"/>
              <a:t> </a:t>
            </a:r>
            <a:r>
              <a:rPr lang="en-US" sz="2000" b="0" dirty="0" err="1"/>
              <a:t>diperhitungkan</a:t>
            </a:r>
            <a:r>
              <a:rPr lang="en-US" sz="2000" b="0" dirty="0"/>
              <a:t> </a:t>
            </a:r>
            <a:r>
              <a:rPr lang="en-US" sz="2000" b="0" dirty="0" err="1"/>
              <a:t>akan</a:t>
            </a:r>
            <a:r>
              <a:rPr lang="en-US" sz="2000" b="0" dirty="0"/>
              <a:t> </a:t>
            </a:r>
            <a:r>
              <a:rPr lang="en-US" sz="2000" b="0" dirty="0" err="1"/>
              <a:t>memerlukan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r>
              <a:rPr lang="en-US" sz="2000" b="0" dirty="0"/>
              <a:t> $1.25 </a:t>
            </a:r>
            <a:r>
              <a:rPr lang="en-US" sz="2000" b="0" dirty="0" err="1"/>
              <a:t>tiap</a:t>
            </a:r>
            <a:r>
              <a:rPr lang="en-US" sz="2000" b="0" dirty="0"/>
              <a:t> </a:t>
            </a:r>
            <a:r>
              <a:rPr lang="en-US" sz="2000" b="0" dirty="0" err="1"/>
              <a:t>pencucian</a:t>
            </a:r>
            <a:r>
              <a:rPr lang="en-US" sz="2000" b="0" dirty="0"/>
              <a:t>. </a:t>
            </a:r>
            <a:r>
              <a:rPr lang="en-US" sz="2000" b="0" dirty="0" err="1"/>
              <a:t>Alternatif</a:t>
            </a:r>
            <a:r>
              <a:rPr lang="en-US" sz="2000" b="0" dirty="0"/>
              <a:t> </a:t>
            </a:r>
            <a:r>
              <a:rPr lang="en-US" sz="2000" b="0" dirty="0" err="1"/>
              <a:t>ke</a:t>
            </a:r>
            <a:r>
              <a:rPr lang="en-US" sz="2000" b="0" dirty="0"/>
              <a:t> </a:t>
            </a:r>
            <a:r>
              <a:rPr lang="en-US" sz="2000" b="0" dirty="0" err="1"/>
              <a:t>dua</a:t>
            </a:r>
            <a:r>
              <a:rPr lang="en-US" sz="2000" b="0" dirty="0"/>
              <a:t> </a:t>
            </a:r>
            <a:r>
              <a:rPr lang="en-US" sz="2000" b="0" dirty="0" err="1"/>
              <a:t>menggunakan</a:t>
            </a:r>
            <a:r>
              <a:rPr lang="en-US" sz="2000" b="0" dirty="0"/>
              <a:t> </a:t>
            </a:r>
            <a:r>
              <a:rPr lang="en-US" sz="2000" b="0" dirty="0" err="1"/>
              <a:t>mesin</a:t>
            </a:r>
            <a:r>
              <a:rPr lang="en-US" sz="2000" b="0" dirty="0"/>
              <a:t> </a:t>
            </a:r>
            <a:r>
              <a:rPr lang="en-US" sz="2000" b="0" dirty="0" err="1"/>
              <a:t>cuci</a:t>
            </a:r>
            <a:r>
              <a:rPr lang="en-US" sz="2000" b="0" dirty="0"/>
              <a:t> semi </a:t>
            </a:r>
            <a:r>
              <a:rPr lang="en-US" sz="2000" b="0" dirty="0" err="1"/>
              <a:t>otomatis</a:t>
            </a:r>
            <a:r>
              <a:rPr lang="en-US" sz="2000" b="0" dirty="0"/>
              <a:t> </a:t>
            </a:r>
            <a:r>
              <a:rPr lang="en-US" sz="2000" b="0" dirty="0" err="1"/>
              <a:t>seharga</a:t>
            </a:r>
            <a:r>
              <a:rPr lang="en-US" sz="2000" b="0" dirty="0"/>
              <a:t> $3000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r>
              <a:rPr lang="en-US" sz="2000" b="0" dirty="0"/>
              <a:t> $0,95 </a:t>
            </a:r>
            <a:r>
              <a:rPr lang="en-US" sz="2000" b="0" dirty="0" err="1"/>
              <a:t>tiap</a:t>
            </a:r>
            <a:r>
              <a:rPr lang="en-US" sz="2000" b="0" dirty="0"/>
              <a:t> </a:t>
            </a:r>
            <a:r>
              <a:rPr lang="en-US" sz="2000" b="0" dirty="0" err="1"/>
              <a:t>pencucian</a:t>
            </a:r>
            <a:r>
              <a:rPr lang="en-US" sz="2000" b="0" dirty="0"/>
              <a:t>. </a:t>
            </a:r>
            <a:r>
              <a:rPr lang="en-US" sz="2000" b="0" dirty="0" err="1"/>
              <a:t>Alternatif</a:t>
            </a:r>
            <a:r>
              <a:rPr lang="en-US" sz="2000" b="0" dirty="0"/>
              <a:t> </a:t>
            </a:r>
            <a:r>
              <a:rPr lang="en-US" sz="2000" b="0" dirty="0" err="1"/>
              <a:t>terakhir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menggunakan</a:t>
            </a:r>
            <a:r>
              <a:rPr lang="en-US" sz="2000" b="0" dirty="0"/>
              <a:t> </a:t>
            </a:r>
            <a:r>
              <a:rPr lang="en-US" sz="2000" b="0" dirty="0" err="1"/>
              <a:t>mesin</a:t>
            </a:r>
            <a:r>
              <a:rPr lang="en-US" sz="2000" b="0" dirty="0"/>
              <a:t> </a:t>
            </a:r>
            <a:r>
              <a:rPr lang="en-US" sz="2000" b="0" dirty="0" err="1"/>
              <a:t>cuci</a:t>
            </a:r>
            <a:r>
              <a:rPr lang="en-US" sz="2000" b="0" dirty="0"/>
              <a:t> </a:t>
            </a:r>
            <a:r>
              <a:rPr lang="en-US" sz="2000" b="0" dirty="0" err="1"/>
              <a:t>otomatis</a:t>
            </a:r>
            <a:r>
              <a:rPr lang="en-US" sz="2000" b="0" dirty="0"/>
              <a:t> </a:t>
            </a:r>
            <a:r>
              <a:rPr lang="en-US" sz="2000" b="0" dirty="0" err="1"/>
              <a:t>seharga</a:t>
            </a:r>
            <a:r>
              <a:rPr lang="en-US" sz="2000" b="0" dirty="0"/>
              <a:t> $15000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r>
              <a:rPr lang="en-US" sz="2000" b="0" dirty="0"/>
              <a:t> $0,65 </a:t>
            </a:r>
            <a:r>
              <a:rPr lang="en-US" sz="2000" b="0" dirty="0" err="1"/>
              <a:t>tiap</a:t>
            </a:r>
            <a:r>
              <a:rPr lang="en-US" sz="2000" b="0" dirty="0"/>
              <a:t> </a:t>
            </a:r>
            <a:r>
              <a:rPr lang="en-US" sz="2000" b="0" dirty="0" err="1"/>
              <a:t>pencucian</a:t>
            </a:r>
            <a:r>
              <a:rPr lang="en-US" sz="2000" b="0" dirty="0"/>
              <a:t>.</a:t>
            </a:r>
          </a:p>
          <a:p>
            <a:pPr marL="290513" indent="-290513" algn="just" eaLnBrk="1" hangingPunct="1">
              <a:buFontTx/>
              <a:buNone/>
            </a:pPr>
            <a:endParaRPr lang="en-US" sz="500" b="0" dirty="0"/>
          </a:p>
          <a:p>
            <a:pPr marL="234950" indent="-234950" eaLnBrk="1" hangingPunct="1">
              <a:buFontTx/>
              <a:buNone/>
            </a:pPr>
            <a:r>
              <a:rPr lang="en-US" sz="2000" b="0" dirty="0"/>
              <a:t>a. </a:t>
            </a:r>
            <a:r>
              <a:rPr lang="en-US" sz="2000" b="0" dirty="0" err="1"/>
              <a:t>Buatlah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r>
              <a:rPr lang="en-US" sz="2000" b="0" dirty="0"/>
              <a:t> total </a:t>
            </a:r>
            <a:r>
              <a:rPr lang="en-US" sz="2000" b="0" dirty="0" err="1"/>
              <a:t>dari</a:t>
            </a:r>
            <a:r>
              <a:rPr lang="en-US" sz="2000" b="0" dirty="0"/>
              <a:t> </a:t>
            </a:r>
            <a:r>
              <a:rPr lang="en-US" sz="2000" b="0" dirty="0" err="1"/>
              <a:t>masing-masing</a:t>
            </a:r>
            <a:r>
              <a:rPr lang="en-US" sz="2000" b="0" dirty="0"/>
              <a:t> </a:t>
            </a:r>
            <a:r>
              <a:rPr lang="en-US" sz="2000" b="0" dirty="0" err="1"/>
              <a:t>alternatif</a:t>
            </a:r>
            <a:r>
              <a:rPr lang="en-US" sz="2000" b="0" dirty="0"/>
              <a:t> </a:t>
            </a:r>
            <a:r>
              <a:rPr lang="en-US" sz="2000" b="0" dirty="0" err="1"/>
              <a:t>metode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mobil</a:t>
            </a:r>
            <a:r>
              <a:rPr lang="en-US" sz="2000" b="0" dirty="0"/>
              <a:t> yang </a:t>
            </a:r>
            <a:r>
              <a:rPr lang="en-US" sz="2000" b="0" dirty="0" err="1"/>
              <a:t>dicuci</a:t>
            </a:r>
            <a:r>
              <a:rPr lang="en-US" sz="2000" b="0" dirty="0"/>
              <a:t> (q) </a:t>
            </a:r>
            <a:r>
              <a:rPr lang="en-US" sz="2000" b="0" dirty="0" err="1"/>
              <a:t>sebagai</a:t>
            </a:r>
            <a:r>
              <a:rPr lang="en-US" sz="2000" b="0" dirty="0"/>
              <a:t> </a:t>
            </a:r>
            <a:r>
              <a:rPr lang="en-US" sz="2000" b="0" dirty="0" err="1"/>
              <a:t>variabel</a:t>
            </a:r>
            <a:r>
              <a:rPr lang="en-US" sz="2000" b="0" dirty="0"/>
              <a:t> </a:t>
            </a:r>
            <a:r>
              <a:rPr lang="en-US" sz="2000" b="0" dirty="0" err="1"/>
              <a:t>bebas</a:t>
            </a:r>
            <a:endParaRPr lang="en-US" sz="2000" b="0" dirty="0"/>
          </a:p>
          <a:p>
            <a:pPr marL="234950" indent="-234950" eaLnBrk="1" hangingPunct="1">
              <a:buFontTx/>
              <a:buNone/>
            </a:pPr>
            <a:r>
              <a:rPr lang="en-US" sz="2000" b="0" dirty="0"/>
              <a:t>b. </a:t>
            </a:r>
            <a:r>
              <a:rPr lang="en-US" sz="2000" b="0" dirty="0" err="1"/>
              <a:t>Sketsalah</a:t>
            </a:r>
            <a:r>
              <a:rPr lang="en-US" sz="2000" b="0" dirty="0"/>
              <a:t> </a:t>
            </a:r>
            <a:r>
              <a:rPr lang="en-US" sz="2000" b="0" dirty="0" err="1"/>
              <a:t>ketiga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satu</a:t>
            </a:r>
            <a:r>
              <a:rPr lang="en-US" sz="2000" b="0" dirty="0"/>
              <a:t> </a:t>
            </a:r>
            <a:r>
              <a:rPr lang="en-US" sz="2000" b="0" dirty="0" err="1"/>
              <a:t>grafik</a:t>
            </a:r>
            <a:endParaRPr lang="en-US" sz="2000" b="0" dirty="0"/>
          </a:p>
          <a:p>
            <a:pPr marL="234950" indent="-234950" eaLnBrk="1" hangingPunct="1">
              <a:buFontTx/>
              <a:buNone/>
            </a:pPr>
            <a:r>
              <a:rPr lang="en-US" sz="2000" b="0" dirty="0"/>
              <a:t>c. </a:t>
            </a:r>
            <a:r>
              <a:rPr lang="en-US" sz="2000" b="0" dirty="0" err="1"/>
              <a:t>Jika</a:t>
            </a:r>
            <a:r>
              <a:rPr lang="en-US" sz="2000" b="0" dirty="0"/>
              <a:t>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mobil</a:t>
            </a:r>
            <a:r>
              <a:rPr lang="en-US" sz="2000" b="0" dirty="0"/>
              <a:t> yang </a:t>
            </a:r>
            <a:r>
              <a:rPr lang="en-US" sz="2000" b="0" dirty="0" err="1"/>
              <a:t>akan</a:t>
            </a:r>
            <a:r>
              <a:rPr lang="en-US" sz="2000" b="0" dirty="0"/>
              <a:t> </a:t>
            </a:r>
            <a:r>
              <a:rPr lang="en-US" sz="2000" b="0" dirty="0" err="1"/>
              <a:t>dicuci</a:t>
            </a:r>
            <a:r>
              <a:rPr lang="en-US" sz="2000" b="0" dirty="0"/>
              <a:t> </a:t>
            </a:r>
            <a:r>
              <a:rPr lang="en-US" sz="2000" b="0" dirty="0" err="1"/>
              <a:t>selama</a:t>
            </a:r>
            <a:r>
              <a:rPr lang="en-US" sz="2000" b="0" dirty="0"/>
              <a:t> </a:t>
            </a:r>
            <a:r>
              <a:rPr lang="en-US" sz="2000" b="0" dirty="0" err="1"/>
              <a:t>umur</a:t>
            </a:r>
            <a:r>
              <a:rPr lang="en-US" sz="2000" b="0" dirty="0"/>
              <a:t> </a:t>
            </a:r>
          </a:p>
          <a:p>
            <a:pPr marL="234950" indent="-234950" eaLnBrk="1" hangingPunct="1">
              <a:buFontTx/>
              <a:buNone/>
            </a:pPr>
            <a:r>
              <a:rPr lang="en-US" sz="2000" b="0" dirty="0"/>
              <a:t>   </a:t>
            </a:r>
            <a:r>
              <a:rPr lang="en-US" sz="2000" b="0" dirty="0" err="1"/>
              <a:t>mesin</a:t>
            </a:r>
            <a:r>
              <a:rPr lang="en-US" sz="2000" b="0" dirty="0"/>
              <a:t> </a:t>
            </a:r>
            <a:r>
              <a:rPr lang="en-US" sz="2000" b="0" dirty="0" err="1"/>
              <a:t>diprediksikan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30.000 </a:t>
            </a:r>
            <a:r>
              <a:rPr lang="en-US" sz="2000" b="0" dirty="0" err="1"/>
              <a:t>mobil</a:t>
            </a:r>
            <a:r>
              <a:rPr lang="en-US" sz="2000" b="0" dirty="0"/>
              <a:t>, </a:t>
            </a:r>
            <a:r>
              <a:rPr lang="en-US" sz="2000" b="0" dirty="0" err="1"/>
              <a:t>maka</a:t>
            </a:r>
            <a:r>
              <a:rPr lang="en-US" sz="2000" b="0" dirty="0"/>
              <a:t> </a:t>
            </a:r>
          </a:p>
          <a:p>
            <a:pPr marL="234950" indent="-234950" eaLnBrk="1" hangingPunct="1">
              <a:buFontTx/>
              <a:buNone/>
            </a:pPr>
            <a:r>
              <a:rPr lang="en-US" sz="2000" b="0" dirty="0"/>
              <a:t>   </a:t>
            </a:r>
            <a:r>
              <a:rPr lang="en-US" sz="2000" b="0" dirty="0" err="1"/>
              <a:t>metode</a:t>
            </a:r>
            <a:r>
              <a:rPr lang="en-US" sz="2000" b="0" dirty="0"/>
              <a:t> </a:t>
            </a:r>
            <a:r>
              <a:rPr lang="en-US" sz="2000" b="0" dirty="0" err="1"/>
              <a:t>manakah</a:t>
            </a:r>
            <a:r>
              <a:rPr lang="en-US" sz="2000" b="0" dirty="0"/>
              <a:t> yang </a:t>
            </a:r>
            <a:r>
              <a:rPr lang="en-US" sz="2000" b="0" dirty="0" err="1"/>
              <a:t>sebaiknya</a:t>
            </a:r>
            <a:r>
              <a:rPr lang="en-US" sz="2000" b="0" dirty="0"/>
              <a:t> </a:t>
            </a:r>
            <a:r>
              <a:rPr lang="en-US" sz="2000" b="0" dirty="0" err="1"/>
              <a:t>dipilih</a:t>
            </a:r>
            <a:r>
              <a:rPr lang="en-US" sz="2000" b="0" dirty="0"/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12954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447" y="5791200"/>
            <a:ext cx="165395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953000"/>
          </a:xfrm>
        </p:spPr>
        <p:txBody>
          <a:bodyPr/>
          <a:lstStyle/>
          <a:p>
            <a:pPr marL="0" indent="0" algn="just">
              <a:buClr>
                <a:srgbClr val="002060"/>
              </a:buClr>
              <a:buNone/>
            </a:pPr>
            <a:r>
              <a:rPr lang="en-US" sz="1900" b="0" dirty="0" err="1">
                <a:solidFill>
                  <a:srgbClr val="000000"/>
                </a:solidFill>
              </a:rPr>
              <a:t>Fungsi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permintaan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suatu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barang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ditunjukkan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oleh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persamaan</a:t>
            </a:r>
            <a:r>
              <a:rPr lang="en-US" sz="1900" b="0" dirty="0">
                <a:solidFill>
                  <a:srgbClr val="000000"/>
                </a:solidFill>
              </a:rPr>
              <a:t> P = 15 – Q, </a:t>
            </a:r>
            <a:r>
              <a:rPr lang="en-US" sz="1900" b="0" dirty="0" err="1">
                <a:solidFill>
                  <a:srgbClr val="000000"/>
                </a:solidFill>
              </a:rPr>
              <a:t>sedangkan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penawarannya</a:t>
            </a:r>
            <a:r>
              <a:rPr lang="en-US" sz="1900" b="0" dirty="0">
                <a:solidFill>
                  <a:srgbClr val="000000"/>
                </a:solidFill>
              </a:rPr>
              <a:t> P = 3 + 0,5Q. </a:t>
            </a:r>
            <a:r>
              <a:rPr lang="en-US" sz="1900" b="0" dirty="0" err="1">
                <a:solidFill>
                  <a:srgbClr val="000000"/>
                </a:solidFill>
              </a:rPr>
              <a:t>Pemerintah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memberikan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subsidi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sebesar</a:t>
            </a:r>
            <a:r>
              <a:rPr lang="en-US" sz="1900" b="0" dirty="0">
                <a:solidFill>
                  <a:srgbClr val="000000"/>
                </a:solidFill>
              </a:rPr>
              <a:t> 1,5 </a:t>
            </a:r>
            <a:r>
              <a:rPr lang="en-US" sz="1900" b="0" dirty="0" err="1">
                <a:solidFill>
                  <a:srgbClr val="000000"/>
                </a:solidFill>
              </a:rPr>
              <a:t>atas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  <a:r>
              <a:rPr lang="en-US" sz="1900" b="0" dirty="0" err="1">
                <a:solidFill>
                  <a:srgbClr val="000000"/>
                </a:solidFill>
              </a:rPr>
              <a:t>setiap</a:t>
            </a:r>
            <a:r>
              <a:rPr lang="en-US" sz="1900" b="0" dirty="0">
                <a:solidFill>
                  <a:srgbClr val="000000"/>
                </a:solidFill>
              </a:rPr>
              <a:t> unit </a:t>
            </a:r>
            <a:r>
              <a:rPr lang="en-US" sz="1900" b="0" dirty="0" err="1">
                <a:solidFill>
                  <a:srgbClr val="000000"/>
                </a:solidFill>
              </a:rPr>
              <a:t>barang</a:t>
            </a:r>
            <a:r>
              <a:rPr lang="en-US" sz="1900" b="0" dirty="0">
                <a:solidFill>
                  <a:srgbClr val="000000"/>
                </a:solidFill>
              </a:rPr>
              <a:t> yang </a:t>
            </a:r>
            <a:r>
              <a:rPr lang="en-US" sz="1900" b="0" dirty="0" err="1">
                <a:solidFill>
                  <a:srgbClr val="000000"/>
                </a:solidFill>
              </a:rPr>
              <a:t>diproduksi</a:t>
            </a:r>
            <a:r>
              <a:rPr lang="en-US" sz="1900" b="0" dirty="0">
                <a:solidFill>
                  <a:srgbClr val="000000"/>
                </a:solidFill>
              </a:rPr>
              <a:t> </a:t>
            </a:r>
          </a:p>
          <a:p>
            <a:pPr marL="234950" lvl="1" indent="-234950" algn="just">
              <a:buClr>
                <a:srgbClr val="002060"/>
              </a:buClr>
              <a:buFontTx/>
              <a:buAutoNum type="alphaLcPeriod"/>
            </a:pPr>
            <a:r>
              <a:rPr lang="en-US" sz="1900" dirty="0" err="1">
                <a:solidFill>
                  <a:srgbClr val="000000"/>
                </a:solidFill>
              </a:rPr>
              <a:t>Berapa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harga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keseimbangan</a:t>
            </a:r>
            <a:r>
              <a:rPr lang="en-US" sz="1900" dirty="0">
                <a:solidFill>
                  <a:srgbClr val="000000"/>
                </a:solidFill>
              </a:rPr>
              <a:t> &amp; </a:t>
            </a:r>
            <a:r>
              <a:rPr lang="en-US" sz="1900" dirty="0" err="1">
                <a:solidFill>
                  <a:srgbClr val="000000"/>
                </a:solidFill>
              </a:rPr>
              <a:t>jumlah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keseimbangan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tanpa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subsidi</a:t>
            </a:r>
            <a:r>
              <a:rPr lang="en-US" sz="1900" dirty="0">
                <a:solidFill>
                  <a:srgbClr val="000000"/>
                </a:solidFill>
              </a:rPr>
              <a:t>?</a:t>
            </a:r>
          </a:p>
          <a:p>
            <a:pPr marL="234950" lvl="1" indent="-234950" algn="just">
              <a:buClr>
                <a:srgbClr val="002060"/>
              </a:buClr>
              <a:buFontTx/>
              <a:buAutoNum type="alphaLcPeriod"/>
            </a:pPr>
            <a:r>
              <a:rPr lang="en-US" sz="1900" dirty="0" err="1">
                <a:solidFill>
                  <a:srgbClr val="000000"/>
                </a:solidFill>
              </a:rPr>
              <a:t>Berapa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harga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keseimbangan</a:t>
            </a:r>
            <a:r>
              <a:rPr lang="en-US" sz="1900" dirty="0">
                <a:solidFill>
                  <a:srgbClr val="000000"/>
                </a:solidFill>
              </a:rPr>
              <a:t> &amp; </a:t>
            </a:r>
            <a:r>
              <a:rPr lang="en-US" sz="1900" dirty="0" err="1">
                <a:solidFill>
                  <a:srgbClr val="000000"/>
                </a:solidFill>
              </a:rPr>
              <a:t>jumlah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keseimbangan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dengan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subsidi</a:t>
            </a:r>
            <a:r>
              <a:rPr lang="en-US" sz="1900" dirty="0">
                <a:solidFill>
                  <a:srgbClr val="000000"/>
                </a:solidFill>
              </a:rPr>
              <a:t>?</a:t>
            </a:r>
          </a:p>
          <a:p>
            <a:pPr marL="234950" lvl="1" indent="-234950" algn="just">
              <a:buClr>
                <a:srgbClr val="002060"/>
              </a:buClr>
              <a:buFontTx/>
              <a:buAutoNum type="alphaLcPeriod"/>
            </a:pPr>
            <a:r>
              <a:rPr lang="en-US" sz="1900" dirty="0" err="1">
                <a:solidFill>
                  <a:srgbClr val="000000"/>
                </a:solidFill>
              </a:rPr>
              <a:t>Hitunglah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bagian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subsidi</a:t>
            </a:r>
            <a:r>
              <a:rPr lang="en-US" sz="1900" dirty="0">
                <a:solidFill>
                  <a:srgbClr val="000000"/>
                </a:solidFill>
              </a:rPr>
              <a:t> yang </a:t>
            </a:r>
            <a:r>
              <a:rPr lang="en-US" sz="1900" dirty="0" err="1">
                <a:solidFill>
                  <a:srgbClr val="000000"/>
                </a:solidFill>
              </a:rPr>
              <a:t>dinikmati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konsumen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</a:p>
          <a:p>
            <a:pPr marL="234950" lvl="1" indent="-234950" algn="just">
              <a:buClr>
                <a:srgbClr val="002060"/>
              </a:buClr>
              <a:buFontTx/>
              <a:buAutoNum type="alphaLcPeriod"/>
            </a:pPr>
            <a:r>
              <a:rPr lang="en-US" sz="1900" dirty="0" err="1">
                <a:solidFill>
                  <a:srgbClr val="000000"/>
                </a:solidFill>
              </a:rPr>
              <a:t>Hitunglah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bagian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subsidi</a:t>
            </a:r>
            <a:r>
              <a:rPr lang="en-US" sz="1900" dirty="0">
                <a:solidFill>
                  <a:srgbClr val="000000"/>
                </a:solidFill>
              </a:rPr>
              <a:t> yang </a:t>
            </a:r>
            <a:r>
              <a:rPr lang="en-US" sz="1900" dirty="0" err="1">
                <a:solidFill>
                  <a:srgbClr val="000000"/>
                </a:solidFill>
              </a:rPr>
              <a:t>dinikmati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produsen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</a:p>
          <a:p>
            <a:pPr marL="234950" lvl="1" indent="-234950" algn="just">
              <a:buClr>
                <a:srgbClr val="002060"/>
              </a:buClr>
              <a:buFontTx/>
              <a:buAutoNum type="alphaLcPeriod"/>
            </a:pPr>
            <a:r>
              <a:rPr lang="en-US" sz="1900" dirty="0" err="1">
                <a:solidFill>
                  <a:srgbClr val="000000"/>
                </a:solidFill>
              </a:rPr>
              <a:t>Hitunglah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jumlah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subsidi</a:t>
            </a:r>
            <a:r>
              <a:rPr lang="en-US" sz="1900" dirty="0">
                <a:solidFill>
                  <a:srgbClr val="000000"/>
                </a:solidFill>
              </a:rPr>
              <a:t> total yang </a:t>
            </a:r>
            <a:r>
              <a:rPr lang="en-US" sz="1900" dirty="0" err="1">
                <a:solidFill>
                  <a:srgbClr val="000000"/>
                </a:solidFill>
              </a:rPr>
              <a:t>dibayarkan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oleh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pemerintah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2954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44958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58674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62400" y="58674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447" y="5791200"/>
            <a:ext cx="165395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4400" y="4582483"/>
            <a:ext cx="8064515" cy="143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Diketahui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fungsi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permintaan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penawaran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dua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barang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sebagai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berikut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	Q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d1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= 18 – 3P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1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+ P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	Q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d2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= 4 + P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1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– 2P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2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	Q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s1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= -2 + 4P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1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		Q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s2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= 2 + 3P</a:t>
            </a:r>
            <a:r>
              <a:rPr lang="en-US" sz="1900" baseline="-250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2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Hitunglah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harga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dan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jumlah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keseimbangan</a:t>
            </a:r>
            <a:endParaRPr lang="en-US" sz="19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endParaRPr lang="en-US" sz="19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943600"/>
            <a:ext cx="253947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Budnick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hal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. 205 no.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1876" y="5943600"/>
            <a:ext cx="26709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Budnick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hal</a:t>
            </a:r>
            <a:r>
              <a:rPr lang="en-US" sz="19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. 212 no. 15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990600" y="1143000"/>
            <a:ext cx="6324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FUNGSI PENERIMAAN (REVENUE FUNCTION)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772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1">
                <a:solidFill>
                  <a:srgbClr val="0070C0"/>
                </a:solidFill>
              </a:rPr>
              <a:t>Pendapatan</a:t>
            </a:r>
            <a:r>
              <a:rPr lang="en-US" sz="2200" b="1" dirty="0">
                <a:solidFill>
                  <a:srgbClr val="0070C0"/>
                </a:solidFill>
              </a:rPr>
              <a:t> Total = </a:t>
            </a:r>
            <a:r>
              <a:rPr lang="en-US" sz="2200" b="1" dirty="0" err="1">
                <a:solidFill>
                  <a:srgbClr val="0070C0"/>
                </a:solidFill>
              </a:rPr>
              <a:t>Harga</a:t>
            </a:r>
            <a:r>
              <a:rPr lang="en-US" sz="2200" b="1" dirty="0">
                <a:solidFill>
                  <a:srgbClr val="0070C0"/>
                </a:solidFill>
              </a:rPr>
              <a:t> x </a:t>
            </a:r>
            <a:r>
              <a:rPr lang="en-US" sz="2200" b="1" dirty="0" err="1">
                <a:solidFill>
                  <a:srgbClr val="0070C0"/>
                </a:solidFill>
              </a:rPr>
              <a:t>Jumlah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Penjualan</a:t>
            </a:r>
            <a:endParaRPr lang="en-US" sz="2200" b="1" dirty="0">
              <a:solidFill>
                <a:srgbClr val="0070C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81200"/>
            <a:ext cx="4640262" cy="4087812"/>
            <a:chOff x="475" y="1581"/>
            <a:chExt cx="2923" cy="2575"/>
          </a:xfrm>
        </p:grpSpPr>
        <p:sp>
          <p:nvSpPr>
            <p:cNvPr id="7178" name="Line 5"/>
            <p:cNvSpPr>
              <a:spLocks noChangeShapeType="1"/>
            </p:cNvSpPr>
            <p:nvPr/>
          </p:nvSpPr>
          <p:spPr bwMode="auto">
            <a:xfrm flipV="1">
              <a:off x="703" y="1748"/>
              <a:ext cx="0" cy="2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9" name="Line 6"/>
            <p:cNvSpPr>
              <a:spLocks noChangeShapeType="1"/>
            </p:cNvSpPr>
            <p:nvPr/>
          </p:nvSpPr>
          <p:spPr bwMode="auto">
            <a:xfrm flipV="1">
              <a:off x="702" y="3925"/>
              <a:ext cx="2482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Text Box 7"/>
            <p:cNvSpPr txBox="1">
              <a:spLocks noChangeArrowheads="1"/>
            </p:cNvSpPr>
            <p:nvPr/>
          </p:nvSpPr>
          <p:spPr bwMode="auto">
            <a:xfrm>
              <a:off x="3184" y="381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q</a:t>
              </a:r>
            </a:p>
          </p:txBody>
        </p:sp>
        <p:sp>
          <p:nvSpPr>
            <p:cNvPr id="7181" name="Text Box 8"/>
            <p:cNvSpPr txBox="1">
              <a:spLocks noChangeArrowheads="1"/>
            </p:cNvSpPr>
            <p:nvPr/>
          </p:nvSpPr>
          <p:spPr bwMode="auto">
            <a:xfrm>
              <a:off x="475" y="1581"/>
              <a:ext cx="3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TR</a:t>
              </a:r>
            </a:p>
          </p:txBody>
        </p:sp>
        <p:sp>
          <p:nvSpPr>
            <p:cNvPr id="7182" name="Text Box 9"/>
            <p:cNvSpPr txBox="1">
              <a:spLocks noChangeArrowheads="1"/>
            </p:cNvSpPr>
            <p:nvPr/>
          </p:nvSpPr>
          <p:spPr bwMode="auto">
            <a:xfrm>
              <a:off x="567" y="392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0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19150" y="2514600"/>
            <a:ext cx="5695950" cy="3194051"/>
            <a:chOff x="703" y="1917"/>
            <a:chExt cx="3588" cy="2012"/>
          </a:xfrm>
        </p:grpSpPr>
        <p:sp>
          <p:nvSpPr>
            <p:cNvPr id="7176" name="Text Box 11"/>
            <p:cNvSpPr txBox="1">
              <a:spLocks noChangeArrowheads="1"/>
            </p:cNvSpPr>
            <p:nvPr/>
          </p:nvSpPr>
          <p:spPr bwMode="auto">
            <a:xfrm>
              <a:off x="2875" y="1917"/>
              <a:ext cx="1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08000"/>
                  </a:solidFill>
                </a:rPr>
                <a:t>TR = = </a:t>
              </a:r>
              <a:r>
                <a:rPr lang="en-US" b="1" i="1" dirty="0">
                  <a:solidFill>
                    <a:srgbClr val="008000"/>
                  </a:solidFill>
                </a:rPr>
                <a:t>f</a:t>
              </a:r>
              <a:r>
                <a:rPr lang="en-US" b="1" dirty="0">
                  <a:solidFill>
                    <a:srgbClr val="008000"/>
                  </a:solidFill>
                </a:rPr>
                <a:t> (q) = P</a:t>
              </a:r>
              <a:r>
                <a:rPr lang="en-US" dirty="0"/>
                <a:t>  </a:t>
              </a:r>
              <a:r>
                <a:rPr lang="en-US" b="1" dirty="0"/>
                <a:t>x</a:t>
              </a:r>
              <a:r>
                <a:rPr lang="en-US" dirty="0"/>
                <a:t> </a:t>
              </a:r>
              <a:r>
                <a:rPr lang="en-US" b="1" dirty="0">
                  <a:solidFill>
                    <a:srgbClr val="008000"/>
                  </a:solidFill>
                </a:rPr>
                <a:t>q</a:t>
              </a:r>
            </a:p>
          </p:txBody>
        </p:sp>
        <p:sp>
          <p:nvSpPr>
            <p:cNvPr id="7177" name="Line 12"/>
            <p:cNvSpPr>
              <a:spLocks noChangeShapeType="1"/>
            </p:cNvSpPr>
            <p:nvPr/>
          </p:nvSpPr>
          <p:spPr bwMode="auto">
            <a:xfrm flipV="1">
              <a:off x="703" y="2115"/>
              <a:ext cx="2086" cy="181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198132" y="3267670"/>
            <a:ext cx="21838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Segoe UI" pitchFamily="34" charset="0"/>
                <a:cs typeface="Segoe UI" pitchFamily="34" charset="0"/>
              </a:rPr>
              <a:t>TR  = total revenue</a:t>
            </a:r>
          </a:p>
          <a:p>
            <a:pPr eaLnBrk="0" hangingPunct="0"/>
            <a:r>
              <a:rPr lang="en-US" dirty="0">
                <a:latin typeface="Segoe UI" pitchFamily="34" charset="0"/>
                <a:cs typeface="Segoe UI" pitchFamily="34" charset="0"/>
              </a:rPr>
              <a:t>P    = price/unit</a:t>
            </a:r>
          </a:p>
          <a:p>
            <a:pPr eaLnBrk="0" hangingPunct="0"/>
            <a:r>
              <a:rPr lang="en-US" dirty="0">
                <a:latin typeface="Segoe UI" pitchFamily="34" charset="0"/>
                <a:cs typeface="Segoe UI" pitchFamily="34" charset="0"/>
              </a:rPr>
              <a:t>q    = quantity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4343400"/>
            <a:ext cx="2162175" cy="215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721841" y="4137454"/>
            <a:ext cx="1915297" cy="1729946"/>
          </a:xfrm>
          <a:custGeom>
            <a:avLst/>
            <a:gdLst>
              <a:gd name="connsiteX0" fmla="*/ 12356 w 1915297"/>
              <a:gd name="connsiteY0" fmla="*/ 1013254 h 1729946"/>
              <a:gd name="connsiteX1" fmla="*/ 1915297 w 1915297"/>
              <a:gd name="connsiteY1" fmla="*/ 0 h 1729946"/>
              <a:gd name="connsiteX2" fmla="*/ 0 w 1915297"/>
              <a:gd name="connsiteY2" fmla="*/ 1729946 h 1729946"/>
              <a:gd name="connsiteX3" fmla="*/ 12356 w 1915297"/>
              <a:gd name="connsiteY3" fmla="*/ 1013254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297" h="1729946">
                <a:moveTo>
                  <a:pt x="12356" y="1013254"/>
                </a:moveTo>
                <a:lnTo>
                  <a:pt x="1915297" y="0"/>
                </a:lnTo>
                <a:lnTo>
                  <a:pt x="0" y="1729946"/>
                </a:lnTo>
                <a:lnTo>
                  <a:pt x="12356" y="1013254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0800000">
            <a:off x="2618603" y="2438400"/>
            <a:ext cx="1915297" cy="1729946"/>
          </a:xfrm>
          <a:custGeom>
            <a:avLst/>
            <a:gdLst>
              <a:gd name="connsiteX0" fmla="*/ 12356 w 1915297"/>
              <a:gd name="connsiteY0" fmla="*/ 1013254 h 1729946"/>
              <a:gd name="connsiteX1" fmla="*/ 1915297 w 1915297"/>
              <a:gd name="connsiteY1" fmla="*/ 0 h 1729946"/>
              <a:gd name="connsiteX2" fmla="*/ 0 w 1915297"/>
              <a:gd name="connsiteY2" fmla="*/ 1729946 h 1729946"/>
              <a:gd name="connsiteX3" fmla="*/ 12356 w 1915297"/>
              <a:gd name="connsiteY3" fmla="*/ 1013254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297" h="1729946">
                <a:moveTo>
                  <a:pt x="12356" y="1013254"/>
                </a:moveTo>
                <a:lnTo>
                  <a:pt x="1915297" y="0"/>
                </a:lnTo>
                <a:lnTo>
                  <a:pt x="0" y="1729946"/>
                </a:lnTo>
                <a:lnTo>
                  <a:pt x="12356" y="101325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ANALISIS PULANG POKOK (BREAK-EVEN),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1950" y="2133600"/>
            <a:ext cx="4640263" cy="4087813"/>
            <a:chOff x="475" y="1581"/>
            <a:chExt cx="2923" cy="2575"/>
          </a:xfrm>
        </p:grpSpPr>
        <p:sp>
          <p:nvSpPr>
            <p:cNvPr id="8218" name="Line 5"/>
            <p:cNvSpPr>
              <a:spLocks noChangeShapeType="1"/>
            </p:cNvSpPr>
            <p:nvPr/>
          </p:nvSpPr>
          <p:spPr bwMode="auto">
            <a:xfrm flipV="1">
              <a:off x="703" y="1748"/>
              <a:ext cx="0" cy="2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9" name="Line 6"/>
            <p:cNvSpPr>
              <a:spLocks noChangeShapeType="1"/>
            </p:cNvSpPr>
            <p:nvPr/>
          </p:nvSpPr>
          <p:spPr bwMode="auto">
            <a:xfrm flipV="1">
              <a:off x="702" y="3925"/>
              <a:ext cx="2482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0" name="Text Box 7"/>
            <p:cNvSpPr txBox="1">
              <a:spLocks noChangeArrowheads="1"/>
            </p:cNvSpPr>
            <p:nvPr/>
          </p:nvSpPr>
          <p:spPr bwMode="auto">
            <a:xfrm>
              <a:off x="3184" y="381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q</a:t>
              </a:r>
            </a:p>
          </p:txBody>
        </p:sp>
        <p:sp>
          <p:nvSpPr>
            <p:cNvPr id="8221" name="Text Box 8"/>
            <p:cNvSpPr txBox="1">
              <a:spLocks noChangeArrowheads="1"/>
            </p:cNvSpPr>
            <p:nvPr/>
          </p:nvSpPr>
          <p:spPr bwMode="auto">
            <a:xfrm>
              <a:off x="475" y="158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$</a:t>
              </a:r>
            </a:p>
          </p:txBody>
        </p:sp>
        <p:sp>
          <p:nvSpPr>
            <p:cNvPr id="8222" name="Text Box 9"/>
            <p:cNvSpPr txBox="1">
              <a:spLocks noChangeArrowheads="1"/>
            </p:cNvSpPr>
            <p:nvPr/>
          </p:nvSpPr>
          <p:spPr bwMode="auto">
            <a:xfrm>
              <a:off x="567" y="392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0</a:t>
              </a:r>
            </a:p>
          </p:txBody>
        </p:sp>
      </p:grpSp>
      <p:sp>
        <p:nvSpPr>
          <p:cNvPr id="8216" name="Line 11"/>
          <p:cNvSpPr>
            <a:spLocks noChangeShapeType="1"/>
          </p:cNvSpPr>
          <p:nvPr/>
        </p:nvSpPr>
        <p:spPr bwMode="auto">
          <a:xfrm flipV="1">
            <a:off x="723900" y="3124200"/>
            <a:ext cx="3816350" cy="20097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7" name="Text Box 12"/>
          <p:cNvSpPr txBox="1">
            <a:spLocks noChangeArrowheads="1"/>
          </p:cNvSpPr>
          <p:nvPr/>
        </p:nvSpPr>
        <p:spPr bwMode="auto">
          <a:xfrm>
            <a:off x="4483100" y="2908300"/>
            <a:ext cx="123190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</a:rPr>
              <a:t>TC = c (q)</a:t>
            </a:r>
            <a:endParaRPr lang="en-US" b="1" baseline="-25000">
              <a:solidFill>
                <a:srgbClr val="0000FF"/>
              </a:solidFill>
            </a:endParaRPr>
          </a:p>
        </p:txBody>
      </p:sp>
      <p:sp>
        <p:nvSpPr>
          <p:cNvPr id="8214" name="Text Box 14"/>
          <p:cNvSpPr txBox="1">
            <a:spLocks noChangeArrowheads="1"/>
          </p:cNvSpPr>
          <p:nvPr/>
        </p:nvSpPr>
        <p:spPr bwMode="auto">
          <a:xfrm>
            <a:off x="4483100" y="2189163"/>
            <a:ext cx="119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8000"/>
                </a:solidFill>
              </a:rPr>
              <a:t>TR = r (q)</a:t>
            </a:r>
            <a:endParaRPr lang="en-US" b="1" baseline="-25000">
              <a:solidFill>
                <a:srgbClr val="008000"/>
              </a:solidFill>
            </a:endParaRPr>
          </a:p>
        </p:txBody>
      </p:sp>
      <p:sp>
        <p:nvSpPr>
          <p:cNvPr id="8215" name="Line 15"/>
          <p:cNvSpPr>
            <a:spLocks noChangeShapeType="1"/>
          </p:cNvSpPr>
          <p:nvPr/>
        </p:nvSpPr>
        <p:spPr bwMode="auto">
          <a:xfrm flipV="1">
            <a:off x="723900" y="2438400"/>
            <a:ext cx="3816350" cy="34559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2811463" y="3978275"/>
            <a:ext cx="144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CC3300"/>
                </a:solidFill>
              </a:rPr>
              <a:t>BEP (</a:t>
            </a:r>
            <a:r>
              <a:rPr lang="el-GR" b="1" i="1" dirty="0">
                <a:solidFill>
                  <a:srgbClr val="CC3300"/>
                </a:solidFill>
                <a:cs typeface="Arial" charset="0"/>
                <a:sym typeface="Symbol" pitchFamily="18" charset="2"/>
              </a:rPr>
              <a:t></a:t>
            </a:r>
            <a:r>
              <a:rPr lang="en-US" b="1" i="1" dirty="0">
                <a:solidFill>
                  <a:srgbClr val="CC3300"/>
                </a:solidFill>
                <a:cs typeface="Arial" charset="0"/>
              </a:rPr>
              <a:t> = 0)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endParaRPr lang="en-US" b="1" baseline="-25000" dirty="0">
              <a:solidFill>
                <a:srgbClr val="CC3300"/>
              </a:solidFill>
            </a:endParaRPr>
          </a:p>
        </p:txBody>
      </p:sp>
      <p:sp>
        <p:nvSpPr>
          <p:cNvPr id="8212" name="Line 18"/>
          <p:cNvSpPr>
            <a:spLocks noChangeShapeType="1"/>
          </p:cNvSpPr>
          <p:nvPr/>
        </p:nvSpPr>
        <p:spPr bwMode="auto">
          <a:xfrm>
            <a:off x="1155700" y="51403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3" name="Text Box 19"/>
          <p:cNvSpPr txBox="1">
            <a:spLocks noChangeArrowheads="1"/>
          </p:cNvSpPr>
          <p:nvPr/>
        </p:nvSpPr>
        <p:spPr bwMode="auto">
          <a:xfrm>
            <a:off x="2220913" y="4921250"/>
            <a:ext cx="696913" cy="3667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b="1" i="1" dirty="0">
                <a:solidFill>
                  <a:srgbClr val="800000"/>
                </a:solidFill>
                <a:cs typeface="Arial" charset="0"/>
                <a:sym typeface="Symbol" pitchFamily="18" charset="2"/>
              </a:rPr>
              <a:t></a:t>
            </a:r>
            <a:r>
              <a:rPr lang="en-US" b="1" i="1" dirty="0">
                <a:solidFill>
                  <a:srgbClr val="800000"/>
                </a:solidFill>
                <a:cs typeface="Arial" charset="0"/>
              </a:rPr>
              <a:t> &lt; 0</a:t>
            </a:r>
            <a:endParaRPr lang="en-US" b="1" baseline="-25000" dirty="0">
              <a:solidFill>
                <a:srgbClr val="800000"/>
              </a:solidFill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387725" y="3403600"/>
            <a:ext cx="1776413" cy="366713"/>
            <a:chOff x="2201" y="2381"/>
            <a:chExt cx="1119" cy="231"/>
          </a:xfrm>
        </p:grpSpPr>
        <p:sp>
          <p:nvSpPr>
            <p:cNvPr id="8210" name="Text Box 21"/>
            <p:cNvSpPr txBox="1">
              <a:spLocks noChangeArrowheads="1"/>
            </p:cNvSpPr>
            <p:nvPr/>
          </p:nvSpPr>
          <p:spPr bwMode="auto">
            <a:xfrm>
              <a:off x="2881" y="2381"/>
              <a:ext cx="439" cy="231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b="1" i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charset="0"/>
                  <a:sym typeface="Symbol" pitchFamily="18" charset="2"/>
                </a:rPr>
                <a:t></a:t>
              </a:r>
              <a:r>
                <a:rPr lang="en-US" b="1" i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charset="0"/>
                </a:rPr>
                <a:t> &gt; 0</a:t>
              </a:r>
              <a:endParaRPr lang="en-US" b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211" name="Line 22"/>
            <p:cNvSpPr>
              <a:spLocks noChangeShapeType="1"/>
            </p:cNvSpPr>
            <p:nvPr/>
          </p:nvSpPr>
          <p:spPr bwMode="auto">
            <a:xfrm>
              <a:off x="2201" y="2523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019800" y="1295400"/>
            <a:ext cx="2063750" cy="820737"/>
            <a:chOff x="3878" y="1567"/>
            <a:chExt cx="1300" cy="517"/>
          </a:xfrm>
        </p:grpSpPr>
        <p:sp>
          <p:nvSpPr>
            <p:cNvPr id="8208" name="Text Box 24"/>
            <p:cNvSpPr txBox="1">
              <a:spLocks noChangeArrowheads="1"/>
            </p:cNvSpPr>
            <p:nvPr/>
          </p:nvSpPr>
          <p:spPr bwMode="auto">
            <a:xfrm>
              <a:off x="3945" y="1809"/>
              <a:ext cx="1047" cy="2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ym typeface="Symbol" pitchFamily="18" charset="2"/>
                </a:rPr>
                <a:t> = TR - TC</a:t>
              </a:r>
              <a:endParaRPr lang="en-US" sz="2200" b="1" baseline="-25000" dirty="0">
                <a:sym typeface="Symbol" pitchFamily="18" charset="2"/>
              </a:endParaRPr>
            </a:p>
          </p:txBody>
        </p:sp>
        <p:sp>
          <p:nvSpPr>
            <p:cNvPr id="8209" name="Text Box 25"/>
            <p:cNvSpPr txBox="1">
              <a:spLocks noChangeArrowheads="1"/>
            </p:cNvSpPr>
            <p:nvPr/>
          </p:nvSpPr>
          <p:spPr bwMode="auto">
            <a:xfrm>
              <a:off x="3878" y="1567"/>
              <a:ext cx="1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/>
                <a:t>Persamaan</a:t>
              </a:r>
              <a:r>
                <a:rPr lang="en-US" b="1" dirty="0"/>
                <a:t> Profit</a:t>
              </a:r>
              <a:endParaRPr lang="en-US" b="1" baseline="-25000" dirty="0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032500" y="2517775"/>
            <a:ext cx="2868613" cy="869950"/>
            <a:chOff x="3886" y="2337"/>
            <a:chExt cx="1807" cy="548"/>
          </a:xfrm>
        </p:grpSpPr>
        <p:sp>
          <p:nvSpPr>
            <p:cNvPr id="8206" name="Text Box 27"/>
            <p:cNvSpPr txBox="1">
              <a:spLocks noChangeArrowheads="1"/>
            </p:cNvSpPr>
            <p:nvPr/>
          </p:nvSpPr>
          <p:spPr bwMode="auto">
            <a:xfrm>
              <a:off x="3886" y="2337"/>
              <a:ext cx="18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Break-Even Point (</a:t>
              </a:r>
              <a:r>
                <a:rPr lang="el-GR" b="1" i="1" dirty="0">
                  <a:sym typeface="Symbol" pitchFamily="18" charset="2"/>
                </a:rPr>
                <a:t></a:t>
              </a:r>
              <a:r>
                <a:rPr lang="en-US" b="1" i="1" dirty="0"/>
                <a:t> = 0)</a:t>
              </a:r>
              <a:r>
                <a:rPr lang="en-US" dirty="0"/>
                <a:t> </a:t>
              </a:r>
            </a:p>
          </p:txBody>
        </p:sp>
        <p:sp>
          <p:nvSpPr>
            <p:cNvPr id="8207" name="Text Box 28"/>
            <p:cNvSpPr txBox="1">
              <a:spLocks noChangeArrowheads="1"/>
            </p:cNvSpPr>
            <p:nvPr/>
          </p:nvSpPr>
          <p:spPr bwMode="auto">
            <a:xfrm>
              <a:off x="3965" y="2616"/>
              <a:ext cx="104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ym typeface="Symbol" pitchFamily="18" charset="2"/>
                </a:rPr>
                <a:t>0 = TR - TC</a:t>
              </a:r>
              <a:endParaRPr lang="en-US" sz="2200" b="1" baseline="-25000">
                <a:sym typeface="Symbol" pitchFamily="18" charset="2"/>
              </a:endParaRPr>
            </a:p>
          </p:txBody>
        </p:sp>
      </p:grp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6164263" y="3455987"/>
            <a:ext cx="1258887" cy="436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>
                <a:sym typeface="Symbol" pitchFamily="18" charset="2"/>
              </a:rPr>
              <a:t>TR = TC</a:t>
            </a:r>
            <a:endParaRPr lang="en-US" sz="2200" b="1" baseline="-25000" dirty="0">
              <a:sym typeface="Symbol" pitchFamily="18" charset="2"/>
            </a:endParaRP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419100" y="4953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4648200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8216" grpId="0" animBg="1"/>
      <p:bldP spid="8217" grpId="0"/>
      <p:bldP spid="8214" grpId="0"/>
      <p:bldP spid="8215" grpId="0" animBg="1"/>
      <p:bldP spid="54288" grpId="0"/>
      <p:bldP spid="8212" grpId="0" animBg="1"/>
      <p:bldP spid="8213" grpId="0" animBg="1"/>
      <p:bldP spid="543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LATIHAN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953000"/>
          </a:xfrm>
        </p:spPr>
        <p:txBody>
          <a:bodyPr/>
          <a:lstStyle/>
          <a:p>
            <a:pPr marL="346075" indent="-346075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sz="2100" b="0" dirty="0" err="1"/>
              <a:t>Sebuah</a:t>
            </a:r>
            <a:r>
              <a:rPr lang="en-US" sz="2100" b="0" dirty="0"/>
              <a:t> </a:t>
            </a:r>
            <a:r>
              <a:rPr lang="en-US" sz="2100" b="0" dirty="0" err="1"/>
              <a:t>perusahaan</a:t>
            </a:r>
            <a:r>
              <a:rPr lang="en-US" sz="2100" b="0" dirty="0"/>
              <a:t> </a:t>
            </a:r>
            <a:r>
              <a:rPr lang="en-US" sz="2100" b="0" dirty="0" err="1"/>
              <a:t>memiliki</a:t>
            </a:r>
            <a:r>
              <a:rPr lang="en-US" sz="2100" b="0" dirty="0"/>
              <a:t> </a:t>
            </a:r>
            <a:r>
              <a:rPr lang="en-US" sz="2100" b="0" dirty="0" err="1"/>
              <a:t>pengeluaran</a:t>
            </a:r>
            <a:r>
              <a:rPr lang="en-US" sz="2100" b="0" dirty="0"/>
              <a:t> </a:t>
            </a:r>
            <a:r>
              <a:rPr lang="en-US" sz="2100" b="0" dirty="0" err="1"/>
              <a:t>tetap</a:t>
            </a:r>
            <a:r>
              <a:rPr lang="en-US" sz="2100" b="0" dirty="0"/>
              <a:t> per </a:t>
            </a:r>
            <a:r>
              <a:rPr lang="en-US" sz="2100" b="0" dirty="0" err="1"/>
              <a:t>tahun</a:t>
            </a:r>
            <a:r>
              <a:rPr lang="en-US" sz="2100" b="0" dirty="0"/>
              <a:t> </a:t>
            </a:r>
            <a:r>
              <a:rPr lang="en-US" sz="2100" b="0" dirty="0" err="1"/>
              <a:t>sebesar</a:t>
            </a:r>
            <a:r>
              <a:rPr lang="en-US" sz="2100" b="0" dirty="0"/>
              <a:t> $50.000. </a:t>
            </a:r>
            <a:r>
              <a:rPr lang="en-US" sz="2100" b="0" dirty="0" err="1"/>
              <a:t>Jika</a:t>
            </a:r>
            <a:r>
              <a:rPr lang="en-US" sz="2100" b="0" dirty="0"/>
              <a:t> </a:t>
            </a:r>
            <a:r>
              <a:rPr lang="en-US" sz="2100" b="0" dirty="0" err="1"/>
              <a:t>biaya</a:t>
            </a:r>
            <a:r>
              <a:rPr lang="en-US" sz="2100" b="0" dirty="0"/>
              <a:t> </a:t>
            </a:r>
            <a:r>
              <a:rPr lang="en-US" sz="2100" b="0" dirty="0" err="1"/>
              <a:t>bahan</a:t>
            </a:r>
            <a:r>
              <a:rPr lang="en-US" sz="2100" b="0" dirty="0"/>
              <a:t> </a:t>
            </a:r>
            <a:r>
              <a:rPr lang="en-US" sz="2100" b="0" dirty="0" err="1"/>
              <a:t>baku</a:t>
            </a:r>
            <a:r>
              <a:rPr lang="en-US" sz="2100" b="0" dirty="0"/>
              <a:t> per unit </a:t>
            </a:r>
            <a:r>
              <a:rPr lang="en-US" sz="2100" b="0" dirty="0" err="1"/>
              <a:t>adalah</a:t>
            </a:r>
            <a:r>
              <a:rPr lang="en-US" sz="2100" b="0" dirty="0"/>
              <a:t> $5,5, </a:t>
            </a:r>
            <a:r>
              <a:rPr lang="en-US" sz="2100" b="0" dirty="0" err="1"/>
              <a:t>dan</a:t>
            </a:r>
            <a:r>
              <a:rPr lang="en-US" sz="2100" b="0" dirty="0"/>
              <a:t> </a:t>
            </a:r>
            <a:r>
              <a:rPr lang="en-US" sz="2100" b="0" dirty="0" err="1"/>
              <a:t>biaya</a:t>
            </a:r>
            <a:r>
              <a:rPr lang="en-US" sz="2100" b="0" dirty="0"/>
              <a:t> </a:t>
            </a:r>
            <a:r>
              <a:rPr lang="en-US" sz="2100" b="0" dirty="0" err="1"/>
              <a:t>pekerja</a:t>
            </a:r>
            <a:r>
              <a:rPr lang="en-US" sz="2100" b="0" dirty="0"/>
              <a:t> per unit </a:t>
            </a:r>
            <a:r>
              <a:rPr lang="en-US" sz="2100" b="0" dirty="0" err="1"/>
              <a:t>adalah</a:t>
            </a:r>
            <a:r>
              <a:rPr lang="en-US" sz="2100" b="0" dirty="0"/>
              <a:t> $1,5 </a:t>
            </a:r>
            <a:r>
              <a:rPr lang="en-US" sz="2100" b="0" dirty="0" err="1"/>
              <a:t>untuk</a:t>
            </a:r>
            <a:r>
              <a:rPr lang="en-US" sz="2100" b="0" dirty="0"/>
              <a:t> </a:t>
            </a:r>
            <a:r>
              <a:rPr lang="en-US" sz="2100" b="0" dirty="0" err="1"/>
              <a:t>divisi</a:t>
            </a:r>
            <a:r>
              <a:rPr lang="en-US" sz="2100" b="0" dirty="0"/>
              <a:t> </a:t>
            </a:r>
            <a:r>
              <a:rPr lang="en-US" sz="2100" b="0" dirty="0" err="1"/>
              <a:t>perakitan</a:t>
            </a:r>
            <a:r>
              <a:rPr lang="en-US" sz="2100" b="0" dirty="0"/>
              <a:t>, $0,75 </a:t>
            </a:r>
            <a:r>
              <a:rPr lang="en-US" sz="2100" b="0" dirty="0" err="1"/>
              <a:t>untuk</a:t>
            </a:r>
            <a:r>
              <a:rPr lang="en-US" sz="2100" b="0" dirty="0"/>
              <a:t> </a:t>
            </a:r>
            <a:r>
              <a:rPr lang="en-US" sz="2100" b="0" dirty="0" err="1"/>
              <a:t>divisi</a:t>
            </a:r>
            <a:r>
              <a:rPr lang="en-US" sz="2100" b="0" dirty="0"/>
              <a:t> finishing </a:t>
            </a:r>
            <a:r>
              <a:rPr lang="en-US" sz="2100" b="0" dirty="0" err="1"/>
              <a:t>dan</a:t>
            </a:r>
            <a:r>
              <a:rPr lang="en-US" sz="2100" b="0" dirty="0"/>
              <a:t> $1,25 </a:t>
            </a:r>
            <a:r>
              <a:rPr lang="en-US" sz="2100" b="0" dirty="0" err="1"/>
              <a:t>untuk</a:t>
            </a:r>
            <a:r>
              <a:rPr lang="en-US" sz="2100" b="0" dirty="0"/>
              <a:t> </a:t>
            </a:r>
            <a:r>
              <a:rPr lang="en-US" sz="2100" b="0" dirty="0" err="1"/>
              <a:t>divisi</a:t>
            </a:r>
            <a:r>
              <a:rPr lang="en-US" sz="2100" b="0" dirty="0"/>
              <a:t> packaging, </a:t>
            </a:r>
          </a:p>
          <a:p>
            <a:pPr marL="627063" lvl="1" indent="-2667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100" dirty="0" err="1"/>
              <a:t>buatlah</a:t>
            </a:r>
            <a:r>
              <a:rPr lang="en-US" sz="2100" dirty="0"/>
              <a:t> </a:t>
            </a:r>
            <a:r>
              <a:rPr lang="en-US" sz="2100" dirty="0" err="1"/>
              <a:t>fungsi</a:t>
            </a:r>
            <a:r>
              <a:rPr lang="en-US" sz="2100" dirty="0"/>
              <a:t> total </a:t>
            </a:r>
            <a:r>
              <a:rPr lang="en-US" sz="2100" dirty="0" err="1"/>
              <a:t>biaya</a:t>
            </a:r>
            <a:r>
              <a:rPr lang="en-US" sz="2100" dirty="0"/>
              <a:t> </a:t>
            </a:r>
            <a:r>
              <a:rPr lang="en-US" sz="2100" dirty="0" err="1"/>
              <a:t>perusahaan</a:t>
            </a:r>
            <a:r>
              <a:rPr lang="en-US" sz="2100" dirty="0"/>
              <a:t> per </a:t>
            </a:r>
            <a:r>
              <a:rPr lang="en-US" sz="2100" dirty="0" err="1"/>
              <a:t>tahun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fungsi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q.</a:t>
            </a:r>
          </a:p>
          <a:p>
            <a:pPr marL="627063" lvl="1" indent="-2667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100" dirty="0" err="1"/>
              <a:t>Sketsalah</a:t>
            </a:r>
            <a:r>
              <a:rPr lang="en-US" sz="2100" dirty="0"/>
              <a:t> </a:t>
            </a:r>
            <a:r>
              <a:rPr lang="en-US" sz="2100" dirty="0" err="1"/>
              <a:t>fungsi</a:t>
            </a:r>
            <a:r>
              <a:rPr lang="en-US" sz="2100" dirty="0"/>
              <a:t> </a:t>
            </a:r>
            <a:r>
              <a:rPr lang="en-US" sz="2100" dirty="0" err="1"/>
              <a:t>tersebut</a:t>
            </a:r>
            <a:endParaRPr lang="en-US" sz="2100" dirty="0"/>
          </a:p>
          <a:p>
            <a:pPr marL="627063" lvl="1" indent="-2667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100" dirty="0" err="1"/>
              <a:t>Jelaskan</a:t>
            </a:r>
            <a:r>
              <a:rPr lang="en-US" sz="2100" dirty="0"/>
              <a:t> </a:t>
            </a:r>
            <a:r>
              <a:rPr lang="en-US" sz="2100" dirty="0" err="1"/>
              <a:t>makna</a:t>
            </a:r>
            <a:r>
              <a:rPr lang="en-US" sz="2100" dirty="0"/>
              <a:t> </a:t>
            </a:r>
            <a:r>
              <a:rPr lang="en-US" sz="2100" i="1" dirty="0"/>
              <a:t>slope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i="1" dirty="0"/>
              <a:t>intercept</a:t>
            </a:r>
            <a:r>
              <a:rPr lang="en-US" sz="2100" dirty="0"/>
              <a:t> </a:t>
            </a:r>
            <a:r>
              <a:rPr lang="en-US" sz="2100" dirty="0" err="1"/>
              <a:t>fungsi</a:t>
            </a:r>
            <a:r>
              <a:rPr lang="en-US" sz="2100" dirty="0"/>
              <a:t> </a:t>
            </a:r>
            <a:r>
              <a:rPr lang="en-US" sz="2100" dirty="0" err="1"/>
              <a:t>tersebut</a:t>
            </a:r>
            <a:r>
              <a:rPr lang="en-US" sz="2100" dirty="0"/>
              <a:t>.</a:t>
            </a:r>
          </a:p>
          <a:p>
            <a:pPr marL="627063" lvl="1" indent="-266700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100" dirty="0" err="1"/>
              <a:t>Berapakah</a:t>
            </a:r>
            <a:r>
              <a:rPr lang="en-US" sz="2100" dirty="0"/>
              <a:t> total </a:t>
            </a:r>
            <a:r>
              <a:rPr lang="en-US" sz="2100" dirty="0" err="1"/>
              <a:t>biaya</a:t>
            </a:r>
            <a:r>
              <a:rPr lang="en-US" sz="2100" dirty="0"/>
              <a:t> yang </a:t>
            </a:r>
            <a:r>
              <a:rPr lang="en-US" sz="2100" dirty="0" err="1"/>
              <a:t>harus</a:t>
            </a:r>
            <a:r>
              <a:rPr lang="en-US" sz="2100" dirty="0"/>
              <a:t> </a:t>
            </a:r>
            <a:r>
              <a:rPr lang="en-US" sz="2100" dirty="0" err="1"/>
              <a:t>dikeluarkan</a:t>
            </a:r>
            <a:r>
              <a:rPr lang="en-US" sz="2100" dirty="0"/>
              <a:t> </a:t>
            </a:r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100" dirty="0" err="1"/>
              <a:t>diproduksi</a:t>
            </a:r>
            <a:r>
              <a:rPr lang="en-US" sz="2100" dirty="0"/>
              <a:t> 1000 unit </a:t>
            </a:r>
            <a:r>
              <a:rPr lang="en-US" sz="2100" dirty="0" err="1"/>
              <a:t>barang</a:t>
            </a:r>
            <a:endParaRPr lang="en-US" sz="2100" dirty="0"/>
          </a:p>
          <a:p>
            <a:pPr marL="508000" lvl="1" indent="0" algn="just">
              <a:buClr>
                <a:srgbClr val="002060"/>
              </a:buClr>
              <a:buNone/>
            </a:pPr>
            <a:r>
              <a:rPr lang="en-US" sz="1600" b="1">
                <a:solidFill>
                  <a:srgbClr val="0000FF"/>
                </a:solidFill>
              </a:rPr>
              <a:t>TC = </a:t>
            </a:r>
            <a:r>
              <a:rPr lang="en-US" sz="1600" b="1" i="1">
                <a:solidFill>
                  <a:srgbClr val="0000FF"/>
                </a:solidFill>
              </a:rPr>
              <a:t>f </a:t>
            </a:r>
            <a:r>
              <a:rPr lang="en-US" sz="1600" b="1">
                <a:solidFill>
                  <a:srgbClr val="0000FF"/>
                </a:solidFill>
              </a:rPr>
              <a:t>(q) = FC + VC = k + mq</a:t>
            </a:r>
          </a:p>
          <a:p>
            <a:pPr marL="508000" lvl="1" indent="0" algn="just" eaLnBrk="1" hangingPunct="1">
              <a:buClr>
                <a:srgbClr val="002060"/>
              </a:buClr>
              <a:buNone/>
            </a:pPr>
            <a:endParaRPr lang="en-US" sz="2100" dirty="0"/>
          </a:p>
          <a:p>
            <a:pPr marL="393700" indent="-393700" algn="just" eaLnBrk="1" hangingPunct="1">
              <a:buClr>
                <a:srgbClr val="002060"/>
              </a:buClr>
              <a:buFontTx/>
              <a:buAutoNum type="arabicPeriod"/>
            </a:pPr>
            <a:endParaRPr lang="en-US" sz="2100" b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6130" y="4572000"/>
            <a:ext cx="1779270" cy="192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 marL="346075" indent="-346075" algn="just" eaLnBrk="1" hangingPunct="1">
              <a:buClr>
                <a:srgbClr val="002060"/>
              </a:buClr>
              <a:buFontTx/>
              <a:buAutoNum type="arabicPeriod" startAt="2"/>
            </a:pPr>
            <a:r>
              <a:rPr lang="en-US" sz="2100" b="0" dirty="0" err="1"/>
              <a:t>Sebuah</a:t>
            </a:r>
            <a:r>
              <a:rPr lang="en-US" sz="2100" b="0" dirty="0"/>
              <a:t> </a:t>
            </a:r>
            <a:r>
              <a:rPr lang="en-US" sz="2100" b="0" dirty="0" err="1"/>
              <a:t>perusahaan</a:t>
            </a:r>
            <a:r>
              <a:rPr lang="en-US" sz="2100" b="0" dirty="0"/>
              <a:t> </a:t>
            </a:r>
            <a:r>
              <a:rPr lang="en-US" sz="2100" b="0" dirty="0" err="1"/>
              <a:t>menjual</a:t>
            </a:r>
            <a:r>
              <a:rPr lang="en-US" sz="2100" b="0" dirty="0"/>
              <a:t> </a:t>
            </a:r>
            <a:r>
              <a:rPr lang="en-US" sz="2100" b="0" dirty="0" err="1"/>
              <a:t>produk</a:t>
            </a:r>
            <a:r>
              <a:rPr lang="en-US" sz="2100" b="0" dirty="0"/>
              <a:t> </a:t>
            </a:r>
            <a:r>
              <a:rPr lang="en-US" sz="2100" b="0" dirty="0" err="1"/>
              <a:t>seharga</a:t>
            </a:r>
            <a:r>
              <a:rPr lang="en-US" sz="2100" b="0" dirty="0"/>
              <a:t> $65 per unit. Variable cost per unit </a:t>
            </a:r>
            <a:r>
              <a:rPr lang="en-US" sz="2100" b="0" dirty="0" err="1"/>
              <a:t>adalah</a:t>
            </a:r>
            <a:r>
              <a:rPr lang="en-US" sz="2100" b="0" dirty="0"/>
              <a:t> $20 </a:t>
            </a:r>
            <a:r>
              <a:rPr lang="en-US" sz="2100" b="0" dirty="0" err="1"/>
              <a:t>untuk</a:t>
            </a:r>
            <a:r>
              <a:rPr lang="en-US" sz="2100" b="0" dirty="0"/>
              <a:t> </a:t>
            </a:r>
            <a:r>
              <a:rPr lang="en-US" sz="2100" b="0" dirty="0" err="1"/>
              <a:t>bahan</a:t>
            </a:r>
            <a:r>
              <a:rPr lang="en-US" sz="2100" b="0" dirty="0"/>
              <a:t> </a:t>
            </a:r>
            <a:r>
              <a:rPr lang="en-US" sz="2100" b="0" dirty="0" err="1"/>
              <a:t>baku</a:t>
            </a:r>
            <a:r>
              <a:rPr lang="en-US" sz="2100" b="0" dirty="0"/>
              <a:t> </a:t>
            </a:r>
            <a:r>
              <a:rPr lang="en-US" sz="2100" b="0" dirty="0" err="1"/>
              <a:t>dan</a:t>
            </a:r>
            <a:r>
              <a:rPr lang="en-US" sz="2100" b="0" dirty="0"/>
              <a:t> $25 </a:t>
            </a:r>
            <a:r>
              <a:rPr lang="en-US" sz="2100" b="0" dirty="0" err="1"/>
              <a:t>untuk</a:t>
            </a:r>
            <a:r>
              <a:rPr lang="en-US" sz="2100" b="0" dirty="0"/>
              <a:t> </a:t>
            </a:r>
            <a:r>
              <a:rPr lang="en-US" sz="2100" b="0" dirty="0" err="1"/>
              <a:t>pekerja</a:t>
            </a:r>
            <a:r>
              <a:rPr lang="en-US" sz="2100" b="0" dirty="0"/>
              <a:t>. </a:t>
            </a:r>
            <a:r>
              <a:rPr lang="en-US" sz="2100" b="0" dirty="0" err="1"/>
              <a:t>Biaya</a:t>
            </a:r>
            <a:r>
              <a:rPr lang="en-US" sz="2100" b="0" dirty="0"/>
              <a:t> </a:t>
            </a:r>
            <a:r>
              <a:rPr lang="en-US" sz="2100" b="0" dirty="0" err="1"/>
              <a:t>tetap</a:t>
            </a:r>
            <a:r>
              <a:rPr lang="en-US" sz="2100" b="0" dirty="0"/>
              <a:t> </a:t>
            </a:r>
            <a:r>
              <a:rPr lang="en-US" sz="2100" b="0" dirty="0" err="1"/>
              <a:t>perusahaan</a:t>
            </a:r>
            <a:r>
              <a:rPr lang="en-US" sz="2100" b="0" dirty="0"/>
              <a:t> per </a:t>
            </a:r>
            <a:r>
              <a:rPr lang="en-US" sz="2100" b="0" dirty="0" err="1"/>
              <a:t>tahun</a:t>
            </a:r>
            <a:r>
              <a:rPr lang="en-US" sz="2100" b="0" dirty="0"/>
              <a:t> </a:t>
            </a:r>
            <a:r>
              <a:rPr lang="en-US" sz="2100" b="0" dirty="0" err="1"/>
              <a:t>adalah</a:t>
            </a:r>
            <a:r>
              <a:rPr lang="en-US" sz="2100" b="0" dirty="0"/>
              <a:t> $100.000. </a:t>
            </a:r>
          </a:p>
          <a:p>
            <a:pPr marL="630238" lvl="1" indent="-295275" algn="just" eaLnBrk="1" hangingPunct="1">
              <a:lnSpc>
                <a:spcPct val="80000"/>
              </a:lnSpc>
              <a:buClr>
                <a:srgbClr val="002060"/>
              </a:buClr>
              <a:buFontTx/>
              <a:buAutoNum type="alphaLcPeriod"/>
            </a:pPr>
            <a:r>
              <a:rPr lang="en-US" sz="2100" dirty="0" err="1"/>
              <a:t>Buatlah</a:t>
            </a:r>
            <a:r>
              <a:rPr lang="en-US" sz="2100" dirty="0"/>
              <a:t> </a:t>
            </a:r>
            <a:r>
              <a:rPr lang="en-US" sz="2100" dirty="0" err="1"/>
              <a:t>fungsi</a:t>
            </a:r>
            <a:r>
              <a:rPr lang="en-US" sz="2100" dirty="0"/>
              <a:t> profit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perusahaan</a:t>
            </a:r>
            <a:r>
              <a:rPr lang="en-US" sz="2100" dirty="0"/>
              <a:t> </a:t>
            </a:r>
            <a:r>
              <a:rPr lang="en-US" sz="2100" dirty="0" err="1"/>
              <a:t>tersebut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q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err="1"/>
              <a:t>jumlah</a:t>
            </a:r>
            <a:r>
              <a:rPr lang="en-US" sz="2100" dirty="0"/>
              <a:t> </a:t>
            </a:r>
            <a:r>
              <a:rPr lang="en-US" sz="2100" dirty="0" err="1"/>
              <a:t>produk</a:t>
            </a:r>
            <a:r>
              <a:rPr lang="en-US" sz="2100" dirty="0"/>
              <a:t> yang </a:t>
            </a:r>
            <a:r>
              <a:rPr lang="en-US" sz="2100" dirty="0" err="1"/>
              <a:t>dibuat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dijual</a:t>
            </a:r>
            <a:endParaRPr lang="en-US" sz="2100" dirty="0"/>
          </a:p>
          <a:p>
            <a:pPr marL="630238" lvl="1" indent="-295275" algn="just" eaLnBrk="1" hangingPunct="1">
              <a:lnSpc>
                <a:spcPct val="80000"/>
              </a:lnSpc>
              <a:buClr>
                <a:srgbClr val="002060"/>
              </a:buClr>
              <a:buFontTx/>
              <a:buAutoNum type="alphaLcPeriod"/>
            </a:pPr>
            <a:r>
              <a:rPr lang="en-US" sz="2100" dirty="0" err="1"/>
              <a:t>Sketsalah</a:t>
            </a:r>
            <a:r>
              <a:rPr lang="en-US" sz="2100" dirty="0"/>
              <a:t> </a:t>
            </a:r>
            <a:r>
              <a:rPr lang="en-US" sz="2100" dirty="0" err="1"/>
              <a:t>fungsi</a:t>
            </a:r>
            <a:r>
              <a:rPr lang="en-US" sz="2100" dirty="0"/>
              <a:t> </a:t>
            </a:r>
            <a:r>
              <a:rPr lang="en-US" sz="2100" dirty="0" err="1"/>
              <a:t>tersebut</a:t>
            </a:r>
            <a:endParaRPr lang="en-US" sz="2100" dirty="0"/>
          </a:p>
          <a:p>
            <a:pPr marL="630238" lvl="1" indent="-295275" algn="just" eaLnBrk="1" hangingPunct="1">
              <a:lnSpc>
                <a:spcPct val="80000"/>
              </a:lnSpc>
              <a:buClr>
                <a:srgbClr val="002060"/>
              </a:buClr>
              <a:buFontTx/>
              <a:buAutoNum type="alphaLcPeriod"/>
            </a:pP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tingkat</a:t>
            </a:r>
            <a:r>
              <a:rPr lang="en-US" sz="2100" dirty="0"/>
              <a:t> </a:t>
            </a:r>
            <a:r>
              <a:rPr lang="en-US" sz="2100" dirty="0" err="1"/>
              <a:t>penjualan</a:t>
            </a:r>
            <a:r>
              <a:rPr lang="en-US" sz="2100" dirty="0"/>
              <a:t> </a:t>
            </a:r>
            <a:r>
              <a:rPr lang="en-US" sz="2100" dirty="0" err="1"/>
              <a:t>berapa</a:t>
            </a:r>
            <a:r>
              <a:rPr lang="en-US" sz="2100" dirty="0"/>
              <a:t> </a:t>
            </a:r>
            <a:r>
              <a:rPr lang="en-US" sz="2100" dirty="0" err="1"/>
              <a:t>perusahaan</a:t>
            </a:r>
            <a:r>
              <a:rPr lang="en-US" sz="2100" dirty="0"/>
              <a:t> </a:t>
            </a:r>
            <a:r>
              <a:rPr lang="en-US" sz="2100" dirty="0" err="1"/>
              <a:t>akan</a:t>
            </a:r>
            <a:r>
              <a:rPr lang="en-US" sz="2100" dirty="0"/>
              <a:t> </a:t>
            </a:r>
            <a:r>
              <a:rPr lang="en-US" sz="2100" dirty="0" err="1"/>
              <a:t>mencapai</a:t>
            </a:r>
            <a:r>
              <a:rPr lang="en-US" sz="2100" dirty="0"/>
              <a:t> </a:t>
            </a:r>
            <a:r>
              <a:rPr lang="en-US" sz="2100" i="1" dirty="0"/>
              <a:t>break-even</a:t>
            </a:r>
            <a:r>
              <a:rPr lang="en-US" sz="2100" dirty="0"/>
              <a:t>? </a:t>
            </a:r>
          </a:p>
          <a:p>
            <a:pPr marL="630238" lvl="1" indent="-295275" algn="just" eaLnBrk="1" hangingPunct="1">
              <a:lnSpc>
                <a:spcPct val="80000"/>
              </a:lnSpc>
              <a:buClr>
                <a:srgbClr val="002060"/>
              </a:buClr>
              <a:buFontTx/>
              <a:buAutoNum type="alphaLcPeriod"/>
            </a:pPr>
            <a:r>
              <a:rPr lang="en-US" sz="2100" dirty="0" err="1"/>
              <a:t>Apa</a:t>
            </a:r>
            <a:r>
              <a:rPr lang="en-US" sz="2100" dirty="0"/>
              <a:t> yang </a:t>
            </a:r>
            <a:r>
              <a:rPr lang="en-US" sz="2100" dirty="0" err="1"/>
              <a:t>terjadi</a:t>
            </a:r>
            <a:r>
              <a:rPr lang="en-US" sz="2100" dirty="0"/>
              <a:t> </a:t>
            </a:r>
            <a:r>
              <a:rPr lang="en-US" sz="2100" dirty="0" err="1"/>
              <a:t>apabila</a:t>
            </a:r>
            <a:r>
              <a:rPr lang="en-US" sz="2100" dirty="0"/>
              <a:t> </a:t>
            </a:r>
            <a:r>
              <a:rPr lang="en-US" sz="2100" dirty="0" err="1"/>
              <a:t>penjualan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setahun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20.000 unit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1" y="76200"/>
            <a:ext cx="480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Haettenschweiler" pitchFamily="34" charset="0"/>
              </a:rPr>
              <a:t>LATIHAN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371600" y="4495800"/>
            <a:ext cx="1600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295400" y="2971800"/>
            <a:ext cx="5562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PENDAPATAN PENJUALAN MULTI PRODUK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400" b="0" dirty="0" err="1"/>
              <a:t>Dimisalkan</a:t>
            </a:r>
            <a:r>
              <a:rPr lang="en-US" sz="2400" b="0" dirty="0"/>
              <a:t> </a:t>
            </a:r>
            <a:r>
              <a:rPr lang="en-US" sz="2400" b="0" dirty="0" err="1"/>
              <a:t>suatu</a:t>
            </a:r>
            <a:r>
              <a:rPr lang="en-US" sz="2400" b="0" dirty="0"/>
              <a:t> </a:t>
            </a:r>
            <a:r>
              <a:rPr lang="en-US" sz="2400" b="0" dirty="0" err="1"/>
              <a:t>perusahaan</a:t>
            </a:r>
            <a:r>
              <a:rPr lang="en-US" sz="2400" b="0" dirty="0"/>
              <a:t> </a:t>
            </a:r>
            <a:r>
              <a:rPr lang="en-US" sz="2400" b="0" dirty="0" err="1"/>
              <a:t>menjual</a:t>
            </a:r>
            <a:r>
              <a:rPr lang="en-US" sz="2400" b="0" dirty="0"/>
              <a:t> n </a:t>
            </a:r>
            <a:r>
              <a:rPr lang="en-US" sz="2400" b="0" dirty="0" err="1"/>
              <a:t>produk</a:t>
            </a:r>
            <a:r>
              <a:rPr lang="en-US" sz="2400" b="0" dirty="0"/>
              <a:t>. </a:t>
            </a:r>
            <a:r>
              <a:rPr lang="en-US" sz="2400" b="0" dirty="0" err="1"/>
              <a:t>Jika</a:t>
            </a:r>
            <a:r>
              <a:rPr lang="en-US" sz="2400" b="0" dirty="0"/>
              <a:t>  </a:t>
            </a:r>
            <a:r>
              <a:rPr lang="en-US" sz="2400" b="0" dirty="0" err="1"/>
              <a:t>produk</a:t>
            </a:r>
            <a:r>
              <a:rPr lang="en-US" sz="2400" b="0" dirty="0"/>
              <a:t> </a:t>
            </a:r>
            <a:r>
              <a:rPr lang="en-US" sz="2400" b="0" dirty="0" err="1"/>
              <a:t>i</a:t>
            </a:r>
            <a:r>
              <a:rPr lang="en-US" sz="2400" b="0" dirty="0"/>
              <a:t> </a:t>
            </a:r>
            <a:r>
              <a:rPr lang="en-US" sz="2400" b="0" dirty="0" err="1"/>
              <a:t>terjual</a:t>
            </a:r>
            <a:r>
              <a:rPr lang="en-US" sz="2400" b="0" dirty="0"/>
              <a:t> </a:t>
            </a:r>
            <a:r>
              <a:rPr lang="en-US" sz="2400" b="0" dirty="0" err="1"/>
              <a:t>sebanyak</a:t>
            </a:r>
            <a:r>
              <a:rPr lang="en-US" sz="2400" b="0" dirty="0"/>
              <a:t> </a:t>
            </a:r>
            <a:r>
              <a:rPr lang="en-US" sz="2400" b="0" dirty="0" err="1"/>
              <a:t>Q</a:t>
            </a:r>
            <a:r>
              <a:rPr lang="en-US" sz="2400" b="0" baseline="-25000" dirty="0" err="1"/>
              <a:t>i</a:t>
            </a:r>
            <a:r>
              <a:rPr lang="en-US" sz="2400" b="0" dirty="0"/>
              <a:t> </a:t>
            </a:r>
            <a:r>
              <a:rPr lang="en-US" sz="2400" b="0" dirty="0" err="1"/>
              <a:t>dengan</a:t>
            </a:r>
            <a:r>
              <a:rPr lang="en-US" sz="2400" b="0" dirty="0"/>
              <a:t> </a:t>
            </a:r>
            <a:r>
              <a:rPr lang="en-US" sz="2400" b="0" dirty="0" err="1"/>
              <a:t>harga</a:t>
            </a:r>
            <a:r>
              <a:rPr lang="en-US" sz="2400" b="0" dirty="0"/>
              <a:t> P</a:t>
            </a:r>
            <a:r>
              <a:rPr lang="en-US" sz="2400" b="0" baseline="-25000" dirty="0"/>
              <a:t>i</a:t>
            </a:r>
            <a:r>
              <a:rPr lang="en-US" sz="2400" b="0" dirty="0"/>
              <a:t>, </a:t>
            </a:r>
            <a:r>
              <a:rPr lang="en-US" sz="2400" b="0" dirty="0" err="1"/>
              <a:t>maka</a:t>
            </a:r>
            <a:r>
              <a:rPr lang="en-US" sz="2400" b="0" dirty="0"/>
              <a:t> </a:t>
            </a:r>
            <a:r>
              <a:rPr lang="en-US" sz="2400" b="0" dirty="0" err="1"/>
              <a:t>fungsi</a:t>
            </a:r>
            <a:r>
              <a:rPr lang="en-US" sz="2400" b="0" dirty="0"/>
              <a:t> </a:t>
            </a:r>
            <a:r>
              <a:rPr lang="en-US" sz="2400" b="0" dirty="0" err="1"/>
              <a:t>penjualannya</a:t>
            </a:r>
            <a:r>
              <a:rPr lang="en-US" sz="2400" b="0" dirty="0"/>
              <a:t> (R) </a:t>
            </a:r>
            <a:r>
              <a:rPr lang="en-US" sz="2400" b="0" dirty="0" err="1"/>
              <a:t>adalah</a:t>
            </a:r>
            <a:r>
              <a:rPr lang="en-US" sz="2400" b="0" dirty="0"/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400" b="0" dirty="0"/>
          </a:p>
          <a:p>
            <a:pPr marL="0" indent="0" algn="just" eaLnBrk="1" hangingPunct="1">
              <a:buFontTx/>
              <a:buNone/>
            </a:pPr>
            <a:r>
              <a:rPr lang="en-US" sz="2400" b="0" dirty="0"/>
              <a:t>	</a:t>
            </a:r>
            <a:r>
              <a:rPr lang="en-US" sz="2400" dirty="0">
                <a:solidFill>
                  <a:srgbClr val="0070C0"/>
                </a:solidFill>
              </a:rPr>
              <a:t>R = P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Q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 + P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Q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 + P</a:t>
            </a:r>
            <a:r>
              <a:rPr lang="en-US" sz="2400" baseline="-25000" dirty="0">
                <a:solidFill>
                  <a:srgbClr val="0070C0"/>
                </a:solidFill>
              </a:rPr>
              <a:t>3</a:t>
            </a:r>
            <a:r>
              <a:rPr lang="en-US" sz="2400" dirty="0">
                <a:solidFill>
                  <a:srgbClr val="0070C0"/>
                </a:solidFill>
              </a:rPr>
              <a:t>Q</a:t>
            </a:r>
            <a:r>
              <a:rPr lang="en-US" sz="2400" baseline="-25000" dirty="0">
                <a:solidFill>
                  <a:srgbClr val="0070C0"/>
                </a:solidFill>
              </a:rPr>
              <a:t>3</a:t>
            </a:r>
            <a:r>
              <a:rPr lang="en-US" sz="2400" dirty="0">
                <a:solidFill>
                  <a:srgbClr val="0070C0"/>
                </a:solidFill>
              </a:rPr>
              <a:t> + ….. + </a:t>
            </a:r>
            <a:r>
              <a:rPr lang="en-US" sz="2400" dirty="0" err="1">
                <a:solidFill>
                  <a:srgbClr val="0070C0"/>
                </a:solidFill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</a:rPr>
              <a:t>n</a:t>
            </a:r>
            <a:r>
              <a:rPr lang="en-US" sz="2400" dirty="0" err="1">
                <a:solidFill>
                  <a:srgbClr val="0070C0"/>
                </a:solidFill>
              </a:rPr>
              <a:t>Q</a:t>
            </a:r>
            <a:r>
              <a:rPr lang="en-US" sz="2400" baseline="-25000" dirty="0" err="1">
                <a:solidFill>
                  <a:srgbClr val="0070C0"/>
                </a:solidFill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  <a:p>
            <a:pPr marL="0" indent="0" algn="just" eaLnBrk="1" hangingPunct="1">
              <a:buFontTx/>
              <a:buNone/>
            </a:pPr>
            <a:endParaRPr lang="en-US" sz="2400" b="0" dirty="0"/>
          </a:p>
          <a:p>
            <a:pPr marL="0" indent="0" algn="just" eaLnBrk="1" hangingPunct="1">
              <a:buFontTx/>
              <a:buNone/>
            </a:pPr>
            <a:r>
              <a:rPr lang="en-US" sz="2400" b="0" dirty="0" err="1"/>
              <a:t>Fungsi</a:t>
            </a:r>
            <a:r>
              <a:rPr lang="en-US" sz="2400" b="0" dirty="0"/>
              <a:t> </a:t>
            </a:r>
            <a:r>
              <a:rPr lang="en-US" sz="2400" b="0" dirty="0" err="1"/>
              <a:t>tersebut</a:t>
            </a:r>
            <a:r>
              <a:rPr lang="en-US" sz="2400" b="0" dirty="0"/>
              <a:t> </a:t>
            </a:r>
            <a:r>
              <a:rPr lang="en-US" sz="2400" b="0" dirty="0" err="1"/>
              <a:t>dapat</a:t>
            </a:r>
            <a:r>
              <a:rPr lang="en-US" sz="2400" b="0" dirty="0"/>
              <a:t> </a:t>
            </a:r>
            <a:r>
              <a:rPr lang="en-US" sz="2400" b="0" dirty="0" err="1"/>
              <a:t>juga</a:t>
            </a:r>
            <a:r>
              <a:rPr lang="en-US" sz="2400" b="0" dirty="0"/>
              <a:t> </a:t>
            </a:r>
            <a:r>
              <a:rPr lang="en-US" sz="2400" b="0" dirty="0" err="1"/>
              <a:t>disingkat</a:t>
            </a:r>
            <a:r>
              <a:rPr lang="en-US" sz="2400" b="0" dirty="0"/>
              <a:t> </a:t>
            </a:r>
            <a:r>
              <a:rPr lang="en-US" sz="2400" b="0" dirty="0" err="1"/>
              <a:t>menjadi</a:t>
            </a:r>
            <a:r>
              <a:rPr lang="en-US" sz="2400" b="0" dirty="0"/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400" b="0" dirty="0"/>
          </a:p>
          <a:p>
            <a:pPr marL="0" indent="0" algn="just" eaLnBrk="1" hangingPunct="1">
              <a:buFontTx/>
              <a:buNone/>
            </a:pPr>
            <a:r>
              <a:rPr lang="en-US" sz="2400" b="0" dirty="0"/>
              <a:t>	R =   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144713" y="4572000"/>
          <a:ext cx="79533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2" imgW="469800" imgH="431640" progId="Equation.3">
                  <p:embed/>
                </p:oleObj>
              </mc:Choice>
              <mc:Fallback>
                <p:oleObj name="Equation" r:id="rId2" imgW="4698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4572000"/>
                        <a:ext cx="795337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t="25297" b="30998"/>
          <a:stretch>
            <a:fillRect/>
          </a:stretch>
        </p:blipFill>
        <p:spPr bwMode="auto">
          <a:xfrm>
            <a:off x="4829175" y="4724400"/>
            <a:ext cx="4010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KASUS MULTI PRODUK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200" b="0"/>
              <a:t>Suatu perusahaan elektronik memiliki tiga pabrik. Masing-masing pabrik membuat jenis produk yang berbeda. </a:t>
            </a:r>
          </a:p>
          <a:p>
            <a:pPr marL="0" indent="0" algn="just" eaLnBrk="1" hangingPunct="1">
              <a:buFontTx/>
              <a:buNone/>
            </a:pPr>
            <a:endParaRPr lang="en-US" sz="2200" b="0"/>
          </a:p>
          <a:p>
            <a:pPr marL="0" indent="0" algn="just" eaLnBrk="1" hangingPunct="1">
              <a:buFontTx/>
              <a:buNone/>
            </a:pPr>
            <a:endParaRPr lang="en-US" sz="2200" b="0"/>
          </a:p>
          <a:p>
            <a:pPr marL="0" indent="0" algn="just" eaLnBrk="1" hangingPunct="1">
              <a:buFontTx/>
              <a:buNone/>
            </a:pPr>
            <a:endParaRPr lang="en-US" sz="2200" b="0"/>
          </a:p>
          <a:p>
            <a:pPr marL="0" indent="0" algn="just" eaLnBrk="1" hangingPunct="1">
              <a:buFontTx/>
              <a:buNone/>
            </a:pPr>
            <a:endParaRPr lang="en-US" sz="2200" b="0"/>
          </a:p>
          <a:p>
            <a:pPr marL="0" indent="0" algn="just" eaLnBrk="1" hangingPunct="1">
              <a:buFontTx/>
              <a:buNone/>
            </a:pPr>
            <a:endParaRPr lang="en-US" sz="2200" b="0"/>
          </a:p>
          <a:p>
            <a:pPr marL="0" indent="0" algn="just" eaLnBrk="1" hangingPunct="1">
              <a:buFontTx/>
              <a:buNone/>
            </a:pPr>
            <a:endParaRPr lang="en-US" sz="2200" b="0"/>
          </a:p>
          <a:p>
            <a:pPr marL="0" indent="0" algn="just" eaLnBrk="1" hangingPunct="1">
              <a:buFontTx/>
              <a:buNone/>
            </a:pPr>
            <a:r>
              <a:rPr lang="en-US" sz="2200" b="0"/>
              <a:t>Jika biaya tetap tahunan perusahaan adalah $75.000, tentukan fungsi profit total perusahaan tersebut sebagai fungsi dari jumlah AC, LCD TV dan TV yang diproduksi . </a:t>
            </a:r>
          </a:p>
          <a:p>
            <a:pPr marL="0" indent="0" algn="just" eaLnBrk="1" hangingPunct="1">
              <a:buFontTx/>
              <a:buNone/>
            </a:pPr>
            <a:endParaRPr lang="en-US" sz="2200" b="0"/>
          </a:p>
        </p:txBody>
      </p:sp>
      <p:graphicFrame>
        <p:nvGraphicFramePr>
          <p:cNvPr id="58396" name="Group 28"/>
          <p:cNvGraphicFramePr>
            <a:graphicFrameLocks noGrp="1"/>
          </p:cNvGraphicFramePr>
          <p:nvPr/>
        </p:nvGraphicFramePr>
        <p:xfrm>
          <a:off x="762000" y="2209800"/>
          <a:ext cx="7315200" cy="1905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Pabrik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/unit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Pendapatan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/unit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Tetap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Pabrik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LCD TV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0000" b="73158"/>
          <a:stretch>
            <a:fillRect/>
          </a:stretch>
        </p:blipFill>
        <p:spPr bwMode="auto">
          <a:xfrm>
            <a:off x="3886200" y="5181600"/>
            <a:ext cx="2990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KASUS MULTI PRODUK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dirty="0"/>
              <a:t>TR(q</a:t>
            </a:r>
            <a:r>
              <a:rPr lang="en-US" sz="2200" b="0" baseline="-25000" dirty="0"/>
              <a:t>1</a:t>
            </a:r>
            <a:r>
              <a:rPr lang="en-US" sz="2200" b="0" dirty="0"/>
              <a:t>,q</a:t>
            </a:r>
            <a:r>
              <a:rPr lang="en-US" sz="2200" b="0" baseline="-25000" dirty="0"/>
              <a:t>2</a:t>
            </a:r>
            <a:r>
              <a:rPr lang="en-US" sz="2200" b="0" dirty="0"/>
              <a:t>,q</a:t>
            </a:r>
            <a:r>
              <a:rPr lang="en-US" sz="2200" b="0" baseline="-25000" dirty="0"/>
              <a:t>3</a:t>
            </a:r>
            <a:r>
              <a:rPr lang="en-US" sz="2200" b="0" dirty="0"/>
              <a:t>) 	= r</a:t>
            </a:r>
            <a:r>
              <a:rPr lang="en-US" sz="2200" b="0" baseline="-25000" dirty="0"/>
              <a:t>1</a:t>
            </a:r>
            <a:r>
              <a:rPr lang="en-US" sz="2200" b="0" dirty="0"/>
              <a:t>q</a:t>
            </a:r>
            <a:r>
              <a:rPr lang="en-US" sz="2200" b="0" baseline="-25000" dirty="0"/>
              <a:t>1</a:t>
            </a:r>
            <a:r>
              <a:rPr lang="en-US" sz="2200" b="0" dirty="0"/>
              <a:t> + r</a:t>
            </a:r>
            <a:r>
              <a:rPr lang="en-US" sz="2200" b="0" baseline="-25000" dirty="0"/>
              <a:t>2</a:t>
            </a:r>
            <a:r>
              <a:rPr lang="en-US" sz="2200" b="0" dirty="0"/>
              <a:t>q</a:t>
            </a:r>
            <a:r>
              <a:rPr lang="en-US" sz="2200" b="0" baseline="-25000" dirty="0"/>
              <a:t>2</a:t>
            </a:r>
            <a:r>
              <a:rPr lang="en-US" sz="2200" b="0" dirty="0"/>
              <a:t> + r</a:t>
            </a:r>
            <a:r>
              <a:rPr lang="en-US" sz="2200" b="0" baseline="-25000" dirty="0"/>
              <a:t>3</a:t>
            </a:r>
            <a:r>
              <a:rPr lang="en-US" sz="2200" b="0" dirty="0"/>
              <a:t>q</a:t>
            </a:r>
            <a:r>
              <a:rPr lang="en-US" sz="2200" b="0" baseline="-25000" dirty="0"/>
              <a:t>3</a:t>
            </a:r>
            <a:endParaRPr lang="en-US" sz="2200" b="0" dirty="0"/>
          </a:p>
          <a:p>
            <a:pPr eaLnBrk="1" hangingPunct="1">
              <a:buFontTx/>
              <a:buNone/>
            </a:pPr>
            <a:r>
              <a:rPr lang="en-US" sz="2200" b="0" dirty="0"/>
              <a:t>			= 1.300q</a:t>
            </a:r>
            <a:r>
              <a:rPr lang="en-US" sz="2200" b="0" baseline="-25000" dirty="0"/>
              <a:t>1</a:t>
            </a:r>
            <a:r>
              <a:rPr lang="en-US" sz="2200" b="0" dirty="0"/>
              <a:t> + 1.650q</a:t>
            </a:r>
            <a:r>
              <a:rPr lang="en-US" sz="2200" b="0" baseline="-25000" dirty="0"/>
              <a:t>2</a:t>
            </a:r>
            <a:r>
              <a:rPr lang="en-US" sz="2200" b="0" dirty="0"/>
              <a:t> + 1.200q</a:t>
            </a:r>
            <a:r>
              <a:rPr lang="en-US" sz="2200" b="0" baseline="-25000" dirty="0"/>
              <a:t>3</a:t>
            </a:r>
            <a:r>
              <a:rPr lang="en-US" sz="2200" b="0" dirty="0"/>
              <a:t> 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		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TC(q</a:t>
            </a:r>
            <a:r>
              <a:rPr lang="en-US" sz="2200" b="0" baseline="-25000" dirty="0"/>
              <a:t>1</a:t>
            </a:r>
            <a:r>
              <a:rPr lang="en-US" sz="2200" b="0" dirty="0"/>
              <a:t>,q</a:t>
            </a:r>
            <a:r>
              <a:rPr lang="en-US" sz="2200" b="0" baseline="-25000" dirty="0"/>
              <a:t>2</a:t>
            </a:r>
            <a:r>
              <a:rPr lang="en-US" sz="2200" b="0" dirty="0"/>
              <a:t>,q</a:t>
            </a:r>
            <a:r>
              <a:rPr lang="en-US" sz="2200" b="0" baseline="-25000" dirty="0"/>
              <a:t>3</a:t>
            </a:r>
            <a:r>
              <a:rPr lang="en-US" sz="2200" b="0" dirty="0"/>
              <a:t>)	= c</a:t>
            </a:r>
            <a:r>
              <a:rPr lang="en-US" sz="2200" b="0" baseline="-25000" dirty="0"/>
              <a:t>1</a:t>
            </a:r>
            <a:r>
              <a:rPr lang="en-US" sz="2200" b="0" dirty="0"/>
              <a:t>q</a:t>
            </a:r>
            <a:r>
              <a:rPr lang="en-US" sz="2200" b="0" baseline="-25000" dirty="0"/>
              <a:t>1</a:t>
            </a:r>
            <a:r>
              <a:rPr lang="en-US" sz="2200" b="0" dirty="0"/>
              <a:t> + F</a:t>
            </a:r>
            <a:r>
              <a:rPr lang="en-US" sz="2200" b="0" baseline="-25000" dirty="0"/>
              <a:t>1</a:t>
            </a:r>
            <a:r>
              <a:rPr lang="en-US" sz="2200" b="0" dirty="0"/>
              <a:t> + c</a:t>
            </a:r>
            <a:r>
              <a:rPr lang="en-US" sz="2200" b="0" baseline="-25000" dirty="0"/>
              <a:t>2</a:t>
            </a:r>
            <a:r>
              <a:rPr lang="en-US" sz="2200" b="0" dirty="0"/>
              <a:t>q</a:t>
            </a:r>
            <a:r>
              <a:rPr lang="en-US" sz="2200" b="0" baseline="-25000" dirty="0"/>
              <a:t>2</a:t>
            </a:r>
            <a:r>
              <a:rPr lang="en-US" sz="2200" b="0" dirty="0"/>
              <a:t> + F</a:t>
            </a:r>
            <a:r>
              <a:rPr lang="en-US" sz="2200" b="0" baseline="-25000" dirty="0"/>
              <a:t>2</a:t>
            </a:r>
            <a:r>
              <a:rPr lang="en-US" sz="2200" b="0" dirty="0"/>
              <a:t> + c</a:t>
            </a:r>
            <a:r>
              <a:rPr lang="en-US" sz="2200" b="0" baseline="-25000" dirty="0"/>
              <a:t>3</a:t>
            </a:r>
            <a:r>
              <a:rPr lang="en-US" sz="2200" b="0" dirty="0"/>
              <a:t>q</a:t>
            </a:r>
            <a:r>
              <a:rPr lang="en-US" sz="2200" b="0" baseline="-25000" dirty="0"/>
              <a:t>3 </a:t>
            </a:r>
            <a:r>
              <a:rPr lang="en-US" sz="2200" b="0" dirty="0"/>
              <a:t>+ F</a:t>
            </a:r>
            <a:r>
              <a:rPr lang="en-US" sz="2200" b="0" baseline="-25000" dirty="0"/>
              <a:t>3</a:t>
            </a:r>
            <a:r>
              <a:rPr lang="en-US" sz="2200" b="0" dirty="0"/>
              <a:t> + 75.000</a:t>
            </a:r>
          </a:p>
          <a:p>
            <a:pPr eaLnBrk="1" hangingPunct="1">
              <a:buFontTx/>
              <a:buNone/>
            </a:pPr>
            <a:r>
              <a:rPr lang="en-US" sz="2200" b="0" baseline="-25000" dirty="0"/>
              <a:t>			</a:t>
            </a:r>
            <a:r>
              <a:rPr lang="en-US" sz="2200" b="0" dirty="0"/>
              <a:t>= 900q</a:t>
            </a:r>
            <a:r>
              <a:rPr lang="en-US" sz="2200" b="0" baseline="-25000" dirty="0"/>
              <a:t>1</a:t>
            </a:r>
            <a:r>
              <a:rPr lang="en-US" sz="2200" b="0" dirty="0"/>
              <a:t> + 150.000 + 1.100q</a:t>
            </a:r>
            <a:r>
              <a:rPr lang="en-US" sz="2200" b="0" baseline="-25000" dirty="0"/>
              <a:t>2</a:t>
            </a:r>
            <a:r>
              <a:rPr lang="en-US" sz="2200" b="0" dirty="0"/>
              <a:t> + 175.000 			   + 750q</a:t>
            </a:r>
            <a:r>
              <a:rPr lang="en-US" sz="2200" b="0" baseline="-25000" dirty="0"/>
              <a:t>3 </a:t>
            </a:r>
            <a:r>
              <a:rPr lang="en-US" sz="2200" b="0" dirty="0"/>
              <a:t>+ 125.000 + 75.000</a:t>
            </a:r>
          </a:p>
          <a:p>
            <a:pPr eaLnBrk="1" hangingPunct="1">
              <a:buFontTx/>
              <a:buNone/>
            </a:pPr>
            <a:r>
              <a:rPr lang="en-US" sz="2200" b="0" baseline="-25000" dirty="0"/>
              <a:t>			</a:t>
            </a:r>
            <a:r>
              <a:rPr lang="en-US" sz="2200" b="0" dirty="0"/>
              <a:t>= 900q</a:t>
            </a:r>
            <a:r>
              <a:rPr lang="en-US" sz="2200" b="0" baseline="-25000" dirty="0"/>
              <a:t>1</a:t>
            </a:r>
            <a:r>
              <a:rPr lang="en-US" sz="2200" b="0" dirty="0"/>
              <a:t> + 1.100q</a:t>
            </a:r>
            <a:r>
              <a:rPr lang="en-US" sz="2200" b="0" baseline="-25000" dirty="0"/>
              <a:t>2</a:t>
            </a:r>
            <a:r>
              <a:rPr lang="en-US" sz="2200" b="0" dirty="0"/>
              <a:t> + 750q</a:t>
            </a:r>
            <a:r>
              <a:rPr lang="en-US" sz="2200" b="0" baseline="-25000" dirty="0"/>
              <a:t>3 </a:t>
            </a:r>
            <a:r>
              <a:rPr lang="en-US" sz="2200" b="0" dirty="0"/>
              <a:t>+ 525.000</a:t>
            </a:r>
          </a:p>
          <a:p>
            <a:pPr eaLnBrk="1" hangingPunct="1">
              <a:buFontTx/>
              <a:buNone/>
            </a:pPr>
            <a:endParaRPr lang="en-US" sz="2200" b="0" dirty="0"/>
          </a:p>
          <a:p>
            <a:pPr eaLnBrk="1" hangingPunct="1">
              <a:buFontTx/>
              <a:buNone/>
            </a:pPr>
            <a:r>
              <a:rPr lang="el-GR" sz="2200" b="0" dirty="0">
                <a:cs typeface="Arial" charset="0"/>
              </a:rPr>
              <a:t>π</a:t>
            </a:r>
            <a:r>
              <a:rPr lang="en-US" sz="2200" b="0" dirty="0"/>
              <a:t>(q</a:t>
            </a:r>
            <a:r>
              <a:rPr lang="en-US" sz="2200" b="0" baseline="-25000" dirty="0"/>
              <a:t>1</a:t>
            </a:r>
            <a:r>
              <a:rPr lang="en-US" sz="2200" b="0" dirty="0"/>
              <a:t>,q</a:t>
            </a:r>
            <a:r>
              <a:rPr lang="en-US" sz="2200" b="0" baseline="-25000" dirty="0"/>
              <a:t>2</a:t>
            </a:r>
            <a:r>
              <a:rPr lang="en-US" sz="2200" b="0" dirty="0"/>
              <a:t>,q</a:t>
            </a:r>
            <a:r>
              <a:rPr lang="en-US" sz="2200" b="0" baseline="-25000" dirty="0"/>
              <a:t>3</a:t>
            </a:r>
            <a:r>
              <a:rPr lang="en-US" sz="2200" b="0" dirty="0"/>
              <a:t>)	= TR(q</a:t>
            </a:r>
            <a:r>
              <a:rPr lang="en-US" sz="2200" b="0" baseline="-25000" dirty="0"/>
              <a:t>1</a:t>
            </a:r>
            <a:r>
              <a:rPr lang="en-US" sz="2200" b="0" dirty="0"/>
              <a:t>,q</a:t>
            </a:r>
            <a:r>
              <a:rPr lang="en-US" sz="2200" b="0" baseline="-25000" dirty="0"/>
              <a:t>2</a:t>
            </a:r>
            <a:r>
              <a:rPr lang="en-US" sz="2200" b="0" dirty="0"/>
              <a:t>,q</a:t>
            </a:r>
            <a:r>
              <a:rPr lang="en-US" sz="2200" b="0" baseline="-25000" dirty="0"/>
              <a:t>3</a:t>
            </a:r>
            <a:r>
              <a:rPr lang="en-US" sz="2200" b="0" dirty="0"/>
              <a:t>) - TC(q</a:t>
            </a:r>
            <a:r>
              <a:rPr lang="en-US" sz="2200" b="0" baseline="-25000" dirty="0"/>
              <a:t>1</a:t>
            </a:r>
            <a:r>
              <a:rPr lang="en-US" sz="2200" b="0" dirty="0"/>
              <a:t>,q</a:t>
            </a:r>
            <a:r>
              <a:rPr lang="en-US" sz="2200" b="0" baseline="-25000" dirty="0"/>
              <a:t>2</a:t>
            </a:r>
            <a:r>
              <a:rPr lang="en-US" sz="2200" b="0" dirty="0"/>
              <a:t>,q</a:t>
            </a:r>
            <a:r>
              <a:rPr lang="en-US" sz="2200" b="0" baseline="-25000" dirty="0"/>
              <a:t>3</a:t>
            </a:r>
            <a:r>
              <a:rPr lang="en-US" sz="2200" b="0" dirty="0"/>
              <a:t>)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		= 400q</a:t>
            </a:r>
            <a:r>
              <a:rPr lang="en-US" sz="2200" b="0" baseline="-25000" dirty="0"/>
              <a:t>1</a:t>
            </a:r>
            <a:r>
              <a:rPr lang="en-US" sz="2200" b="0" dirty="0"/>
              <a:t> + 550q</a:t>
            </a:r>
            <a:r>
              <a:rPr lang="en-US" sz="2200" b="0" baseline="-25000" dirty="0"/>
              <a:t>2</a:t>
            </a:r>
            <a:r>
              <a:rPr lang="en-US" sz="2200" b="0" dirty="0"/>
              <a:t> + 450q</a:t>
            </a:r>
            <a:r>
              <a:rPr lang="en-US" sz="2200" b="0" baseline="-25000" dirty="0"/>
              <a:t>3 </a:t>
            </a:r>
            <a:r>
              <a:rPr lang="en-US" sz="2200" b="0" dirty="0"/>
              <a:t>- 525.000</a:t>
            </a:r>
            <a:endParaRPr lang="el-GR" sz="22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1448</TotalTime>
  <Words>1919</Words>
  <Application>Microsoft Office PowerPoint</Application>
  <PresentationFormat>On-screen Show (4:3)</PresentationFormat>
  <Paragraphs>387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Haettenschweiler</vt:lpstr>
      <vt:lpstr>Monotype Corsiva</vt:lpstr>
      <vt:lpstr>Segoe UI</vt:lpstr>
      <vt:lpstr>Tahoma</vt:lpstr>
      <vt:lpstr>Times New Roman</vt:lpstr>
      <vt:lpstr>Verdana</vt:lpstr>
      <vt:lpstr>Wingdings</vt:lpstr>
      <vt:lpstr>cdb2004c012l</vt:lpstr>
      <vt:lpstr>Image</vt:lpstr>
      <vt:lpstr>Equation</vt:lpstr>
      <vt:lpstr>Aplikasi Fungsi Linier  dalam Ekonomi dan Bisnis  Week 02</vt:lpstr>
      <vt:lpstr>FUNGSI BIAYA (COST FUNCTION)</vt:lpstr>
      <vt:lpstr>FUNGSI PENERIMAAN (REVENUE FUNCTION)</vt:lpstr>
      <vt:lpstr>ANALISIS PULANG POKOK (BREAK-EVEN),</vt:lpstr>
      <vt:lpstr>LATIHAN</vt:lpstr>
      <vt:lpstr>PowerPoint Presentation</vt:lpstr>
      <vt:lpstr>PENDAPATAN PENJUALAN MULTI PRODUK</vt:lpstr>
      <vt:lpstr>KASUS MULTI PRODUK</vt:lpstr>
      <vt:lpstr>KASUS MULTI PRODUK</vt:lpstr>
      <vt:lpstr>PENJUALAN SET PRODUK</vt:lpstr>
      <vt:lpstr>PENGERTIAN KESEIMBANGAN</vt:lpstr>
      <vt:lpstr>KESEIMBANGAN PASAR PARSIAL</vt:lpstr>
      <vt:lpstr>KESEIMBANGAN PASAR UMUM</vt:lpstr>
      <vt:lpstr>LATIHAN</vt:lpstr>
      <vt:lpstr>PENGARUH PAJAK SPESIFIK TERHADAP KESEIMBANGAN PASAR</vt:lpstr>
      <vt:lpstr>PENGARUH SUBSIDI SPESIFIK TERHADAP KESEIMBANGAN PASAR</vt:lpstr>
      <vt:lpstr>LATIHAN</vt:lpstr>
      <vt:lpstr>LATIHAN</vt:lpstr>
      <vt:lpstr>LATIHAN</vt:lpstr>
      <vt:lpstr>LATIHAN</vt:lpstr>
      <vt:lpstr>LATIHAN</vt:lpstr>
      <vt:lpstr>LATIHAN</vt:lpstr>
      <vt:lpstr>Tugas Mandiri</vt:lpstr>
      <vt:lpstr>Tugas Mandiri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116</cp:revision>
  <dcterms:created xsi:type="dcterms:W3CDTF">2011-01-21T06:27:54Z</dcterms:created>
  <dcterms:modified xsi:type="dcterms:W3CDTF">2022-09-28T02:53:12Z</dcterms:modified>
</cp:coreProperties>
</file>