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0" r:id="rId13"/>
    <p:sldId id="291" r:id="rId14"/>
    <p:sldId id="292" r:id="rId15"/>
    <p:sldId id="293" r:id="rId16"/>
    <p:sldId id="294" r:id="rId17"/>
    <p:sldId id="295" r:id="rId18"/>
    <p:sldId id="288" r:id="rId19"/>
    <p:sldId id="289" r:id="rId20"/>
    <p:sldId id="276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93" d="100"/>
          <a:sy n="93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60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475"/>
            <a:ext cx="3169920" cy="480060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60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2" tIns="48296" rIns="96592" bIns="482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2" y="4560575"/>
            <a:ext cx="5852160" cy="4320539"/>
          </a:xfrm>
          <a:prstGeom prst="rect">
            <a:avLst/>
          </a:prstGeom>
        </p:spPr>
        <p:txBody>
          <a:bodyPr vert="horz" lIns="96592" tIns="48296" rIns="96592" bIns="482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5"/>
            <a:ext cx="3169920" cy="480060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4241270" imgH="5396825" progId="">
                  <p:embed/>
                </p:oleObj>
              </mc:Choice>
              <mc:Fallback>
                <p:oleObj name="Image" r:id="rId14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6" imgW="3263492" imgH="4863492" progId="">
                  <p:embed/>
                </p:oleObj>
              </mc:Choice>
              <mc:Fallback>
                <p:oleObj name="Image" r:id="rId16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Fungsi Kuadrat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 Aplikasinya dalam Ekonomi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Week 03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PENERIMAAN (REVENUE FUNCTION)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000"/>
          </a:p>
          <a:p>
            <a:pPr eaLnBrk="1" hangingPunct="1">
              <a:buFontTx/>
              <a:buNone/>
            </a:pPr>
            <a:r>
              <a:rPr lang="en-US" sz="1800" b="1"/>
              <a:t>Total Revenue		: TR = f (q) = q x p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 b="1"/>
              <a:t>Average Revenue	: AR = TR</a:t>
            </a:r>
          </a:p>
          <a:p>
            <a:pPr eaLnBrk="1" hangingPunct="1">
              <a:buFontTx/>
              <a:buNone/>
            </a:pPr>
            <a:r>
              <a:rPr lang="en-US" sz="1800" b="1"/>
              <a:t>				             q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 b="1"/>
              <a:t>Marginal Revenue	: MR = ∆ TR</a:t>
            </a:r>
          </a:p>
          <a:p>
            <a:pPr eaLnBrk="1" hangingPunct="1">
              <a:buFontTx/>
              <a:buNone/>
            </a:pPr>
            <a:r>
              <a:rPr lang="en-US" sz="1800" b="1"/>
              <a:t>				             ∆ q</a:t>
            </a:r>
          </a:p>
          <a:p>
            <a:pPr eaLnBrk="1" hangingPunct="1">
              <a:buFontTx/>
              <a:buNone/>
            </a:pPr>
            <a:endParaRPr lang="en-US" sz="1800" b="1"/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3962400" y="2743200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4003675" y="373380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REVENUE DALAM BENTUK KUADRAT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0838" indent="-350838" algn="just" eaLnBrk="1" hangingPunct="1">
              <a:buFontTx/>
              <a:buNone/>
            </a:pPr>
            <a:r>
              <a:rPr lang="en-US" sz="2000" dirty="0" err="1"/>
              <a:t>Misalkan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:</a:t>
            </a:r>
          </a:p>
          <a:p>
            <a:pPr marL="350838" indent="-350838" algn="just" eaLnBrk="1" hangingPunct="1">
              <a:buFontTx/>
              <a:buNone/>
            </a:pPr>
            <a:r>
              <a:rPr lang="en-US" sz="2000" dirty="0"/>
              <a:t>	q = f(p) = 1500 – 50p</a:t>
            </a:r>
          </a:p>
          <a:p>
            <a:pPr marL="350838" indent="-350838" algn="just" eaLnBrk="1" hangingPunct="1">
              <a:buFontTx/>
              <a:buNone/>
            </a:pPr>
            <a:endParaRPr lang="en-US" sz="2000" dirty="0"/>
          </a:p>
          <a:p>
            <a:pPr marL="350838" indent="-350838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Tentukanlah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revenue </a:t>
            </a:r>
            <a:r>
              <a:rPr lang="en-US" sz="2000" dirty="0" err="1"/>
              <a:t>dengan</a:t>
            </a:r>
            <a:r>
              <a:rPr lang="en-US" sz="2000" dirty="0"/>
              <a:t> p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endParaRPr lang="en-US" sz="2000" dirty="0"/>
          </a:p>
          <a:p>
            <a:pPr marL="350838" indent="-350838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Sketsalah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revenue </a:t>
            </a:r>
            <a:r>
              <a:rPr lang="en-US" sz="2000" dirty="0" err="1"/>
              <a:t>tersebut</a:t>
            </a:r>
            <a:endParaRPr lang="en-US" sz="2000" dirty="0"/>
          </a:p>
          <a:p>
            <a:pPr marL="350838" indent="-350838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Tentukanlah</a:t>
            </a:r>
            <a:r>
              <a:rPr lang="en-US" sz="2000" dirty="0"/>
              <a:t> restricted domain </a:t>
            </a:r>
            <a:r>
              <a:rPr lang="en-US" sz="2000" dirty="0" err="1"/>
              <a:t>dan</a:t>
            </a:r>
            <a:r>
              <a:rPr lang="en-US" sz="2000" dirty="0"/>
              <a:t> range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revenue </a:t>
            </a:r>
            <a:r>
              <a:rPr lang="en-US" sz="2000" dirty="0" err="1"/>
              <a:t>tersebut</a:t>
            </a:r>
            <a:endParaRPr lang="en-US" sz="2000" dirty="0"/>
          </a:p>
          <a:p>
            <a:pPr marL="350838" indent="-350838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berapakah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dicapai</a:t>
            </a:r>
            <a:r>
              <a:rPr lang="en-US" sz="2000" dirty="0"/>
              <a:t> revenue </a:t>
            </a:r>
            <a:r>
              <a:rPr lang="en-US" sz="2000" dirty="0" err="1"/>
              <a:t>maksimum</a:t>
            </a:r>
            <a:r>
              <a:rPr lang="en-US" sz="2000" dirty="0"/>
              <a:t>?</a:t>
            </a:r>
          </a:p>
          <a:p>
            <a:pPr marL="350838" indent="-350838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Berapakah</a:t>
            </a:r>
            <a:r>
              <a:rPr lang="en-US" sz="2000" dirty="0"/>
              <a:t> revenue </a:t>
            </a:r>
            <a:r>
              <a:rPr lang="en-US" sz="2000" dirty="0" err="1"/>
              <a:t>maksimum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dicapai</a:t>
            </a:r>
            <a:r>
              <a:rPr lang="en-US" sz="2000" dirty="0"/>
              <a:t>?</a:t>
            </a:r>
          </a:p>
          <a:p>
            <a:pPr marL="350838" indent="-350838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 dirty="0" err="1"/>
              <a:t>Berapakah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?</a:t>
            </a:r>
          </a:p>
          <a:p>
            <a:pPr marL="350838" indent="-350838" algn="just" eaLnBrk="1" hangingPunct="1">
              <a:buFontTx/>
              <a:buAutoNum type="alphaLcPeriod"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REVENUE DALAM BENTUK KUADRAT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0838" indent="-350838" algn="just" eaLnBrk="1" hangingPunct="1">
              <a:buFontTx/>
              <a:buNone/>
            </a:pPr>
            <a:r>
              <a:rPr lang="en-US" sz="2000" dirty="0" err="1"/>
              <a:t>Misalkan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:</a:t>
            </a:r>
          </a:p>
          <a:p>
            <a:pPr marL="350838" indent="-350838" algn="just" eaLnBrk="1" hangingPunct="1">
              <a:buFontTx/>
              <a:buNone/>
            </a:pPr>
            <a:r>
              <a:rPr lang="en-US" sz="2000" dirty="0"/>
              <a:t>	q = f(p) = 1500 – 50p</a:t>
            </a:r>
          </a:p>
          <a:p>
            <a:pPr marL="350838" indent="-350838" algn="just" eaLnBrk="1" hangingPunct="1">
              <a:buClr>
                <a:srgbClr val="002060"/>
              </a:buClr>
              <a:buFontTx/>
              <a:buAutoNum type="alphaLcPeriod"/>
            </a:pPr>
            <a:r>
              <a:rPr lang="en-US" sz="2000"/>
              <a:t>Tentukanlah </a:t>
            </a:r>
            <a:r>
              <a:rPr lang="en-US" sz="2000" dirty="0" err="1"/>
              <a:t>fungsi</a:t>
            </a:r>
            <a:r>
              <a:rPr lang="en-US" sz="2000" dirty="0"/>
              <a:t> revenue </a:t>
            </a:r>
            <a:r>
              <a:rPr lang="en-US" sz="2000" dirty="0" err="1"/>
              <a:t>dengan</a:t>
            </a:r>
            <a:r>
              <a:rPr lang="en-US" sz="2000" dirty="0"/>
              <a:t> p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endParaRPr lang="en-US" sz="2000" dirty="0"/>
          </a:p>
          <a:p>
            <a:pPr marL="0" indent="0" algn="just" eaLnBrk="1" hangingPunct="1">
              <a:buNone/>
            </a:pPr>
            <a:r>
              <a:rPr lang="en-US" sz="2000"/>
              <a:t>Jawab:</a:t>
            </a:r>
          </a:p>
          <a:p>
            <a:pPr marL="0" indent="0" algn="just" eaLnBrk="1" hangingPunct="1">
              <a:buNone/>
            </a:pPr>
            <a:r>
              <a:rPr lang="en-US" sz="2000" b="1"/>
              <a:t>TR = f (q) = q x p = p(</a:t>
            </a:r>
            <a:r>
              <a:rPr lang="en-US" sz="2000"/>
              <a:t>1500 – 50p) </a:t>
            </a:r>
          </a:p>
          <a:p>
            <a:pPr marL="0" indent="0" algn="just" eaLnBrk="1" hangingPunct="1">
              <a:buNone/>
            </a:pPr>
            <a:r>
              <a:rPr lang="en-US" sz="2000"/>
              <a:t>	    = 1500p – 50p</a:t>
            </a:r>
            <a:r>
              <a:rPr lang="en-US" sz="2000" baseline="30000"/>
              <a:t>2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06180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REVENUE DALAM BENTUK KUADRAT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838200"/>
                <a:ext cx="8686800" cy="5867400"/>
              </a:xfrm>
            </p:spPr>
            <p:txBody>
              <a:bodyPr/>
              <a:lstStyle/>
              <a:p>
                <a:pPr marL="350838" indent="-350838" algn="just" eaLnBrk="1" hangingPunct="1">
                  <a:buFontTx/>
                  <a:buNone/>
                </a:pPr>
                <a:r>
                  <a:rPr lang="en-US" sz="2000" dirty="0"/>
                  <a:t>Misalkan </a:t>
                </a:r>
                <a:r>
                  <a:rPr lang="en-US" sz="2000" dirty="0" err="1"/>
                  <a:t>fungsi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permintaan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suatu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barang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berupa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fungsi</a:t>
                </a:r>
                <a:r>
                  <a:rPr lang="en-US" sz="2000" dirty="0"/>
                  <a:t> :</a:t>
                </a:r>
              </a:p>
              <a:p>
                <a:pPr marL="350838" indent="-350838" algn="just" eaLnBrk="1" hangingPunct="1">
                  <a:buFontTx/>
                  <a:buNone/>
                </a:pPr>
                <a:r>
                  <a:rPr lang="en-US" sz="2000"/>
                  <a:t>b. Sketsalah </a:t>
                </a:r>
                <a:r>
                  <a:rPr lang="en-US" sz="2000" dirty="0" err="1"/>
                  <a:t>fungsi</a:t>
                </a:r>
                <a:r>
                  <a:rPr lang="en-US" sz="2000" dirty="0"/>
                  <a:t> revenue </a:t>
                </a:r>
                <a:r>
                  <a:rPr lang="en-US" sz="2000" dirty="0" err="1"/>
                  <a:t>tersebut</a:t>
                </a:r>
                <a:endParaRPr lang="en-US" sz="2000" dirty="0"/>
              </a:p>
              <a:p>
                <a:pPr marL="0" indent="0" algn="just" eaLnBrk="1" hangingPunct="1">
                  <a:buNone/>
                </a:pPr>
                <a:r>
                  <a:rPr lang="en-US" sz="2000"/>
                  <a:t>f(p) = 1500p – 50p</a:t>
                </a:r>
                <a:r>
                  <a:rPr lang="en-US" sz="2000" baseline="30000"/>
                  <a:t>2</a:t>
                </a:r>
              </a:p>
              <a:p>
                <a:pPr marL="0" indent="0" algn="just" eaLnBrk="1" hangingPunct="1">
                  <a:buNone/>
                </a:pPr>
                <a:r>
                  <a:rPr lang="en-US" sz="2000" baseline="30000"/>
                  <a:t> </a:t>
                </a:r>
                <a:r>
                  <a:rPr lang="en-US" sz="2000"/>
                  <a:t>p = 0 </a:t>
                </a:r>
                <a:r>
                  <a:rPr lang="en-US" sz="2000">
                    <a:sym typeface="Wingdings" panose="05000000000000000000" pitchFamily="2" charset="2"/>
                  </a:rPr>
                  <a:t> </a:t>
                </a:r>
                <a:r>
                  <a:rPr lang="en-US" sz="2000"/>
                  <a:t>f(p) = </a:t>
                </a:r>
                <a:r>
                  <a:rPr lang="en-US" sz="2000">
                    <a:sym typeface="Wingdings" panose="05000000000000000000" pitchFamily="2" charset="2"/>
                  </a:rPr>
                  <a:t>q = 0</a:t>
                </a:r>
              </a:p>
              <a:p>
                <a:pPr marL="0" indent="0" algn="just" eaLnBrk="1" hangingPunct="1">
                  <a:buNone/>
                </a:pPr>
                <a:r>
                  <a:rPr lang="en-US" sz="2000">
                    <a:sym typeface="Wingdings" panose="05000000000000000000" pitchFamily="2" charset="2"/>
                  </a:rPr>
                  <a:t>q = 0   </a:t>
                </a:r>
                <a:r>
                  <a:rPr lang="en-US" sz="2000"/>
                  <a:t>1500p – 50p</a:t>
                </a:r>
                <a:r>
                  <a:rPr lang="en-US" sz="2000" baseline="30000"/>
                  <a:t>2 </a:t>
                </a:r>
                <a:r>
                  <a:rPr lang="en-US" sz="2000">
                    <a:sym typeface="Wingdings" panose="05000000000000000000" pitchFamily="2" charset="2"/>
                  </a:rPr>
                  <a:t>= 0</a:t>
                </a:r>
              </a:p>
              <a:p>
                <a:pPr marL="0" indent="0" algn="just" eaLnBrk="1" hangingPunct="1">
                  <a:buNone/>
                </a:pPr>
                <a:r>
                  <a:rPr lang="en-US" sz="2000">
                    <a:sym typeface="Wingdings" panose="05000000000000000000" pitchFamily="2" charset="2"/>
                  </a:rPr>
                  <a:t>	           3</a:t>
                </a:r>
                <a:r>
                  <a:rPr lang="en-US" sz="2000"/>
                  <a:t>0p – p</a:t>
                </a:r>
                <a:r>
                  <a:rPr lang="en-US" sz="2000" baseline="30000"/>
                  <a:t>2 </a:t>
                </a:r>
                <a:r>
                  <a:rPr lang="en-US" sz="2000">
                    <a:sym typeface="Wingdings" panose="05000000000000000000" pitchFamily="2" charset="2"/>
                  </a:rPr>
                  <a:t>= 0</a:t>
                </a:r>
              </a:p>
              <a:p>
                <a:pPr marL="0" indent="0" algn="just">
                  <a:buNone/>
                </a:pPr>
                <a:r>
                  <a:rPr lang="en-US" sz="200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𝐩</m:t>
                    </m:r>
                    <m:r>
                      <a:rPr lang="en-US" sz="20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𝟑𝟎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</m:oMath>
                </a14:m>
                <a:endParaRPr lang="en-US" sz="2000" b="1" i="1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just">
                  <a:buNone/>
                </a:pPr>
                <a:r>
                  <a:rPr lang="en-US" sz="2000" b="1">
                    <a:sym typeface="Wingdings" panose="05000000000000000000" pitchFamily="2" charset="2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1"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2000">
                    <a:latin typeface="Cambria Math" panose="02040503050406030204" pitchFamily="18" charset="0"/>
                    <a:sym typeface="Wingdings" panose="05000000000000000000" pitchFamily="2" charset="2"/>
                  </a:rPr>
                  <a:t>p</a:t>
                </a:r>
                <a:r>
                  <a:rPr lang="en-US" sz="2000" baseline="-25000">
                    <a:latin typeface="Cambria Math" panose="02040503050406030204" pitchFamily="18" charset="0"/>
                    <a:sym typeface="Wingdings" panose="05000000000000000000" pitchFamily="2" charset="2"/>
                  </a:rPr>
                  <a:t>1</a:t>
                </a:r>
                <a:r>
                  <a:rPr lang="en-US" sz="2000">
                    <a:latin typeface="Cambria Math" panose="02040503050406030204" pitchFamily="18" charset="0"/>
                    <a:sym typeface="Wingdings" panose="05000000000000000000" pitchFamily="2" charset="2"/>
                  </a:rPr>
                  <a:t> =  0</a:t>
                </a:r>
              </a:p>
              <a:p>
                <a:pPr marL="0" indent="0" algn="just">
                  <a:buNone/>
                </a:pPr>
                <a:r>
                  <a:rPr lang="en-US" sz="2000" b="1">
                    <a:latin typeface="Cambria Math" panose="02040503050406030204" pitchFamily="18" charset="0"/>
                    <a:sym typeface="Wingdings" panose="05000000000000000000" pitchFamily="2" charset="2"/>
                  </a:rPr>
                  <a:t>P</a:t>
                </a:r>
                <a:r>
                  <a:rPr lang="en-US" sz="2000" b="1" baseline="-25000">
                    <a:latin typeface="Cambria Math" panose="020405030504060302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b="1">
                    <a:latin typeface="Cambria Math" panose="02040503050406030204" pitchFamily="18" charset="0"/>
                    <a:sym typeface="Wingdings" panose="05000000000000000000" pitchFamily="2" charset="2"/>
                  </a:rPr>
                  <a:t> =  30</a:t>
                </a:r>
              </a:p>
              <a:p>
                <a:pPr marL="0" indent="0" algn="just">
                  <a:buNone/>
                </a:pPr>
                <a:r>
                  <a:rPr lang="en-US" sz="2000"/>
                  <a:t>(0,0) dan (30,0)</a:t>
                </a:r>
                <a:endParaRPr lang="en-US" sz="2000" dirty="0"/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838200"/>
                <a:ext cx="8686800" cy="5867400"/>
              </a:xfrm>
              <a:blipFill>
                <a:blip r:embed="rId2"/>
                <a:stretch>
                  <a:fillRect l="-702" t="-5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14435D44-ABCA-5583-84DA-E31512528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279912"/>
              </p:ext>
            </p:extLst>
          </p:nvPr>
        </p:nvGraphicFramePr>
        <p:xfrm>
          <a:off x="2847911" y="1599784"/>
          <a:ext cx="18923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449" imgH="444307" progId="Equation.3">
                  <p:embed/>
                </p:oleObj>
              </mc:Choice>
              <mc:Fallback>
                <p:oleObj name="Equation" r:id="rId3" imgW="1269449" imgH="444307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11" y="1599784"/>
                        <a:ext cx="189230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8" name="Group 63">
            <a:extLst>
              <a:ext uri="{FF2B5EF4-FFF2-40B4-BE49-F238E27FC236}">
                <a16:creationId xmlns:a16="http://schemas.microsoft.com/office/drawing/2014/main" id="{86F0072A-7D5A-7E26-C1A2-63DE435E0C2B}"/>
              </a:ext>
            </a:extLst>
          </p:cNvPr>
          <p:cNvGrpSpPr>
            <a:grpSpLocks/>
          </p:cNvGrpSpPr>
          <p:nvPr/>
        </p:nvGrpSpPr>
        <p:grpSpPr bwMode="auto">
          <a:xfrm>
            <a:off x="245215" y="5458818"/>
            <a:ext cx="3000375" cy="1163638"/>
            <a:chOff x="3424" y="2561"/>
            <a:chExt cx="1890" cy="733"/>
          </a:xfrm>
        </p:grpSpPr>
        <p:grpSp>
          <p:nvGrpSpPr>
            <p:cNvPr id="13319" name="Group 64">
              <a:extLst>
                <a:ext uri="{FF2B5EF4-FFF2-40B4-BE49-F238E27FC236}">
                  <a16:creationId xmlns:a16="http://schemas.microsoft.com/office/drawing/2014/main" id="{CA486550-A7EC-C840-F276-B824861BB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561"/>
              <a:ext cx="1260" cy="733"/>
              <a:chOff x="3956" y="1434"/>
              <a:chExt cx="1260" cy="733"/>
            </a:xfrm>
          </p:grpSpPr>
          <p:grpSp>
            <p:nvGrpSpPr>
              <p:cNvPr id="13321" name="Group 65">
                <a:extLst>
                  <a:ext uri="{FF2B5EF4-FFF2-40B4-BE49-F238E27FC236}">
                    <a16:creationId xmlns:a16="http://schemas.microsoft.com/office/drawing/2014/main" id="{76C2BCDE-9FB5-0B38-9812-2000069B26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14" y="1648"/>
                <a:ext cx="1089" cy="519"/>
                <a:chOff x="3560" y="1389"/>
                <a:chExt cx="1089" cy="519"/>
              </a:xfrm>
            </p:grpSpPr>
            <p:sp>
              <p:nvSpPr>
                <p:cNvPr id="13323" name="Text Box 66">
                  <a:extLst>
                    <a:ext uri="{FF2B5EF4-FFF2-40B4-BE49-F238E27FC236}">
                      <a16:creationId xmlns:a16="http://schemas.microsoft.com/office/drawing/2014/main" id="{6B0263CE-2A19-D5E8-7374-7A109C8409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6" y="1389"/>
                  <a:ext cx="1043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b="1" u="sng"/>
                    <a:t>- b</a:t>
                  </a:r>
                  <a:r>
                    <a:rPr lang="en-US" b="1"/>
                    <a:t> , </a:t>
                  </a:r>
                  <a:r>
                    <a:rPr lang="en-US" b="1" u="sng"/>
                    <a:t>4ac – b</a:t>
                  </a:r>
                  <a:r>
                    <a:rPr lang="en-US" b="1" u="sng" baseline="30000"/>
                    <a:t>2</a:t>
                  </a:r>
                </a:p>
                <a:p>
                  <a:pPr eaLnBrk="0" hangingPunct="0"/>
                  <a:r>
                    <a:rPr lang="en-US" b="1"/>
                    <a:t>2a        4a</a:t>
                  </a:r>
                </a:p>
                <a:p>
                  <a:pPr eaLnBrk="0" hangingPunct="0"/>
                  <a:endParaRPr lang="en-US" b="1" baseline="-25000"/>
                </a:p>
              </p:txBody>
            </p:sp>
            <p:sp>
              <p:nvSpPr>
                <p:cNvPr id="13324" name="AutoShape 67">
                  <a:extLst>
                    <a:ext uri="{FF2B5EF4-FFF2-40B4-BE49-F238E27FC236}">
                      <a16:creationId xmlns:a16="http://schemas.microsoft.com/office/drawing/2014/main" id="{A70FCA57-A21F-C664-916F-12D555FD1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0" y="1434"/>
                  <a:ext cx="46" cy="363"/>
                </a:xfrm>
                <a:prstGeom prst="leftBracket">
                  <a:avLst>
                    <a:gd name="adj" fmla="val 65761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5" name="AutoShape 68">
                  <a:extLst>
                    <a:ext uri="{FF2B5EF4-FFF2-40B4-BE49-F238E27FC236}">
                      <a16:creationId xmlns:a16="http://schemas.microsoft.com/office/drawing/2014/main" id="{CE79708D-CA42-2227-482C-6F94CFF34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558" y="1434"/>
                  <a:ext cx="46" cy="363"/>
                </a:xfrm>
                <a:prstGeom prst="leftBracket">
                  <a:avLst>
                    <a:gd name="adj" fmla="val 65761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22" name="Text Box 69">
                <a:extLst>
                  <a:ext uri="{FF2B5EF4-FFF2-40B4-BE49-F238E27FC236}">
                    <a16:creationId xmlns:a16="http://schemas.microsoft.com/office/drawing/2014/main" id="{90972A54-54CF-5623-96B7-869C2E27C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6" y="1434"/>
                <a:ext cx="1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/>
                  <a:t>Koordinat vertex</a:t>
                </a:r>
              </a:p>
            </p:txBody>
          </p:sp>
        </p:grpSp>
        <p:sp>
          <p:nvSpPr>
            <p:cNvPr id="13320" name="Text Box 70">
              <a:extLst>
                <a:ext uri="{FF2B5EF4-FFF2-40B4-BE49-F238E27FC236}">
                  <a16:creationId xmlns:a16="http://schemas.microsoft.com/office/drawing/2014/main" id="{4263D6D5-0CAB-4ACE-E34D-FEC8074F8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" y="2840"/>
              <a:ext cx="7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ym typeface="Wingdings" pitchFamily="2" charset="2"/>
                </a:rPr>
                <a:t> </a:t>
              </a:r>
              <a:r>
                <a:rPr lang="en-US" b="1">
                  <a:solidFill>
                    <a:srgbClr val="0033CC"/>
                  </a:solidFill>
                  <a:sym typeface="Wingdings" pitchFamily="2" charset="2"/>
                </a:rPr>
                <a:t>(15;25)</a:t>
              </a:r>
              <a:endParaRPr lang="en-US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3326" name="Group 89">
            <a:extLst>
              <a:ext uri="{FF2B5EF4-FFF2-40B4-BE49-F238E27FC236}">
                <a16:creationId xmlns:a16="http://schemas.microsoft.com/office/drawing/2014/main" id="{034957DE-2956-106C-F8BF-4C46193411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759505" y="2743200"/>
            <a:ext cx="3000581" cy="2667000"/>
            <a:chOff x="1064" y="2387"/>
            <a:chExt cx="1361" cy="1315"/>
          </a:xfrm>
        </p:grpSpPr>
        <p:sp>
          <p:nvSpPr>
            <p:cNvPr id="13327" name="Arc 90">
              <a:extLst>
                <a:ext uri="{FF2B5EF4-FFF2-40B4-BE49-F238E27FC236}">
                  <a16:creationId xmlns:a16="http://schemas.microsoft.com/office/drawing/2014/main" id="{A5B0A2E5-134A-9FE0-926C-39ABDF8507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Arc 91">
              <a:extLst>
                <a:ext uri="{FF2B5EF4-FFF2-40B4-BE49-F238E27FC236}">
                  <a16:creationId xmlns:a16="http://schemas.microsoft.com/office/drawing/2014/main" id="{5001E6C4-B382-3324-05D7-38D510E5AAC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064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9" name="Group 124">
            <a:extLst>
              <a:ext uri="{FF2B5EF4-FFF2-40B4-BE49-F238E27FC236}">
                <a16:creationId xmlns:a16="http://schemas.microsoft.com/office/drawing/2014/main" id="{3EF3C6CB-D097-33B1-CE9E-1B823DEA229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19509"/>
            <a:ext cx="4324350" cy="4054475"/>
            <a:chOff x="2748" y="960"/>
            <a:chExt cx="2724" cy="2554"/>
          </a:xfrm>
        </p:grpSpPr>
        <p:sp>
          <p:nvSpPr>
            <p:cNvPr id="13330" name="Line 80">
              <a:extLst>
                <a:ext uri="{FF2B5EF4-FFF2-40B4-BE49-F238E27FC236}">
                  <a16:creationId xmlns:a16="http://schemas.microsoft.com/office/drawing/2014/main" id="{EC28FA96-3599-8F3E-A187-27C9D48F56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8" y="2582"/>
              <a:ext cx="27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1" name="Text Box 85">
              <a:extLst>
                <a:ext uri="{FF2B5EF4-FFF2-40B4-BE49-F238E27FC236}">
                  <a16:creationId xmlns:a16="http://schemas.microsoft.com/office/drawing/2014/main" id="{80E8AB07-E9EC-A953-F199-6C1AE8052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" y="960"/>
              <a:ext cx="1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q</a:t>
              </a:r>
            </a:p>
          </p:txBody>
        </p:sp>
        <p:sp>
          <p:nvSpPr>
            <p:cNvPr id="13332" name="Line 86">
              <a:extLst>
                <a:ext uri="{FF2B5EF4-FFF2-40B4-BE49-F238E27FC236}">
                  <a16:creationId xmlns:a16="http://schemas.microsoft.com/office/drawing/2014/main" id="{52453D22-FD9B-E351-E8F0-B962B6B2F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1211"/>
              <a:ext cx="0" cy="230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3" name="Text Box 87">
              <a:extLst>
                <a:ext uri="{FF2B5EF4-FFF2-40B4-BE49-F238E27FC236}">
                  <a16:creationId xmlns:a16="http://schemas.microsoft.com/office/drawing/2014/main" id="{4FC56F46-3718-7971-0965-D6F125826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2544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0</a:t>
              </a:r>
              <a:endParaRPr lang="en-US" sz="2000" baseline="-25000">
                <a:solidFill>
                  <a:srgbClr val="80808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3334" name="Text Box 70">
            <a:extLst>
              <a:ext uri="{FF2B5EF4-FFF2-40B4-BE49-F238E27FC236}">
                <a16:creationId xmlns:a16="http://schemas.microsoft.com/office/drawing/2014/main" id="{D5402539-4E00-8372-BBA0-A6C8075B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098" y="234315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ym typeface="Wingdings" pitchFamily="2" charset="2"/>
              </a:rPr>
              <a:t> </a:t>
            </a:r>
            <a:r>
              <a:rPr lang="en-US" b="1">
                <a:solidFill>
                  <a:srgbClr val="0033CC"/>
                </a:solidFill>
                <a:sym typeface="Wingdings" pitchFamily="2" charset="2"/>
              </a:rPr>
              <a:t>(15;25)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3335" name="Text Box 85">
            <a:extLst>
              <a:ext uri="{FF2B5EF4-FFF2-40B4-BE49-F238E27FC236}">
                <a16:creationId xmlns:a16="http://schemas.microsoft.com/office/drawing/2014/main" id="{FEDB2DA5-3C11-584E-B9FB-AF97BE915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5" y="4898340"/>
            <a:ext cx="296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808080"/>
                </a:solidFill>
                <a:latin typeface="Monotype Corsiva" pitchFamily="66" charset="0"/>
              </a:rPr>
              <a:t>p</a:t>
            </a:r>
          </a:p>
        </p:txBody>
      </p:sp>
      <p:sp>
        <p:nvSpPr>
          <p:cNvPr id="13337" name="TextBox 13336">
            <a:extLst>
              <a:ext uri="{FF2B5EF4-FFF2-40B4-BE49-F238E27FC236}">
                <a16:creationId xmlns:a16="http://schemas.microsoft.com/office/drawing/2014/main" id="{4535F6F1-0B01-BD1F-6BFC-24119DC74A23}"/>
              </a:ext>
            </a:extLst>
          </p:cNvPr>
          <p:cNvSpPr txBox="1"/>
          <p:nvPr/>
        </p:nvSpPr>
        <p:spPr>
          <a:xfrm>
            <a:off x="4081258" y="4964777"/>
            <a:ext cx="1013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(0,0)</a:t>
            </a:r>
            <a:endParaRPr lang="en-ID"/>
          </a:p>
        </p:txBody>
      </p:sp>
      <p:sp>
        <p:nvSpPr>
          <p:cNvPr id="13339" name="TextBox 13338">
            <a:extLst>
              <a:ext uri="{FF2B5EF4-FFF2-40B4-BE49-F238E27FC236}">
                <a16:creationId xmlns:a16="http://schemas.microsoft.com/office/drawing/2014/main" id="{052142D2-EF47-E784-56EB-57414E00FE33}"/>
              </a:ext>
            </a:extLst>
          </p:cNvPr>
          <p:cNvSpPr txBox="1"/>
          <p:nvPr/>
        </p:nvSpPr>
        <p:spPr>
          <a:xfrm>
            <a:off x="7553859" y="5440362"/>
            <a:ext cx="815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(30,0)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80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REVENUE DALAM BENTUK KUADRAT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en-US" sz="2000"/>
              <a:t>f(p) = 1500p – 50p</a:t>
            </a:r>
            <a:r>
              <a:rPr lang="en-US" sz="2000" baseline="30000"/>
              <a:t>2</a:t>
            </a:r>
          </a:p>
          <a:p>
            <a:pPr marL="350838" indent="-350838" algn="just" eaLnBrk="1" hangingPunct="1">
              <a:buFontTx/>
              <a:buNone/>
            </a:pPr>
            <a:endParaRPr lang="en-US" sz="2000" dirty="0"/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/>
              <a:t>c. Tentukanlah </a:t>
            </a:r>
            <a:r>
              <a:rPr lang="en-US" sz="2000" dirty="0"/>
              <a:t>restricted domain </a:t>
            </a:r>
            <a:r>
              <a:rPr lang="en-US" sz="2000" dirty="0" err="1"/>
              <a:t>dan</a:t>
            </a:r>
            <a:r>
              <a:rPr lang="en-US" sz="2000" dirty="0"/>
              <a:t> range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/>
              <a:t>revenue tersebut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/>
              <a:t>Domain</a:t>
            </a:r>
            <a:endParaRPr lang="en-US" sz="2000" dirty="0"/>
          </a:p>
          <a:p>
            <a:pPr marL="0" indent="0" algn="just" eaLnBrk="1" hangingPunct="1">
              <a:buNone/>
            </a:pPr>
            <a:r>
              <a:rPr lang="en-US" sz="2000">
                <a:sym typeface="Wingdings" panose="05000000000000000000" pitchFamily="2" charset="2"/>
              </a:rPr>
              <a:t> 3</a:t>
            </a:r>
            <a:r>
              <a:rPr lang="en-US" sz="2000"/>
              <a:t>0p – p</a:t>
            </a:r>
            <a:r>
              <a:rPr lang="en-US" sz="2000" baseline="30000"/>
              <a:t>2 </a:t>
            </a:r>
            <a:r>
              <a:rPr lang="en-US" sz="2000">
                <a:sym typeface="Wingdings" panose="05000000000000000000" pitchFamily="2" charset="2"/>
              </a:rPr>
              <a:t>= 0</a:t>
            </a:r>
          </a:p>
          <a:p>
            <a:pPr marL="0" indent="0" algn="just" eaLnBrk="1" hangingPunct="1">
              <a:buNone/>
            </a:pPr>
            <a:r>
              <a:rPr lang="en-US" sz="2000">
                <a:sym typeface="Wingdings" panose="05000000000000000000" pitchFamily="2" charset="2"/>
              </a:rPr>
              <a:t> (p-30)(-p+0) = 0</a:t>
            </a:r>
          </a:p>
          <a:p>
            <a:pPr marL="0" indent="0" algn="just">
              <a:buNone/>
            </a:pPr>
            <a:r>
              <a:rPr lang="en-US" sz="2000">
                <a:sym typeface="Wingdings" panose="05000000000000000000" pitchFamily="2" charset="2"/>
              </a:rPr>
              <a:t>    (p-30)= 0 dan (-p+0) = 0  p dapat semua bilangan riil</a:t>
            </a:r>
          </a:p>
          <a:p>
            <a:pPr marL="0" indent="0" algn="just">
              <a:buNone/>
            </a:pPr>
            <a:endParaRPr lang="en-US" sz="2000">
              <a:sym typeface="Wingdings" panose="05000000000000000000" pitchFamily="2" charset="2"/>
            </a:endParaRPr>
          </a:p>
          <a:p>
            <a:pPr marL="0" indent="0" algn="just" eaLnBrk="1" hangingPunct="1">
              <a:buNone/>
            </a:pPr>
            <a:r>
              <a:rPr lang="en-US" sz="2000"/>
              <a:t>Range </a:t>
            </a:r>
            <a:r>
              <a:rPr lang="en-US" sz="2000">
                <a:sym typeface="Wingdings" panose="05000000000000000000" pitchFamily="2" charset="2"/>
              </a:rPr>
              <a:t> semua bilangan riil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962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REVENUE DALAM BENTUK KUADRAT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4953000"/>
          </a:xfrm>
        </p:spPr>
        <p:txBody>
          <a:bodyPr/>
          <a:lstStyle/>
          <a:p>
            <a:pPr marL="350838" indent="-350838" algn="just" eaLnBrk="1" hangingPunct="1">
              <a:buFontTx/>
              <a:buNone/>
            </a:pPr>
            <a:r>
              <a:rPr lang="en-US" sz="2000"/>
              <a:t>	</a:t>
            </a:r>
            <a:endParaRPr lang="en-US" sz="2000" dirty="0"/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/>
              <a:t>d. Pada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berapakah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dicapai</a:t>
            </a:r>
            <a:r>
              <a:rPr lang="en-US" sz="2000" dirty="0"/>
              <a:t> revenue </a:t>
            </a:r>
            <a:r>
              <a:rPr lang="en-US" sz="2000" err="1"/>
              <a:t>maksimum</a:t>
            </a:r>
            <a:r>
              <a:rPr lang="en-US" sz="2000"/>
              <a:t>?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/>
              <a:t>  Revenue maksimum pada q = 25</a:t>
            </a:r>
            <a:endParaRPr lang="en-US" sz="2000" dirty="0"/>
          </a:p>
          <a:p>
            <a:pPr marL="350838" indent="-350838" algn="just" eaLnBrk="1" hangingPunct="1">
              <a:buFontTx/>
              <a:buAutoNum type="alphaLcPeriod"/>
            </a:pPr>
            <a:endParaRPr lang="en-US" sz="2000" dirty="0"/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id="{65EC9E68-307B-C48A-9163-32997D5821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759505" y="2743200"/>
            <a:ext cx="3000581" cy="2667000"/>
            <a:chOff x="1064" y="2387"/>
            <a:chExt cx="1361" cy="1315"/>
          </a:xfrm>
        </p:grpSpPr>
        <p:sp>
          <p:nvSpPr>
            <p:cNvPr id="3" name="Arc 90">
              <a:extLst>
                <a:ext uri="{FF2B5EF4-FFF2-40B4-BE49-F238E27FC236}">
                  <a16:creationId xmlns:a16="http://schemas.microsoft.com/office/drawing/2014/main" id="{692DA123-E923-95B2-85F1-B93C59570F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45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Arc 91">
              <a:extLst>
                <a:ext uri="{FF2B5EF4-FFF2-40B4-BE49-F238E27FC236}">
                  <a16:creationId xmlns:a16="http://schemas.microsoft.com/office/drawing/2014/main" id="{9217ECF3-2E1D-3127-5B73-00258227086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064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4">
            <a:extLst>
              <a:ext uri="{FF2B5EF4-FFF2-40B4-BE49-F238E27FC236}">
                <a16:creationId xmlns:a16="http://schemas.microsoft.com/office/drawing/2014/main" id="{4084ADDA-28FE-A974-D3C7-D1E8980F3320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19509"/>
            <a:ext cx="4324350" cy="4054475"/>
            <a:chOff x="2748" y="960"/>
            <a:chExt cx="2724" cy="2554"/>
          </a:xfrm>
        </p:grpSpPr>
        <p:sp>
          <p:nvSpPr>
            <p:cNvPr id="6" name="Line 80">
              <a:extLst>
                <a:ext uri="{FF2B5EF4-FFF2-40B4-BE49-F238E27FC236}">
                  <a16:creationId xmlns:a16="http://schemas.microsoft.com/office/drawing/2014/main" id="{57374DB7-A111-A286-3D88-0EC887927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8" y="2582"/>
              <a:ext cx="27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Text Box 85">
              <a:extLst>
                <a:ext uri="{FF2B5EF4-FFF2-40B4-BE49-F238E27FC236}">
                  <a16:creationId xmlns:a16="http://schemas.microsoft.com/office/drawing/2014/main" id="{4CCE8E87-9C4A-9840-53A2-A416B58A0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" y="960"/>
              <a:ext cx="1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q</a:t>
              </a:r>
            </a:p>
          </p:txBody>
        </p:sp>
        <p:sp>
          <p:nvSpPr>
            <p:cNvPr id="8" name="Line 86">
              <a:extLst>
                <a:ext uri="{FF2B5EF4-FFF2-40B4-BE49-F238E27FC236}">
                  <a16:creationId xmlns:a16="http://schemas.microsoft.com/office/drawing/2014/main" id="{E4D8E10B-07C6-A6CD-5CA0-1420E8472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1211"/>
              <a:ext cx="0" cy="230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Text Box 87">
              <a:extLst>
                <a:ext uri="{FF2B5EF4-FFF2-40B4-BE49-F238E27FC236}">
                  <a16:creationId xmlns:a16="http://schemas.microsoft.com/office/drawing/2014/main" id="{9C66AB6E-F1E9-5154-41B1-0E23ED842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2544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0</a:t>
              </a:r>
              <a:endParaRPr lang="en-US" sz="2000" baseline="-25000">
                <a:solidFill>
                  <a:srgbClr val="80808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0" name="Text Box 70">
            <a:extLst>
              <a:ext uri="{FF2B5EF4-FFF2-40B4-BE49-F238E27FC236}">
                <a16:creationId xmlns:a16="http://schemas.microsoft.com/office/drawing/2014/main" id="{0CDEC32A-78D2-48B4-9D5E-B2BC30A3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098" y="234315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ym typeface="Wingdings" pitchFamily="2" charset="2"/>
              </a:rPr>
              <a:t> </a:t>
            </a:r>
            <a:r>
              <a:rPr lang="en-US" b="1">
                <a:solidFill>
                  <a:srgbClr val="0033CC"/>
                </a:solidFill>
                <a:sym typeface="Wingdings" pitchFamily="2" charset="2"/>
              </a:rPr>
              <a:t>(15;25)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58104-8795-5B73-D9B4-244B62860EB1}"/>
              </a:ext>
            </a:extLst>
          </p:cNvPr>
          <p:cNvSpPr txBox="1"/>
          <p:nvPr/>
        </p:nvSpPr>
        <p:spPr>
          <a:xfrm>
            <a:off x="4081258" y="4964777"/>
            <a:ext cx="1013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(0,0)</a:t>
            </a:r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255DA3-F1E1-5314-B08D-26A6EF7D138D}"/>
              </a:ext>
            </a:extLst>
          </p:cNvPr>
          <p:cNvSpPr txBox="1"/>
          <p:nvPr/>
        </p:nvSpPr>
        <p:spPr>
          <a:xfrm>
            <a:off x="7553859" y="5440362"/>
            <a:ext cx="815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(30,0)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58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REVENUE DALAM BENTUK KUADRAT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0838" indent="-350838" algn="just" eaLnBrk="1" hangingPunct="1">
              <a:buFontTx/>
              <a:buNone/>
            </a:pPr>
            <a:r>
              <a:rPr lang="en-US" sz="2000" dirty="0" err="1"/>
              <a:t>Misalkan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:</a:t>
            </a:r>
          </a:p>
          <a:p>
            <a:pPr marL="350838" indent="-350838" algn="just" eaLnBrk="1" hangingPunct="1">
              <a:buFontTx/>
              <a:buNone/>
            </a:pPr>
            <a:r>
              <a:rPr lang="en-US" sz="2000" dirty="0"/>
              <a:t>	q = f(p) = 1500 – 50p</a:t>
            </a:r>
          </a:p>
          <a:p>
            <a:pPr marL="350838" indent="-350838" algn="just" eaLnBrk="1" hangingPunct="1">
              <a:buFontTx/>
              <a:buNone/>
            </a:pPr>
            <a:endParaRPr lang="en-US" sz="2000" dirty="0"/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/>
              <a:t>e. Berapakah </a:t>
            </a:r>
            <a:r>
              <a:rPr lang="en-US" sz="2000" dirty="0"/>
              <a:t>revenue </a:t>
            </a:r>
            <a:r>
              <a:rPr lang="en-US" sz="2000" dirty="0" err="1"/>
              <a:t>maksimum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err="1"/>
              <a:t>dicapai</a:t>
            </a:r>
            <a:r>
              <a:rPr lang="en-US" sz="2000"/>
              <a:t>?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 b="1"/>
              <a:t>Total Revenue		: TR = f (q) = q x p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 b="1"/>
              <a:t>TR = f (25) = </a:t>
            </a:r>
            <a:r>
              <a:rPr lang="en-US" sz="2000"/>
              <a:t>1500 – 50p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 b="1"/>
              <a:t>         f (25) = </a:t>
            </a:r>
            <a:r>
              <a:rPr lang="en-US" sz="2000"/>
              <a:t>1500 – 50(25)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 b="1"/>
              <a:t>         f (25) = </a:t>
            </a:r>
            <a:r>
              <a:rPr lang="en-US" sz="2000"/>
              <a:t>1500 – 1250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 b="1"/>
              <a:t>         f (25) = 2</a:t>
            </a:r>
            <a:r>
              <a:rPr lang="en-US" sz="2000"/>
              <a:t>50 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endParaRPr lang="en-US" sz="2000" dirty="0"/>
          </a:p>
          <a:p>
            <a:pPr marL="0" indent="0" algn="just" eaLnBrk="1" hangingPunct="1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317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REVENUE DALAM BENTUK KUADRAT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10200"/>
          </a:xfrm>
        </p:spPr>
        <p:txBody>
          <a:bodyPr/>
          <a:lstStyle/>
          <a:p>
            <a:pPr marL="350838" indent="-350838" algn="just" eaLnBrk="1" hangingPunct="1">
              <a:buFontTx/>
              <a:buNone/>
            </a:pPr>
            <a:r>
              <a:rPr lang="en-US" sz="2000" dirty="0" err="1"/>
              <a:t>Misalkan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:</a:t>
            </a:r>
          </a:p>
          <a:p>
            <a:pPr marL="350838" indent="-350838" algn="just" eaLnBrk="1" hangingPunct="1">
              <a:buFontTx/>
              <a:buNone/>
            </a:pPr>
            <a:r>
              <a:rPr lang="en-US" sz="2000" dirty="0"/>
              <a:t>	q = f(p) = 1500 – 50p</a:t>
            </a:r>
          </a:p>
          <a:p>
            <a:pPr marL="0" indent="0" algn="just" eaLnBrk="1" hangingPunct="1">
              <a:buClr>
                <a:srgbClr val="002060"/>
              </a:buClr>
              <a:buNone/>
            </a:pPr>
            <a:endParaRPr lang="en-US" sz="2000" dirty="0"/>
          </a:p>
          <a:p>
            <a:pPr marL="0" indent="0" algn="just" eaLnBrk="1" hangingPunct="1">
              <a:buClr>
                <a:srgbClr val="002060"/>
              </a:buClr>
              <a:buNone/>
            </a:pPr>
            <a:r>
              <a:rPr lang="en-US" sz="2000"/>
              <a:t>f. Berapakah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err="1"/>
              <a:t>tersebut</a:t>
            </a:r>
            <a:r>
              <a:rPr lang="en-US" sz="2000"/>
              <a:t>?</a:t>
            </a:r>
          </a:p>
          <a:p>
            <a:pPr marL="0" indent="0" algn="just">
              <a:buNone/>
            </a:pPr>
            <a:endParaRPr lang="en-US" sz="2000"/>
          </a:p>
          <a:p>
            <a:pPr marL="0" indent="0" algn="just">
              <a:buNone/>
            </a:pPr>
            <a:r>
              <a:rPr lang="en-US" sz="2000"/>
              <a:t>P1 = 15 </a:t>
            </a:r>
          </a:p>
          <a:p>
            <a:pPr marL="0" indent="0" algn="just">
              <a:buNone/>
            </a:pPr>
            <a:endParaRPr lang="en-US" sz="2000"/>
          </a:p>
          <a:p>
            <a:pPr marL="350838" indent="-350838" algn="just" eaLnBrk="1" hangingPunct="1">
              <a:buFontTx/>
              <a:buAutoNum type="alphaL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285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781800" cy="563562"/>
          </a:xfrm>
        </p:spPr>
        <p:txBody>
          <a:bodyPr/>
          <a:lstStyle/>
          <a:p>
            <a:pPr eaLnBrk="1" hangingPunct="1"/>
            <a:r>
              <a:rPr lang="en-US" dirty="0"/>
              <a:t>PERMINTAAN, PENAWARAN DAN KESEIMBANGAN PASAR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14463" y="2236787"/>
            <a:ext cx="4602162" cy="4087813"/>
            <a:chOff x="571" y="1445"/>
            <a:chExt cx="2899" cy="2575"/>
          </a:xfrm>
        </p:grpSpPr>
        <p:sp>
          <p:nvSpPr>
            <p:cNvPr id="15380" name="Line 5"/>
            <p:cNvSpPr>
              <a:spLocks noChangeShapeType="1"/>
            </p:cNvSpPr>
            <p:nvPr/>
          </p:nvSpPr>
          <p:spPr bwMode="auto">
            <a:xfrm flipV="1">
              <a:off x="749" y="1612"/>
              <a:ext cx="0" cy="2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1" name="Line 6"/>
            <p:cNvSpPr>
              <a:spLocks noChangeShapeType="1"/>
            </p:cNvSpPr>
            <p:nvPr/>
          </p:nvSpPr>
          <p:spPr bwMode="auto">
            <a:xfrm flipV="1">
              <a:off x="748" y="3789"/>
              <a:ext cx="2482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2" name="Text Box 7"/>
            <p:cNvSpPr txBox="1">
              <a:spLocks noChangeArrowheads="1"/>
            </p:cNvSpPr>
            <p:nvPr/>
          </p:nvSpPr>
          <p:spPr bwMode="auto">
            <a:xfrm>
              <a:off x="3230" y="3675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Q</a:t>
              </a:r>
            </a:p>
          </p:txBody>
        </p:sp>
        <p:sp>
          <p:nvSpPr>
            <p:cNvPr id="15383" name="Text Box 8"/>
            <p:cNvSpPr txBox="1">
              <a:spLocks noChangeArrowheads="1"/>
            </p:cNvSpPr>
            <p:nvPr/>
          </p:nvSpPr>
          <p:spPr bwMode="auto">
            <a:xfrm>
              <a:off x="571" y="144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P</a:t>
              </a:r>
            </a:p>
          </p:txBody>
        </p:sp>
        <p:sp>
          <p:nvSpPr>
            <p:cNvPr id="15384" name="Text Box 9"/>
            <p:cNvSpPr txBox="1">
              <a:spLocks noChangeArrowheads="1"/>
            </p:cNvSpPr>
            <p:nvPr/>
          </p:nvSpPr>
          <p:spPr bwMode="auto">
            <a:xfrm>
              <a:off x="613" y="378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0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65238" y="4302125"/>
            <a:ext cx="1885950" cy="2014537"/>
            <a:chOff x="477" y="2746"/>
            <a:chExt cx="1188" cy="126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477" y="2882"/>
              <a:ext cx="1188" cy="1133"/>
              <a:chOff x="477" y="2882"/>
              <a:chExt cx="1188" cy="1133"/>
            </a:xfrm>
          </p:grpSpPr>
          <p:sp>
            <p:nvSpPr>
              <p:cNvPr id="15376" name="Line 12"/>
              <p:cNvSpPr>
                <a:spLocks noChangeShapeType="1"/>
              </p:cNvSpPr>
              <p:nvPr/>
            </p:nvSpPr>
            <p:spPr bwMode="auto">
              <a:xfrm>
                <a:off x="1520" y="3022"/>
                <a:ext cx="0" cy="767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prstDash val="lg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7" name="Line 13"/>
              <p:cNvSpPr>
                <a:spLocks noChangeShapeType="1"/>
              </p:cNvSpPr>
              <p:nvPr/>
            </p:nvSpPr>
            <p:spPr bwMode="auto">
              <a:xfrm>
                <a:off x="749" y="3022"/>
                <a:ext cx="77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prstDash val="lg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8" name="Text Box 14"/>
              <p:cNvSpPr txBox="1">
                <a:spLocks noChangeArrowheads="1"/>
              </p:cNvSpPr>
              <p:nvPr/>
            </p:nvSpPr>
            <p:spPr bwMode="auto">
              <a:xfrm>
                <a:off x="1384" y="3784"/>
                <a:ext cx="2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3300"/>
                    </a:solidFill>
                  </a:rPr>
                  <a:t>Q</a:t>
                </a:r>
                <a:r>
                  <a:rPr lang="en-US" b="1" baseline="-25000">
                    <a:solidFill>
                      <a:srgbClr val="CC3300"/>
                    </a:solidFill>
                  </a:rPr>
                  <a:t>e</a:t>
                </a:r>
              </a:p>
            </p:txBody>
          </p:sp>
          <p:sp>
            <p:nvSpPr>
              <p:cNvPr id="15379" name="Text Box 15"/>
              <p:cNvSpPr txBox="1">
                <a:spLocks noChangeArrowheads="1"/>
              </p:cNvSpPr>
              <p:nvPr/>
            </p:nvSpPr>
            <p:spPr bwMode="auto">
              <a:xfrm>
                <a:off x="477" y="2882"/>
                <a:ext cx="2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3300"/>
                    </a:solidFill>
                  </a:rPr>
                  <a:t>P</a:t>
                </a:r>
                <a:r>
                  <a:rPr lang="en-US" b="1" baseline="-25000">
                    <a:solidFill>
                      <a:srgbClr val="CC3300"/>
                    </a:solidFill>
                  </a:rPr>
                  <a:t>e</a:t>
                </a:r>
              </a:p>
            </p:txBody>
          </p:sp>
        </p:grpSp>
        <p:sp>
          <p:nvSpPr>
            <p:cNvPr id="15375" name="Text Box 16"/>
            <p:cNvSpPr txBox="1">
              <a:spLocks noChangeArrowheads="1"/>
            </p:cNvSpPr>
            <p:nvPr/>
          </p:nvSpPr>
          <p:spPr bwMode="auto">
            <a:xfrm>
              <a:off x="1429" y="274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E</a:t>
              </a:r>
              <a:endParaRPr lang="en-US" b="1" baseline="-25000">
                <a:solidFill>
                  <a:srgbClr val="CC3300"/>
                </a:solidFill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697038" y="1347788"/>
            <a:ext cx="6684962" cy="4635500"/>
            <a:chOff x="749" y="874"/>
            <a:chExt cx="4211" cy="2920"/>
          </a:xfrm>
        </p:grpSpPr>
        <p:sp>
          <p:nvSpPr>
            <p:cNvPr id="15371" name="Text Box 18"/>
            <p:cNvSpPr txBox="1">
              <a:spLocks noChangeArrowheads="1"/>
            </p:cNvSpPr>
            <p:nvPr/>
          </p:nvSpPr>
          <p:spPr bwMode="auto">
            <a:xfrm>
              <a:off x="2735" y="3512"/>
              <a:ext cx="2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FF"/>
                  </a:solidFill>
                </a:rPr>
                <a:t>Q</a:t>
              </a:r>
              <a:r>
                <a:rPr lang="en-US" b="1" baseline="-250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2155" y="3204"/>
              <a:ext cx="122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FF"/>
                  </a:solidFill>
                  <a:latin typeface="Monotype Corsiva" pitchFamily="66" charset="0"/>
                </a:rPr>
                <a:t>kurva permintaan</a:t>
              </a:r>
              <a:endParaRPr lang="en-US" sz="2200" baseline="-25000">
                <a:solidFill>
                  <a:srgbClr val="0000FF"/>
                </a:solidFill>
                <a:latin typeface="Monotype Corsiva" pitchFamily="66" charset="0"/>
              </a:endParaRPr>
            </a:p>
          </p:txBody>
        </p:sp>
        <p:sp>
          <p:nvSpPr>
            <p:cNvPr id="15373" name="Arc 20"/>
            <p:cNvSpPr>
              <a:spLocks/>
            </p:cNvSpPr>
            <p:nvPr/>
          </p:nvSpPr>
          <p:spPr bwMode="auto">
            <a:xfrm rot="10660868">
              <a:off x="749" y="874"/>
              <a:ext cx="4211" cy="2920"/>
            </a:xfrm>
            <a:custGeom>
              <a:avLst/>
              <a:gdLst>
                <a:gd name="T0" fmla="*/ 2009 w 20210"/>
                <a:gd name="T1" fmla="*/ 0 h 19329"/>
                <a:gd name="T2" fmla="*/ 4211 w 20210"/>
                <a:gd name="T3" fmla="*/ 1768 h 19329"/>
                <a:gd name="T4" fmla="*/ 0 w 20210"/>
                <a:gd name="T5" fmla="*/ 2920 h 19329"/>
                <a:gd name="T6" fmla="*/ 0 60000 65536"/>
                <a:gd name="T7" fmla="*/ 0 60000 65536"/>
                <a:gd name="T8" fmla="*/ 0 60000 65536"/>
                <a:gd name="T9" fmla="*/ 0 w 20210"/>
                <a:gd name="T10" fmla="*/ 0 h 19329"/>
                <a:gd name="T11" fmla="*/ 20210 w 20210"/>
                <a:gd name="T12" fmla="*/ 19329 h 19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10" h="19329" fill="none" extrusionOk="0">
                  <a:moveTo>
                    <a:pt x="9640" y="-1"/>
                  </a:moveTo>
                  <a:cubicBezTo>
                    <a:pt x="14512" y="2429"/>
                    <a:pt x="18287" y="6610"/>
                    <a:pt x="20209" y="11705"/>
                  </a:cubicBezTo>
                </a:path>
                <a:path w="20210" h="19329" stroke="0" extrusionOk="0">
                  <a:moveTo>
                    <a:pt x="9640" y="-1"/>
                  </a:moveTo>
                  <a:cubicBezTo>
                    <a:pt x="14512" y="2429"/>
                    <a:pt x="18287" y="6610"/>
                    <a:pt x="20209" y="11705"/>
                  </a:cubicBezTo>
                  <a:lnTo>
                    <a:pt x="0" y="19329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047750" y="-1219200"/>
            <a:ext cx="6337300" cy="6684963"/>
            <a:chOff x="340" y="-743"/>
            <a:chExt cx="3992" cy="4211"/>
          </a:xfrm>
        </p:grpSpPr>
        <p:sp>
          <p:nvSpPr>
            <p:cNvPr id="15368" name="Text Box 22"/>
            <p:cNvSpPr txBox="1">
              <a:spLocks noChangeArrowheads="1"/>
            </p:cNvSpPr>
            <p:nvPr/>
          </p:nvSpPr>
          <p:spPr bwMode="auto">
            <a:xfrm>
              <a:off x="3053" y="1525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8000"/>
                  </a:solidFill>
                </a:rPr>
                <a:t>Q</a:t>
              </a:r>
              <a:r>
                <a:rPr lang="en-US" b="1" baseline="-250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15369" name="Text Box 23"/>
            <p:cNvSpPr txBox="1">
              <a:spLocks noChangeArrowheads="1"/>
            </p:cNvSpPr>
            <p:nvPr/>
          </p:nvSpPr>
          <p:spPr bwMode="auto">
            <a:xfrm>
              <a:off x="3121" y="1797"/>
              <a:ext cx="12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8000"/>
                  </a:solidFill>
                  <a:latin typeface="Monotype Corsiva" pitchFamily="66" charset="0"/>
                </a:rPr>
                <a:t>kurva penawaran</a:t>
              </a:r>
              <a:endParaRPr lang="en-US" sz="2200" baseline="-25000">
                <a:solidFill>
                  <a:srgbClr val="008000"/>
                </a:solidFill>
                <a:latin typeface="Monotype Corsiva" pitchFamily="66" charset="0"/>
              </a:endParaRPr>
            </a:p>
          </p:txBody>
        </p:sp>
        <p:sp>
          <p:nvSpPr>
            <p:cNvPr id="15370" name="Arc 24"/>
            <p:cNvSpPr>
              <a:spLocks/>
            </p:cNvSpPr>
            <p:nvPr/>
          </p:nvSpPr>
          <p:spPr bwMode="auto">
            <a:xfrm rot="6674252">
              <a:off x="-306" y="-97"/>
              <a:ext cx="4211" cy="2920"/>
            </a:xfrm>
            <a:custGeom>
              <a:avLst/>
              <a:gdLst>
                <a:gd name="T0" fmla="*/ 2009 w 20210"/>
                <a:gd name="T1" fmla="*/ 0 h 19329"/>
                <a:gd name="T2" fmla="*/ 4211 w 20210"/>
                <a:gd name="T3" fmla="*/ 1768 h 19329"/>
                <a:gd name="T4" fmla="*/ 0 w 20210"/>
                <a:gd name="T5" fmla="*/ 2920 h 19329"/>
                <a:gd name="T6" fmla="*/ 0 60000 65536"/>
                <a:gd name="T7" fmla="*/ 0 60000 65536"/>
                <a:gd name="T8" fmla="*/ 0 60000 65536"/>
                <a:gd name="T9" fmla="*/ 0 w 20210"/>
                <a:gd name="T10" fmla="*/ 0 h 19329"/>
                <a:gd name="T11" fmla="*/ 20210 w 20210"/>
                <a:gd name="T12" fmla="*/ 19329 h 19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10" h="19329" fill="none" extrusionOk="0">
                  <a:moveTo>
                    <a:pt x="9640" y="-1"/>
                  </a:moveTo>
                  <a:cubicBezTo>
                    <a:pt x="14512" y="2429"/>
                    <a:pt x="18287" y="6610"/>
                    <a:pt x="20209" y="11705"/>
                  </a:cubicBezTo>
                </a:path>
                <a:path w="20210" h="19329" stroke="0" extrusionOk="0">
                  <a:moveTo>
                    <a:pt x="9640" y="-1"/>
                  </a:moveTo>
                  <a:cubicBezTo>
                    <a:pt x="14512" y="2429"/>
                    <a:pt x="18287" y="6610"/>
                    <a:pt x="20209" y="11705"/>
                  </a:cubicBezTo>
                  <a:lnTo>
                    <a:pt x="0" y="19329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KESEIMBANGAN PASAR PARSIAL FUNGSI KUADRAT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200"/>
              <a:t>Dimisalkan fungsi permintaan dan penawaran :</a:t>
            </a:r>
          </a:p>
          <a:p>
            <a:pPr marL="0" indent="0" algn="just" eaLnBrk="1" hangingPunct="1">
              <a:buFontTx/>
              <a:buNone/>
            </a:pPr>
            <a:r>
              <a:rPr lang="en-US" sz="2200"/>
              <a:t>q</a:t>
            </a:r>
            <a:r>
              <a:rPr lang="en-US" sz="2200" baseline="-25000"/>
              <a:t>d  </a:t>
            </a:r>
            <a:r>
              <a:rPr lang="en-US" sz="2200"/>
              <a:t>= p</a:t>
            </a:r>
            <a:r>
              <a:rPr lang="en-US" sz="2200" baseline="30000"/>
              <a:t>2</a:t>
            </a:r>
            <a:r>
              <a:rPr lang="en-US" sz="2200"/>
              <a:t> – 40p + 400</a:t>
            </a:r>
          </a:p>
          <a:p>
            <a:pPr marL="0" indent="0" algn="just" eaLnBrk="1" hangingPunct="1">
              <a:buFontTx/>
              <a:buNone/>
            </a:pPr>
            <a:r>
              <a:rPr lang="en-US" sz="2200"/>
              <a:t>q</a:t>
            </a:r>
            <a:r>
              <a:rPr lang="en-US" sz="2200" baseline="-25000"/>
              <a:t>s  </a:t>
            </a:r>
            <a:r>
              <a:rPr lang="en-US" sz="2200"/>
              <a:t>= p</a:t>
            </a:r>
            <a:r>
              <a:rPr lang="en-US" sz="2200" baseline="30000"/>
              <a:t>2</a:t>
            </a:r>
            <a:r>
              <a:rPr lang="en-US" sz="2200"/>
              <a:t> – 100 </a:t>
            </a:r>
          </a:p>
          <a:p>
            <a:pPr marL="0" indent="0" algn="just" eaLnBrk="1" hangingPunct="1">
              <a:buFontTx/>
              <a:buNone/>
            </a:pPr>
            <a:endParaRPr lang="en-US" sz="2200"/>
          </a:p>
          <a:p>
            <a:pPr marL="0" indent="0" algn="just" eaLnBrk="1" hangingPunct="1">
              <a:buFontTx/>
              <a:buNone/>
            </a:pPr>
            <a:r>
              <a:rPr lang="en-US" sz="2200"/>
              <a:t>Maka keseimbangan pasar akan terjadi pada harga dan jumlah barang berapa?</a:t>
            </a:r>
          </a:p>
          <a:p>
            <a:pPr marL="0" indent="0" algn="just" eaLnBrk="1" hangingPunct="1">
              <a:buFontTx/>
              <a:buNone/>
            </a:pPr>
            <a:endParaRPr lang="en-US" sz="2200"/>
          </a:p>
          <a:p>
            <a:pPr marL="0" indent="0" algn="just" eaLnBrk="1" hangingPunct="1">
              <a:buFontTx/>
              <a:buNone/>
            </a:pPr>
            <a:endParaRPr lang="en-US" sz="2200"/>
          </a:p>
          <a:p>
            <a:pPr marL="0" indent="0" algn="just" eaLnBrk="1" hangingPunct="1">
              <a:buFontTx/>
              <a:buNone/>
            </a:pPr>
            <a:endParaRPr lang="en-US" sz="2200"/>
          </a:p>
          <a:p>
            <a:pPr marL="0" indent="0" algn="just" eaLnBrk="1" hangingPunct="1">
              <a:buFontTx/>
              <a:buNone/>
            </a:pPr>
            <a:endParaRPr lang="en-US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0" y="1295400"/>
            <a:ext cx="3124200" cy="554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NON LINIER (FUNGSI KUADRAT)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200" b="1" dirty="0" err="1"/>
              <a:t>Bentuk</a:t>
            </a:r>
            <a:r>
              <a:rPr lang="en-US" sz="2200" b="1" dirty="0"/>
              <a:t> </a:t>
            </a:r>
            <a:r>
              <a:rPr lang="en-US" sz="2200" b="1" dirty="0" err="1"/>
              <a:t>Umum</a:t>
            </a:r>
            <a:r>
              <a:rPr lang="en-US" sz="2200" b="1" dirty="0"/>
              <a:t> :  </a:t>
            </a:r>
            <a:r>
              <a:rPr lang="en-US" sz="2200" b="1" dirty="0">
                <a:solidFill>
                  <a:srgbClr val="0070C0"/>
                </a:solidFill>
              </a:rPr>
              <a:t>y = f (x) = ax</a:t>
            </a:r>
            <a:r>
              <a:rPr lang="en-US" sz="2200" b="1" baseline="30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 + </a:t>
            </a:r>
            <a:r>
              <a:rPr lang="en-US" sz="2200" b="1" dirty="0" err="1">
                <a:solidFill>
                  <a:srgbClr val="0070C0"/>
                </a:solidFill>
              </a:rPr>
              <a:t>bx</a:t>
            </a:r>
            <a:r>
              <a:rPr lang="en-US" sz="2200" b="1" dirty="0">
                <a:solidFill>
                  <a:srgbClr val="0070C0"/>
                </a:solidFill>
              </a:rPr>
              <a:t> + c</a:t>
            </a:r>
            <a:r>
              <a:rPr lang="en-US" sz="2200" b="1" dirty="0"/>
              <a:t>  , </a:t>
            </a:r>
            <a:r>
              <a:rPr lang="en-US" sz="2200" b="1" dirty="0">
                <a:solidFill>
                  <a:srgbClr val="C00000"/>
                </a:solidFill>
              </a:rPr>
              <a:t>a ≠ 0</a:t>
            </a:r>
          </a:p>
          <a:p>
            <a:pPr eaLnBrk="1" hangingPunct="1">
              <a:buFontTx/>
              <a:buNone/>
            </a:pPr>
            <a:endParaRPr lang="en-US" sz="2200" b="1" dirty="0"/>
          </a:p>
          <a:p>
            <a:pPr eaLnBrk="1" hangingPunct="1">
              <a:buFontTx/>
              <a:buNone/>
            </a:pPr>
            <a:endParaRPr lang="en-US" sz="2200" b="1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5088" y="2362200"/>
            <a:ext cx="4684712" cy="4137025"/>
            <a:chOff x="566" y="1528"/>
            <a:chExt cx="2951" cy="2606"/>
          </a:xfrm>
        </p:grpSpPr>
        <p:sp>
          <p:nvSpPr>
            <p:cNvPr id="5153" name="Line 6"/>
            <p:cNvSpPr>
              <a:spLocks noChangeShapeType="1"/>
            </p:cNvSpPr>
            <p:nvPr/>
          </p:nvSpPr>
          <p:spPr bwMode="auto">
            <a:xfrm flipV="1">
              <a:off x="566" y="3566"/>
              <a:ext cx="2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" name="Text Box 7"/>
            <p:cNvSpPr txBox="1">
              <a:spLocks noChangeArrowheads="1"/>
            </p:cNvSpPr>
            <p:nvPr/>
          </p:nvSpPr>
          <p:spPr bwMode="auto">
            <a:xfrm>
              <a:off x="3288" y="3429"/>
              <a:ext cx="22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x </a:t>
              </a:r>
            </a:p>
          </p:txBody>
        </p:sp>
        <p:sp>
          <p:nvSpPr>
            <p:cNvPr id="5155" name="Line 8"/>
            <p:cNvSpPr>
              <a:spLocks noChangeShapeType="1"/>
            </p:cNvSpPr>
            <p:nvPr/>
          </p:nvSpPr>
          <p:spPr bwMode="auto">
            <a:xfrm>
              <a:off x="1176" y="1693"/>
              <a:ext cx="0" cy="24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6" name="Text Box 9"/>
            <p:cNvSpPr txBox="1">
              <a:spLocks noChangeArrowheads="1"/>
            </p:cNvSpPr>
            <p:nvPr/>
          </p:nvSpPr>
          <p:spPr bwMode="auto">
            <a:xfrm>
              <a:off x="928" y="1528"/>
              <a:ext cx="1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y</a:t>
              </a:r>
            </a:p>
          </p:txBody>
        </p:sp>
        <p:sp>
          <p:nvSpPr>
            <p:cNvPr id="5157" name="Text Box 10"/>
            <p:cNvSpPr txBox="1">
              <a:spLocks noChangeArrowheads="1"/>
            </p:cNvSpPr>
            <p:nvPr/>
          </p:nvSpPr>
          <p:spPr bwMode="auto">
            <a:xfrm>
              <a:off x="928" y="3566"/>
              <a:ext cx="1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>
                  <a:latin typeface="Monotype Corsiva" pitchFamily="66" charset="0"/>
                </a:rPr>
                <a:t>0</a:t>
              </a:r>
              <a:endParaRPr lang="en-US" sz="2200" b="1" baseline="-25000">
                <a:latin typeface="Monotype Corsiva" pitchFamily="66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125663" y="3725863"/>
            <a:ext cx="2160587" cy="2087562"/>
            <a:chOff x="1064" y="2387"/>
            <a:chExt cx="1361" cy="1315"/>
          </a:xfrm>
        </p:grpSpPr>
        <p:sp>
          <p:nvSpPr>
            <p:cNvPr id="5151" name="Arc 12"/>
            <p:cNvSpPr>
              <a:spLocks/>
            </p:cNvSpPr>
            <p:nvPr/>
          </p:nvSpPr>
          <p:spPr bwMode="auto">
            <a:xfrm flipV="1">
              <a:off x="1745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Arc 13"/>
            <p:cNvSpPr>
              <a:spLocks/>
            </p:cNvSpPr>
            <p:nvPr/>
          </p:nvSpPr>
          <p:spPr bwMode="auto">
            <a:xfrm flipH="1" flipV="1">
              <a:off x="1064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62000" y="3875088"/>
            <a:ext cx="1438275" cy="858837"/>
            <a:chOff x="205" y="2481"/>
            <a:chExt cx="906" cy="541"/>
          </a:xfrm>
        </p:grpSpPr>
        <p:sp>
          <p:nvSpPr>
            <p:cNvPr id="5149" name="Line 15"/>
            <p:cNvSpPr>
              <a:spLocks noChangeShapeType="1"/>
            </p:cNvSpPr>
            <p:nvPr/>
          </p:nvSpPr>
          <p:spPr bwMode="auto">
            <a:xfrm>
              <a:off x="793" y="2750"/>
              <a:ext cx="318" cy="27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0" name="Text Box 16"/>
            <p:cNvSpPr txBox="1">
              <a:spLocks noChangeArrowheads="1"/>
            </p:cNvSpPr>
            <p:nvPr/>
          </p:nvSpPr>
          <p:spPr bwMode="auto">
            <a:xfrm>
              <a:off x="205" y="2481"/>
              <a:ext cx="77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8000"/>
                  </a:solidFill>
                  <a:latin typeface="Monotype Corsiva" pitchFamily="66" charset="0"/>
                </a:rPr>
                <a:t>y intercept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776538" y="4445000"/>
            <a:ext cx="2952750" cy="1081088"/>
            <a:chOff x="1474" y="2840"/>
            <a:chExt cx="1860" cy="681"/>
          </a:xfrm>
        </p:grpSpPr>
        <p:sp>
          <p:nvSpPr>
            <p:cNvPr id="5146" name="Text Box 18"/>
            <p:cNvSpPr txBox="1">
              <a:spLocks noChangeArrowheads="1"/>
            </p:cNvSpPr>
            <p:nvPr/>
          </p:nvSpPr>
          <p:spPr bwMode="auto">
            <a:xfrm>
              <a:off x="2560" y="2840"/>
              <a:ext cx="7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8000"/>
                  </a:solidFill>
                  <a:latin typeface="Monotype Corsiva" pitchFamily="66" charset="0"/>
                </a:rPr>
                <a:t>x intercept</a:t>
              </a:r>
            </a:p>
          </p:txBody>
        </p:sp>
        <p:sp>
          <p:nvSpPr>
            <p:cNvPr id="5147" name="Line 19"/>
            <p:cNvSpPr>
              <a:spLocks noChangeShapeType="1"/>
            </p:cNvSpPr>
            <p:nvPr/>
          </p:nvSpPr>
          <p:spPr bwMode="auto">
            <a:xfrm flipH="1">
              <a:off x="2154" y="2976"/>
              <a:ext cx="408" cy="5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8" name="Line 20"/>
            <p:cNvSpPr>
              <a:spLocks noChangeShapeType="1"/>
            </p:cNvSpPr>
            <p:nvPr/>
          </p:nvSpPr>
          <p:spPr bwMode="auto">
            <a:xfrm flipV="1">
              <a:off x="1474" y="2976"/>
              <a:ext cx="1088" cy="5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206750" y="2717800"/>
            <a:ext cx="1293813" cy="3816350"/>
            <a:chOff x="1745" y="1752"/>
            <a:chExt cx="815" cy="2404"/>
          </a:xfrm>
        </p:grpSpPr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 flipV="1">
              <a:off x="1745" y="1752"/>
              <a:ext cx="0" cy="195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4" name="Line 23"/>
            <p:cNvSpPr>
              <a:spLocks noChangeShapeType="1"/>
            </p:cNvSpPr>
            <p:nvPr/>
          </p:nvSpPr>
          <p:spPr bwMode="auto">
            <a:xfrm>
              <a:off x="1746" y="3748"/>
              <a:ext cx="318" cy="27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5" name="Text Box 24"/>
            <p:cNvSpPr txBox="1">
              <a:spLocks noChangeArrowheads="1"/>
            </p:cNvSpPr>
            <p:nvPr/>
          </p:nvSpPr>
          <p:spPr bwMode="auto">
            <a:xfrm>
              <a:off x="2064" y="3887"/>
              <a:ext cx="4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CC3300"/>
                  </a:solidFill>
                  <a:latin typeface="Monotype Corsiva" pitchFamily="66" charset="0"/>
                </a:rPr>
                <a:t>vertex</a:t>
              </a:r>
            </a:p>
          </p:txBody>
        </p:sp>
      </p:grp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6300788" y="4799013"/>
            <a:ext cx="2624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</a:rPr>
              <a:t>Concavity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</a:rPr>
              <a:t>a &gt; 0 </a:t>
            </a:r>
            <a:r>
              <a:rPr lang="en-US" b="1">
                <a:solidFill>
                  <a:srgbClr val="0000FF"/>
                </a:solidFill>
                <a:sym typeface="Wingdings" pitchFamily="2" charset="2"/>
              </a:rPr>
              <a:t> concave up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sym typeface="Wingdings" pitchFamily="2" charset="2"/>
              </a:rPr>
              <a:t>a &lt; 0  concave down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6351588" y="2590800"/>
            <a:ext cx="2205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8000"/>
                </a:solidFill>
              </a:rPr>
              <a:t>y Intercept </a:t>
            </a:r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 x = 0</a:t>
            </a:r>
          </a:p>
          <a:p>
            <a:pPr eaLnBrk="0" hangingPunct="0"/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x Intercept  y = 0</a:t>
            </a:r>
            <a:endParaRPr lang="en-US" b="1">
              <a:solidFill>
                <a:srgbClr val="008000"/>
              </a:solidFill>
            </a:endParaRPr>
          </a:p>
          <a:p>
            <a:pPr eaLnBrk="0" hangingPunct="0"/>
            <a:endParaRPr lang="en-US" b="1">
              <a:solidFill>
                <a:srgbClr val="008000"/>
              </a:solidFill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316663" y="3500438"/>
            <a:ext cx="2000250" cy="1163637"/>
            <a:chOff x="3956" y="1434"/>
            <a:chExt cx="1260" cy="733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4014" y="1648"/>
              <a:ext cx="1089" cy="519"/>
              <a:chOff x="3560" y="1389"/>
              <a:chExt cx="1089" cy="519"/>
            </a:xfrm>
          </p:grpSpPr>
          <p:sp>
            <p:nvSpPr>
              <p:cNvPr id="5140" name="Text Box 29"/>
              <p:cNvSpPr txBox="1">
                <a:spLocks noChangeArrowheads="1"/>
              </p:cNvSpPr>
              <p:nvPr/>
            </p:nvSpPr>
            <p:spPr bwMode="auto">
              <a:xfrm>
                <a:off x="3606" y="1389"/>
                <a:ext cx="104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b="1" u="sng">
                    <a:solidFill>
                      <a:srgbClr val="CC3300"/>
                    </a:solidFill>
                  </a:rPr>
                  <a:t>- b</a:t>
                </a:r>
                <a:r>
                  <a:rPr lang="en-US" b="1">
                    <a:solidFill>
                      <a:srgbClr val="CC3300"/>
                    </a:solidFill>
                  </a:rPr>
                  <a:t> , </a:t>
                </a:r>
                <a:r>
                  <a:rPr lang="en-US" b="1" u="sng">
                    <a:solidFill>
                      <a:srgbClr val="CC3300"/>
                    </a:solidFill>
                  </a:rPr>
                  <a:t>4ac – b</a:t>
                </a:r>
                <a:r>
                  <a:rPr lang="en-US" b="1" u="sng" baseline="30000">
                    <a:solidFill>
                      <a:srgbClr val="CC3300"/>
                    </a:solidFill>
                  </a:rPr>
                  <a:t>2</a:t>
                </a:r>
              </a:p>
              <a:p>
                <a:pPr eaLnBrk="0" hangingPunct="0"/>
                <a:r>
                  <a:rPr lang="en-US" b="1">
                    <a:solidFill>
                      <a:srgbClr val="CC3300"/>
                    </a:solidFill>
                  </a:rPr>
                  <a:t>2a        4a</a:t>
                </a:r>
              </a:p>
              <a:p>
                <a:pPr eaLnBrk="0" hangingPunct="0"/>
                <a:endParaRPr lang="en-US" b="1" baseline="-25000">
                  <a:solidFill>
                    <a:srgbClr val="CC3300"/>
                  </a:solidFill>
                </a:endParaRPr>
              </a:p>
            </p:txBody>
          </p:sp>
          <p:sp>
            <p:nvSpPr>
              <p:cNvPr id="5141" name="AutoShape 30"/>
              <p:cNvSpPr>
                <a:spLocks/>
              </p:cNvSpPr>
              <p:nvPr/>
            </p:nvSpPr>
            <p:spPr bwMode="auto">
              <a:xfrm>
                <a:off x="3560" y="1434"/>
                <a:ext cx="46" cy="363"/>
              </a:xfrm>
              <a:prstGeom prst="leftBracket">
                <a:avLst>
                  <a:gd name="adj" fmla="val 65761"/>
                </a:avLst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AutoShape 31"/>
              <p:cNvSpPr>
                <a:spLocks/>
              </p:cNvSpPr>
              <p:nvPr/>
            </p:nvSpPr>
            <p:spPr bwMode="auto">
              <a:xfrm flipH="1">
                <a:off x="4558" y="1434"/>
                <a:ext cx="46" cy="363"/>
              </a:xfrm>
              <a:prstGeom prst="leftBracket">
                <a:avLst>
                  <a:gd name="adj" fmla="val 65761"/>
                </a:avLst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9" name="Text Box 32"/>
            <p:cNvSpPr txBox="1">
              <a:spLocks noChangeArrowheads="1"/>
            </p:cNvSpPr>
            <p:nvPr/>
          </p:nvSpPr>
          <p:spPr bwMode="auto">
            <a:xfrm>
              <a:off x="3956" y="1434"/>
              <a:ext cx="1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Koordinat vertex</a:t>
              </a:r>
            </a:p>
          </p:txBody>
        </p:sp>
      </p:grpSp>
      <p:sp>
        <p:nvSpPr>
          <p:cNvPr id="40994" name="Oval 34"/>
          <p:cNvSpPr>
            <a:spLocks noChangeArrowheads="1"/>
          </p:cNvSpPr>
          <p:nvPr/>
        </p:nvSpPr>
        <p:spPr bwMode="auto">
          <a:xfrm>
            <a:off x="2270125" y="4800600"/>
            <a:ext cx="92075" cy="920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651125" y="5546725"/>
            <a:ext cx="1082675" cy="107950"/>
            <a:chOff x="1670" y="3494"/>
            <a:chExt cx="682" cy="68"/>
          </a:xfrm>
        </p:grpSpPr>
        <p:sp>
          <p:nvSpPr>
            <p:cNvPr id="5136" name="Oval 36"/>
            <p:cNvSpPr>
              <a:spLocks noChangeArrowheads="1"/>
            </p:cNvSpPr>
            <p:nvPr/>
          </p:nvSpPr>
          <p:spPr bwMode="auto">
            <a:xfrm>
              <a:off x="1670" y="3494"/>
              <a:ext cx="58" cy="5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37"/>
            <p:cNvSpPr>
              <a:spLocks noChangeArrowheads="1"/>
            </p:cNvSpPr>
            <p:nvPr/>
          </p:nvSpPr>
          <p:spPr bwMode="auto">
            <a:xfrm>
              <a:off x="2294" y="3504"/>
              <a:ext cx="58" cy="5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3184525" y="5775325"/>
            <a:ext cx="92075" cy="9207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5" grpId="0"/>
      <p:bldP spid="40994" grpId="0" animBg="1"/>
      <p:bldP spid="409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066800" y="3429000"/>
            <a:ext cx="20574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MENCARI AKAR-AKAR PERSAMAAN KUADRAT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/>
              <a:t>Akar-akar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kuadrat</a:t>
            </a:r>
            <a:r>
              <a:rPr lang="en-US" sz="2000" dirty="0"/>
              <a:t>  x</a:t>
            </a:r>
            <a:r>
              <a:rPr lang="en-US" sz="2000" baseline="30000" dirty="0"/>
              <a:t>2</a:t>
            </a:r>
            <a:r>
              <a:rPr lang="en-US" sz="2000" dirty="0"/>
              <a:t> + 4x - 5 = 0 </a:t>
            </a:r>
            <a:r>
              <a:rPr lang="en-US" sz="2000" dirty="0" err="1"/>
              <a:t>adalah</a:t>
            </a:r>
            <a:r>
              <a:rPr lang="en-US" sz="2000" dirty="0"/>
              <a:t> :</a:t>
            </a:r>
            <a:endParaRPr 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/>
              <a:t>Metode</a:t>
            </a:r>
            <a:r>
              <a:rPr lang="en-US" sz="2000" b="1" dirty="0"/>
              <a:t>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(x - 1)(x + 5) = 0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000" b="1" baseline="-25000" dirty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 = 1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000" b="1" baseline="-250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000" b="1" dirty="0">
                <a:solidFill>
                  <a:srgbClr val="0070C0"/>
                </a:solidFill>
                <a:sym typeface="Wingdings" pitchFamily="2" charset="2"/>
              </a:rPr>
              <a:t> = -5</a:t>
            </a:r>
            <a:endParaRPr lang="en-US" sz="20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/>
              <a:t>Metode</a:t>
            </a:r>
            <a:r>
              <a:rPr lang="en-US" sz="2000" b="1" dirty="0"/>
              <a:t>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x</a:t>
            </a:r>
            <a:r>
              <a:rPr lang="en-US" sz="2000" baseline="30000" dirty="0"/>
              <a:t>2</a:t>
            </a:r>
            <a:r>
              <a:rPr lang="en-US" sz="2000" dirty="0"/>
              <a:t> + 4x - 5    = 0 </a:t>
            </a:r>
            <a:r>
              <a:rPr lang="en-US" sz="2000" dirty="0">
                <a:sym typeface="Wingdings" pitchFamily="2" charset="2"/>
              </a:rPr>
              <a:t> a = 1, b = 4, c = -5</a:t>
            </a:r>
            <a:endParaRPr 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70C0"/>
                </a:solidFill>
              </a:rPr>
              <a:t>x</a:t>
            </a:r>
            <a:r>
              <a:rPr lang="en-US" sz="2000" b="1" baseline="-25000" dirty="0">
                <a:solidFill>
                  <a:srgbClr val="0070C0"/>
                </a:solidFill>
              </a:rPr>
              <a:t>1</a:t>
            </a:r>
            <a:r>
              <a:rPr lang="en-US" sz="2000" b="1" dirty="0">
                <a:solidFill>
                  <a:srgbClr val="0070C0"/>
                </a:solidFill>
              </a:rPr>
              <a:t> =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70C0"/>
                </a:solidFill>
              </a:rPr>
              <a:t>x</a:t>
            </a:r>
            <a:r>
              <a:rPr lang="en-US" sz="2000" b="1" baseline="-25000" dirty="0">
                <a:solidFill>
                  <a:srgbClr val="0070C0"/>
                </a:solidFill>
              </a:rPr>
              <a:t>2</a:t>
            </a:r>
            <a:r>
              <a:rPr lang="en-US" sz="2000" b="1" dirty="0">
                <a:solidFill>
                  <a:srgbClr val="0070C0"/>
                </a:solidFill>
              </a:rPr>
              <a:t> = - 5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143000" y="3514725"/>
          <a:ext cx="18923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449" imgH="444307" progId="Equation.3">
                  <p:embed/>
                </p:oleObj>
              </mc:Choice>
              <mc:Fallback>
                <p:oleObj name="Equation" r:id="rId2" imgW="1269449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14725"/>
                        <a:ext cx="189230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77925" y="4456113"/>
          <a:ext cx="22510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482400" progId="Equation.3">
                  <p:embed/>
                </p:oleObj>
              </mc:Choice>
              <mc:Fallback>
                <p:oleObj name="Equation" r:id="rId4" imgW="15112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4456113"/>
                        <a:ext cx="2251075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3494088" y="4483100"/>
          <a:ext cx="115411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431640" progId="Equation.3">
                  <p:embed/>
                </p:oleObj>
              </mc:Choice>
              <mc:Fallback>
                <p:oleObj name="Equation" r:id="rId6" imgW="7743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483100"/>
                        <a:ext cx="1154112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SKETSA FUNGSI NON-LINIER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495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>
                <a:solidFill>
                  <a:srgbClr val="0000FF"/>
                </a:solidFill>
              </a:rPr>
              <a:t>f (x) = 3x</a:t>
            </a:r>
            <a:r>
              <a:rPr lang="en-US" sz="2000" b="1" baseline="30000">
                <a:solidFill>
                  <a:srgbClr val="0000FF"/>
                </a:solidFill>
              </a:rPr>
              <a:t>2</a:t>
            </a:r>
            <a:r>
              <a:rPr lang="en-US" sz="2000" b="1">
                <a:solidFill>
                  <a:srgbClr val="0000FF"/>
                </a:solidFill>
              </a:rPr>
              <a:t> + 6x - 45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91150" y="1617663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8000"/>
                </a:solidFill>
              </a:rPr>
              <a:t>y Intercept </a:t>
            </a:r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 x = 0</a:t>
            </a:r>
          </a:p>
          <a:p>
            <a:pPr eaLnBrk="0" hangingPunct="0"/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f (0) = - 45  (0, - 45)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7375" y="914400"/>
            <a:ext cx="4670425" cy="5575300"/>
            <a:chOff x="158" y="709"/>
            <a:chExt cx="2942" cy="351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" y="2116"/>
              <a:ext cx="2942" cy="386"/>
              <a:chOff x="158" y="2116"/>
              <a:chExt cx="2942" cy="386"/>
            </a:xfrm>
          </p:grpSpPr>
          <p:sp>
            <p:nvSpPr>
              <p:cNvPr id="6196" name="Line 7"/>
              <p:cNvSpPr>
                <a:spLocks noChangeShapeType="1"/>
              </p:cNvSpPr>
              <p:nvPr/>
            </p:nvSpPr>
            <p:spPr bwMode="auto">
              <a:xfrm flipV="1">
                <a:off x="158" y="2235"/>
                <a:ext cx="272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7" name="Text Box 8"/>
              <p:cNvSpPr txBox="1">
                <a:spLocks noChangeArrowheads="1"/>
              </p:cNvSpPr>
              <p:nvPr/>
            </p:nvSpPr>
            <p:spPr bwMode="auto">
              <a:xfrm>
                <a:off x="2882" y="2116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x </a:t>
                </a:r>
              </a:p>
            </p:txBody>
          </p:sp>
          <p:sp>
            <p:nvSpPr>
              <p:cNvPr id="6198" name="Text Box 9"/>
              <p:cNvSpPr txBox="1">
                <a:spLocks noChangeArrowheads="1"/>
              </p:cNvSpPr>
              <p:nvPr/>
            </p:nvSpPr>
            <p:spPr bwMode="auto">
              <a:xfrm>
                <a:off x="1884" y="2252"/>
                <a:ext cx="18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5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199" name="Text Box 10"/>
              <p:cNvSpPr txBox="1">
                <a:spLocks noChangeArrowheads="1"/>
              </p:cNvSpPr>
              <p:nvPr/>
            </p:nvSpPr>
            <p:spPr bwMode="auto">
              <a:xfrm>
                <a:off x="2338" y="2252"/>
                <a:ext cx="2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10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200" name="Line 11"/>
              <p:cNvSpPr>
                <a:spLocks noChangeShapeType="1"/>
              </p:cNvSpPr>
              <p:nvPr/>
            </p:nvSpPr>
            <p:spPr bwMode="auto">
              <a:xfrm rot="-5400000">
                <a:off x="2452" y="2210"/>
                <a:ext cx="46" cy="1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01" name="Line 12"/>
              <p:cNvSpPr>
                <a:spLocks noChangeShapeType="1"/>
              </p:cNvSpPr>
              <p:nvPr/>
            </p:nvSpPr>
            <p:spPr bwMode="auto">
              <a:xfrm rot="-5400000">
                <a:off x="1998" y="2210"/>
                <a:ext cx="46" cy="1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02" name="Line 13"/>
              <p:cNvSpPr>
                <a:spLocks noChangeShapeType="1"/>
              </p:cNvSpPr>
              <p:nvPr/>
            </p:nvSpPr>
            <p:spPr bwMode="auto">
              <a:xfrm rot="-5400000">
                <a:off x="1091" y="2210"/>
                <a:ext cx="46" cy="1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03" name="Line 14"/>
              <p:cNvSpPr>
                <a:spLocks noChangeShapeType="1"/>
              </p:cNvSpPr>
              <p:nvPr/>
            </p:nvSpPr>
            <p:spPr bwMode="auto">
              <a:xfrm rot="-5400000">
                <a:off x="638" y="2210"/>
                <a:ext cx="46" cy="1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04" name="Text Box 15"/>
              <p:cNvSpPr txBox="1">
                <a:spLocks noChangeArrowheads="1"/>
              </p:cNvSpPr>
              <p:nvPr/>
            </p:nvSpPr>
            <p:spPr bwMode="auto">
              <a:xfrm>
                <a:off x="932" y="2252"/>
                <a:ext cx="2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-5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205" name="Text Box 16"/>
              <p:cNvSpPr txBox="1">
                <a:spLocks noChangeArrowheads="1"/>
              </p:cNvSpPr>
              <p:nvPr/>
            </p:nvSpPr>
            <p:spPr bwMode="auto">
              <a:xfrm>
                <a:off x="475" y="2249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-10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247" y="709"/>
              <a:ext cx="368" cy="3512"/>
              <a:chOff x="1247" y="709"/>
              <a:chExt cx="368" cy="3512"/>
            </a:xfrm>
          </p:grpSpPr>
          <p:sp>
            <p:nvSpPr>
              <p:cNvPr id="6177" name="Text Box 18"/>
              <p:cNvSpPr txBox="1">
                <a:spLocks noChangeArrowheads="1"/>
              </p:cNvSpPr>
              <p:nvPr/>
            </p:nvSpPr>
            <p:spPr bwMode="auto">
              <a:xfrm>
                <a:off x="1382" y="709"/>
                <a:ext cx="1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y</a:t>
                </a:r>
              </a:p>
            </p:txBody>
          </p:sp>
          <p:sp>
            <p:nvSpPr>
              <p:cNvPr id="6178" name="Line 19"/>
              <p:cNvSpPr>
                <a:spLocks noChangeShapeType="1"/>
              </p:cNvSpPr>
              <p:nvPr/>
            </p:nvSpPr>
            <p:spPr bwMode="auto">
              <a:xfrm>
                <a:off x="1588" y="864"/>
                <a:ext cx="0" cy="3357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9" name="Text Box 20"/>
              <p:cNvSpPr txBox="1">
                <a:spLocks noChangeArrowheads="1"/>
              </p:cNvSpPr>
              <p:nvPr/>
            </p:nvSpPr>
            <p:spPr bwMode="auto">
              <a:xfrm>
                <a:off x="1249" y="2829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-20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180" name="Text Box 21"/>
              <p:cNvSpPr txBox="1">
                <a:spLocks noChangeArrowheads="1"/>
              </p:cNvSpPr>
              <p:nvPr/>
            </p:nvSpPr>
            <p:spPr bwMode="auto">
              <a:xfrm>
                <a:off x="1295" y="1377"/>
                <a:ext cx="2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20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181" name="Text Box 22"/>
              <p:cNvSpPr txBox="1">
                <a:spLocks noChangeArrowheads="1"/>
              </p:cNvSpPr>
              <p:nvPr/>
            </p:nvSpPr>
            <p:spPr bwMode="auto">
              <a:xfrm>
                <a:off x="1295" y="1740"/>
                <a:ext cx="2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10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182" name="Text Box 23"/>
              <p:cNvSpPr txBox="1">
                <a:spLocks noChangeArrowheads="1"/>
              </p:cNvSpPr>
              <p:nvPr/>
            </p:nvSpPr>
            <p:spPr bwMode="auto">
              <a:xfrm>
                <a:off x="1249" y="2466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-10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183" name="Line 24"/>
              <p:cNvSpPr>
                <a:spLocks noChangeShapeType="1"/>
              </p:cNvSpPr>
              <p:nvPr/>
            </p:nvSpPr>
            <p:spPr bwMode="auto">
              <a:xfrm>
                <a:off x="1569" y="3314"/>
                <a:ext cx="46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4" name="Line 25"/>
              <p:cNvSpPr>
                <a:spLocks noChangeShapeType="1"/>
              </p:cNvSpPr>
              <p:nvPr/>
            </p:nvSpPr>
            <p:spPr bwMode="auto">
              <a:xfrm>
                <a:off x="1569" y="2951"/>
                <a:ext cx="46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5" name="Line 26"/>
              <p:cNvSpPr>
                <a:spLocks noChangeShapeType="1"/>
              </p:cNvSpPr>
              <p:nvPr/>
            </p:nvSpPr>
            <p:spPr bwMode="auto">
              <a:xfrm>
                <a:off x="1569" y="1137"/>
                <a:ext cx="46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6" name="Line 27"/>
              <p:cNvSpPr>
                <a:spLocks noChangeShapeType="1"/>
              </p:cNvSpPr>
              <p:nvPr/>
            </p:nvSpPr>
            <p:spPr bwMode="auto">
              <a:xfrm>
                <a:off x="1569" y="1862"/>
                <a:ext cx="46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7" name="Line 28"/>
              <p:cNvSpPr>
                <a:spLocks noChangeShapeType="1"/>
              </p:cNvSpPr>
              <p:nvPr/>
            </p:nvSpPr>
            <p:spPr bwMode="auto">
              <a:xfrm>
                <a:off x="1568" y="1499"/>
                <a:ext cx="46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8" name="Text Box 29"/>
              <p:cNvSpPr txBox="1">
                <a:spLocks noChangeArrowheads="1"/>
              </p:cNvSpPr>
              <p:nvPr/>
            </p:nvSpPr>
            <p:spPr bwMode="auto">
              <a:xfrm>
                <a:off x="1295" y="1014"/>
                <a:ext cx="2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30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189" name="Text Box 30"/>
              <p:cNvSpPr txBox="1">
                <a:spLocks noChangeArrowheads="1"/>
              </p:cNvSpPr>
              <p:nvPr/>
            </p:nvSpPr>
            <p:spPr bwMode="auto">
              <a:xfrm>
                <a:off x="1385" y="2197"/>
                <a:ext cx="18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190" name="Line 31"/>
              <p:cNvSpPr>
                <a:spLocks noChangeShapeType="1"/>
              </p:cNvSpPr>
              <p:nvPr/>
            </p:nvSpPr>
            <p:spPr bwMode="auto">
              <a:xfrm>
                <a:off x="1567" y="2588"/>
                <a:ext cx="46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1" name="Line 32"/>
              <p:cNvSpPr>
                <a:spLocks noChangeShapeType="1"/>
              </p:cNvSpPr>
              <p:nvPr/>
            </p:nvSpPr>
            <p:spPr bwMode="auto">
              <a:xfrm>
                <a:off x="1567" y="3677"/>
                <a:ext cx="46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2" name="Text Box 33"/>
              <p:cNvSpPr txBox="1">
                <a:spLocks noChangeArrowheads="1"/>
              </p:cNvSpPr>
              <p:nvPr/>
            </p:nvSpPr>
            <p:spPr bwMode="auto">
              <a:xfrm>
                <a:off x="1249" y="3195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-30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193" name="Text Box 34"/>
              <p:cNvSpPr txBox="1">
                <a:spLocks noChangeArrowheads="1"/>
              </p:cNvSpPr>
              <p:nvPr/>
            </p:nvSpPr>
            <p:spPr bwMode="auto">
              <a:xfrm>
                <a:off x="1249" y="3558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-40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194" name="Line 35"/>
              <p:cNvSpPr>
                <a:spLocks noChangeShapeType="1"/>
              </p:cNvSpPr>
              <p:nvPr/>
            </p:nvSpPr>
            <p:spPr bwMode="auto">
              <a:xfrm>
                <a:off x="1565" y="4020"/>
                <a:ext cx="46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5" name="Text Box 36"/>
              <p:cNvSpPr txBox="1">
                <a:spLocks noChangeArrowheads="1"/>
              </p:cNvSpPr>
              <p:nvPr/>
            </p:nvSpPr>
            <p:spPr bwMode="auto">
              <a:xfrm>
                <a:off x="1247" y="3906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808080"/>
                    </a:solidFill>
                    <a:latin typeface="Monotype Corsiva" pitchFamily="66" charset="0"/>
                  </a:rPr>
                  <a:t>-50</a:t>
                </a:r>
                <a:endParaRPr lang="en-US" sz="2000" baseline="-25000">
                  <a:solidFill>
                    <a:srgbClr val="808080"/>
                  </a:solidFill>
                  <a:latin typeface="Monotype Corsiva" pitchFamily="66" charset="0"/>
                </a:endParaRPr>
              </a:p>
            </p:txBody>
          </p:sp>
        </p:grp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820988" y="5700713"/>
            <a:ext cx="893762" cy="396875"/>
            <a:chOff x="1565" y="3724"/>
            <a:chExt cx="563" cy="250"/>
          </a:xfrm>
        </p:grpSpPr>
        <p:sp>
          <p:nvSpPr>
            <p:cNvPr id="6173" name="Oval 38"/>
            <p:cNvSpPr>
              <a:spLocks noChangeArrowheads="1"/>
            </p:cNvSpPr>
            <p:nvPr/>
          </p:nvSpPr>
          <p:spPr bwMode="auto">
            <a:xfrm>
              <a:off x="1565" y="3826"/>
              <a:ext cx="58" cy="5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9"/>
            <p:cNvSpPr>
              <a:spLocks noChangeArrowheads="1"/>
            </p:cNvSpPr>
            <p:nvPr/>
          </p:nvSpPr>
          <p:spPr bwMode="auto">
            <a:xfrm>
              <a:off x="1610" y="3724"/>
              <a:ext cx="5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8000"/>
                  </a:solidFill>
                  <a:latin typeface="Monotype Corsiva" pitchFamily="66" charset="0"/>
                  <a:sym typeface="Wingdings" pitchFamily="2" charset="2"/>
                </a:rPr>
                <a:t>(0, -45)</a:t>
              </a:r>
            </a:p>
          </p:txBody>
        </p:sp>
      </p:grp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5413375" y="2449513"/>
            <a:ext cx="22050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b="1">
                <a:solidFill>
                  <a:srgbClr val="008000"/>
                </a:solidFill>
              </a:rPr>
              <a:t>x Intercept </a:t>
            </a:r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 y = 0</a:t>
            </a:r>
          </a:p>
          <a:p>
            <a:pPr algn="r" eaLnBrk="0" hangingPunct="0"/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3x</a:t>
            </a:r>
            <a:r>
              <a:rPr lang="en-US" b="1" baseline="3000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 + 6x - 45 = 0</a:t>
            </a:r>
          </a:p>
          <a:p>
            <a:pPr algn="r" eaLnBrk="0" hangingPunct="0"/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x</a:t>
            </a:r>
            <a:r>
              <a:rPr lang="en-US" b="1" baseline="3000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 + 2x – 15 = 0</a:t>
            </a:r>
          </a:p>
          <a:p>
            <a:pPr algn="r" eaLnBrk="0" hangingPunct="0"/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(x - 3)(x + 5) = 0</a:t>
            </a:r>
          </a:p>
          <a:p>
            <a:pPr algn="r" eaLnBrk="0" hangingPunct="0"/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 (3,0) dan (-5,0)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524000" y="2857500"/>
            <a:ext cx="2305050" cy="523875"/>
            <a:chOff x="748" y="1933"/>
            <a:chExt cx="1452" cy="330"/>
          </a:xfrm>
        </p:grpSpPr>
        <p:sp>
          <p:nvSpPr>
            <p:cNvPr id="6168" name="Oval 42"/>
            <p:cNvSpPr>
              <a:spLocks noChangeArrowheads="1"/>
            </p:cNvSpPr>
            <p:nvPr/>
          </p:nvSpPr>
          <p:spPr bwMode="auto">
            <a:xfrm>
              <a:off x="1869" y="2205"/>
              <a:ext cx="58" cy="5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43"/>
            <p:cNvSpPr>
              <a:spLocks noChangeArrowheads="1"/>
            </p:cNvSpPr>
            <p:nvPr/>
          </p:nvSpPr>
          <p:spPr bwMode="auto">
            <a:xfrm>
              <a:off x="1832" y="1933"/>
              <a:ext cx="3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8000"/>
                  </a:solidFill>
                  <a:latin typeface="Monotype Corsiva" pitchFamily="66" charset="0"/>
                  <a:sym typeface="Wingdings" pitchFamily="2" charset="2"/>
                </a:rPr>
                <a:t>(3,0)</a:t>
              </a:r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748" y="1933"/>
              <a:ext cx="413" cy="330"/>
              <a:chOff x="748" y="1933"/>
              <a:chExt cx="413" cy="330"/>
            </a:xfrm>
          </p:grpSpPr>
          <p:sp>
            <p:nvSpPr>
              <p:cNvPr id="6171" name="Oval 45"/>
              <p:cNvSpPr>
                <a:spLocks noChangeArrowheads="1"/>
              </p:cNvSpPr>
              <p:nvPr/>
            </p:nvSpPr>
            <p:spPr bwMode="auto">
              <a:xfrm>
                <a:off x="1066" y="2205"/>
                <a:ext cx="58" cy="5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Rectangle 46"/>
              <p:cNvSpPr>
                <a:spLocks noChangeArrowheads="1"/>
              </p:cNvSpPr>
              <p:nvPr/>
            </p:nvSpPr>
            <p:spPr bwMode="auto">
              <a:xfrm>
                <a:off x="748" y="1933"/>
                <a:ext cx="4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008000"/>
                    </a:solidFill>
                    <a:latin typeface="Monotype Corsiva" pitchFamily="66" charset="0"/>
                    <a:sym typeface="Wingdings" pitchFamily="2" charset="2"/>
                  </a:rPr>
                  <a:t>(-5,0)</a:t>
                </a:r>
              </a:p>
            </p:txBody>
          </p:sp>
        </p:grp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5435600" y="4060825"/>
            <a:ext cx="3065463" cy="1163638"/>
            <a:chOff x="3424" y="2561"/>
            <a:chExt cx="1931" cy="733"/>
          </a:xfrm>
        </p:grpSpPr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3424" y="2561"/>
              <a:ext cx="1260" cy="733"/>
              <a:chOff x="3956" y="1434"/>
              <a:chExt cx="1260" cy="733"/>
            </a:xfrm>
          </p:grpSpPr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4014" y="1648"/>
                <a:ext cx="1089" cy="519"/>
                <a:chOff x="3560" y="1389"/>
                <a:chExt cx="1089" cy="519"/>
              </a:xfrm>
            </p:grpSpPr>
            <p:sp>
              <p:nvSpPr>
                <p:cNvPr id="616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606" y="1389"/>
                  <a:ext cx="1043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b="1" u="sng">
                      <a:solidFill>
                        <a:srgbClr val="CC3300"/>
                      </a:solidFill>
                    </a:rPr>
                    <a:t>- b</a:t>
                  </a:r>
                  <a:r>
                    <a:rPr lang="en-US" b="1">
                      <a:solidFill>
                        <a:srgbClr val="CC3300"/>
                      </a:solidFill>
                    </a:rPr>
                    <a:t> , </a:t>
                  </a:r>
                  <a:r>
                    <a:rPr lang="en-US" b="1" u="sng">
                      <a:solidFill>
                        <a:srgbClr val="CC3300"/>
                      </a:solidFill>
                    </a:rPr>
                    <a:t>4ac – b</a:t>
                  </a:r>
                  <a:r>
                    <a:rPr lang="en-US" b="1" u="sng" baseline="30000">
                      <a:solidFill>
                        <a:srgbClr val="CC3300"/>
                      </a:solidFill>
                    </a:rPr>
                    <a:t>2</a:t>
                  </a:r>
                </a:p>
                <a:p>
                  <a:pPr eaLnBrk="0" hangingPunct="0"/>
                  <a:r>
                    <a:rPr lang="en-US" b="1">
                      <a:solidFill>
                        <a:srgbClr val="CC3300"/>
                      </a:solidFill>
                    </a:rPr>
                    <a:t>2a        4a</a:t>
                  </a:r>
                </a:p>
                <a:p>
                  <a:pPr eaLnBrk="0" hangingPunct="0"/>
                  <a:endParaRPr lang="en-US" b="1" baseline="-25000">
                    <a:solidFill>
                      <a:srgbClr val="CC3300"/>
                    </a:solidFill>
                  </a:endParaRPr>
                </a:p>
              </p:txBody>
            </p:sp>
            <p:sp>
              <p:nvSpPr>
                <p:cNvPr id="6166" name="AutoShape 51"/>
                <p:cNvSpPr>
                  <a:spLocks/>
                </p:cNvSpPr>
                <p:nvPr/>
              </p:nvSpPr>
              <p:spPr bwMode="auto">
                <a:xfrm>
                  <a:off x="3560" y="1434"/>
                  <a:ext cx="46" cy="363"/>
                </a:xfrm>
                <a:prstGeom prst="leftBracket">
                  <a:avLst>
                    <a:gd name="adj" fmla="val 65761"/>
                  </a:avLst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7" name="AutoShape 52"/>
                <p:cNvSpPr>
                  <a:spLocks/>
                </p:cNvSpPr>
                <p:nvPr/>
              </p:nvSpPr>
              <p:spPr bwMode="auto">
                <a:xfrm flipH="1">
                  <a:off x="4558" y="1434"/>
                  <a:ext cx="46" cy="363"/>
                </a:xfrm>
                <a:prstGeom prst="leftBracket">
                  <a:avLst>
                    <a:gd name="adj" fmla="val 65761"/>
                  </a:avLst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64" name="Text Box 53"/>
              <p:cNvSpPr txBox="1">
                <a:spLocks noChangeArrowheads="1"/>
              </p:cNvSpPr>
              <p:nvPr/>
            </p:nvSpPr>
            <p:spPr bwMode="auto">
              <a:xfrm>
                <a:off x="3956" y="1434"/>
                <a:ext cx="1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CC3300"/>
                    </a:solidFill>
                  </a:rPr>
                  <a:t>Koordinat vertex</a:t>
                </a:r>
              </a:p>
            </p:txBody>
          </p:sp>
        </p:grpSp>
        <p:sp>
          <p:nvSpPr>
            <p:cNvPr id="6162" name="Text Box 54"/>
            <p:cNvSpPr txBox="1">
              <a:spLocks noChangeArrowheads="1"/>
            </p:cNvSpPr>
            <p:nvPr/>
          </p:nvSpPr>
          <p:spPr bwMode="auto">
            <a:xfrm>
              <a:off x="4546" y="2840"/>
              <a:ext cx="8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  <a:sym typeface="Wingdings" pitchFamily="2" charset="2"/>
                </a:rPr>
                <a:t> (-1,- 48)</a:t>
              </a:r>
              <a:endParaRPr lang="en-US" b="1">
                <a:solidFill>
                  <a:srgbClr val="CC3300"/>
                </a:solidFill>
              </a:endParaRP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524000" y="6078538"/>
            <a:ext cx="1244600" cy="415925"/>
            <a:chOff x="748" y="3962"/>
            <a:chExt cx="784" cy="262"/>
          </a:xfrm>
        </p:grpSpPr>
        <p:sp>
          <p:nvSpPr>
            <p:cNvPr id="6159" name="Rectangle 56"/>
            <p:cNvSpPr>
              <a:spLocks noChangeArrowheads="1"/>
            </p:cNvSpPr>
            <p:nvPr/>
          </p:nvSpPr>
          <p:spPr bwMode="auto">
            <a:xfrm>
              <a:off x="748" y="3974"/>
              <a:ext cx="5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CC3300"/>
                  </a:solidFill>
                  <a:latin typeface="Monotype Corsiva" pitchFamily="66" charset="0"/>
                  <a:sym typeface="Wingdings" pitchFamily="2" charset="2"/>
                </a:rPr>
                <a:t>(-1,- 48)</a:t>
              </a:r>
            </a:p>
          </p:txBody>
        </p:sp>
        <p:sp>
          <p:nvSpPr>
            <p:cNvPr id="6160" name="Oval 57"/>
            <p:cNvSpPr>
              <a:spLocks noChangeArrowheads="1"/>
            </p:cNvSpPr>
            <p:nvPr/>
          </p:nvSpPr>
          <p:spPr bwMode="auto">
            <a:xfrm>
              <a:off x="1474" y="3962"/>
              <a:ext cx="58" cy="5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5435600" y="5316538"/>
            <a:ext cx="2693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</a:rPr>
              <a:t>Concavity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</a:rPr>
              <a:t>a = 3 &gt; 0 </a:t>
            </a:r>
            <a:r>
              <a:rPr lang="en-US" b="1">
                <a:solidFill>
                  <a:srgbClr val="0000FF"/>
                </a:solidFill>
                <a:sym typeface="Wingdings" pitchFamily="2" charset="2"/>
              </a:rPr>
              <a:t> concave up</a:t>
            </a:r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2028825" y="1417638"/>
            <a:ext cx="1366838" cy="4679950"/>
            <a:chOff x="1064" y="2387"/>
            <a:chExt cx="1361" cy="1315"/>
          </a:xfrm>
        </p:grpSpPr>
        <p:sp>
          <p:nvSpPr>
            <p:cNvPr id="6157" name="Arc 60"/>
            <p:cNvSpPr>
              <a:spLocks/>
            </p:cNvSpPr>
            <p:nvPr/>
          </p:nvSpPr>
          <p:spPr bwMode="auto">
            <a:xfrm flipV="1">
              <a:off x="1745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Arc 61"/>
            <p:cNvSpPr>
              <a:spLocks/>
            </p:cNvSpPr>
            <p:nvPr/>
          </p:nvSpPr>
          <p:spPr bwMode="auto">
            <a:xfrm flipH="1" flipV="1">
              <a:off x="1064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LATIHAN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4958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/>
              <a:t>Sketsalah 	f (x) = x</a:t>
            </a:r>
            <a:r>
              <a:rPr lang="en-US" sz="2000" b="1" baseline="30000"/>
              <a:t>2</a:t>
            </a:r>
            <a:r>
              <a:rPr lang="en-US" sz="2000" b="1"/>
              <a:t> – 3x + 2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36625" y="1693863"/>
            <a:ext cx="220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 Intercept </a:t>
            </a:r>
            <a:r>
              <a:rPr lang="en-US" b="1">
                <a:sym typeface="Wingdings" pitchFamily="2" charset="2"/>
              </a:rPr>
              <a:t> x = 0</a:t>
            </a:r>
          </a:p>
          <a:p>
            <a:pPr eaLnBrk="0" hangingPunct="0"/>
            <a:r>
              <a:rPr lang="en-US" b="1">
                <a:sym typeface="Wingdings" pitchFamily="2" charset="2"/>
              </a:rPr>
              <a:t>f (0) = 2  </a:t>
            </a:r>
            <a:r>
              <a:rPr lang="en-US" b="1">
                <a:solidFill>
                  <a:srgbClr val="0033CC"/>
                </a:solidFill>
                <a:sym typeface="Wingdings" pitchFamily="2" charset="2"/>
              </a:rPr>
              <a:t>(0, 2)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4114800" y="3657600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808080"/>
                </a:solidFill>
                <a:latin typeface="Monotype Corsiva" pitchFamily="66" charset="0"/>
              </a:rPr>
              <a:t>x </a:t>
            </a:r>
          </a:p>
        </p:txBody>
      </p:sp>
      <p:sp>
        <p:nvSpPr>
          <p:cNvPr id="79912" name="Rectangle 40"/>
          <p:cNvSpPr>
            <a:spLocks noChangeArrowheads="1"/>
          </p:cNvSpPr>
          <p:nvPr/>
        </p:nvSpPr>
        <p:spPr bwMode="auto">
          <a:xfrm>
            <a:off x="958850" y="2525713"/>
            <a:ext cx="2205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b="1"/>
              <a:t>x Intercept </a:t>
            </a:r>
            <a:r>
              <a:rPr lang="en-US" b="1">
                <a:sym typeface="Wingdings" pitchFamily="2" charset="2"/>
              </a:rPr>
              <a:t> y = 0</a:t>
            </a:r>
          </a:p>
          <a:p>
            <a:pPr algn="r" eaLnBrk="0" hangingPunct="0"/>
            <a:r>
              <a:rPr lang="en-US" b="1">
                <a:sym typeface="Wingdings" pitchFamily="2" charset="2"/>
              </a:rPr>
              <a:t>x</a:t>
            </a:r>
            <a:r>
              <a:rPr lang="en-US" b="1" baseline="30000">
                <a:sym typeface="Wingdings" pitchFamily="2" charset="2"/>
              </a:rPr>
              <a:t>2</a:t>
            </a:r>
            <a:r>
              <a:rPr lang="en-US" b="1">
                <a:sym typeface="Wingdings" pitchFamily="2" charset="2"/>
              </a:rPr>
              <a:t> - 3x + 2 = 0</a:t>
            </a:r>
          </a:p>
          <a:p>
            <a:pPr algn="r" eaLnBrk="0" hangingPunct="0"/>
            <a:r>
              <a:rPr lang="en-US" b="1">
                <a:sym typeface="Wingdings" pitchFamily="2" charset="2"/>
              </a:rPr>
              <a:t>(x - 1)(x - 2) = 0</a:t>
            </a:r>
          </a:p>
          <a:p>
            <a:pPr algn="r" eaLnBrk="0" hangingPunct="0"/>
            <a:r>
              <a:rPr lang="en-US" b="1">
                <a:sym typeface="Wingdings" pitchFamily="2" charset="2"/>
              </a:rPr>
              <a:t> </a:t>
            </a:r>
            <a:r>
              <a:rPr lang="en-US" b="1">
                <a:solidFill>
                  <a:srgbClr val="0033CC"/>
                </a:solidFill>
                <a:sym typeface="Wingdings" pitchFamily="2" charset="2"/>
              </a:rPr>
              <a:t>(1,0)</a:t>
            </a:r>
            <a:r>
              <a:rPr lang="en-US" b="1">
                <a:sym typeface="Wingdings" pitchFamily="2" charset="2"/>
              </a:rPr>
              <a:t> dan </a:t>
            </a:r>
            <a:r>
              <a:rPr lang="en-US" b="1">
                <a:solidFill>
                  <a:srgbClr val="0033CC"/>
                </a:solidFill>
                <a:sym typeface="Wingdings" pitchFamily="2" charset="2"/>
              </a:rPr>
              <a:t>(2,0)</a:t>
            </a:r>
          </a:p>
        </p:txBody>
      </p:sp>
      <p:sp>
        <p:nvSpPr>
          <p:cNvPr id="79930" name="Text Box 58"/>
          <p:cNvSpPr txBox="1">
            <a:spLocks noChangeArrowheads="1"/>
          </p:cNvSpPr>
          <p:nvPr/>
        </p:nvSpPr>
        <p:spPr bwMode="auto">
          <a:xfrm>
            <a:off x="981075" y="5392738"/>
            <a:ext cx="2693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Concavity</a:t>
            </a:r>
          </a:p>
          <a:p>
            <a:pPr eaLnBrk="0" hangingPunct="0"/>
            <a:r>
              <a:rPr lang="en-US" b="1"/>
              <a:t>a = 1 &gt; 0 </a:t>
            </a:r>
            <a:r>
              <a:rPr lang="en-US" b="1">
                <a:sym typeface="Wingdings" pitchFamily="2" charset="2"/>
              </a:rPr>
              <a:t> </a:t>
            </a:r>
            <a:r>
              <a:rPr lang="en-US" b="1">
                <a:solidFill>
                  <a:srgbClr val="0033CC"/>
                </a:solidFill>
                <a:sym typeface="Wingdings" pitchFamily="2" charset="2"/>
              </a:rPr>
              <a:t>concave up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981075" y="4137025"/>
            <a:ext cx="3382963" cy="1163638"/>
            <a:chOff x="3424" y="2561"/>
            <a:chExt cx="2131" cy="733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3424" y="2561"/>
              <a:ext cx="1260" cy="733"/>
              <a:chOff x="3956" y="1434"/>
              <a:chExt cx="1260" cy="733"/>
            </a:xfrm>
          </p:grpSpPr>
          <p:grpSp>
            <p:nvGrpSpPr>
              <p:cNvPr id="4" name="Group 65"/>
              <p:cNvGrpSpPr>
                <a:grpSpLocks/>
              </p:cNvGrpSpPr>
              <p:nvPr/>
            </p:nvGrpSpPr>
            <p:grpSpPr bwMode="auto">
              <a:xfrm>
                <a:off x="4014" y="1648"/>
                <a:ext cx="1089" cy="519"/>
                <a:chOff x="3560" y="1389"/>
                <a:chExt cx="1089" cy="519"/>
              </a:xfrm>
            </p:grpSpPr>
            <p:sp>
              <p:nvSpPr>
                <p:cNvPr id="721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606" y="1389"/>
                  <a:ext cx="1043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b="1" u="sng"/>
                    <a:t>- b</a:t>
                  </a:r>
                  <a:r>
                    <a:rPr lang="en-US" b="1"/>
                    <a:t> , </a:t>
                  </a:r>
                  <a:r>
                    <a:rPr lang="en-US" b="1" u="sng"/>
                    <a:t>4ac – b</a:t>
                  </a:r>
                  <a:r>
                    <a:rPr lang="en-US" b="1" u="sng" baseline="30000"/>
                    <a:t>2</a:t>
                  </a:r>
                </a:p>
                <a:p>
                  <a:pPr eaLnBrk="0" hangingPunct="0"/>
                  <a:r>
                    <a:rPr lang="en-US" b="1"/>
                    <a:t>2a        4a</a:t>
                  </a:r>
                </a:p>
                <a:p>
                  <a:pPr eaLnBrk="0" hangingPunct="0"/>
                  <a:endParaRPr lang="en-US" b="1" baseline="-25000"/>
                </a:p>
              </p:txBody>
            </p:sp>
            <p:sp>
              <p:nvSpPr>
                <p:cNvPr id="7215" name="AutoShape 67"/>
                <p:cNvSpPr>
                  <a:spLocks/>
                </p:cNvSpPr>
                <p:nvPr/>
              </p:nvSpPr>
              <p:spPr bwMode="auto">
                <a:xfrm>
                  <a:off x="3560" y="1434"/>
                  <a:ext cx="46" cy="363"/>
                </a:xfrm>
                <a:prstGeom prst="leftBracket">
                  <a:avLst>
                    <a:gd name="adj" fmla="val 65761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6" name="AutoShape 68"/>
                <p:cNvSpPr>
                  <a:spLocks/>
                </p:cNvSpPr>
                <p:nvPr/>
              </p:nvSpPr>
              <p:spPr bwMode="auto">
                <a:xfrm flipH="1">
                  <a:off x="4558" y="1434"/>
                  <a:ext cx="46" cy="363"/>
                </a:xfrm>
                <a:prstGeom prst="leftBracket">
                  <a:avLst>
                    <a:gd name="adj" fmla="val 65761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13" name="Text Box 69"/>
              <p:cNvSpPr txBox="1">
                <a:spLocks noChangeArrowheads="1"/>
              </p:cNvSpPr>
              <p:nvPr/>
            </p:nvSpPr>
            <p:spPr bwMode="auto">
              <a:xfrm>
                <a:off x="3956" y="1434"/>
                <a:ext cx="1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/>
                  <a:t>Koordinat vertex</a:t>
                </a:r>
              </a:p>
            </p:txBody>
          </p:sp>
        </p:grpSp>
        <p:sp>
          <p:nvSpPr>
            <p:cNvPr id="7211" name="Text Box 70"/>
            <p:cNvSpPr txBox="1">
              <a:spLocks noChangeArrowheads="1"/>
            </p:cNvSpPr>
            <p:nvPr/>
          </p:nvSpPr>
          <p:spPr bwMode="auto">
            <a:xfrm>
              <a:off x="4546" y="2840"/>
              <a:ext cx="10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ym typeface="Wingdings" pitchFamily="2" charset="2"/>
                </a:rPr>
                <a:t> </a:t>
              </a:r>
              <a:r>
                <a:rPr lang="en-US" b="1">
                  <a:solidFill>
                    <a:srgbClr val="0033CC"/>
                  </a:solidFill>
                  <a:sym typeface="Wingdings" pitchFamily="2" charset="2"/>
                </a:rPr>
                <a:t>(1.5;- 0.25)</a:t>
              </a:r>
              <a:endParaRPr lang="en-US" b="1">
                <a:solidFill>
                  <a:srgbClr val="0033CC"/>
                </a:solidFill>
              </a:endParaRP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5029200" y="1828800"/>
            <a:ext cx="2895600" cy="2667000"/>
            <a:chOff x="1064" y="2387"/>
            <a:chExt cx="1361" cy="1315"/>
          </a:xfrm>
        </p:grpSpPr>
        <p:sp>
          <p:nvSpPr>
            <p:cNvPr id="7208" name="Arc 90"/>
            <p:cNvSpPr>
              <a:spLocks/>
            </p:cNvSpPr>
            <p:nvPr/>
          </p:nvSpPr>
          <p:spPr bwMode="auto">
            <a:xfrm flipV="1">
              <a:off x="1745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Arc 91"/>
            <p:cNvSpPr>
              <a:spLocks/>
            </p:cNvSpPr>
            <p:nvPr/>
          </p:nvSpPr>
          <p:spPr bwMode="auto">
            <a:xfrm flipH="1" flipV="1">
              <a:off x="1064" y="2387"/>
              <a:ext cx="680" cy="1315"/>
            </a:xfrm>
            <a:custGeom>
              <a:avLst/>
              <a:gdLst>
                <a:gd name="T0" fmla="*/ 0 w 21600"/>
                <a:gd name="T1" fmla="*/ 0 h 21600"/>
                <a:gd name="T2" fmla="*/ 680 w 21600"/>
                <a:gd name="T3" fmla="*/ 1315 h 21600"/>
                <a:gd name="T4" fmla="*/ 0 w 21600"/>
                <a:gd name="T5" fmla="*/ 13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24"/>
          <p:cNvGrpSpPr>
            <a:grpSpLocks/>
          </p:cNvGrpSpPr>
          <p:nvPr/>
        </p:nvGrpSpPr>
        <p:grpSpPr bwMode="auto">
          <a:xfrm>
            <a:off x="4362450" y="1524000"/>
            <a:ext cx="4324350" cy="4054475"/>
            <a:chOff x="2748" y="960"/>
            <a:chExt cx="2724" cy="2554"/>
          </a:xfrm>
        </p:grpSpPr>
        <p:sp>
          <p:nvSpPr>
            <p:cNvPr id="7204" name="Line 80"/>
            <p:cNvSpPr>
              <a:spLocks noChangeShapeType="1"/>
            </p:cNvSpPr>
            <p:nvPr/>
          </p:nvSpPr>
          <p:spPr bwMode="auto">
            <a:xfrm flipV="1">
              <a:off x="2748" y="2582"/>
              <a:ext cx="27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5" name="Text Box 85"/>
            <p:cNvSpPr txBox="1">
              <a:spLocks noChangeArrowheads="1"/>
            </p:cNvSpPr>
            <p:nvPr/>
          </p:nvSpPr>
          <p:spPr bwMode="auto">
            <a:xfrm>
              <a:off x="3276" y="960"/>
              <a:ext cx="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y</a:t>
              </a:r>
            </a:p>
          </p:txBody>
        </p:sp>
        <p:sp>
          <p:nvSpPr>
            <p:cNvPr id="7206" name="Line 86"/>
            <p:cNvSpPr>
              <a:spLocks noChangeShapeType="1"/>
            </p:cNvSpPr>
            <p:nvPr/>
          </p:nvSpPr>
          <p:spPr bwMode="auto">
            <a:xfrm>
              <a:off x="3247" y="1211"/>
              <a:ext cx="0" cy="230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7" name="Text Box 87"/>
            <p:cNvSpPr txBox="1">
              <a:spLocks noChangeArrowheads="1"/>
            </p:cNvSpPr>
            <p:nvPr/>
          </p:nvSpPr>
          <p:spPr bwMode="auto">
            <a:xfrm>
              <a:off x="3044" y="2544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0</a:t>
              </a:r>
              <a:endParaRPr lang="en-US" sz="2000" baseline="-25000">
                <a:solidFill>
                  <a:srgbClr val="80808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7" name="Group 125"/>
          <p:cNvGrpSpPr>
            <a:grpSpLocks/>
          </p:cNvGrpSpPr>
          <p:nvPr/>
        </p:nvGrpSpPr>
        <p:grpSpPr bwMode="auto">
          <a:xfrm>
            <a:off x="4460875" y="4114800"/>
            <a:ext cx="2797175" cy="625475"/>
            <a:chOff x="2810" y="2592"/>
            <a:chExt cx="1762" cy="394"/>
          </a:xfrm>
        </p:grpSpPr>
        <p:sp>
          <p:nvSpPr>
            <p:cNvPr id="7197" name="Line 88"/>
            <p:cNvSpPr>
              <a:spLocks noChangeShapeType="1"/>
            </p:cNvSpPr>
            <p:nvPr/>
          </p:nvSpPr>
          <p:spPr bwMode="auto">
            <a:xfrm>
              <a:off x="3226" y="2890"/>
              <a:ext cx="4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8" name="Text Box 93"/>
            <p:cNvSpPr txBox="1">
              <a:spLocks noChangeArrowheads="1"/>
            </p:cNvSpPr>
            <p:nvPr/>
          </p:nvSpPr>
          <p:spPr bwMode="auto">
            <a:xfrm>
              <a:off x="2810" y="2736"/>
              <a:ext cx="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-0.25</a:t>
              </a:r>
              <a:endParaRPr lang="en-US" sz="2000" baseline="-25000">
                <a:solidFill>
                  <a:srgbClr val="808080"/>
                </a:solidFill>
                <a:latin typeface="Monotype Corsiva" pitchFamily="66" charset="0"/>
              </a:endParaRPr>
            </a:p>
          </p:txBody>
        </p:sp>
        <p:sp>
          <p:nvSpPr>
            <p:cNvPr id="7199" name="Text Box 83"/>
            <p:cNvSpPr txBox="1">
              <a:spLocks noChangeArrowheads="1"/>
            </p:cNvSpPr>
            <p:nvPr/>
          </p:nvSpPr>
          <p:spPr bwMode="auto">
            <a:xfrm>
              <a:off x="3522" y="2647"/>
              <a:ext cx="1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aseline="-25000">
                <a:solidFill>
                  <a:srgbClr val="808080"/>
                </a:solidFill>
                <a:latin typeface="Monotype Corsiva" pitchFamily="66" charset="0"/>
              </a:endParaRPr>
            </a:p>
          </p:txBody>
        </p:sp>
        <p:sp>
          <p:nvSpPr>
            <p:cNvPr id="7200" name="Text Box 84"/>
            <p:cNvSpPr txBox="1">
              <a:spLocks noChangeArrowheads="1"/>
            </p:cNvSpPr>
            <p:nvPr/>
          </p:nvSpPr>
          <p:spPr bwMode="auto">
            <a:xfrm>
              <a:off x="3065" y="2644"/>
              <a:ext cx="1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aseline="-25000">
                <a:solidFill>
                  <a:srgbClr val="808080"/>
                </a:solidFill>
                <a:latin typeface="Monotype Corsiva" pitchFamily="66" charset="0"/>
              </a:endParaRPr>
            </a:p>
          </p:txBody>
        </p:sp>
        <p:sp>
          <p:nvSpPr>
            <p:cNvPr id="7201" name="Text Box 104"/>
            <p:cNvSpPr txBox="1">
              <a:spLocks noChangeArrowheads="1"/>
            </p:cNvSpPr>
            <p:nvPr/>
          </p:nvSpPr>
          <p:spPr bwMode="auto">
            <a:xfrm>
              <a:off x="3932" y="2592"/>
              <a:ext cx="2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1.5</a:t>
              </a:r>
              <a:endParaRPr lang="en-US" sz="2000" baseline="-25000">
                <a:solidFill>
                  <a:srgbClr val="808080"/>
                </a:solidFill>
                <a:latin typeface="Monotype Corsiva" pitchFamily="66" charset="0"/>
              </a:endParaRPr>
            </a:p>
          </p:txBody>
        </p:sp>
        <p:sp>
          <p:nvSpPr>
            <p:cNvPr id="7202" name="Text Box 105"/>
            <p:cNvSpPr txBox="1">
              <a:spLocks noChangeArrowheads="1"/>
            </p:cNvSpPr>
            <p:nvPr/>
          </p:nvSpPr>
          <p:spPr bwMode="auto">
            <a:xfrm>
              <a:off x="4386" y="2599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2</a:t>
              </a:r>
              <a:endParaRPr lang="en-US" sz="2000" baseline="-25000">
                <a:solidFill>
                  <a:srgbClr val="808080"/>
                </a:solidFill>
                <a:latin typeface="Monotype Corsiva" pitchFamily="66" charset="0"/>
              </a:endParaRPr>
            </a:p>
          </p:txBody>
        </p:sp>
        <p:sp>
          <p:nvSpPr>
            <p:cNvPr id="7203" name="Text Box 107"/>
            <p:cNvSpPr txBox="1">
              <a:spLocks noChangeArrowheads="1"/>
            </p:cNvSpPr>
            <p:nvPr/>
          </p:nvSpPr>
          <p:spPr bwMode="auto">
            <a:xfrm>
              <a:off x="3468" y="2608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Monotype Corsiva" pitchFamily="66" charset="0"/>
                </a:rPr>
                <a:t>1</a:t>
              </a:r>
              <a:endParaRPr lang="en-US" sz="2000" baseline="-25000">
                <a:solidFill>
                  <a:srgbClr val="808080"/>
                </a:solidFill>
                <a:latin typeface="Monotype Corsiva" pitchFamily="66" charset="0"/>
              </a:endParaRPr>
            </a:p>
          </p:txBody>
        </p:sp>
      </p:grpSp>
      <p:sp>
        <p:nvSpPr>
          <p:cNvPr id="79985" name="Text Box 113"/>
          <p:cNvSpPr txBox="1">
            <a:spLocks noChangeArrowheads="1"/>
          </p:cNvSpPr>
          <p:nvPr/>
        </p:nvSpPr>
        <p:spPr bwMode="auto">
          <a:xfrm>
            <a:off x="8624888" y="4038600"/>
            <a:ext cx="290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808080"/>
                </a:solidFill>
                <a:latin typeface="Monotype Corsiva" pitchFamily="66" charset="0"/>
              </a:rPr>
              <a:t>x</a:t>
            </a:r>
          </a:p>
        </p:txBody>
      </p: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4419600" y="2574925"/>
            <a:ext cx="2946400" cy="2336800"/>
            <a:chOff x="2784" y="1622"/>
            <a:chExt cx="1856" cy="1472"/>
          </a:xfrm>
        </p:grpSpPr>
        <p:grpSp>
          <p:nvGrpSpPr>
            <p:cNvPr id="9" name="Group 95"/>
            <p:cNvGrpSpPr>
              <a:grpSpLocks/>
            </p:cNvGrpSpPr>
            <p:nvPr/>
          </p:nvGrpSpPr>
          <p:grpSpPr bwMode="auto">
            <a:xfrm>
              <a:off x="3493" y="2832"/>
              <a:ext cx="731" cy="262"/>
              <a:chOff x="1645" y="2666"/>
              <a:chExt cx="731" cy="262"/>
            </a:xfrm>
          </p:grpSpPr>
          <p:sp>
            <p:nvSpPr>
              <p:cNvPr id="7195" name="Rectangle 96"/>
              <p:cNvSpPr>
                <a:spLocks noChangeArrowheads="1"/>
              </p:cNvSpPr>
              <p:nvPr/>
            </p:nvSpPr>
            <p:spPr bwMode="auto">
              <a:xfrm>
                <a:off x="1645" y="2678"/>
                <a:ext cx="7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0033CC"/>
                    </a:solidFill>
                    <a:latin typeface="Monotype Corsiva" pitchFamily="66" charset="0"/>
                    <a:sym typeface="Wingdings" pitchFamily="2" charset="2"/>
                  </a:rPr>
                  <a:t>(1.5;- 0.25)</a:t>
                </a:r>
              </a:p>
            </p:txBody>
          </p:sp>
          <p:sp>
            <p:nvSpPr>
              <p:cNvPr id="7196" name="Oval 97"/>
              <p:cNvSpPr>
                <a:spLocks noChangeArrowheads="1"/>
              </p:cNvSpPr>
              <p:nvPr/>
            </p:nvSpPr>
            <p:spPr bwMode="auto">
              <a:xfrm>
                <a:off x="2214" y="2666"/>
                <a:ext cx="58" cy="58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21"/>
            <p:cNvGrpSpPr>
              <a:grpSpLocks/>
            </p:cNvGrpSpPr>
            <p:nvPr/>
          </p:nvGrpSpPr>
          <p:grpSpPr bwMode="auto">
            <a:xfrm>
              <a:off x="4272" y="2280"/>
              <a:ext cx="368" cy="330"/>
              <a:chOff x="4272" y="2280"/>
              <a:chExt cx="368" cy="330"/>
            </a:xfrm>
          </p:grpSpPr>
          <p:sp>
            <p:nvSpPr>
              <p:cNvPr id="7192" name="Line 100"/>
              <p:cNvSpPr>
                <a:spLocks noChangeShapeType="1"/>
              </p:cNvSpPr>
              <p:nvPr/>
            </p:nvSpPr>
            <p:spPr bwMode="auto">
              <a:xfrm rot="-5400000">
                <a:off x="4500" y="2557"/>
                <a:ext cx="46" cy="1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3" name="Oval 101"/>
              <p:cNvSpPr>
                <a:spLocks noChangeArrowheads="1"/>
              </p:cNvSpPr>
              <p:nvPr/>
            </p:nvSpPr>
            <p:spPr bwMode="auto">
              <a:xfrm>
                <a:off x="4466" y="2552"/>
                <a:ext cx="58" cy="5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4" name="Rectangle 102"/>
              <p:cNvSpPr>
                <a:spLocks noChangeArrowheads="1"/>
              </p:cNvSpPr>
              <p:nvPr/>
            </p:nvSpPr>
            <p:spPr bwMode="auto">
              <a:xfrm>
                <a:off x="4272" y="2280"/>
                <a:ext cx="3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0033CC"/>
                    </a:solidFill>
                    <a:latin typeface="Monotype Corsiva" pitchFamily="66" charset="0"/>
                    <a:sym typeface="Wingdings" pitchFamily="2" charset="2"/>
                  </a:rPr>
                  <a:t>(2,0)</a:t>
                </a:r>
              </a:p>
            </p:txBody>
          </p:sp>
        </p:grpSp>
        <p:grpSp>
          <p:nvGrpSpPr>
            <p:cNvPr id="11" name="Group 119"/>
            <p:cNvGrpSpPr>
              <a:grpSpLocks/>
            </p:cNvGrpSpPr>
            <p:nvPr/>
          </p:nvGrpSpPr>
          <p:grpSpPr bwMode="auto">
            <a:xfrm>
              <a:off x="3472" y="2280"/>
              <a:ext cx="368" cy="330"/>
              <a:chOff x="3472" y="2280"/>
              <a:chExt cx="368" cy="330"/>
            </a:xfrm>
          </p:grpSpPr>
          <p:sp>
            <p:nvSpPr>
              <p:cNvPr id="7189" name="Oval 110"/>
              <p:cNvSpPr>
                <a:spLocks noChangeArrowheads="1"/>
              </p:cNvSpPr>
              <p:nvPr/>
            </p:nvSpPr>
            <p:spPr bwMode="auto">
              <a:xfrm>
                <a:off x="3582" y="2552"/>
                <a:ext cx="58" cy="5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0" name="Rectangle 111"/>
              <p:cNvSpPr>
                <a:spLocks noChangeArrowheads="1"/>
              </p:cNvSpPr>
              <p:nvPr/>
            </p:nvSpPr>
            <p:spPr bwMode="auto">
              <a:xfrm>
                <a:off x="3472" y="2280"/>
                <a:ext cx="3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0033CC"/>
                    </a:solidFill>
                    <a:latin typeface="Monotype Corsiva" pitchFamily="66" charset="0"/>
                    <a:sym typeface="Wingdings" pitchFamily="2" charset="2"/>
                  </a:rPr>
                  <a:t>(1,0)</a:t>
                </a:r>
              </a:p>
            </p:txBody>
          </p:sp>
          <p:sp>
            <p:nvSpPr>
              <p:cNvPr id="7191" name="Line 112"/>
              <p:cNvSpPr>
                <a:spLocks noChangeShapeType="1"/>
              </p:cNvSpPr>
              <p:nvPr/>
            </p:nvSpPr>
            <p:spPr bwMode="auto">
              <a:xfrm rot="-5400000">
                <a:off x="3582" y="2566"/>
                <a:ext cx="46" cy="1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" name="Group 120"/>
            <p:cNvGrpSpPr>
              <a:grpSpLocks/>
            </p:cNvGrpSpPr>
            <p:nvPr/>
          </p:nvGrpSpPr>
          <p:grpSpPr bwMode="auto">
            <a:xfrm>
              <a:off x="2784" y="1622"/>
              <a:ext cx="472" cy="250"/>
              <a:chOff x="2784" y="1622"/>
              <a:chExt cx="472" cy="250"/>
            </a:xfrm>
          </p:grpSpPr>
          <p:sp>
            <p:nvSpPr>
              <p:cNvPr id="7186" name="Oval 116"/>
              <p:cNvSpPr>
                <a:spLocks noChangeArrowheads="1"/>
              </p:cNvSpPr>
              <p:nvPr/>
            </p:nvSpPr>
            <p:spPr bwMode="auto">
              <a:xfrm>
                <a:off x="3198" y="1760"/>
                <a:ext cx="58" cy="5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Rectangle 117"/>
              <p:cNvSpPr>
                <a:spLocks noChangeArrowheads="1"/>
              </p:cNvSpPr>
              <p:nvPr/>
            </p:nvSpPr>
            <p:spPr bwMode="auto">
              <a:xfrm>
                <a:off x="2784" y="1622"/>
                <a:ext cx="3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0033CC"/>
                    </a:solidFill>
                    <a:latin typeface="Monotype Corsiva" pitchFamily="66" charset="0"/>
                    <a:sym typeface="Wingdings" pitchFamily="2" charset="2"/>
                  </a:rPr>
                  <a:t>(0,2)</a:t>
                </a:r>
              </a:p>
            </p:txBody>
          </p:sp>
          <p:sp>
            <p:nvSpPr>
              <p:cNvPr id="7188" name="Line 118"/>
              <p:cNvSpPr>
                <a:spLocks noChangeShapeType="1"/>
              </p:cNvSpPr>
              <p:nvPr/>
            </p:nvSpPr>
            <p:spPr bwMode="auto">
              <a:xfrm rot="-5400000">
                <a:off x="3198" y="1774"/>
                <a:ext cx="46" cy="1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9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9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build="allAtOnce"/>
      <p:bldP spid="79930" grpId="0"/>
      <p:bldP spid="799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MEMBENTUK FUNGSI KUADRAT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1447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000" dirty="0" err="1"/>
              <a:t>Contoh</a:t>
            </a:r>
            <a:r>
              <a:rPr lang="en-US" sz="2000" dirty="0"/>
              <a:t> :</a:t>
            </a:r>
          </a:p>
          <a:p>
            <a:pPr algn="just" eaLnBrk="1" hangingPunct="1">
              <a:buFontTx/>
              <a:buNone/>
            </a:pPr>
            <a:r>
              <a:rPr lang="en-US" sz="2000" b="0" dirty="0" err="1"/>
              <a:t>Tentukan</a:t>
            </a:r>
            <a:r>
              <a:rPr lang="en-US" sz="2000" b="0" dirty="0"/>
              <a:t> </a:t>
            </a:r>
            <a:r>
              <a:rPr lang="en-US" sz="2000" b="0" dirty="0" err="1"/>
              <a:t>fungsi</a:t>
            </a:r>
            <a:r>
              <a:rPr lang="en-US" sz="2000" b="0" dirty="0"/>
              <a:t> </a:t>
            </a:r>
            <a:r>
              <a:rPr lang="en-US" sz="2000" b="0" dirty="0" err="1"/>
              <a:t>kuadrat</a:t>
            </a:r>
            <a:r>
              <a:rPr lang="en-US" sz="2000" b="0" dirty="0"/>
              <a:t> yang </a:t>
            </a:r>
            <a:r>
              <a:rPr lang="en-US" sz="2000" b="0" dirty="0" err="1"/>
              <a:t>melewati</a:t>
            </a:r>
            <a:r>
              <a:rPr lang="en-US" sz="2000" b="0" dirty="0"/>
              <a:t> </a:t>
            </a:r>
            <a:r>
              <a:rPr lang="en-US" sz="2000" b="0" dirty="0" err="1"/>
              <a:t>titik</a:t>
            </a:r>
            <a:r>
              <a:rPr lang="en-US" sz="2000" b="0" dirty="0"/>
              <a:t> (1,-1), (-3,-33) </a:t>
            </a:r>
            <a:r>
              <a:rPr lang="en-US" sz="2000" b="0" dirty="0" err="1"/>
              <a:t>dan</a:t>
            </a:r>
            <a:r>
              <a:rPr lang="en-US" sz="2000" b="0" dirty="0"/>
              <a:t> (2,-8).</a:t>
            </a:r>
          </a:p>
          <a:p>
            <a:pPr algn="just" eaLnBrk="1" hangingPunct="1">
              <a:buFontTx/>
              <a:buNone/>
            </a:pPr>
            <a:endParaRPr lang="en-US" sz="20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6800" y="5867400"/>
            <a:ext cx="2590800" cy="0"/>
            <a:chOff x="672" y="3696"/>
            <a:chExt cx="1632" cy="0"/>
          </a:xfrm>
        </p:grpSpPr>
        <p:sp>
          <p:nvSpPr>
            <p:cNvPr id="8202" name="Line 4"/>
            <p:cNvSpPr>
              <a:spLocks noChangeShapeType="1"/>
            </p:cNvSpPr>
            <p:nvPr/>
          </p:nvSpPr>
          <p:spPr bwMode="auto">
            <a:xfrm>
              <a:off x="672" y="369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5"/>
            <p:cNvSpPr>
              <a:spLocks noChangeShapeType="1"/>
            </p:cNvSpPr>
            <p:nvPr/>
          </p:nvSpPr>
          <p:spPr bwMode="auto">
            <a:xfrm>
              <a:off x="2160" y="369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860925" y="4756150"/>
            <a:ext cx="37496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Eliminasi 2 &amp; 3</a:t>
            </a:r>
          </a:p>
          <a:p>
            <a:pPr>
              <a:spcBef>
                <a:spcPct val="20000"/>
              </a:spcBef>
            </a:pPr>
            <a:r>
              <a:rPr lang="en-US" sz="2000">
                <a:sym typeface="Wingdings" pitchFamily="2" charset="2"/>
              </a:rPr>
              <a:t>-33   =  9a – 3b + c</a:t>
            </a:r>
          </a:p>
          <a:p>
            <a:pPr>
              <a:spcBef>
                <a:spcPct val="20000"/>
              </a:spcBef>
            </a:pPr>
            <a:r>
              <a:rPr lang="en-US" sz="2000"/>
              <a:t>-8     =  4a + 2b + c</a:t>
            </a:r>
          </a:p>
          <a:p>
            <a:pPr>
              <a:spcBef>
                <a:spcPct val="20000"/>
              </a:spcBef>
            </a:pPr>
            <a:r>
              <a:rPr lang="en-US" sz="2000"/>
              <a:t>-25   =  5a – 5b             (5)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76800" y="5867400"/>
            <a:ext cx="2590800" cy="0"/>
            <a:chOff x="768" y="3792"/>
            <a:chExt cx="1632" cy="0"/>
          </a:xfrm>
        </p:grpSpPr>
        <p:sp>
          <p:nvSpPr>
            <p:cNvPr id="8200" name="Line 7"/>
            <p:cNvSpPr>
              <a:spLocks noChangeShapeType="1"/>
            </p:cNvSpPr>
            <p:nvPr/>
          </p:nvSpPr>
          <p:spPr bwMode="auto">
            <a:xfrm>
              <a:off x="768" y="379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8"/>
            <p:cNvSpPr>
              <a:spLocks noChangeShapeType="1"/>
            </p:cNvSpPr>
            <p:nvPr/>
          </p:nvSpPr>
          <p:spPr bwMode="auto">
            <a:xfrm>
              <a:off x="2256" y="379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990600" y="23622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n-US" sz="1000" dirty="0"/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 err="1"/>
              <a:t>Jawab</a:t>
            </a:r>
            <a:r>
              <a:rPr lang="en-US" sz="2000" dirty="0"/>
              <a:t> :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y = f(x) = a</a:t>
            </a:r>
            <a:r>
              <a:rPr lang="en-US" sz="2000" dirty="0"/>
              <a:t>x</a:t>
            </a:r>
            <a:r>
              <a:rPr lang="en-US" sz="2000" baseline="30000" dirty="0"/>
              <a:t>2</a:t>
            </a:r>
            <a:r>
              <a:rPr lang="en-US" sz="2000" dirty="0"/>
              <a:t> + </a:t>
            </a:r>
            <a:r>
              <a:rPr lang="en-US" sz="2000" dirty="0" err="1"/>
              <a:t>bx</a:t>
            </a:r>
            <a:r>
              <a:rPr lang="en-US" sz="2000" dirty="0"/>
              <a:t> + c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 err="1"/>
              <a:t>Titik</a:t>
            </a:r>
            <a:r>
              <a:rPr lang="en-US" sz="2000" dirty="0"/>
              <a:t> (1,-1)	    </a:t>
            </a:r>
            <a:r>
              <a:rPr lang="en-US" sz="2000" dirty="0">
                <a:sym typeface="Wingdings" pitchFamily="2" charset="2"/>
              </a:rPr>
              <a:t>     -1     =    a +   b + c	(1)</a:t>
            </a:r>
            <a:r>
              <a:rPr lang="en-US" sz="2000" dirty="0"/>
              <a:t>	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 err="1"/>
              <a:t>Titik</a:t>
            </a:r>
            <a:r>
              <a:rPr lang="en-US" sz="2000" dirty="0"/>
              <a:t> (-3,-33) 	    </a:t>
            </a:r>
            <a:r>
              <a:rPr lang="en-US" sz="2000" dirty="0">
                <a:sym typeface="Wingdings" pitchFamily="2" charset="2"/>
              </a:rPr>
              <a:t>     -33   =  9a – 3b + c	(2)</a:t>
            </a:r>
            <a:endParaRPr lang="en-US" sz="2000" dirty="0"/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 err="1"/>
              <a:t>Titik</a:t>
            </a:r>
            <a:r>
              <a:rPr lang="en-US" sz="2000" dirty="0"/>
              <a:t> (2,-8) 	   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    -8     =  4a + 2b + c	(3)</a:t>
            </a:r>
          </a:p>
          <a:p>
            <a:pPr marL="342900" indent="-342900" algn="just">
              <a:spcBef>
                <a:spcPct val="20000"/>
              </a:spcBef>
            </a:pPr>
            <a:endParaRPr lang="en-US" sz="2000" dirty="0"/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 err="1"/>
              <a:t>Eliminasi</a:t>
            </a:r>
            <a:r>
              <a:rPr lang="en-US" sz="2000" dirty="0"/>
              <a:t> 1 &amp; 2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-1     =    a +   b + c</a:t>
            </a:r>
            <a:endParaRPr lang="en-US" sz="2000" dirty="0"/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-33   =  9a – 3b + c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32    = -8a + 4b            (4)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91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MEMBENTUK FUNGSI KUADRAT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000" dirty="0" err="1"/>
              <a:t>Eliminasi</a:t>
            </a:r>
            <a:r>
              <a:rPr lang="en-US" sz="2000" dirty="0"/>
              <a:t> 4 &amp; 5</a:t>
            </a:r>
          </a:p>
          <a:p>
            <a:pPr marL="609600" indent="-609600" eaLnBrk="1" hangingPunct="1">
              <a:buNone/>
            </a:pPr>
            <a:r>
              <a:rPr lang="en-US" sz="2000" dirty="0">
                <a:sym typeface="Wingdings" pitchFamily="2" charset="2"/>
              </a:rPr>
              <a:t>  32   = -8a + 4b  x5    160 = -40a + 20b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/>
              <a:t>-25   =  5a – 5b   x4   -100 =  20a  - 20b 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/>
              <a:t>			           60 = - 20a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/>
              <a:t>				a = - 3</a:t>
            </a:r>
          </a:p>
          <a:p>
            <a:pPr marL="609600" indent="-609600" eaLnBrk="1" hangingPunct="1">
              <a:buFontTx/>
              <a:buNone/>
            </a:pPr>
            <a:endParaRPr lang="en-US" sz="1000" dirty="0"/>
          </a:p>
          <a:p>
            <a:pPr marL="609600" indent="-609600" eaLnBrk="1" hangingPunct="1">
              <a:buFontTx/>
              <a:buNone/>
            </a:pPr>
            <a:r>
              <a:rPr lang="en-US" sz="2000" dirty="0" err="1"/>
              <a:t>Substitusi</a:t>
            </a:r>
            <a:r>
              <a:rPr lang="en-US" sz="2000" dirty="0"/>
              <a:t> a = -3 </a:t>
            </a:r>
            <a:r>
              <a:rPr lang="en-US" sz="2000" dirty="0" err="1"/>
              <a:t>ke</a:t>
            </a:r>
            <a:r>
              <a:rPr lang="en-US" sz="2000" dirty="0"/>
              <a:t> (4)		 </a:t>
            </a:r>
            <a:r>
              <a:rPr lang="en-US" sz="2000" dirty="0" err="1"/>
              <a:t>Substitusi</a:t>
            </a:r>
            <a:r>
              <a:rPr lang="en-US" sz="2000" dirty="0"/>
              <a:t> a </a:t>
            </a:r>
            <a:r>
              <a:rPr lang="en-US" sz="2000" dirty="0" err="1"/>
              <a:t>dan</a:t>
            </a:r>
            <a:r>
              <a:rPr lang="en-US" sz="2000" dirty="0"/>
              <a:t> b </a:t>
            </a:r>
            <a:r>
              <a:rPr lang="en-US" sz="2000" dirty="0" err="1"/>
              <a:t>ke</a:t>
            </a:r>
            <a:r>
              <a:rPr lang="en-US" sz="2000" dirty="0"/>
              <a:t> (1)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/>
              <a:t>32 = -8(-3) + 4b			 -1 = -3 + 2 + c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/>
              <a:t>32 = 24 + 4b			 	  c  = 0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/>
              <a:t>  b = 2</a:t>
            </a:r>
          </a:p>
          <a:p>
            <a:pPr marL="609600" indent="-609600" eaLnBrk="1" hangingPunct="1">
              <a:buFontTx/>
              <a:buNone/>
            </a:pPr>
            <a:endParaRPr lang="en-US" sz="1000" dirty="0"/>
          </a:p>
          <a:p>
            <a:pPr marL="609600" indent="-609600" eaLnBrk="1" hangingPunct="1">
              <a:buFontTx/>
              <a:buNone/>
            </a:pP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kuadrat</a:t>
            </a:r>
            <a:r>
              <a:rPr lang="en-US" sz="2000" dirty="0"/>
              <a:t> yang </a:t>
            </a:r>
            <a:r>
              <a:rPr lang="en-US" sz="2000" dirty="0" err="1"/>
              <a:t>melewati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: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/>
              <a:t>f(x) = -3x</a:t>
            </a:r>
            <a:r>
              <a:rPr lang="en-US" sz="2000" baseline="30000" dirty="0"/>
              <a:t>2</a:t>
            </a:r>
            <a:r>
              <a:rPr lang="en-US" sz="2000" dirty="0"/>
              <a:t> + 2x</a:t>
            </a:r>
          </a:p>
          <a:p>
            <a:pPr marL="609600" indent="-609600" eaLnBrk="1" hangingPunct="1">
              <a:buFontTx/>
              <a:buNone/>
            </a:pPr>
            <a:endParaRPr lang="en-US" sz="2000" dirty="0"/>
          </a:p>
          <a:p>
            <a:pPr marL="609600" indent="-609600" eaLnBrk="1" hangingPunct="1">
              <a:buFontTx/>
              <a:buNone/>
            </a:pPr>
            <a:r>
              <a:rPr lang="en-US" sz="2000" dirty="0"/>
              <a:t>	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81400" y="2286000"/>
            <a:ext cx="2362200" cy="304800"/>
            <a:chOff x="624" y="1440"/>
            <a:chExt cx="1488" cy="192"/>
          </a:xfrm>
        </p:grpSpPr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624" y="1536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6"/>
            <p:cNvSpPr>
              <a:spLocks noChangeShapeType="1"/>
            </p:cNvSpPr>
            <p:nvPr/>
          </p:nvSpPr>
          <p:spPr bwMode="auto">
            <a:xfrm>
              <a:off x="1920" y="15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7"/>
            <p:cNvSpPr>
              <a:spLocks noChangeShapeType="1"/>
            </p:cNvSpPr>
            <p:nvPr/>
          </p:nvSpPr>
          <p:spPr bwMode="auto">
            <a:xfrm rot="-5400000">
              <a:off x="1920" y="153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Line 9"/>
          <p:cNvSpPr>
            <a:spLocks noChangeShapeType="1"/>
          </p:cNvSpPr>
          <p:nvPr/>
        </p:nvSpPr>
        <p:spPr bwMode="auto">
          <a:xfrm>
            <a:off x="2971800" y="1752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10"/>
          <p:cNvSpPr>
            <a:spLocks noChangeShapeType="1"/>
          </p:cNvSpPr>
          <p:nvPr/>
        </p:nvSpPr>
        <p:spPr bwMode="auto">
          <a:xfrm>
            <a:off x="3505200" y="1752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PRODUKSI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772400" cy="49530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F3F6F9"/>
          </a:solidFill>
          <a:ln w="2127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F2F4F8"/>
          </a:solidFill>
          <a:ln w="1936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F1F4F7"/>
          </a:solidFill>
          <a:ln w="17462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F0F2F5"/>
          </a:solidFill>
          <a:ln w="1555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EAECF1"/>
          </a:solidFill>
          <a:ln w="7778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773238" y="1387475"/>
            <a:ext cx="6678612" cy="4475163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714500" y="1290638"/>
            <a:ext cx="6737350" cy="4514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714500" y="2105025"/>
            <a:ext cx="1555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1714500" y="2336800"/>
            <a:ext cx="1555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714500" y="2841625"/>
            <a:ext cx="1555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714500" y="3576638"/>
            <a:ext cx="1555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714500" y="4565650"/>
            <a:ext cx="1555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605088" y="5668963"/>
            <a:ext cx="1587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495675" y="5668963"/>
            <a:ext cx="1588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386263" y="5668963"/>
            <a:ext cx="1587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5276850" y="5668963"/>
            <a:ext cx="1588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6167438" y="5668963"/>
            <a:ext cx="1587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1714500" y="1290638"/>
            <a:ext cx="6737350" cy="4514850"/>
          </a:xfrm>
          <a:custGeom>
            <a:avLst/>
            <a:gdLst>
              <a:gd name="T0" fmla="*/ 0 w 4244"/>
              <a:gd name="T1" fmla="*/ 0 h 2844"/>
              <a:gd name="T2" fmla="*/ 0 w 4244"/>
              <a:gd name="T3" fmla="*/ 2844 h 2844"/>
              <a:gd name="T4" fmla="*/ 4244 w 4244"/>
              <a:gd name="T5" fmla="*/ 2844 h 2844"/>
              <a:gd name="T6" fmla="*/ 0 60000 65536"/>
              <a:gd name="T7" fmla="*/ 0 60000 65536"/>
              <a:gd name="T8" fmla="*/ 0 60000 65536"/>
              <a:gd name="T9" fmla="*/ 0 w 4244"/>
              <a:gd name="T10" fmla="*/ 0 h 2844"/>
              <a:gd name="T11" fmla="*/ 4244 w 4244"/>
              <a:gd name="T12" fmla="*/ 2844 h 28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4" h="2844">
                <a:moveTo>
                  <a:pt x="0" y="0"/>
                </a:moveTo>
                <a:lnTo>
                  <a:pt x="0" y="2844"/>
                </a:lnTo>
                <a:lnTo>
                  <a:pt x="4244" y="284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14500" y="1795463"/>
            <a:ext cx="6108700" cy="4010025"/>
            <a:chOff x="909" y="1131"/>
            <a:chExt cx="3848" cy="2526"/>
          </a:xfrm>
        </p:grpSpPr>
        <p:sp>
          <p:nvSpPr>
            <p:cNvPr id="10298" name="Freeform 28"/>
            <p:cNvSpPr>
              <a:spLocks/>
            </p:cNvSpPr>
            <p:nvPr/>
          </p:nvSpPr>
          <p:spPr bwMode="auto">
            <a:xfrm>
              <a:off x="909" y="1228"/>
              <a:ext cx="3220" cy="2429"/>
            </a:xfrm>
            <a:custGeom>
              <a:avLst/>
              <a:gdLst>
                <a:gd name="T0" fmla="*/ 0 w 3220"/>
                <a:gd name="T1" fmla="*/ 2429 h 2429"/>
                <a:gd name="T2" fmla="*/ 561 w 3220"/>
                <a:gd name="T3" fmla="*/ 1648 h 2429"/>
                <a:gd name="T4" fmla="*/ 1122 w 3220"/>
                <a:gd name="T5" fmla="*/ 1025 h 2429"/>
                <a:gd name="T6" fmla="*/ 1683 w 3220"/>
                <a:gd name="T7" fmla="*/ 562 h 2429"/>
                <a:gd name="T8" fmla="*/ 2244 w 3220"/>
                <a:gd name="T9" fmla="*/ 244 h 2429"/>
                <a:gd name="T10" fmla="*/ 2805 w 3220"/>
                <a:gd name="T11" fmla="*/ 98 h 2429"/>
                <a:gd name="T12" fmla="*/ 3220 w 3220"/>
                <a:gd name="T13" fmla="*/ 0 h 24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0"/>
                <a:gd name="T22" fmla="*/ 0 h 2429"/>
                <a:gd name="T23" fmla="*/ 3220 w 3220"/>
                <a:gd name="T24" fmla="*/ 2429 h 24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0" h="2429">
                  <a:moveTo>
                    <a:pt x="0" y="2429"/>
                  </a:moveTo>
                  <a:lnTo>
                    <a:pt x="561" y="1648"/>
                  </a:lnTo>
                  <a:lnTo>
                    <a:pt x="1122" y="1025"/>
                  </a:lnTo>
                  <a:lnTo>
                    <a:pt x="1683" y="562"/>
                  </a:lnTo>
                  <a:lnTo>
                    <a:pt x="2244" y="244"/>
                  </a:lnTo>
                  <a:lnTo>
                    <a:pt x="2805" y="98"/>
                  </a:lnTo>
                  <a:lnTo>
                    <a:pt x="3220" y="0"/>
                  </a:lnTo>
                </a:path>
              </a:pathLst>
            </a:custGeom>
            <a:noFill/>
            <a:ln w="587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29"/>
            <p:cNvSpPr>
              <a:spLocks noChangeArrowheads="1"/>
            </p:cNvSpPr>
            <p:nvPr/>
          </p:nvSpPr>
          <p:spPr bwMode="auto">
            <a:xfrm>
              <a:off x="4179" y="1131"/>
              <a:ext cx="3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Fungsi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00" name="Rectangle 30"/>
            <p:cNvSpPr>
              <a:spLocks noChangeArrowheads="1"/>
            </p:cNvSpPr>
            <p:nvPr/>
          </p:nvSpPr>
          <p:spPr bwMode="auto">
            <a:xfrm>
              <a:off x="4260" y="1294"/>
              <a:ext cx="4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Produksi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870075" y="4500563"/>
            <a:ext cx="806450" cy="1168400"/>
            <a:chOff x="1007" y="2835"/>
            <a:chExt cx="508" cy="736"/>
          </a:xfrm>
        </p:grpSpPr>
        <p:sp>
          <p:nvSpPr>
            <p:cNvPr id="10296" name="Freeform 32"/>
            <p:cNvSpPr>
              <a:spLocks/>
            </p:cNvSpPr>
            <p:nvPr/>
          </p:nvSpPr>
          <p:spPr bwMode="auto">
            <a:xfrm>
              <a:off x="1007" y="2876"/>
              <a:ext cx="463" cy="695"/>
            </a:xfrm>
            <a:custGeom>
              <a:avLst/>
              <a:gdLst>
                <a:gd name="T0" fmla="*/ 0 w 463"/>
                <a:gd name="T1" fmla="*/ 0 h 695"/>
                <a:gd name="T2" fmla="*/ 463 w 463"/>
                <a:gd name="T3" fmla="*/ 0 h 695"/>
                <a:gd name="T4" fmla="*/ 463 w 463"/>
                <a:gd name="T5" fmla="*/ 695 h 695"/>
                <a:gd name="T6" fmla="*/ 0 60000 65536"/>
                <a:gd name="T7" fmla="*/ 0 60000 65536"/>
                <a:gd name="T8" fmla="*/ 0 60000 65536"/>
                <a:gd name="T9" fmla="*/ 0 w 463"/>
                <a:gd name="T10" fmla="*/ 0 h 695"/>
                <a:gd name="T11" fmla="*/ 463 w 463"/>
                <a:gd name="T12" fmla="*/ 695 h 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" h="695">
                  <a:moveTo>
                    <a:pt x="0" y="0"/>
                  </a:moveTo>
                  <a:lnTo>
                    <a:pt x="463" y="0"/>
                  </a:lnTo>
                  <a:lnTo>
                    <a:pt x="463" y="69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Oval 33"/>
            <p:cNvSpPr>
              <a:spLocks noChangeArrowheads="1"/>
            </p:cNvSpPr>
            <p:nvPr/>
          </p:nvSpPr>
          <p:spPr bwMode="auto">
            <a:xfrm>
              <a:off x="1429" y="2835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870075" y="3506788"/>
            <a:ext cx="1697038" cy="2201862"/>
            <a:chOff x="1007" y="2209"/>
            <a:chExt cx="1069" cy="1387"/>
          </a:xfrm>
        </p:grpSpPr>
        <p:sp>
          <p:nvSpPr>
            <p:cNvPr id="10294" name="Freeform 35"/>
            <p:cNvSpPr>
              <a:spLocks/>
            </p:cNvSpPr>
            <p:nvPr/>
          </p:nvSpPr>
          <p:spPr bwMode="auto">
            <a:xfrm>
              <a:off x="1007" y="2253"/>
              <a:ext cx="1024" cy="1343"/>
            </a:xfrm>
            <a:custGeom>
              <a:avLst/>
              <a:gdLst>
                <a:gd name="T0" fmla="*/ 0 w 1024"/>
                <a:gd name="T1" fmla="*/ 0 h 1343"/>
                <a:gd name="T2" fmla="*/ 1024 w 1024"/>
                <a:gd name="T3" fmla="*/ 0 h 1343"/>
                <a:gd name="T4" fmla="*/ 1024 w 1024"/>
                <a:gd name="T5" fmla="*/ 1343 h 1343"/>
                <a:gd name="T6" fmla="*/ 0 60000 65536"/>
                <a:gd name="T7" fmla="*/ 0 60000 65536"/>
                <a:gd name="T8" fmla="*/ 0 60000 65536"/>
                <a:gd name="T9" fmla="*/ 0 w 1024"/>
                <a:gd name="T10" fmla="*/ 0 h 1343"/>
                <a:gd name="T11" fmla="*/ 1024 w 1024"/>
                <a:gd name="T12" fmla="*/ 1343 h 13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4" h="1343">
                  <a:moveTo>
                    <a:pt x="0" y="0"/>
                  </a:moveTo>
                  <a:lnTo>
                    <a:pt x="1024" y="0"/>
                  </a:lnTo>
                  <a:lnTo>
                    <a:pt x="1024" y="13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Oval 36"/>
            <p:cNvSpPr>
              <a:spLocks noChangeArrowheads="1"/>
            </p:cNvSpPr>
            <p:nvPr/>
          </p:nvSpPr>
          <p:spPr bwMode="auto">
            <a:xfrm>
              <a:off x="1990" y="2209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870075" y="2770188"/>
            <a:ext cx="2587625" cy="2898775"/>
            <a:chOff x="1007" y="1745"/>
            <a:chExt cx="1630" cy="1826"/>
          </a:xfrm>
        </p:grpSpPr>
        <p:sp>
          <p:nvSpPr>
            <p:cNvPr id="10292" name="Freeform 38"/>
            <p:cNvSpPr>
              <a:spLocks/>
            </p:cNvSpPr>
            <p:nvPr/>
          </p:nvSpPr>
          <p:spPr bwMode="auto">
            <a:xfrm>
              <a:off x="1007" y="1790"/>
              <a:ext cx="1585" cy="1781"/>
            </a:xfrm>
            <a:custGeom>
              <a:avLst/>
              <a:gdLst>
                <a:gd name="T0" fmla="*/ 0 w 1585"/>
                <a:gd name="T1" fmla="*/ 0 h 1781"/>
                <a:gd name="T2" fmla="*/ 1585 w 1585"/>
                <a:gd name="T3" fmla="*/ 0 h 1781"/>
                <a:gd name="T4" fmla="*/ 1585 w 1585"/>
                <a:gd name="T5" fmla="*/ 1781 h 1781"/>
                <a:gd name="T6" fmla="*/ 0 60000 65536"/>
                <a:gd name="T7" fmla="*/ 0 60000 65536"/>
                <a:gd name="T8" fmla="*/ 0 60000 65536"/>
                <a:gd name="T9" fmla="*/ 0 w 1585"/>
                <a:gd name="T10" fmla="*/ 0 h 1781"/>
                <a:gd name="T11" fmla="*/ 1585 w 1585"/>
                <a:gd name="T12" fmla="*/ 1781 h 17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1781">
                  <a:moveTo>
                    <a:pt x="0" y="0"/>
                  </a:moveTo>
                  <a:lnTo>
                    <a:pt x="1585" y="0"/>
                  </a:lnTo>
                  <a:lnTo>
                    <a:pt x="1585" y="178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Oval 39"/>
            <p:cNvSpPr>
              <a:spLocks noChangeArrowheads="1"/>
            </p:cNvSpPr>
            <p:nvPr/>
          </p:nvSpPr>
          <p:spPr bwMode="auto">
            <a:xfrm>
              <a:off x="2551" y="1745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870075" y="2273300"/>
            <a:ext cx="3471863" cy="3395663"/>
            <a:chOff x="1007" y="1432"/>
            <a:chExt cx="2187" cy="2139"/>
          </a:xfrm>
        </p:grpSpPr>
        <p:sp>
          <p:nvSpPr>
            <p:cNvPr id="10290" name="Freeform 41"/>
            <p:cNvSpPr>
              <a:spLocks/>
            </p:cNvSpPr>
            <p:nvPr/>
          </p:nvSpPr>
          <p:spPr bwMode="auto">
            <a:xfrm>
              <a:off x="1007" y="1472"/>
              <a:ext cx="2146" cy="2099"/>
            </a:xfrm>
            <a:custGeom>
              <a:avLst/>
              <a:gdLst>
                <a:gd name="T0" fmla="*/ 0 w 2146"/>
                <a:gd name="T1" fmla="*/ 0 h 2099"/>
                <a:gd name="T2" fmla="*/ 2146 w 2146"/>
                <a:gd name="T3" fmla="*/ 0 h 2099"/>
                <a:gd name="T4" fmla="*/ 2146 w 2146"/>
                <a:gd name="T5" fmla="*/ 2099 h 2099"/>
                <a:gd name="T6" fmla="*/ 0 60000 65536"/>
                <a:gd name="T7" fmla="*/ 0 60000 65536"/>
                <a:gd name="T8" fmla="*/ 0 60000 65536"/>
                <a:gd name="T9" fmla="*/ 0 w 2146"/>
                <a:gd name="T10" fmla="*/ 0 h 2099"/>
                <a:gd name="T11" fmla="*/ 2146 w 2146"/>
                <a:gd name="T12" fmla="*/ 2099 h 20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6" h="2099">
                  <a:moveTo>
                    <a:pt x="0" y="0"/>
                  </a:moveTo>
                  <a:lnTo>
                    <a:pt x="2146" y="0"/>
                  </a:lnTo>
                  <a:lnTo>
                    <a:pt x="2146" y="209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Oval 42"/>
            <p:cNvSpPr>
              <a:spLocks noChangeArrowheads="1"/>
            </p:cNvSpPr>
            <p:nvPr/>
          </p:nvSpPr>
          <p:spPr bwMode="auto">
            <a:xfrm>
              <a:off x="3108" y="1432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870075" y="2039938"/>
            <a:ext cx="4362450" cy="3706812"/>
            <a:chOff x="1007" y="1285"/>
            <a:chExt cx="2748" cy="2335"/>
          </a:xfrm>
        </p:grpSpPr>
        <p:sp>
          <p:nvSpPr>
            <p:cNvPr id="10288" name="Freeform 44"/>
            <p:cNvSpPr>
              <a:spLocks/>
            </p:cNvSpPr>
            <p:nvPr/>
          </p:nvSpPr>
          <p:spPr bwMode="auto">
            <a:xfrm>
              <a:off x="1007" y="1326"/>
              <a:ext cx="2707" cy="2294"/>
            </a:xfrm>
            <a:custGeom>
              <a:avLst/>
              <a:gdLst>
                <a:gd name="T0" fmla="*/ 0 w 2707"/>
                <a:gd name="T1" fmla="*/ 0 h 2294"/>
                <a:gd name="T2" fmla="*/ 2707 w 2707"/>
                <a:gd name="T3" fmla="*/ 0 h 2294"/>
                <a:gd name="T4" fmla="*/ 2707 w 2707"/>
                <a:gd name="T5" fmla="*/ 2294 h 2294"/>
                <a:gd name="T6" fmla="*/ 0 60000 65536"/>
                <a:gd name="T7" fmla="*/ 0 60000 65536"/>
                <a:gd name="T8" fmla="*/ 0 60000 65536"/>
                <a:gd name="T9" fmla="*/ 0 w 2707"/>
                <a:gd name="T10" fmla="*/ 0 h 2294"/>
                <a:gd name="T11" fmla="*/ 2707 w 2707"/>
                <a:gd name="T12" fmla="*/ 2294 h 2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2294">
                  <a:moveTo>
                    <a:pt x="0" y="0"/>
                  </a:moveTo>
                  <a:lnTo>
                    <a:pt x="2707" y="0"/>
                  </a:lnTo>
                  <a:lnTo>
                    <a:pt x="2707" y="229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Oval 45"/>
            <p:cNvSpPr>
              <a:spLocks noChangeArrowheads="1"/>
            </p:cNvSpPr>
            <p:nvPr/>
          </p:nvSpPr>
          <p:spPr bwMode="auto">
            <a:xfrm>
              <a:off x="3669" y="1285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3" name="Rectangle 46"/>
          <p:cNvSpPr>
            <a:spLocks noChangeArrowheads="1"/>
          </p:cNvSpPr>
          <p:nvPr/>
        </p:nvSpPr>
        <p:spPr bwMode="auto">
          <a:xfrm>
            <a:off x="6934200" y="5851525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Jumlah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74" name="Rectangle 47"/>
          <p:cNvSpPr>
            <a:spLocks noChangeArrowheads="1"/>
          </p:cNvSpPr>
          <p:nvPr/>
        </p:nvSpPr>
        <p:spPr bwMode="auto">
          <a:xfrm>
            <a:off x="7696200" y="5851525"/>
            <a:ext cx="722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Pekerja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75" name="Rectangle 48"/>
          <p:cNvSpPr>
            <a:spLocks noChangeArrowheads="1"/>
          </p:cNvSpPr>
          <p:nvPr/>
        </p:nvSpPr>
        <p:spPr bwMode="auto">
          <a:xfrm>
            <a:off x="1508125" y="585628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76" name="Rectangle 49"/>
          <p:cNvSpPr>
            <a:spLocks noChangeArrowheads="1"/>
          </p:cNvSpPr>
          <p:nvPr/>
        </p:nvSpPr>
        <p:spPr bwMode="auto">
          <a:xfrm>
            <a:off x="784225" y="1246188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Jumlah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77" name="Rectangle 50"/>
          <p:cNvSpPr>
            <a:spLocks noChangeArrowheads="1"/>
          </p:cNvSpPr>
          <p:nvPr/>
        </p:nvSpPr>
        <p:spPr bwMode="auto">
          <a:xfrm>
            <a:off x="681038" y="1504950"/>
            <a:ext cx="868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</a:rPr>
              <a:t>Produksi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78" name="Rectangle 51"/>
          <p:cNvSpPr>
            <a:spLocks noChangeArrowheads="1"/>
          </p:cNvSpPr>
          <p:nvPr/>
        </p:nvSpPr>
        <p:spPr bwMode="auto">
          <a:xfrm>
            <a:off x="1276350" y="1963738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300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79" name="Rectangle 52"/>
          <p:cNvSpPr>
            <a:spLocks noChangeArrowheads="1"/>
          </p:cNvSpPr>
          <p:nvPr/>
        </p:nvSpPr>
        <p:spPr bwMode="auto">
          <a:xfrm>
            <a:off x="1276350" y="2216150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280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80" name="Rectangle 53"/>
          <p:cNvSpPr>
            <a:spLocks noChangeArrowheads="1"/>
          </p:cNvSpPr>
          <p:nvPr/>
        </p:nvSpPr>
        <p:spPr bwMode="auto">
          <a:xfrm>
            <a:off x="1276350" y="2706688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240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81" name="Rectangle 54"/>
          <p:cNvSpPr>
            <a:spLocks noChangeArrowheads="1"/>
          </p:cNvSpPr>
          <p:nvPr/>
        </p:nvSpPr>
        <p:spPr bwMode="auto">
          <a:xfrm>
            <a:off x="1276350" y="3451225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180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82" name="Rectangle 55"/>
          <p:cNvSpPr>
            <a:spLocks noChangeArrowheads="1"/>
          </p:cNvSpPr>
          <p:nvPr/>
        </p:nvSpPr>
        <p:spPr bwMode="auto">
          <a:xfrm>
            <a:off x="1276350" y="4446588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100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83" name="Rectangle 56"/>
          <p:cNvSpPr>
            <a:spLocks noChangeArrowheads="1"/>
          </p:cNvSpPr>
          <p:nvPr/>
        </p:nvSpPr>
        <p:spPr bwMode="auto">
          <a:xfrm>
            <a:off x="2555875" y="582295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84" name="Rectangle 57"/>
          <p:cNvSpPr>
            <a:spLocks noChangeArrowheads="1"/>
          </p:cNvSpPr>
          <p:nvPr/>
        </p:nvSpPr>
        <p:spPr bwMode="auto">
          <a:xfrm>
            <a:off x="3433763" y="58229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85" name="Rectangle 58"/>
          <p:cNvSpPr>
            <a:spLocks noChangeArrowheads="1"/>
          </p:cNvSpPr>
          <p:nvPr/>
        </p:nvSpPr>
        <p:spPr bwMode="auto">
          <a:xfrm>
            <a:off x="4352925" y="582295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86" name="Rectangle 59"/>
          <p:cNvSpPr>
            <a:spLocks noChangeArrowheads="1"/>
          </p:cNvSpPr>
          <p:nvPr/>
        </p:nvSpPr>
        <p:spPr bwMode="auto">
          <a:xfrm>
            <a:off x="5243513" y="58229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87" name="Rectangle 60"/>
          <p:cNvSpPr>
            <a:spLocks noChangeArrowheads="1"/>
          </p:cNvSpPr>
          <p:nvPr/>
        </p:nvSpPr>
        <p:spPr bwMode="auto">
          <a:xfrm>
            <a:off x="6122988" y="58229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5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FUNGSI BIAYA (COST FUNCTION)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533400"/>
            <a:ext cx="8424862" cy="58054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 b="1"/>
              <a:t>Fixed Cost		  : FC = k	       (k : konstanta)</a:t>
            </a:r>
          </a:p>
          <a:p>
            <a:pPr eaLnBrk="1" hangingPunct="1">
              <a:buFontTx/>
              <a:buNone/>
            </a:pPr>
            <a:r>
              <a:rPr lang="en-US" sz="1800" b="1"/>
              <a:t>Variable Cost		  : VC = f (q)</a:t>
            </a:r>
          </a:p>
          <a:p>
            <a:pPr eaLnBrk="1" hangingPunct="1">
              <a:buFontTx/>
              <a:buNone/>
            </a:pPr>
            <a:r>
              <a:rPr lang="en-US" sz="1800" b="1"/>
              <a:t>Total Cost		  : TC = FC + VC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 b="1"/>
              <a:t>Average Fixed Cost	  : AFC = FC</a:t>
            </a:r>
          </a:p>
          <a:p>
            <a:pPr eaLnBrk="1" hangingPunct="1">
              <a:buFontTx/>
              <a:buNone/>
            </a:pPr>
            <a:r>
              <a:rPr lang="en-US" sz="1800" b="1"/>
              <a:t>				                 q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 b="1"/>
              <a:t>Average Variable Cost       : AVC = VC</a:t>
            </a:r>
          </a:p>
          <a:p>
            <a:pPr eaLnBrk="1" hangingPunct="1">
              <a:buFontTx/>
              <a:buNone/>
            </a:pPr>
            <a:r>
              <a:rPr lang="en-US" sz="1800" b="1"/>
              <a:t>				                 q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 b="1"/>
              <a:t>Average Cost		   : AC  = TC = AFC + AVC</a:t>
            </a:r>
          </a:p>
          <a:p>
            <a:pPr eaLnBrk="1" hangingPunct="1">
              <a:buFontTx/>
              <a:buNone/>
            </a:pPr>
            <a:r>
              <a:rPr lang="en-US" sz="1800" b="1"/>
              <a:t>					  q	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 b="1"/>
              <a:t>Marginal Cost	 	   : MC = ∆ TC</a:t>
            </a:r>
          </a:p>
          <a:p>
            <a:pPr eaLnBrk="1" hangingPunct="1">
              <a:buFontTx/>
              <a:buNone/>
            </a:pPr>
            <a:r>
              <a:rPr lang="en-US" sz="1800" b="1"/>
              <a:t>					 ∆ q	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4572000" y="28956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4597400" y="38862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4495800" y="5867400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4572000" y="487680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6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0" grpId="0" animBg="1"/>
      <p:bldP spid="70661" grpId="0" animBg="1"/>
      <p:bldP spid="70662" grpId="0" animBg="1"/>
      <p:bldP spid="70663" grpId="0" animBg="1"/>
    </p:bld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1862</TotalTime>
  <Words>1384</Words>
  <Application>Microsoft Office PowerPoint</Application>
  <PresentationFormat>On-screen Show (4:3)</PresentationFormat>
  <Paragraphs>268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 Math</vt:lpstr>
      <vt:lpstr>Haettenschweiler</vt:lpstr>
      <vt:lpstr>Monotype Corsiva</vt:lpstr>
      <vt:lpstr>Segoe UI</vt:lpstr>
      <vt:lpstr>Times New Roman</vt:lpstr>
      <vt:lpstr>Verdana</vt:lpstr>
      <vt:lpstr>Wingdings</vt:lpstr>
      <vt:lpstr>cdb2004c012l</vt:lpstr>
      <vt:lpstr>Image</vt:lpstr>
      <vt:lpstr>Equation</vt:lpstr>
      <vt:lpstr>Fungsi Kuadrat dan Aplikasinya dalam Ekonomi Week 03</vt:lpstr>
      <vt:lpstr>FUNGSI NON LINIER (FUNGSI KUADRAT)</vt:lpstr>
      <vt:lpstr>MENCARI AKAR-AKAR PERSAMAAN KUADRAT</vt:lpstr>
      <vt:lpstr>SKETSA FUNGSI NON-LINIER</vt:lpstr>
      <vt:lpstr>LATIHAN</vt:lpstr>
      <vt:lpstr>MEMBENTUK FUNGSI KUADRAT</vt:lpstr>
      <vt:lpstr>MEMBENTUK FUNGSI KUADRAT</vt:lpstr>
      <vt:lpstr>FUNGSI PRODUKSI</vt:lpstr>
      <vt:lpstr>FUNGSI BIAYA (COST FUNCTION)</vt:lpstr>
      <vt:lpstr>FUNGSI PENERIMAAN (REVENUE FUNCTION)</vt:lpstr>
      <vt:lpstr>FUNGSI REVENUE DALAM BENTUK KUADRAT</vt:lpstr>
      <vt:lpstr>FUNGSI REVENUE DALAM BENTUK KUADRAT</vt:lpstr>
      <vt:lpstr>FUNGSI REVENUE DALAM BENTUK KUADRAT</vt:lpstr>
      <vt:lpstr>FUNGSI REVENUE DALAM BENTUK KUADRAT</vt:lpstr>
      <vt:lpstr>FUNGSI REVENUE DALAM BENTUK KUADRAT</vt:lpstr>
      <vt:lpstr>FUNGSI REVENUE DALAM BENTUK KUADRAT</vt:lpstr>
      <vt:lpstr>FUNGSI REVENUE DALAM BENTUK KUADRAT</vt:lpstr>
      <vt:lpstr>PERMINTAAN, PENAWARAN DAN KESEIMBANGAN PASAR</vt:lpstr>
      <vt:lpstr>KESEIMBANGAN PASAR PARSIAL FUNGSI KUADRAT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129</cp:revision>
  <dcterms:created xsi:type="dcterms:W3CDTF">2011-01-21T06:27:54Z</dcterms:created>
  <dcterms:modified xsi:type="dcterms:W3CDTF">2022-10-05T02:01:08Z</dcterms:modified>
</cp:coreProperties>
</file>