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279" r:id="rId4"/>
    <p:sldId id="280" r:id="rId5"/>
    <p:sldId id="297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76" r:id="rId2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93" d="100"/>
          <a:sy n="93" d="100"/>
        </p:scale>
        <p:origin x="5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7739" cy="469424"/>
          </a:xfrm>
          <a:prstGeom prst="rect">
            <a:avLst/>
          </a:prstGeom>
        </p:spPr>
        <p:txBody>
          <a:bodyPr vert="horz" lIns="94158" tIns="47079" rIns="94158" bIns="4707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58" tIns="47079" rIns="94158" bIns="47079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917423"/>
            <a:ext cx="3077739" cy="469424"/>
          </a:xfrm>
          <a:prstGeom prst="rect">
            <a:avLst/>
          </a:prstGeom>
        </p:spPr>
        <p:txBody>
          <a:bodyPr vert="horz" lIns="94158" tIns="47079" rIns="94158" bIns="4707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58" tIns="47079" rIns="94158" bIns="47079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7739" cy="469424"/>
          </a:xfrm>
          <a:prstGeom prst="rect">
            <a:avLst/>
          </a:prstGeom>
        </p:spPr>
        <p:txBody>
          <a:bodyPr vert="horz" lIns="94158" tIns="47079" rIns="94158" bIns="4707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58" tIns="47079" rIns="94158" bIns="47079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58" tIns="47079" rIns="94158" bIns="470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1"/>
            <a:ext cx="5681980" cy="4224813"/>
          </a:xfrm>
          <a:prstGeom prst="rect">
            <a:avLst/>
          </a:prstGeom>
        </p:spPr>
        <p:txBody>
          <a:bodyPr vert="horz" lIns="94158" tIns="47079" rIns="94158" bIns="470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917423"/>
            <a:ext cx="3077739" cy="469424"/>
          </a:xfrm>
          <a:prstGeom prst="rect">
            <a:avLst/>
          </a:prstGeom>
        </p:spPr>
        <p:txBody>
          <a:bodyPr vert="horz" lIns="94158" tIns="47079" rIns="94158" bIns="4707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58" tIns="47079" rIns="94158" bIns="47079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FE78-1845-4649-A4E9-9C6044094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5" imgW="4241270" imgH="5396825" progId="">
                  <p:embed/>
                </p:oleObj>
              </mc:Choice>
              <mc:Fallback>
                <p:oleObj name="Image" r:id="rId15" imgW="4241270" imgH="539682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822469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17" imgW="3263492" imgH="4863492" progId="">
                  <p:embed/>
                </p:oleObj>
              </mc:Choice>
              <mc:Fallback>
                <p:oleObj name="Image" r:id="rId17" imgW="3263492" imgH="486349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259" y="0"/>
                        <a:ext cx="78474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sv-SE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Fungsi Eksponensial dan Logaritma</a:t>
            </a:r>
            <a:br>
              <a:rPr lang="sv-SE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sv-SE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Beserta Aplikasinya</a:t>
            </a:r>
            <a:br>
              <a:rPr lang="sv-SE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04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W. </a:t>
            </a:r>
            <a:r>
              <a:rPr lang="en-US" i="1" dirty="0" err="1">
                <a:solidFill>
                  <a:schemeClr val="bg1"/>
                </a:solidFill>
              </a:rPr>
              <a:t>Rofianto</a:t>
            </a:r>
            <a:r>
              <a:rPr lang="en-US" i="1" dirty="0">
                <a:solidFill>
                  <a:schemeClr val="bg1"/>
                </a:solidFill>
              </a:rPr>
              <a:t>, ST, </a:t>
            </a:r>
            <a:r>
              <a:rPr lang="en-US" i="1" dirty="0" err="1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LOGARITMA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9248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b="0"/>
              <a:t>Logaritma</a:t>
            </a:r>
            <a:r>
              <a:rPr lang="en-US" sz="2000" b="0" dirty="0"/>
              <a:t> </a:t>
            </a:r>
            <a:r>
              <a:rPr lang="en-US" sz="2000" b="0" dirty="0" err="1"/>
              <a:t>adalah</a:t>
            </a:r>
            <a:r>
              <a:rPr lang="en-US" sz="2000" b="0" dirty="0"/>
              <a:t> </a:t>
            </a:r>
            <a:r>
              <a:rPr lang="en-US" sz="2000" b="0" dirty="0" err="1"/>
              <a:t>pangkat</a:t>
            </a:r>
            <a:r>
              <a:rPr lang="en-US" sz="2000" b="0" dirty="0"/>
              <a:t> yang </a:t>
            </a:r>
            <a:r>
              <a:rPr lang="en-US" sz="2000" b="0" dirty="0" err="1"/>
              <a:t>harus</a:t>
            </a:r>
            <a:r>
              <a:rPr lang="en-US" sz="2000" b="0" dirty="0"/>
              <a:t> </a:t>
            </a:r>
            <a:r>
              <a:rPr lang="en-US" sz="2000" b="0" dirty="0" err="1"/>
              <a:t>diberikan</a:t>
            </a:r>
            <a:r>
              <a:rPr lang="en-US" sz="2000" b="0" dirty="0"/>
              <a:t> </a:t>
            </a:r>
            <a:r>
              <a:rPr lang="en-US" sz="2000" b="0" dirty="0" err="1"/>
              <a:t>kepada</a:t>
            </a:r>
            <a:r>
              <a:rPr lang="en-US" sz="2000" b="0" dirty="0"/>
              <a:t> </a:t>
            </a:r>
            <a:r>
              <a:rPr lang="en-US" sz="2000" b="0" u="sng" dirty="0" err="1"/>
              <a:t>suatu</a:t>
            </a:r>
            <a:r>
              <a:rPr lang="en-US" sz="2000" b="0" u="sng" dirty="0"/>
              <a:t> </a:t>
            </a:r>
            <a:r>
              <a:rPr lang="en-US" sz="2000" b="0" u="sng" dirty="0" err="1"/>
              <a:t>angka</a:t>
            </a:r>
            <a:r>
              <a:rPr lang="en-US" sz="2000" b="0" dirty="0"/>
              <a:t> agar </a:t>
            </a:r>
            <a:r>
              <a:rPr lang="en-US" sz="2000" b="0" dirty="0" err="1"/>
              <a:t>didapat</a:t>
            </a:r>
            <a:r>
              <a:rPr lang="en-US" sz="2000" b="0" dirty="0"/>
              <a:t> </a:t>
            </a:r>
            <a:r>
              <a:rPr lang="en-US" sz="2000" b="0" dirty="0" err="1"/>
              <a:t>bilangan</a:t>
            </a:r>
            <a:r>
              <a:rPr lang="en-US" sz="2000" b="0" dirty="0"/>
              <a:t> </a:t>
            </a:r>
            <a:r>
              <a:rPr lang="en-US" sz="2000" b="0" dirty="0" err="1"/>
              <a:t>tertentu</a:t>
            </a:r>
            <a:r>
              <a:rPr lang="en-US" sz="2000" b="0" dirty="0"/>
              <a:t>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000" b="0" dirty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b="0" dirty="0"/>
              <a:t>   “</a:t>
            </a:r>
            <a:r>
              <a:rPr lang="en-US" sz="2000" b="0" u="sng" dirty="0" err="1"/>
              <a:t>suatu</a:t>
            </a:r>
            <a:r>
              <a:rPr lang="en-US" sz="2000" b="0" u="sng" dirty="0"/>
              <a:t> </a:t>
            </a:r>
            <a:r>
              <a:rPr lang="en-US" sz="2000" b="0" u="sng" dirty="0" err="1"/>
              <a:t>angka</a:t>
            </a:r>
            <a:r>
              <a:rPr lang="en-US" sz="2000" b="0" dirty="0"/>
              <a:t>” </a:t>
            </a:r>
            <a:r>
              <a:rPr lang="en-US" sz="2000" b="0" dirty="0" err="1"/>
              <a:t>tersebut</a:t>
            </a:r>
            <a:r>
              <a:rPr lang="en-US" sz="2000" b="0" dirty="0"/>
              <a:t> </a:t>
            </a:r>
            <a:r>
              <a:rPr lang="en-US" sz="2000" b="0" dirty="0" err="1"/>
              <a:t>merupakan</a:t>
            </a:r>
            <a:r>
              <a:rPr lang="en-US" sz="2000" b="0" dirty="0"/>
              <a:t> basis </a:t>
            </a:r>
            <a:r>
              <a:rPr lang="en-US" sz="2000" b="0" dirty="0" err="1"/>
              <a:t>dari</a:t>
            </a:r>
            <a:r>
              <a:rPr lang="en-US" sz="2000" b="0" dirty="0"/>
              <a:t> </a:t>
            </a:r>
            <a:r>
              <a:rPr lang="en-US" sz="2000" b="0" dirty="0" err="1"/>
              <a:t>logaritma</a:t>
            </a:r>
            <a:r>
              <a:rPr lang="en-US" sz="2000" b="0" dirty="0"/>
              <a:t>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000" b="0"/>
              <a:t>Contoh:          2</a:t>
            </a:r>
            <a:r>
              <a:rPr lang="en-US" sz="2000" b="0" baseline="30000"/>
              <a:t>3</a:t>
            </a:r>
            <a:r>
              <a:rPr lang="en-US" sz="2000" b="0"/>
              <a:t> = 8     </a:t>
            </a:r>
            <a:r>
              <a:rPr lang="en-US" sz="2000" b="0">
                <a:sym typeface="Wingdings" panose="05000000000000000000" pitchFamily="2" charset="2"/>
              </a:rPr>
              <a:t>  3 = log</a:t>
            </a:r>
            <a:r>
              <a:rPr lang="en-US" sz="2000" b="0" baseline="-25000">
                <a:sym typeface="Wingdings" panose="05000000000000000000" pitchFamily="2" charset="2"/>
              </a:rPr>
              <a:t>2</a:t>
            </a:r>
            <a:r>
              <a:rPr lang="en-US" sz="2000" b="0">
                <a:sym typeface="Wingdings" panose="05000000000000000000" pitchFamily="2" charset="2"/>
              </a:rPr>
              <a:t> 8</a:t>
            </a:r>
            <a:endParaRPr lang="en-US" sz="2000" b="0"/>
          </a:p>
          <a:p>
            <a:pPr>
              <a:lnSpc>
                <a:spcPct val="80000"/>
              </a:lnSpc>
              <a:buNone/>
              <a:defRPr/>
            </a:pPr>
            <a:r>
              <a:rPr lang="en-US" sz="2000" b="0"/>
              <a:t>    			</a:t>
            </a:r>
            <a:r>
              <a:rPr lang="en-US" sz="2000" b="0" baseline="30000"/>
              <a:t>2</a:t>
            </a:r>
            <a:r>
              <a:rPr lang="en-US" sz="2000" b="0"/>
              <a:t>log </a:t>
            </a:r>
            <a:r>
              <a:rPr lang="en-US" sz="2000" b="0" dirty="0"/>
              <a:t>8 = …..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b="0" dirty="0"/>
              <a:t>                 	2 </a:t>
            </a:r>
            <a:r>
              <a:rPr lang="en-US" sz="2000" b="0" dirty="0" err="1"/>
              <a:t>harus</a:t>
            </a:r>
            <a:r>
              <a:rPr lang="en-US" sz="2000" b="0" dirty="0"/>
              <a:t> </a:t>
            </a:r>
            <a:r>
              <a:rPr lang="en-US" sz="2000" b="0" dirty="0" err="1"/>
              <a:t>diberi</a:t>
            </a:r>
            <a:r>
              <a:rPr lang="en-US" sz="2000" b="0" dirty="0"/>
              <a:t> </a:t>
            </a:r>
            <a:r>
              <a:rPr lang="en-US" sz="2000" b="0" dirty="0" err="1"/>
              <a:t>pangkat</a:t>
            </a:r>
            <a:r>
              <a:rPr lang="en-US" sz="2000" b="0" dirty="0"/>
              <a:t> </a:t>
            </a:r>
            <a:r>
              <a:rPr lang="en-US" sz="2000" b="0" dirty="0" err="1"/>
              <a:t>berapa</a:t>
            </a:r>
            <a:r>
              <a:rPr lang="en-US" sz="2000" b="0" dirty="0"/>
              <a:t> agar </a:t>
            </a:r>
            <a:r>
              <a:rPr lang="en-US" sz="2000" b="0" dirty="0" err="1"/>
              <a:t>hasilnya</a:t>
            </a:r>
            <a:r>
              <a:rPr lang="en-US" sz="2000" b="0" dirty="0"/>
              <a:t> 8 ?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b="0" dirty="0"/>
              <a:t>                 	</a:t>
            </a:r>
            <a:r>
              <a:rPr lang="en-US" sz="2000" b="0" dirty="0" err="1"/>
              <a:t>Jawab</a:t>
            </a:r>
            <a:r>
              <a:rPr lang="en-US" sz="2000" b="0" dirty="0"/>
              <a:t>: 3 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000" b="0" dirty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b="0" baseline="30000" dirty="0"/>
              <a:t>b</a:t>
            </a:r>
            <a:r>
              <a:rPr lang="en-US" sz="2000" b="0" dirty="0"/>
              <a:t>log y = x   </a:t>
            </a:r>
            <a:r>
              <a:rPr lang="en-US" sz="2000" b="0" dirty="0">
                <a:cs typeface="Arial" charset="0"/>
              </a:rPr>
              <a:t>↔</a:t>
            </a:r>
            <a:r>
              <a:rPr lang="en-US" sz="2000" b="0" dirty="0"/>
              <a:t>    </a:t>
            </a:r>
            <a:r>
              <a:rPr lang="en-US" sz="2000" b="0" dirty="0" err="1"/>
              <a:t>b</a:t>
            </a:r>
            <a:r>
              <a:rPr lang="en-US" sz="2000" b="0" baseline="30000" dirty="0" err="1"/>
              <a:t>x</a:t>
            </a:r>
            <a:r>
              <a:rPr lang="en-US" sz="2000" b="0" dirty="0"/>
              <a:t> = y, 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syarat</a:t>
            </a:r>
            <a:r>
              <a:rPr lang="en-US" sz="2000" b="0" dirty="0"/>
              <a:t> b &gt; 0 </a:t>
            </a:r>
            <a:r>
              <a:rPr lang="en-US" sz="2000" b="0" dirty="0" err="1"/>
              <a:t>dan</a:t>
            </a:r>
            <a:r>
              <a:rPr lang="en-US" sz="2000" b="0" dirty="0"/>
              <a:t> b </a:t>
            </a:r>
            <a:r>
              <a:rPr lang="en-US" sz="2000" b="0" dirty="0">
                <a:cs typeface="Arial" charset="0"/>
              </a:rPr>
              <a:t>≠ 1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b="0" dirty="0"/>
              <a:t>   	b </a:t>
            </a:r>
            <a:r>
              <a:rPr lang="en-US" sz="2000" b="0" dirty="0" err="1"/>
              <a:t>merupakan</a:t>
            </a:r>
            <a:r>
              <a:rPr lang="en-US" sz="2000" b="0" dirty="0"/>
              <a:t> basis </a:t>
            </a:r>
            <a:r>
              <a:rPr lang="en-US" sz="2000" b="0" dirty="0" err="1"/>
              <a:t>logaritma</a:t>
            </a:r>
            <a:r>
              <a:rPr lang="en-US" sz="2000" b="0" dirty="0"/>
              <a:t> </a:t>
            </a:r>
            <a:r>
              <a:rPr lang="en-US" sz="2000" b="0" dirty="0" err="1"/>
              <a:t>sekaligus</a:t>
            </a:r>
            <a:r>
              <a:rPr lang="en-US" sz="2000" b="0" dirty="0"/>
              <a:t> </a:t>
            </a:r>
            <a:r>
              <a:rPr lang="en-US" sz="2000" b="0" dirty="0" err="1"/>
              <a:t>eksponen</a:t>
            </a:r>
            <a:r>
              <a:rPr lang="en-US" sz="2000" b="0" dirty="0"/>
              <a:t> yang </a:t>
            </a:r>
            <a:r>
              <a:rPr lang="en-US" sz="2000" b="0" dirty="0" err="1"/>
              <a:t>terkait</a:t>
            </a:r>
            <a:endParaRPr lang="en-US" sz="2000" b="0" dirty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000" b="0" dirty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b="0" dirty="0" err="1"/>
              <a:t>Sebenarnya</a:t>
            </a:r>
            <a:r>
              <a:rPr lang="en-US" sz="2000" b="0" dirty="0"/>
              <a:t> </a:t>
            </a:r>
            <a:r>
              <a:rPr lang="en-US" sz="2000" b="0" dirty="0" err="1"/>
              <a:t>semua</a:t>
            </a:r>
            <a:r>
              <a:rPr lang="en-US" sz="2000" b="0" dirty="0"/>
              <a:t> </a:t>
            </a:r>
            <a:r>
              <a:rPr lang="en-US" sz="2000" b="0" dirty="0" err="1"/>
              <a:t>angka</a:t>
            </a:r>
            <a:r>
              <a:rPr lang="en-US" sz="2000" b="0" dirty="0"/>
              <a:t> </a:t>
            </a:r>
            <a:r>
              <a:rPr lang="en-US" sz="2000" b="0" dirty="0" err="1"/>
              <a:t>bisa</a:t>
            </a:r>
            <a:r>
              <a:rPr lang="en-US" sz="2000" b="0" dirty="0"/>
              <a:t> </a:t>
            </a:r>
            <a:r>
              <a:rPr lang="en-US" sz="2000" b="0" dirty="0" err="1"/>
              <a:t>dijadikan</a:t>
            </a:r>
            <a:r>
              <a:rPr lang="en-US" sz="2000" b="0" dirty="0"/>
              <a:t> basis </a:t>
            </a:r>
            <a:r>
              <a:rPr lang="en-US" sz="2000" b="0" dirty="0" err="1"/>
              <a:t>logaritma</a:t>
            </a:r>
            <a:r>
              <a:rPr lang="en-US" sz="2000" b="0" dirty="0"/>
              <a:t>, </a:t>
            </a:r>
            <a:r>
              <a:rPr lang="en-US" sz="2000" b="0" dirty="0" err="1"/>
              <a:t>tapi</a:t>
            </a:r>
            <a:r>
              <a:rPr lang="en-US" sz="2000" b="0" dirty="0"/>
              <a:t> yang paling </a:t>
            </a:r>
            <a:r>
              <a:rPr lang="en-US" sz="2000" b="0" dirty="0" err="1"/>
              <a:t>banyak</a:t>
            </a:r>
            <a:r>
              <a:rPr lang="en-US" sz="2000" b="0" dirty="0"/>
              <a:t> </a:t>
            </a:r>
            <a:r>
              <a:rPr lang="en-US" sz="2000" b="0" dirty="0" err="1"/>
              <a:t>digunakan</a:t>
            </a:r>
            <a:r>
              <a:rPr lang="en-US" sz="2000" b="0" dirty="0"/>
              <a:t> </a:t>
            </a:r>
            <a:r>
              <a:rPr lang="en-US" sz="2000" b="0" dirty="0" err="1"/>
              <a:t>hanya</a:t>
            </a:r>
            <a:r>
              <a:rPr lang="en-US" sz="2000" b="0" dirty="0"/>
              <a:t> 2 </a:t>
            </a:r>
            <a:r>
              <a:rPr lang="en-US" sz="2000" b="0" dirty="0" err="1"/>
              <a:t>angka</a:t>
            </a:r>
            <a:r>
              <a:rPr lang="en-US" sz="2000" b="0" dirty="0"/>
              <a:t>, </a:t>
            </a:r>
            <a:r>
              <a:rPr lang="en-US" sz="2000" b="0" dirty="0" err="1"/>
              <a:t>yaitu</a:t>
            </a:r>
            <a:r>
              <a:rPr lang="en-US" sz="2000" b="0" dirty="0"/>
              <a:t>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Basis10          	:  </a:t>
            </a:r>
            <a:r>
              <a:rPr lang="en-US" sz="2000" b="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log x = log x  = …..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Basis 2,71828	:   </a:t>
            </a:r>
            <a:r>
              <a:rPr lang="en-US" sz="2000" b="0" baseline="30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log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x =  </a:t>
            </a:r>
            <a:r>
              <a:rPr 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ln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x   = …..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b="0" dirty="0"/>
              <a:t>  			 	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7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7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SIFAT-SIFAT LOGARITMA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080375" cy="58674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000" b="0"/>
              <a:t>Aturan 1 : </a:t>
            </a:r>
            <a:r>
              <a:rPr lang="en-US" sz="2000" b="0" baseline="30000"/>
              <a:t>b</a:t>
            </a:r>
            <a:r>
              <a:rPr lang="en-US" sz="2000" b="0"/>
              <a:t>log </a:t>
            </a:r>
            <a:r>
              <a:rPr lang="en-US" sz="2000" b="0" dirty="0" err="1"/>
              <a:t>u.v</a:t>
            </a:r>
            <a:r>
              <a:rPr lang="en-US" sz="2000" b="0" dirty="0"/>
              <a:t> = </a:t>
            </a:r>
            <a:r>
              <a:rPr lang="en-US" sz="2000" b="0" baseline="30000" dirty="0"/>
              <a:t>b</a:t>
            </a:r>
            <a:r>
              <a:rPr lang="en-US" sz="2000" b="0" dirty="0"/>
              <a:t>log u + </a:t>
            </a:r>
            <a:r>
              <a:rPr lang="en-US" sz="2000" b="0" baseline="30000" dirty="0"/>
              <a:t>b</a:t>
            </a:r>
            <a:r>
              <a:rPr lang="en-US" sz="2000" b="0" dirty="0"/>
              <a:t>log v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0"/>
              <a:t>Aturan 2 : </a:t>
            </a:r>
            <a:r>
              <a:rPr lang="en-US" sz="2000" b="0" baseline="30000"/>
              <a:t>b</a:t>
            </a:r>
            <a:r>
              <a:rPr lang="en-US" sz="2000" b="0"/>
              <a:t>log </a:t>
            </a:r>
            <a:r>
              <a:rPr lang="en-US" sz="2000" b="0" dirty="0"/>
              <a:t>u/v = </a:t>
            </a:r>
            <a:r>
              <a:rPr lang="en-US" sz="2000" b="0" baseline="30000" dirty="0"/>
              <a:t>b</a:t>
            </a:r>
            <a:r>
              <a:rPr lang="en-US" sz="2000" b="0" dirty="0"/>
              <a:t>log u -  </a:t>
            </a:r>
            <a:r>
              <a:rPr lang="en-US" sz="2000" b="0" baseline="30000" dirty="0"/>
              <a:t>b</a:t>
            </a:r>
            <a:r>
              <a:rPr lang="en-US" sz="2000" b="0" dirty="0"/>
              <a:t>log v</a:t>
            </a:r>
            <a:endParaRPr lang="en-US" sz="2000" b="0" baseline="30000" dirty="0"/>
          </a:p>
          <a:p>
            <a:pPr>
              <a:lnSpc>
                <a:spcPct val="80000"/>
              </a:lnSpc>
              <a:buNone/>
            </a:pPr>
            <a:r>
              <a:rPr lang="en-US" sz="2000" b="0"/>
              <a:t>Aturan 3 : </a:t>
            </a:r>
            <a:r>
              <a:rPr lang="en-US" sz="2000" b="0" baseline="30000"/>
              <a:t>b</a:t>
            </a:r>
            <a:r>
              <a:rPr lang="en-US" sz="2000" b="0"/>
              <a:t>log </a:t>
            </a:r>
            <a:r>
              <a:rPr lang="en-US" sz="2000" b="0" dirty="0"/>
              <a:t>u</a:t>
            </a:r>
            <a:r>
              <a:rPr lang="en-US" sz="2000" b="0" baseline="30000" dirty="0"/>
              <a:t>n</a:t>
            </a:r>
            <a:r>
              <a:rPr lang="en-US" sz="2000" b="0" dirty="0"/>
              <a:t>  = </a:t>
            </a:r>
            <a:r>
              <a:rPr lang="en-US" sz="2000" b="0" dirty="0" err="1"/>
              <a:t>n.</a:t>
            </a:r>
            <a:r>
              <a:rPr lang="en-US" sz="2000" b="0" baseline="30000" dirty="0" err="1"/>
              <a:t>b</a:t>
            </a:r>
            <a:r>
              <a:rPr lang="en-US" sz="2000" b="0" dirty="0" err="1"/>
              <a:t>log</a:t>
            </a:r>
            <a:r>
              <a:rPr lang="en-US" sz="2000" b="0" dirty="0"/>
              <a:t> u</a:t>
            </a:r>
            <a:endParaRPr lang="en-US" sz="2000" b="0" baseline="30000" dirty="0"/>
          </a:p>
          <a:p>
            <a:pPr>
              <a:lnSpc>
                <a:spcPct val="80000"/>
              </a:lnSpc>
              <a:buNone/>
            </a:pPr>
            <a:r>
              <a:rPr lang="en-US" sz="2000" b="0"/>
              <a:t>Aturan 4 : </a:t>
            </a:r>
            <a:r>
              <a:rPr lang="en-US" sz="2000" b="0" baseline="30000"/>
              <a:t>b</a:t>
            </a:r>
            <a:r>
              <a:rPr lang="en-US" sz="2000" b="0"/>
              <a:t>log </a:t>
            </a:r>
            <a:r>
              <a:rPr lang="en-US" sz="2000" b="0" dirty="0"/>
              <a:t>b   = 1</a:t>
            </a:r>
            <a:endParaRPr lang="en-US" sz="2000" b="0" baseline="30000" dirty="0"/>
          </a:p>
          <a:p>
            <a:pPr>
              <a:lnSpc>
                <a:spcPct val="80000"/>
              </a:lnSpc>
              <a:buNone/>
            </a:pPr>
            <a:r>
              <a:rPr lang="en-US" sz="2000" b="0"/>
              <a:t>Aturan 5 : </a:t>
            </a:r>
            <a:r>
              <a:rPr lang="en-US" sz="2000" b="0" baseline="30000"/>
              <a:t>b</a:t>
            </a:r>
            <a:r>
              <a:rPr lang="en-US" sz="2000" b="0"/>
              <a:t>log </a:t>
            </a:r>
            <a:r>
              <a:rPr lang="en-US" sz="2000" b="0" dirty="0"/>
              <a:t>1   = 0; log 1= 0; </a:t>
            </a:r>
            <a:r>
              <a:rPr lang="en-US" sz="2000" b="0" dirty="0" err="1"/>
              <a:t>ln</a:t>
            </a:r>
            <a:r>
              <a:rPr lang="en-US" sz="2000" b="0" dirty="0"/>
              <a:t> 1= 0</a:t>
            </a:r>
            <a:endParaRPr lang="en-US" sz="2000" b="0" baseline="30000" dirty="0"/>
          </a:p>
          <a:p>
            <a:pPr>
              <a:lnSpc>
                <a:spcPct val="80000"/>
              </a:lnSpc>
              <a:buNone/>
            </a:pPr>
            <a:r>
              <a:rPr lang="en-US" sz="2000" b="0"/>
              <a:t>Aturan 6 : </a:t>
            </a:r>
            <a:r>
              <a:rPr lang="en-US" sz="2000" b="0" baseline="30000"/>
              <a:t>b</a:t>
            </a:r>
            <a:r>
              <a:rPr lang="en-US" sz="2000" b="0"/>
              <a:t>log </a:t>
            </a:r>
            <a:r>
              <a:rPr lang="en-US" sz="2000" b="0" dirty="0" err="1"/>
              <a:t>b</a:t>
            </a:r>
            <a:r>
              <a:rPr lang="en-US" sz="2000" b="0" baseline="30000" dirty="0" err="1"/>
              <a:t>x</a:t>
            </a:r>
            <a:r>
              <a:rPr lang="en-US" sz="2000" b="0" baseline="30000" dirty="0"/>
              <a:t> </a:t>
            </a:r>
            <a:r>
              <a:rPr lang="en-US" sz="2000" b="0" dirty="0"/>
              <a:t>= x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000" b="0" dirty="0"/>
          </a:p>
          <a:p>
            <a:pPr eaLnBrk="1" hangingPunct="1">
              <a:buNone/>
            </a:pPr>
            <a:r>
              <a:rPr lang="en-US" sz="2000" b="0"/>
              <a:t>ln x</a:t>
            </a:r>
            <a:r>
              <a:rPr lang="en-US" sz="2000" b="0" baseline="30000"/>
              <a:t>2</a:t>
            </a:r>
            <a:r>
              <a:rPr lang="en-US" sz="2000" b="0"/>
              <a:t> + ln x = 9</a:t>
            </a:r>
            <a:r>
              <a:rPr lang="en-US" sz="2000" b="0" dirty="0"/>
              <a:t>		</a:t>
            </a:r>
            <a:r>
              <a:rPr lang="en-US" sz="2000" b="0" dirty="0" err="1"/>
              <a:t>Berapa</a:t>
            </a:r>
            <a:r>
              <a:rPr lang="en-US" sz="2000" b="0" dirty="0"/>
              <a:t> x ?</a:t>
            </a:r>
          </a:p>
          <a:p>
            <a:pPr>
              <a:buNone/>
            </a:pPr>
            <a:r>
              <a:rPr lang="en-US" sz="2000" b="0" dirty="0" err="1">
                <a:solidFill>
                  <a:srgbClr val="0070C0"/>
                </a:solidFill>
              </a:rPr>
              <a:t>Jawab</a:t>
            </a:r>
            <a:r>
              <a:rPr lang="en-US" sz="2000" b="0">
                <a:solidFill>
                  <a:srgbClr val="0070C0"/>
                </a:solidFill>
              </a:rPr>
              <a:t>:        	2</a:t>
            </a:r>
            <a:r>
              <a:rPr lang="en-US" sz="2000" b="0"/>
              <a:t> </a:t>
            </a:r>
            <a:r>
              <a:rPr lang="en-US" sz="2000" b="0">
                <a:solidFill>
                  <a:srgbClr val="0070C0"/>
                </a:solidFill>
              </a:rPr>
              <a:t>ln x + ln x = 9</a:t>
            </a:r>
          </a:p>
          <a:p>
            <a:pPr eaLnBrk="1" hangingPunct="1">
              <a:buNone/>
            </a:pPr>
            <a:r>
              <a:rPr lang="en-US" sz="2000" b="0">
                <a:solidFill>
                  <a:srgbClr val="0070C0"/>
                </a:solidFill>
              </a:rPr>
              <a:t>			3 </a:t>
            </a:r>
            <a:r>
              <a:rPr lang="en-US" sz="2000" b="0" dirty="0" err="1">
                <a:solidFill>
                  <a:srgbClr val="0070C0"/>
                </a:solidFill>
              </a:rPr>
              <a:t>ln</a:t>
            </a:r>
            <a:r>
              <a:rPr lang="en-US" sz="2000" b="0" dirty="0">
                <a:solidFill>
                  <a:srgbClr val="0070C0"/>
                </a:solidFill>
              </a:rPr>
              <a:t> x = 9</a:t>
            </a:r>
          </a:p>
          <a:p>
            <a:pPr eaLnBrk="1" hangingPunct="1">
              <a:buNone/>
            </a:pPr>
            <a:r>
              <a:rPr lang="en-US" sz="2000" b="0">
                <a:solidFill>
                  <a:srgbClr val="0070C0"/>
                </a:solidFill>
              </a:rPr>
              <a:t>                     	ln </a:t>
            </a:r>
            <a:r>
              <a:rPr lang="en-US" sz="2000" b="0" dirty="0">
                <a:solidFill>
                  <a:srgbClr val="0070C0"/>
                </a:solidFill>
              </a:rPr>
              <a:t>x = 3</a:t>
            </a:r>
          </a:p>
          <a:p>
            <a:pPr eaLnBrk="1" hangingPunct="1">
              <a:buNone/>
            </a:pPr>
            <a:r>
              <a:rPr lang="en-US" sz="2000" b="0" dirty="0">
                <a:solidFill>
                  <a:srgbClr val="0070C0"/>
                </a:solidFill>
              </a:rPr>
              <a:t>                         x = e</a:t>
            </a:r>
            <a:r>
              <a:rPr lang="en-US" sz="2000" b="0" baseline="30000" dirty="0">
                <a:solidFill>
                  <a:srgbClr val="0070C0"/>
                </a:solidFill>
              </a:rPr>
              <a:t>3</a:t>
            </a:r>
            <a:r>
              <a:rPr lang="en-US" sz="2000" b="0" dirty="0">
                <a:solidFill>
                  <a:srgbClr val="0070C0"/>
                </a:solidFill>
              </a:rPr>
              <a:t> = 2,71828</a:t>
            </a:r>
            <a:r>
              <a:rPr lang="en-US" sz="2000" b="0" baseline="30000" dirty="0">
                <a:solidFill>
                  <a:srgbClr val="0070C0"/>
                </a:solidFill>
              </a:rPr>
              <a:t>3</a:t>
            </a:r>
            <a:r>
              <a:rPr lang="en-US" sz="2000" b="0" dirty="0">
                <a:solidFill>
                  <a:srgbClr val="0070C0"/>
                </a:solidFill>
              </a:rPr>
              <a:t> = 20,0855</a:t>
            </a:r>
          </a:p>
          <a:p>
            <a:pPr eaLnBrk="1" hangingPunct="1">
              <a:buNone/>
            </a:pPr>
            <a:endParaRPr lang="en-US" sz="1000" b="0" dirty="0"/>
          </a:p>
          <a:p>
            <a:pPr eaLnBrk="1" hangingPunct="1">
              <a:buNone/>
            </a:pPr>
            <a:r>
              <a:rPr lang="en-US" sz="2000" b="0" dirty="0"/>
              <a:t>e</a:t>
            </a:r>
            <a:r>
              <a:rPr lang="en-US" sz="2000" b="0" baseline="30000" dirty="0"/>
              <a:t>2x</a:t>
            </a:r>
            <a:r>
              <a:rPr lang="en-US" sz="2000" b="0" dirty="0"/>
              <a:t> = 5			</a:t>
            </a:r>
            <a:r>
              <a:rPr lang="en-US" sz="2000" b="0" dirty="0" err="1"/>
              <a:t>Berapa</a:t>
            </a:r>
            <a:r>
              <a:rPr lang="en-US" sz="2000" b="0" dirty="0"/>
              <a:t> x ?</a:t>
            </a:r>
          </a:p>
          <a:p>
            <a:pPr eaLnBrk="1" hangingPunct="1">
              <a:buNone/>
            </a:pPr>
            <a:r>
              <a:rPr lang="en-US" sz="2000" b="0" dirty="0" err="1">
                <a:solidFill>
                  <a:srgbClr val="0070C0"/>
                </a:solidFill>
              </a:rPr>
              <a:t>Jawab</a:t>
            </a:r>
            <a:r>
              <a:rPr lang="en-US" sz="2000" b="0" dirty="0">
                <a:solidFill>
                  <a:srgbClr val="0070C0"/>
                </a:solidFill>
              </a:rPr>
              <a:t>:       </a:t>
            </a:r>
            <a:r>
              <a:rPr lang="en-US" sz="2000" b="0" dirty="0" err="1">
                <a:solidFill>
                  <a:srgbClr val="0070C0"/>
                </a:solidFill>
              </a:rPr>
              <a:t>ln</a:t>
            </a:r>
            <a:r>
              <a:rPr lang="en-US" sz="2000" b="0" dirty="0">
                <a:solidFill>
                  <a:srgbClr val="0070C0"/>
                </a:solidFill>
              </a:rPr>
              <a:t> e</a:t>
            </a:r>
            <a:r>
              <a:rPr lang="en-US" sz="2000" b="0" baseline="30000" dirty="0">
                <a:solidFill>
                  <a:srgbClr val="0070C0"/>
                </a:solidFill>
              </a:rPr>
              <a:t>2x</a:t>
            </a:r>
            <a:r>
              <a:rPr lang="en-US" sz="2000" b="0" dirty="0">
                <a:solidFill>
                  <a:srgbClr val="0070C0"/>
                </a:solidFill>
              </a:rPr>
              <a:t>    =  </a:t>
            </a:r>
            <a:r>
              <a:rPr lang="en-US" sz="2000" b="0" dirty="0" err="1">
                <a:solidFill>
                  <a:srgbClr val="0070C0"/>
                </a:solidFill>
              </a:rPr>
              <a:t>ln</a:t>
            </a:r>
            <a:r>
              <a:rPr lang="en-US" sz="2000" b="0" dirty="0">
                <a:solidFill>
                  <a:srgbClr val="0070C0"/>
                </a:solidFill>
              </a:rPr>
              <a:t> 5</a:t>
            </a:r>
          </a:p>
          <a:p>
            <a:pPr eaLnBrk="1" hangingPunct="1">
              <a:buNone/>
            </a:pPr>
            <a:r>
              <a:rPr lang="en-US" sz="2000" b="0" dirty="0">
                <a:solidFill>
                  <a:srgbClr val="0070C0"/>
                </a:solidFill>
              </a:rPr>
              <a:t>                  2x </a:t>
            </a:r>
            <a:r>
              <a:rPr lang="en-US" sz="2000" b="0" dirty="0" err="1">
                <a:solidFill>
                  <a:srgbClr val="0070C0"/>
                </a:solidFill>
              </a:rPr>
              <a:t>ln</a:t>
            </a:r>
            <a:r>
              <a:rPr lang="en-US" sz="2000" b="0" dirty="0">
                <a:solidFill>
                  <a:srgbClr val="0070C0"/>
                </a:solidFill>
              </a:rPr>
              <a:t> e = 1,6094 </a:t>
            </a:r>
          </a:p>
          <a:p>
            <a:pPr eaLnBrk="1" hangingPunct="1">
              <a:buNone/>
            </a:pPr>
            <a:r>
              <a:rPr lang="en-US" sz="2000" b="0" dirty="0">
                <a:solidFill>
                  <a:srgbClr val="0070C0"/>
                </a:solidFill>
              </a:rPr>
              <a:t>	                  2x   = 1,6094</a:t>
            </a:r>
          </a:p>
          <a:p>
            <a:pPr eaLnBrk="1" hangingPunct="1">
              <a:buNone/>
            </a:pPr>
            <a:r>
              <a:rPr lang="en-US" sz="2000" b="0" dirty="0">
                <a:solidFill>
                  <a:srgbClr val="0070C0"/>
                </a:solidFill>
              </a:rPr>
              <a:t>                         x   = 0,8047  </a:t>
            </a:r>
          </a:p>
          <a:p>
            <a:pPr eaLnBrk="1" hangingPunct="1">
              <a:buNone/>
            </a:pP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8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8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8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87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87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87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/>
              <a:t>KONVERSI FUNGSI EKSPONEN MENJADI BERBASIS-e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8486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0" dirty="0" err="1"/>
              <a:t>Ubahlah</a:t>
            </a:r>
            <a:r>
              <a:rPr lang="en-US" sz="2400" b="0" dirty="0"/>
              <a:t> </a:t>
            </a:r>
            <a:r>
              <a:rPr lang="en-US" sz="2400" b="0" dirty="0" err="1"/>
              <a:t>fungsi</a:t>
            </a:r>
            <a:r>
              <a:rPr lang="en-US" sz="2400" b="0" dirty="0"/>
              <a:t> y = f(x) = 3</a:t>
            </a:r>
            <a:r>
              <a:rPr lang="en-US" sz="2400" b="0" baseline="30000" dirty="0"/>
              <a:t>x </a:t>
            </a:r>
            <a:r>
              <a:rPr lang="en-US" sz="2400" b="0" dirty="0" err="1"/>
              <a:t>menjadi</a:t>
            </a:r>
            <a:r>
              <a:rPr lang="en-US" sz="2400" b="0" dirty="0"/>
              <a:t> </a:t>
            </a:r>
            <a:r>
              <a:rPr lang="en-US" sz="2400" b="0" dirty="0" err="1"/>
              <a:t>fungsi</a:t>
            </a:r>
            <a:r>
              <a:rPr lang="en-US" sz="2400" b="0" dirty="0"/>
              <a:t> </a:t>
            </a:r>
            <a:r>
              <a:rPr lang="en-US" sz="2400" b="0" dirty="0" err="1"/>
              <a:t>berbasis</a:t>
            </a:r>
            <a:r>
              <a:rPr lang="en-US" sz="2400" b="0" dirty="0"/>
              <a:t> e. </a:t>
            </a:r>
            <a:r>
              <a:rPr lang="en-US" sz="2400" b="0" dirty="0" err="1"/>
              <a:t>Buktikan</a:t>
            </a:r>
            <a:r>
              <a:rPr lang="en-US" sz="2400" b="0" dirty="0"/>
              <a:t> </a:t>
            </a:r>
            <a:r>
              <a:rPr lang="en-US" sz="2400" b="0" dirty="0" err="1"/>
              <a:t>dengan</a:t>
            </a:r>
            <a:r>
              <a:rPr lang="en-US" sz="2400" b="0" dirty="0"/>
              <a:t> x=2 </a:t>
            </a:r>
            <a:r>
              <a:rPr lang="en-US" sz="2400" b="0" dirty="0" err="1"/>
              <a:t>dan</a:t>
            </a:r>
            <a:r>
              <a:rPr lang="en-US" sz="2400" b="0" dirty="0"/>
              <a:t> x=3. </a:t>
            </a:r>
          </a:p>
          <a:p>
            <a:pPr eaLnBrk="1" hangingPunct="1">
              <a:buNone/>
            </a:pPr>
            <a:endParaRPr lang="en-US" sz="2400" b="0" dirty="0"/>
          </a:p>
          <a:p>
            <a:pPr eaLnBrk="1" hangingPunct="1">
              <a:buNone/>
            </a:pPr>
            <a:r>
              <a:rPr lang="en-US" sz="2400" b="0" dirty="0" err="1">
                <a:solidFill>
                  <a:srgbClr val="0070C0"/>
                </a:solidFill>
              </a:rPr>
              <a:t>Jawab</a:t>
            </a:r>
            <a:r>
              <a:rPr lang="en-US" sz="2400" b="0" dirty="0">
                <a:solidFill>
                  <a:srgbClr val="0070C0"/>
                </a:solidFill>
              </a:rPr>
              <a:t>:     y = 3</a:t>
            </a:r>
            <a:r>
              <a:rPr lang="en-US" sz="2400" b="0" baseline="30000" dirty="0">
                <a:solidFill>
                  <a:srgbClr val="0070C0"/>
                </a:solidFill>
              </a:rPr>
              <a:t>x</a:t>
            </a:r>
            <a:r>
              <a:rPr lang="en-US" sz="2400" b="0" dirty="0">
                <a:solidFill>
                  <a:srgbClr val="0070C0"/>
                </a:solidFill>
              </a:rPr>
              <a:t> = (e</a:t>
            </a:r>
            <a:r>
              <a:rPr lang="en-US" sz="2400" b="0" baseline="30000" dirty="0">
                <a:solidFill>
                  <a:srgbClr val="0070C0"/>
                </a:solidFill>
              </a:rPr>
              <a:t>n</a:t>
            </a:r>
            <a:r>
              <a:rPr lang="en-US" sz="2400" b="0" dirty="0">
                <a:solidFill>
                  <a:srgbClr val="0070C0"/>
                </a:solidFill>
              </a:rPr>
              <a:t>)</a:t>
            </a:r>
            <a:r>
              <a:rPr lang="en-US" sz="2400" b="0" baseline="30000" dirty="0">
                <a:solidFill>
                  <a:srgbClr val="0070C0"/>
                </a:solidFill>
              </a:rPr>
              <a:t>x</a:t>
            </a:r>
          </a:p>
          <a:p>
            <a:pPr eaLnBrk="1" hangingPunct="1">
              <a:buNone/>
            </a:pPr>
            <a:r>
              <a:rPr lang="en-US" sz="2400" b="0" baseline="30000" dirty="0">
                <a:solidFill>
                  <a:srgbClr val="0070C0"/>
                </a:solidFill>
              </a:rPr>
              <a:t>                           </a:t>
            </a:r>
            <a:r>
              <a:rPr lang="en-US" sz="2400" b="0" dirty="0">
                <a:solidFill>
                  <a:srgbClr val="0070C0"/>
                </a:solidFill>
              </a:rPr>
              <a:t>     3 = e</a:t>
            </a:r>
            <a:r>
              <a:rPr lang="en-US" sz="2400" b="0" baseline="30000" dirty="0">
                <a:solidFill>
                  <a:srgbClr val="0070C0"/>
                </a:solidFill>
              </a:rPr>
              <a:t>n    </a:t>
            </a:r>
            <a:r>
              <a:rPr lang="en-US" sz="2400" b="0" dirty="0">
                <a:solidFill>
                  <a:srgbClr val="0070C0"/>
                </a:solidFill>
              </a:rPr>
              <a:t>(</a:t>
            </a:r>
            <a:r>
              <a:rPr lang="en-US" sz="2400" b="0" dirty="0" err="1">
                <a:solidFill>
                  <a:srgbClr val="0070C0"/>
                </a:solidFill>
              </a:rPr>
              <a:t>cari</a:t>
            </a:r>
            <a:r>
              <a:rPr lang="en-US" sz="2400" b="0" dirty="0">
                <a:solidFill>
                  <a:srgbClr val="0070C0"/>
                </a:solidFill>
              </a:rPr>
              <a:t> n)</a:t>
            </a:r>
            <a:r>
              <a:rPr lang="en-US" sz="2400" b="0" baseline="30000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None/>
            </a:pPr>
            <a:r>
              <a:rPr lang="en-US" sz="2400" b="0" dirty="0">
                <a:solidFill>
                  <a:srgbClr val="0070C0"/>
                </a:solidFill>
              </a:rPr>
              <a:t>                    </a:t>
            </a:r>
            <a:r>
              <a:rPr lang="en-US" sz="2400" b="0" dirty="0" err="1">
                <a:solidFill>
                  <a:srgbClr val="0070C0"/>
                </a:solidFill>
              </a:rPr>
              <a:t>ln</a:t>
            </a:r>
            <a:r>
              <a:rPr lang="en-US" sz="2400" b="0" dirty="0">
                <a:solidFill>
                  <a:srgbClr val="0070C0"/>
                </a:solidFill>
              </a:rPr>
              <a:t> 3 = </a:t>
            </a:r>
            <a:r>
              <a:rPr lang="en-US" sz="2400" b="0" dirty="0" err="1">
                <a:solidFill>
                  <a:srgbClr val="0070C0"/>
                </a:solidFill>
              </a:rPr>
              <a:t>ln</a:t>
            </a:r>
            <a:r>
              <a:rPr lang="en-US" sz="2400" b="0" dirty="0">
                <a:solidFill>
                  <a:srgbClr val="0070C0"/>
                </a:solidFill>
              </a:rPr>
              <a:t> e</a:t>
            </a:r>
            <a:r>
              <a:rPr lang="en-US" sz="2400" b="0" baseline="30000" dirty="0">
                <a:solidFill>
                  <a:srgbClr val="0070C0"/>
                </a:solidFill>
              </a:rPr>
              <a:t>n </a:t>
            </a:r>
          </a:p>
          <a:p>
            <a:pPr eaLnBrk="1" hangingPunct="1">
              <a:buNone/>
            </a:pPr>
            <a:r>
              <a:rPr lang="en-US" sz="2400" b="0" dirty="0">
                <a:solidFill>
                  <a:srgbClr val="0070C0"/>
                </a:solidFill>
              </a:rPr>
              <a:t> 		         </a:t>
            </a:r>
            <a:r>
              <a:rPr lang="en-US" sz="2400" b="0" dirty="0" err="1">
                <a:solidFill>
                  <a:srgbClr val="0070C0"/>
                </a:solidFill>
              </a:rPr>
              <a:t>ln</a:t>
            </a:r>
            <a:r>
              <a:rPr lang="en-US" sz="2400" b="0" dirty="0">
                <a:solidFill>
                  <a:srgbClr val="0070C0"/>
                </a:solidFill>
              </a:rPr>
              <a:t> 3 = n </a:t>
            </a:r>
            <a:r>
              <a:rPr lang="en-US" sz="2400" b="0" dirty="0" err="1">
                <a:solidFill>
                  <a:srgbClr val="0070C0"/>
                </a:solidFill>
              </a:rPr>
              <a:t>ln</a:t>
            </a:r>
            <a:r>
              <a:rPr lang="en-US" sz="2400" b="0" dirty="0">
                <a:solidFill>
                  <a:srgbClr val="0070C0"/>
                </a:solidFill>
              </a:rPr>
              <a:t> e </a:t>
            </a:r>
          </a:p>
          <a:p>
            <a:pPr eaLnBrk="1" hangingPunct="1">
              <a:buNone/>
            </a:pPr>
            <a:r>
              <a:rPr lang="en-US" sz="2400" b="0" dirty="0">
                <a:solidFill>
                  <a:srgbClr val="0070C0"/>
                </a:solidFill>
              </a:rPr>
              <a:t>               1,0986 = n → 3 = e</a:t>
            </a:r>
            <a:r>
              <a:rPr lang="en-US" sz="2400" b="0" baseline="30000" dirty="0">
                <a:solidFill>
                  <a:srgbClr val="0070C0"/>
                </a:solidFill>
              </a:rPr>
              <a:t>1,0986</a:t>
            </a:r>
          </a:p>
          <a:p>
            <a:pPr eaLnBrk="1" hangingPunct="1">
              <a:buNone/>
            </a:pPr>
            <a:r>
              <a:rPr lang="en-US" sz="2400" b="0" dirty="0">
                <a:solidFill>
                  <a:srgbClr val="0070C0"/>
                </a:solidFill>
              </a:rPr>
              <a:t> 	</a:t>
            </a:r>
            <a:r>
              <a:rPr lang="en-US" sz="2400" b="0" dirty="0" err="1">
                <a:solidFill>
                  <a:srgbClr val="0070C0"/>
                </a:solidFill>
              </a:rPr>
              <a:t>Jadi</a:t>
            </a:r>
            <a:r>
              <a:rPr lang="en-US" sz="2400" b="0" dirty="0">
                <a:solidFill>
                  <a:srgbClr val="0070C0"/>
                </a:solidFill>
              </a:rPr>
              <a:t> y = 3</a:t>
            </a:r>
            <a:r>
              <a:rPr lang="en-US" sz="2400" b="0" baseline="30000" dirty="0">
                <a:solidFill>
                  <a:srgbClr val="0070C0"/>
                </a:solidFill>
              </a:rPr>
              <a:t>x</a:t>
            </a:r>
            <a:r>
              <a:rPr lang="en-US" sz="2400" b="0" dirty="0">
                <a:solidFill>
                  <a:srgbClr val="0070C0"/>
                </a:solidFill>
              </a:rPr>
              <a:t> → y = e</a:t>
            </a:r>
            <a:r>
              <a:rPr lang="en-US" sz="2400" b="0" baseline="30000" dirty="0">
                <a:solidFill>
                  <a:srgbClr val="0070C0"/>
                </a:solidFill>
              </a:rPr>
              <a:t>1,0986x</a:t>
            </a:r>
          </a:p>
          <a:p>
            <a:pPr eaLnBrk="1" hangingPunct="1">
              <a:buNone/>
            </a:pPr>
            <a:r>
              <a:rPr lang="en-US" sz="2400" b="0" dirty="0"/>
              <a:t>  	</a:t>
            </a:r>
          </a:p>
          <a:p>
            <a:pPr eaLnBrk="1" hangingPunct="1">
              <a:buNone/>
            </a:pPr>
            <a:r>
              <a:rPr lang="en-US" sz="2400" b="0" dirty="0"/>
              <a:t>	</a:t>
            </a:r>
            <a:r>
              <a:rPr lang="en-US" sz="2400" b="0" dirty="0" err="1"/>
              <a:t>Bukti</a:t>
            </a:r>
            <a:r>
              <a:rPr lang="en-US" sz="2400" b="0" dirty="0"/>
              <a:t>: y = 3</a:t>
            </a:r>
            <a:r>
              <a:rPr lang="en-US" sz="2400" b="0" baseline="30000" dirty="0"/>
              <a:t>2</a:t>
            </a:r>
            <a:r>
              <a:rPr lang="en-US" sz="2400" b="0" dirty="0"/>
              <a:t> = 9      y = e</a:t>
            </a:r>
            <a:r>
              <a:rPr lang="en-US" sz="2400" b="0" baseline="30000" dirty="0"/>
              <a:t>1,0986.2</a:t>
            </a:r>
            <a:r>
              <a:rPr lang="en-US" sz="2400" b="0" dirty="0"/>
              <a:t> = e</a:t>
            </a:r>
            <a:r>
              <a:rPr lang="en-US" sz="2400" b="0" baseline="30000" dirty="0"/>
              <a:t>2,1972 </a:t>
            </a:r>
            <a:r>
              <a:rPr lang="en-US" sz="2400" b="0" dirty="0"/>
              <a:t>=8,999</a:t>
            </a:r>
          </a:p>
          <a:p>
            <a:pPr eaLnBrk="1" hangingPunct="1">
              <a:buNone/>
            </a:pPr>
            <a:r>
              <a:rPr lang="en-US" sz="2400" b="0" dirty="0"/>
              <a:t>         </a:t>
            </a:r>
            <a:r>
              <a:rPr lang="en-US" sz="2400" b="0" baseline="30000" dirty="0"/>
              <a:t>       </a:t>
            </a:r>
            <a:r>
              <a:rPr lang="en-US" sz="2400" b="0" dirty="0"/>
              <a:t>y = 3</a:t>
            </a:r>
            <a:r>
              <a:rPr lang="en-US" sz="2400" b="0" baseline="30000" dirty="0"/>
              <a:t>3</a:t>
            </a:r>
            <a:r>
              <a:rPr lang="en-US" sz="2400" b="0" dirty="0"/>
              <a:t> = 27    y = e</a:t>
            </a:r>
            <a:r>
              <a:rPr lang="en-US" sz="2400" b="0" baseline="30000" dirty="0"/>
              <a:t>1,0986.3</a:t>
            </a:r>
            <a:r>
              <a:rPr lang="en-US" sz="2400" b="0" dirty="0"/>
              <a:t> = e</a:t>
            </a:r>
            <a:r>
              <a:rPr lang="en-US" sz="2400" b="0" baseline="30000" dirty="0"/>
              <a:t>3,2958 </a:t>
            </a:r>
            <a:r>
              <a:rPr lang="en-US" sz="2400" b="0" dirty="0"/>
              <a:t>=26,999</a:t>
            </a:r>
          </a:p>
          <a:p>
            <a:pPr eaLnBrk="1" hangingPunct="1">
              <a:buNone/>
            </a:pPr>
            <a:endParaRPr lang="en-US" sz="2400" b="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CONTOH APLIKASI FUNGSI EKSPONEN (1)</a:t>
            </a:r>
            <a:endParaRPr lang="en-US" baseline="3000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	</a:t>
            </a:r>
            <a:r>
              <a:rPr lang="en-US" sz="2000" b="0" dirty="0" err="1"/>
              <a:t>Sejumlah</a:t>
            </a:r>
            <a:r>
              <a:rPr lang="en-US" sz="2000" b="0" dirty="0"/>
              <a:t> </a:t>
            </a:r>
            <a:r>
              <a:rPr lang="en-US" sz="2000" b="0" dirty="0" err="1"/>
              <a:t>dana</a:t>
            </a:r>
            <a:r>
              <a:rPr lang="en-US" sz="2000" b="0" dirty="0"/>
              <a:t> yang </a:t>
            </a:r>
            <a:r>
              <a:rPr lang="en-US" sz="2000" b="0" dirty="0" err="1"/>
              <a:t>disimpan</a:t>
            </a:r>
            <a:r>
              <a:rPr lang="en-US" sz="2000" b="0" dirty="0"/>
              <a:t> </a:t>
            </a:r>
            <a:r>
              <a:rPr lang="en-US" sz="2000" b="0" dirty="0" err="1"/>
              <a:t>di</a:t>
            </a:r>
            <a:r>
              <a:rPr lang="en-US" sz="2000" b="0" dirty="0"/>
              <a:t> Bank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bunga</a:t>
            </a:r>
            <a:r>
              <a:rPr lang="en-US" sz="2000" b="0" dirty="0"/>
              <a:t> </a:t>
            </a:r>
            <a:r>
              <a:rPr lang="en-US" sz="2000" b="0" dirty="0" err="1"/>
              <a:t>majemuk</a:t>
            </a:r>
            <a:r>
              <a:rPr lang="en-US" sz="2000" b="0" dirty="0"/>
              <a:t> </a:t>
            </a:r>
            <a:r>
              <a:rPr lang="en-US" sz="2000" b="0" dirty="0" err="1"/>
              <a:t>kontinyu</a:t>
            </a:r>
            <a:r>
              <a:rPr lang="en-US" sz="2000" b="0" dirty="0"/>
              <a:t> </a:t>
            </a:r>
            <a:r>
              <a:rPr lang="en-US" sz="2000" b="0" dirty="0" err="1"/>
              <a:t>akan</a:t>
            </a:r>
            <a:r>
              <a:rPr lang="en-US" sz="2000" b="0" dirty="0"/>
              <a:t> </a:t>
            </a:r>
            <a:r>
              <a:rPr lang="en-US" sz="2000" b="0" dirty="0" err="1"/>
              <a:t>tumbuh</a:t>
            </a:r>
            <a:r>
              <a:rPr lang="en-US" sz="2000" b="0" dirty="0"/>
              <a:t> </a:t>
            </a:r>
            <a:r>
              <a:rPr lang="en-US" sz="2000" b="0" dirty="0" err="1"/>
              <a:t>secara</a:t>
            </a:r>
            <a:r>
              <a:rPr lang="en-US" sz="2000" b="0" dirty="0"/>
              <a:t> </a:t>
            </a:r>
            <a:r>
              <a:rPr lang="en-US" sz="2000" b="0" dirty="0" err="1"/>
              <a:t>kontinyu</a:t>
            </a:r>
            <a:r>
              <a:rPr lang="en-US" sz="2000" b="0" dirty="0"/>
              <a:t> </a:t>
            </a:r>
            <a:r>
              <a:rPr lang="en-US" sz="2000" b="0" dirty="0" err="1"/>
              <a:t>sesuai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P</a:t>
            </a:r>
            <a:r>
              <a:rPr lang="en-US" sz="2000" b="0" baseline="-25000" dirty="0"/>
              <a:t>t</a:t>
            </a:r>
            <a:r>
              <a:rPr lang="en-US" sz="2000" b="0" dirty="0"/>
              <a:t> = P</a:t>
            </a:r>
            <a:r>
              <a:rPr lang="en-US" sz="2000" b="0" baseline="-25000" dirty="0"/>
              <a:t>0 </a:t>
            </a:r>
            <a:r>
              <a:rPr lang="en-US" sz="2000" b="0" dirty="0"/>
              <a:t>. </a:t>
            </a:r>
            <a:r>
              <a:rPr lang="en-US" sz="2000" b="0" dirty="0" err="1"/>
              <a:t>e</a:t>
            </a:r>
            <a:r>
              <a:rPr lang="en-US" sz="2000" b="0" baseline="30000" dirty="0" err="1"/>
              <a:t>it</a:t>
            </a:r>
            <a:r>
              <a:rPr lang="en-US" sz="2000" b="0" dirty="0"/>
              <a:t>,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pemisalan</a:t>
            </a:r>
            <a:r>
              <a:rPr lang="en-US" sz="2000" b="0" dirty="0"/>
              <a:t> 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	P</a:t>
            </a:r>
            <a:r>
              <a:rPr lang="en-US" sz="2000" b="0" baseline="-25000" dirty="0"/>
              <a:t>t </a:t>
            </a:r>
            <a:r>
              <a:rPr lang="en-US" sz="2000" b="0" dirty="0"/>
              <a:t>=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dana</a:t>
            </a:r>
            <a:r>
              <a:rPr lang="en-US" sz="2000" b="0" dirty="0"/>
              <a:t> </a:t>
            </a:r>
            <a:r>
              <a:rPr lang="en-US" sz="2000" b="0" dirty="0" err="1"/>
              <a:t>setelah</a:t>
            </a:r>
            <a:r>
              <a:rPr lang="en-US" sz="2000" b="0" dirty="0"/>
              <a:t> t </a:t>
            </a:r>
            <a:r>
              <a:rPr lang="en-US" sz="2000" b="0" dirty="0" err="1"/>
              <a:t>periode</a:t>
            </a:r>
            <a:endParaRPr lang="en-US" sz="2000" b="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	P</a:t>
            </a:r>
            <a:r>
              <a:rPr lang="en-US" sz="2000" b="0" baseline="-25000" dirty="0"/>
              <a:t>0</a:t>
            </a:r>
            <a:r>
              <a:rPr lang="en-US" sz="2000" b="0" dirty="0"/>
              <a:t>=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dana</a:t>
            </a:r>
            <a:r>
              <a:rPr lang="en-US" sz="2000" b="0" dirty="0"/>
              <a:t> </a:t>
            </a:r>
            <a:r>
              <a:rPr lang="en-US" sz="2000" b="0" dirty="0" err="1"/>
              <a:t>mula-mula</a:t>
            </a:r>
            <a:endParaRPr lang="en-US" sz="2000" b="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	</a:t>
            </a:r>
            <a:r>
              <a:rPr lang="en-US" sz="2000" b="0" dirty="0" err="1"/>
              <a:t>i</a:t>
            </a:r>
            <a:r>
              <a:rPr lang="en-US" sz="2000" b="0" dirty="0"/>
              <a:t>   = Tingkat </a:t>
            </a:r>
            <a:r>
              <a:rPr lang="en-US" sz="2000" b="0" dirty="0" err="1"/>
              <a:t>bunga</a:t>
            </a:r>
            <a:r>
              <a:rPr lang="en-US" sz="2000" b="0" dirty="0"/>
              <a:t> (</a:t>
            </a:r>
            <a:r>
              <a:rPr lang="en-US" sz="2000" b="0" dirty="0" err="1"/>
              <a:t>pertumbuhan</a:t>
            </a:r>
            <a:r>
              <a:rPr lang="en-US" sz="2000" b="0" dirty="0"/>
              <a:t> </a:t>
            </a:r>
            <a:r>
              <a:rPr lang="en-US" sz="2000" b="0" dirty="0" err="1"/>
              <a:t>dana</a:t>
            </a:r>
            <a:r>
              <a:rPr lang="en-US" sz="2000" b="0" dirty="0"/>
              <a:t>) </a:t>
            </a:r>
            <a:r>
              <a:rPr lang="en-US" sz="2000" b="0" dirty="0" err="1"/>
              <a:t>tiap</a:t>
            </a:r>
            <a:r>
              <a:rPr lang="en-US" sz="2000" b="0" dirty="0"/>
              <a:t> </a:t>
            </a:r>
            <a:r>
              <a:rPr lang="en-US" sz="2000" b="0" dirty="0" err="1"/>
              <a:t>periode</a:t>
            </a:r>
            <a:endParaRPr lang="en-US" sz="2000" b="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	t   = </a:t>
            </a:r>
            <a:r>
              <a:rPr lang="en-US" sz="2000" b="0" dirty="0" err="1"/>
              <a:t>periode</a:t>
            </a:r>
            <a:r>
              <a:rPr lang="en-US" sz="2000" b="0" dirty="0"/>
              <a:t> </a:t>
            </a:r>
            <a:r>
              <a:rPr lang="en-US" sz="2000" b="0" dirty="0" err="1"/>
              <a:t>penyimpanan</a:t>
            </a:r>
            <a:r>
              <a:rPr lang="en-US" sz="2000" b="0" dirty="0"/>
              <a:t> </a:t>
            </a:r>
            <a:r>
              <a:rPr lang="en-US" sz="2000" b="0" dirty="0" err="1"/>
              <a:t>dana</a:t>
            </a:r>
            <a:r>
              <a:rPr lang="en-US" sz="2000" b="0" dirty="0"/>
              <a:t> 	</a:t>
            </a:r>
            <a:endParaRPr lang="en-US" sz="2000" b="0" baseline="-25000" dirty="0"/>
          </a:p>
          <a:p>
            <a:pPr eaLnBrk="1" hangingPunct="1">
              <a:lnSpc>
                <a:spcPct val="90000"/>
              </a:lnSpc>
              <a:buNone/>
            </a:pPr>
            <a:endParaRPr lang="en-US" sz="1000" b="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	</a:t>
            </a:r>
            <a:r>
              <a:rPr lang="en-US" sz="2000" b="0" dirty="0" err="1"/>
              <a:t>Contoh</a:t>
            </a:r>
            <a:r>
              <a:rPr lang="en-US" sz="2000" b="0" dirty="0"/>
              <a:t> 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	</a:t>
            </a:r>
            <a:r>
              <a:rPr lang="en-US" sz="2000" b="0" dirty="0" err="1"/>
              <a:t>Uang</a:t>
            </a:r>
            <a:r>
              <a:rPr lang="en-US" sz="2000" b="0" dirty="0"/>
              <a:t> $1000 </a:t>
            </a:r>
            <a:r>
              <a:rPr lang="en-US" sz="2000" b="0" dirty="0" err="1"/>
              <a:t>disimpan</a:t>
            </a:r>
            <a:r>
              <a:rPr lang="en-US" sz="2000" b="0" dirty="0"/>
              <a:t> </a:t>
            </a:r>
            <a:r>
              <a:rPr lang="en-US" sz="2000" b="0" dirty="0" err="1"/>
              <a:t>di</a:t>
            </a:r>
            <a:r>
              <a:rPr lang="en-US" sz="2000" b="0" dirty="0"/>
              <a:t> bank </a:t>
            </a:r>
            <a:r>
              <a:rPr lang="en-US" sz="2000" b="0" dirty="0" err="1"/>
              <a:t>dgn</a:t>
            </a:r>
            <a:r>
              <a:rPr lang="en-US" sz="2000" b="0" dirty="0"/>
              <a:t> </a:t>
            </a:r>
            <a:r>
              <a:rPr lang="en-US" sz="2000" b="0" dirty="0" err="1"/>
              <a:t>bunga</a:t>
            </a:r>
            <a:r>
              <a:rPr lang="en-US" sz="2000" b="0" dirty="0"/>
              <a:t> 8%/</a:t>
            </a:r>
            <a:r>
              <a:rPr lang="en-US" sz="2000" b="0" dirty="0" err="1"/>
              <a:t>th</a:t>
            </a:r>
            <a:r>
              <a:rPr lang="en-US" sz="2000" b="0" dirty="0"/>
              <a:t> </a:t>
            </a:r>
            <a:r>
              <a:rPr lang="en-US" sz="2000" b="0" dirty="0" err="1"/>
              <a:t>selama</a:t>
            </a:r>
            <a:r>
              <a:rPr lang="en-US" sz="2000" b="0" dirty="0"/>
              <a:t> 25 </a:t>
            </a:r>
            <a:r>
              <a:rPr lang="en-US" sz="2000" b="0" dirty="0" err="1"/>
              <a:t>th</a:t>
            </a:r>
            <a:r>
              <a:rPr lang="en-US" sz="2000" b="0" dirty="0"/>
              <a:t>,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bunga</a:t>
            </a:r>
            <a:r>
              <a:rPr lang="en-US" sz="2000" b="0" dirty="0"/>
              <a:t> </a:t>
            </a:r>
            <a:r>
              <a:rPr lang="en-US" sz="2000" b="0" dirty="0" err="1"/>
              <a:t>diperhitungkan</a:t>
            </a:r>
            <a:r>
              <a:rPr lang="en-US" sz="2000" b="0" dirty="0"/>
              <a:t> </a:t>
            </a:r>
            <a:r>
              <a:rPr lang="en-US" sz="2000" b="0" dirty="0" err="1"/>
              <a:t>secara</a:t>
            </a:r>
            <a:r>
              <a:rPr lang="en-US" sz="2000" b="0" dirty="0"/>
              <a:t> </a:t>
            </a:r>
            <a:r>
              <a:rPr lang="en-US" sz="2000" b="0" dirty="0" err="1"/>
              <a:t>kontinyu</a:t>
            </a:r>
            <a:r>
              <a:rPr lang="en-US" sz="2000" b="0" dirty="0"/>
              <a:t>. </a:t>
            </a:r>
            <a:r>
              <a:rPr lang="en-US" sz="2000" b="0" dirty="0" err="1"/>
              <a:t>Berapa</a:t>
            </a:r>
            <a:r>
              <a:rPr lang="en-US" sz="2000" b="0" dirty="0"/>
              <a:t> </a:t>
            </a:r>
            <a:r>
              <a:rPr lang="en-US" sz="2000" b="0" dirty="0" err="1"/>
              <a:t>nilai</a:t>
            </a:r>
            <a:r>
              <a:rPr lang="en-US" sz="2000" b="0" dirty="0"/>
              <a:t> </a:t>
            </a:r>
            <a:r>
              <a:rPr lang="en-US" sz="2000" b="0" dirty="0" err="1"/>
              <a:t>uang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akhir</a:t>
            </a:r>
            <a:r>
              <a:rPr lang="en-US" sz="2000" b="0" dirty="0"/>
              <a:t> </a:t>
            </a:r>
            <a:r>
              <a:rPr lang="en-US" sz="2000" b="0" dirty="0" err="1"/>
              <a:t>tahun</a:t>
            </a:r>
            <a:r>
              <a:rPr lang="en-US" sz="2000" b="0" dirty="0"/>
              <a:t> </a:t>
            </a:r>
            <a:r>
              <a:rPr lang="en-US" sz="2000" b="0" dirty="0" err="1"/>
              <a:t>ke</a:t>
            </a:r>
            <a:r>
              <a:rPr lang="en-US" sz="2000" b="0" dirty="0"/>
              <a:t> 25 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b="0" dirty="0"/>
          </a:p>
          <a:p>
            <a:pPr eaLnBrk="1" hangingPunct="1">
              <a:lnSpc>
                <a:spcPct val="90000"/>
              </a:lnSpc>
              <a:buNone/>
            </a:pPr>
            <a:endParaRPr lang="en-US" sz="2000" b="0" dirty="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04800" y="4951413"/>
            <a:ext cx="423064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err="1">
                <a:solidFill>
                  <a:srgbClr val="0070C0"/>
                </a:solidFill>
              </a:rPr>
              <a:t>Jawab</a:t>
            </a:r>
            <a:r>
              <a:rPr lang="en-US" sz="2000" dirty="0">
                <a:solidFill>
                  <a:srgbClr val="0070C0"/>
                </a:solidFill>
              </a:rPr>
              <a:t> :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</a:rPr>
              <a:t>	P</a:t>
            </a:r>
            <a:r>
              <a:rPr lang="en-US" sz="2000" baseline="-25000" dirty="0">
                <a:solidFill>
                  <a:srgbClr val="0070C0"/>
                </a:solidFill>
              </a:rPr>
              <a:t>t</a:t>
            </a:r>
            <a:r>
              <a:rPr lang="en-US" sz="2000" dirty="0">
                <a:solidFill>
                  <a:srgbClr val="0070C0"/>
                </a:solidFill>
              </a:rPr>
              <a:t> 	= P</a:t>
            </a:r>
            <a:r>
              <a:rPr lang="en-US" sz="2000" baseline="-25000" dirty="0">
                <a:solidFill>
                  <a:srgbClr val="0070C0"/>
                </a:solidFill>
              </a:rPr>
              <a:t>0</a:t>
            </a:r>
            <a:r>
              <a:rPr lang="en-US" sz="2000" dirty="0">
                <a:solidFill>
                  <a:srgbClr val="0070C0"/>
                </a:solidFill>
              </a:rPr>
              <a:t>.e</a:t>
            </a:r>
            <a:r>
              <a:rPr lang="en-US" sz="2000" baseline="30000" dirty="0">
                <a:solidFill>
                  <a:srgbClr val="0070C0"/>
                </a:solidFill>
              </a:rPr>
              <a:t>it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</a:rPr>
              <a:t>          		= 1000.e</a:t>
            </a:r>
            <a:r>
              <a:rPr lang="en-US" sz="2000" baseline="30000" dirty="0">
                <a:solidFill>
                  <a:srgbClr val="0070C0"/>
                </a:solidFill>
              </a:rPr>
              <a:t>0,08x25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2000" baseline="30000" dirty="0">
                <a:solidFill>
                  <a:srgbClr val="0070C0"/>
                </a:solidFill>
              </a:rPr>
              <a:t>		</a:t>
            </a:r>
            <a:r>
              <a:rPr lang="en-US" sz="2000" dirty="0">
                <a:solidFill>
                  <a:srgbClr val="0070C0"/>
                </a:solidFill>
              </a:rPr>
              <a:t>= 1000 x 7,389056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</a:rPr>
              <a:t>          		= $7.389,056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CONTOH APLIKASI FUNGSI EKSPONEN (2)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001000" cy="5562600"/>
          </a:xfrm>
        </p:spPr>
        <p:txBody>
          <a:bodyPr/>
          <a:lstStyle/>
          <a:p>
            <a:pPr marL="457200" indent="-457200" algn="just" eaLnBrk="1" hangingPunct="1">
              <a:buNone/>
            </a:pPr>
            <a:r>
              <a:rPr lang="en-US" sz="2000" b="0" dirty="0"/>
              <a:t>	Di </a:t>
            </a:r>
            <a:r>
              <a:rPr lang="en-US" sz="2000" b="0" dirty="0" err="1"/>
              <a:t>tahun</a:t>
            </a:r>
            <a:r>
              <a:rPr lang="en-US" sz="2000" b="0" dirty="0"/>
              <a:t> 1970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penduduk</a:t>
            </a:r>
            <a:r>
              <a:rPr lang="en-US" sz="2000" b="0" dirty="0"/>
              <a:t> Negara X </a:t>
            </a:r>
            <a:r>
              <a:rPr lang="en-US" sz="2000" b="0" dirty="0" err="1"/>
              <a:t>ada</a:t>
            </a:r>
            <a:r>
              <a:rPr lang="en-US" sz="2000" b="0" dirty="0"/>
              <a:t> 100 </a:t>
            </a:r>
            <a:r>
              <a:rPr lang="en-US" sz="2000" b="0" dirty="0" err="1"/>
              <a:t>juta</a:t>
            </a:r>
            <a:r>
              <a:rPr lang="en-US" sz="2000" b="0" dirty="0"/>
              <a:t> </a:t>
            </a:r>
            <a:r>
              <a:rPr lang="en-US" sz="2000" b="0" dirty="0" err="1"/>
              <a:t>orang</a:t>
            </a:r>
            <a:r>
              <a:rPr lang="en-US" sz="2000" b="0" dirty="0"/>
              <a:t>. </a:t>
            </a:r>
            <a:r>
              <a:rPr lang="en-US" sz="2000" b="0" dirty="0" err="1"/>
              <a:t>Bila</a:t>
            </a:r>
            <a:r>
              <a:rPr lang="en-US" sz="2000" b="0" dirty="0"/>
              <a:t> </a:t>
            </a:r>
            <a:r>
              <a:rPr lang="en-US" sz="2000" b="0" dirty="0" err="1"/>
              <a:t>pertambahan</a:t>
            </a:r>
            <a:r>
              <a:rPr lang="en-US" sz="2000" b="0" dirty="0"/>
              <a:t> </a:t>
            </a:r>
            <a:r>
              <a:rPr lang="en-US" sz="2000" b="0" dirty="0" err="1"/>
              <a:t>penduduk</a:t>
            </a:r>
            <a:r>
              <a:rPr lang="en-US" sz="2000" b="0" dirty="0"/>
              <a:t> 4% per </a:t>
            </a:r>
            <a:r>
              <a:rPr lang="en-US" sz="2000" b="0" dirty="0" err="1"/>
              <a:t>tahun</a:t>
            </a:r>
            <a:r>
              <a:rPr lang="en-US" sz="2000" b="0" dirty="0"/>
              <a:t>, </a:t>
            </a:r>
            <a:r>
              <a:rPr lang="en-US" sz="2000" b="0" dirty="0" err="1"/>
              <a:t>berapa</a:t>
            </a:r>
            <a:r>
              <a:rPr lang="en-US" sz="2000" b="0" dirty="0"/>
              <a:t>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penduduk</a:t>
            </a:r>
            <a:r>
              <a:rPr lang="en-US" sz="2000" b="0" dirty="0"/>
              <a:t> </a:t>
            </a:r>
            <a:r>
              <a:rPr lang="en-US" sz="2000" b="0" dirty="0" err="1"/>
              <a:t>itu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akhir</a:t>
            </a:r>
            <a:r>
              <a:rPr lang="en-US" sz="2000" b="0" dirty="0"/>
              <a:t> </a:t>
            </a:r>
            <a:r>
              <a:rPr lang="en-US" sz="2000" b="0" dirty="0" err="1"/>
              <a:t>tahun</a:t>
            </a:r>
            <a:r>
              <a:rPr lang="en-US" sz="2000" b="0" dirty="0"/>
              <a:t> 1995 ?</a:t>
            </a:r>
          </a:p>
          <a:p>
            <a:pPr marL="457200" indent="-457200" eaLnBrk="1" hangingPunct="1">
              <a:buNone/>
            </a:pPr>
            <a:endParaRPr lang="en-US" sz="2000" b="0" dirty="0"/>
          </a:p>
          <a:p>
            <a:pPr marL="457200" indent="-457200" eaLnBrk="1" hangingPunct="1">
              <a:buNone/>
            </a:pPr>
            <a:endParaRPr lang="en-US" sz="2000" b="0" dirty="0"/>
          </a:p>
          <a:p>
            <a:pPr marL="457200" indent="-457200" eaLnBrk="1" hangingPunct="1">
              <a:buNone/>
            </a:pPr>
            <a:endParaRPr lang="en-US" sz="2000" b="0" dirty="0"/>
          </a:p>
          <a:p>
            <a:pPr marL="457200" indent="-457200" eaLnBrk="1" hangingPunct="1">
              <a:buNone/>
            </a:pPr>
            <a:endParaRPr lang="en-US" sz="2000" b="0" dirty="0"/>
          </a:p>
          <a:p>
            <a:pPr marL="457200" indent="-457200" eaLnBrk="1" hangingPunct="1">
              <a:buNone/>
            </a:pPr>
            <a:r>
              <a:rPr lang="en-US" sz="2000" b="0" dirty="0"/>
              <a:t>	</a:t>
            </a:r>
            <a:r>
              <a:rPr lang="en-US" sz="2000" b="0" dirty="0" err="1"/>
              <a:t>Kelanjutan</a:t>
            </a:r>
            <a:r>
              <a:rPr lang="en-US" sz="2000" b="0" dirty="0"/>
              <a:t> </a:t>
            </a:r>
            <a:r>
              <a:rPr lang="en-US" sz="2000" b="0" dirty="0" err="1"/>
              <a:t>Soal</a:t>
            </a:r>
            <a:r>
              <a:rPr lang="en-US" sz="2000" b="0" dirty="0"/>
              <a:t> 6 </a:t>
            </a:r>
            <a:r>
              <a:rPr lang="en-US" sz="2000" b="0" dirty="0" err="1"/>
              <a:t>di</a:t>
            </a:r>
            <a:r>
              <a:rPr lang="en-US" sz="2000" b="0" dirty="0"/>
              <a:t> </a:t>
            </a:r>
            <a:r>
              <a:rPr lang="en-US" sz="2000" b="0" dirty="0" err="1"/>
              <a:t>atas</a:t>
            </a:r>
            <a:r>
              <a:rPr lang="en-US" sz="2000" b="0" dirty="0"/>
              <a:t>,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tahun</a:t>
            </a:r>
            <a:r>
              <a:rPr lang="en-US" sz="2000" b="0" dirty="0"/>
              <a:t> </a:t>
            </a:r>
            <a:r>
              <a:rPr lang="en-US" sz="2000" b="0" dirty="0" err="1"/>
              <a:t>berapa</a:t>
            </a:r>
            <a:r>
              <a:rPr lang="en-US" sz="2000" b="0" dirty="0"/>
              <a:t> </a:t>
            </a:r>
            <a:r>
              <a:rPr lang="en-US" sz="2000" b="0" dirty="0" err="1"/>
              <a:t>penduduk</a:t>
            </a:r>
            <a:r>
              <a:rPr lang="en-US" sz="2000" b="0" dirty="0"/>
              <a:t> </a:t>
            </a:r>
            <a:r>
              <a:rPr lang="en-US" sz="2000" b="0" dirty="0" err="1"/>
              <a:t>negara</a:t>
            </a:r>
            <a:r>
              <a:rPr lang="en-US" sz="2000" b="0" dirty="0"/>
              <a:t> </a:t>
            </a:r>
            <a:r>
              <a:rPr lang="en-US" sz="2000" b="0" dirty="0" err="1"/>
              <a:t>itu</a:t>
            </a:r>
            <a:r>
              <a:rPr lang="en-US" sz="2000" b="0" dirty="0"/>
              <a:t> </a:t>
            </a:r>
            <a:r>
              <a:rPr lang="en-US" sz="2000" b="0" dirty="0" err="1"/>
              <a:t>menjadi</a:t>
            </a:r>
            <a:r>
              <a:rPr lang="en-US" sz="2000" b="0" dirty="0"/>
              <a:t> </a:t>
            </a:r>
            <a:r>
              <a:rPr lang="en-US" sz="2000" b="0" dirty="0" err="1"/>
              <a:t>dua</a:t>
            </a:r>
            <a:r>
              <a:rPr lang="en-US" sz="2000" b="0" dirty="0"/>
              <a:t> kali </a:t>
            </a:r>
            <a:r>
              <a:rPr lang="en-US" sz="2000" b="0" dirty="0" err="1"/>
              <a:t>lipat</a:t>
            </a:r>
            <a:r>
              <a:rPr lang="en-US" sz="2000" b="0" dirty="0"/>
              <a:t> ?</a:t>
            </a:r>
          </a:p>
          <a:p>
            <a:pPr marL="457200" indent="-457200" eaLnBrk="1" hangingPunct="1">
              <a:buNone/>
            </a:pPr>
            <a:endParaRPr lang="en-US" sz="2000" b="0" dirty="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28600" y="22098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</a:rPr>
              <a:t>	  P</a:t>
            </a:r>
            <a:r>
              <a:rPr lang="en-US" sz="2000" baseline="-25000" dirty="0">
                <a:solidFill>
                  <a:srgbClr val="0070C0"/>
                </a:solidFill>
              </a:rPr>
              <a:t>t</a:t>
            </a:r>
            <a:r>
              <a:rPr lang="en-US" sz="2000" dirty="0">
                <a:solidFill>
                  <a:srgbClr val="0070C0"/>
                </a:solidFill>
              </a:rPr>
              <a:t> 	= P</a:t>
            </a:r>
            <a:r>
              <a:rPr lang="en-US" sz="2000" baseline="-25000" dirty="0">
                <a:solidFill>
                  <a:srgbClr val="0070C0"/>
                </a:solidFill>
              </a:rPr>
              <a:t>0.</a:t>
            </a:r>
            <a:r>
              <a:rPr lang="en-US" sz="2000" dirty="0">
                <a:solidFill>
                  <a:srgbClr val="0070C0"/>
                </a:solidFill>
              </a:rPr>
              <a:t>e</a:t>
            </a:r>
            <a:r>
              <a:rPr lang="en-US" sz="2000" baseline="30000" dirty="0">
                <a:solidFill>
                  <a:srgbClr val="0070C0"/>
                </a:solidFill>
              </a:rPr>
              <a:t>rt 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dirty="0" err="1">
                <a:solidFill>
                  <a:srgbClr val="0070C0"/>
                </a:solidFill>
              </a:rPr>
              <a:t>pertumbuhan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pend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r>
              <a:rPr lang="en-US" sz="2000" dirty="0" err="1">
                <a:solidFill>
                  <a:srgbClr val="0070C0"/>
                </a:solidFill>
              </a:rPr>
              <a:t>terjadi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secara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kontinyu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aseline="30000" dirty="0">
                <a:solidFill>
                  <a:srgbClr val="0070C0"/>
                </a:solidFill>
              </a:rPr>
              <a:t>           	</a:t>
            </a:r>
            <a:r>
              <a:rPr lang="en-US" sz="2000" dirty="0">
                <a:solidFill>
                  <a:srgbClr val="0070C0"/>
                </a:solidFill>
              </a:rPr>
              <a:t>= 100. e</a:t>
            </a:r>
            <a:r>
              <a:rPr lang="en-US" sz="2000" baseline="30000" dirty="0">
                <a:solidFill>
                  <a:srgbClr val="0070C0"/>
                </a:solidFill>
              </a:rPr>
              <a:t>0,04x25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aseline="30000" dirty="0">
                <a:solidFill>
                  <a:srgbClr val="0070C0"/>
                </a:solidFill>
              </a:rPr>
              <a:t>		</a:t>
            </a:r>
            <a:r>
              <a:rPr lang="en-US" sz="2000" dirty="0">
                <a:solidFill>
                  <a:srgbClr val="0070C0"/>
                </a:solidFill>
              </a:rPr>
              <a:t>= 271,8282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228600" y="4343400"/>
            <a:ext cx="800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err="1">
                <a:solidFill>
                  <a:srgbClr val="0070C0"/>
                </a:solidFill>
              </a:rPr>
              <a:t>Jawab</a:t>
            </a:r>
            <a:r>
              <a:rPr lang="en-US" sz="2000" dirty="0">
                <a:solidFill>
                  <a:srgbClr val="0070C0"/>
                </a:solidFill>
              </a:rPr>
              <a:t>: P  = P</a:t>
            </a:r>
            <a:r>
              <a:rPr lang="en-US" sz="2000" baseline="-25000" dirty="0">
                <a:solidFill>
                  <a:srgbClr val="0070C0"/>
                </a:solidFill>
              </a:rPr>
              <a:t>0.</a:t>
            </a:r>
            <a:r>
              <a:rPr lang="en-US" sz="2000" dirty="0">
                <a:solidFill>
                  <a:srgbClr val="0070C0"/>
                </a:solidFill>
              </a:rPr>
              <a:t>e</a:t>
            </a:r>
            <a:r>
              <a:rPr lang="en-US" sz="2000" baseline="30000" dirty="0">
                <a:solidFill>
                  <a:srgbClr val="0070C0"/>
                </a:solidFill>
              </a:rPr>
              <a:t>0,04t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</a:rPr>
              <a:t>               2P</a:t>
            </a:r>
            <a:r>
              <a:rPr lang="en-US" sz="2000" baseline="-25000" dirty="0">
                <a:solidFill>
                  <a:srgbClr val="0070C0"/>
                </a:solidFill>
              </a:rPr>
              <a:t>0</a:t>
            </a:r>
            <a:r>
              <a:rPr lang="en-US" sz="2000" dirty="0">
                <a:solidFill>
                  <a:srgbClr val="0070C0"/>
                </a:solidFill>
              </a:rPr>
              <a:t> = P</a:t>
            </a:r>
            <a:r>
              <a:rPr lang="en-US" sz="2000" baseline="-25000" dirty="0">
                <a:solidFill>
                  <a:srgbClr val="0070C0"/>
                </a:solidFill>
              </a:rPr>
              <a:t>0.</a:t>
            </a:r>
            <a:r>
              <a:rPr lang="en-US" sz="2000" dirty="0">
                <a:solidFill>
                  <a:srgbClr val="0070C0"/>
                </a:solidFill>
              </a:rPr>
              <a:t>e</a:t>
            </a:r>
            <a:r>
              <a:rPr lang="en-US" sz="2000" baseline="30000" dirty="0">
                <a:solidFill>
                  <a:srgbClr val="0070C0"/>
                </a:solidFill>
              </a:rPr>
              <a:t>0,04t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aseline="30000" dirty="0">
                <a:solidFill>
                  <a:srgbClr val="0070C0"/>
                </a:solidFill>
              </a:rPr>
              <a:t>                       </a:t>
            </a:r>
            <a:r>
              <a:rPr lang="en-US" sz="2000" dirty="0">
                <a:solidFill>
                  <a:srgbClr val="0070C0"/>
                </a:solidFill>
              </a:rPr>
              <a:t>2     = e</a:t>
            </a:r>
            <a:r>
              <a:rPr lang="en-US" sz="2000" baseline="30000" dirty="0">
                <a:solidFill>
                  <a:srgbClr val="0070C0"/>
                </a:solidFill>
              </a:rPr>
              <a:t>0,04t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</a:rPr>
              <a:t>              </a:t>
            </a:r>
            <a:r>
              <a:rPr lang="en-US" sz="2000" dirty="0" err="1">
                <a:solidFill>
                  <a:srgbClr val="0070C0"/>
                </a:solidFill>
              </a:rPr>
              <a:t>ln</a:t>
            </a:r>
            <a:r>
              <a:rPr lang="en-US" sz="2000" dirty="0">
                <a:solidFill>
                  <a:srgbClr val="0070C0"/>
                </a:solidFill>
              </a:rPr>
              <a:t> 2  = </a:t>
            </a:r>
            <a:r>
              <a:rPr lang="en-US" sz="2000" dirty="0" err="1">
                <a:solidFill>
                  <a:srgbClr val="0070C0"/>
                </a:solidFill>
              </a:rPr>
              <a:t>ln</a:t>
            </a:r>
            <a:r>
              <a:rPr lang="en-US" sz="2000" dirty="0">
                <a:solidFill>
                  <a:srgbClr val="0070C0"/>
                </a:solidFill>
              </a:rPr>
              <a:t> e</a:t>
            </a:r>
            <a:r>
              <a:rPr lang="en-US" sz="2000" baseline="30000" dirty="0">
                <a:solidFill>
                  <a:srgbClr val="0070C0"/>
                </a:solidFill>
              </a:rPr>
              <a:t>0,04t 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</a:rPr>
              <a:t>		 </a:t>
            </a:r>
            <a:r>
              <a:rPr lang="en-US" sz="2000" dirty="0" err="1">
                <a:solidFill>
                  <a:srgbClr val="0070C0"/>
                </a:solidFill>
              </a:rPr>
              <a:t>ln</a:t>
            </a:r>
            <a:r>
              <a:rPr lang="en-US" sz="2000" dirty="0">
                <a:solidFill>
                  <a:srgbClr val="0070C0"/>
                </a:solidFill>
              </a:rPr>
              <a:t> 2  = 0,04 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70C0"/>
                </a:solidFill>
              </a:rPr>
              <a:t>                  t   = </a:t>
            </a:r>
            <a:r>
              <a:rPr lang="en-US" sz="2000" dirty="0" err="1">
                <a:solidFill>
                  <a:srgbClr val="0070C0"/>
                </a:solidFill>
              </a:rPr>
              <a:t>ln</a:t>
            </a:r>
            <a:r>
              <a:rPr lang="en-US" sz="2000" dirty="0">
                <a:solidFill>
                  <a:srgbClr val="0070C0"/>
                </a:solidFill>
              </a:rPr>
              <a:t> 2 / 0,04 = 0,693147 / 0,04  = 17,32 </a:t>
            </a:r>
            <a:r>
              <a:rPr lang="en-US" sz="2000" dirty="0" err="1">
                <a:solidFill>
                  <a:srgbClr val="0070C0"/>
                </a:solidFill>
              </a:rPr>
              <a:t>tahun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r>
              <a:rPr lang="en-US" sz="2000" baseline="30000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487362"/>
          </a:xfrm>
        </p:spPr>
        <p:txBody>
          <a:bodyPr/>
          <a:lstStyle/>
          <a:p>
            <a:pPr eaLnBrk="1" hangingPunct="1"/>
            <a:r>
              <a:rPr lang="en-US"/>
              <a:t>CONTOH APLIKASI FUNGSI EKSPONEN (3)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848600" cy="1981200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sz="2200" b="0" dirty="0" err="1"/>
              <a:t>Mesin-mesin</a:t>
            </a:r>
            <a:r>
              <a:rPr lang="en-US" sz="2200" b="0" dirty="0"/>
              <a:t> </a:t>
            </a:r>
            <a:r>
              <a:rPr lang="en-US" sz="2200" b="0" dirty="0" err="1"/>
              <a:t>pada</a:t>
            </a:r>
            <a:r>
              <a:rPr lang="en-US" sz="2200" b="0" dirty="0"/>
              <a:t> </a:t>
            </a:r>
            <a:r>
              <a:rPr lang="en-US" sz="2200" b="0" dirty="0" err="1"/>
              <a:t>suatu</a:t>
            </a:r>
            <a:r>
              <a:rPr lang="en-US" sz="2200" b="0" dirty="0"/>
              <a:t> </a:t>
            </a:r>
            <a:r>
              <a:rPr lang="en-US" sz="2200" b="0" dirty="0" err="1"/>
              <a:t>industri</a:t>
            </a:r>
            <a:r>
              <a:rPr lang="en-US" sz="2200" b="0" dirty="0"/>
              <a:t> </a:t>
            </a:r>
            <a:r>
              <a:rPr lang="en-US" sz="2200" b="0" dirty="0" err="1"/>
              <a:t>diketahui</a:t>
            </a:r>
            <a:r>
              <a:rPr lang="en-US" sz="2200" b="0" dirty="0"/>
              <a:t> </a:t>
            </a:r>
            <a:r>
              <a:rPr lang="en-US" sz="2200" b="0" dirty="0" err="1"/>
              <a:t>nilainya</a:t>
            </a:r>
            <a:r>
              <a:rPr lang="en-US" sz="2200" b="0" dirty="0"/>
              <a:t> </a:t>
            </a:r>
            <a:r>
              <a:rPr lang="en-US" sz="2200" b="0" dirty="0" err="1"/>
              <a:t>mengikuti</a:t>
            </a:r>
            <a:r>
              <a:rPr lang="en-US" sz="2200" b="0" dirty="0"/>
              <a:t> </a:t>
            </a:r>
            <a:r>
              <a:rPr lang="en-US" sz="2200" b="0" dirty="0" err="1"/>
              <a:t>fungsi</a:t>
            </a:r>
            <a:r>
              <a:rPr lang="en-US" sz="2200" b="0" dirty="0"/>
              <a:t> V(t) = 100.000</a:t>
            </a:r>
            <a:r>
              <a:rPr lang="en-US" sz="2200" b="0" baseline="-25000" dirty="0"/>
              <a:t>.</a:t>
            </a:r>
            <a:r>
              <a:rPr lang="en-US" sz="2200" b="0" dirty="0"/>
              <a:t>e</a:t>
            </a:r>
            <a:r>
              <a:rPr lang="en-US" sz="2200" b="0" baseline="30000" dirty="0"/>
              <a:t>-0,1t</a:t>
            </a:r>
            <a:endParaRPr lang="en-US" sz="2200" b="0" dirty="0"/>
          </a:p>
          <a:p>
            <a:pPr eaLnBrk="1" hangingPunct="1">
              <a:buNone/>
            </a:pPr>
            <a:endParaRPr lang="en-US" sz="2200" b="0" dirty="0"/>
          </a:p>
          <a:p>
            <a:pPr eaLnBrk="1" hangingPunct="1">
              <a:buNone/>
            </a:pPr>
            <a:r>
              <a:rPr lang="en-US" sz="2200" b="0" dirty="0" err="1"/>
              <a:t>Berapa</a:t>
            </a:r>
            <a:r>
              <a:rPr lang="en-US" sz="2200" b="0" dirty="0"/>
              <a:t> </a:t>
            </a:r>
            <a:r>
              <a:rPr lang="en-US" sz="2200" b="0" dirty="0" err="1"/>
              <a:t>nilai</a:t>
            </a:r>
            <a:r>
              <a:rPr lang="en-US" sz="2200" b="0" dirty="0"/>
              <a:t> </a:t>
            </a:r>
            <a:r>
              <a:rPr lang="en-US" sz="2200" b="0" dirty="0" err="1"/>
              <a:t>mesin</a:t>
            </a:r>
            <a:r>
              <a:rPr lang="en-US" sz="2200" b="0" dirty="0"/>
              <a:t> </a:t>
            </a:r>
            <a:r>
              <a:rPr lang="en-US" sz="2200" b="0" dirty="0" err="1"/>
              <a:t>itu</a:t>
            </a:r>
            <a:r>
              <a:rPr lang="en-US" sz="2200" b="0" dirty="0"/>
              <a:t> </a:t>
            </a:r>
            <a:r>
              <a:rPr lang="en-US" sz="2200" b="0" dirty="0" err="1"/>
              <a:t>mula-mula</a:t>
            </a:r>
            <a:r>
              <a:rPr lang="en-US" sz="2200" b="0" dirty="0"/>
              <a:t> ?</a:t>
            </a:r>
          </a:p>
          <a:p>
            <a:pPr eaLnBrk="1" hangingPunct="1">
              <a:buNone/>
            </a:pPr>
            <a:r>
              <a:rPr lang="en-US" sz="2200" b="0" dirty="0" err="1"/>
              <a:t>Berapa</a:t>
            </a:r>
            <a:r>
              <a:rPr lang="en-US" sz="2200" b="0" dirty="0"/>
              <a:t> </a:t>
            </a:r>
            <a:r>
              <a:rPr lang="en-US" sz="2200" b="0" dirty="0" err="1"/>
              <a:t>nilai</a:t>
            </a:r>
            <a:r>
              <a:rPr lang="en-US" sz="2200" b="0" dirty="0"/>
              <a:t> </a:t>
            </a:r>
            <a:r>
              <a:rPr lang="en-US" sz="2200" b="0" dirty="0" err="1"/>
              <a:t>mesin</a:t>
            </a:r>
            <a:r>
              <a:rPr lang="en-US" sz="2200" b="0" dirty="0"/>
              <a:t> </a:t>
            </a:r>
            <a:r>
              <a:rPr lang="en-US" sz="2200" b="0" dirty="0" err="1"/>
              <a:t>itu</a:t>
            </a:r>
            <a:r>
              <a:rPr lang="en-US" sz="2200" b="0" dirty="0"/>
              <a:t> </a:t>
            </a:r>
            <a:r>
              <a:rPr lang="en-US" sz="2200" b="0" dirty="0" err="1"/>
              <a:t>pada</a:t>
            </a:r>
            <a:r>
              <a:rPr lang="en-US" sz="2200" b="0" dirty="0"/>
              <a:t> </a:t>
            </a:r>
            <a:r>
              <a:rPr lang="en-US" sz="2200" b="0" dirty="0" err="1"/>
              <a:t>akhir</a:t>
            </a:r>
            <a:r>
              <a:rPr lang="en-US" sz="2200" b="0" dirty="0"/>
              <a:t> </a:t>
            </a:r>
            <a:r>
              <a:rPr lang="en-US" sz="2200" b="0" dirty="0" err="1"/>
              <a:t>tahun</a:t>
            </a:r>
            <a:r>
              <a:rPr lang="en-US" sz="2200" b="0" dirty="0"/>
              <a:t> </a:t>
            </a:r>
            <a:r>
              <a:rPr lang="en-US" sz="2200" b="0" dirty="0" err="1"/>
              <a:t>ke</a:t>
            </a:r>
            <a:r>
              <a:rPr lang="en-US" sz="2200" b="0" dirty="0"/>
              <a:t> 5 ? </a:t>
            </a:r>
          </a:p>
          <a:p>
            <a:pPr eaLnBrk="1" hangingPunct="1">
              <a:buNone/>
            </a:pPr>
            <a:endParaRPr lang="en-US" sz="2200" b="0" dirty="0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533400" y="3352800"/>
            <a:ext cx="784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200" dirty="0" err="1">
                <a:solidFill>
                  <a:srgbClr val="0070C0"/>
                </a:solidFill>
              </a:rPr>
              <a:t>Jawab</a:t>
            </a:r>
            <a:r>
              <a:rPr lang="en-US" sz="2200" dirty="0">
                <a:solidFill>
                  <a:srgbClr val="0070C0"/>
                </a:solidFill>
              </a:rPr>
              <a:t>: </a:t>
            </a:r>
            <a:r>
              <a:rPr lang="en-US" sz="2200" dirty="0" err="1">
                <a:solidFill>
                  <a:srgbClr val="0070C0"/>
                </a:solidFill>
              </a:rPr>
              <a:t>Nilai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mesin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pada</a:t>
            </a:r>
            <a:endParaRPr lang="en-US" sz="22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0070C0"/>
                </a:solidFill>
              </a:rPr>
              <a:t>t = 0 </a:t>
            </a:r>
            <a:r>
              <a:rPr lang="en-US" sz="2200" dirty="0">
                <a:solidFill>
                  <a:srgbClr val="0070C0"/>
                </a:solidFill>
                <a:sym typeface="Wingdings" pitchFamily="2" charset="2"/>
              </a:rPr>
              <a:t> V(0)</a:t>
            </a:r>
            <a:r>
              <a:rPr lang="en-US" sz="2200" dirty="0">
                <a:solidFill>
                  <a:srgbClr val="0070C0"/>
                </a:solidFill>
              </a:rPr>
              <a:t> 	= 100.000</a:t>
            </a:r>
            <a:r>
              <a:rPr lang="en-US" sz="2200" baseline="-25000" dirty="0">
                <a:solidFill>
                  <a:srgbClr val="0070C0"/>
                </a:solidFill>
              </a:rPr>
              <a:t>.</a:t>
            </a:r>
            <a:r>
              <a:rPr lang="en-US" sz="2200" dirty="0">
                <a:solidFill>
                  <a:srgbClr val="0070C0"/>
                </a:solidFill>
              </a:rPr>
              <a:t>e</a:t>
            </a:r>
            <a:r>
              <a:rPr lang="en-US" sz="2200" baseline="30000" dirty="0">
                <a:solidFill>
                  <a:srgbClr val="0070C0"/>
                </a:solidFill>
              </a:rPr>
              <a:t>-0,1x0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200" baseline="30000" dirty="0">
                <a:solidFill>
                  <a:srgbClr val="0070C0"/>
                </a:solidFill>
              </a:rPr>
              <a:t>			</a:t>
            </a:r>
            <a:r>
              <a:rPr lang="en-US" sz="2200" dirty="0">
                <a:solidFill>
                  <a:srgbClr val="0070C0"/>
                </a:solidFill>
              </a:rPr>
              <a:t>= 100.000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2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0070C0"/>
                </a:solidFill>
              </a:rPr>
              <a:t>t = 5 </a:t>
            </a:r>
            <a:r>
              <a:rPr lang="en-US" sz="2200" dirty="0">
                <a:solidFill>
                  <a:srgbClr val="0070C0"/>
                </a:solidFill>
                <a:sym typeface="Wingdings" pitchFamily="2" charset="2"/>
              </a:rPr>
              <a:t> V(5) 	= </a:t>
            </a:r>
            <a:r>
              <a:rPr lang="en-US" sz="2200" dirty="0">
                <a:solidFill>
                  <a:srgbClr val="0070C0"/>
                </a:solidFill>
              </a:rPr>
              <a:t>100.000</a:t>
            </a:r>
            <a:r>
              <a:rPr lang="en-US" sz="2200" baseline="-25000" dirty="0">
                <a:solidFill>
                  <a:srgbClr val="0070C0"/>
                </a:solidFill>
              </a:rPr>
              <a:t>.</a:t>
            </a:r>
            <a:r>
              <a:rPr lang="en-US" sz="2200" dirty="0">
                <a:solidFill>
                  <a:srgbClr val="0070C0"/>
                </a:solidFill>
              </a:rPr>
              <a:t>e</a:t>
            </a:r>
            <a:r>
              <a:rPr lang="en-US" sz="2200" baseline="30000" dirty="0">
                <a:solidFill>
                  <a:srgbClr val="0070C0"/>
                </a:solidFill>
              </a:rPr>
              <a:t>-0,1x5</a:t>
            </a:r>
            <a:r>
              <a:rPr lang="en-US" sz="2200" dirty="0">
                <a:solidFill>
                  <a:srgbClr val="0070C0"/>
                </a:solidFill>
              </a:rPr>
              <a:t>                     					= 100.000 x 0,606531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0070C0"/>
                </a:solidFill>
              </a:rPr>
              <a:t>			= $60.653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7"/>
            <a:ext cx="8229600" cy="563563"/>
          </a:xfrm>
        </p:spPr>
        <p:txBody>
          <a:bodyPr/>
          <a:lstStyle/>
          <a:p>
            <a:pPr eaLnBrk="1" hangingPunct="1"/>
            <a:r>
              <a:rPr lang="en-US"/>
              <a:t>CONTOH APLIKASI FUNGSI EKSPONEN (4)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0010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200" b="0" dirty="0"/>
              <a:t>	</a:t>
            </a:r>
            <a:r>
              <a:rPr lang="en-US" sz="2200" b="0" dirty="0" err="1"/>
              <a:t>Diketahui</a:t>
            </a:r>
            <a:r>
              <a:rPr lang="en-US" sz="2200" b="0" dirty="0"/>
              <a:t> </a:t>
            </a:r>
            <a:r>
              <a:rPr lang="en-US" sz="2200" b="0" dirty="0" err="1"/>
              <a:t>bahwa</a:t>
            </a:r>
            <a:r>
              <a:rPr lang="en-US" sz="2200" b="0" dirty="0"/>
              <a:t> </a:t>
            </a:r>
            <a:r>
              <a:rPr lang="en-US" sz="2200" b="0" dirty="0" err="1"/>
              <a:t>persentase</a:t>
            </a:r>
            <a:r>
              <a:rPr lang="en-US" sz="2200" b="0" dirty="0"/>
              <a:t> </a:t>
            </a:r>
            <a:r>
              <a:rPr lang="en-US" sz="2200" b="0" dirty="0" err="1"/>
              <a:t>piutang</a:t>
            </a:r>
            <a:r>
              <a:rPr lang="en-US" sz="2200" b="0" dirty="0"/>
              <a:t> yang </a:t>
            </a:r>
            <a:r>
              <a:rPr lang="en-US" sz="2200" b="0" dirty="0" err="1"/>
              <a:t>berhasil</a:t>
            </a:r>
            <a:r>
              <a:rPr lang="en-US" sz="2200" b="0" dirty="0"/>
              <a:t> </a:t>
            </a:r>
            <a:r>
              <a:rPr lang="en-US" sz="2200" b="0" dirty="0" err="1"/>
              <a:t>ditagih</a:t>
            </a:r>
            <a:r>
              <a:rPr lang="en-US" sz="2200" b="0" dirty="0"/>
              <a:t> </a:t>
            </a:r>
            <a:r>
              <a:rPr lang="en-US" sz="2200" b="0" dirty="0" err="1"/>
              <a:t>dalam</a:t>
            </a:r>
            <a:r>
              <a:rPr lang="en-US" sz="2200" b="0" dirty="0"/>
              <a:t> </a:t>
            </a:r>
            <a:r>
              <a:rPr lang="en-US" sz="2200" b="0" dirty="0" err="1"/>
              <a:t>waktu</a:t>
            </a:r>
            <a:r>
              <a:rPr lang="en-US" sz="2200" b="0" dirty="0"/>
              <a:t> t </a:t>
            </a:r>
            <a:r>
              <a:rPr lang="en-US" sz="2200" b="0" dirty="0" err="1"/>
              <a:t>bulan</a:t>
            </a:r>
            <a:r>
              <a:rPr lang="en-US" sz="2200" b="0" dirty="0"/>
              <a:t> </a:t>
            </a:r>
            <a:r>
              <a:rPr lang="en-US" sz="2200" b="0" dirty="0" err="1"/>
              <a:t>setelah</a:t>
            </a:r>
            <a:r>
              <a:rPr lang="en-US" sz="2200" b="0" dirty="0"/>
              <a:t> </a:t>
            </a:r>
            <a:r>
              <a:rPr lang="en-US" sz="2200" b="0" dirty="0" err="1"/>
              <a:t>piutang</a:t>
            </a:r>
            <a:r>
              <a:rPr lang="en-US" sz="2200" b="0" dirty="0"/>
              <a:t> </a:t>
            </a:r>
            <a:r>
              <a:rPr lang="en-US" sz="2200" b="0" dirty="0" err="1"/>
              <a:t>diberikan</a:t>
            </a:r>
            <a:r>
              <a:rPr lang="en-US" sz="2200" b="0" dirty="0"/>
              <a:t> </a:t>
            </a:r>
            <a:r>
              <a:rPr lang="en-US" sz="2200" b="0" dirty="0" err="1"/>
              <a:t>bisa</a:t>
            </a:r>
            <a:r>
              <a:rPr lang="en-US" sz="2200" b="0" dirty="0"/>
              <a:t> </a:t>
            </a:r>
            <a:r>
              <a:rPr lang="en-US" sz="2200" b="0" dirty="0" err="1"/>
              <a:t>dirumuskan</a:t>
            </a:r>
            <a:r>
              <a:rPr lang="en-US" sz="2200" b="0" dirty="0"/>
              <a:t> </a:t>
            </a:r>
            <a:r>
              <a:rPr lang="en-US" sz="2200" b="0" dirty="0" err="1"/>
              <a:t>dgn</a:t>
            </a:r>
            <a:r>
              <a:rPr lang="en-US" sz="2200" b="0" dirty="0"/>
              <a:t> </a:t>
            </a:r>
            <a:r>
              <a:rPr lang="en-US" sz="2200" b="0" dirty="0" err="1"/>
              <a:t>fungsi</a:t>
            </a:r>
            <a:r>
              <a:rPr lang="en-US" sz="2200" b="0" dirty="0"/>
              <a:t> P = 0,95(1-e</a:t>
            </a:r>
            <a:r>
              <a:rPr lang="en-US" sz="2200" b="0" baseline="30000" dirty="0"/>
              <a:t>-0,7t</a:t>
            </a:r>
            <a:r>
              <a:rPr lang="en-US" sz="2200" b="0" dirty="0"/>
              <a:t>), </a:t>
            </a:r>
            <a:r>
              <a:rPr lang="en-US" sz="2200" b="0" dirty="0" err="1"/>
              <a:t>maka</a:t>
            </a:r>
            <a:r>
              <a:rPr lang="en-US" sz="2200" b="0" dirty="0"/>
              <a:t> :</a:t>
            </a:r>
          </a:p>
          <a:p>
            <a:pPr algn="just" eaLnBrk="1" hangingPunct="1">
              <a:lnSpc>
                <a:spcPct val="90000"/>
              </a:lnSpc>
            </a:pPr>
            <a:endParaRPr lang="en-US" sz="2200" b="0" dirty="0"/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 err="1"/>
              <a:t>Pada</a:t>
            </a:r>
            <a:r>
              <a:rPr lang="en-US" b="0" dirty="0"/>
              <a:t> </a:t>
            </a:r>
            <a:r>
              <a:rPr lang="en-US" b="0" dirty="0" err="1"/>
              <a:t>saat</a:t>
            </a:r>
            <a:r>
              <a:rPr lang="en-US" b="0" dirty="0"/>
              <a:t> </a:t>
            </a:r>
            <a:r>
              <a:rPr lang="en-US" b="0" dirty="0" err="1"/>
              <a:t>kredit</a:t>
            </a:r>
            <a:r>
              <a:rPr lang="en-US" b="0" dirty="0"/>
              <a:t> </a:t>
            </a:r>
            <a:r>
              <a:rPr lang="en-US" b="0" dirty="0" err="1"/>
              <a:t>diberikan</a:t>
            </a:r>
            <a:r>
              <a:rPr lang="en-US" b="0" dirty="0"/>
              <a:t>, </a:t>
            </a:r>
            <a:r>
              <a:rPr lang="en-US" b="0" dirty="0" err="1"/>
              <a:t>berapa</a:t>
            </a:r>
            <a:r>
              <a:rPr lang="en-US" b="0" dirty="0"/>
              <a:t> </a:t>
            </a:r>
            <a:r>
              <a:rPr lang="en-US" b="0" dirty="0" err="1"/>
              <a:t>persen</a:t>
            </a:r>
            <a:r>
              <a:rPr lang="en-US" b="0" dirty="0"/>
              <a:t> yang </a:t>
            </a:r>
            <a:r>
              <a:rPr lang="en-US" b="0" dirty="0" err="1"/>
              <a:t>berhasil</a:t>
            </a:r>
            <a:r>
              <a:rPr lang="en-US" b="0" dirty="0"/>
              <a:t> </a:t>
            </a:r>
            <a:r>
              <a:rPr lang="en-US" b="0" dirty="0" err="1"/>
              <a:t>ditagih</a:t>
            </a:r>
            <a:r>
              <a:rPr lang="en-US" b="0" dirty="0"/>
              <a:t>?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 err="1"/>
              <a:t>Berapa</a:t>
            </a:r>
            <a:r>
              <a:rPr lang="en-US" b="0" dirty="0"/>
              <a:t> </a:t>
            </a:r>
            <a:r>
              <a:rPr lang="en-US" b="0" dirty="0" err="1"/>
              <a:t>persen</a:t>
            </a:r>
            <a:r>
              <a:rPr lang="en-US" b="0" dirty="0"/>
              <a:t> </a:t>
            </a:r>
            <a:r>
              <a:rPr lang="en-US" b="0" dirty="0" err="1"/>
              <a:t>piutang</a:t>
            </a:r>
            <a:r>
              <a:rPr lang="en-US" b="0" dirty="0"/>
              <a:t> yang </a:t>
            </a:r>
            <a:r>
              <a:rPr lang="en-US" b="0" dirty="0" err="1"/>
              <a:t>berhasil</a:t>
            </a:r>
            <a:r>
              <a:rPr lang="en-US" b="0" dirty="0"/>
              <a:t> </a:t>
            </a:r>
            <a:r>
              <a:rPr lang="en-US" b="0" dirty="0" err="1"/>
              <a:t>ditagih</a:t>
            </a:r>
            <a:r>
              <a:rPr lang="en-US" b="0" dirty="0"/>
              <a:t> 1 </a:t>
            </a:r>
            <a:r>
              <a:rPr lang="en-US" b="0" dirty="0" err="1"/>
              <a:t>bulan</a:t>
            </a:r>
            <a:r>
              <a:rPr lang="en-US" b="0" dirty="0"/>
              <a:t> </a:t>
            </a:r>
            <a:r>
              <a:rPr lang="en-US" b="0" dirty="0" err="1"/>
              <a:t>setelah</a:t>
            </a:r>
            <a:r>
              <a:rPr lang="en-US" b="0" dirty="0"/>
              <a:t> </a:t>
            </a:r>
            <a:r>
              <a:rPr lang="en-US" b="0" dirty="0" err="1"/>
              <a:t>kredit</a:t>
            </a:r>
            <a:r>
              <a:rPr lang="en-US" b="0" dirty="0"/>
              <a:t> </a:t>
            </a:r>
            <a:r>
              <a:rPr lang="en-US" b="0" dirty="0" err="1"/>
              <a:t>diberikan</a:t>
            </a:r>
            <a:r>
              <a:rPr lang="en-US" b="0" dirty="0"/>
              <a:t> ?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 err="1"/>
              <a:t>Berapa</a:t>
            </a:r>
            <a:r>
              <a:rPr lang="en-US" b="0" dirty="0"/>
              <a:t> </a:t>
            </a:r>
            <a:r>
              <a:rPr lang="en-US" b="0" dirty="0" err="1"/>
              <a:t>persen</a:t>
            </a:r>
            <a:r>
              <a:rPr lang="en-US" b="0" dirty="0"/>
              <a:t> </a:t>
            </a:r>
            <a:r>
              <a:rPr lang="en-US" b="0" dirty="0" err="1"/>
              <a:t>piutang</a:t>
            </a:r>
            <a:r>
              <a:rPr lang="en-US" b="0" dirty="0"/>
              <a:t> yang </a:t>
            </a:r>
            <a:r>
              <a:rPr lang="en-US" b="0" dirty="0" err="1"/>
              <a:t>berhasil</a:t>
            </a:r>
            <a:r>
              <a:rPr lang="en-US" b="0" dirty="0"/>
              <a:t> </a:t>
            </a:r>
            <a:r>
              <a:rPr lang="en-US" b="0" dirty="0" err="1"/>
              <a:t>ditagih</a:t>
            </a:r>
            <a:r>
              <a:rPr lang="en-US" b="0" dirty="0"/>
              <a:t> 2 </a:t>
            </a:r>
            <a:r>
              <a:rPr lang="en-US" b="0" dirty="0" err="1"/>
              <a:t>bulan</a:t>
            </a:r>
            <a:r>
              <a:rPr lang="en-US" b="0" dirty="0"/>
              <a:t> </a:t>
            </a:r>
            <a:r>
              <a:rPr lang="en-US" b="0" dirty="0" err="1"/>
              <a:t>setelah</a:t>
            </a:r>
            <a:r>
              <a:rPr lang="en-US" b="0" dirty="0"/>
              <a:t> </a:t>
            </a:r>
            <a:r>
              <a:rPr lang="en-US" b="0" dirty="0" err="1"/>
              <a:t>kredit</a:t>
            </a:r>
            <a:r>
              <a:rPr lang="en-US" b="0" dirty="0"/>
              <a:t> </a:t>
            </a:r>
            <a:r>
              <a:rPr lang="en-US" b="0" dirty="0" err="1"/>
              <a:t>diberikan</a:t>
            </a:r>
            <a:r>
              <a:rPr lang="en-US" b="0" dirty="0"/>
              <a:t> ?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 err="1"/>
              <a:t>Bila</a:t>
            </a:r>
            <a:r>
              <a:rPr lang="en-US" b="0" dirty="0"/>
              <a:t> </a:t>
            </a:r>
            <a:r>
              <a:rPr lang="en-US" b="0" dirty="0" err="1"/>
              <a:t>penagihan</a:t>
            </a:r>
            <a:r>
              <a:rPr lang="en-US" b="0" dirty="0"/>
              <a:t> </a:t>
            </a:r>
            <a:r>
              <a:rPr lang="en-US" b="0" dirty="0" err="1"/>
              <a:t>dilakukan</a:t>
            </a:r>
            <a:r>
              <a:rPr lang="en-US" b="0" dirty="0"/>
              <a:t> </a:t>
            </a:r>
            <a:r>
              <a:rPr lang="en-US" b="0" dirty="0" err="1"/>
              <a:t>terus-menerus</a:t>
            </a:r>
            <a:r>
              <a:rPr lang="en-US" b="0" dirty="0"/>
              <a:t> </a:t>
            </a:r>
            <a:r>
              <a:rPr lang="en-US" b="0" dirty="0" err="1"/>
              <a:t>sampai</a:t>
            </a:r>
            <a:r>
              <a:rPr lang="en-US" b="0" dirty="0"/>
              <a:t> </a:t>
            </a:r>
            <a:r>
              <a:rPr lang="en-US" b="0" dirty="0" err="1"/>
              <a:t>waktu</a:t>
            </a:r>
            <a:r>
              <a:rPr lang="en-US" b="0" dirty="0"/>
              <a:t>  </a:t>
            </a:r>
            <a:r>
              <a:rPr lang="en-US" b="0" dirty="0" err="1"/>
              <a:t>tak</a:t>
            </a:r>
            <a:r>
              <a:rPr lang="en-US" b="0" dirty="0"/>
              <a:t> </a:t>
            </a:r>
            <a:r>
              <a:rPr lang="en-US" b="0" dirty="0" err="1"/>
              <a:t>terhingga</a:t>
            </a:r>
            <a:r>
              <a:rPr lang="en-US" b="0" dirty="0"/>
              <a:t>, </a:t>
            </a:r>
            <a:r>
              <a:rPr lang="en-US" b="0" dirty="0" err="1"/>
              <a:t>berapa</a:t>
            </a:r>
            <a:r>
              <a:rPr lang="en-US" b="0" dirty="0"/>
              <a:t> </a:t>
            </a:r>
            <a:r>
              <a:rPr lang="en-US" b="0" dirty="0" err="1"/>
              <a:t>persen</a:t>
            </a:r>
            <a:r>
              <a:rPr lang="en-US" b="0" dirty="0"/>
              <a:t> </a:t>
            </a:r>
            <a:r>
              <a:rPr lang="en-US" b="0" dirty="0" err="1"/>
              <a:t>piutang</a:t>
            </a:r>
            <a:r>
              <a:rPr lang="en-US" b="0" dirty="0"/>
              <a:t> yang </a:t>
            </a:r>
            <a:r>
              <a:rPr lang="en-US" b="0" dirty="0" err="1"/>
              <a:t>akan</a:t>
            </a:r>
            <a:r>
              <a:rPr lang="en-US" b="0" dirty="0"/>
              <a:t> </a:t>
            </a:r>
            <a:r>
              <a:rPr lang="en-US" b="0" dirty="0" err="1"/>
              <a:t>tertagih</a:t>
            </a:r>
            <a:r>
              <a:rPr lang="en-US" b="0" dirty="0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3563"/>
          </a:xfrm>
        </p:spPr>
        <p:txBody>
          <a:bodyPr/>
          <a:lstStyle/>
          <a:p>
            <a:pPr eaLnBrk="1" hangingPunct="1"/>
            <a:r>
              <a:rPr lang="en-US"/>
              <a:t>JAWABAN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848600" cy="4800600"/>
          </a:xfrm>
        </p:spPr>
        <p:txBody>
          <a:bodyPr/>
          <a:lstStyle/>
          <a:p>
            <a:pPr eaLnBrk="1" hangingPunct="1"/>
            <a:r>
              <a:rPr lang="en-US" sz="2400" b="0" dirty="0" err="1"/>
              <a:t>Pada</a:t>
            </a:r>
            <a:r>
              <a:rPr lang="en-US" sz="2400" b="0" dirty="0"/>
              <a:t> </a:t>
            </a:r>
            <a:r>
              <a:rPr lang="en-US" sz="2400" b="0" dirty="0" err="1"/>
              <a:t>saat</a:t>
            </a:r>
            <a:r>
              <a:rPr lang="en-US" sz="2400" b="0" dirty="0"/>
              <a:t> </a:t>
            </a:r>
            <a:r>
              <a:rPr lang="en-US" sz="2400" b="0" dirty="0" err="1"/>
              <a:t>kredit</a:t>
            </a:r>
            <a:r>
              <a:rPr lang="en-US" sz="2400" b="0" dirty="0"/>
              <a:t> </a:t>
            </a:r>
            <a:r>
              <a:rPr lang="en-US" sz="2400" b="0" dirty="0" err="1"/>
              <a:t>diberikan</a:t>
            </a:r>
            <a:r>
              <a:rPr lang="en-US" sz="2400" b="0" dirty="0"/>
              <a:t>: t = 0</a:t>
            </a:r>
          </a:p>
          <a:p>
            <a:pPr eaLnBrk="1" hangingPunct="1">
              <a:buFontTx/>
              <a:buNone/>
            </a:pPr>
            <a:r>
              <a:rPr lang="en-US" sz="2400" b="0" dirty="0"/>
              <a:t>   </a:t>
            </a:r>
            <a:r>
              <a:rPr lang="en-US" sz="2400" b="0" dirty="0">
                <a:solidFill>
                  <a:srgbClr val="0070C0"/>
                </a:solidFill>
              </a:rPr>
              <a:t> P = 0,95(1-e</a:t>
            </a:r>
            <a:r>
              <a:rPr lang="en-US" sz="2400" b="0" baseline="30000" dirty="0">
                <a:solidFill>
                  <a:srgbClr val="0070C0"/>
                </a:solidFill>
              </a:rPr>
              <a:t>-0,7x0</a:t>
            </a:r>
            <a:r>
              <a:rPr lang="en-US" sz="2400" b="0" dirty="0">
                <a:solidFill>
                  <a:srgbClr val="0070C0"/>
                </a:solidFill>
              </a:rPr>
              <a:t>) =0,95(1-1) = 0%. </a:t>
            </a:r>
            <a:r>
              <a:rPr lang="en-US" sz="2400" b="0" dirty="0" err="1">
                <a:solidFill>
                  <a:srgbClr val="0070C0"/>
                </a:solidFill>
              </a:rPr>
              <a:t>Jadi</a:t>
            </a:r>
            <a:r>
              <a:rPr lang="en-US" sz="2400" b="0" dirty="0">
                <a:solidFill>
                  <a:srgbClr val="0070C0"/>
                </a:solidFill>
              </a:rPr>
              <a:t> </a:t>
            </a:r>
            <a:r>
              <a:rPr lang="en-US" sz="2400" b="0" dirty="0" err="1">
                <a:solidFill>
                  <a:srgbClr val="0070C0"/>
                </a:solidFill>
              </a:rPr>
              <a:t>ketika</a:t>
            </a:r>
            <a:r>
              <a:rPr lang="en-US" sz="2400" b="0" dirty="0">
                <a:solidFill>
                  <a:srgbClr val="0070C0"/>
                </a:solidFill>
              </a:rPr>
              <a:t> </a:t>
            </a:r>
            <a:r>
              <a:rPr lang="en-US" sz="2400" b="0" dirty="0" err="1">
                <a:solidFill>
                  <a:srgbClr val="0070C0"/>
                </a:solidFill>
              </a:rPr>
              <a:t>kredit</a:t>
            </a:r>
            <a:r>
              <a:rPr lang="en-US" sz="2400" b="0" dirty="0">
                <a:solidFill>
                  <a:srgbClr val="0070C0"/>
                </a:solidFill>
              </a:rPr>
              <a:t> </a:t>
            </a:r>
            <a:r>
              <a:rPr lang="en-US" sz="2400" b="0" dirty="0" err="1">
                <a:solidFill>
                  <a:srgbClr val="0070C0"/>
                </a:solidFill>
              </a:rPr>
              <a:t>baru</a:t>
            </a:r>
            <a:r>
              <a:rPr lang="en-US" sz="2400" b="0" dirty="0">
                <a:solidFill>
                  <a:srgbClr val="0070C0"/>
                </a:solidFill>
              </a:rPr>
              <a:t> </a:t>
            </a:r>
            <a:r>
              <a:rPr lang="en-US" sz="2400" b="0" dirty="0" err="1">
                <a:solidFill>
                  <a:srgbClr val="0070C0"/>
                </a:solidFill>
              </a:rPr>
              <a:t>diberikan</a:t>
            </a:r>
            <a:r>
              <a:rPr lang="en-US" sz="2400" b="0" dirty="0">
                <a:solidFill>
                  <a:srgbClr val="0070C0"/>
                </a:solidFill>
              </a:rPr>
              <a:t> </a:t>
            </a:r>
            <a:r>
              <a:rPr lang="en-US" sz="2400" b="0" dirty="0" err="1">
                <a:solidFill>
                  <a:srgbClr val="0070C0"/>
                </a:solidFill>
              </a:rPr>
              <a:t>tentu</a:t>
            </a:r>
            <a:r>
              <a:rPr lang="en-US" sz="2400" b="0" dirty="0">
                <a:solidFill>
                  <a:srgbClr val="0070C0"/>
                </a:solidFill>
              </a:rPr>
              <a:t> </a:t>
            </a:r>
            <a:r>
              <a:rPr lang="en-US" sz="2400" b="0" dirty="0" err="1">
                <a:solidFill>
                  <a:srgbClr val="0070C0"/>
                </a:solidFill>
              </a:rPr>
              <a:t>saja</a:t>
            </a:r>
            <a:r>
              <a:rPr lang="en-US" sz="2400" b="0" dirty="0">
                <a:solidFill>
                  <a:srgbClr val="0070C0"/>
                </a:solidFill>
              </a:rPr>
              <a:t> </a:t>
            </a:r>
            <a:r>
              <a:rPr lang="en-US" sz="2400" b="0" dirty="0" err="1">
                <a:solidFill>
                  <a:srgbClr val="0070C0"/>
                </a:solidFill>
              </a:rPr>
              <a:t>belum</a:t>
            </a:r>
            <a:r>
              <a:rPr lang="en-US" sz="2400" b="0" dirty="0">
                <a:solidFill>
                  <a:srgbClr val="0070C0"/>
                </a:solidFill>
              </a:rPr>
              <a:t> </a:t>
            </a:r>
            <a:r>
              <a:rPr lang="en-US" sz="2400" b="0" dirty="0" err="1">
                <a:solidFill>
                  <a:srgbClr val="0070C0"/>
                </a:solidFill>
              </a:rPr>
              <a:t>ada</a:t>
            </a:r>
            <a:r>
              <a:rPr lang="en-US" sz="2400" b="0" dirty="0">
                <a:solidFill>
                  <a:srgbClr val="0070C0"/>
                </a:solidFill>
              </a:rPr>
              <a:t> yang </a:t>
            </a:r>
            <a:r>
              <a:rPr lang="en-US" sz="2400" b="0" dirty="0" err="1">
                <a:solidFill>
                  <a:srgbClr val="0070C0"/>
                </a:solidFill>
              </a:rPr>
              <a:t>tertagih</a:t>
            </a:r>
            <a:r>
              <a:rPr lang="en-US" sz="2400" b="0" dirty="0">
                <a:solidFill>
                  <a:srgbClr val="0070C0"/>
                </a:solidFill>
              </a:rPr>
              <a:t>.</a:t>
            </a:r>
          </a:p>
          <a:p>
            <a:pPr eaLnBrk="1" hangingPunct="1"/>
            <a:r>
              <a:rPr lang="en-US" sz="2400" b="0" dirty="0" err="1"/>
              <a:t>Satu</a:t>
            </a:r>
            <a:r>
              <a:rPr lang="en-US" sz="2400" b="0" dirty="0"/>
              <a:t> </a:t>
            </a:r>
            <a:r>
              <a:rPr lang="en-US" sz="2400" b="0" dirty="0" err="1"/>
              <a:t>bulan</a:t>
            </a:r>
            <a:r>
              <a:rPr lang="en-US" sz="2400" b="0" dirty="0"/>
              <a:t> </a:t>
            </a:r>
            <a:r>
              <a:rPr lang="en-US" sz="2400" b="0" dirty="0" err="1"/>
              <a:t>setelah</a:t>
            </a:r>
            <a:r>
              <a:rPr lang="en-US" sz="2400" b="0" dirty="0"/>
              <a:t> </a:t>
            </a:r>
            <a:r>
              <a:rPr lang="en-US" sz="2400" b="0" dirty="0" err="1"/>
              <a:t>kredit</a:t>
            </a:r>
            <a:r>
              <a:rPr lang="en-US" sz="2400" b="0" dirty="0"/>
              <a:t> </a:t>
            </a:r>
            <a:r>
              <a:rPr lang="en-US" sz="2400" b="0" dirty="0" err="1"/>
              <a:t>diberikan</a:t>
            </a:r>
            <a:r>
              <a:rPr lang="en-US" sz="2400" b="0" dirty="0"/>
              <a:t>: t = 1</a:t>
            </a:r>
          </a:p>
          <a:p>
            <a:pPr eaLnBrk="1" hangingPunct="1">
              <a:buFontTx/>
              <a:buNone/>
            </a:pPr>
            <a:r>
              <a:rPr lang="en-US" sz="2400" b="0" dirty="0"/>
              <a:t>    </a:t>
            </a:r>
            <a:r>
              <a:rPr lang="en-US" sz="2400" b="0" dirty="0">
                <a:solidFill>
                  <a:srgbClr val="0070C0"/>
                </a:solidFill>
              </a:rPr>
              <a:t>P = 0,95(1-e</a:t>
            </a:r>
            <a:r>
              <a:rPr lang="en-US" sz="2400" b="0" baseline="30000" dirty="0">
                <a:solidFill>
                  <a:srgbClr val="0070C0"/>
                </a:solidFill>
              </a:rPr>
              <a:t>-0,7x1</a:t>
            </a:r>
            <a:r>
              <a:rPr lang="en-US" sz="2400" b="0" dirty="0">
                <a:solidFill>
                  <a:srgbClr val="0070C0"/>
                </a:solidFill>
              </a:rPr>
              <a:t>) =0,95(1-e</a:t>
            </a:r>
            <a:r>
              <a:rPr lang="en-US" sz="2400" b="0" baseline="30000" dirty="0">
                <a:solidFill>
                  <a:srgbClr val="0070C0"/>
                </a:solidFill>
              </a:rPr>
              <a:t>-0,7</a:t>
            </a:r>
            <a:r>
              <a:rPr lang="en-US" sz="2400" b="0" dirty="0">
                <a:solidFill>
                  <a:srgbClr val="0070C0"/>
                </a:solidFill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sz="2400" b="0" dirty="0">
                <a:solidFill>
                  <a:srgbClr val="0070C0"/>
                </a:solidFill>
              </a:rPr>
              <a:t>       = 0,95(1-0,496585) =0,95(0,503415)</a:t>
            </a:r>
          </a:p>
          <a:p>
            <a:pPr eaLnBrk="1" hangingPunct="1">
              <a:buFontTx/>
              <a:buNone/>
            </a:pPr>
            <a:r>
              <a:rPr lang="en-US" sz="2400" b="0" dirty="0">
                <a:solidFill>
                  <a:srgbClr val="0070C0"/>
                </a:solidFill>
              </a:rPr>
              <a:t>       = 47,82%.</a:t>
            </a:r>
          </a:p>
          <a:p>
            <a:pPr eaLnBrk="1" hangingPunct="1"/>
            <a:r>
              <a:rPr lang="en-US" sz="2400" b="0" dirty="0" err="1"/>
              <a:t>Dua</a:t>
            </a:r>
            <a:r>
              <a:rPr lang="en-US" sz="2400" b="0" dirty="0"/>
              <a:t> </a:t>
            </a:r>
            <a:r>
              <a:rPr lang="en-US" sz="2400" b="0" dirty="0" err="1"/>
              <a:t>bulan</a:t>
            </a:r>
            <a:r>
              <a:rPr lang="en-US" sz="2400" b="0" dirty="0"/>
              <a:t> </a:t>
            </a:r>
            <a:r>
              <a:rPr lang="en-US" sz="2400" b="0" dirty="0" err="1"/>
              <a:t>setelah</a:t>
            </a:r>
            <a:r>
              <a:rPr lang="en-US" sz="2400" b="0" dirty="0"/>
              <a:t> </a:t>
            </a:r>
            <a:r>
              <a:rPr lang="en-US" sz="2400" b="0" dirty="0" err="1"/>
              <a:t>kredit</a:t>
            </a:r>
            <a:r>
              <a:rPr lang="en-US" sz="2400" b="0" dirty="0"/>
              <a:t> </a:t>
            </a:r>
            <a:r>
              <a:rPr lang="en-US" sz="2400" b="0" dirty="0" err="1"/>
              <a:t>diberikan</a:t>
            </a:r>
            <a:r>
              <a:rPr lang="en-US" sz="2400" b="0" dirty="0"/>
              <a:t>: t = 2</a:t>
            </a:r>
          </a:p>
          <a:p>
            <a:pPr eaLnBrk="1" hangingPunct="1">
              <a:buFontTx/>
              <a:buNone/>
            </a:pPr>
            <a:r>
              <a:rPr lang="en-US" sz="2400" b="0" dirty="0"/>
              <a:t>    </a:t>
            </a:r>
            <a:r>
              <a:rPr lang="en-US" sz="2400" b="0" dirty="0">
                <a:solidFill>
                  <a:srgbClr val="0070C0"/>
                </a:solidFill>
              </a:rPr>
              <a:t>P = 0,95(1-e</a:t>
            </a:r>
            <a:r>
              <a:rPr lang="en-US" sz="2400" b="0" baseline="30000" dirty="0">
                <a:solidFill>
                  <a:srgbClr val="0070C0"/>
                </a:solidFill>
              </a:rPr>
              <a:t>-0,7x2</a:t>
            </a:r>
            <a:r>
              <a:rPr lang="en-US" sz="2400" b="0" dirty="0">
                <a:solidFill>
                  <a:srgbClr val="0070C0"/>
                </a:solidFill>
              </a:rPr>
              <a:t>) =0,95(1-e</a:t>
            </a:r>
            <a:r>
              <a:rPr lang="en-US" sz="2400" b="0" baseline="30000" dirty="0">
                <a:solidFill>
                  <a:srgbClr val="0070C0"/>
                </a:solidFill>
              </a:rPr>
              <a:t>-1,4</a:t>
            </a:r>
            <a:r>
              <a:rPr lang="en-US" sz="2400" b="0" dirty="0">
                <a:solidFill>
                  <a:srgbClr val="0070C0"/>
                </a:solidFill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sz="2400" b="0" dirty="0">
                <a:solidFill>
                  <a:srgbClr val="0070C0"/>
                </a:solidFill>
              </a:rPr>
              <a:t>       = 0,95(1-0,246597) =0,95(0,753403)=71,57%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PEMBENTUKAN PERSAMAAN EKSPONENSIAL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772400" cy="4953000"/>
          </a:xfrm>
        </p:spPr>
        <p:txBody>
          <a:bodyPr/>
          <a:lstStyle/>
          <a:p>
            <a:pPr algn="just" eaLnBrk="1" hangingPunct="1"/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percobaan</a:t>
            </a:r>
            <a:r>
              <a:rPr lang="en-US" sz="2000" b="0" dirty="0"/>
              <a:t> </a:t>
            </a:r>
            <a:r>
              <a:rPr lang="en-US" sz="2000" b="0" dirty="0" err="1"/>
              <a:t>terhadap</a:t>
            </a:r>
            <a:r>
              <a:rPr lang="en-US" sz="2000" b="0" dirty="0"/>
              <a:t> </a:t>
            </a: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jenis</a:t>
            </a:r>
            <a:r>
              <a:rPr lang="en-US" sz="2000" b="0" dirty="0"/>
              <a:t> </a:t>
            </a:r>
            <a:r>
              <a:rPr lang="en-US" sz="2000" b="0" dirty="0" err="1"/>
              <a:t>bakteri</a:t>
            </a:r>
            <a:r>
              <a:rPr lang="en-US" sz="2000" b="0" dirty="0"/>
              <a:t> </a:t>
            </a:r>
            <a:r>
              <a:rPr lang="en-US" sz="2000" b="0" dirty="0" err="1"/>
              <a:t>diketahui</a:t>
            </a:r>
            <a:r>
              <a:rPr lang="en-US" sz="2000" b="0" dirty="0"/>
              <a:t> </a:t>
            </a:r>
            <a:r>
              <a:rPr lang="en-US" sz="2000" b="0" dirty="0" err="1"/>
              <a:t>adanya</a:t>
            </a:r>
            <a:r>
              <a:rPr lang="en-US" sz="2000" b="0" dirty="0"/>
              <a:t> </a:t>
            </a:r>
            <a:r>
              <a:rPr lang="en-US" sz="2000" b="0" dirty="0" err="1"/>
              <a:t>perkembangbiakan</a:t>
            </a:r>
            <a:r>
              <a:rPr lang="en-US" sz="2000" b="0" dirty="0"/>
              <a:t> </a:t>
            </a:r>
            <a:r>
              <a:rPr lang="en-US" sz="2000" b="0" dirty="0" err="1"/>
              <a:t>bakteri</a:t>
            </a:r>
            <a:r>
              <a:rPr lang="en-US" sz="2000" b="0" dirty="0"/>
              <a:t> </a:t>
            </a:r>
            <a:r>
              <a:rPr lang="en-US" sz="2000" b="0" dirty="0" err="1"/>
              <a:t>secara</a:t>
            </a:r>
            <a:r>
              <a:rPr lang="en-US" sz="2000" b="0" dirty="0"/>
              <a:t> </a:t>
            </a:r>
            <a:r>
              <a:rPr lang="en-US" sz="2000" b="0" dirty="0" err="1"/>
              <a:t>eksponensial</a:t>
            </a:r>
            <a:r>
              <a:rPr lang="en-US" sz="2000" b="0" dirty="0"/>
              <a:t> </a:t>
            </a:r>
            <a:r>
              <a:rPr lang="en-US" sz="2000" b="0" dirty="0" err="1"/>
              <a:t>dan</a:t>
            </a:r>
            <a:r>
              <a:rPr lang="en-US" sz="2000" b="0" dirty="0"/>
              <a:t> </a:t>
            </a:r>
            <a:r>
              <a:rPr lang="en-US" sz="2000" b="0" dirty="0" err="1"/>
              <a:t>kontinyu</a:t>
            </a:r>
            <a:r>
              <a:rPr lang="en-US" sz="2000" b="0" dirty="0"/>
              <a:t>. </a:t>
            </a:r>
            <a:r>
              <a:rPr lang="en-US" sz="2000" b="0" dirty="0" err="1"/>
              <a:t>Berdasarkan</a:t>
            </a:r>
            <a:r>
              <a:rPr lang="en-US" sz="2000" b="0" dirty="0"/>
              <a:t> </a:t>
            </a:r>
            <a:r>
              <a:rPr lang="en-US" sz="2000" b="0" dirty="0" err="1"/>
              <a:t>pengamatan</a:t>
            </a:r>
            <a:r>
              <a:rPr lang="en-US" sz="2000" b="0" dirty="0"/>
              <a:t> </a:t>
            </a:r>
            <a:r>
              <a:rPr lang="en-US" sz="2000" b="0" dirty="0" err="1"/>
              <a:t>diketahui</a:t>
            </a:r>
            <a:r>
              <a:rPr lang="en-US" sz="2000" b="0" dirty="0"/>
              <a:t> </a:t>
            </a:r>
            <a:r>
              <a:rPr lang="en-US" sz="2000" b="0" dirty="0" err="1"/>
              <a:t>bahwa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hari</a:t>
            </a:r>
            <a:r>
              <a:rPr lang="en-US" sz="2000" b="0" dirty="0"/>
              <a:t> </a:t>
            </a:r>
            <a:r>
              <a:rPr lang="en-US" sz="2000" b="0" dirty="0" err="1"/>
              <a:t>ke</a:t>
            </a:r>
            <a:r>
              <a:rPr lang="en-US" sz="2000" b="0" dirty="0"/>
              <a:t> 16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bakteri</a:t>
            </a:r>
            <a:r>
              <a:rPr lang="en-US" sz="2000" b="0" dirty="0"/>
              <a:t> </a:t>
            </a:r>
            <a:r>
              <a:rPr lang="en-US" sz="2000" b="0" dirty="0" err="1"/>
              <a:t>adalah</a:t>
            </a:r>
            <a:r>
              <a:rPr lang="en-US" sz="2000" b="0" dirty="0"/>
              <a:t> 325 </a:t>
            </a:r>
            <a:r>
              <a:rPr lang="en-US" sz="2000" b="0" dirty="0" err="1"/>
              <a:t>dan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hari</a:t>
            </a:r>
            <a:r>
              <a:rPr lang="en-US" sz="2000" b="0" dirty="0"/>
              <a:t> </a:t>
            </a:r>
            <a:r>
              <a:rPr lang="en-US" sz="2000" b="0" dirty="0" err="1"/>
              <a:t>ke</a:t>
            </a:r>
            <a:r>
              <a:rPr lang="en-US" sz="2000" b="0" dirty="0"/>
              <a:t> 25 </a:t>
            </a:r>
            <a:r>
              <a:rPr lang="en-US" sz="2000" b="0" dirty="0" err="1"/>
              <a:t>sebanyak</a:t>
            </a:r>
            <a:r>
              <a:rPr lang="en-US" sz="2000" b="0" dirty="0"/>
              <a:t> 800.</a:t>
            </a:r>
          </a:p>
          <a:p>
            <a:pPr eaLnBrk="1" hangingPunct="1"/>
            <a:endParaRPr lang="en-US" sz="2000" b="0" dirty="0"/>
          </a:p>
          <a:p>
            <a:pPr eaLnBrk="1" hangingPunct="1"/>
            <a:r>
              <a:rPr lang="en-US" sz="2000" b="0" dirty="0" err="1"/>
              <a:t>Tentukan</a:t>
            </a:r>
            <a:r>
              <a:rPr lang="en-US" sz="2000" b="0" dirty="0"/>
              <a:t> </a:t>
            </a:r>
            <a:r>
              <a:rPr lang="en-US" sz="2000" b="0" dirty="0" err="1"/>
              <a:t>persamaan</a:t>
            </a:r>
            <a:r>
              <a:rPr lang="en-US" sz="2000" b="0" dirty="0"/>
              <a:t>:  P</a:t>
            </a:r>
            <a:r>
              <a:rPr lang="en-US" sz="2000" b="0" baseline="-25000" dirty="0"/>
              <a:t>t</a:t>
            </a:r>
            <a:r>
              <a:rPr lang="en-US" sz="2000" b="0" dirty="0"/>
              <a:t> = f(t) = P</a:t>
            </a:r>
            <a:r>
              <a:rPr lang="en-US" sz="2000" b="0" baseline="-25000" dirty="0"/>
              <a:t>0 </a:t>
            </a:r>
            <a:r>
              <a:rPr lang="en-US" sz="2000" b="0" dirty="0"/>
              <a:t>.</a:t>
            </a:r>
            <a:r>
              <a:rPr lang="en-US" sz="2000" b="0" baseline="-25000" dirty="0"/>
              <a:t> </a:t>
            </a:r>
            <a:r>
              <a:rPr lang="en-US" sz="2000" b="0" dirty="0" err="1"/>
              <a:t>e</a:t>
            </a:r>
            <a:r>
              <a:rPr lang="en-US" sz="2000" b="0" baseline="30000" dirty="0" err="1"/>
              <a:t>rt</a:t>
            </a:r>
            <a:r>
              <a:rPr lang="en-US" sz="2000" b="0" dirty="0"/>
              <a:t> </a:t>
            </a:r>
          </a:p>
          <a:p>
            <a:pPr eaLnBrk="1" hangingPunct="1">
              <a:buFontTx/>
              <a:buNone/>
            </a:pPr>
            <a:r>
              <a:rPr lang="en-US" sz="2000" b="0" dirty="0"/>
              <a:t>   	</a:t>
            </a:r>
            <a:r>
              <a:rPr lang="en-US" sz="2000" b="0" dirty="0" err="1"/>
              <a:t>dimana</a:t>
            </a:r>
            <a:r>
              <a:rPr lang="en-US" sz="2000" b="0" dirty="0"/>
              <a:t>: P</a:t>
            </a:r>
            <a:r>
              <a:rPr lang="en-US" sz="2000" b="0" baseline="-25000" dirty="0"/>
              <a:t>t</a:t>
            </a:r>
            <a:r>
              <a:rPr lang="en-US" sz="2000" b="0" dirty="0"/>
              <a:t>  = 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bakteri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 </a:t>
            </a:r>
            <a:r>
              <a:rPr lang="en-US" sz="2000" b="0" dirty="0" err="1"/>
              <a:t>hari</a:t>
            </a:r>
            <a:r>
              <a:rPr lang="en-US" sz="2000" b="0" dirty="0"/>
              <a:t> </a:t>
            </a:r>
            <a:r>
              <a:rPr lang="en-US" sz="2000" b="0" dirty="0" err="1"/>
              <a:t>ke</a:t>
            </a:r>
            <a:r>
              <a:rPr lang="en-US" sz="2000" b="0" dirty="0"/>
              <a:t> t</a:t>
            </a:r>
          </a:p>
          <a:p>
            <a:pPr eaLnBrk="1" hangingPunct="1">
              <a:buFontTx/>
              <a:buNone/>
            </a:pPr>
            <a:r>
              <a:rPr lang="en-US" sz="2000" b="0" dirty="0"/>
              <a:t>                   P</a:t>
            </a:r>
            <a:r>
              <a:rPr lang="en-US" sz="2000" b="0" baseline="-25000" dirty="0"/>
              <a:t>0 </a:t>
            </a:r>
            <a:r>
              <a:rPr lang="en-US" sz="2000" b="0" dirty="0"/>
              <a:t>= 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bakteri</a:t>
            </a:r>
            <a:r>
              <a:rPr lang="en-US" sz="2000" b="0" dirty="0"/>
              <a:t> </a:t>
            </a:r>
            <a:r>
              <a:rPr lang="en-US" sz="2000" b="0" dirty="0" err="1"/>
              <a:t>mula-mula</a:t>
            </a:r>
            <a:endParaRPr lang="en-US" sz="2000" b="0" dirty="0"/>
          </a:p>
          <a:p>
            <a:pPr eaLnBrk="1" hangingPunct="1">
              <a:buFontTx/>
              <a:buNone/>
            </a:pPr>
            <a:r>
              <a:rPr lang="en-US" sz="2000" b="0" dirty="0"/>
              <a:t>                   r    = </a:t>
            </a:r>
            <a:r>
              <a:rPr lang="en-US" sz="2000" b="0" dirty="0" err="1"/>
              <a:t>tingkat</a:t>
            </a:r>
            <a:r>
              <a:rPr lang="en-US" sz="2000" b="0" dirty="0"/>
              <a:t> </a:t>
            </a:r>
            <a:r>
              <a:rPr lang="en-US" sz="2000" b="0" dirty="0" err="1"/>
              <a:t>pertumbuhan</a:t>
            </a:r>
            <a:r>
              <a:rPr lang="en-US" sz="2000" b="0" dirty="0"/>
              <a:t>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bakteri</a:t>
            </a:r>
            <a:r>
              <a:rPr lang="en-US" sz="2000" b="0" dirty="0"/>
              <a:t> per </a:t>
            </a:r>
            <a:r>
              <a:rPr lang="en-US" sz="2000" b="0" dirty="0" err="1"/>
              <a:t>hari</a:t>
            </a:r>
            <a:r>
              <a:rPr lang="en-US" sz="2000" b="0" dirty="0"/>
              <a:t>                              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315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 err="1"/>
              <a:t>Jawab</a:t>
            </a:r>
            <a:r>
              <a:rPr lang="en-US" sz="2000" b="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Yang </a:t>
            </a:r>
            <a:r>
              <a:rPr lang="en-US" sz="2000" b="0" dirty="0" err="1"/>
              <a:t>harus</a:t>
            </a:r>
            <a:r>
              <a:rPr lang="en-US" sz="2000" b="0" dirty="0"/>
              <a:t> </a:t>
            </a:r>
            <a:r>
              <a:rPr lang="en-US" sz="2000" b="0" dirty="0" err="1"/>
              <a:t>dicari</a:t>
            </a:r>
            <a:r>
              <a:rPr lang="en-US" sz="2000" b="0" dirty="0"/>
              <a:t> </a:t>
            </a:r>
            <a:r>
              <a:rPr lang="en-US" sz="2000" b="0" dirty="0" err="1"/>
              <a:t>adalah</a:t>
            </a:r>
            <a:r>
              <a:rPr lang="en-US" sz="2000" b="0" dirty="0"/>
              <a:t> parameter P</a:t>
            </a:r>
            <a:r>
              <a:rPr lang="en-US" sz="2000" b="0" baseline="-25000" dirty="0"/>
              <a:t>0 </a:t>
            </a:r>
            <a:r>
              <a:rPr lang="en-US" sz="2000" b="0" dirty="0" err="1"/>
              <a:t>dan</a:t>
            </a:r>
            <a:r>
              <a:rPr lang="en-US" sz="2000" b="0" dirty="0"/>
              <a:t> </a:t>
            </a:r>
            <a:r>
              <a:rPr lang="en-US" sz="2000" b="0" dirty="0" err="1"/>
              <a:t>i</a:t>
            </a:r>
            <a:r>
              <a:rPr lang="en-US" sz="2000" b="0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P</a:t>
            </a:r>
            <a:r>
              <a:rPr lang="en-US" sz="2000" b="0" baseline="-25000" dirty="0"/>
              <a:t>t</a:t>
            </a:r>
            <a:r>
              <a:rPr lang="en-US" sz="2000" b="0" dirty="0"/>
              <a:t>    =  P</a:t>
            </a:r>
            <a:r>
              <a:rPr lang="en-US" sz="2000" b="0" baseline="-25000" dirty="0"/>
              <a:t>0</a:t>
            </a:r>
            <a:r>
              <a:rPr lang="en-US" sz="2000" b="0" dirty="0"/>
              <a:t>e</a:t>
            </a:r>
            <a:r>
              <a:rPr lang="en-US" sz="2000" b="0" baseline="30000" dirty="0"/>
              <a:t>it</a:t>
            </a:r>
            <a:r>
              <a:rPr lang="en-US" sz="2000" b="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325 = P</a:t>
            </a:r>
            <a:r>
              <a:rPr lang="en-US" sz="2000" b="0" baseline="-25000" dirty="0"/>
              <a:t>0</a:t>
            </a:r>
            <a:r>
              <a:rPr lang="en-US" sz="2000" b="0" dirty="0"/>
              <a:t>e</a:t>
            </a:r>
            <a:r>
              <a:rPr lang="en-US" sz="2000" b="0" baseline="30000" dirty="0"/>
              <a:t>16i</a:t>
            </a:r>
            <a:r>
              <a:rPr lang="en-US" sz="2000" b="0" dirty="0"/>
              <a:t>  →  </a:t>
            </a:r>
            <a:r>
              <a:rPr lang="en-US" sz="2000" b="0" dirty="0" err="1"/>
              <a:t>ln</a:t>
            </a:r>
            <a:r>
              <a:rPr lang="en-US" sz="2000" b="0" dirty="0"/>
              <a:t> 325  = </a:t>
            </a:r>
            <a:r>
              <a:rPr lang="en-US" sz="2000" b="0" dirty="0" err="1"/>
              <a:t>ln</a:t>
            </a:r>
            <a:r>
              <a:rPr lang="en-US" sz="2000" b="0" dirty="0"/>
              <a:t> P</a:t>
            </a:r>
            <a:r>
              <a:rPr lang="en-US" sz="2000" b="0" baseline="-25000" dirty="0"/>
              <a:t>0</a:t>
            </a:r>
            <a:r>
              <a:rPr lang="en-US" sz="2000" b="0" dirty="0"/>
              <a:t>e</a:t>
            </a:r>
            <a:r>
              <a:rPr lang="en-US" sz="2000" b="0" baseline="30000" dirty="0"/>
              <a:t>16i</a:t>
            </a:r>
            <a:r>
              <a:rPr lang="en-US" sz="2000" b="0" dirty="0"/>
              <a:t> = </a:t>
            </a:r>
            <a:r>
              <a:rPr lang="en-US" sz="2000" b="0" dirty="0" err="1"/>
              <a:t>ln</a:t>
            </a:r>
            <a:r>
              <a:rPr lang="en-US" sz="2000" b="0" dirty="0"/>
              <a:t> P</a:t>
            </a:r>
            <a:r>
              <a:rPr lang="en-US" sz="2000" b="0" baseline="-25000" dirty="0"/>
              <a:t>0 </a:t>
            </a:r>
            <a:r>
              <a:rPr lang="en-US" sz="2000" b="0" dirty="0"/>
              <a:t>+ </a:t>
            </a:r>
            <a:r>
              <a:rPr lang="en-US" sz="2000" b="0" dirty="0" err="1"/>
              <a:t>ln</a:t>
            </a:r>
            <a:r>
              <a:rPr lang="en-US" sz="2000" b="0" dirty="0"/>
              <a:t> e</a:t>
            </a:r>
            <a:r>
              <a:rPr lang="en-US" sz="2000" b="0" baseline="30000" dirty="0"/>
              <a:t>16i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baseline="30000" dirty="0"/>
              <a:t>			  </a:t>
            </a:r>
            <a:r>
              <a:rPr lang="en-US" sz="2000" b="0" dirty="0" err="1"/>
              <a:t>ln</a:t>
            </a:r>
            <a:r>
              <a:rPr lang="en-US" sz="2000" b="0" dirty="0"/>
              <a:t> 325</a:t>
            </a:r>
            <a:r>
              <a:rPr lang="en-US" sz="2000" b="0" baseline="30000" dirty="0"/>
              <a:t> 	</a:t>
            </a:r>
            <a:r>
              <a:rPr lang="en-US" sz="2000" b="0" dirty="0"/>
              <a:t>= </a:t>
            </a:r>
            <a:r>
              <a:rPr lang="en-US" sz="2000" b="0" dirty="0" err="1"/>
              <a:t>ln</a:t>
            </a:r>
            <a:r>
              <a:rPr lang="en-US" sz="2000" b="0" dirty="0"/>
              <a:t> P</a:t>
            </a:r>
            <a:r>
              <a:rPr lang="en-US" sz="2000" b="0" baseline="-25000" dirty="0"/>
              <a:t>0 </a:t>
            </a:r>
            <a:r>
              <a:rPr lang="en-US" sz="2000" b="0" dirty="0"/>
              <a:t>+ 16i.ln 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                           5,7838 = </a:t>
            </a:r>
            <a:r>
              <a:rPr lang="en-US" sz="2000" b="0" dirty="0" err="1"/>
              <a:t>ln</a:t>
            </a:r>
            <a:r>
              <a:rPr lang="en-US" sz="2000" b="0" dirty="0"/>
              <a:t> P</a:t>
            </a:r>
            <a:r>
              <a:rPr lang="en-US" sz="2000" b="0" baseline="-25000" dirty="0"/>
              <a:t>0 </a:t>
            </a:r>
            <a:r>
              <a:rPr lang="en-US" sz="2000" b="0" dirty="0"/>
              <a:t>+ 16i</a:t>
            </a:r>
            <a:r>
              <a:rPr lang="en-US" sz="2000" b="0" baseline="30000" dirty="0"/>
              <a:t> </a:t>
            </a:r>
            <a:r>
              <a:rPr lang="en-US" sz="2000" b="0" dirty="0"/>
              <a:t>…….. (a)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800 =  P</a:t>
            </a:r>
            <a:r>
              <a:rPr lang="en-US" sz="2000" b="0" baseline="-25000" dirty="0"/>
              <a:t>0</a:t>
            </a:r>
            <a:r>
              <a:rPr lang="en-US" sz="2000" b="0" dirty="0"/>
              <a:t>e</a:t>
            </a:r>
            <a:r>
              <a:rPr lang="en-US" sz="2000" b="0" baseline="30000" dirty="0"/>
              <a:t>25i</a:t>
            </a:r>
            <a:r>
              <a:rPr lang="en-US" sz="2000" b="0" dirty="0"/>
              <a:t> →   </a:t>
            </a:r>
            <a:r>
              <a:rPr lang="en-US" sz="2000" b="0" dirty="0" err="1"/>
              <a:t>ln</a:t>
            </a:r>
            <a:r>
              <a:rPr lang="en-US" sz="2000" b="0" dirty="0"/>
              <a:t> 800 	= </a:t>
            </a:r>
            <a:r>
              <a:rPr lang="en-US" sz="2000" b="0" dirty="0" err="1"/>
              <a:t>ln</a:t>
            </a:r>
            <a:r>
              <a:rPr lang="en-US" sz="2000" b="0" dirty="0"/>
              <a:t> P</a:t>
            </a:r>
            <a:r>
              <a:rPr lang="en-US" sz="2000" b="0" baseline="-25000" dirty="0"/>
              <a:t>0</a:t>
            </a:r>
            <a:r>
              <a:rPr lang="en-US" sz="2000" b="0" dirty="0"/>
              <a:t>e</a:t>
            </a:r>
            <a:r>
              <a:rPr lang="en-US" sz="2000" b="0" baseline="30000" dirty="0"/>
              <a:t>25i</a:t>
            </a:r>
            <a:r>
              <a:rPr lang="en-US" sz="2000" b="0" dirty="0"/>
              <a:t> = </a:t>
            </a:r>
            <a:r>
              <a:rPr lang="en-US" sz="2000" b="0" dirty="0" err="1"/>
              <a:t>ln</a:t>
            </a:r>
            <a:r>
              <a:rPr lang="en-US" sz="2000" b="0" dirty="0"/>
              <a:t> P</a:t>
            </a:r>
            <a:r>
              <a:rPr lang="en-US" sz="2000" b="0" baseline="-25000" dirty="0"/>
              <a:t>0</a:t>
            </a:r>
            <a:r>
              <a:rPr lang="en-US" sz="2000" b="0" dirty="0"/>
              <a:t> + </a:t>
            </a:r>
            <a:r>
              <a:rPr lang="en-US" sz="2000" b="0" dirty="0" err="1"/>
              <a:t>ln</a:t>
            </a:r>
            <a:r>
              <a:rPr lang="en-US" sz="2000" b="0" dirty="0"/>
              <a:t> e</a:t>
            </a:r>
            <a:r>
              <a:rPr lang="en-US" sz="2000" b="0" baseline="30000" dirty="0"/>
              <a:t>25i</a:t>
            </a:r>
            <a:r>
              <a:rPr lang="en-US" sz="2000" b="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 			  </a:t>
            </a:r>
            <a:r>
              <a:rPr lang="en-US" sz="2000" b="0" dirty="0" err="1"/>
              <a:t>ln</a:t>
            </a:r>
            <a:r>
              <a:rPr lang="en-US" sz="2000" b="0" dirty="0"/>
              <a:t> 800 	= lnP</a:t>
            </a:r>
            <a:r>
              <a:rPr lang="en-US" sz="2000" b="0" baseline="-25000" dirty="0"/>
              <a:t>0 </a:t>
            </a:r>
            <a:r>
              <a:rPr lang="en-US" sz="2000" b="0" dirty="0"/>
              <a:t>+ 25i.ln 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                           6,6846 = </a:t>
            </a:r>
            <a:r>
              <a:rPr lang="en-US" sz="2000" b="0" dirty="0" err="1"/>
              <a:t>ln</a:t>
            </a:r>
            <a:r>
              <a:rPr lang="en-US" sz="2000" b="0" dirty="0"/>
              <a:t> P</a:t>
            </a:r>
            <a:r>
              <a:rPr lang="en-US" sz="2000" b="0" baseline="-25000" dirty="0"/>
              <a:t>0 </a:t>
            </a:r>
            <a:r>
              <a:rPr lang="en-US" sz="2000" b="0" dirty="0"/>
              <a:t>+ 25i ……. (b)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000" b="0" dirty="0"/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 err="1"/>
              <a:t>Eliminasi</a:t>
            </a:r>
            <a:r>
              <a:rPr lang="en-US" sz="2000" b="0" dirty="0"/>
              <a:t> (a) &amp; (b) →   -0,9008 = -9i → </a:t>
            </a:r>
            <a:r>
              <a:rPr lang="en-US" sz="2000" b="0" dirty="0" err="1"/>
              <a:t>i</a:t>
            </a:r>
            <a:r>
              <a:rPr lang="en-US" sz="2000" b="0" dirty="0"/>
              <a:t> = 0,1001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325 = P</a:t>
            </a:r>
            <a:r>
              <a:rPr lang="en-US" sz="2000" b="0" baseline="-25000" dirty="0"/>
              <a:t>0 </a:t>
            </a:r>
            <a:r>
              <a:rPr lang="en-US" sz="2000" b="0" dirty="0"/>
              <a:t>. e</a:t>
            </a:r>
            <a:r>
              <a:rPr lang="en-US" sz="2000" b="0" baseline="30000" dirty="0"/>
              <a:t>16 x 0.1001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325 = 4.961P</a:t>
            </a:r>
            <a:r>
              <a:rPr lang="en-US" sz="2000" b="0" baseline="-25000" dirty="0"/>
              <a:t>0</a:t>
            </a:r>
            <a:endParaRPr lang="en-US" sz="2000" b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P</a:t>
            </a:r>
            <a:r>
              <a:rPr lang="en-US" sz="2000" b="0" baseline="-25000" dirty="0"/>
              <a:t>0    </a:t>
            </a:r>
            <a:r>
              <a:rPr lang="en-US" sz="2000" b="0" dirty="0">
                <a:cs typeface="Arial" charset="0"/>
              </a:rPr>
              <a:t>≈</a:t>
            </a:r>
            <a:r>
              <a:rPr lang="en-US" sz="2000" b="0" dirty="0"/>
              <a:t>  66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dirty="0" err="1"/>
              <a:t>Jadi</a:t>
            </a:r>
            <a:r>
              <a:rPr lang="en-US" sz="2000" b="0" dirty="0"/>
              <a:t>: Pt    =  66e</a:t>
            </a:r>
            <a:r>
              <a:rPr lang="en-US" sz="2000" b="0" baseline="30000" dirty="0"/>
              <a:t>0,1001t</a:t>
            </a:r>
            <a:r>
              <a:rPr lang="en-US" sz="2000" b="0" dirty="0"/>
              <a:t>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76200"/>
            <a:ext cx="545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aettenschweiler" pitchFamily="34" charset="0"/>
              </a:rPr>
              <a:t>PEMBENTUKAN PERSAMAAN EKSPONENSIAL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KESIMPULAN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0" dirty="0" err="1"/>
              <a:t>Fungsi</a:t>
            </a:r>
            <a:r>
              <a:rPr lang="en-US" sz="2400" b="0" dirty="0"/>
              <a:t> linier </a:t>
            </a:r>
            <a:r>
              <a:rPr lang="en-US" sz="2400" b="0" dirty="0" err="1"/>
              <a:t>menggambarkan</a:t>
            </a:r>
            <a:r>
              <a:rPr lang="en-US" sz="2400" b="0" dirty="0"/>
              <a:t> </a:t>
            </a:r>
            <a:r>
              <a:rPr lang="en-US" sz="2400" b="0" dirty="0" err="1"/>
              <a:t>fenomena</a:t>
            </a:r>
            <a:r>
              <a:rPr lang="en-US" sz="2400" b="0" dirty="0"/>
              <a:t> </a:t>
            </a:r>
            <a:r>
              <a:rPr lang="en-US" sz="2400" b="0" dirty="0" err="1"/>
              <a:t>pertumbuhan</a:t>
            </a:r>
            <a:r>
              <a:rPr lang="en-US" sz="2400" b="0" dirty="0"/>
              <a:t>/</a:t>
            </a:r>
            <a:r>
              <a:rPr lang="en-US" sz="2400" b="0" dirty="0" err="1"/>
              <a:t>peluruhan</a:t>
            </a:r>
            <a:r>
              <a:rPr lang="en-US" sz="2400" b="0" dirty="0"/>
              <a:t> </a:t>
            </a:r>
            <a:r>
              <a:rPr lang="en-US" sz="2400" b="0" dirty="0" err="1"/>
              <a:t>dengan</a:t>
            </a:r>
            <a:r>
              <a:rPr lang="en-US" sz="2400" b="0" dirty="0"/>
              <a:t> </a:t>
            </a:r>
            <a:r>
              <a:rPr lang="en-US" sz="2400" u="sng" dirty="0" err="1">
                <a:solidFill>
                  <a:srgbClr val="333399"/>
                </a:solidFill>
              </a:rPr>
              <a:t>tingkat</a:t>
            </a:r>
            <a:r>
              <a:rPr lang="en-US" sz="2400" u="sng" dirty="0">
                <a:solidFill>
                  <a:srgbClr val="333399"/>
                </a:solidFill>
              </a:rPr>
              <a:t> </a:t>
            </a:r>
            <a:r>
              <a:rPr lang="en-US" sz="2400" u="sng" dirty="0" err="1">
                <a:solidFill>
                  <a:srgbClr val="333399"/>
                </a:solidFill>
              </a:rPr>
              <a:t>perubahan</a:t>
            </a:r>
            <a:r>
              <a:rPr lang="en-US" sz="2400" u="sng" dirty="0">
                <a:solidFill>
                  <a:srgbClr val="333399"/>
                </a:solidFill>
              </a:rPr>
              <a:t> </a:t>
            </a:r>
            <a:r>
              <a:rPr lang="en-US" sz="2400" u="sng" dirty="0" err="1">
                <a:solidFill>
                  <a:srgbClr val="333399"/>
                </a:solidFill>
              </a:rPr>
              <a:t>konstan</a:t>
            </a:r>
            <a:r>
              <a:rPr lang="en-US" sz="2400" b="0" u="sng" dirty="0"/>
              <a:t>.</a:t>
            </a:r>
          </a:p>
          <a:p>
            <a:pPr eaLnBrk="1" hangingPunct="1"/>
            <a:endParaRPr lang="en-US" sz="2400" b="0" u="sng" dirty="0"/>
          </a:p>
          <a:p>
            <a:pPr eaLnBrk="1" hangingPunct="1"/>
            <a:r>
              <a:rPr lang="en-US" sz="2400" b="0" dirty="0" err="1"/>
              <a:t>Fungsi</a:t>
            </a:r>
            <a:r>
              <a:rPr lang="en-US" sz="2400" b="0" dirty="0"/>
              <a:t> </a:t>
            </a:r>
            <a:r>
              <a:rPr lang="en-US" sz="2400" b="0" dirty="0" err="1"/>
              <a:t>kuadrat</a:t>
            </a:r>
            <a:r>
              <a:rPr lang="en-US" sz="2400" b="0" dirty="0"/>
              <a:t> </a:t>
            </a:r>
            <a:r>
              <a:rPr lang="en-US" sz="2400" b="0" dirty="0" err="1"/>
              <a:t>menggambarkan</a:t>
            </a:r>
            <a:r>
              <a:rPr lang="en-US" sz="2400" b="0" dirty="0"/>
              <a:t> </a:t>
            </a:r>
            <a:r>
              <a:rPr lang="en-US" sz="2400" b="0" dirty="0" err="1"/>
              <a:t>fenomena</a:t>
            </a:r>
            <a:r>
              <a:rPr lang="en-US" sz="2400" b="0" dirty="0"/>
              <a:t> </a:t>
            </a:r>
            <a:r>
              <a:rPr lang="en-US" sz="2400" b="0" dirty="0" err="1"/>
              <a:t>pertumbuhan</a:t>
            </a:r>
            <a:r>
              <a:rPr lang="en-US" sz="2400" b="0" dirty="0"/>
              <a:t>/</a:t>
            </a:r>
            <a:r>
              <a:rPr lang="en-US" sz="2400" b="0" dirty="0" err="1"/>
              <a:t>peluruhan</a:t>
            </a:r>
            <a:r>
              <a:rPr lang="en-US" sz="2400" b="0" dirty="0"/>
              <a:t> </a:t>
            </a:r>
            <a:r>
              <a:rPr lang="en-US" sz="2400" b="0" dirty="0" err="1"/>
              <a:t>dengan</a:t>
            </a:r>
            <a:r>
              <a:rPr lang="en-US" sz="2400" b="0" dirty="0"/>
              <a:t> </a:t>
            </a:r>
            <a:r>
              <a:rPr lang="en-US" sz="2400" u="sng" dirty="0" err="1">
                <a:solidFill>
                  <a:srgbClr val="333399"/>
                </a:solidFill>
              </a:rPr>
              <a:t>tingkat</a:t>
            </a:r>
            <a:r>
              <a:rPr lang="en-US" sz="2400" u="sng" dirty="0">
                <a:solidFill>
                  <a:srgbClr val="333399"/>
                </a:solidFill>
              </a:rPr>
              <a:t> </a:t>
            </a:r>
            <a:r>
              <a:rPr lang="en-US" sz="2400" u="sng" dirty="0" err="1">
                <a:solidFill>
                  <a:srgbClr val="333399"/>
                </a:solidFill>
              </a:rPr>
              <a:t>perubahan</a:t>
            </a:r>
            <a:r>
              <a:rPr lang="en-US" sz="2400" u="sng" dirty="0">
                <a:solidFill>
                  <a:srgbClr val="333399"/>
                </a:solidFill>
              </a:rPr>
              <a:t> yang </a:t>
            </a:r>
            <a:r>
              <a:rPr lang="en-US" sz="2400" u="sng" dirty="0" err="1">
                <a:solidFill>
                  <a:srgbClr val="333399"/>
                </a:solidFill>
              </a:rPr>
              <a:t>tidak</a:t>
            </a:r>
            <a:r>
              <a:rPr lang="en-US" sz="2400" u="sng" dirty="0">
                <a:solidFill>
                  <a:srgbClr val="333399"/>
                </a:solidFill>
              </a:rPr>
              <a:t> </a:t>
            </a:r>
            <a:r>
              <a:rPr lang="en-US" sz="2400" u="sng" dirty="0" err="1">
                <a:solidFill>
                  <a:srgbClr val="333399"/>
                </a:solidFill>
              </a:rPr>
              <a:t>konstan</a:t>
            </a:r>
            <a:r>
              <a:rPr lang="en-US" sz="2400" dirty="0"/>
              <a:t>.</a:t>
            </a:r>
          </a:p>
          <a:p>
            <a:pPr eaLnBrk="1" hangingPunct="1"/>
            <a:endParaRPr lang="en-US" sz="2400" b="0" u="sng" dirty="0"/>
          </a:p>
          <a:p>
            <a:pPr eaLnBrk="1" hangingPunct="1"/>
            <a:r>
              <a:rPr lang="en-US" sz="2400" b="0" dirty="0" err="1"/>
              <a:t>Fungsi</a:t>
            </a:r>
            <a:r>
              <a:rPr lang="en-US" sz="2400" b="0" dirty="0"/>
              <a:t> </a:t>
            </a:r>
            <a:r>
              <a:rPr lang="en-US" sz="2400" b="0" dirty="0" err="1"/>
              <a:t>eksponensial</a:t>
            </a:r>
            <a:r>
              <a:rPr lang="en-US" sz="2400" b="0" dirty="0"/>
              <a:t> </a:t>
            </a:r>
            <a:r>
              <a:rPr lang="en-US" sz="2400" b="0" dirty="0" err="1"/>
              <a:t>menggambarkan</a:t>
            </a:r>
            <a:r>
              <a:rPr lang="en-US" sz="2400" b="0" dirty="0"/>
              <a:t> </a:t>
            </a:r>
            <a:r>
              <a:rPr lang="en-US" sz="2400" b="0" dirty="0" err="1"/>
              <a:t>fenomena</a:t>
            </a:r>
            <a:r>
              <a:rPr lang="en-US" sz="2400" b="0" dirty="0"/>
              <a:t> </a:t>
            </a:r>
            <a:r>
              <a:rPr lang="en-US" sz="2400" b="0" dirty="0" err="1"/>
              <a:t>pertumbuhan</a:t>
            </a:r>
            <a:r>
              <a:rPr lang="en-US" sz="2400" b="0" dirty="0"/>
              <a:t>/</a:t>
            </a:r>
            <a:r>
              <a:rPr lang="en-US" sz="2400" b="0" dirty="0" err="1"/>
              <a:t>peluruhan</a:t>
            </a:r>
            <a:r>
              <a:rPr lang="en-US" sz="2400" b="0" dirty="0"/>
              <a:t> </a:t>
            </a:r>
            <a:r>
              <a:rPr lang="en-US" sz="2400" b="0" dirty="0" err="1"/>
              <a:t>dengan</a:t>
            </a:r>
            <a:r>
              <a:rPr lang="en-US" sz="2400" b="0" dirty="0"/>
              <a:t> </a:t>
            </a:r>
            <a:r>
              <a:rPr lang="en-US" sz="2400" u="sng" dirty="0" err="1">
                <a:solidFill>
                  <a:srgbClr val="333399"/>
                </a:solidFill>
              </a:rPr>
              <a:t>persentase</a:t>
            </a:r>
            <a:r>
              <a:rPr lang="en-US" sz="2400" u="sng" dirty="0">
                <a:solidFill>
                  <a:srgbClr val="333399"/>
                </a:solidFill>
              </a:rPr>
              <a:t> </a:t>
            </a:r>
            <a:r>
              <a:rPr lang="en-US" sz="2400" u="sng" dirty="0" err="1">
                <a:solidFill>
                  <a:srgbClr val="333399"/>
                </a:solidFill>
              </a:rPr>
              <a:t>tetap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JUMLAH PEGAWAI OPTIMAL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077200" cy="50292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000" b="0" dirty="0" err="1"/>
              <a:t>Sebuah</a:t>
            </a:r>
            <a:r>
              <a:rPr lang="en-US" sz="2000" b="0" dirty="0"/>
              <a:t> </a:t>
            </a:r>
            <a:r>
              <a:rPr lang="en-US" sz="2000" b="0" dirty="0" err="1"/>
              <a:t>perusahaan</a:t>
            </a:r>
            <a:r>
              <a:rPr lang="en-US" sz="2000" b="0" dirty="0"/>
              <a:t> </a:t>
            </a:r>
            <a:r>
              <a:rPr lang="en-US" sz="2000" b="0" dirty="0" err="1"/>
              <a:t>asuransi</a:t>
            </a:r>
            <a:r>
              <a:rPr lang="en-US" sz="2000" b="0" dirty="0"/>
              <a:t> </a:t>
            </a:r>
            <a:r>
              <a:rPr lang="en-US" sz="2000" b="0" dirty="0" err="1"/>
              <a:t>sedang</a:t>
            </a:r>
            <a:r>
              <a:rPr lang="en-US" sz="2000" b="0" dirty="0"/>
              <a:t> </a:t>
            </a:r>
            <a:r>
              <a:rPr lang="en-US" sz="2000" b="0" dirty="0" err="1"/>
              <a:t>memikirkan</a:t>
            </a:r>
            <a:r>
              <a:rPr lang="en-US" sz="2000" b="0" dirty="0"/>
              <a:t> 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pegawai</a:t>
            </a:r>
            <a:r>
              <a:rPr lang="en-US" sz="2000" b="0" dirty="0"/>
              <a:t> yang optimal </a:t>
            </a:r>
            <a:r>
              <a:rPr lang="en-US" sz="2000" b="0" dirty="0" err="1"/>
              <a:t>untuk</a:t>
            </a:r>
            <a:r>
              <a:rPr lang="en-US" sz="2000" b="0" dirty="0"/>
              <a:t> </a:t>
            </a:r>
            <a:r>
              <a:rPr lang="en-US" sz="2000" b="0" dirty="0" err="1"/>
              <a:t>memproses</a:t>
            </a:r>
            <a:r>
              <a:rPr lang="en-US" sz="2000" b="0" dirty="0"/>
              <a:t> </a:t>
            </a:r>
            <a:r>
              <a:rPr lang="en-US" sz="2000" b="0" dirty="0" err="1"/>
              <a:t>klaim</a:t>
            </a:r>
            <a:r>
              <a:rPr lang="en-US" sz="2000" b="0" dirty="0"/>
              <a:t> </a:t>
            </a:r>
            <a:r>
              <a:rPr lang="en-US" sz="2000" b="0" dirty="0" err="1"/>
              <a:t>dari</a:t>
            </a:r>
            <a:r>
              <a:rPr lang="en-US" sz="2000" b="0" dirty="0"/>
              <a:t> </a:t>
            </a:r>
            <a:r>
              <a:rPr lang="en-US" sz="2000" b="0" dirty="0" err="1"/>
              <a:t>para</a:t>
            </a:r>
            <a:r>
              <a:rPr lang="en-US" sz="2000" b="0" dirty="0"/>
              <a:t> </a:t>
            </a:r>
            <a:r>
              <a:rPr lang="en-US" sz="2000" b="0" dirty="0" err="1"/>
              <a:t>nasabah</a:t>
            </a:r>
            <a:r>
              <a:rPr lang="en-US" sz="2000" b="0" dirty="0"/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000" b="0" dirty="0" err="1"/>
              <a:t>Setelah</a:t>
            </a:r>
            <a:r>
              <a:rPr lang="en-US" sz="2000" b="0" dirty="0"/>
              <a:t> </a:t>
            </a:r>
            <a:r>
              <a:rPr lang="en-US" sz="2000" b="0" dirty="0" err="1"/>
              <a:t>di</a:t>
            </a:r>
            <a:r>
              <a:rPr lang="en-US" sz="2000" b="0" dirty="0"/>
              <a:t> </a:t>
            </a:r>
            <a:r>
              <a:rPr lang="en-US" sz="2000" b="0" dirty="0" err="1"/>
              <a:t>analisis</a:t>
            </a:r>
            <a:r>
              <a:rPr lang="en-US" sz="2000" b="0" dirty="0"/>
              <a:t>, </a:t>
            </a:r>
            <a:r>
              <a:rPr lang="en-US" sz="2000" b="0" dirty="0" err="1"/>
              <a:t>ternyata</a:t>
            </a:r>
            <a:r>
              <a:rPr lang="en-US" sz="2000" b="0" dirty="0"/>
              <a:t> </a:t>
            </a:r>
            <a:r>
              <a:rPr lang="en-US" sz="2000" b="0" dirty="0" err="1"/>
              <a:t>biaya</a:t>
            </a:r>
            <a:r>
              <a:rPr lang="en-US" sz="2000" b="0" dirty="0"/>
              <a:t> rata-rata (C) </a:t>
            </a:r>
            <a:r>
              <a:rPr lang="en-US" sz="2000" b="0" dirty="0" err="1"/>
              <a:t>untuk</a:t>
            </a:r>
            <a:r>
              <a:rPr lang="en-US" sz="2000" b="0" dirty="0"/>
              <a:t> </a:t>
            </a:r>
            <a:r>
              <a:rPr lang="en-US" sz="2000" b="0" dirty="0" err="1"/>
              <a:t>memproses</a:t>
            </a:r>
            <a:r>
              <a:rPr lang="en-US" sz="2000" b="0" dirty="0"/>
              <a:t> </a:t>
            </a:r>
            <a:r>
              <a:rPr lang="en-US" sz="2000" b="0" dirty="0" err="1"/>
              <a:t>klaim</a:t>
            </a:r>
            <a:r>
              <a:rPr lang="en-US" sz="2000" b="0" dirty="0"/>
              <a:t> </a:t>
            </a:r>
            <a:r>
              <a:rPr lang="en-US" sz="2000" b="0" dirty="0" err="1"/>
              <a:t>bergantung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pegawai</a:t>
            </a:r>
            <a:r>
              <a:rPr lang="en-US" sz="2000" b="0" dirty="0"/>
              <a:t> (x), yang </a:t>
            </a:r>
            <a:r>
              <a:rPr lang="en-US" sz="2000" b="0" dirty="0" err="1"/>
              <a:t>dinyatakan</a:t>
            </a:r>
            <a:r>
              <a:rPr lang="en-US" sz="2000" b="0" dirty="0"/>
              <a:t>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: C = 0,001x</a:t>
            </a:r>
            <a:r>
              <a:rPr lang="en-US" sz="2000" b="0" i="1" baseline="30000" dirty="0"/>
              <a:t>2</a:t>
            </a:r>
            <a:r>
              <a:rPr lang="en-US" sz="2000" b="0" dirty="0"/>
              <a:t> – 5 </a:t>
            </a:r>
            <a:r>
              <a:rPr lang="en-US" sz="2000" b="0" dirty="0" err="1"/>
              <a:t>ln</a:t>
            </a:r>
            <a:r>
              <a:rPr lang="en-US" sz="2000" b="0" dirty="0"/>
              <a:t> x + 60.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en-US" sz="2000" b="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000" b="0" dirty="0" err="1"/>
              <a:t>Tentukan</a:t>
            </a:r>
            <a:r>
              <a:rPr lang="en-US" sz="2000" b="0" dirty="0"/>
              <a:t> </a:t>
            </a:r>
            <a:r>
              <a:rPr lang="en-US" sz="2000" b="0" dirty="0" err="1"/>
              <a:t>besarnya</a:t>
            </a:r>
            <a:r>
              <a:rPr lang="en-US" sz="2000" b="0" dirty="0"/>
              <a:t> </a:t>
            </a:r>
            <a:r>
              <a:rPr lang="en-US" sz="2000" b="0" dirty="0" err="1"/>
              <a:t>biaya</a:t>
            </a:r>
            <a:r>
              <a:rPr lang="en-US" sz="2000" b="0" dirty="0"/>
              <a:t> rata-rata </a:t>
            </a:r>
            <a:r>
              <a:rPr lang="en-US" sz="2000" b="0" dirty="0" err="1"/>
              <a:t>bila</a:t>
            </a:r>
            <a:r>
              <a:rPr lang="en-US" sz="2000" b="0" dirty="0"/>
              <a:t> </a:t>
            </a:r>
            <a:r>
              <a:rPr lang="en-US" sz="2000" b="0" dirty="0" err="1"/>
              <a:t>jumlah</a:t>
            </a:r>
            <a:r>
              <a:rPr lang="en-US" sz="2000" b="0" dirty="0"/>
              <a:t> </a:t>
            </a:r>
            <a:r>
              <a:rPr lang="en-US" sz="2000" b="0" dirty="0" err="1"/>
              <a:t>pegawai</a:t>
            </a:r>
            <a:r>
              <a:rPr lang="en-US" sz="2000" b="0" dirty="0"/>
              <a:t> yang </a:t>
            </a:r>
            <a:r>
              <a:rPr lang="en-US" sz="2000" b="0" dirty="0" err="1"/>
              <a:t>menangani</a:t>
            </a:r>
            <a:r>
              <a:rPr lang="en-US" sz="2000" b="0" dirty="0"/>
              <a:t>: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en-US" sz="2000" b="0" dirty="0"/>
              <a:t>	a) 20 </a:t>
            </a:r>
            <a:r>
              <a:rPr lang="en-US" sz="2000" b="0" dirty="0" err="1"/>
              <a:t>orang</a:t>
            </a:r>
            <a:r>
              <a:rPr lang="en-US" sz="2000" b="0" dirty="0"/>
              <a:t>;  b) 50 </a:t>
            </a:r>
            <a:r>
              <a:rPr lang="en-US" sz="2000" b="0" dirty="0" err="1"/>
              <a:t>orang</a:t>
            </a:r>
            <a:r>
              <a:rPr lang="en-US" sz="2000" b="0" dirty="0"/>
              <a:t>;  c) 70 </a:t>
            </a:r>
            <a:r>
              <a:rPr lang="en-US" sz="2000" b="0" dirty="0" err="1"/>
              <a:t>orang</a:t>
            </a:r>
            <a:endParaRPr lang="en-US" sz="2000" b="0" dirty="0"/>
          </a:p>
          <a:p>
            <a:pPr algn="just" eaLnBrk="1" hangingPunct="1">
              <a:lnSpc>
                <a:spcPct val="90000"/>
              </a:lnSpc>
              <a:buNone/>
            </a:pPr>
            <a:r>
              <a:rPr lang="en-US" sz="2000" b="0" dirty="0"/>
              <a:t>	d) </a:t>
            </a:r>
            <a:r>
              <a:rPr lang="en-US" sz="2000" b="0" dirty="0" err="1"/>
              <a:t>Berapa</a:t>
            </a:r>
            <a:r>
              <a:rPr lang="en-US" sz="2000" b="0" dirty="0"/>
              <a:t> </a:t>
            </a:r>
            <a:r>
              <a:rPr lang="en-US" sz="2000" b="0" dirty="0" err="1"/>
              <a:t>kira-kira</a:t>
            </a:r>
            <a:r>
              <a:rPr lang="en-US" sz="2000" b="0" dirty="0"/>
              <a:t> </a:t>
            </a:r>
            <a:r>
              <a:rPr lang="en-US" sz="2000" b="0" dirty="0" err="1"/>
              <a:t>jml</a:t>
            </a:r>
            <a:r>
              <a:rPr lang="en-US" sz="2000" b="0" dirty="0"/>
              <a:t> </a:t>
            </a:r>
            <a:r>
              <a:rPr lang="en-US" sz="2000" b="0" dirty="0" err="1"/>
              <a:t>pegawai</a:t>
            </a:r>
            <a:r>
              <a:rPr lang="en-US" sz="2000" b="0" dirty="0"/>
              <a:t> </a:t>
            </a:r>
            <a:r>
              <a:rPr lang="en-US" sz="2000" b="0" dirty="0" err="1"/>
              <a:t>yg</a:t>
            </a:r>
            <a:r>
              <a:rPr lang="en-US" sz="2000" b="0" dirty="0"/>
              <a:t> optimum ?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1000" b="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b="0" dirty="0" err="1"/>
              <a:t>Jawab</a:t>
            </a:r>
            <a:r>
              <a:rPr lang="en-US" sz="2000" b="0" dirty="0"/>
              <a:t> 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C(20) = 0,001.20</a:t>
            </a:r>
            <a:r>
              <a:rPr lang="en-US" sz="2000" b="0" baseline="30000" dirty="0"/>
              <a:t>2</a:t>
            </a:r>
            <a:r>
              <a:rPr lang="en-US" sz="2000" b="0" dirty="0"/>
              <a:t> – 5 </a:t>
            </a:r>
            <a:r>
              <a:rPr lang="en-US" sz="2000" b="0" dirty="0" err="1"/>
              <a:t>ln</a:t>
            </a:r>
            <a:r>
              <a:rPr lang="en-US" sz="2000" b="0" dirty="0"/>
              <a:t> 20 + 60 = 45,42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C(50) = 0,001.50</a:t>
            </a:r>
            <a:r>
              <a:rPr lang="en-US" sz="2000" b="0" baseline="30000" dirty="0"/>
              <a:t>2</a:t>
            </a:r>
            <a:r>
              <a:rPr lang="en-US" sz="2000" b="0" dirty="0"/>
              <a:t> – 5 </a:t>
            </a:r>
            <a:r>
              <a:rPr lang="en-US" sz="2000" b="0" dirty="0" err="1"/>
              <a:t>ln</a:t>
            </a:r>
            <a:r>
              <a:rPr lang="en-US" sz="2000" b="0" dirty="0"/>
              <a:t> 50 + 60 = 42,94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C(70) = 0,001.70</a:t>
            </a:r>
            <a:r>
              <a:rPr lang="en-US" sz="2000" b="0" baseline="30000" dirty="0"/>
              <a:t>2</a:t>
            </a:r>
            <a:r>
              <a:rPr lang="en-US" sz="2000" b="0" dirty="0"/>
              <a:t> – 5 </a:t>
            </a:r>
            <a:r>
              <a:rPr lang="en-US" sz="2000" b="0" dirty="0" err="1"/>
              <a:t>ln</a:t>
            </a:r>
            <a:r>
              <a:rPr lang="en-US" sz="2000" b="0" dirty="0"/>
              <a:t> 70 + 60 = 43,66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000" b="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/>
              <a:t>Grafik</a:t>
            </a:r>
            <a:r>
              <a:rPr lang="en-US" sz="2800" dirty="0"/>
              <a:t> C =f(x)= 0,001x</a:t>
            </a:r>
            <a:r>
              <a:rPr lang="en-US" sz="2800" b="1" i="1" baseline="30000" dirty="0"/>
              <a:t>2</a:t>
            </a:r>
            <a:r>
              <a:rPr lang="en-US" sz="2800" dirty="0"/>
              <a:t> – 5 </a:t>
            </a:r>
            <a:r>
              <a:rPr lang="en-US" sz="2800" dirty="0" err="1"/>
              <a:t>ln</a:t>
            </a:r>
            <a:r>
              <a:rPr lang="en-US" sz="2800" dirty="0"/>
              <a:t> x + 60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371600"/>
          <a:ext cx="83058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Chart" r:id="rId2" imgW="4276773" imgH="2276361" progId="Excel.Sheet.8">
                  <p:embed/>
                </p:oleObj>
              </mc:Choice>
              <mc:Fallback>
                <p:oleObj name="Chart" r:id="rId2" imgW="4276773" imgH="227636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83058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Rot="1" noChangeArrowheads="1"/>
          </p:cNvSpPr>
          <p:nvPr/>
        </p:nvSpPr>
        <p:spPr bwMode="auto">
          <a:xfrm>
            <a:off x="457200" y="5791200"/>
            <a:ext cx="85074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latin typeface="Haettenschweiler" pitchFamily="34" charset="0"/>
              </a:rPr>
              <a:t>Parabola simetri </a:t>
            </a:r>
            <a:r>
              <a:rPr lang="en-US" sz="1600"/>
              <a:t>–</a:t>
            </a:r>
            <a:r>
              <a:rPr lang="en-US" sz="1600">
                <a:latin typeface="Haettenschweiler" pitchFamily="34" charset="0"/>
              </a:rPr>
              <a:t> grafik tdk simetri = parabola tidak simetri.</a:t>
            </a:r>
            <a:br>
              <a:rPr lang="en-US" sz="1600">
                <a:latin typeface="Haettenschweiler" pitchFamily="34" charset="0"/>
              </a:rPr>
            </a:br>
            <a:r>
              <a:rPr lang="en-US" sz="1600">
                <a:latin typeface="Haettenschweiler" pitchFamily="34" charset="0"/>
              </a:rPr>
              <a:t>Ada titik minimum kurva, bila x sekitar 50.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CONTOH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4953000"/>
          </a:xfrm>
        </p:spPr>
        <p:txBody>
          <a:bodyPr/>
          <a:lstStyle/>
          <a:p>
            <a:pPr marL="288925" indent="-288925" algn="just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0" dirty="0" err="1"/>
              <a:t>Suatu</a:t>
            </a:r>
            <a:r>
              <a:rPr lang="en-US" sz="2000" b="0" dirty="0"/>
              <a:t> </a:t>
            </a:r>
            <a:r>
              <a:rPr lang="en-US" sz="2000" b="0" dirty="0" err="1"/>
              <a:t>zat</a:t>
            </a:r>
            <a:r>
              <a:rPr lang="en-US" sz="2000" b="0" dirty="0"/>
              <a:t> yang </a:t>
            </a:r>
            <a:r>
              <a:rPr lang="en-US" sz="2000" b="0" dirty="0" err="1"/>
              <a:t>disuntikkan</a:t>
            </a:r>
            <a:r>
              <a:rPr lang="en-US" sz="2000" b="0" dirty="0"/>
              <a:t> </a:t>
            </a:r>
            <a:r>
              <a:rPr lang="en-US" sz="2000" b="0" dirty="0" err="1"/>
              <a:t>ke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tubuh</a:t>
            </a:r>
            <a:r>
              <a:rPr lang="en-US" sz="2000" b="0" dirty="0"/>
              <a:t> </a:t>
            </a:r>
            <a:r>
              <a:rPr lang="en-US" sz="2000" b="0" dirty="0" err="1"/>
              <a:t>manusia</a:t>
            </a:r>
            <a:r>
              <a:rPr lang="en-US" sz="2000" b="0" dirty="0"/>
              <a:t> </a:t>
            </a:r>
            <a:r>
              <a:rPr lang="en-US" sz="2000" b="0" dirty="0" err="1"/>
              <a:t>akan</a:t>
            </a:r>
            <a:r>
              <a:rPr lang="en-US" sz="2000" b="0" dirty="0"/>
              <a:t> </a:t>
            </a:r>
            <a:r>
              <a:rPr lang="en-US" sz="2000" b="0" dirty="0" err="1"/>
              <a:t>dikeluarkan</a:t>
            </a:r>
            <a:r>
              <a:rPr lang="en-US" sz="2000" b="0" dirty="0"/>
              <a:t> </a:t>
            </a:r>
            <a:r>
              <a:rPr lang="en-US" sz="2000" b="0" dirty="0" err="1"/>
              <a:t>dari</a:t>
            </a:r>
            <a:r>
              <a:rPr lang="en-US" sz="2000" b="0" dirty="0"/>
              <a:t> </a:t>
            </a:r>
            <a:r>
              <a:rPr lang="en-US" sz="2000" b="0" dirty="0" err="1"/>
              <a:t>darah</a:t>
            </a:r>
            <a:r>
              <a:rPr lang="en-US" sz="2000" b="0" dirty="0"/>
              <a:t> </a:t>
            </a:r>
            <a:r>
              <a:rPr lang="en-US" sz="2000" b="0" dirty="0" err="1"/>
              <a:t>melalui</a:t>
            </a:r>
            <a:r>
              <a:rPr lang="en-US" sz="2000" b="0" dirty="0"/>
              <a:t> </a:t>
            </a:r>
            <a:r>
              <a:rPr lang="en-US" sz="2000" b="0" dirty="0" err="1"/>
              <a:t>ginjal</a:t>
            </a:r>
            <a:r>
              <a:rPr lang="en-US" sz="2000" b="0" dirty="0"/>
              <a:t>. </a:t>
            </a:r>
            <a:r>
              <a:rPr lang="en-US" sz="2000" b="0" dirty="0" err="1"/>
              <a:t>Setiap</a:t>
            </a:r>
            <a:r>
              <a:rPr lang="en-US" sz="2000" b="0" dirty="0"/>
              <a:t> 1 jam </a:t>
            </a:r>
            <a:r>
              <a:rPr lang="en-US" sz="2000" b="0" dirty="0" err="1"/>
              <a:t>separuh</a:t>
            </a:r>
            <a:r>
              <a:rPr lang="en-US" sz="2000" b="0" dirty="0"/>
              <a:t> </a:t>
            </a:r>
            <a:r>
              <a:rPr lang="en-US" sz="2000" b="0" dirty="0" err="1"/>
              <a:t>dari</a:t>
            </a:r>
            <a:r>
              <a:rPr lang="en-US" sz="2000" b="0" dirty="0"/>
              <a:t> </a:t>
            </a:r>
            <a:r>
              <a:rPr lang="en-US" sz="2000" b="0" dirty="0" err="1"/>
              <a:t>zat</a:t>
            </a:r>
            <a:r>
              <a:rPr lang="en-US" sz="2000" b="0" dirty="0"/>
              <a:t> </a:t>
            </a:r>
            <a:r>
              <a:rPr lang="en-US" sz="2000" b="0" dirty="0" err="1"/>
              <a:t>itu</a:t>
            </a:r>
            <a:r>
              <a:rPr lang="en-US" sz="2000" b="0" dirty="0"/>
              <a:t> </a:t>
            </a:r>
            <a:r>
              <a:rPr lang="en-US" sz="2000" b="0" dirty="0" err="1"/>
              <a:t>dikeluarkan</a:t>
            </a:r>
            <a:r>
              <a:rPr lang="en-US" sz="2000" b="0" dirty="0"/>
              <a:t> </a:t>
            </a:r>
            <a:r>
              <a:rPr lang="en-US" sz="2000" b="0" dirty="0" err="1"/>
              <a:t>oleh</a:t>
            </a:r>
            <a:r>
              <a:rPr lang="en-US" sz="2000" b="0" dirty="0"/>
              <a:t> </a:t>
            </a:r>
            <a:r>
              <a:rPr lang="en-US" sz="2000" b="0" dirty="0" err="1"/>
              <a:t>ginjal</a:t>
            </a:r>
            <a:r>
              <a:rPr lang="en-US" sz="2000" b="0" dirty="0"/>
              <a:t>. </a:t>
            </a:r>
            <a:r>
              <a:rPr lang="en-US" sz="2000" b="0" dirty="0" err="1"/>
              <a:t>Bila</a:t>
            </a:r>
            <a:r>
              <a:rPr lang="en-US" sz="2000" b="0" dirty="0"/>
              <a:t> 100 </a:t>
            </a:r>
            <a:r>
              <a:rPr lang="en-US" sz="2000" b="0" dirty="0" err="1"/>
              <a:t>miligram</a:t>
            </a:r>
            <a:r>
              <a:rPr lang="en-US" sz="2000" b="0" dirty="0"/>
              <a:t> </a:t>
            </a:r>
            <a:r>
              <a:rPr lang="en-US" sz="2000" b="0" dirty="0" err="1"/>
              <a:t>zat</a:t>
            </a:r>
            <a:r>
              <a:rPr lang="en-US" sz="2000" b="0" dirty="0"/>
              <a:t> </a:t>
            </a:r>
            <a:r>
              <a:rPr lang="en-US" sz="2000" b="0" dirty="0" err="1"/>
              <a:t>itu</a:t>
            </a:r>
            <a:r>
              <a:rPr lang="en-US" sz="2000" b="0" dirty="0"/>
              <a:t> </a:t>
            </a:r>
            <a:r>
              <a:rPr lang="en-US" sz="2000" b="0" dirty="0" err="1"/>
              <a:t>disuntikkan</a:t>
            </a:r>
            <a:r>
              <a:rPr lang="en-US" sz="2000" b="0" dirty="0"/>
              <a:t> </a:t>
            </a:r>
            <a:r>
              <a:rPr lang="en-US" sz="2000" b="0" dirty="0" err="1"/>
              <a:t>ke</a:t>
            </a:r>
            <a:r>
              <a:rPr lang="en-US" sz="2000" b="0" dirty="0"/>
              <a:t> </a:t>
            </a:r>
            <a:r>
              <a:rPr lang="en-US" sz="2000" b="0" dirty="0" err="1"/>
              <a:t>tubuh</a:t>
            </a:r>
            <a:r>
              <a:rPr lang="en-US" sz="2000" b="0" dirty="0"/>
              <a:t> </a:t>
            </a:r>
            <a:r>
              <a:rPr lang="en-US" sz="2000" b="0" dirty="0" err="1"/>
              <a:t>manusia</a:t>
            </a:r>
            <a:r>
              <a:rPr lang="en-US" sz="2000" b="0" dirty="0"/>
              <a:t>, </a:t>
            </a:r>
            <a:r>
              <a:rPr lang="en-US" sz="2000" b="0" dirty="0" err="1"/>
              <a:t>berapa</a:t>
            </a:r>
            <a:r>
              <a:rPr lang="en-US" sz="2000" b="0" dirty="0"/>
              <a:t> </a:t>
            </a:r>
            <a:r>
              <a:rPr lang="en-US" sz="2000" b="0" dirty="0" err="1"/>
              <a:t>miligram</a:t>
            </a:r>
            <a:r>
              <a:rPr lang="en-US" sz="2000" b="0" dirty="0"/>
              <a:t> </a:t>
            </a:r>
            <a:r>
              <a:rPr lang="en-US" sz="2000" b="0" dirty="0" err="1"/>
              <a:t>zat</a:t>
            </a:r>
            <a:r>
              <a:rPr lang="en-US" sz="2000" b="0" dirty="0"/>
              <a:t> </a:t>
            </a:r>
            <a:r>
              <a:rPr lang="en-US" sz="2000" b="0" dirty="0" err="1"/>
              <a:t>itu</a:t>
            </a:r>
            <a:r>
              <a:rPr lang="en-US" sz="2000" b="0" dirty="0"/>
              <a:t> yang </a:t>
            </a:r>
            <a:r>
              <a:rPr lang="en-US" sz="2000" b="0" dirty="0" err="1"/>
              <a:t>tersisa</a:t>
            </a:r>
            <a:r>
              <a:rPr lang="en-US" sz="2000" b="0" dirty="0"/>
              <a:t> </a:t>
            </a: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darah</a:t>
            </a:r>
            <a:r>
              <a:rPr lang="en-US" sz="2000" b="0" dirty="0"/>
              <a:t> </a:t>
            </a:r>
            <a:r>
              <a:rPr lang="en-US" sz="2000" b="0" dirty="0" err="1"/>
              <a:t>setelah</a:t>
            </a:r>
            <a:r>
              <a:rPr lang="en-US" sz="2000" b="0" dirty="0"/>
              <a:t>:</a:t>
            </a:r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    	a) 1 jam ?			</a:t>
            </a:r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    	b) 2 jam ? </a:t>
            </a:r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	c) 3 jam ?</a:t>
            </a:r>
          </a:p>
          <a:p>
            <a:pPr marL="288925" indent="-288925" eaLnBrk="1" hangingPunct="1">
              <a:lnSpc>
                <a:spcPct val="90000"/>
              </a:lnSpc>
            </a:pPr>
            <a:endParaRPr lang="en-US" sz="2000" b="0" dirty="0"/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000" b="0" dirty="0" err="1"/>
              <a:t>Jawab</a:t>
            </a:r>
            <a:r>
              <a:rPr lang="en-US" sz="2000" b="0" dirty="0"/>
              <a:t>: </a:t>
            </a:r>
          </a:p>
          <a:p>
            <a:pPr marL="688975" lvl="1" indent="-288925">
              <a:lnSpc>
                <a:spcPct val="90000"/>
              </a:lnSpc>
              <a:buNone/>
            </a:pPr>
            <a:r>
              <a:rPr lang="en-US" sz="2000" b="0" dirty="0"/>
              <a:t>1 jam	: A=100.(1/2)		=100.(1/2)</a:t>
            </a:r>
            <a:r>
              <a:rPr lang="en-US" sz="2000" b="0" baseline="30000" dirty="0"/>
              <a:t>1</a:t>
            </a:r>
            <a:r>
              <a:rPr lang="en-US" sz="2000" b="0" dirty="0"/>
              <a:t> =50mg</a:t>
            </a:r>
          </a:p>
          <a:p>
            <a:pPr marL="688975" lvl="1" indent="-288925">
              <a:lnSpc>
                <a:spcPct val="90000"/>
              </a:lnSpc>
              <a:buNone/>
            </a:pPr>
            <a:r>
              <a:rPr lang="en-US" sz="2000" b="0" dirty="0"/>
              <a:t>2 jam	: A=100.(1/2)(1/2)</a:t>
            </a:r>
            <a:r>
              <a:rPr lang="en-US" sz="2000" b="0" baseline="30000" dirty="0"/>
              <a:t> 	</a:t>
            </a:r>
            <a:r>
              <a:rPr lang="en-US" sz="2000" b="0" dirty="0"/>
              <a:t>=100.(1/2)</a:t>
            </a:r>
            <a:r>
              <a:rPr lang="en-US" sz="2000" b="0" baseline="30000" dirty="0"/>
              <a:t>2 </a:t>
            </a:r>
            <a:r>
              <a:rPr lang="en-US" sz="2000" b="0" dirty="0"/>
              <a:t>=25mg </a:t>
            </a:r>
          </a:p>
          <a:p>
            <a:pPr marL="688975" lvl="1" indent="-288925">
              <a:lnSpc>
                <a:spcPct val="90000"/>
              </a:lnSpc>
              <a:buNone/>
            </a:pPr>
            <a:r>
              <a:rPr lang="en-US" sz="2000" b="0" dirty="0"/>
              <a:t>3 jam	: A=100.(1/2)(1/2)(1/2)</a:t>
            </a:r>
            <a:r>
              <a:rPr lang="en-US" sz="2000" b="0" baseline="30000" dirty="0"/>
              <a:t> 	</a:t>
            </a:r>
            <a:r>
              <a:rPr lang="en-US" sz="2000" b="0" dirty="0"/>
              <a:t>=100.(1/2)</a:t>
            </a:r>
            <a:r>
              <a:rPr lang="en-US" sz="2000" b="0" baseline="30000" dirty="0"/>
              <a:t>3 </a:t>
            </a:r>
            <a:r>
              <a:rPr lang="en-US" sz="2000" b="0" dirty="0"/>
              <a:t>=12,5mg </a:t>
            </a:r>
          </a:p>
          <a:p>
            <a:pPr marL="288925" indent="-288925" eaLnBrk="1" hangingPunct="1">
              <a:lnSpc>
                <a:spcPct val="90000"/>
              </a:lnSpc>
            </a:pPr>
            <a:endParaRPr lang="en-US" sz="2000" b="0" dirty="0"/>
          </a:p>
          <a:p>
            <a:pPr marL="688975" lvl="1" indent="-288925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70C0"/>
                </a:solidFill>
              </a:rPr>
              <a:t>A = 100.(1/2)</a:t>
            </a:r>
            <a:r>
              <a:rPr lang="en-US" sz="2000" b="1" baseline="30000" dirty="0">
                <a:solidFill>
                  <a:srgbClr val="0070C0"/>
                </a:solidFill>
              </a:rPr>
              <a:t>t</a:t>
            </a:r>
          </a:p>
          <a:p>
            <a:pPr marL="288925" indent="-288925" eaLnBrk="1" hangingPunct="1">
              <a:lnSpc>
                <a:spcPct val="90000"/>
              </a:lnSpc>
            </a:pP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ChangeArrowheads="1"/>
          </p:cNvSpPr>
          <p:nvPr/>
        </p:nvSpPr>
        <p:spPr bwMode="auto">
          <a:xfrm>
            <a:off x="3124200" y="2971800"/>
            <a:ext cx="152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6038"/>
            <a:ext cx="8229600" cy="639762"/>
          </a:xfrm>
        </p:spPr>
        <p:txBody>
          <a:bodyPr/>
          <a:lstStyle/>
          <a:p>
            <a:pPr eaLnBrk="1" hangingPunct="1"/>
            <a:r>
              <a:rPr lang="en-US"/>
              <a:t>FUNGSI EKSPONENSIAL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5105400"/>
          </a:xfrm>
        </p:spPr>
        <p:txBody>
          <a:bodyPr/>
          <a:lstStyle/>
          <a:p>
            <a:pPr eaLnBrk="1" hangingPunct="1">
              <a:buNone/>
            </a:pPr>
            <a:r>
              <a:rPr lang="en-US" sz="2200" b="0" dirty="0" err="1"/>
              <a:t>Fungsi</a:t>
            </a:r>
            <a:r>
              <a:rPr lang="en-US" sz="2200" b="0" dirty="0"/>
              <a:t> yang </a:t>
            </a:r>
            <a:r>
              <a:rPr lang="en-US" sz="2200" b="0" dirty="0" err="1"/>
              <a:t>variabel</a:t>
            </a:r>
            <a:r>
              <a:rPr lang="en-US" sz="2200" b="0" dirty="0"/>
              <a:t> </a:t>
            </a:r>
            <a:r>
              <a:rPr lang="en-US" sz="2200" b="0" dirty="0" err="1"/>
              <a:t>independennya</a:t>
            </a:r>
            <a:r>
              <a:rPr lang="en-US" sz="2200" b="0" dirty="0"/>
              <a:t> (x) </a:t>
            </a:r>
            <a:r>
              <a:rPr lang="en-US" sz="2200" b="0" dirty="0" err="1"/>
              <a:t>merupakan</a:t>
            </a:r>
            <a:r>
              <a:rPr lang="en-US" sz="2200" b="0" dirty="0"/>
              <a:t> </a:t>
            </a:r>
            <a:r>
              <a:rPr lang="en-US" sz="2200" b="0" dirty="0" err="1"/>
              <a:t>pangkat</a:t>
            </a:r>
            <a:r>
              <a:rPr lang="en-US" sz="2200" b="0" dirty="0"/>
              <a:t> </a:t>
            </a:r>
            <a:r>
              <a:rPr lang="en-US" sz="2200" b="0" dirty="0" err="1"/>
              <a:t>dari</a:t>
            </a:r>
            <a:r>
              <a:rPr lang="en-US" sz="2200" b="0" dirty="0"/>
              <a:t> </a:t>
            </a:r>
            <a:r>
              <a:rPr lang="en-US" sz="2200" b="0" dirty="0" err="1"/>
              <a:t>suatu</a:t>
            </a:r>
            <a:r>
              <a:rPr lang="en-US" sz="2200" b="0" dirty="0"/>
              <a:t> </a:t>
            </a:r>
            <a:r>
              <a:rPr lang="en-US" sz="2200" b="0" dirty="0" err="1"/>
              <a:t>konstanta</a:t>
            </a:r>
            <a:r>
              <a:rPr lang="en-US" sz="2200" b="0" dirty="0"/>
              <a:t>.</a:t>
            </a:r>
          </a:p>
          <a:p>
            <a:pPr eaLnBrk="1" hangingPunct="1">
              <a:buNone/>
            </a:pPr>
            <a:endParaRPr lang="en-US" sz="1000" b="0" dirty="0"/>
          </a:p>
          <a:p>
            <a:pPr eaLnBrk="1" hangingPunct="1">
              <a:buNone/>
            </a:pPr>
            <a:r>
              <a:rPr lang="en-US" sz="2200" b="0" dirty="0" err="1"/>
              <a:t>Contoh</a:t>
            </a:r>
            <a:r>
              <a:rPr lang="en-US" sz="2200" b="0" dirty="0"/>
              <a:t>:  y = 2</a:t>
            </a:r>
            <a:r>
              <a:rPr lang="en-US" sz="2200" b="0" baseline="30000" dirty="0"/>
              <a:t>x</a:t>
            </a:r>
            <a:r>
              <a:rPr lang="en-US" sz="2200" b="0" dirty="0"/>
              <a:t>,   y = 10</a:t>
            </a:r>
            <a:r>
              <a:rPr lang="en-US" sz="2200" b="0" baseline="30000" dirty="0"/>
              <a:t>x</a:t>
            </a:r>
            <a:r>
              <a:rPr lang="en-US" sz="2200" b="0" dirty="0"/>
              <a:t>,   y = 2(3</a:t>
            </a:r>
            <a:r>
              <a:rPr lang="en-US" sz="2200" b="0" baseline="30000" dirty="0"/>
              <a:t>x</a:t>
            </a:r>
            <a:r>
              <a:rPr lang="en-US" sz="2200" b="0" dirty="0"/>
              <a:t>),  y = 5(2</a:t>
            </a:r>
            <a:r>
              <a:rPr lang="en-US" sz="2200" b="0" baseline="30000" dirty="0"/>
              <a:t>3x</a:t>
            </a:r>
            <a:r>
              <a:rPr lang="en-US" sz="2200" b="0" dirty="0"/>
              <a:t>)</a:t>
            </a:r>
            <a:endParaRPr lang="en-US" sz="2200" b="0" baseline="30000" dirty="0"/>
          </a:p>
          <a:p>
            <a:pPr>
              <a:buNone/>
            </a:pPr>
            <a:r>
              <a:rPr lang="en-US" sz="2200" b="0" dirty="0"/>
              <a:t>		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	</a:t>
            </a:r>
            <a:r>
              <a:rPr lang="en-US" sz="2200" b="0" dirty="0" err="1"/>
              <a:t>Bentuk</a:t>
            </a:r>
            <a:r>
              <a:rPr lang="en-US" sz="2200" b="0" dirty="0"/>
              <a:t> </a:t>
            </a:r>
            <a:r>
              <a:rPr lang="en-US" sz="2200" b="0" dirty="0" err="1"/>
              <a:t>umum</a:t>
            </a:r>
            <a:r>
              <a:rPr lang="en-US" sz="2200" b="0" dirty="0"/>
              <a:t> 	</a:t>
            </a:r>
            <a:r>
              <a:rPr lang="en-US" sz="2200" dirty="0">
                <a:solidFill>
                  <a:srgbClr val="0070C0"/>
                </a:solidFill>
              </a:rPr>
              <a:t>y = a(</a:t>
            </a:r>
            <a:r>
              <a:rPr lang="en-US" sz="2200" dirty="0" err="1">
                <a:solidFill>
                  <a:srgbClr val="0070C0"/>
                </a:solidFill>
              </a:rPr>
              <a:t>b</a:t>
            </a:r>
            <a:r>
              <a:rPr lang="en-US" sz="2200" baseline="30000" dirty="0" err="1">
                <a:solidFill>
                  <a:srgbClr val="0070C0"/>
                </a:solidFill>
              </a:rPr>
              <a:t>cx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  <a:endParaRPr lang="en-US" sz="2200" baseline="30000" dirty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en-US" sz="1000" b="0" dirty="0"/>
          </a:p>
          <a:p>
            <a:pPr eaLnBrk="1" hangingPunct="1">
              <a:buFontTx/>
              <a:buNone/>
            </a:pPr>
            <a:r>
              <a:rPr lang="en-US" sz="2200" b="0" dirty="0"/>
              <a:t> 	a = intercept (</a:t>
            </a:r>
            <a:r>
              <a:rPr lang="en-US" sz="2200" b="0" dirty="0" err="1"/>
              <a:t>titik</a:t>
            </a:r>
            <a:r>
              <a:rPr lang="en-US" sz="2200" b="0" dirty="0"/>
              <a:t> </a:t>
            </a:r>
            <a:r>
              <a:rPr lang="en-US" sz="2200" b="0" dirty="0" err="1"/>
              <a:t>potong</a:t>
            </a:r>
            <a:r>
              <a:rPr lang="en-US" sz="2200" b="0" dirty="0"/>
              <a:t> </a:t>
            </a:r>
            <a:r>
              <a:rPr lang="en-US" sz="2200" b="0" dirty="0" err="1"/>
              <a:t>dgn</a:t>
            </a:r>
            <a:r>
              <a:rPr lang="en-US" sz="2200" b="0" dirty="0"/>
              <a:t> </a:t>
            </a:r>
            <a:r>
              <a:rPr lang="en-US" sz="2200" b="0" dirty="0" err="1"/>
              <a:t>sumbu</a:t>
            </a:r>
            <a:r>
              <a:rPr lang="en-US" sz="2200" b="0" dirty="0"/>
              <a:t> y)	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	b = basis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	c = </a:t>
            </a:r>
            <a:r>
              <a:rPr lang="en-US" sz="2200" b="0" dirty="0" err="1"/>
              <a:t>bagian</a:t>
            </a:r>
            <a:r>
              <a:rPr lang="en-US" sz="2200" b="0" dirty="0"/>
              <a:t> </a:t>
            </a:r>
            <a:r>
              <a:rPr lang="en-US" sz="2200" b="0" dirty="0" err="1"/>
              <a:t>dari</a:t>
            </a:r>
            <a:r>
              <a:rPr lang="en-US" sz="2200" b="0" dirty="0"/>
              <a:t> basis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	x = </a:t>
            </a:r>
            <a:r>
              <a:rPr lang="en-US" sz="2200" b="0" dirty="0" err="1"/>
              <a:t>variabel</a:t>
            </a:r>
            <a:r>
              <a:rPr lang="en-US" sz="2200" b="0" dirty="0"/>
              <a:t> </a:t>
            </a:r>
            <a:r>
              <a:rPr lang="en-US" sz="2200" b="0" dirty="0" err="1"/>
              <a:t>bebas</a:t>
            </a:r>
            <a:r>
              <a:rPr lang="en-US" sz="2200" b="0" dirty="0"/>
              <a:t> (independent variable)	 </a:t>
            </a:r>
          </a:p>
          <a:p>
            <a:pPr eaLnBrk="1" hangingPunct="1">
              <a:buFontTx/>
              <a:buNone/>
            </a:pPr>
            <a:endParaRPr lang="en-US" sz="22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ChangeArrowheads="1"/>
          </p:cNvSpPr>
          <p:nvPr/>
        </p:nvSpPr>
        <p:spPr bwMode="auto">
          <a:xfrm>
            <a:off x="408398" y="1447800"/>
            <a:ext cx="5486400" cy="48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6038"/>
            <a:ext cx="8229600" cy="639762"/>
          </a:xfrm>
        </p:spPr>
        <p:txBody>
          <a:bodyPr/>
          <a:lstStyle/>
          <a:p>
            <a:pPr eaLnBrk="1" hangingPunct="1"/>
            <a:r>
              <a:rPr lang="en-US"/>
              <a:t>FUNGSI EKSPONENSIAL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066800"/>
                <a:ext cx="7772400" cy="5486400"/>
              </a:xfrm>
            </p:spPr>
            <p:txBody>
              <a:bodyPr/>
              <a:lstStyle/>
              <a:p>
                <a:pPr eaLnBrk="1" hangingPunct="1">
                  <a:buNone/>
                </a:pPr>
                <a:r>
                  <a:rPr lang="en-US" sz="2200" b="0"/>
                  <a:t>Karakteristik Sifat Fungsi E</a:t>
                </a:r>
                <a:r>
                  <a:rPr lang="en-US" sz="2000" b="0"/>
                  <a:t>ksponensial :</a:t>
                </a:r>
                <a:endParaRPr lang="en-US" sz="2200" b="0" dirty="0"/>
              </a:p>
              <a:p>
                <a:pPr eaLnBrk="1" hangingPunct="1">
                  <a:buNone/>
                </a:pPr>
                <a:endParaRPr lang="en-US" sz="1000" b="0" dirty="0"/>
              </a:p>
              <a:p>
                <a:pPr eaLnBrk="1" hangingPunct="1">
                  <a:buNone/>
                </a:pPr>
                <a:r>
                  <a:rPr lang="en-US" sz="2200" b="0"/>
                  <a:t>Aturan 1 :   b</a:t>
                </a:r>
                <a:r>
                  <a:rPr lang="en-US" sz="2200" b="0" baseline="30000"/>
                  <a:t>m</a:t>
                </a:r>
                <a:r>
                  <a:rPr lang="en-US" b="0" baseline="30000"/>
                  <a:t>  </a:t>
                </a:r>
                <a:r>
                  <a:rPr lang="en-US" sz="3600" b="0" baseline="-25000"/>
                  <a:t>*</a:t>
                </a:r>
                <a:r>
                  <a:rPr lang="en-US" sz="2200" b="0"/>
                  <a:t>  b</a:t>
                </a:r>
                <a:r>
                  <a:rPr lang="en-US" sz="2200" b="0" baseline="30000"/>
                  <a:t>n</a:t>
                </a:r>
                <a:r>
                  <a:rPr lang="en-US" sz="2200" b="0"/>
                  <a:t> = b</a:t>
                </a:r>
                <a:r>
                  <a:rPr lang="en-US" sz="2200" b="0" baseline="30000"/>
                  <a:t>m+n</a:t>
                </a:r>
                <a:endParaRPr lang="en-US" sz="2200" b="0" baseline="30000" dirty="0"/>
              </a:p>
              <a:p>
                <a:pPr>
                  <a:buNone/>
                </a:pPr>
                <a:r>
                  <a:rPr lang="en-US" sz="2200" b="0"/>
                  <a:t>Aturan 2 :   b</a:t>
                </a:r>
                <a:r>
                  <a:rPr lang="en-US" sz="2200" b="0" baseline="30000"/>
                  <a:t>m</a:t>
                </a:r>
                <a:r>
                  <a:rPr lang="en-US" b="0" baseline="30000"/>
                  <a:t>  </a:t>
                </a:r>
                <a:r>
                  <a:rPr lang="en-US" sz="2200" b="0"/>
                  <a:t> = b</a:t>
                </a:r>
                <a:r>
                  <a:rPr lang="en-US" sz="2200" b="0" baseline="30000"/>
                  <a:t>m-n</a:t>
                </a:r>
              </a:p>
              <a:p>
                <a:pPr>
                  <a:buNone/>
                </a:pPr>
                <a:r>
                  <a:rPr lang="en-US" sz="2200" b="0"/>
                  <a:t>	              b</a:t>
                </a:r>
                <a:r>
                  <a:rPr lang="en-US" sz="2200" b="0" baseline="30000"/>
                  <a:t>n</a:t>
                </a:r>
                <a:endParaRPr lang="en-US" sz="2200" b="0" dirty="0"/>
              </a:p>
              <a:p>
                <a:pPr>
                  <a:buNone/>
                </a:pPr>
                <a:r>
                  <a:rPr lang="en-US" sz="2200" b="0"/>
                  <a:t>Aturan 3 :   (b</a:t>
                </a:r>
                <a:r>
                  <a:rPr lang="en-US" sz="2200" b="0" baseline="30000"/>
                  <a:t>m</a:t>
                </a:r>
                <a:r>
                  <a:rPr lang="en-US" sz="2200" b="0"/>
                  <a:t>)</a:t>
                </a:r>
                <a:r>
                  <a:rPr lang="en-US" sz="2200" b="0" baseline="30000"/>
                  <a:t>n</a:t>
                </a:r>
                <a:r>
                  <a:rPr lang="en-US" sz="2200" b="0"/>
                  <a:t>= b</a:t>
                </a:r>
                <a:r>
                  <a:rPr lang="en-US" sz="2200" b="0" baseline="30000"/>
                  <a:t>mn</a:t>
                </a:r>
              </a:p>
              <a:p>
                <a:pPr eaLnBrk="1" hangingPunct="1">
                  <a:buFontTx/>
                  <a:buNone/>
                </a:pPr>
                <a:endParaRPr lang="en-US" sz="2200" baseline="30000" dirty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r>
                  <a:rPr lang="en-US" sz="2200" b="0"/>
                  <a:t>Aturan 4 :   a</a:t>
                </a:r>
                <a:r>
                  <a:rPr lang="en-US" sz="2200" b="0" baseline="30000"/>
                  <a:t>m</a:t>
                </a:r>
                <a:r>
                  <a:rPr lang="en-US" b="0" baseline="30000"/>
                  <a:t> </a:t>
                </a:r>
                <a:r>
                  <a:rPr lang="en-US" sz="2200" b="0"/>
                  <a:t> b</a:t>
                </a:r>
                <a:r>
                  <a:rPr lang="en-US" sz="2200" b="0" baseline="30000"/>
                  <a:t>m</a:t>
                </a:r>
                <a:r>
                  <a:rPr lang="en-US" sz="2200" b="0"/>
                  <a:t> = (ab)</a:t>
                </a:r>
                <a:r>
                  <a:rPr lang="en-US" sz="2200" b="0" baseline="30000"/>
                  <a:t>m</a:t>
                </a:r>
              </a:p>
              <a:p>
                <a:pPr>
                  <a:buNone/>
                </a:pPr>
                <a:r>
                  <a:rPr lang="en-US" sz="2200" b="0"/>
                  <a:t>Aturan 5 :   b</a:t>
                </a:r>
                <a:r>
                  <a:rPr lang="en-US" sz="2200" b="0" baseline="30000"/>
                  <a:t>m/n</a:t>
                </a:r>
                <a:r>
                  <a:rPr lang="en-US" b="0" baseline="30000"/>
                  <a:t>  </a:t>
                </a:r>
                <a:r>
                  <a:rPr lang="en-US" sz="3600" b="0" baseline="-25000"/>
                  <a:t>  </a:t>
                </a:r>
                <a:r>
                  <a:rPr lang="en-US" sz="2200" b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</m:oMath>
                </a14:m>
                <a:endParaRPr lang="en-US" sz="2200" b="0" baseline="30000"/>
              </a:p>
              <a:p>
                <a:pPr>
                  <a:buNone/>
                </a:pPr>
                <a:r>
                  <a:rPr lang="en-US" sz="2200" b="0"/>
                  <a:t>Aturan 6 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200" b="0"/>
                  <a:t>    = 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2200" b="0"/>
                  <a:t>)</a:t>
                </a:r>
                <a:r>
                  <a:rPr lang="en-US" sz="2200" b="0" baseline="30000"/>
                  <a:t>m</a:t>
                </a:r>
              </a:p>
              <a:p>
                <a:pPr>
                  <a:buNone/>
                </a:pPr>
                <a:r>
                  <a:rPr lang="en-US" sz="2200" b="0"/>
                  <a:t>Aturan 7 :   b</a:t>
                </a:r>
                <a:r>
                  <a:rPr lang="en-US" sz="2200" b="0" baseline="30000"/>
                  <a:t>0</a:t>
                </a:r>
                <a:r>
                  <a:rPr lang="en-US" sz="2200" b="0"/>
                  <a:t> = 1            b </a:t>
                </a:r>
                <a:r>
                  <a:rPr lang="en-US" sz="2200" b="0">
                    <a:sym typeface="Symbol" panose="05050102010706020507" pitchFamily="18" charset="2"/>
                  </a:rPr>
                  <a:t></a:t>
                </a:r>
                <a:r>
                  <a:rPr lang="en-US" sz="2200" b="0"/>
                  <a:t> 0</a:t>
                </a:r>
                <a:endParaRPr lang="en-US" sz="2200" b="0" baseline="30000"/>
              </a:p>
              <a:p>
                <a:pPr>
                  <a:buNone/>
                </a:pPr>
                <a:r>
                  <a:rPr lang="en-US" sz="2200" b="0"/>
                  <a:t>Aturan 8 :   b-</a:t>
                </a:r>
                <a:r>
                  <a:rPr lang="en-US" sz="2200" b="0" baseline="30000"/>
                  <a:t>m</a:t>
                </a:r>
                <a:r>
                  <a:rPr lang="en-US" sz="2200" b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b="0"/>
                      <m:t>b</m:t>
                    </m:r>
                    <m:r>
                      <m:rPr>
                        <m:nor/>
                      </m:rPr>
                      <a:rPr lang="en-US" b="0"/>
                      <m:t>  </m:t>
                    </m:r>
                    <m:r>
                      <m:rPr>
                        <m:nor/>
                      </m:rPr>
                      <a:rPr lang="en-US" b="0"/>
                      <m:t>0</m:t>
                    </m:r>
                  </m:oMath>
                </a14:m>
                <a:endParaRPr lang="en-US" sz="2200" b="0" baseline="30000"/>
              </a:p>
              <a:p>
                <a:pPr eaLnBrk="1" hangingPunct="1">
                  <a:buFontTx/>
                  <a:buNone/>
                </a:pPr>
                <a:endParaRPr lang="en-US" sz="2200" b="0" dirty="0"/>
              </a:p>
              <a:p>
                <a:pPr eaLnBrk="1" hangingPunct="1">
                  <a:buFontTx/>
                  <a:buNone/>
                </a:pPr>
                <a:endParaRPr lang="en-US" sz="2200" b="0" dirty="0"/>
              </a:p>
            </p:txBody>
          </p:sp>
        </mc:Choice>
        <mc:Fallback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066800"/>
                <a:ext cx="7772400" cy="5486400"/>
              </a:xfrm>
              <a:blipFill>
                <a:blip r:embed="rId2"/>
                <a:stretch>
                  <a:fillRect l="-1020" t="-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724A61-08AB-B21D-9A76-6AD2E340A5A6}"/>
              </a:ext>
            </a:extLst>
          </p:cNvPr>
          <p:cNvCxnSpPr/>
          <p:nvPr/>
        </p:nvCxnSpPr>
        <p:spPr>
          <a:xfrm>
            <a:off x="1981200" y="24384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9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pPr eaLnBrk="1" hangingPunct="1"/>
            <a:r>
              <a:rPr lang="en-US"/>
              <a:t>FUNGSI EKSPONENSIAL PANGKAT (-X)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y = 2</a:t>
            </a:r>
            <a:r>
              <a:rPr lang="en-US" sz="2000" b="0" baseline="30000" dirty="0"/>
              <a:t>-x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y = 3</a:t>
            </a:r>
            <a:r>
              <a:rPr lang="en-US" sz="2000" b="0" baseline="30000" dirty="0"/>
              <a:t>-x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b="0" baseline="30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 err="1"/>
              <a:t>pangkat</a:t>
            </a:r>
            <a:r>
              <a:rPr lang="en-US" sz="2000" b="0" dirty="0"/>
              <a:t> </a:t>
            </a:r>
            <a:r>
              <a:rPr lang="en-US" sz="2000" b="0" dirty="0" err="1"/>
              <a:t>negatif</a:t>
            </a:r>
            <a:r>
              <a:rPr lang="en-US" sz="2000" b="0" dirty="0"/>
              <a:t> </a:t>
            </a:r>
            <a:r>
              <a:rPr lang="en-US" sz="2000" b="0" dirty="0" err="1"/>
              <a:t>bisa</a:t>
            </a:r>
            <a:r>
              <a:rPr lang="en-US" sz="2000" b="0" dirty="0"/>
              <a:t> </a:t>
            </a:r>
            <a:r>
              <a:rPr lang="en-US" sz="2000" b="0" dirty="0" err="1"/>
              <a:t>dihilangkan</a:t>
            </a:r>
            <a:r>
              <a:rPr lang="en-US" sz="2000" b="0" dirty="0"/>
              <a:t>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b="0" dirty="0"/>
          </a:p>
          <a:p>
            <a:pPr eaLnBrk="1" hangingPunct="1">
              <a:lnSpc>
                <a:spcPct val="90000"/>
              </a:lnSpc>
              <a:buNone/>
            </a:pPr>
            <a:endParaRPr lang="en-US" sz="2000" b="0" baseline="30000" dirty="0"/>
          </a:p>
          <a:p>
            <a:pPr eaLnBrk="1" hangingPunct="1">
              <a:lnSpc>
                <a:spcPct val="90000"/>
              </a:lnSpc>
              <a:buNone/>
            </a:pPr>
            <a:endParaRPr lang="en-US" sz="2000" b="0" dirty="0"/>
          </a:p>
          <a:p>
            <a:pPr eaLnBrk="1" hangingPunct="1">
              <a:lnSpc>
                <a:spcPct val="90000"/>
              </a:lnSpc>
              <a:buNone/>
            </a:pPr>
            <a:endParaRPr lang="en-US" sz="2000" b="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 err="1"/>
              <a:t>Jadi</a:t>
            </a:r>
            <a:r>
              <a:rPr lang="en-US" sz="2000" b="0" dirty="0"/>
              <a:t> :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eksponensial</a:t>
            </a:r>
            <a:r>
              <a:rPr lang="en-US" sz="2000" b="0" dirty="0"/>
              <a:t> </a:t>
            </a:r>
            <a:r>
              <a:rPr lang="en-US" sz="2000" b="0" dirty="0" err="1"/>
              <a:t>pangkat</a:t>
            </a:r>
            <a:r>
              <a:rPr lang="en-US" sz="2000" b="0" dirty="0"/>
              <a:t> </a:t>
            </a:r>
            <a:r>
              <a:rPr lang="en-US" sz="2000" b="0" dirty="0" err="1"/>
              <a:t>negatif</a:t>
            </a:r>
            <a:r>
              <a:rPr lang="en-US" sz="2000" b="0" dirty="0"/>
              <a:t> =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eksponensial</a:t>
            </a:r>
            <a:endParaRPr lang="en-US" sz="2000" b="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	     </a:t>
            </a:r>
            <a:r>
              <a:rPr lang="en-US" sz="2000" b="0" dirty="0" err="1"/>
              <a:t>pangkat</a:t>
            </a:r>
            <a:r>
              <a:rPr lang="en-US" sz="2000" b="0" dirty="0"/>
              <a:t> </a:t>
            </a:r>
            <a:r>
              <a:rPr lang="en-US" sz="2000" b="0" dirty="0" err="1"/>
              <a:t>positif</a:t>
            </a:r>
            <a:r>
              <a:rPr lang="en-US" sz="2000" b="0" dirty="0"/>
              <a:t>, </a:t>
            </a:r>
            <a:r>
              <a:rPr lang="en-US" sz="2000" b="0" dirty="0" err="1"/>
              <a:t>dgn</a:t>
            </a:r>
            <a:r>
              <a:rPr lang="en-US" sz="2000" b="0" dirty="0"/>
              <a:t> basis : </a:t>
            </a:r>
            <a:r>
              <a:rPr lang="en-US" sz="2000" b="0" u="sng" dirty="0"/>
              <a:t>0&lt;b&lt;1</a:t>
            </a:r>
            <a:r>
              <a:rPr lang="en-US" sz="2000" b="0" dirty="0"/>
              <a:t> (basis </a:t>
            </a:r>
            <a:r>
              <a:rPr lang="en-US" sz="2000" b="0" u="sng" dirty="0" err="1"/>
              <a:t>bilangan</a:t>
            </a:r>
            <a:r>
              <a:rPr lang="en-US" sz="2000" b="0" u="sng" dirty="0"/>
              <a:t> </a:t>
            </a:r>
            <a:r>
              <a:rPr lang="en-US" sz="2000" b="0" u="sng" dirty="0" err="1"/>
              <a:t>pecahan</a:t>
            </a:r>
            <a:r>
              <a:rPr lang="en-US" sz="2000" b="0" u="sng" dirty="0"/>
              <a:t>)</a:t>
            </a:r>
            <a:r>
              <a:rPr lang="en-US" sz="2000" b="0" dirty="0"/>
              <a:t>. </a:t>
            </a:r>
            <a:r>
              <a:rPr lang="en-US" sz="2000" b="0" baseline="30000" dirty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b="0" baseline="30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 err="1"/>
              <a:t>Aplikasi</a:t>
            </a:r>
            <a:r>
              <a:rPr lang="en-US" sz="2000" b="0" dirty="0"/>
              <a:t> 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y = </a:t>
            </a:r>
            <a:r>
              <a:rPr lang="en-US" sz="2000" b="0" dirty="0" err="1"/>
              <a:t>b</a:t>
            </a:r>
            <a:r>
              <a:rPr lang="en-US" sz="2000" b="0" baseline="30000" dirty="0" err="1"/>
              <a:t>x</a:t>
            </a:r>
            <a:r>
              <a:rPr lang="en-US" sz="2000" b="0" dirty="0"/>
              <a:t>  </a:t>
            </a:r>
            <a:r>
              <a:rPr lang="en-US" sz="2000" b="0" dirty="0" err="1"/>
              <a:t>menggambarkan</a:t>
            </a:r>
            <a:r>
              <a:rPr lang="en-US" sz="2000" b="0" dirty="0"/>
              <a:t> </a:t>
            </a:r>
            <a:r>
              <a:rPr lang="en-US" sz="2000" b="0" dirty="0" err="1"/>
              <a:t>pertumbuhan</a:t>
            </a:r>
            <a:r>
              <a:rPr lang="en-US" sz="2000" b="0" dirty="0"/>
              <a:t> (growth)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0" dirty="0"/>
              <a:t>y = b</a:t>
            </a:r>
            <a:r>
              <a:rPr lang="en-US" sz="2000" b="0" baseline="30000" dirty="0"/>
              <a:t>-x</a:t>
            </a:r>
            <a:r>
              <a:rPr lang="en-US" sz="2000" b="0" dirty="0"/>
              <a:t> </a:t>
            </a:r>
            <a:r>
              <a:rPr lang="en-US" sz="2000" b="0" dirty="0" err="1"/>
              <a:t>menggambarkan</a:t>
            </a:r>
            <a:r>
              <a:rPr lang="en-US" sz="2000" b="0" dirty="0"/>
              <a:t> </a:t>
            </a:r>
            <a:r>
              <a:rPr lang="en-US" sz="2000" b="0" dirty="0" err="1"/>
              <a:t>peluruhan</a:t>
            </a:r>
            <a:r>
              <a:rPr lang="en-US" sz="2000" b="0" dirty="0"/>
              <a:t> (decay)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0" baseline="30000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90600" y="2565400"/>
          <a:ext cx="28971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2" imgW="1447560" imgH="469800" progId="Equation.3">
                  <p:embed/>
                </p:oleObj>
              </mc:Choice>
              <mc:Fallback>
                <p:oleObj name="Equation" r:id="rId2" imgW="14475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65400"/>
                        <a:ext cx="289718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468813" y="2565400"/>
          <a:ext cx="28463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4" imgW="1422360" imgH="469800" progId="Equation.3">
                  <p:embed/>
                </p:oleObj>
              </mc:Choice>
              <mc:Fallback>
                <p:oleObj name="Equation" r:id="rId4" imgW="142236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2565400"/>
                        <a:ext cx="284638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SKETSA FUNGSI EKSPONEN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527300" y="4800600"/>
            <a:ext cx="425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4635500" y="1295400"/>
            <a:ext cx="12700" cy="419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Arc 5"/>
          <p:cNvSpPr>
            <a:spLocks/>
          </p:cNvSpPr>
          <p:nvPr/>
        </p:nvSpPr>
        <p:spPr bwMode="auto">
          <a:xfrm flipV="1">
            <a:off x="4330700" y="1981200"/>
            <a:ext cx="1155700" cy="2436813"/>
          </a:xfrm>
          <a:custGeom>
            <a:avLst/>
            <a:gdLst>
              <a:gd name="T0" fmla="*/ 2610812 w 21600"/>
              <a:gd name="T1" fmla="*/ 0 h 21581"/>
              <a:gd name="T2" fmla="*/ 61835305 w 21600"/>
              <a:gd name="T3" fmla="*/ 275152006 h 21581"/>
              <a:gd name="T4" fmla="*/ 0 w 21600"/>
              <a:gd name="T5" fmla="*/ 275152006 h 21581"/>
              <a:gd name="T6" fmla="*/ 0 60000 65536"/>
              <a:gd name="T7" fmla="*/ 0 60000 65536"/>
              <a:gd name="T8" fmla="*/ 0 60000 65536"/>
              <a:gd name="T9" fmla="*/ 0 w 21600"/>
              <a:gd name="T10" fmla="*/ 0 h 21581"/>
              <a:gd name="T11" fmla="*/ 21600 w 21600"/>
              <a:gd name="T12" fmla="*/ 21581 h 215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1" fill="none" extrusionOk="0">
                <a:moveTo>
                  <a:pt x="911" y="0"/>
                </a:moveTo>
                <a:cubicBezTo>
                  <a:pt x="12476" y="488"/>
                  <a:pt x="21600" y="10006"/>
                  <a:pt x="21600" y="21581"/>
                </a:cubicBezTo>
              </a:path>
              <a:path w="21600" h="21581" stroke="0" extrusionOk="0">
                <a:moveTo>
                  <a:pt x="911" y="0"/>
                </a:moveTo>
                <a:cubicBezTo>
                  <a:pt x="12476" y="488"/>
                  <a:pt x="21600" y="10006"/>
                  <a:pt x="21600" y="21581"/>
                </a:cubicBezTo>
                <a:lnTo>
                  <a:pt x="0" y="215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Arc 6"/>
          <p:cNvSpPr>
            <a:spLocks/>
          </p:cNvSpPr>
          <p:nvPr/>
        </p:nvSpPr>
        <p:spPr bwMode="auto">
          <a:xfrm flipV="1">
            <a:off x="4279900" y="2133600"/>
            <a:ext cx="2351088" cy="2209800"/>
          </a:xfrm>
          <a:custGeom>
            <a:avLst/>
            <a:gdLst>
              <a:gd name="T0" fmla="*/ 0 w 22089"/>
              <a:gd name="T1" fmla="*/ 62816 h 21600"/>
              <a:gd name="T2" fmla="*/ 250242889 w 22089"/>
              <a:gd name="T3" fmla="*/ 226074837 h 21600"/>
              <a:gd name="T4" fmla="*/ 5539835 w 22089"/>
              <a:gd name="T5" fmla="*/ 226074837 h 21600"/>
              <a:gd name="T6" fmla="*/ 0 60000 65536"/>
              <a:gd name="T7" fmla="*/ 0 60000 65536"/>
              <a:gd name="T8" fmla="*/ 0 60000 65536"/>
              <a:gd name="T9" fmla="*/ 0 w 22089"/>
              <a:gd name="T10" fmla="*/ 0 h 21600"/>
              <a:gd name="T11" fmla="*/ 22089 w 220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9" h="21600" fill="none" extrusionOk="0">
                <a:moveTo>
                  <a:pt x="-1" y="5"/>
                </a:moveTo>
                <a:cubicBezTo>
                  <a:pt x="162" y="1"/>
                  <a:pt x="325" y="-1"/>
                  <a:pt x="489" y="0"/>
                </a:cubicBezTo>
                <a:cubicBezTo>
                  <a:pt x="12418" y="0"/>
                  <a:pt x="22089" y="9670"/>
                  <a:pt x="22089" y="21600"/>
                </a:cubicBezTo>
              </a:path>
              <a:path w="22089" h="21600" stroke="0" extrusionOk="0">
                <a:moveTo>
                  <a:pt x="-1" y="5"/>
                </a:moveTo>
                <a:cubicBezTo>
                  <a:pt x="162" y="1"/>
                  <a:pt x="325" y="-1"/>
                  <a:pt x="489" y="0"/>
                </a:cubicBezTo>
                <a:cubicBezTo>
                  <a:pt x="12418" y="0"/>
                  <a:pt x="22089" y="9670"/>
                  <a:pt x="22089" y="21600"/>
                </a:cubicBezTo>
                <a:lnTo>
                  <a:pt x="48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629400" y="213360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f(x)=2</a:t>
            </a:r>
            <a:r>
              <a:rPr lang="en-US" baseline="30000"/>
              <a:t>x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257800" y="160020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f(x)=3</a:t>
            </a:r>
            <a:r>
              <a:rPr lang="en-US" baseline="30000"/>
              <a:t>x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78300" y="11430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f(x)</a:t>
            </a:r>
            <a:endParaRPr lang="en-US" baseline="300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711950" y="48148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endParaRPr lang="en-US" baseline="3000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572000" y="4419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n-US" baseline="3000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276600" y="1600200"/>
            <a:ext cx="90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f(x)=3</a:t>
            </a:r>
            <a:r>
              <a:rPr lang="en-US" baseline="30000"/>
              <a:t>-x</a:t>
            </a:r>
          </a:p>
        </p:txBody>
      </p:sp>
      <p:sp>
        <p:nvSpPr>
          <p:cNvPr id="11277" name="Arc 13"/>
          <p:cNvSpPr>
            <a:spLocks/>
          </p:cNvSpPr>
          <p:nvPr/>
        </p:nvSpPr>
        <p:spPr bwMode="auto">
          <a:xfrm flipH="1" flipV="1">
            <a:off x="3810000" y="1981200"/>
            <a:ext cx="1155700" cy="2436813"/>
          </a:xfrm>
          <a:custGeom>
            <a:avLst/>
            <a:gdLst>
              <a:gd name="T0" fmla="*/ 2610812 w 21600"/>
              <a:gd name="T1" fmla="*/ 0 h 21581"/>
              <a:gd name="T2" fmla="*/ 61835305 w 21600"/>
              <a:gd name="T3" fmla="*/ 275152006 h 21581"/>
              <a:gd name="T4" fmla="*/ 0 w 21600"/>
              <a:gd name="T5" fmla="*/ 275152006 h 21581"/>
              <a:gd name="T6" fmla="*/ 0 60000 65536"/>
              <a:gd name="T7" fmla="*/ 0 60000 65536"/>
              <a:gd name="T8" fmla="*/ 0 60000 65536"/>
              <a:gd name="T9" fmla="*/ 0 w 21600"/>
              <a:gd name="T10" fmla="*/ 0 h 21581"/>
              <a:gd name="T11" fmla="*/ 21600 w 21600"/>
              <a:gd name="T12" fmla="*/ 21581 h 215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1" fill="none" extrusionOk="0">
                <a:moveTo>
                  <a:pt x="911" y="0"/>
                </a:moveTo>
                <a:cubicBezTo>
                  <a:pt x="12476" y="488"/>
                  <a:pt x="21600" y="10006"/>
                  <a:pt x="21600" y="21581"/>
                </a:cubicBezTo>
              </a:path>
              <a:path w="21600" h="21581" stroke="0" extrusionOk="0">
                <a:moveTo>
                  <a:pt x="911" y="0"/>
                </a:moveTo>
                <a:cubicBezTo>
                  <a:pt x="12476" y="488"/>
                  <a:pt x="21600" y="10006"/>
                  <a:pt x="21600" y="21581"/>
                </a:cubicBezTo>
                <a:lnTo>
                  <a:pt x="0" y="215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rc 14"/>
          <p:cNvSpPr>
            <a:spLocks/>
          </p:cNvSpPr>
          <p:nvPr/>
        </p:nvSpPr>
        <p:spPr bwMode="auto">
          <a:xfrm flipH="1" flipV="1">
            <a:off x="2743200" y="2133600"/>
            <a:ext cx="2351088" cy="2209800"/>
          </a:xfrm>
          <a:custGeom>
            <a:avLst/>
            <a:gdLst>
              <a:gd name="T0" fmla="*/ 0 w 22089"/>
              <a:gd name="T1" fmla="*/ 62816 h 21600"/>
              <a:gd name="T2" fmla="*/ 250242889 w 22089"/>
              <a:gd name="T3" fmla="*/ 226074837 h 21600"/>
              <a:gd name="T4" fmla="*/ 5539835 w 22089"/>
              <a:gd name="T5" fmla="*/ 226074837 h 21600"/>
              <a:gd name="T6" fmla="*/ 0 60000 65536"/>
              <a:gd name="T7" fmla="*/ 0 60000 65536"/>
              <a:gd name="T8" fmla="*/ 0 60000 65536"/>
              <a:gd name="T9" fmla="*/ 0 w 22089"/>
              <a:gd name="T10" fmla="*/ 0 h 21600"/>
              <a:gd name="T11" fmla="*/ 22089 w 220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9" h="21600" fill="none" extrusionOk="0">
                <a:moveTo>
                  <a:pt x="-1" y="5"/>
                </a:moveTo>
                <a:cubicBezTo>
                  <a:pt x="162" y="1"/>
                  <a:pt x="325" y="-1"/>
                  <a:pt x="489" y="0"/>
                </a:cubicBezTo>
                <a:cubicBezTo>
                  <a:pt x="12418" y="0"/>
                  <a:pt x="22089" y="9670"/>
                  <a:pt x="22089" y="21600"/>
                </a:cubicBezTo>
              </a:path>
              <a:path w="22089" h="21600" stroke="0" extrusionOk="0">
                <a:moveTo>
                  <a:pt x="-1" y="5"/>
                </a:moveTo>
                <a:cubicBezTo>
                  <a:pt x="162" y="1"/>
                  <a:pt x="325" y="-1"/>
                  <a:pt x="489" y="0"/>
                </a:cubicBezTo>
                <a:cubicBezTo>
                  <a:pt x="12418" y="0"/>
                  <a:pt x="22089" y="9670"/>
                  <a:pt x="22089" y="21600"/>
                </a:cubicBezTo>
                <a:lnTo>
                  <a:pt x="48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828800" y="2133600"/>
            <a:ext cx="90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f(x)=2</a:t>
            </a:r>
            <a:r>
              <a:rPr lang="en-US" baseline="30000"/>
              <a:t>-x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505200" y="1905000"/>
            <a:ext cx="1295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EKSPONEN BERBASIS 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848600" cy="54102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 err="1"/>
              <a:t>Dalam</a:t>
            </a:r>
            <a:r>
              <a:rPr lang="en-US" sz="2000" b="0" dirty="0"/>
              <a:t> </a:t>
            </a:r>
            <a:r>
              <a:rPr lang="en-US" sz="2000" b="0" dirty="0" err="1"/>
              <a:t>praktek</a:t>
            </a:r>
            <a:r>
              <a:rPr lang="en-US" sz="2000" b="0" dirty="0"/>
              <a:t> </a:t>
            </a:r>
            <a:r>
              <a:rPr lang="en-US" sz="2000" b="0" dirty="0" err="1"/>
              <a:t>ada</a:t>
            </a:r>
            <a:r>
              <a:rPr lang="en-US" sz="2000" b="0" dirty="0"/>
              <a:t> </a:t>
            </a:r>
            <a:r>
              <a:rPr lang="en-US" sz="2000" b="0" dirty="0" err="1"/>
              <a:t>suatu</a:t>
            </a:r>
            <a:r>
              <a:rPr lang="en-US" sz="2000" b="0" dirty="0"/>
              <a:t> basis </a:t>
            </a:r>
            <a:r>
              <a:rPr lang="en-US" sz="2000" b="0" dirty="0" err="1"/>
              <a:t>khusus</a:t>
            </a:r>
            <a:r>
              <a:rPr lang="en-US" sz="2000" b="0" dirty="0"/>
              <a:t> yang </a:t>
            </a:r>
            <a:r>
              <a:rPr lang="en-US" sz="2000" b="0" dirty="0" err="1"/>
              <a:t>sering</a:t>
            </a:r>
            <a:r>
              <a:rPr lang="en-US" sz="2000" b="0" dirty="0"/>
              <a:t> </a:t>
            </a:r>
            <a:r>
              <a:rPr lang="en-US" sz="2000" b="0" dirty="0" err="1"/>
              <a:t>dipergunakan</a:t>
            </a:r>
            <a:r>
              <a:rPr lang="en-US" sz="2000" b="0" dirty="0"/>
              <a:t> </a:t>
            </a:r>
            <a:r>
              <a:rPr lang="en-US" sz="2000" b="0" dirty="0" err="1"/>
              <a:t>yaitu</a:t>
            </a:r>
            <a:r>
              <a:rPr lang="en-US" sz="2000" b="0" dirty="0"/>
              <a:t> basis e = 2,71828…, </a:t>
            </a:r>
            <a:r>
              <a:rPr lang="en-US" sz="2000" b="0" dirty="0" err="1"/>
              <a:t>misal</a:t>
            </a:r>
            <a:r>
              <a:rPr lang="en-US" sz="2000" b="0" dirty="0"/>
              <a:t>  y = e</a:t>
            </a:r>
            <a:r>
              <a:rPr lang="en-US" sz="2000" b="0" baseline="30000" dirty="0"/>
              <a:t>x</a:t>
            </a:r>
            <a:r>
              <a:rPr lang="en-US" sz="2000" b="0" dirty="0"/>
              <a:t> 	</a:t>
            </a:r>
            <a:endParaRPr lang="en-US" sz="2000" b="0" baseline="30000" dirty="0"/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/>
              <a:t>	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/>
              <a:t>	</a:t>
            </a:r>
            <a:r>
              <a:rPr lang="en-US" sz="2000" b="0" dirty="0" err="1"/>
              <a:t>Bentuk</a:t>
            </a:r>
            <a:r>
              <a:rPr lang="en-US" sz="2000" b="0" dirty="0"/>
              <a:t> </a:t>
            </a:r>
            <a:r>
              <a:rPr lang="en-US" sz="2000" b="0" dirty="0" err="1"/>
              <a:t>umum</a:t>
            </a:r>
            <a:r>
              <a:rPr lang="en-US" sz="2000" b="0" dirty="0"/>
              <a:t>: 	</a:t>
            </a:r>
            <a:r>
              <a:rPr lang="en-US" sz="2000" dirty="0">
                <a:solidFill>
                  <a:srgbClr val="0070C0"/>
                </a:solidFill>
              </a:rPr>
              <a:t>y = a.e</a:t>
            </a:r>
            <a:r>
              <a:rPr lang="en-US" sz="2000" baseline="30000" dirty="0">
                <a:solidFill>
                  <a:srgbClr val="0070C0"/>
                </a:solidFill>
              </a:rPr>
              <a:t>bx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/>
              <a:t>	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 err="1"/>
              <a:t>Jika</a:t>
            </a:r>
            <a:r>
              <a:rPr lang="en-US" sz="2000" b="0" dirty="0"/>
              <a:t> </a:t>
            </a:r>
            <a:r>
              <a:rPr lang="en-US" sz="2000" b="0" dirty="0" err="1"/>
              <a:t>uang</a:t>
            </a:r>
            <a:r>
              <a:rPr lang="en-US" sz="2000" b="0" dirty="0"/>
              <a:t> </a:t>
            </a:r>
            <a:r>
              <a:rPr lang="en-US" sz="2000" b="0" dirty="0" err="1"/>
              <a:t>Rp</a:t>
            </a:r>
            <a:r>
              <a:rPr lang="en-US" sz="2000" b="0" dirty="0"/>
              <a:t>. 1, </a:t>
            </a:r>
            <a:r>
              <a:rPr lang="en-US" sz="2000" b="0" dirty="0" err="1"/>
              <a:t>didepositokan</a:t>
            </a:r>
            <a:r>
              <a:rPr lang="en-US" sz="2000" b="0" dirty="0"/>
              <a:t>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bunga</a:t>
            </a:r>
            <a:r>
              <a:rPr lang="en-US" sz="2000" b="0" dirty="0"/>
              <a:t> </a:t>
            </a:r>
            <a:r>
              <a:rPr lang="en-US" sz="2000" b="0" dirty="0" err="1"/>
              <a:t>majemuk</a:t>
            </a:r>
            <a:r>
              <a:rPr lang="en-US" sz="2000" b="0" dirty="0"/>
              <a:t> 100% per </a:t>
            </a:r>
            <a:r>
              <a:rPr lang="en-US" sz="2000" b="0" dirty="0" err="1"/>
              <a:t>tahun</a:t>
            </a:r>
            <a:r>
              <a:rPr lang="en-US" sz="2000" b="0" dirty="0"/>
              <a:t>, </a:t>
            </a:r>
            <a:r>
              <a:rPr lang="en-US" sz="2000" b="0" dirty="0" err="1"/>
              <a:t>selama</a:t>
            </a:r>
            <a:r>
              <a:rPr lang="en-US" sz="2000" b="0" dirty="0"/>
              <a:t> 1 </a:t>
            </a:r>
            <a:r>
              <a:rPr lang="en-US" sz="2000" b="0" dirty="0" err="1"/>
              <a:t>tahun</a:t>
            </a:r>
            <a:r>
              <a:rPr lang="en-US" sz="2000" b="0" dirty="0"/>
              <a:t>, </a:t>
            </a:r>
            <a:r>
              <a:rPr lang="en-US" sz="2000" b="0" dirty="0" err="1"/>
              <a:t>dimajemukkan</a:t>
            </a:r>
            <a:r>
              <a:rPr lang="en-US" sz="2000" b="0" dirty="0"/>
              <a:t> </a:t>
            </a:r>
            <a:r>
              <a:rPr lang="en-US" sz="2000" b="0" dirty="0" err="1"/>
              <a:t>sebanyak</a:t>
            </a:r>
            <a:r>
              <a:rPr lang="en-US" sz="2000" b="0" dirty="0"/>
              <a:t> m per </a:t>
            </a:r>
            <a:r>
              <a:rPr lang="en-US" sz="2000" b="0" dirty="0" err="1"/>
              <a:t>tahun</a:t>
            </a:r>
            <a:r>
              <a:rPr lang="en-US" sz="2000" b="0" dirty="0"/>
              <a:t>, </a:t>
            </a:r>
            <a:r>
              <a:rPr lang="en-US" sz="2000" b="0" dirty="0" err="1"/>
              <a:t>maka</a:t>
            </a:r>
            <a:r>
              <a:rPr lang="en-US" sz="2000" b="0" dirty="0"/>
              <a:t>: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/>
              <a:t>m = 1	</a:t>
            </a:r>
            <a:r>
              <a:rPr lang="en-US" sz="2000" b="0" dirty="0">
                <a:sym typeface="Wingdings" pitchFamily="2" charset="2"/>
              </a:rPr>
              <a:t> </a:t>
            </a:r>
            <a:r>
              <a:rPr lang="en-US" sz="2000" b="0" dirty="0"/>
              <a:t>FV = (1)(1+1/1)</a:t>
            </a:r>
            <a:r>
              <a:rPr lang="en-US" sz="2000" b="0" baseline="30000" dirty="0"/>
              <a:t>1	</a:t>
            </a:r>
            <a:r>
              <a:rPr lang="en-US" sz="2000" b="0" dirty="0"/>
              <a:t>= (1+1)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/>
              <a:t>m = 2 	</a:t>
            </a:r>
            <a:r>
              <a:rPr lang="en-US" sz="2000" b="0" dirty="0">
                <a:sym typeface="Wingdings" pitchFamily="2" charset="2"/>
              </a:rPr>
              <a:t> FV = (1)(1+1/2)2	= (1+1/2)</a:t>
            </a:r>
            <a:r>
              <a:rPr lang="en-US" sz="2000" b="0" baseline="30000" dirty="0">
                <a:sym typeface="Wingdings" pitchFamily="2" charset="2"/>
              </a:rPr>
              <a:t>2</a:t>
            </a:r>
            <a:endParaRPr lang="en-US" sz="2000" b="0" baseline="30000" dirty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/>
              <a:t>m = 3	</a:t>
            </a:r>
            <a:r>
              <a:rPr lang="en-US" sz="2000" b="0" dirty="0">
                <a:sym typeface="Wingdings" pitchFamily="2" charset="2"/>
              </a:rPr>
              <a:t> FV = (1)(1+1/3)3	= (1+1/3)</a:t>
            </a:r>
            <a:r>
              <a:rPr lang="en-US" sz="2000" b="0" baseline="30000" dirty="0">
                <a:sym typeface="Wingdings" pitchFamily="2" charset="2"/>
              </a:rPr>
              <a:t>3</a:t>
            </a:r>
            <a:endParaRPr lang="en-US" sz="2000" b="0" baseline="30000" dirty="0"/>
          </a:p>
          <a:p>
            <a:pPr marL="0" indent="0" algn="just" eaLnBrk="1" hangingPunct="1">
              <a:lnSpc>
                <a:spcPct val="80000"/>
              </a:lnSpc>
              <a:tabLst>
                <a:tab pos="463550" algn="l"/>
              </a:tabLst>
            </a:pPr>
            <a:endParaRPr lang="en-US" sz="2000" b="0" dirty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 err="1"/>
              <a:t>Jadi</a:t>
            </a:r>
            <a:r>
              <a:rPr lang="en-US" sz="2000" b="0" dirty="0"/>
              <a:t> </a:t>
            </a:r>
            <a:r>
              <a:rPr lang="en-US" sz="2000" b="0" dirty="0" err="1"/>
              <a:t>untuk</a:t>
            </a:r>
            <a:r>
              <a:rPr lang="en-US" sz="2000" b="0" dirty="0"/>
              <a:t> </a:t>
            </a:r>
            <a:r>
              <a:rPr lang="en-US" sz="2000" b="0" dirty="0" err="1"/>
              <a:t>pemajemukan</a:t>
            </a:r>
            <a:r>
              <a:rPr lang="en-US" sz="2000" b="0" dirty="0"/>
              <a:t> m kali </a:t>
            </a:r>
            <a:r>
              <a:rPr lang="en-US" sz="2000" b="0" dirty="0" err="1"/>
              <a:t>setahun</a:t>
            </a:r>
            <a:r>
              <a:rPr lang="en-US" sz="2000" b="0" dirty="0"/>
              <a:t> FV = (1 + 1/m)</a:t>
            </a:r>
            <a:r>
              <a:rPr lang="en-US" sz="2000" b="0" baseline="30000" dirty="0"/>
              <a:t>m</a:t>
            </a:r>
          </a:p>
          <a:p>
            <a:pPr marL="0" indent="0" algn="just" eaLnBrk="1" hangingPunct="1">
              <a:lnSpc>
                <a:spcPct val="80000"/>
              </a:lnSpc>
              <a:tabLst>
                <a:tab pos="463550" algn="l"/>
              </a:tabLst>
            </a:pPr>
            <a:endParaRPr lang="en-US" sz="2000" b="0" dirty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 err="1"/>
              <a:t>Bila</a:t>
            </a:r>
            <a:r>
              <a:rPr lang="en-US" sz="2000" b="0" dirty="0"/>
              <a:t> </a:t>
            </a:r>
            <a:r>
              <a:rPr lang="en-US" sz="2000" b="0" dirty="0" err="1"/>
              <a:t>bunga</a:t>
            </a:r>
            <a:r>
              <a:rPr lang="en-US" sz="2000" b="0" dirty="0"/>
              <a:t> </a:t>
            </a:r>
            <a:r>
              <a:rPr lang="en-US" sz="2000" b="0" dirty="0" err="1"/>
              <a:t>dibayar</a:t>
            </a:r>
            <a:r>
              <a:rPr lang="en-US" sz="2000" b="0" dirty="0"/>
              <a:t> </a:t>
            </a:r>
            <a:r>
              <a:rPr lang="en-US" sz="2000" b="0" dirty="0" err="1"/>
              <a:t>setiap</a:t>
            </a:r>
            <a:r>
              <a:rPr lang="en-US" sz="2000" b="0" dirty="0"/>
              <a:t> </a:t>
            </a:r>
            <a:r>
              <a:rPr lang="en-US" sz="2000" b="0" dirty="0" err="1"/>
              <a:t>periode</a:t>
            </a:r>
            <a:r>
              <a:rPr lang="en-US" sz="2000" b="0" dirty="0"/>
              <a:t> yang </a:t>
            </a:r>
            <a:r>
              <a:rPr lang="en-US" sz="2000" b="0" dirty="0" err="1"/>
              <a:t>sangat</a:t>
            </a:r>
            <a:r>
              <a:rPr lang="en-US" sz="2000" b="0" dirty="0"/>
              <a:t> </a:t>
            </a:r>
            <a:r>
              <a:rPr lang="en-US" sz="2000" b="0" dirty="0" err="1"/>
              <a:t>pendek</a:t>
            </a:r>
            <a:r>
              <a:rPr lang="en-US" sz="2000" b="0" dirty="0"/>
              <a:t> (</a:t>
            </a:r>
            <a:r>
              <a:rPr lang="en-US" sz="2000" b="0" dirty="0" err="1"/>
              <a:t>mendekati</a:t>
            </a:r>
            <a:r>
              <a:rPr lang="en-US" sz="2000" b="0" dirty="0"/>
              <a:t> 0) </a:t>
            </a:r>
            <a:r>
              <a:rPr lang="en-US" sz="2000" b="0" dirty="0" err="1"/>
              <a:t>maka</a:t>
            </a:r>
            <a:r>
              <a:rPr lang="en-US" sz="2000" b="0" dirty="0"/>
              <a:t> m </a:t>
            </a:r>
            <a:r>
              <a:rPr lang="en-US" sz="2000" b="0" dirty="0" err="1"/>
              <a:t>menjadi</a:t>
            </a:r>
            <a:r>
              <a:rPr lang="en-US" sz="2000" b="0" dirty="0"/>
              <a:t> </a:t>
            </a:r>
            <a:r>
              <a:rPr lang="en-US" sz="2000" b="0" dirty="0" err="1"/>
              <a:t>mendekati</a:t>
            </a:r>
            <a:r>
              <a:rPr lang="en-US" sz="2000" b="0" dirty="0"/>
              <a:t> ~ , </a:t>
            </a:r>
            <a:r>
              <a:rPr lang="en-US" sz="2000" b="0" dirty="0" err="1"/>
              <a:t>sehingga</a:t>
            </a:r>
            <a:r>
              <a:rPr lang="en-US" sz="2000" b="0" dirty="0"/>
              <a:t> :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/>
              <a:t>	FV = </a:t>
            </a:r>
            <a:r>
              <a:rPr lang="en-US" sz="2000" b="0" dirty="0" err="1"/>
              <a:t>lim</a:t>
            </a:r>
            <a:r>
              <a:rPr lang="en-US" sz="2000" b="0" dirty="0"/>
              <a:t>   (1 + 1/m)</a:t>
            </a:r>
            <a:r>
              <a:rPr lang="en-US" sz="2000" b="0" baseline="30000" dirty="0"/>
              <a:t>m </a:t>
            </a:r>
            <a:r>
              <a:rPr lang="en-US" sz="2000" b="0" dirty="0"/>
              <a:t>= 2,71828 = e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en-US" sz="2000" b="0" dirty="0"/>
              <a:t>                m→~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PENGGUNAAN FUNGSI 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53400" cy="4953000"/>
          </a:xfrm>
        </p:spPr>
        <p:txBody>
          <a:bodyPr/>
          <a:lstStyle/>
          <a:p>
            <a:pPr algn="just" eaLnBrk="1" hangingPunct="1"/>
            <a:r>
              <a:rPr lang="en-US" sz="2400" b="0"/>
              <a:t>Fungsi</a:t>
            </a:r>
            <a:r>
              <a:rPr lang="en-US" sz="2400" b="0" dirty="0"/>
              <a:t> e </a:t>
            </a:r>
            <a:r>
              <a:rPr lang="en-US" sz="2400" b="0" dirty="0" err="1"/>
              <a:t>biasanya</a:t>
            </a:r>
            <a:r>
              <a:rPr lang="en-US" sz="2400" b="0" dirty="0"/>
              <a:t> </a:t>
            </a:r>
            <a:r>
              <a:rPr lang="en-US" sz="2400" b="0" dirty="0" err="1"/>
              <a:t>digunakan</a:t>
            </a:r>
            <a:r>
              <a:rPr lang="en-US" sz="2400" b="0" dirty="0"/>
              <a:t> </a:t>
            </a:r>
            <a:r>
              <a:rPr lang="en-US" sz="2400" b="0" dirty="0" err="1"/>
              <a:t>untuk</a:t>
            </a:r>
            <a:r>
              <a:rPr lang="en-US" sz="2400" b="0" dirty="0"/>
              <a:t> </a:t>
            </a:r>
            <a:r>
              <a:rPr lang="en-US" sz="2400" b="0" dirty="0" err="1"/>
              <a:t>menggambarkan</a:t>
            </a:r>
            <a:r>
              <a:rPr lang="en-US" sz="2400" b="0" dirty="0"/>
              <a:t> </a:t>
            </a:r>
            <a:r>
              <a:rPr lang="en-US" sz="2400" b="0" dirty="0" err="1"/>
              <a:t>pertumbuhan</a:t>
            </a:r>
            <a:r>
              <a:rPr lang="en-US" sz="2400" b="0" dirty="0"/>
              <a:t> (growth) </a:t>
            </a:r>
            <a:r>
              <a:rPr lang="en-US" sz="2400" b="0" dirty="0" err="1"/>
              <a:t>atau</a:t>
            </a:r>
            <a:r>
              <a:rPr lang="en-US" sz="2400" b="0" dirty="0"/>
              <a:t> </a:t>
            </a:r>
            <a:r>
              <a:rPr lang="en-US" sz="2400" b="0" dirty="0" err="1"/>
              <a:t>peluruhan</a:t>
            </a:r>
            <a:r>
              <a:rPr lang="en-US" sz="2400" b="0" dirty="0"/>
              <a:t> (decay) yang </a:t>
            </a:r>
            <a:r>
              <a:rPr lang="en-US" sz="2400" b="0" dirty="0" err="1"/>
              <a:t>berlangsung</a:t>
            </a:r>
            <a:r>
              <a:rPr lang="en-US" sz="2400" b="0" dirty="0"/>
              <a:t> </a:t>
            </a:r>
            <a:r>
              <a:rPr lang="en-US" sz="2400" b="0" dirty="0" err="1"/>
              <a:t>secara</a:t>
            </a:r>
            <a:r>
              <a:rPr lang="en-US" sz="2400" b="0" dirty="0"/>
              <a:t> </a:t>
            </a:r>
            <a:r>
              <a:rPr lang="en-US" sz="2400" b="0" u="sng" dirty="0" err="1"/>
              <a:t>kontinyu</a:t>
            </a:r>
            <a:r>
              <a:rPr lang="en-US" sz="2400" b="0" dirty="0"/>
              <a:t> </a:t>
            </a:r>
            <a:r>
              <a:rPr lang="en-US" sz="2400" b="0" dirty="0" err="1"/>
              <a:t>dengan</a:t>
            </a:r>
            <a:r>
              <a:rPr lang="en-US" sz="2400" b="0" dirty="0"/>
              <a:t> </a:t>
            </a:r>
            <a:r>
              <a:rPr lang="en-US" sz="2400" b="0" dirty="0" err="1"/>
              <a:t>persentase</a:t>
            </a:r>
            <a:r>
              <a:rPr lang="en-US" sz="2400" b="0" dirty="0"/>
              <a:t> </a:t>
            </a:r>
            <a:r>
              <a:rPr lang="en-US" sz="2400" b="0" dirty="0" err="1"/>
              <a:t>perubahan</a:t>
            </a:r>
            <a:r>
              <a:rPr lang="en-US" sz="2400" b="0" dirty="0"/>
              <a:t> </a:t>
            </a:r>
            <a:r>
              <a:rPr lang="en-US" sz="2400" b="0" u="sng" dirty="0" err="1"/>
              <a:t>konstan</a:t>
            </a:r>
            <a:r>
              <a:rPr lang="en-US" sz="2400" b="0" dirty="0"/>
              <a:t>.</a:t>
            </a:r>
          </a:p>
          <a:p>
            <a:pPr algn="just" eaLnBrk="1" hangingPunct="1"/>
            <a:endParaRPr lang="en-US" sz="2400" b="0" dirty="0"/>
          </a:p>
          <a:p>
            <a:pPr algn="just" eaLnBrk="1" hangingPunct="1"/>
            <a:r>
              <a:rPr lang="en-US" sz="2400" b="0" dirty="0" err="1"/>
              <a:t>Contoh</a:t>
            </a:r>
            <a:r>
              <a:rPr lang="en-US" sz="2400" b="0" dirty="0"/>
              <a:t>: </a:t>
            </a:r>
            <a:r>
              <a:rPr lang="en-US" sz="2400" b="0" dirty="0" err="1"/>
              <a:t>pertumbuhan</a:t>
            </a:r>
            <a:r>
              <a:rPr lang="en-US" sz="2400" b="0" dirty="0"/>
              <a:t> </a:t>
            </a:r>
            <a:r>
              <a:rPr lang="en-US" sz="2400" b="0" dirty="0" err="1"/>
              <a:t>penduduk</a:t>
            </a:r>
            <a:r>
              <a:rPr lang="en-US" sz="2400" b="0" dirty="0"/>
              <a:t>, </a:t>
            </a:r>
            <a:r>
              <a:rPr lang="en-US" sz="2400" b="0" dirty="0" err="1"/>
              <a:t>peluruhan</a:t>
            </a:r>
            <a:r>
              <a:rPr lang="en-US" sz="2400" b="0" dirty="0"/>
              <a:t> radio </a:t>
            </a:r>
            <a:r>
              <a:rPr lang="en-US" sz="2400" b="0" dirty="0" err="1"/>
              <a:t>aktif</a:t>
            </a:r>
            <a:r>
              <a:rPr lang="en-US" sz="2400" b="0" dirty="0"/>
              <a:t>, </a:t>
            </a:r>
            <a:r>
              <a:rPr lang="en-US" sz="2400" b="0" dirty="0" err="1"/>
              <a:t>pertumbuhan</a:t>
            </a:r>
            <a:r>
              <a:rPr lang="en-US" sz="2400" b="0" dirty="0"/>
              <a:t> </a:t>
            </a:r>
            <a:r>
              <a:rPr lang="en-US" sz="2400" b="0" dirty="0" err="1"/>
              <a:t>dana</a:t>
            </a:r>
            <a:r>
              <a:rPr lang="en-US" sz="2400" b="0" dirty="0"/>
              <a:t> </a:t>
            </a:r>
            <a:r>
              <a:rPr lang="en-US" sz="2400" b="0" dirty="0" err="1"/>
              <a:t>simpanan</a:t>
            </a:r>
            <a:r>
              <a:rPr lang="en-US" sz="2400" b="0" dirty="0"/>
              <a:t> </a:t>
            </a:r>
            <a:r>
              <a:rPr lang="en-US" sz="2400" b="0" dirty="0" err="1"/>
              <a:t>majemuk</a:t>
            </a:r>
            <a:r>
              <a:rPr lang="en-US" sz="2400" b="0" dirty="0"/>
              <a:t> </a:t>
            </a:r>
            <a:r>
              <a:rPr lang="en-US" sz="2400" b="0" dirty="0" err="1"/>
              <a:t>dengan</a:t>
            </a:r>
            <a:r>
              <a:rPr lang="en-US" sz="2400" b="0" dirty="0"/>
              <a:t> </a:t>
            </a:r>
            <a:r>
              <a:rPr lang="en-US" sz="2400" b="0" dirty="0" err="1"/>
              <a:t>bunga</a:t>
            </a:r>
            <a:r>
              <a:rPr lang="en-US" sz="2400" b="0" dirty="0"/>
              <a:t> </a:t>
            </a:r>
            <a:r>
              <a:rPr lang="en-US" sz="2400" b="0" dirty="0" err="1"/>
              <a:t>kontinyu</a:t>
            </a:r>
            <a:r>
              <a:rPr lang="en-US" sz="2400" b="0" dirty="0"/>
              <a:t> </a:t>
            </a:r>
            <a:r>
              <a:rPr lang="en-US" sz="2400" b="0" dirty="0" err="1"/>
              <a:t>dsb</a:t>
            </a:r>
            <a:r>
              <a:rPr lang="en-US" sz="2400" b="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1402</TotalTime>
  <Words>1945</Words>
  <Application>Microsoft Office PowerPoint</Application>
  <PresentationFormat>On-screen Show (4:3)</PresentationFormat>
  <Paragraphs>231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Cambria Math</vt:lpstr>
      <vt:lpstr>Haettenschweiler</vt:lpstr>
      <vt:lpstr>Segoe UI</vt:lpstr>
      <vt:lpstr>Times New Roman</vt:lpstr>
      <vt:lpstr>Verdana</vt:lpstr>
      <vt:lpstr>Wingdings</vt:lpstr>
      <vt:lpstr>cdb2004c012l</vt:lpstr>
      <vt:lpstr>Image</vt:lpstr>
      <vt:lpstr>Equation</vt:lpstr>
      <vt:lpstr>Chart</vt:lpstr>
      <vt:lpstr>Fungsi Eksponensial dan Logaritma Beserta Aplikasinya Week 04</vt:lpstr>
      <vt:lpstr>KESIMPULAN</vt:lpstr>
      <vt:lpstr>CONTOH</vt:lpstr>
      <vt:lpstr>FUNGSI EKSPONENSIAL</vt:lpstr>
      <vt:lpstr>FUNGSI EKSPONENSIAL</vt:lpstr>
      <vt:lpstr>FUNGSI EKSPONENSIAL PANGKAT (-X)</vt:lpstr>
      <vt:lpstr>SKETSA FUNGSI EKSPONEN</vt:lpstr>
      <vt:lpstr>FUNGSI EKSPONEN BERBASIS e</vt:lpstr>
      <vt:lpstr>PENGGUNAAN FUNGSI e</vt:lpstr>
      <vt:lpstr>LOGARITMA</vt:lpstr>
      <vt:lpstr>SIFAT-SIFAT LOGARITMA</vt:lpstr>
      <vt:lpstr>KONVERSI FUNGSI EKSPONEN MENJADI BERBASIS-e</vt:lpstr>
      <vt:lpstr>CONTOH APLIKASI FUNGSI EKSPONEN (1)</vt:lpstr>
      <vt:lpstr>CONTOH APLIKASI FUNGSI EKSPONEN (2) </vt:lpstr>
      <vt:lpstr>CONTOH APLIKASI FUNGSI EKSPONEN (3)</vt:lpstr>
      <vt:lpstr>CONTOH APLIKASI FUNGSI EKSPONEN (4)</vt:lpstr>
      <vt:lpstr>JAWABAN</vt:lpstr>
      <vt:lpstr>PEMBENTUKAN PERSAMAAN EKSPONENSIAL</vt:lpstr>
      <vt:lpstr>PowerPoint Presentation</vt:lpstr>
      <vt:lpstr>JUMLAH PEGAWAI OPTIMAL</vt:lpstr>
      <vt:lpstr>Grafik C =f(x)= 0,001x2 – 5 ln x + 60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deni</cp:lastModifiedBy>
  <cp:revision>120</cp:revision>
  <dcterms:created xsi:type="dcterms:W3CDTF">2011-01-21T06:27:54Z</dcterms:created>
  <dcterms:modified xsi:type="dcterms:W3CDTF">2022-10-11T01:48:55Z</dcterms:modified>
</cp:coreProperties>
</file>