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6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93" d="100"/>
          <a:sy n="93" d="100"/>
        </p:scale>
        <p:origin x="5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8" tIns="48289" rIns="96578" bIns="482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2" y="4560576"/>
            <a:ext cx="5852160" cy="4320539"/>
          </a:xfrm>
          <a:prstGeom prst="rect">
            <a:avLst/>
          </a:prstGeom>
        </p:spPr>
        <p:txBody>
          <a:bodyPr vert="horz" lIns="96578" tIns="48289" rIns="96578" bIns="48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4" imgW="4241270" imgH="5396825" progId="">
                  <p:embed/>
                </p:oleObj>
              </mc:Choice>
              <mc:Fallback>
                <p:oleObj name="Image" r:id="rId14" imgW="4241270" imgH="539682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822469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16" imgW="3263492" imgH="4863492" progId="">
                  <p:embed/>
                </p:oleObj>
              </mc:Choice>
              <mc:Fallback>
                <p:oleObj name="Image" r:id="rId16" imgW="3263492" imgH="486349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259" y="0"/>
                        <a:ext cx="78474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sv-SE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Aplikasi Matriks Pada Permasalahan Ekonomi Dan Bisnis </a:t>
            </a:r>
            <a:br>
              <a:rPr lang="sv-SE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06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W. </a:t>
            </a:r>
            <a:r>
              <a:rPr lang="en-US" i="1" dirty="0" err="1">
                <a:solidFill>
                  <a:schemeClr val="bg1"/>
                </a:solidFill>
              </a:rPr>
              <a:t>Rofianto</a:t>
            </a:r>
            <a:r>
              <a:rPr lang="en-US" i="1" dirty="0">
                <a:solidFill>
                  <a:schemeClr val="bg1"/>
                </a:solidFill>
              </a:rPr>
              <a:t>, ST, </a:t>
            </a:r>
            <a:r>
              <a:rPr lang="en-US" i="1" dirty="0" err="1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90600" y="1687513"/>
          <a:ext cx="4981575" cy="456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Equation" r:id="rId2" imgW="1625400" imgH="3035160" progId="Equation.3">
                  <p:embed/>
                </p:oleObj>
              </mc:Choice>
              <mc:Fallback>
                <p:oleObj name="Equation" r:id="rId2" imgW="1625400" imgH="3035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87513"/>
                        <a:ext cx="4981575" cy="456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  <a:latin typeface="Haettenschweiler" pitchFamily="34" charset="0"/>
              </a:rPr>
              <a:t>PRODUCTION PLANNING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74725" y="1143000"/>
            <a:ext cx="742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Perhitungan jumlah permintaan total untuk masing-masing produk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/>
          </p:cNvGraphicFramePr>
          <p:nvPr/>
        </p:nvGraphicFramePr>
        <p:xfrm>
          <a:off x="565150" y="1974850"/>
          <a:ext cx="507365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Equation" r:id="rId2" imgW="3174840" imgH="1625400" progId="Equation.3">
                  <p:embed/>
                </p:oleObj>
              </mc:Choice>
              <mc:Fallback>
                <p:oleObj name="Equation" r:id="rId2" imgW="3174840" imgH="162540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974850"/>
                        <a:ext cx="5073650" cy="259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  <a:latin typeface="Haettenschweiler" pitchFamily="34" charset="0"/>
              </a:rPr>
              <a:t>PRODUCTION PLANNING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1200090"/>
            <a:ext cx="5467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egoe UI" pitchFamily="34" charset="0"/>
                <a:cs typeface="Segoe UI" pitchFamily="34" charset="0"/>
              </a:rPr>
              <a:t>Perhitungan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jumlah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kebutuhan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tiap</a:t>
            </a:r>
            <a:r>
              <a:rPr lang="en-US" sz="20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cs typeface="Segoe UI" pitchFamily="34" charset="0"/>
              </a:rPr>
              <a:t>komponen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85800" y="1447800"/>
          <a:ext cx="5000625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Equation" r:id="rId2" imgW="3327120" imgH="1396800" progId="Equation.3">
                  <p:embed/>
                </p:oleObj>
              </mc:Choice>
              <mc:Fallback>
                <p:oleObj name="Equation" r:id="rId2" imgW="3327120" imgH="1396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5000625" cy="209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34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  <a:latin typeface="Haettenschweiler" pitchFamily="34" charset="0"/>
              </a:rPr>
              <a:t>PRODUCTION PLANNING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967246" y="1066800"/>
            <a:ext cx="5795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Segoe UI" pitchFamily="34" charset="0"/>
                <a:cs typeface="Segoe UI" pitchFamily="34" charset="0"/>
              </a:rPr>
              <a:t>Perhitungan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jumlah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kebutuhan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sumber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daya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(</a:t>
            </a:r>
            <a:r>
              <a:rPr lang="en-US" i="1" dirty="0">
                <a:latin typeface="Segoe UI" pitchFamily="34" charset="0"/>
                <a:cs typeface="Segoe UI" pitchFamily="34" charset="0"/>
              </a:rPr>
              <a:t>resources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30588" y="3810000"/>
            <a:ext cx="6232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Segoe UI" pitchFamily="34" charset="0"/>
                <a:cs typeface="Segoe UI" pitchFamily="34" charset="0"/>
              </a:rPr>
              <a:t>Perhitungan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biaya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total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untuk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memproduksi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seluruh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barang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02403" name="Object 2"/>
          <p:cNvGraphicFramePr>
            <a:graphicFrameLocks/>
          </p:cNvGraphicFramePr>
          <p:nvPr/>
        </p:nvGraphicFramePr>
        <p:xfrm>
          <a:off x="685800" y="4267200"/>
          <a:ext cx="5246688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Equation" r:id="rId4" imgW="3276360" imgH="1396800" progId="Equation.3">
                  <p:embed/>
                </p:oleObj>
              </mc:Choice>
              <mc:Fallback>
                <p:oleObj name="Equation" r:id="rId4" imgW="3276360" imgH="139680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67200"/>
                        <a:ext cx="5246688" cy="222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PROYEKSI PEMILU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81000" y="3370262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suara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partai</a:t>
            </a:r>
            <a:r>
              <a:rPr lang="en-US" sz="2000" dirty="0"/>
              <a:t>?</a:t>
            </a:r>
          </a:p>
        </p:txBody>
      </p:sp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5800725" y="1219200"/>
          <a:ext cx="1362075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Equation" r:id="rId2" imgW="850680" imgH="1371600" progId="Equation.3">
                  <p:embed/>
                </p:oleObj>
              </mc:Choice>
              <mc:Fallback>
                <p:oleObj name="Equation" r:id="rId2" imgW="85068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1219200"/>
                        <a:ext cx="1362075" cy="219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14337" y="1093788"/>
          <a:ext cx="4767263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Equation" r:id="rId4" imgW="2971800" imgH="1143000" progId="Equation.3">
                  <p:embed/>
                </p:oleObj>
              </mc:Choice>
              <mc:Fallback>
                <p:oleObj name="Equation" r:id="rId4" imgW="297180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" y="1093788"/>
                        <a:ext cx="4767263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3903662"/>
            <a:ext cx="7696200" cy="2497138"/>
            <a:chOff x="480" y="2400"/>
            <a:chExt cx="4848" cy="1573"/>
          </a:xfrm>
        </p:grpSpPr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480" y="2400"/>
              <a:ext cx="24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 err="1"/>
                <a:t>Jumlah</a:t>
              </a:r>
              <a:r>
                <a:rPr lang="en-US" sz="2400" dirty="0"/>
                <a:t> </a:t>
              </a:r>
              <a:r>
                <a:rPr lang="en-US" sz="2400" dirty="0" err="1"/>
                <a:t>suara</a:t>
              </a:r>
              <a:r>
                <a:rPr lang="en-US" sz="2400" dirty="0"/>
                <a:t> = P x V</a:t>
              </a:r>
            </a:p>
          </p:txBody>
        </p:sp>
        <p:graphicFrame>
          <p:nvGraphicFramePr>
            <p:cNvPr id="1028" name="Object 11"/>
            <p:cNvGraphicFramePr>
              <a:graphicFrameLocks noChangeAspect="1"/>
            </p:cNvGraphicFramePr>
            <p:nvPr/>
          </p:nvGraphicFramePr>
          <p:xfrm>
            <a:off x="1152" y="2592"/>
            <a:ext cx="3351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88" name="Equation" r:id="rId6" imgW="3327120" imgH="1371600" progId="Equation.3">
                    <p:embed/>
                  </p:oleObj>
                </mc:Choice>
                <mc:Fallback>
                  <p:oleObj name="Equation" r:id="rId6" imgW="3327120" imgH="1371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592"/>
                          <a:ext cx="3351" cy="1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15"/>
            <p:cNvGraphicFramePr>
              <a:graphicFrameLocks noChangeAspect="1"/>
            </p:cNvGraphicFramePr>
            <p:nvPr/>
          </p:nvGraphicFramePr>
          <p:xfrm>
            <a:off x="701" y="2922"/>
            <a:ext cx="292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89" name="Equation" r:id="rId8" imgW="291960" imgH="711000" progId="Equation.3">
                    <p:embed/>
                  </p:oleObj>
                </mc:Choice>
                <mc:Fallback>
                  <p:oleObj name="Equation" r:id="rId8" imgW="291960" imgH="7110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" y="2922"/>
                          <a:ext cx="292" cy="7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16"/>
            <p:cNvGraphicFramePr>
              <a:graphicFrameLocks noChangeAspect="1"/>
            </p:cNvGraphicFramePr>
            <p:nvPr/>
          </p:nvGraphicFramePr>
          <p:xfrm>
            <a:off x="4499" y="2922"/>
            <a:ext cx="829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0" name="Equation" r:id="rId10" imgW="825500" imgH="711200" progId="Equation.3">
                    <p:embed/>
                  </p:oleObj>
                </mc:Choice>
                <mc:Fallback>
                  <p:oleObj name="Equation" r:id="rId10" imgW="825500" imgH="7112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" y="2922"/>
                          <a:ext cx="829" cy="7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BRAND SWITCHING ANALYSIS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22562"/>
            <a:ext cx="7772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S</a:t>
            </a:r>
            <a:r>
              <a:rPr lang="en-US" sz="2400" baseline="-25000"/>
              <a:t>1</a:t>
            </a:r>
            <a:r>
              <a:rPr lang="en-US" sz="2400"/>
              <a:t> = ST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38200" y="1066800"/>
            <a:ext cx="1714500" cy="1735138"/>
            <a:chOff x="696" y="624"/>
            <a:chExt cx="1080" cy="1093"/>
          </a:xfrm>
        </p:grpSpPr>
        <p:graphicFrame>
          <p:nvGraphicFramePr>
            <p:cNvPr id="2056" name="Object 5"/>
            <p:cNvGraphicFramePr>
              <a:graphicFrameLocks noChangeAspect="1"/>
            </p:cNvGraphicFramePr>
            <p:nvPr/>
          </p:nvGraphicFramePr>
          <p:xfrm>
            <a:off x="696" y="826"/>
            <a:ext cx="1080" cy="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6" name="Equation" r:id="rId2" imgW="914400" imgH="711000" progId="Equation.3">
                    <p:embed/>
                  </p:oleObj>
                </mc:Choice>
                <mc:Fallback>
                  <p:oleObj name="Equation" r:id="rId2" imgW="914400" imgH="7110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" y="826"/>
                          <a:ext cx="1080" cy="8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Text Box 6"/>
            <p:cNvSpPr txBox="1">
              <a:spLocks noChangeArrowheads="1"/>
            </p:cNvSpPr>
            <p:nvPr/>
          </p:nvSpPr>
          <p:spPr bwMode="auto">
            <a:xfrm>
              <a:off x="960" y="62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A</a:t>
              </a:r>
            </a:p>
          </p:txBody>
        </p:sp>
        <p:sp>
          <p:nvSpPr>
            <p:cNvPr id="2064" name="Text Box 7"/>
            <p:cNvSpPr txBox="1">
              <a:spLocks noChangeArrowheads="1"/>
            </p:cNvSpPr>
            <p:nvPr/>
          </p:nvSpPr>
          <p:spPr bwMode="auto">
            <a:xfrm>
              <a:off x="1400" y="62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B</a:t>
              </a:r>
            </a:p>
          </p:txBody>
        </p:sp>
      </p:grpSp>
      <p:graphicFrame>
        <p:nvGraphicFramePr>
          <p:cNvPr id="181258" name="Object 10"/>
          <p:cNvGraphicFramePr>
            <a:graphicFrameLocks noChangeAspect="1"/>
          </p:cNvGraphicFramePr>
          <p:nvPr/>
        </p:nvGraphicFramePr>
        <p:xfrm>
          <a:off x="3559175" y="1371600"/>
          <a:ext cx="21558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Equation" r:id="rId4" imgW="1079280" imgH="685800" progId="Equation.3">
                  <p:embed/>
                </p:oleObj>
              </mc:Choice>
              <mc:Fallback>
                <p:oleObj name="Equation" r:id="rId4" imgW="1079280" imgH="685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1371600"/>
                        <a:ext cx="21558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9" name="Object 11"/>
          <p:cNvGraphicFramePr>
            <a:graphicFrameLocks noChangeAspect="1"/>
          </p:cNvGraphicFramePr>
          <p:nvPr/>
        </p:nvGraphicFramePr>
        <p:xfrm>
          <a:off x="3340100" y="1600200"/>
          <a:ext cx="65976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Equation" r:id="rId6" imgW="3314520" imgH="215640" progId="Equation.3">
                  <p:embed/>
                </p:oleObj>
              </mc:Choice>
              <mc:Fallback>
                <p:oleObj name="Equation" r:id="rId6" imgW="331452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600200"/>
                        <a:ext cx="659765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0" name="Object 12"/>
          <p:cNvGraphicFramePr>
            <a:graphicFrameLocks noChangeAspect="1"/>
          </p:cNvGraphicFramePr>
          <p:nvPr/>
        </p:nvGraphicFramePr>
        <p:xfrm>
          <a:off x="890588" y="2874962"/>
          <a:ext cx="3986212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Equation" r:id="rId8" imgW="1993680" imgH="799920" progId="Equation.3">
                  <p:embed/>
                </p:oleObj>
              </mc:Choice>
              <mc:Fallback>
                <p:oleObj name="Equation" r:id="rId8" imgW="1993680" imgH="7999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2874962"/>
                        <a:ext cx="3986212" cy="159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1" name="Object 13"/>
          <p:cNvGraphicFramePr>
            <a:graphicFrameLocks noChangeAspect="1"/>
          </p:cNvGraphicFramePr>
          <p:nvPr/>
        </p:nvGraphicFramePr>
        <p:xfrm>
          <a:off x="1219200" y="4044950"/>
          <a:ext cx="64357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Equation" r:id="rId10" imgW="3238200" imgH="215640" progId="Equation.3">
                  <p:embed/>
                </p:oleObj>
              </mc:Choice>
              <mc:Fallback>
                <p:oleObj name="Equation" r:id="rId10" imgW="323820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44950"/>
                        <a:ext cx="64357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2" name="Object 14"/>
          <p:cNvGraphicFramePr>
            <a:graphicFrameLocks noChangeAspect="1"/>
          </p:cNvGraphicFramePr>
          <p:nvPr/>
        </p:nvGraphicFramePr>
        <p:xfrm>
          <a:off x="-1887538" y="3941762"/>
          <a:ext cx="493553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Equation" r:id="rId12" imgW="2476440" imgH="545760" progId="Equation.3">
                  <p:embed/>
                </p:oleObj>
              </mc:Choice>
              <mc:Fallback>
                <p:oleObj name="Equation" r:id="rId12" imgW="2476440" imgH="5457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87538" y="3941762"/>
                        <a:ext cx="4935538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22325" y="5105400"/>
            <a:ext cx="2759075" cy="1600200"/>
            <a:chOff x="566" y="3024"/>
            <a:chExt cx="1738" cy="1008"/>
          </a:xfrm>
        </p:grpSpPr>
        <p:graphicFrame>
          <p:nvGraphicFramePr>
            <p:cNvPr id="2055" name="Object 16"/>
            <p:cNvGraphicFramePr>
              <a:graphicFrameLocks noChangeAspect="1"/>
            </p:cNvGraphicFramePr>
            <p:nvPr/>
          </p:nvGraphicFramePr>
          <p:xfrm>
            <a:off x="566" y="3282"/>
            <a:ext cx="1738" cy="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5" name="Equation" r:id="rId14" imgW="1384200" imgH="596880" progId="Equation.3">
                    <p:embed/>
                  </p:oleObj>
                </mc:Choice>
                <mc:Fallback>
                  <p:oleObj name="Equation" r:id="rId14" imgW="1384200" imgH="59688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" y="3282"/>
                          <a:ext cx="1738" cy="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1" name="AutoShape 17"/>
            <p:cNvSpPr>
              <a:spLocks/>
            </p:cNvSpPr>
            <p:nvPr/>
          </p:nvSpPr>
          <p:spPr bwMode="auto">
            <a:xfrm rot="-5400000">
              <a:off x="1318" y="3002"/>
              <a:ext cx="144" cy="668"/>
            </a:xfrm>
            <a:prstGeom prst="rightBrace">
              <a:avLst>
                <a:gd name="adj1" fmla="val 386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Text Box 18"/>
            <p:cNvSpPr txBox="1">
              <a:spLocks noChangeArrowheads="1"/>
            </p:cNvSpPr>
            <p:nvPr/>
          </p:nvSpPr>
          <p:spPr bwMode="auto">
            <a:xfrm>
              <a:off x="1288" y="302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POPULATION MIGRATION-EQUILIBRIUM CONDITIONS</a:t>
            </a:r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5170488" y="1111250"/>
          <a:ext cx="359251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Equation" r:id="rId2" imgW="2095200" imgH="685800" progId="Equation.3">
                  <p:embed/>
                </p:oleObj>
              </mc:Choice>
              <mc:Fallback>
                <p:oleObj name="Equation" r:id="rId2" imgW="209520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1111250"/>
                        <a:ext cx="3592512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609600" y="2668588"/>
          <a:ext cx="38576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Equation" r:id="rId4" imgW="2400120" imgH="711000" progId="Equation.3">
                  <p:embed/>
                </p:oleObj>
              </mc:Choice>
              <mc:Fallback>
                <p:oleObj name="Equation" r:id="rId4" imgW="240012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68588"/>
                        <a:ext cx="3857625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ine 5"/>
          <p:cNvSpPr>
            <a:spLocks noChangeShapeType="1"/>
          </p:cNvSpPr>
          <p:nvPr/>
        </p:nvSpPr>
        <p:spPr bwMode="auto">
          <a:xfrm>
            <a:off x="654050" y="18161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2197100" y="1066800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North</a:t>
            </a:r>
          </a:p>
          <a:p>
            <a:r>
              <a:rPr lang="en-US" b="1"/>
              <a:t> (P</a:t>
            </a:r>
            <a:r>
              <a:rPr lang="en-US" b="1" baseline="-25000"/>
              <a:t>N</a:t>
            </a:r>
            <a:r>
              <a:rPr lang="en-US" b="1"/>
              <a:t>)</a:t>
            </a:r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2178050" y="1860550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South</a:t>
            </a:r>
          </a:p>
          <a:p>
            <a:r>
              <a:rPr lang="en-US" b="1"/>
              <a:t> (P</a:t>
            </a:r>
            <a:r>
              <a:rPr lang="en-US" b="1" baseline="-25000"/>
              <a:t>S</a:t>
            </a:r>
            <a:r>
              <a:rPr lang="en-US" b="1"/>
              <a:t>)</a:t>
            </a:r>
          </a:p>
        </p:txBody>
      </p:sp>
      <p:sp>
        <p:nvSpPr>
          <p:cNvPr id="3083" name="AutoShape 8"/>
          <p:cNvSpPr>
            <a:spLocks noChangeArrowheads="1"/>
          </p:cNvSpPr>
          <p:nvPr/>
        </p:nvSpPr>
        <p:spPr bwMode="auto">
          <a:xfrm>
            <a:off x="3168650" y="1250950"/>
            <a:ext cx="457200" cy="1219200"/>
          </a:xfrm>
          <a:prstGeom prst="curvedLeftArrow">
            <a:avLst>
              <a:gd name="adj1" fmla="val 9630"/>
              <a:gd name="adj2" fmla="val 6296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9"/>
          <p:cNvSpPr>
            <a:spLocks noChangeArrowheads="1"/>
          </p:cNvSpPr>
          <p:nvPr/>
        </p:nvSpPr>
        <p:spPr bwMode="auto">
          <a:xfrm rot="-10557471">
            <a:off x="1492250" y="1174750"/>
            <a:ext cx="457200" cy="1219200"/>
          </a:xfrm>
          <a:prstGeom prst="curvedLeftArrow">
            <a:avLst>
              <a:gd name="adj1" fmla="val 9630"/>
              <a:gd name="adj2" fmla="val 6296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Text Box 10"/>
          <p:cNvSpPr txBox="1">
            <a:spLocks noChangeArrowheads="1"/>
          </p:cNvSpPr>
          <p:nvPr/>
        </p:nvSpPr>
        <p:spPr bwMode="auto">
          <a:xfrm>
            <a:off x="3625850" y="1860550"/>
            <a:ext cx="89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0,05P</a:t>
            </a:r>
            <a:r>
              <a:rPr lang="en-US" baseline="-25000"/>
              <a:t>N</a:t>
            </a:r>
          </a:p>
        </p:txBody>
      </p:sp>
      <p:sp>
        <p:nvSpPr>
          <p:cNvPr id="3086" name="Text Box 11"/>
          <p:cNvSpPr txBox="1">
            <a:spLocks noChangeArrowheads="1"/>
          </p:cNvSpPr>
          <p:nvPr/>
        </p:nvSpPr>
        <p:spPr bwMode="auto">
          <a:xfrm>
            <a:off x="609600" y="13414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0,02P</a:t>
            </a:r>
            <a:r>
              <a:rPr lang="en-US" baseline="-25000"/>
              <a:t>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70450" y="2819400"/>
            <a:ext cx="3892550" cy="838200"/>
            <a:chOff x="572" y="3456"/>
            <a:chExt cx="2452" cy="528"/>
          </a:xfrm>
        </p:grpSpPr>
        <p:graphicFrame>
          <p:nvGraphicFramePr>
            <p:cNvPr id="3078" name="Object 13"/>
            <p:cNvGraphicFramePr>
              <a:graphicFrameLocks noChangeAspect="1"/>
            </p:cNvGraphicFramePr>
            <p:nvPr/>
          </p:nvGraphicFramePr>
          <p:xfrm>
            <a:off x="1607" y="3494"/>
            <a:ext cx="1417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38" name="Equation" r:id="rId6" imgW="1396800" imgH="482400" progId="Equation.3">
                    <p:embed/>
                  </p:oleObj>
                </mc:Choice>
                <mc:Fallback>
                  <p:oleObj name="Equation" r:id="rId6" imgW="1396800" imgH="4824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7" y="3494"/>
                          <a:ext cx="1417" cy="4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" name="Text Box 14"/>
            <p:cNvSpPr txBox="1">
              <a:spLocks noChangeArrowheads="1"/>
            </p:cNvSpPr>
            <p:nvPr/>
          </p:nvSpPr>
          <p:spPr bwMode="auto">
            <a:xfrm>
              <a:off x="572" y="3456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Ekuilibrium</a:t>
              </a:r>
            </a:p>
          </p:txBody>
        </p:sp>
      </p:grp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609600" y="38862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Apabila jumlah total populasi adalah 70 juta jiwa, berapa komposisi keseimbangan populasi?</a:t>
            </a:r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4572000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622300" y="4724400"/>
          <a:ext cx="25781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Equation" r:id="rId8" imgW="1396800" imgH="457200" progId="Equation.3">
                  <p:embed/>
                </p:oleObj>
              </mc:Choice>
              <mc:Fallback>
                <p:oleObj name="Equation" r:id="rId8" imgW="139680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724400"/>
                        <a:ext cx="2578100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609600" y="5715000"/>
          <a:ext cx="4760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Equation" r:id="rId10" imgW="3174840" imgH="457200" progId="Equation.3">
                  <p:embed/>
                </p:oleObj>
              </mc:Choice>
              <mc:Fallback>
                <p:oleObj name="Equation" r:id="rId10" imgW="317484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15000"/>
                        <a:ext cx="47609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57600" y="4708525"/>
            <a:ext cx="3048000" cy="396875"/>
            <a:chOff x="2400" y="2918"/>
            <a:chExt cx="1920" cy="250"/>
          </a:xfrm>
        </p:grpSpPr>
        <p:sp>
          <p:nvSpPr>
            <p:cNvPr id="3091" name="Text Box 20"/>
            <p:cNvSpPr txBox="1">
              <a:spLocks noChangeArrowheads="1"/>
            </p:cNvSpPr>
            <p:nvPr/>
          </p:nvSpPr>
          <p:spPr bwMode="auto">
            <a:xfrm>
              <a:off x="2862" y="2918"/>
              <a:ext cx="6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P</a:t>
              </a:r>
              <a:r>
                <a:rPr lang="en-US" sz="2000" baseline="-25000"/>
                <a:t>N </a:t>
              </a:r>
              <a:r>
                <a:rPr lang="en-US" sz="2000"/>
                <a:t>= 20</a:t>
              </a:r>
            </a:p>
          </p:txBody>
        </p:sp>
        <p:sp>
          <p:nvSpPr>
            <p:cNvPr id="3092" name="Text Box 21"/>
            <p:cNvSpPr txBox="1">
              <a:spLocks noChangeArrowheads="1"/>
            </p:cNvSpPr>
            <p:nvPr/>
          </p:nvSpPr>
          <p:spPr bwMode="auto">
            <a:xfrm>
              <a:off x="3684" y="2918"/>
              <a:ext cx="6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P</a:t>
              </a:r>
              <a:r>
                <a:rPr lang="en-US" sz="2000" baseline="-25000"/>
                <a:t>S </a:t>
              </a:r>
              <a:r>
                <a:rPr lang="en-US" sz="2000"/>
                <a:t>= 50</a:t>
              </a:r>
            </a:p>
          </p:txBody>
        </p:sp>
        <p:sp>
          <p:nvSpPr>
            <p:cNvPr id="3093" name="Line 22"/>
            <p:cNvSpPr>
              <a:spLocks noChangeShapeType="1"/>
            </p:cNvSpPr>
            <p:nvPr/>
          </p:nvSpPr>
          <p:spPr bwMode="auto">
            <a:xfrm>
              <a:off x="2400" y="30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865F72-5D83-4CAA-8B06-1DCE4FB5B0FB}"/>
              </a:ext>
            </a:extLst>
          </p:cNvPr>
          <p:cNvSpPr txBox="1"/>
          <p:nvPr/>
        </p:nvSpPr>
        <p:spPr>
          <a:xfrm>
            <a:off x="6248400" y="5136356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0.95P</a:t>
            </a:r>
            <a:r>
              <a:rPr lang="en-US" sz="1400" baseline="-25000"/>
              <a:t>N</a:t>
            </a:r>
            <a:r>
              <a:rPr lang="en-US" sz="1400"/>
              <a:t> + 0.02(70-P</a:t>
            </a:r>
            <a:r>
              <a:rPr lang="en-US" sz="1400" baseline="-25000"/>
              <a:t>N</a:t>
            </a:r>
            <a:r>
              <a:rPr lang="en-US" sz="1400"/>
              <a:t>)=P</a:t>
            </a:r>
            <a:r>
              <a:rPr lang="en-US" sz="1400" baseline="-25000"/>
              <a:t>N</a:t>
            </a:r>
          </a:p>
          <a:p>
            <a:r>
              <a:rPr lang="en-US" sz="1400"/>
              <a:t>0.95P</a:t>
            </a:r>
            <a:r>
              <a:rPr lang="en-US" sz="1400" baseline="-25000"/>
              <a:t>N</a:t>
            </a:r>
            <a:r>
              <a:rPr lang="en-US" sz="1400"/>
              <a:t> + 1.4-0.02P</a:t>
            </a:r>
            <a:r>
              <a:rPr lang="en-US" sz="1400" baseline="-25000"/>
              <a:t>N</a:t>
            </a:r>
            <a:r>
              <a:rPr lang="en-US" sz="1400"/>
              <a:t>=P</a:t>
            </a:r>
            <a:r>
              <a:rPr lang="en-US" sz="1400" baseline="-25000"/>
              <a:t>N</a:t>
            </a:r>
          </a:p>
          <a:p>
            <a:r>
              <a:rPr lang="en-US" sz="1400"/>
              <a:t>0.93P</a:t>
            </a:r>
            <a:r>
              <a:rPr lang="en-US" sz="1400" baseline="-25000"/>
              <a:t>N</a:t>
            </a:r>
            <a:r>
              <a:rPr lang="en-US" sz="1400"/>
              <a:t> + 1.4 = P</a:t>
            </a:r>
            <a:r>
              <a:rPr lang="en-US" sz="1400" baseline="-25000"/>
              <a:t>N</a:t>
            </a:r>
          </a:p>
          <a:p>
            <a:r>
              <a:rPr lang="en-US" sz="1400"/>
              <a:t>1.4 = 0.07P</a:t>
            </a:r>
            <a:r>
              <a:rPr lang="en-US" sz="1400" baseline="-25000"/>
              <a:t>N</a:t>
            </a:r>
          </a:p>
          <a:p>
            <a:r>
              <a:rPr lang="en-US" sz="1400"/>
              <a:t>P</a:t>
            </a:r>
            <a:r>
              <a:rPr lang="en-US" sz="1400" baseline="-25000"/>
              <a:t>N</a:t>
            </a:r>
            <a:r>
              <a:rPr lang="en-US" sz="1400"/>
              <a:t> = 20 </a:t>
            </a:r>
          </a:p>
          <a:p>
            <a:r>
              <a:rPr lang="en-US" sz="1400"/>
              <a:t>Ps = 70 – 20 = 50</a:t>
            </a:r>
            <a:endParaRPr lang="en-ID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76391-9740-DFE9-840A-17C45A94D885}"/>
              </a:ext>
            </a:extLst>
          </p:cNvPr>
          <p:cNvSpPr txBox="1"/>
          <p:nvPr/>
        </p:nvSpPr>
        <p:spPr>
          <a:xfrm>
            <a:off x="3625850" y="5257800"/>
            <a:ext cx="178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S</a:t>
            </a:r>
            <a:r>
              <a:rPr lang="en-US"/>
              <a:t> = 70 - P</a:t>
            </a:r>
            <a:r>
              <a:rPr lang="en-US" baseline="-25000"/>
              <a:t>N</a:t>
            </a:r>
            <a:endParaRPr lang="en-ID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5" grpId="0"/>
      <p:bldP spid="1843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INPUT-OUTPUT ANALYSIS</a:t>
            </a:r>
          </a:p>
        </p:txBody>
      </p:sp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4343400" y="990600"/>
          <a:ext cx="4351338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Equation" r:id="rId2" imgW="2031840" imgH="1155600" progId="Equation.3">
                  <p:embed/>
                </p:oleObj>
              </mc:Choice>
              <mc:Fallback>
                <p:oleObj name="Equation" r:id="rId2" imgW="2031840" imgH="1155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990600"/>
                        <a:ext cx="4351338" cy="196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79475" y="3262312"/>
            <a:ext cx="7807325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Industry Output = </a:t>
            </a:r>
            <a:r>
              <a:rPr lang="en-US" sz="2000" b="1" dirty="0" err="1">
                <a:solidFill>
                  <a:srgbClr val="0070C0"/>
                </a:solidFill>
              </a:rPr>
              <a:t>Interindustry</a:t>
            </a:r>
            <a:r>
              <a:rPr lang="en-US" sz="2000" b="1" dirty="0">
                <a:solidFill>
                  <a:srgbClr val="0070C0"/>
                </a:solidFill>
              </a:rPr>
              <a:t> Demand + </a:t>
            </a:r>
            <a:r>
              <a:rPr lang="en-US" sz="2000" b="1" dirty="0" err="1">
                <a:solidFill>
                  <a:srgbClr val="0070C0"/>
                </a:solidFill>
              </a:rPr>
              <a:t>nonindustri</a:t>
            </a:r>
            <a:r>
              <a:rPr lang="en-US" sz="2000" b="1" dirty="0">
                <a:solidFill>
                  <a:srgbClr val="0070C0"/>
                </a:solidFill>
              </a:rPr>
              <a:t> demand </a:t>
            </a:r>
          </a:p>
        </p:txBody>
      </p:sp>
      <p:sp>
        <p:nvSpPr>
          <p:cNvPr id="185349" name="AutoShape 5"/>
          <p:cNvSpPr>
            <a:spLocks/>
          </p:cNvSpPr>
          <p:nvPr/>
        </p:nvSpPr>
        <p:spPr bwMode="auto">
          <a:xfrm rot="-5400000">
            <a:off x="2324100" y="3730625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AutoShape 6"/>
          <p:cNvSpPr>
            <a:spLocks/>
          </p:cNvSpPr>
          <p:nvPr/>
        </p:nvSpPr>
        <p:spPr bwMode="auto">
          <a:xfrm rot="-5400000">
            <a:off x="4305300" y="4340225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5351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890588" y="4759325"/>
          <a:ext cx="3986212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name="Equation" r:id="rId4" imgW="2336760" imgH="685800" progId="Equation.3">
                  <p:embed/>
                </p:oleObj>
              </mc:Choice>
              <mc:Fallback>
                <p:oleObj name="Equation" r:id="rId4" imgW="233676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4759325"/>
                        <a:ext cx="3986212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2" name="Line 8"/>
          <p:cNvSpPr>
            <a:spLocks noChangeShapeType="1"/>
          </p:cNvSpPr>
          <p:nvPr/>
        </p:nvSpPr>
        <p:spPr bwMode="auto">
          <a:xfrm flipH="1">
            <a:off x="914400" y="3719512"/>
            <a:ext cx="533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 flipH="1">
            <a:off x="2438400" y="3719512"/>
            <a:ext cx="1905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 flipH="1">
            <a:off x="4495800" y="3719512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5355" name="Object 11"/>
          <p:cNvGraphicFramePr>
            <a:graphicFrameLocks noChangeAspect="1"/>
          </p:cNvGraphicFramePr>
          <p:nvPr/>
        </p:nvGraphicFramePr>
        <p:xfrm>
          <a:off x="5715000" y="4759325"/>
          <a:ext cx="2843213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Equation" r:id="rId6" imgW="1663560" imgH="685800" progId="Equation.3">
                  <p:embed/>
                </p:oleObj>
              </mc:Choice>
              <mc:Fallback>
                <p:oleObj name="Equation" r:id="rId6" imgW="1663560" imgH="685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759325"/>
                        <a:ext cx="2843213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6" name="Line 12"/>
          <p:cNvSpPr>
            <a:spLocks noChangeShapeType="1"/>
          </p:cNvSpPr>
          <p:nvPr/>
        </p:nvSpPr>
        <p:spPr bwMode="auto">
          <a:xfrm>
            <a:off x="4953000" y="5319712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98525" y="1204912"/>
            <a:ext cx="218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Wassily Leontief</a:t>
            </a:r>
          </a:p>
        </p:txBody>
      </p:sp>
      <p:sp>
        <p:nvSpPr>
          <p:cNvPr id="185359" name="Rectangle 15"/>
          <p:cNvSpPr>
            <a:spLocks noChangeArrowheads="1"/>
          </p:cNvSpPr>
          <p:nvPr/>
        </p:nvSpPr>
        <p:spPr bwMode="auto">
          <a:xfrm>
            <a:off x="838200" y="6081712"/>
            <a:ext cx="3962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70C0"/>
                </a:solidFill>
              </a:rPr>
              <a:t> X =              AX                +         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nimBg="1"/>
      <p:bldP spid="185349" grpId="0" animBg="1"/>
      <p:bldP spid="185350" grpId="0" animBg="1"/>
      <p:bldP spid="185352" grpId="0" animBg="1"/>
      <p:bldP spid="185353" grpId="0" animBg="1"/>
      <p:bldP spid="185354" grpId="0" animBg="1"/>
      <p:bldP spid="185356" grpId="0" animBg="1"/>
      <p:bldP spid="1853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INPUT-OUTPUT ANALYSIS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/>
              <a:t>                      X = AX + D</a:t>
            </a:r>
          </a:p>
          <a:p>
            <a:pPr eaLnBrk="1" hangingPunct="1">
              <a:buFontTx/>
              <a:buNone/>
            </a:pPr>
            <a:r>
              <a:rPr lang="en-US" sz="3000"/>
              <a:t>             X – AX = D</a:t>
            </a:r>
          </a:p>
          <a:p>
            <a:pPr eaLnBrk="1" hangingPunct="1">
              <a:buFontTx/>
              <a:buNone/>
            </a:pPr>
            <a:r>
              <a:rPr lang="en-US" sz="3000"/>
              <a:t>            IX – AX = D</a:t>
            </a:r>
          </a:p>
          <a:p>
            <a:pPr eaLnBrk="1" hangingPunct="1">
              <a:buFontTx/>
              <a:buNone/>
            </a:pPr>
            <a:r>
              <a:rPr lang="en-US" sz="3000"/>
              <a:t>            (I – A)X = D</a:t>
            </a:r>
          </a:p>
          <a:p>
            <a:pPr eaLnBrk="1" hangingPunct="1">
              <a:buFontTx/>
              <a:buNone/>
            </a:pPr>
            <a:r>
              <a:rPr lang="en-US" sz="3000"/>
              <a:t>(I – A)</a:t>
            </a:r>
            <a:r>
              <a:rPr lang="en-US" sz="3000" baseline="30000"/>
              <a:t>-1</a:t>
            </a:r>
            <a:r>
              <a:rPr lang="en-US" sz="3000"/>
              <a:t>(I – A)X = (I – A)</a:t>
            </a:r>
            <a:r>
              <a:rPr lang="en-US" sz="3000" baseline="30000"/>
              <a:t>-1</a:t>
            </a:r>
            <a:r>
              <a:rPr lang="en-US" sz="3000"/>
              <a:t>D</a:t>
            </a:r>
          </a:p>
          <a:p>
            <a:pPr eaLnBrk="1" hangingPunct="1">
              <a:buFontTx/>
              <a:buNone/>
            </a:pPr>
            <a:r>
              <a:rPr lang="en-US" sz="3000"/>
              <a:t>			   IX = (I – A)</a:t>
            </a:r>
            <a:r>
              <a:rPr lang="en-US" sz="3000" baseline="30000"/>
              <a:t>-1</a:t>
            </a:r>
            <a:r>
              <a:rPr lang="en-US" sz="3000"/>
              <a:t>D 	</a:t>
            </a:r>
          </a:p>
          <a:p>
            <a:pPr eaLnBrk="1" hangingPunct="1">
              <a:buFontTx/>
              <a:buNone/>
            </a:pPr>
            <a:endParaRPr lang="en-US" sz="3000"/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276600" y="4832350"/>
            <a:ext cx="2390398" cy="55399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0070C0"/>
                </a:solidFill>
              </a:rPr>
              <a:t>X = (I –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sz="3000">
                <a:solidFill>
                  <a:srgbClr val="0070C0"/>
                </a:solidFill>
              </a:rPr>
              <a:t>A)</a:t>
            </a:r>
            <a:r>
              <a:rPr lang="en-US" sz="3000" baseline="30000">
                <a:solidFill>
                  <a:srgbClr val="0070C0"/>
                </a:solidFill>
              </a:rPr>
              <a:t>-1</a:t>
            </a:r>
            <a:r>
              <a:rPr lang="en-US" sz="3000">
                <a:solidFill>
                  <a:srgbClr val="0070C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  <p:bldP spid="1863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502045"/>
              </p:ext>
            </p:extLst>
          </p:nvPr>
        </p:nvGraphicFramePr>
        <p:xfrm>
          <a:off x="685800" y="3286125"/>
          <a:ext cx="308133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Equation" r:id="rId2" imgW="2260440" imgH="711000" progId="Equation.3">
                  <p:embed/>
                </p:oleObj>
              </mc:Choice>
              <mc:Fallback>
                <p:oleObj name="Equation" r:id="rId2" imgW="226044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86125"/>
                        <a:ext cx="3081338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  <a:latin typeface="Haettenschweiler" pitchFamily="34" charset="0"/>
              </a:rPr>
              <a:t>INPUT-OUTPUT ANALYSIS</a:t>
            </a:r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633788" y="1066800"/>
          <a:ext cx="21574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Equation" r:id="rId4" imgW="1117440" imgH="685800" progId="Equation.3">
                  <p:embed/>
                </p:oleObj>
              </mc:Choice>
              <mc:Fallback>
                <p:oleObj name="Equation" r:id="rId4" imgW="111744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1066800"/>
                        <a:ext cx="2157412" cy="109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1695"/>
              </p:ext>
            </p:extLst>
          </p:nvPr>
        </p:nvGraphicFramePr>
        <p:xfrm>
          <a:off x="4267200" y="3438525"/>
          <a:ext cx="455295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Equation" r:id="rId6" imgW="2844720" imgH="1422360" progId="Equation.3">
                  <p:embed/>
                </p:oleObj>
              </mc:Choice>
              <mc:Fallback>
                <p:oleObj name="Equation" r:id="rId6" imgW="2844720" imgH="1422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438525"/>
                        <a:ext cx="4552950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/>
          <p:cNvGraphicFramePr>
            <a:graphicFrameLocks noChangeAspect="1"/>
          </p:cNvGraphicFramePr>
          <p:nvPr/>
        </p:nvGraphicFramePr>
        <p:xfrm>
          <a:off x="762000" y="1066800"/>
          <a:ext cx="261778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Equation" r:id="rId8" imgW="1307880" imgH="711000" progId="Equation.3">
                  <p:embed/>
                </p:oleObj>
              </mc:Choice>
              <mc:Fallback>
                <p:oleObj name="Equation" r:id="rId8" imgW="1307880" imgH="71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2617788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2286000" y="2209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3827463" y="4038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49667"/>
              </p:ext>
            </p:extLst>
          </p:nvPr>
        </p:nvGraphicFramePr>
        <p:xfrm>
          <a:off x="304800" y="4800600"/>
          <a:ext cx="3675063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Equation" r:id="rId10" imgW="2425680" imgH="1117440" progId="Equation.3">
                  <p:embed/>
                </p:oleObj>
              </mc:Choice>
              <mc:Fallback>
                <p:oleObj name="Equation" r:id="rId10" imgW="2425680" imgH="11174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00600"/>
                        <a:ext cx="3675063" cy="177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880987-CB6E-9EC0-74E9-8963B272F08A}"/>
              </a:ext>
            </a:extLst>
          </p:cNvPr>
          <p:cNvSpPr txBox="1"/>
          <p:nvPr/>
        </p:nvSpPr>
        <p:spPr>
          <a:xfrm>
            <a:off x="565899" y="2307800"/>
            <a:ext cx="1586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        1     0   0</a:t>
            </a:r>
          </a:p>
          <a:p>
            <a:r>
              <a:rPr lang="en-US" sz="1400"/>
              <a:t>I  =   0     1   0</a:t>
            </a:r>
          </a:p>
          <a:p>
            <a:r>
              <a:rPr lang="en-US" sz="1400"/>
              <a:t>        0    0    1</a:t>
            </a:r>
            <a:endParaRPr lang="en-ID" sz="1400"/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EAE01849-B6EF-0648-AFE6-44290B1B72ED}"/>
              </a:ext>
            </a:extLst>
          </p:cNvPr>
          <p:cNvSpPr/>
          <p:nvPr/>
        </p:nvSpPr>
        <p:spPr>
          <a:xfrm>
            <a:off x="990600" y="2306637"/>
            <a:ext cx="152400" cy="87153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C14C3074-C7EE-2F09-7ABA-21C96ED0B189}"/>
              </a:ext>
            </a:extLst>
          </p:cNvPr>
          <p:cNvSpPr/>
          <p:nvPr/>
        </p:nvSpPr>
        <p:spPr>
          <a:xfrm>
            <a:off x="1705651" y="2324100"/>
            <a:ext cx="106044" cy="87153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66C2A-7C57-893F-519F-2DDBD7256A0C}"/>
              </a:ext>
            </a:extLst>
          </p:cNvPr>
          <p:cNvSpPr txBox="1"/>
          <p:nvPr/>
        </p:nvSpPr>
        <p:spPr>
          <a:xfrm>
            <a:off x="2391452" y="2318862"/>
            <a:ext cx="2157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              0.7   -0.3    -0.2</a:t>
            </a:r>
          </a:p>
          <a:p>
            <a:r>
              <a:rPr lang="en-US" sz="1400"/>
              <a:t>(I-A)  =  -0.1    0.8   -0.3</a:t>
            </a:r>
          </a:p>
          <a:p>
            <a:r>
              <a:rPr lang="en-US" sz="1400"/>
              <a:t>             -0.2    -0.1   0.6</a:t>
            </a:r>
            <a:endParaRPr lang="en-ID" sz="1400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1D1F6CE1-4D29-1BF4-4E65-95E8A8102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8494" y="2742406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AE3DC251-C772-CCBB-A3CC-7C28680B8E88}"/>
              </a:ext>
            </a:extLst>
          </p:cNvPr>
          <p:cNvSpPr/>
          <p:nvPr/>
        </p:nvSpPr>
        <p:spPr>
          <a:xfrm>
            <a:off x="3048000" y="2258728"/>
            <a:ext cx="152400" cy="87153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AE2A807F-6002-A6EA-D2FE-D4571E5E710B}"/>
              </a:ext>
            </a:extLst>
          </p:cNvPr>
          <p:cNvSpPr/>
          <p:nvPr/>
        </p:nvSpPr>
        <p:spPr>
          <a:xfrm>
            <a:off x="4383683" y="2306637"/>
            <a:ext cx="106044" cy="87153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3124200"/>
            <a:ext cx="7543800" cy="2743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/>
              <a:t>Jika</a:t>
            </a:r>
            <a:r>
              <a:rPr lang="en-US" sz="2000" b="0" dirty="0"/>
              <a:t> demand non </a:t>
            </a:r>
            <a:r>
              <a:rPr lang="en-US" sz="2000" b="0" dirty="0" err="1"/>
              <a:t>industri</a:t>
            </a:r>
            <a:r>
              <a:rPr lang="en-US" sz="2000" b="0" dirty="0"/>
              <a:t> </a:t>
            </a:r>
            <a:r>
              <a:rPr lang="en-US" sz="2000" b="0" dirty="0" err="1"/>
              <a:t>masing-masing</a:t>
            </a:r>
            <a:r>
              <a:rPr lang="en-US" sz="2000" b="0" dirty="0"/>
              <a:t>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Rp</a:t>
            </a:r>
            <a:r>
              <a:rPr lang="en-US" sz="2000" b="0" dirty="0"/>
              <a:t>. 50.000.000 </a:t>
            </a:r>
            <a:r>
              <a:rPr lang="en-US" sz="2000" b="0" dirty="0" err="1"/>
              <a:t>dan</a:t>
            </a:r>
            <a:r>
              <a:rPr lang="en-US" sz="2000" b="0" dirty="0"/>
              <a:t> </a:t>
            </a:r>
            <a:r>
              <a:rPr lang="en-US" sz="2000" b="0" dirty="0" err="1"/>
              <a:t>Rp</a:t>
            </a:r>
            <a:r>
              <a:rPr lang="en-US" sz="2000" b="0" dirty="0"/>
              <a:t>. 30.000.000, </a:t>
            </a:r>
            <a:r>
              <a:rPr lang="en-US" sz="2000" b="0" dirty="0" err="1"/>
              <a:t>tentukanlah</a:t>
            </a:r>
            <a:r>
              <a:rPr lang="en-US" sz="2000" b="0" dirty="0"/>
              <a:t> :</a:t>
            </a:r>
          </a:p>
          <a:p>
            <a:pPr marL="0" indent="0" eaLnBrk="1" hangingPunct="1">
              <a:buFontTx/>
              <a:buNone/>
            </a:pPr>
            <a:endParaRPr lang="en-US" sz="2000" b="0" dirty="0"/>
          </a:p>
          <a:p>
            <a:pPr marL="0" indent="0" eaLnBrk="1" hangingPunct="1">
              <a:buFontTx/>
              <a:buAutoNum type="alphaLcPeriod"/>
            </a:pPr>
            <a:r>
              <a:rPr lang="en-US" sz="2000" b="0" dirty="0"/>
              <a:t> Tingkat output </a:t>
            </a:r>
            <a:r>
              <a:rPr lang="en-US" sz="2000" b="0" dirty="0" err="1"/>
              <a:t>keseimbangan</a:t>
            </a:r>
            <a:r>
              <a:rPr lang="en-US" sz="2000" b="0" dirty="0"/>
              <a:t> </a:t>
            </a:r>
            <a:r>
              <a:rPr lang="en-US" sz="2000" b="0" dirty="0" err="1"/>
              <a:t>untuk</a:t>
            </a:r>
            <a:r>
              <a:rPr lang="en-US" sz="2000" b="0" dirty="0"/>
              <a:t> </a:t>
            </a:r>
            <a:r>
              <a:rPr lang="en-US" sz="2000" b="0" dirty="0" err="1"/>
              <a:t>masing-masing</a:t>
            </a:r>
            <a:r>
              <a:rPr lang="en-US" sz="2000" b="0" dirty="0"/>
              <a:t> </a:t>
            </a:r>
            <a:r>
              <a:rPr lang="en-US" sz="2000" b="0" dirty="0" err="1"/>
              <a:t>industri</a:t>
            </a:r>
            <a:endParaRPr lang="en-US" sz="2000" b="0" dirty="0"/>
          </a:p>
          <a:p>
            <a:pPr marL="0" indent="0" eaLnBrk="1" hangingPunct="1">
              <a:buFontTx/>
              <a:buAutoNum type="alphaLcPeriod"/>
            </a:pPr>
            <a:r>
              <a:rPr lang="en-US" sz="2000" b="0" dirty="0"/>
              <a:t> </a:t>
            </a:r>
            <a:r>
              <a:rPr lang="en-US" sz="2000" b="0" dirty="0" err="1"/>
              <a:t>Besarnya</a:t>
            </a:r>
            <a:r>
              <a:rPr lang="en-US" sz="2000" b="0" dirty="0"/>
              <a:t> demand inter-</a:t>
            </a:r>
            <a:r>
              <a:rPr lang="en-US" sz="2000" b="0" dirty="0" err="1"/>
              <a:t>industri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kedua</a:t>
            </a:r>
            <a:r>
              <a:rPr lang="en-US" sz="2000" b="0" dirty="0"/>
              <a:t> </a:t>
            </a:r>
            <a:r>
              <a:rPr lang="en-US" sz="2000" b="0" dirty="0" err="1"/>
              <a:t>industri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endParaRPr lang="en-US" sz="2000" b="0" dirty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666750" y="1981200"/>
          <a:ext cx="19018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Equation" r:id="rId2" imgW="952500" imgH="457200" progId="Equation.3">
                  <p:embed/>
                </p:oleObj>
              </mc:Choice>
              <mc:Fallback>
                <p:oleObj name="Equation" r:id="rId2" imgW="9525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981200"/>
                        <a:ext cx="1901825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90550" y="1355725"/>
            <a:ext cx="756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Diketahui</a:t>
            </a:r>
            <a:r>
              <a:rPr lang="en-US" sz="2000" dirty="0"/>
              <a:t> matrix input-output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PRODUCTION PLANNING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796925" y="1066800"/>
          <a:ext cx="4284663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Equation" r:id="rId2" imgW="2222280" imgH="1600200" progId="Equation.3">
                  <p:embed/>
                </p:oleObj>
              </mc:Choice>
              <mc:Fallback>
                <p:oleObj name="Equation" r:id="rId2" imgW="2222280" imgH="1600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066800"/>
                        <a:ext cx="4284663" cy="240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815013" y="1066800"/>
          <a:ext cx="299402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Equation" r:id="rId4" imgW="1993680" imgH="1600200" progId="Equation.3">
                  <p:embed/>
                </p:oleObj>
              </mc:Choice>
              <mc:Fallback>
                <p:oleObj name="Equation" r:id="rId4" imgW="1993680" imgH="160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1066800"/>
                        <a:ext cx="2994025" cy="240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838200" y="3657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6"/>
          <p:cNvSpPr>
            <a:spLocks noChangeShapeType="1"/>
          </p:cNvSpPr>
          <p:nvPr/>
        </p:nvSpPr>
        <p:spPr bwMode="auto">
          <a:xfrm flipV="1">
            <a:off x="5105400" y="11430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5537200" y="4570413"/>
            <a:ext cx="330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 = ($25   $15   $30   $10   $8)</a:t>
            </a:r>
          </a:p>
        </p:txBody>
      </p:sp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6248400" y="4229100"/>
          <a:ext cx="25146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Equation" r:id="rId6" imgW="952087" imgH="215806" progId="Equation.3">
                  <p:embed/>
                </p:oleObj>
              </mc:Choice>
              <mc:Fallback>
                <p:oleObj name="Equation" r:id="rId6" imgW="952087" imgH="21580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29100"/>
                        <a:ext cx="2514600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6813550" y="3886200"/>
            <a:ext cx="143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Sumber Daya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38200" y="3962400"/>
            <a:ext cx="4822825" cy="2393950"/>
            <a:chOff x="754" y="2476"/>
            <a:chExt cx="3038" cy="1508"/>
          </a:xfrm>
        </p:grpSpPr>
        <p:graphicFrame>
          <p:nvGraphicFramePr>
            <p:cNvPr id="7173" name="Object 9"/>
            <p:cNvGraphicFramePr>
              <a:graphicFrameLocks noChangeAspect="1"/>
            </p:cNvGraphicFramePr>
            <p:nvPr/>
          </p:nvGraphicFramePr>
          <p:xfrm>
            <a:off x="754" y="2476"/>
            <a:ext cx="2023" cy="1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33" name="Equation" r:id="rId8" imgW="1981080" imgH="1600200" progId="Equation.3">
                    <p:embed/>
                  </p:oleObj>
                </mc:Choice>
                <mc:Fallback>
                  <p:oleObj name="Equation" r:id="rId8" imgW="1981080" imgH="16002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" y="2476"/>
                          <a:ext cx="2023" cy="1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4" name="Text Box 10"/>
            <p:cNvSpPr txBox="1">
              <a:spLocks noChangeArrowheads="1"/>
            </p:cNvSpPr>
            <p:nvPr/>
          </p:nvSpPr>
          <p:spPr bwMode="auto">
            <a:xfrm>
              <a:off x="3036" y="3360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Komponen</a:t>
              </a:r>
            </a:p>
          </p:txBody>
        </p:sp>
        <p:graphicFrame>
          <p:nvGraphicFramePr>
            <p:cNvPr id="7174" name="Object 11"/>
            <p:cNvGraphicFramePr>
              <a:graphicFrameLocks noChangeAspect="1"/>
            </p:cNvGraphicFramePr>
            <p:nvPr/>
          </p:nvGraphicFramePr>
          <p:xfrm>
            <a:off x="2844" y="3120"/>
            <a:ext cx="115" cy="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34" name="Equation" r:id="rId10" imgW="126945" imgH="888614" progId="Equation.3">
                    <p:embed/>
                  </p:oleObj>
                </mc:Choice>
                <mc:Fallback>
                  <p:oleObj name="Equation" r:id="rId10" imgW="126945" imgH="888614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3120"/>
                          <a:ext cx="115" cy="8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5" name="Text Box 18"/>
            <p:cNvSpPr txBox="1">
              <a:spLocks noChangeArrowheads="1"/>
            </p:cNvSpPr>
            <p:nvPr/>
          </p:nvSpPr>
          <p:spPr bwMode="auto">
            <a:xfrm>
              <a:off x="1020" y="2841"/>
              <a:ext cx="1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       2	     3       4        5	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1634</TotalTime>
  <Words>332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Haettenschweiler</vt:lpstr>
      <vt:lpstr>Segoe UI</vt:lpstr>
      <vt:lpstr>Times New Roman</vt:lpstr>
      <vt:lpstr>Verdana</vt:lpstr>
      <vt:lpstr>Wingdings</vt:lpstr>
      <vt:lpstr>cdb2004c012l</vt:lpstr>
      <vt:lpstr>Image</vt:lpstr>
      <vt:lpstr>Equation</vt:lpstr>
      <vt:lpstr>Aplikasi Matriks Pada Permasalahan Ekonomi Dan Bisnis  Week 06</vt:lpstr>
      <vt:lpstr>PROYEKSI PEMILU</vt:lpstr>
      <vt:lpstr>BRAND SWITCHING ANALYSIS</vt:lpstr>
      <vt:lpstr>POPULATION MIGRATION-EQUILIBRIUM CONDITIONS</vt:lpstr>
      <vt:lpstr>INPUT-OUTPUT ANALYSIS</vt:lpstr>
      <vt:lpstr>INPUT-OUTPUT ANALYSIS</vt:lpstr>
      <vt:lpstr>PowerPoint Presentation</vt:lpstr>
      <vt:lpstr>LATIHAN</vt:lpstr>
      <vt:lpstr>PRODUCTION PLANNING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deni</cp:lastModifiedBy>
  <cp:revision>136</cp:revision>
  <dcterms:created xsi:type="dcterms:W3CDTF">2011-01-21T06:27:54Z</dcterms:created>
  <dcterms:modified xsi:type="dcterms:W3CDTF">2022-10-25T06:12:36Z</dcterms:modified>
</cp:coreProperties>
</file>