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6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4/3/2011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8" tIns="48289" rIns="96578" bIns="482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2" y="4560576"/>
            <a:ext cx="5852160" cy="4320539"/>
          </a:xfrm>
          <a:prstGeom prst="rect">
            <a:avLst/>
          </a:prstGeom>
        </p:spPr>
        <p:txBody>
          <a:bodyPr vert="horz" lIns="96578" tIns="48289" rIns="96578" bIns="48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6578" tIns="48289" rIns="96578" bIns="48289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D67CF-3704-46BC-A87D-552E898DDB9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9379"/>
            <a:ext cx="5852814" cy="432113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2BCE1-5407-434C-A54F-E1AB03572AA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9379"/>
            <a:ext cx="5852814" cy="432113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BE99B-2983-44CB-890D-1F184455F4D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9379"/>
            <a:ext cx="5852814" cy="432113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A5E52-30EA-404A-823C-0AB711C6022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9379"/>
            <a:ext cx="5852814" cy="432113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88BB5-8EBB-4195-B1A4-0DE003BCF2C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9379"/>
            <a:ext cx="5852814" cy="432113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A31D3-543D-41B5-9115-6F9D962FACC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9379"/>
            <a:ext cx="5852814" cy="432113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EEBC2-27B2-42F4-A9B6-2B816BBFC57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9379"/>
            <a:ext cx="5852814" cy="432113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44442-2045-4233-8944-2A278EB75B2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9379"/>
            <a:ext cx="5852814" cy="432113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0E1B9-C1B6-42EA-BC94-560CA8A68AC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57890"/>
            <a:ext cx="5852814" cy="4322624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p:oleObj spid="_x0000_s1042" name="Image" r:id="rId15" imgW="4241270" imgH="5396825" progId="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p:oleObj spid="_x0000_s1043" name="Image" r:id="rId16" imgW="3263492" imgH="486349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Programasi Linier</a:t>
            </a:r>
            <a:b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Solusi Manual dan Pemodelan 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07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W. </a:t>
            </a:r>
            <a:r>
              <a:rPr lang="en-US" i="1" dirty="0" err="1" smtClean="0">
                <a:solidFill>
                  <a:schemeClr val="bg1"/>
                </a:solidFill>
              </a:rPr>
              <a:t>Rofianto</a:t>
            </a:r>
            <a:r>
              <a:rPr lang="en-US" i="1" dirty="0" smtClean="0">
                <a:solidFill>
                  <a:schemeClr val="bg1"/>
                </a:solidFill>
              </a:rPr>
              <a:t>, ST, </a:t>
            </a:r>
            <a:r>
              <a:rPr lang="en-US" i="1" dirty="0" err="1" smtClean="0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6172200" cy="563562"/>
          </a:xfrm>
        </p:spPr>
        <p:txBody>
          <a:bodyPr/>
          <a:lstStyle/>
          <a:p>
            <a:pPr eaLnBrk="1" hangingPunct="1"/>
            <a:r>
              <a:rPr lang="es-ES" sz="3000" smtClean="0"/>
              <a:t>MODEL DIET-MIX</a:t>
            </a:r>
            <a:endParaRPr lang="en-US" sz="3000" dirty="0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943600" y="1219200"/>
            <a:ext cx="2743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Tujuan :</a:t>
            </a:r>
          </a:p>
          <a:p>
            <a:r>
              <a:rPr lang="en-US">
                <a:latin typeface="Comic Sans MS" pitchFamily="66" charset="0"/>
              </a:rPr>
              <a:t>Meminimumkan biaya makanan per porsi</a:t>
            </a:r>
            <a:endParaRPr lang="en-US"/>
          </a:p>
          <a:p>
            <a:endParaRPr lang="en-US"/>
          </a:p>
          <a:p>
            <a:r>
              <a:rPr lang="en-US">
                <a:latin typeface="Comic Sans MS" pitchFamily="66" charset="0"/>
              </a:rPr>
              <a:t>Catatan :</a:t>
            </a:r>
          </a:p>
          <a:p>
            <a:r>
              <a:rPr lang="en-US">
                <a:latin typeface="Comic Sans MS" pitchFamily="66" charset="0"/>
              </a:rPr>
              <a:t>Takaran per porsi tidak kurang dari 9 ounce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18125" y="422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1219200"/>
            <a:ext cx="5410200" cy="2057400"/>
            <a:chOff x="96" y="624"/>
            <a:chExt cx="3408" cy="1296"/>
          </a:xfrm>
        </p:grpSpPr>
        <p:sp>
          <p:nvSpPr>
            <p:cNvPr id="12296" name="Rectangle 6"/>
            <p:cNvSpPr>
              <a:spLocks noChangeArrowheads="1"/>
            </p:cNvSpPr>
            <p:nvPr/>
          </p:nvSpPr>
          <p:spPr bwMode="auto">
            <a:xfrm>
              <a:off x="2775" y="1680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1600"/>
            </a:p>
          </p:txBody>
        </p:sp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2103" y="1680"/>
              <a:ext cx="6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210 mg</a:t>
              </a:r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1431" y="1680"/>
              <a:ext cx="6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200 mg</a:t>
              </a:r>
            </a:p>
          </p:txBody>
        </p:sp>
        <p:sp>
          <p:nvSpPr>
            <p:cNvPr id="12299" name="Rectangle 9"/>
            <p:cNvSpPr>
              <a:spLocks noChangeArrowheads="1"/>
            </p:cNvSpPr>
            <p:nvPr/>
          </p:nvSpPr>
          <p:spPr bwMode="auto">
            <a:xfrm>
              <a:off x="768" y="1680"/>
              <a:ext cx="66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290 mg</a:t>
              </a:r>
            </a:p>
          </p:txBody>
        </p:sp>
        <p:sp>
          <p:nvSpPr>
            <p:cNvPr id="12300" name="Rectangle 10"/>
            <p:cNvSpPr>
              <a:spLocks noChangeArrowheads="1"/>
            </p:cNvSpPr>
            <p:nvPr/>
          </p:nvSpPr>
          <p:spPr bwMode="auto">
            <a:xfrm>
              <a:off x="96" y="1680"/>
              <a:ext cx="21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600"/>
                <a:t>(MDR)</a:t>
              </a:r>
            </a:p>
          </p:txBody>
        </p:sp>
        <p:sp>
          <p:nvSpPr>
            <p:cNvPr id="12301" name="Rectangle 11"/>
            <p:cNvSpPr>
              <a:spLocks noChangeArrowheads="1"/>
            </p:cNvSpPr>
            <p:nvPr/>
          </p:nvSpPr>
          <p:spPr bwMode="auto">
            <a:xfrm>
              <a:off x="2775" y="1469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0.12</a:t>
              </a:r>
            </a:p>
          </p:txBody>
        </p:sp>
        <p:sp>
          <p:nvSpPr>
            <p:cNvPr id="12302" name="Rectangle 12"/>
            <p:cNvSpPr>
              <a:spLocks noChangeArrowheads="1"/>
            </p:cNvSpPr>
            <p:nvPr/>
          </p:nvSpPr>
          <p:spPr bwMode="auto">
            <a:xfrm>
              <a:off x="2103" y="1469"/>
              <a:ext cx="6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20 mg/oz</a:t>
              </a:r>
            </a:p>
          </p:txBody>
        </p:sp>
        <p:sp>
          <p:nvSpPr>
            <p:cNvPr id="12303" name="Rectangle 13"/>
            <p:cNvSpPr>
              <a:spLocks noChangeArrowheads="1"/>
            </p:cNvSpPr>
            <p:nvPr/>
          </p:nvSpPr>
          <p:spPr bwMode="auto">
            <a:xfrm>
              <a:off x="1431" y="1469"/>
              <a:ext cx="6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30 mg/oz</a:t>
              </a:r>
            </a:p>
          </p:txBody>
        </p:sp>
        <p:sp>
          <p:nvSpPr>
            <p:cNvPr id="12304" name="Rectangle 14"/>
            <p:cNvSpPr>
              <a:spLocks noChangeArrowheads="1"/>
            </p:cNvSpPr>
            <p:nvPr/>
          </p:nvSpPr>
          <p:spPr bwMode="auto">
            <a:xfrm>
              <a:off x="768" y="1469"/>
              <a:ext cx="66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20 mg/oz</a:t>
              </a:r>
            </a:p>
          </p:txBody>
        </p:sp>
        <p:sp>
          <p:nvSpPr>
            <p:cNvPr id="12305" name="Rectangle 15"/>
            <p:cNvSpPr>
              <a:spLocks noChangeArrowheads="1"/>
            </p:cNvSpPr>
            <p:nvPr/>
          </p:nvSpPr>
          <p:spPr bwMode="auto">
            <a:xfrm>
              <a:off x="96" y="1469"/>
              <a:ext cx="21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2775" y="1257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0.15</a:t>
              </a:r>
            </a:p>
          </p:txBody>
        </p:sp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2103" y="1257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50 mg/oz</a:t>
              </a:r>
            </a:p>
          </p:txBody>
        </p:sp>
        <p:sp>
          <p:nvSpPr>
            <p:cNvPr id="12308" name="Rectangle 18"/>
            <p:cNvSpPr>
              <a:spLocks noChangeArrowheads="1"/>
            </p:cNvSpPr>
            <p:nvPr/>
          </p:nvSpPr>
          <p:spPr bwMode="auto">
            <a:xfrm>
              <a:off x="1431" y="1257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10 mg/oz</a:t>
              </a:r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768" y="1257"/>
              <a:ext cx="6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30 mg/oz</a:t>
              </a:r>
            </a:p>
          </p:txBody>
        </p:sp>
        <p:sp>
          <p:nvSpPr>
            <p:cNvPr id="12310" name="Rectangle 20"/>
            <p:cNvSpPr>
              <a:spLocks noChangeArrowheads="1"/>
            </p:cNvSpPr>
            <p:nvPr/>
          </p:nvSpPr>
          <p:spPr bwMode="auto">
            <a:xfrm>
              <a:off x="96" y="1257"/>
              <a:ext cx="21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2311" name="Rectangle 21"/>
            <p:cNvSpPr>
              <a:spLocks noChangeArrowheads="1"/>
            </p:cNvSpPr>
            <p:nvPr/>
          </p:nvSpPr>
          <p:spPr bwMode="auto">
            <a:xfrm>
              <a:off x="2775" y="1046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0.10</a:t>
              </a:r>
            </a:p>
          </p:txBody>
        </p:sp>
        <p:sp>
          <p:nvSpPr>
            <p:cNvPr id="12312" name="Rectangle 22"/>
            <p:cNvSpPr>
              <a:spLocks noChangeArrowheads="1"/>
            </p:cNvSpPr>
            <p:nvPr/>
          </p:nvSpPr>
          <p:spPr bwMode="auto">
            <a:xfrm>
              <a:off x="2103" y="1046"/>
              <a:ext cx="6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10 mg/oz</a:t>
              </a:r>
            </a:p>
          </p:txBody>
        </p:sp>
        <p:sp>
          <p:nvSpPr>
            <p:cNvPr id="12313" name="Rectangle 23"/>
            <p:cNvSpPr>
              <a:spLocks noChangeArrowheads="1"/>
            </p:cNvSpPr>
            <p:nvPr/>
          </p:nvSpPr>
          <p:spPr bwMode="auto">
            <a:xfrm>
              <a:off x="1431" y="1046"/>
              <a:ext cx="6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20 mg/oz</a:t>
              </a:r>
            </a:p>
          </p:txBody>
        </p:sp>
        <p:sp>
          <p:nvSpPr>
            <p:cNvPr id="12314" name="Rectangle 24"/>
            <p:cNvSpPr>
              <a:spLocks noChangeArrowheads="1"/>
            </p:cNvSpPr>
            <p:nvPr/>
          </p:nvSpPr>
          <p:spPr bwMode="auto">
            <a:xfrm>
              <a:off x="768" y="1046"/>
              <a:ext cx="66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50 mg/oz</a:t>
              </a:r>
            </a:p>
          </p:txBody>
        </p:sp>
        <p:sp>
          <p:nvSpPr>
            <p:cNvPr id="12315" name="Rectangle 25"/>
            <p:cNvSpPr>
              <a:spLocks noChangeArrowheads="1"/>
            </p:cNvSpPr>
            <p:nvPr/>
          </p:nvSpPr>
          <p:spPr bwMode="auto">
            <a:xfrm>
              <a:off x="96" y="1046"/>
              <a:ext cx="21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2316" name="Rectangle 26"/>
            <p:cNvSpPr>
              <a:spLocks noChangeArrowheads="1"/>
            </p:cNvSpPr>
            <p:nvPr/>
          </p:nvSpPr>
          <p:spPr bwMode="auto">
            <a:xfrm>
              <a:off x="2775" y="624"/>
              <a:ext cx="72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Biaya per Oz ($/Oz)</a:t>
              </a:r>
            </a:p>
          </p:txBody>
        </p:sp>
        <p:sp>
          <p:nvSpPr>
            <p:cNvPr id="12317" name="Rectangle 27"/>
            <p:cNvSpPr>
              <a:spLocks noChangeArrowheads="1"/>
            </p:cNvSpPr>
            <p:nvPr/>
          </p:nvSpPr>
          <p:spPr bwMode="auto">
            <a:xfrm>
              <a:off x="2103" y="835"/>
              <a:ext cx="6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2318" name="Rectangle 28"/>
            <p:cNvSpPr>
              <a:spLocks noChangeArrowheads="1"/>
            </p:cNvSpPr>
            <p:nvPr/>
          </p:nvSpPr>
          <p:spPr bwMode="auto">
            <a:xfrm>
              <a:off x="1431" y="835"/>
              <a:ext cx="6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2319" name="Rectangle 29"/>
            <p:cNvSpPr>
              <a:spLocks noChangeArrowheads="1"/>
            </p:cNvSpPr>
            <p:nvPr/>
          </p:nvSpPr>
          <p:spPr bwMode="auto">
            <a:xfrm>
              <a:off x="768" y="835"/>
              <a:ext cx="66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2320" name="Rectangle 30"/>
            <p:cNvSpPr>
              <a:spLocks noChangeArrowheads="1"/>
            </p:cNvSpPr>
            <p:nvPr/>
          </p:nvSpPr>
          <p:spPr bwMode="auto">
            <a:xfrm>
              <a:off x="96" y="624"/>
              <a:ext cx="212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600"/>
                <a:t>Makanan</a:t>
              </a:r>
            </a:p>
          </p:txBody>
        </p:sp>
        <p:sp>
          <p:nvSpPr>
            <p:cNvPr id="12321" name="Rectangle 31"/>
            <p:cNvSpPr>
              <a:spLocks noChangeArrowheads="1"/>
            </p:cNvSpPr>
            <p:nvPr/>
          </p:nvSpPr>
          <p:spPr bwMode="auto">
            <a:xfrm>
              <a:off x="768" y="624"/>
              <a:ext cx="200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1600"/>
                <a:t>Vitamin</a:t>
              </a:r>
            </a:p>
          </p:txBody>
        </p:sp>
        <p:sp>
          <p:nvSpPr>
            <p:cNvPr id="12322" name="Line 32"/>
            <p:cNvSpPr>
              <a:spLocks noChangeShapeType="1"/>
            </p:cNvSpPr>
            <p:nvPr/>
          </p:nvSpPr>
          <p:spPr bwMode="auto">
            <a:xfrm>
              <a:off x="96" y="624"/>
              <a:ext cx="340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33"/>
            <p:cNvSpPr>
              <a:spLocks noChangeShapeType="1"/>
            </p:cNvSpPr>
            <p:nvPr/>
          </p:nvSpPr>
          <p:spPr bwMode="auto">
            <a:xfrm>
              <a:off x="96" y="624"/>
              <a:ext cx="0" cy="12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34"/>
            <p:cNvSpPr>
              <a:spLocks noChangeShapeType="1"/>
            </p:cNvSpPr>
            <p:nvPr/>
          </p:nvSpPr>
          <p:spPr bwMode="auto">
            <a:xfrm>
              <a:off x="768" y="624"/>
              <a:ext cx="0" cy="1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35"/>
            <p:cNvSpPr>
              <a:spLocks noChangeShapeType="1"/>
            </p:cNvSpPr>
            <p:nvPr/>
          </p:nvSpPr>
          <p:spPr bwMode="auto">
            <a:xfrm>
              <a:off x="2775" y="624"/>
              <a:ext cx="0" cy="1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36"/>
            <p:cNvSpPr>
              <a:spLocks noChangeShapeType="1"/>
            </p:cNvSpPr>
            <p:nvPr/>
          </p:nvSpPr>
          <p:spPr bwMode="auto">
            <a:xfrm>
              <a:off x="3495" y="624"/>
              <a:ext cx="0" cy="12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37"/>
            <p:cNvSpPr>
              <a:spLocks noChangeShapeType="1"/>
            </p:cNvSpPr>
            <p:nvPr/>
          </p:nvSpPr>
          <p:spPr bwMode="auto">
            <a:xfrm>
              <a:off x="768" y="835"/>
              <a:ext cx="2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38"/>
            <p:cNvSpPr>
              <a:spLocks noChangeShapeType="1"/>
            </p:cNvSpPr>
            <p:nvPr/>
          </p:nvSpPr>
          <p:spPr bwMode="auto">
            <a:xfrm>
              <a:off x="1431" y="835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39"/>
            <p:cNvSpPr>
              <a:spLocks noChangeShapeType="1"/>
            </p:cNvSpPr>
            <p:nvPr/>
          </p:nvSpPr>
          <p:spPr bwMode="auto">
            <a:xfrm>
              <a:off x="2103" y="835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0"/>
            <p:cNvSpPr>
              <a:spLocks noChangeShapeType="1"/>
            </p:cNvSpPr>
            <p:nvPr/>
          </p:nvSpPr>
          <p:spPr bwMode="auto">
            <a:xfrm>
              <a:off x="96" y="1920"/>
              <a:ext cx="340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41"/>
            <p:cNvSpPr>
              <a:spLocks noChangeShapeType="1"/>
            </p:cNvSpPr>
            <p:nvPr/>
          </p:nvSpPr>
          <p:spPr bwMode="auto">
            <a:xfrm>
              <a:off x="96" y="1056"/>
              <a:ext cx="340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42"/>
            <p:cNvSpPr>
              <a:spLocks noChangeShapeType="1"/>
            </p:cNvSpPr>
            <p:nvPr/>
          </p:nvSpPr>
          <p:spPr bwMode="auto">
            <a:xfrm>
              <a:off x="96" y="1248"/>
              <a:ext cx="340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43"/>
            <p:cNvSpPr>
              <a:spLocks noChangeShapeType="1"/>
            </p:cNvSpPr>
            <p:nvPr/>
          </p:nvSpPr>
          <p:spPr bwMode="auto">
            <a:xfrm>
              <a:off x="96" y="1488"/>
              <a:ext cx="340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44"/>
            <p:cNvSpPr>
              <a:spLocks noChangeShapeType="1"/>
            </p:cNvSpPr>
            <p:nvPr/>
          </p:nvSpPr>
          <p:spPr bwMode="auto">
            <a:xfrm>
              <a:off x="96" y="1680"/>
              <a:ext cx="3408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1229" name="Text Box 45"/>
          <p:cNvSpPr txBox="1">
            <a:spLocks noChangeArrowheads="1"/>
          </p:cNvSpPr>
          <p:nvPr/>
        </p:nvSpPr>
        <p:spPr bwMode="auto">
          <a:xfrm>
            <a:off x="457200" y="3481388"/>
            <a:ext cx="67818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Model Programasi Linier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Minimisasi	: z = 0.1x</a:t>
            </a:r>
            <a:r>
              <a:rPr lang="en-US" baseline="-25000">
                <a:latin typeface="Comic Sans MS" pitchFamily="66" charset="0"/>
              </a:rPr>
              <a:t>1</a:t>
            </a:r>
            <a:r>
              <a:rPr lang="en-US">
                <a:latin typeface="Comic Sans MS" pitchFamily="66" charset="0"/>
              </a:rPr>
              <a:t> + 0.15x</a:t>
            </a:r>
            <a:r>
              <a:rPr lang="en-US" baseline="-25000">
                <a:latin typeface="Comic Sans MS" pitchFamily="66" charset="0"/>
              </a:rPr>
              <a:t>2</a:t>
            </a:r>
            <a:r>
              <a:rPr lang="en-US">
                <a:latin typeface="Comic Sans MS" pitchFamily="66" charset="0"/>
              </a:rPr>
              <a:t> + 0.12x</a:t>
            </a:r>
            <a:r>
              <a:rPr lang="en-US" baseline="-25000">
                <a:latin typeface="Comic Sans MS" pitchFamily="66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Dgn syarat	:             x</a:t>
            </a:r>
            <a:r>
              <a:rPr lang="en-US" baseline="-25000">
                <a:latin typeface="Comic Sans MS" pitchFamily="66" charset="0"/>
              </a:rPr>
              <a:t>1</a:t>
            </a:r>
            <a:r>
              <a:rPr lang="en-US">
                <a:latin typeface="Comic Sans MS" pitchFamily="66" charset="0"/>
              </a:rPr>
              <a:t> + x</a:t>
            </a:r>
            <a:r>
              <a:rPr lang="en-US" baseline="-25000">
                <a:latin typeface="Comic Sans MS" pitchFamily="66" charset="0"/>
              </a:rPr>
              <a:t>2</a:t>
            </a:r>
            <a:r>
              <a:rPr lang="en-US">
                <a:latin typeface="Comic Sans MS" pitchFamily="66" charset="0"/>
              </a:rPr>
              <a:t> + x</a:t>
            </a:r>
            <a:r>
              <a:rPr lang="en-US" baseline="-25000">
                <a:latin typeface="Comic Sans MS" pitchFamily="66" charset="0"/>
              </a:rPr>
              <a:t>3</a:t>
            </a:r>
            <a:r>
              <a:rPr lang="en-US">
                <a:latin typeface="Comic Sans MS" pitchFamily="66" charset="0"/>
              </a:rPr>
              <a:t> ≥ 9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		  50x</a:t>
            </a:r>
            <a:r>
              <a:rPr lang="en-US" baseline="-25000">
                <a:latin typeface="Comic Sans MS" pitchFamily="66" charset="0"/>
              </a:rPr>
              <a:t>1</a:t>
            </a:r>
            <a:r>
              <a:rPr lang="en-US">
                <a:latin typeface="Comic Sans MS" pitchFamily="66" charset="0"/>
              </a:rPr>
              <a:t> + 30x</a:t>
            </a:r>
            <a:r>
              <a:rPr lang="en-US" baseline="-25000">
                <a:latin typeface="Comic Sans MS" pitchFamily="66" charset="0"/>
              </a:rPr>
              <a:t>2</a:t>
            </a:r>
            <a:r>
              <a:rPr lang="en-US">
                <a:latin typeface="Comic Sans MS" pitchFamily="66" charset="0"/>
              </a:rPr>
              <a:t> + 20x</a:t>
            </a:r>
            <a:r>
              <a:rPr lang="en-US" baseline="-25000">
                <a:latin typeface="Comic Sans MS" pitchFamily="66" charset="0"/>
              </a:rPr>
              <a:t>3</a:t>
            </a:r>
            <a:r>
              <a:rPr lang="en-US">
                <a:latin typeface="Comic Sans MS" pitchFamily="66" charset="0"/>
              </a:rPr>
              <a:t> ≥ 290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		  20x</a:t>
            </a:r>
            <a:r>
              <a:rPr lang="en-US" baseline="-25000">
                <a:latin typeface="Comic Sans MS" pitchFamily="66" charset="0"/>
              </a:rPr>
              <a:t>1</a:t>
            </a:r>
            <a:r>
              <a:rPr lang="en-US">
                <a:latin typeface="Comic Sans MS" pitchFamily="66" charset="0"/>
              </a:rPr>
              <a:t> + 10x</a:t>
            </a:r>
            <a:r>
              <a:rPr lang="en-US" baseline="-25000">
                <a:latin typeface="Comic Sans MS" pitchFamily="66" charset="0"/>
              </a:rPr>
              <a:t>2</a:t>
            </a:r>
            <a:r>
              <a:rPr lang="en-US">
                <a:latin typeface="Comic Sans MS" pitchFamily="66" charset="0"/>
              </a:rPr>
              <a:t> + 30x</a:t>
            </a:r>
            <a:r>
              <a:rPr lang="en-US" baseline="-25000">
                <a:latin typeface="Comic Sans MS" pitchFamily="66" charset="0"/>
              </a:rPr>
              <a:t>3</a:t>
            </a:r>
            <a:r>
              <a:rPr lang="en-US">
                <a:latin typeface="Comic Sans MS" pitchFamily="66" charset="0"/>
              </a:rPr>
              <a:t> ≥ 200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		  10x</a:t>
            </a:r>
            <a:r>
              <a:rPr lang="en-US" baseline="-25000">
                <a:latin typeface="Comic Sans MS" pitchFamily="66" charset="0"/>
              </a:rPr>
              <a:t>1</a:t>
            </a:r>
            <a:r>
              <a:rPr lang="en-US">
                <a:latin typeface="Comic Sans MS" pitchFamily="66" charset="0"/>
              </a:rPr>
              <a:t> + 50x</a:t>
            </a:r>
            <a:r>
              <a:rPr lang="en-US" baseline="-25000">
                <a:latin typeface="Comic Sans MS" pitchFamily="66" charset="0"/>
              </a:rPr>
              <a:t>2</a:t>
            </a:r>
            <a:r>
              <a:rPr lang="en-US">
                <a:latin typeface="Comic Sans MS" pitchFamily="66" charset="0"/>
              </a:rPr>
              <a:t> + 20x</a:t>
            </a:r>
            <a:r>
              <a:rPr lang="en-US" baseline="-25000">
                <a:latin typeface="Comic Sans MS" pitchFamily="66" charset="0"/>
              </a:rPr>
              <a:t>3</a:t>
            </a:r>
            <a:r>
              <a:rPr lang="en-US">
                <a:latin typeface="Comic Sans MS" pitchFamily="66" charset="0"/>
              </a:rPr>
              <a:t> ≥ 210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			  x</a:t>
            </a:r>
            <a:r>
              <a:rPr lang="en-US" baseline="-25000">
                <a:latin typeface="Comic Sans MS" pitchFamily="66" charset="0"/>
              </a:rPr>
              <a:t>1</a:t>
            </a:r>
            <a:r>
              <a:rPr lang="en-US">
                <a:latin typeface="Comic Sans MS" pitchFamily="66" charset="0"/>
              </a:rPr>
              <a:t> , x</a:t>
            </a:r>
            <a:r>
              <a:rPr lang="en-US" baseline="-25000">
                <a:latin typeface="Comic Sans MS" pitchFamily="66" charset="0"/>
              </a:rPr>
              <a:t>2</a:t>
            </a:r>
            <a:r>
              <a:rPr lang="en-US">
                <a:latin typeface="Comic Sans MS" pitchFamily="66" charset="0"/>
              </a:rPr>
              <a:t> , x</a:t>
            </a:r>
            <a:r>
              <a:rPr lang="en-US" baseline="-25000">
                <a:latin typeface="Comic Sans MS" pitchFamily="66" charset="0"/>
              </a:rPr>
              <a:t>3 </a:t>
            </a:r>
            <a:r>
              <a:rPr lang="en-US">
                <a:latin typeface="Comic Sans MS" pitchFamily="66" charset="0"/>
              </a:rPr>
              <a:t>≥ 0 </a:t>
            </a:r>
          </a:p>
        </p:txBody>
      </p:sp>
      <p:sp>
        <p:nvSpPr>
          <p:cNvPr id="221230" name="Rectangle 46"/>
          <p:cNvSpPr>
            <a:spLocks noChangeArrowheads="1"/>
          </p:cNvSpPr>
          <p:nvPr/>
        </p:nvSpPr>
        <p:spPr bwMode="auto">
          <a:xfrm>
            <a:off x="6172200" y="5029200"/>
            <a:ext cx="2514600" cy="1219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CC"/>
                </a:solidFill>
                <a:latin typeface="Comic Sans MS" pitchFamily="66" charset="0"/>
              </a:rPr>
              <a:t>x</a:t>
            </a:r>
            <a:r>
              <a:rPr lang="en-US" baseline="-25000">
                <a:solidFill>
                  <a:srgbClr val="FFFFCC"/>
                </a:solidFill>
                <a:latin typeface="Comic Sans MS" pitchFamily="66" charset="0"/>
              </a:rPr>
              <a:t>i</a:t>
            </a:r>
            <a:r>
              <a:rPr lang="en-US">
                <a:solidFill>
                  <a:srgbClr val="FFFFCC"/>
                </a:solidFill>
                <a:latin typeface="Comic Sans MS" pitchFamily="66" charset="0"/>
              </a:rPr>
              <a:t> adalah jumlah makanan i dalam tiap porsi (dalam ounce)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1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1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1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1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1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1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MODEL CAPITAL BUDGETING</a:t>
            </a:r>
            <a:endParaRPr lang="en-US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953000" y="1100822"/>
            <a:ext cx="38862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/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Tujuan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:</a:t>
            </a:r>
          </a:p>
          <a:p>
            <a:pPr marL="112713" indent="-112713"/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Memaksimumkan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total net benefit</a:t>
            </a:r>
          </a:p>
          <a:p>
            <a:pPr marL="112713" indent="-112713"/>
            <a:endParaRPr lang="en-US" sz="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12713" indent="-112713"/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Catatan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:</a:t>
            </a:r>
          </a:p>
          <a:p>
            <a:pPr marL="112713" indent="-112713"/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- Budget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maksimum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pemerintah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keseluruhan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proyek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$ 1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milyar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112713" indent="-112713">
              <a:buFontTx/>
              <a:buChar char="-"/>
            </a:pP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Pembiayaan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proyek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nuklir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mimimal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50%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dari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pembiayaan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maksimumnya</a:t>
            </a:r>
            <a:endParaRPr lang="en-US" sz="17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12713" indent="-112713">
              <a:buFontTx/>
              <a:buChar char="-"/>
            </a:pP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Total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pembiayaan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dua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proyek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tenaga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surya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mimimal</a:t>
            </a:r>
            <a:r>
              <a:rPr lang="en-US" sz="17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$ 300 </a:t>
            </a:r>
            <a:r>
              <a:rPr lang="en-US" sz="17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juta</a:t>
            </a:r>
            <a:endParaRPr lang="en-US" sz="17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1155700"/>
            <a:ext cx="4497388" cy="2387600"/>
            <a:chOff x="96" y="480"/>
            <a:chExt cx="2833" cy="1648"/>
          </a:xfrm>
        </p:grpSpPr>
        <p:sp>
          <p:nvSpPr>
            <p:cNvPr id="13323" name="Rectangle 5"/>
            <p:cNvSpPr>
              <a:spLocks noChangeArrowheads="1"/>
            </p:cNvSpPr>
            <p:nvPr/>
          </p:nvSpPr>
          <p:spPr bwMode="auto">
            <a:xfrm>
              <a:off x="2212" y="1917"/>
              <a:ext cx="6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120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1392" y="1917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3.2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>
              <a:off x="556" y="1917"/>
              <a:ext cx="9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Panas Bumi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26" name="Rectangle 8"/>
            <p:cNvSpPr>
              <a:spLocks noChangeArrowheads="1"/>
            </p:cNvSpPr>
            <p:nvPr/>
          </p:nvSpPr>
          <p:spPr bwMode="auto">
            <a:xfrm>
              <a:off x="96" y="1917"/>
              <a:ext cx="56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6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27" name="Rectangle 9"/>
            <p:cNvSpPr>
              <a:spLocks noChangeArrowheads="1"/>
            </p:cNvSpPr>
            <p:nvPr/>
          </p:nvSpPr>
          <p:spPr bwMode="auto">
            <a:xfrm>
              <a:off x="2212" y="1706"/>
              <a:ext cx="6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400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28" name="Rectangle 10"/>
            <p:cNvSpPr>
              <a:spLocks noChangeArrowheads="1"/>
            </p:cNvSpPr>
            <p:nvPr/>
          </p:nvSpPr>
          <p:spPr bwMode="auto">
            <a:xfrm>
              <a:off x="1392" y="1706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5.1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29" name="Rectangle 11"/>
            <p:cNvSpPr>
              <a:spLocks noChangeArrowheads="1"/>
            </p:cNvSpPr>
            <p:nvPr/>
          </p:nvSpPr>
          <p:spPr bwMode="auto">
            <a:xfrm>
              <a:off x="556" y="1706"/>
              <a:ext cx="9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Nuklir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0" name="Rectangle 12"/>
            <p:cNvSpPr>
              <a:spLocks noChangeArrowheads="1"/>
            </p:cNvSpPr>
            <p:nvPr/>
          </p:nvSpPr>
          <p:spPr bwMode="auto">
            <a:xfrm>
              <a:off x="96" y="1706"/>
              <a:ext cx="56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5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1" name="Rectangle 13"/>
            <p:cNvSpPr>
              <a:spLocks noChangeArrowheads="1"/>
            </p:cNvSpPr>
            <p:nvPr/>
          </p:nvSpPr>
          <p:spPr bwMode="auto">
            <a:xfrm>
              <a:off x="2212" y="1495"/>
              <a:ext cx="6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150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2" name="Rectangle 14"/>
            <p:cNvSpPr>
              <a:spLocks noChangeArrowheads="1"/>
            </p:cNvSpPr>
            <p:nvPr/>
          </p:nvSpPr>
          <p:spPr bwMode="auto">
            <a:xfrm>
              <a:off x="1392" y="1495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3.5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3" name="Rectangle 15"/>
            <p:cNvSpPr>
              <a:spLocks noChangeArrowheads="1"/>
            </p:cNvSpPr>
            <p:nvPr/>
          </p:nvSpPr>
          <p:spPr bwMode="auto">
            <a:xfrm>
              <a:off x="556" y="1495"/>
              <a:ext cx="9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Batu bara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4" name="Rectangle 16"/>
            <p:cNvSpPr>
              <a:spLocks noChangeArrowheads="1"/>
            </p:cNvSpPr>
            <p:nvPr/>
          </p:nvSpPr>
          <p:spPr bwMode="auto">
            <a:xfrm>
              <a:off x="96" y="1495"/>
              <a:ext cx="56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4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5" name="Rectangle 17"/>
            <p:cNvSpPr>
              <a:spLocks noChangeArrowheads="1"/>
            </p:cNvSpPr>
            <p:nvPr/>
          </p:nvSpPr>
          <p:spPr bwMode="auto">
            <a:xfrm>
              <a:off x="2212" y="1284"/>
              <a:ext cx="6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250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6" name="Rectangle 18"/>
            <p:cNvSpPr>
              <a:spLocks noChangeArrowheads="1"/>
            </p:cNvSpPr>
            <p:nvPr/>
          </p:nvSpPr>
          <p:spPr bwMode="auto">
            <a:xfrm>
              <a:off x="1392" y="1284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4.1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7" name="Rectangle 19"/>
            <p:cNvSpPr>
              <a:spLocks noChangeArrowheads="1"/>
            </p:cNvSpPr>
            <p:nvPr/>
          </p:nvSpPr>
          <p:spPr bwMode="auto">
            <a:xfrm>
              <a:off x="556" y="1284"/>
              <a:ext cx="9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BB buatan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8" name="Rectangle 20"/>
            <p:cNvSpPr>
              <a:spLocks noChangeArrowheads="1"/>
            </p:cNvSpPr>
            <p:nvPr/>
          </p:nvSpPr>
          <p:spPr bwMode="auto">
            <a:xfrm>
              <a:off x="96" y="1284"/>
              <a:ext cx="56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3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39" name="Rectangle 21"/>
            <p:cNvSpPr>
              <a:spLocks noChangeArrowheads="1"/>
            </p:cNvSpPr>
            <p:nvPr/>
          </p:nvSpPr>
          <p:spPr bwMode="auto">
            <a:xfrm>
              <a:off x="2212" y="1073"/>
              <a:ext cx="6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180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0" name="Rectangle 22"/>
            <p:cNvSpPr>
              <a:spLocks noChangeArrowheads="1"/>
            </p:cNvSpPr>
            <p:nvPr/>
          </p:nvSpPr>
          <p:spPr bwMode="auto">
            <a:xfrm>
              <a:off x="1392" y="1073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3.8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1" name="Rectangle 23"/>
            <p:cNvSpPr>
              <a:spLocks noChangeArrowheads="1"/>
            </p:cNvSpPr>
            <p:nvPr/>
          </p:nvSpPr>
          <p:spPr bwMode="auto">
            <a:xfrm>
              <a:off x="556" y="1073"/>
              <a:ext cx="9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Tenaga Surya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2" name="Rectangle 24"/>
            <p:cNvSpPr>
              <a:spLocks noChangeArrowheads="1"/>
            </p:cNvSpPr>
            <p:nvPr/>
          </p:nvSpPr>
          <p:spPr bwMode="auto">
            <a:xfrm>
              <a:off x="96" y="1073"/>
              <a:ext cx="56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2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3" name="Rectangle 25"/>
            <p:cNvSpPr>
              <a:spLocks noChangeArrowheads="1"/>
            </p:cNvSpPr>
            <p:nvPr/>
          </p:nvSpPr>
          <p:spPr bwMode="auto">
            <a:xfrm>
              <a:off x="2212" y="862"/>
              <a:ext cx="6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220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4" name="Rectangle 26"/>
            <p:cNvSpPr>
              <a:spLocks noChangeArrowheads="1"/>
            </p:cNvSpPr>
            <p:nvPr/>
          </p:nvSpPr>
          <p:spPr bwMode="auto">
            <a:xfrm>
              <a:off x="1392" y="862"/>
              <a:ext cx="7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4.4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5" name="Rectangle 27"/>
            <p:cNvSpPr>
              <a:spLocks noChangeArrowheads="1"/>
            </p:cNvSpPr>
            <p:nvPr/>
          </p:nvSpPr>
          <p:spPr bwMode="auto">
            <a:xfrm>
              <a:off x="556" y="862"/>
              <a:ext cx="9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Tenaga Surya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6" name="Rectangle 28"/>
            <p:cNvSpPr>
              <a:spLocks noChangeArrowheads="1"/>
            </p:cNvSpPr>
            <p:nvPr/>
          </p:nvSpPr>
          <p:spPr bwMode="auto">
            <a:xfrm>
              <a:off x="96" y="862"/>
              <a:ext cx="56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1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7" name="Rectangle 29"/>
            <p:cNvSpPr>
              <a:spLocks noChangeArrowheads="1"/>
            </p:cNvSpPr>
            <p:nvPr/>
          </p:nvSpPr>
          <p:spPr bwMode="auto">
            <a:xfrm>
              <a:off x="2160" y="497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Alokasi maks.</a:t>
              </a:r>
            </a:p>
            <a:p>
              <a:pPr eaLnBrk="0" hangingPunct="0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(juta dolar)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8" name="Rectangle 30"/>
            <p:cNvSpPr>
              <a:spLocks noChangeArrowheads="1"/>
            </p:cNvSpPr>
            <p:nvPr/>
          </p:nvSpPr>
          <p:spPr bwMode="auto">
            <a:xfrm>
              <a:off x="1344" y="497"/>
              <a:ext cx="81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Net Benefit</a:t>
              </a:r>
            </a:p>
            <a:p>
              <a:pPr eaLnBrk="0" hangingPunct="0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Per $ investasi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49" name="Rectangle 31"/>
            <p:cNvSpPr>
              <a:spLocks noChangeArrowheads="1"/>
            </p:cNvSpPr>
            <p:nvPr/>
          </p:nvSpPr>
          <p:spPr bwMode="auto">
            <a:xfrm>
              <a:off x="556" y="497"/>
              <a:ext cx="9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Klasifikasi</a:t>
              </a:r>
            </a:p>
            <a:p>
              <a:pPr eaLnBrk="0" hangingPunct="0"/>
              <a:r>
                <a:rPr lang="en-US" sz="1600">
                  <a:latin typeface="Arial Narrow" pitchFamily="34" charset="0"/>
                  <a:cs typeface="Times New Roman" pitchFamily="18" charset="0"/>
                </a:rPr>
                <a:t>Proyek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50" name="Rectangle 32"/>
            <p:cNvSpPr>
              <a:spLocks noChangeArrowheads="1"/>
            </p:cNvSpPr>
            <p:nvPr/>
          </p:nvSpPr>
          <p:spPr bwMode="auto">
            <a:xfrm>
              <a:off x="96" y="497"/>
              <a:ext cx="5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 Narrow" pitchFamily="34" charset="0"/>
                  <a:cs typeface="Times New Roman" pitchFamily="18" charset="0"/>
                </a:rPr>
                <a:t>Proyek</a:t>
              </a:r>
              <a:endParaRPr lang="en-US" sz="1600">
                <a:latin typeface="Arial Narrow" pitchFamily="34" charset="0"/>
              </a:endParaRPr>
            </a:p>
          </p:txBody>
        </p:sp>
        <p:sp>
          <p:nvSpPr>
            <p:cNvPr id="13351" name="Line 33"/>
            <p:cNvSpPr>
              <a:spLocks noChangeShapeType="1"/>
            </p:cNvSpPr>
            <p:nvPr/>
          </p:nvSpPr>
          <p:spPr bwMode="auto">
            <a:xfrm>
              <a:off x="96" y="497"/>
              <a:ext cx="0" cy="163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34"/>
            <p:cNvSpPr>
              <a:spLocks noChangeShapeType="1"/>
            </p:cNvSpPr>
            <p:nvPr/>
          </p:nvSpPr>
          <p:spPr bwMode="auto">
            <a:xfrm>
              <a:off x="2928" y="497"/>
              <a:ext cx="0" cy="1631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35"/>
            <p:cNvSpPr>
              <a:spLocks noChangeShapeType="1"/>
            </p:cNvSpPr>
            <p:nvPr/>
          </p:nvSpPr>
          <p:spPr bwMode="auto">
            <a:xfrm>
              <a:off x="96" y="862"/>
              <a:ext cx="283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36"/>
            <p:cNvSpPr>
              <a:spLocks noChangeShapeType="1"/>
            </p:cNvSpPr>
            <p:nvPr/>
          </p:nvSpPr>
          <p:spPr bwMode="auto">
            <a:xfrm>
              <a:off x="556" y="497"/>
              <a:ext cx="0" cy="163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37"/>
            <p:cNvSpPr>
              <a:spLocks noChangeShapeType="1"/>
            </p:cNvSpPr>
            <p:nvPr/>
          </p:nvSpPr>
          <p:spPr bwMode="auto">
            <a:xfrm>
              <a:off x="1340" y="497"/>
              <a:ext cx="0" cy="163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38"/>
            <p:cNvSpPr>
              <a:spLocks noChangeShapeType="1"/>
            </p:cNvSpPr>
            <p:nvPr/>
          </p:nvSpPr>
          <p:spPr bwMode="auto">
            <a:xfrm>
              <a:off x="2160" y="497"/>
              <a:ext cx="0" cy="163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39"/>
            <p:cNvSpPr>
              <a:spLocks noChangeShapeType="1"/>
            </p:cNvSpPr>
            <p:nvPr/>
          </p:nvSpPr>
          <p:spPr bwMode="auto">
            <a:xfrm>
              <a:off x="96" y="1104"/>
              <a:ext cx="283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0"/>
            <p:cNvSpPr>
              <a:spLocks noChangeShapeType="1"/>
            </p:cNvSpPr>
            <p:nvPr/>
          </p:nvSpPr>
          <p:spPr bwMode="auto">
            <a:xfrm>
              <a:off x="96" y="1296"/>
              <a:ext cx="283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41"/>
            <p:cNvSpPr>
              <a:spLocks noChangeShapeType="1"/>
            </p:cNvSpPr>
            <p:nvPr/>
          </p:nvSpPr>
          <p:spPr bwMode="auto">
            <a:xfrm>
              <a:off x="96" y="1488"/>
              <a:ext cx="283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42"/>
            <p:cNvSpPr>
              <a:spLocks noChangeShapeType="1"/>
            </p:cNvSpPr>
            <p:nvPr/>
          </p:nvSpPr>
          <p:spPr bwMode="auto">
            <a:xfrm>
              <a:off x="96" y="1728"/>
              <a:ext cx="283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43"/>
            <p:cNvSpPr>
              <a:spLocks noChangeShapeType="1"/>
            </p:cNvSpPr>
            <p:nvPr/>
          </p:nvSpPr>
          <p:spPr bwMode="auto">
            <a:xfrm>
              <a:off x="96" y="1920"/>
              <a:ext cx="283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44"/>
            <p:cNvSpPr>
              <a:spLocks noChangeShapeType="1"/>
            </p:cNvSpPr>
            <p:nvPr/>
          </p:nvSpPr>
          <p:spPr bwMode="auto">
            <a:xfrm>
              <a:off x="96" y="2112"/>
              <a:ext cx="2833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45"/>
            <p:cNvSpPr>
              <a:spLocks noChangeShapeType="1"/>
            </p:cNvSpPr>
            <p:nvPr/>
          </p:nvSpPr>
          <p:spPr bwMode="auto">
            <a:xfrm>
              <a:off x="96" y="480"/>
              <a:ext cx="2833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278" name="Text Box 46"/>
          <p:cNvSpPr txBox="1">
            <a:spLocks noChangeArrowheads="1"/>
          </p:cNvSpPr>
          <p:nvPr/>
        </p:nvSpPr>
        <p:spPr bwMode="auto">
          <a:xfrm>
            <a:off x="304800" y="3657600"/>
            <a:ext cx="87630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Model </a:t>
            </a:r>
            <a:r>
              <a:rPr lang="en-US" dirty="0" err="1">
                <a:latin typeface="Comic Sans MS" pitchFamily="66" charset="0"/>
              </a:rPr>
              <a:t>Programasi</a:t>
            </a:r>
            <a:r>
              <a:rPr lang="en-US" dirty="0">
                <a:latin typeface="Comic Sans MS" pitchFamily="66" charset="0"/>
              </a:rPr>
              <a:t> Linier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latin typeface="Comic Sans MS" pitchFamily="66" charset="0"/>
              </a:rPr>
              <a:t>Maksimisasi</a:t>
            </a:r>
            <a:r>
              <a:rPr lang="en-US" dirty="0">
                <a:latin typeface="Comic Sans MS" pitchFamily="66" charset="0"/>
              </a:rPr>
              <a:t> : z = 4.4x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>
                <a:latin typeface="Comic Sans MS" pitchFamily="66" charset="0"/>
              </a:rPr>
              <a:t> + 3.8x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 + 4.1x</a:t>
            </a:r>
            <a:r>
              <a:rPr lang="en-US" baseline="-25000" dirty="0">
                <a:latin typeface="Comic Sans MS" pitchFamily="66" charset="0"/>
              </a:rPr>
              <a:t>3 </a:t>
            </a:r>
            <a:r>
              <a:rPr lang="en-US" dirty="0">
                <a:latin typeface="Comic Sans MS" pitchFamily="66" charset="0"/>
              </a:rPr>
              <a:t>+ 3.5x</a:t>
            </a:r>
            <a:r>
              <a:rPr lang="en-US" baseline="-25000" dirty="0">
                <a:latin typeface="Comic Sans MS" pitchFamily="66" charset="0"/>
              </a:rPr>
              <a:t>4 </a:t>
            </a:r>
            <a:r>
              <a:rPr lang="en-US" dirty="0">
                <a:latin typeface="Comic Sans MS" pitchFamily="66" charset="0"/>
              </a:rPr>
              <a:t>+ 5.1x</a:t>
            </a:r>
            <a:r>
              <a:rPr lang="en-US" baseline="-25000" dirty="0">
                <a:latin typeface="Comic Sans MS" pitchFamily="66" charset="0"/>
              </a:rPr>
              <a:t>5 </a:t>
            </a:r>
            <a:r>
              <a:rPr lang="en-US" dirty="0">
                <a:latin typeface="Comic Sans MS" pitchFamily="66" charset="0"/>
              </a:rPr>
              <a:t>+ 3.2x</a:t>
            </a:r>
            <a:r>
              <a:rPr lang="en-US" baseline="-25000" dirty="0">
                <a:latin typeface="Comic Sans MS" pitchFamily="66" charset="0"/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latin typeface="Comic Sans MS" pitchFamily="66" charset="0"/>
              </a:rPr>
              <a:t>Dgn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syarat</a:t>
            </a:r>
            <a:r>
              <a:rPr lang="en-US" dirty="0">
                <a:latin typeface="Comic Sans MS" pitchFamily="66" charset="0"/>
              </a:rPr>
              <a:t>   : x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>
                <a:latin typeface="Comic Sans MS" pitchFamily="66" charset="0"/>
              </a:rPr>
              <a:t> + x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 + x</a:t>
            </a:r>
            <a:r>
              <a:rPr lang="en-US" baseline="-25000" dirty="0">
                <a:latin typeface="Comic Sans MS" pitchFamily="66" charset="0"/>
              </a:rPr>
              <a:t>3 </a:t>
            </a:r>
            <a:r>
              <a:rPr lang="en-US" dirty="0">
                <a:latin typeface="Comic Sans MS" pitchFamily="66" charset="0"/>
              </a:rPr>
              <a:t>+ x</a:t>
            </a:r>
            <a:r>
              <a:rPr lang="en-US" baseline="-25000" dirty="0">
                <a:latin typeface="Comic Sans MS" pitchFamily="66" charset="0"/>
              </a:rPr>
              <a:t>4 </a:t>
            </a:r>
            <a:r>
              <a:rPr lang="en-US" dirty="0">
                <a:latin typeface="Comic Sans MS" pitchFamily="66" charset="0"/>
              </a:rPr>
              <a:t>+ x</a:t>
            </a:r>
            <a:r>
              <a:rPr lang="en-US" baseline="-25000" dirty="0">
                <a:latin typeface="Comic Sans MS" pitchFamily="66" charset="0"/>
              </a:rPr>
              <a:t>5 </a:t>
            </a:r>
            <a:r>
              <a:rPr lang="en-US" dirty="0">
                <a:latin typeface="Comic Sans MS" pitchFamily="66" charset="0"/>
              </a:rPr>
              <a:t>+ x</a:t>
            </a:r>
            <a:r>
              <a:rPr lang="en-US" baseline="-25000" dirty="0">
                <a:latin typeface="Comic Sans MS" pitchFamily="66" charset="0"/>
              </a:rPr>
              <a:t>6</a:t>
            </a:r>
            <a:r>
              <a:rPr lang="en-US" dirty="0">
                <a:latin typeface="Comic Sans MS" pitchFamily="66" charset="0"/>
              </a:rPr>
              <a:t> ≤ 1000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         x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>
                <a:latin typeface="Comic Sans MS" pitchFamily="66" charset="0"/>
              </a:rPr>
              <a:t> ≤ 220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         x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 ≤ 180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         x</a:t>
            </a:r>
            <a:r>
              <a:rPr lang="en-US" baseline="-25000" dirty="0">
                <a:latin typeface="Comic Sans MS" pitchFamily="66" charset="0"/>
              </a:rPr>
              <a:t>3</a:t>
            </a:r>
            <a:r>
              <a:rPr lang="en-US" dirty="0">
                <a:latin typeface="Comic Sans MS" pitchFamily="66" charset="0"/>
              </a:rPr>
              <a:t> ≤ 250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         x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>
                <a:latin typeface="Comic Sans MS" pitchFamily="66" charset="0"/>
              </a:rPr>
              <a:t> , x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 , x</a:t>
            </a:r>
            <a:r>
              <a:rPr lang="en-US" baseline="-25000" dirty="0">
                <a:latin typeface="Comic Sans MS" pitchFamily="66" charset="0"/>
              </a:rPr>
              <a:t>3 </a:t>
            </a:r>
            <a:r>
              <a:rPr lang="en-US" dirty="0">
                <a:latin typeface="Comic Sans MS" pitchFamily="66" charset="0"/>
              </a:rPr>
              <a:t>, x</a:t>
            </a:r>
            <a:r>
              <a:rPr lang="en-US" baseline="-25000" dirty="0">
                <a:latin typeface="Comic Sans MS" pitchFamily="66" charset="0"/>
              </a:rPr>
              <a:t>4 </a:t>
            </a:r>
            <a:r>
              <a:rPr lang="en-US" dirty="0">
                <a:latin typeface="Comic Sans MS" pitchFamily="66" charset="0"/>
              </a:rPr>
              <a:t>, x</a:t>
            </a:r>
            <a:r>
              <a:rPr lang="en-US" baseline="-25000" dirty="0">
                <a:latin typeface="Comic Sans MS" pitchFamily="66" charset="0"/>
              </a:rPr>
              <a:t>5 </a:t>
            </a:r>
            <a:r>
              <a:rPr lang="en-US" dirty="0">
                <a:latin typeface="Comic Sans MS" pitchFamily="66" charset="0"/>
              </a:rPr>
              <a:t>, x</a:t>
            </a:r>
            <a:r>
              <a:rPr lang="en-US" baseline="-25000" dirty="0">
                <a:latin typeface="Comic Sans MS" pitchFamily="66" charset="0"/>
              </a:rPr>
              <a:t>6 </a:t>
            </a:r>
            <a:r>
              <a:rPr lang="en-US" dirty="0">
                <a:latin typeface="Comic Sans MS" pitchFamily="66" charset="0"/>
              </a:rPr>
              <a:t>≥ 0 </a:t>
            </a:r>
          </a:p>
        </p:txBody>
      </p:sp>
      <p:sp>
        <p:nvSpPr>
          <p:cNvPr id="223279" name="Line 47"/>
          <p:cNvSpPr>
            <a:spLocks noChangeShapeType="1"/>
          </p:cNvSpPr>
          <p:nvPr/>
        </p:nvSpPr>
        <p:spPr bwMode="auto">
          <a:xfrm>
            <a:off x="2895600" y="5068888"/>
            <a:ext cx="0" cy="1066800"/>
          </a:xfrm>
          <a:prstGeom prst="line">
            <a:avLst/>
          </a:prstGeom>
          <a:noFill/>
          <a:ln w="57150" cmpd="thinThick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80" name="Text Box 48"/>
          <p:cNvSpPr txBox="1">
            <a:spLocks noChangeArrowheads="1"/>
          </p:cNvSpPr>
          <p:nvPr/>
        </p:nvSpPr>
        <p:spPr bwMode="auto">
          <a:xfrm>
            <a:off x="3200400" y="4992688"/>
            <a:ext cx="10556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x</a:t>
            </a:r>
            <a:r>
              <a:rPr lang="en-US" baseline="-25000">
                <a:latin typeface="Comic Sans MS" pitchFamily="66" charset="0"/>
              </a:rPr>
              <a:t>4</a:t>
            </a:r>
            <a:r>
              <a:rPr lang="en-US">
                <a:latin typeface="Comic Sans MS" pitchFamily="66" charset="0"/>
              </a:rPr>
              <a:t> ≤ 150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x</a:t>
            </a:r>
            <a:r>
              <a:rPr lang="en-US" baseline="-25000">
                <a:latin typeface="Comic Sans MS" pitchFamily="66" charset="0"/>
              </a:rPr>
              <a:t>5</a:t>
            </a:r>
            <a:r>
              <a:rPr lang="en-US">
                <a:latin typeface="Comic Sans MS" pitchFamily="66" charset="0"/>
              </a:rPr>
              <a:t> ≤ 400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x</a:t>
            </a:r>
            <a:r>
              <a:rPr lang="en-US" baseline="-25000">
                <a:latin typeface="Comic Sans MS" pitchFamily="66" charset="0"/>
              </a:rPr>
              <a:t>6</a:t>
            </a:r>
            <a:r>
              <a:rPr lang="en-US">
                <a:latin typeface="Comic Sans MS" pitchFamily="66" charset="0"/>
              </a:rPr>
              <a:t> ≤ 120</a:t>
            </a:r>
          </a:p>
        </p:txBody>
      </p:sp>
      <p:sp>
        <p:nvSpPr>
          <p:cNvPr id="223281" name="Line 49"/>
          <p:cNvSpPr>
            <a:spLocks noChangeShapeType="1"/>
          </p:cNvSpPr>
          <p:nvPr/>
        </p:nvSpPr>
        <p:spPr bwMode="auto">
          <a:xfrm>
            <a:off x="4495800" y="5068888"/>
            <a:ext cx="0" cy="1066800"/>
          </a:xfrm>
          <a:prstGeom prst="line">
            <a:avLst/>
          </a:prstGeom>
          <a:noFill/>
          <a:ln w="57150" cmpd="thinThick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82" name="Text Box 50"/>
          <p:cNvSpPr txBox="1">
            <a:spLocks noChangeArrowheads="1"/>
          </p:cNvSpPr>
          <p:nvPr/>
        </p:nvSpPr>
        <p:spPr bwMode="auto">
          <a:xfrm>
            <a:off x="4537075" y="5024438"/>
            <a:ext cx="14827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      x</a:t>
            </a:r>
            <a:r>
              <a:rPr lang="en-US" baseline="-25000">
                <a:latin typeface="Comic Sans MS" pitchFamily="66" charset="0"/>
              </a:rPr>
              <a:t>5</a:t>
            </a:r>
            <a:r>
              <a:rPr lang="en-US">
                <a:latin typeface="Comic Sans MS" pitchFamily="66" charset="0"/>
              </a:rPr>
              <a:t> ≥ 200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x</a:t>
            </a:r>
            <a:r>
              <a:rPr lang="en-US" baseline="-25000">
                <a:latin typeface="Comic Sans MS" pitchFamily="66" charset="0"/>
              </a:rPr>
              <a:t>1</a:t>
            </a:r>
            <a:r>
              <a:rPr lang="en-US">
                <a:latin typeface="Comic Sans MS" pitchFamily="66" charset="0"/>
              </a:rPr>
              <a:t> + x</a:t>
            </a:r>
            <a:r>
              <a:rPr lang="en-US" baseline="-25000">
                <a:latin typeface="Comic Sans MS" pitchFamily="66" charset="0"/>
              </a:rPr>
              <a:t>2 </a:t>
            </a:r>
            <a:r>
              <a:rPr lang="en-US">
                <a:latin typeface="Comic Sans MS" pitchFamily="66" charset="0"/>
              </a:rPr>
              <a:t>≥ 300</a:t>
            </a:r>
          </a:p>
        </p:txBody>
      </p:sp>
      <p:sp>
        <p:nvSpPr>
          <p:cNvPr id="223283" name="Rectangle 51"/>
          <p:cNvSpPr>
            <a:spLocks noChangeArrowheads="1"/>
          </p:cNvSpPr>
          <p:nvPr/>
        </p:nvSpPr>
        <p:spPr bwMode="auto">
          <a:xfrm>
            <a:off x="6248400" y="5041900"/>
            <a:ext cx="2514600" cy="1219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r>
              <a:rPr lang="en-US" sz="1900" baseline="-25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besarnya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investasi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proyek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sz="19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juta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dolar</a:t>
            </a:r>
            <a:r>
              <a:rPr lang="en-US" sz="19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3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3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3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3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3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3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3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3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79" grpId="0" animBg="1"/>
      <p:bldP spid="223281" grpId="0" animBg="1"/>
      <p:bldP spid="2232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1371600" y="4648200"/>
            <a:ext cx="36576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PROGRAMASI LINIER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err="1" smtClean="0"/>
              <a:t>Programasi</a:t>
            </a:r>
            <a:r>
              <a:rPr lang="en-US" sz="1800" b="0" dirty="0" smtClean="0"/>
              <a:t> Linier </a:t>
            </a:r>
            <a:r>
              <a:rPr lang="en-US" sz="1800" b="0" dirty="0" err="1" smtClean="0"/>
              <a:t>merupakan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teknik</a:t>
            </a:r>
            <a:r>
              <a:rPr lang="en-US" sz="1800" b="0" dirty="0" smtClean="0"/>
              <a:t> </a:t>
            </a:r>
            <a:r>
              <a:rPr lang="en-US" sz="1800" i="1" dirty="0" err="1" smtClean="0">
                <a:solidFill>
                  <a:srgbClr val="0070C0"/>
                </a:solidFill>
              </a:rPr>
              <a:t>optimasi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matematis</a:t>
            </a:r>
            <a:r>
              <a:rPr lang="en-US" sz="1800" b="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err="1" smtClean="0"/>
              <a:t>Contoh</a:t>
            </a:r>
            <a:r>
              <a:rPr lang="en-US" sz="1800" b="0" dirty="0" smtClean="0"/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err="1" smtClean="0"/>
              <a:t>Suatu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perusahaan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ingin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memaksimumkan</a:t>
            </a:r>
            <a:r>
              <a:rPr lang="en-US" sz="1800" b="0" dirty="0" smtClean="0"/>
              <a:t> profit </a:t>
            </a:r>
            <a:r>
              <a:rPr lang="en-US" sz="1800" b="0" dirty="0" err="1" smtClean="0"/>
              <a:t>pada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kondisi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berikut</a:t>
            </a:r>
            <a:r>
              <a:rPr lang="en-US" sz="1800" b="0" dirty="0" smtClean="0"/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smtClean="0"/>
              <a:t>			</a:t>
            </a:r>
            <a:r>
              <a:rPr lang="en-US" sz="1800" b="0" dirty="0" err="1" smtClean="0"/>
              <a:t>Produk</a:t>
            </a:r>
            <a:r>
              <a:rPr lang="en-US" sz="1800" b="0" dirty="0" smtClean="0"/>
              <a:t> A	</a:t>
            </a:r>
            <a:r>
              <a:rPr lang="en-US" sz="1800" b="0" dirty="0" err="1" smtClean="0"/>
              <a:t>Produk</a:t>
            </a:r>
            <a:r>
              <a:rPr lang="en-US" sz="1800" b="0" dirty="0" smtClean="0"/>
              <a:t> B	</a:t>
            </a:r>
            <a:r>
              <a:rPr lang="en-US" sz="1800" b="0" dirty="0" err="1" smtClean="0"/>
              <a:t>Kapasitas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tenaga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kerja</a:t>
            </a:r>
            <a:endParaRPr lang="en-US" sz="1800" b="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err="1" smtClean="0"/>
              <a:t>Departemen</a:t>
            </a:r>
            <a:r>
              <a:rPr lang="en-US" sz="1800" b="0" dirty="0" smtClean="0"/>
              <a:t> 1	3 jam/unit	2 jam/unit	120 jam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err="1" smtClean="0"/>
              <a:t>Departemen</a:t>
            </a:r>
            <a:r>
              <a:rPr lang="en-US" sz="1800" b="0" dirty="0" smtClean="0"/>
              <a:t> 2	4 jam/unit	6 jam/unit 	240 jam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smtClean="0"/>
              <a:t>Profit Margin	$5 per unit	$6 per unit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err="1" smtClean="0"/>
              <a:t>Persoalan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tersebut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dapat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ditulis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sebagai</a:t>
            </a:r>
            <a:r>
              <a:rPr lang="en-US" sz="1800" b="0" dirty="0" smtClean="0"/>
              <a:t> model </a:t>
            </a:r>
            <a:r>
              <a:rPr lang="en-US" sz="1800" b="0" dirty="0" err="1" smtClean="0"/>
              <a:t>programasi</a:t>
            </a:r>
            <a:r>
              <a:rPr lang="en-US" sz="1800" b="0" dirty="0" smtClean="0"/>
              <a:t> linier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smtClean="0"/>
              <a:t>		</a:t>
            </a:r>
            <a:r>
              <a:rPr lang="en-US" sz="1800" dirty="0" err="1" smtClean="0">
                <a:solidFill>
                  <a:srgbClr val="0070C0"/>
                </a:solidFill>
              </a:rPr>
              <a:t>Maksimisasi</a:t>
            </a:r>
            <a:r>
              <a:rPr lang="en-US" sz="1800" dirty="0" smtClean="0">
                <a:solidFill>
                  <a:srgbClr val="0070C0"/>
                </a:solidFill>
              </a:rPr>
              <a:t>	z = 5x</a:t>
            </a:r>
            <a:r>
              <a:rPr lang="en-US" sz="1800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dirty="0" smtClean="0">
                <a:solidFill>
                  <a:srgbClr val="0070C0"/>
                </a:solidFill>
              </a:rPr>
              <a:t> + 6x</a:t>
            </a:r>
            <a:r>
              <a:rPr lang="en-US" sz="1800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b="0" baseline="-25000" dirty="0" smtClean="0"/>
              <a:t>	     </a:t>
            </a:r>
            <a:r>
              <a:rPr lang="en-US" sz="1800" b="0" baseline="-25000" dirty="0" smtClean="0"/>
              <a:t>    </a:t>
            </a:r>
            <a:r>
              <a:rPr lang="en-US" sz="1800" b="0" dirty="0" smtClean="0"/>
              <a:t>Objective </a:t>
            </a:r>
            <a:r>
              <a:rPr lang="en-US" sz="1800" b="0" dirty="0" smtClean="0"/>
              <a:t>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 dirty="0" smtClean="0"/>
              <a:t>		</a:t>
            </a:r>
            <a:r>
              <a:rPr lang="en-US" sz="1800" dirty="0" err="1" smtClean="0">
                <a:solidFill>
                  <a:srgbClr val="0070C0"/>
                </a:solidFill>
              </a:rPr>
              <a:t>Dengan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syarat</a:t>
            </a:r>
            <a:r>
              <a:rPr lang="en-US" sz="1800" dirty="0" smtClean="0">
                <a:solidFill>
                  <a:srgbClr val="0070C0"/>
                </a:solidFill>
              </a:rPr>
              <a:t>   	3x</a:t>
            </a:r>
            <a:r>
              <a:rPr lang="en-US" sz="1800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dirty="0" smtClean="0">
                <a:solidFill>
                  <a:srgbClr val="0070C0"/>
                </a:solidFill>
              </a:rPr>
              <a:t> + 2x</a:t>
            </a:r>
            <a:r>
              <a:rPr lang="en-US" sz="1800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≤ 120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				4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 + 6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 ≤ 240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			           	           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1 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≥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			           	           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2 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≥ 0 </a:t>
            </a:r>
            <a:r>
              <a:rPr lang="en-US" sz="1800" b="0" dirty="0" smtClean="0">
                <a:cs typeface="Arial" charset="0"/>
              </a:rPr>
              <a:t>	</a:t>
            </a: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533400" y="29718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533400" y="3581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5378450" y="5141913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Structural constraint</a:t>
            </a:r>
          </a:p>
        </p:txBody>
      </p:sp>
      <p:sp>
        <p:nvSpPr>
          <p:cNvPr id="203784" name="AutoShape 8"/>
          <p:cNvSpPr>
            <a:spLocks/>
          </p:cNvSpPr>
          <p:nvPr/>
        </p:nvSpPr>
        <p:spPr bwMode="auto">
          <a:xfrm>
            <a:off x="5149850" y="51816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49850" y="5791200"/>
            <a:ext cx="2851150" cy="381000"/>
            <a:chOff x="3168" y="3456"/>
            <a:chExt cx="1796" cy="240"/>
          </a:xfrm>
        </p:grpSpPr>
        <p:sp>
          <p:nvSpPr>
            <p:cNvPr id="4107" name="Text Box 10"/>
            <p:cNvSpPr txBox="1">
              <a:spLocks noChangeArrowheads="1"/>
            </p:cNvSpPr>
            <p:nvPr/>
          </p:nvSpPr>
          <p:spPr bwMode="auto">
            <a:xfrm>
              <a:off x="3312" y="3456"/>
              <a:ext cx="1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Nonnegativity constraint</a:t>
              </a:r>
            </a:p>
          </p:txBody>
        </p:sp>
        <p:sp>
          <p:nvSpPr>
            <p:cNvPr id="4108" name="AutoShape 11"/>
            <p:cNvSpPr>
              <a:spLocks/>
            </p:cNvSpPr>
            <p:nvPr/>
          </p:nvSpPr>
          <p:spPr bwMode="auto">
            <a:xfrm>
              <a:off x="3168" y="3456"/>
              <a:ext cx="96" cy="240"/>
            </a:xfrm>
            <a:prstGeom prst="rightBrace">
              <a:avLst>
                <a:gd name="adj1" fmla="val 20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5149850" y="4953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3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3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37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37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3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37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3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37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37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81" grpId="0" animBg="1"/>
      <p:bldP spid="203782" grpId="0" animBg="1"/>
      <p:bldP spid="203783" grpId="0"/>
      <p:bldP spid="203784" grpId="0" animBg="1"/>
      <p:bldP spid="2037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AutoShape 2"/>
          <p:cNvSpPr>
            <a:spLocks noChangeArrowheads="1"/>
          </p:cNvSpPr>
          <p:nvPr/>
        </p:nvSpPr>
        <p:spPr bwMode="auto">
          <a:xfrm>
            <a:off x="2970213" y="3048000"/>
            <a:ext cx="4648200" cy="3048000"/>
          </a:xfrm>
          <a:prstGeom prst="rtTriangl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>
            <a:off x="2971800" y="1524000"/>
            <a:ext cx="3048000" cy="4572000"/>
          </a:xfrm>
          <a:prstGeom prst="rtTriangle">
            <a:avLst/>
          </a:prstGeom>
          <a:solidFill>
            <a:srgbClr val="000066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SOLUSI SECARA GRAFIS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2970213" y="1143000"/>
            <a:ext cx="0" cy="4967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2970213" y="6096000"/>
            <a:ext cx="525780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04213" y="6034088"/>
            <a:ext cx="382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89213" y="914400"/>
            <a:ext cx="38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2</a:t>
            </a:r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2589213" y="13239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</a:t>
            </a:r>
            <a:endParaRPr lang="en-US" baseline="-25000"/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5789613" y="6110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</a:t>
            </a:r>
            <a:endParaRPr lang="en-US" baseline="-25000"/>
          </a:p>
        </p:txBody>
      </p:sp>
      <p:sp>
        <p:nvSpPr>
          <p:cNvPr id="206859" name="Line 11"/>
          <p:cNvSpPr>
            <a:spLocks noChangeShapeType="1"/>
          </p:cNvSpPr>
          <p:nvPr/>
        </p:nvSpPr>
        <p:spPr bwMode="auto">
          <a:xfrm>
            <a:off x="2970213" y="1538288"/>
            <a:ext cx="304800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7389813" y="6110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</a:t>
            </a:r>
            <a:endParaRPr lang="en-US" baseline="-25000"/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2589213" y="28479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</a:t>
            </a:r>
            <a:endParaRPr lang="en-US" baseline="-25000"/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>
            <a:off x="2970213" y="3062288"/>
            <a:ext cx="464820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4722813" y="38862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(24,24)</a:t>
            </a:r>
            <a:endParaRPr lang="en-US" baseline="-25000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>
            <a:off x="990600" y="3429000"/>
            <a:ext cx="3048000" cy="3048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65" name="Text Box 17"/>
          <p:cNvSpPr txBox="1">
            <a:spLocks noChangeArrowheads="1"/>
          </p:cNvSpPr>
          <p:nvPr/>
        </p:nvSpPr>
        <p:spPr bwMode="auto">
          <a:xfrm>
            <a:off x="3200400" y="4600575"/>
            <a:ext cx="1901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Region of </a:t>
            </a:r>
          </a:p>
          <a:p>
            <a:r>
              <a:rPr lang="en-US" sz="1600" b="1">
                <a:solidFill>
                  <a:schemeClr val="bg1"/>
                </a:solidFill>
              </a:rPr>
              <a:t>feasible solutions</a:t>
            </a:r>
          </a:p>
        </p:txBody>
      </p:sp>
      <p:sp>
        <p:nvSpPr>
          <p:cNvPr id="206866" name="Line 18"/>
          <p:cNvSpPr>
            <a:spLocks noChangeShapeType="1"/>
          </p:cNvSpPr>
          <p:nvPr/>
        </p:nvSpPr>
        <p:spPr bwMode="auto">
          <a:xfrm>
            <a:off x="1676400" y="2590800"/>
            <a:ext cx="3810000" cy="3810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67" name="Line 19"/>
          <p:cNvSpPr>
            <a:spLocks noChangeShapeType="1"/>
          </p:cNvSpPr>
          <p:nvPr/>
        </p:nvSpPr>
        <p:spPr bwMode="auto">
          <a:xfrm>
            <a:off x="2284413" y="1752600"/>
            <a:ext cx="4648200" cy="46482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609600" y="237648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Isoprofit lines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4876800" y="1066800"/>
            <a:ext cx="38100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921250" y="1143000"/>
            <a:ext cx="38417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Comic Sans MS" pitchFamily="66" charset="0"/>
              </a:rPr>
              <a:t>Maksimisasi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	z = 5x</a:t>
            </a:r>
            <a:r>
              <a:rPr lang="en-US" sz="2000" baseline="-25000" dirty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 + 6x</a:t>
            </a:r>
            <a:r>
              <a:rPr lang="en-US" sz="2000" baseline="-25000" dirty="0">
                <a:solidFill>
                  <a:srgbClr val="0070C0"/>
                </a:solidFill>
                <a:latin typeface="Comic Sans MS" pitchFamily="66" charset="0"/>
              </a:rPr>
              <a:t>2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Comic Sans MS" pitchFamily="66" charset="0"/>
              </a:rPr>
              <a:t>Dengan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mic Sans MS" pitchFamily="66" charset="0"/>
              </a:rPr>
              <a:t>syarat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  3x</a:t>
            </a:r>
            <a:r>
              <a:rPr lang="en-US" sz="2000" baseline="-25000" dirty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 + 2x</a:t>
            </a:r>
            <a:r>
              <a:rPr lang="en-US" sz="2000" baseline="-25000" dirty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 ≤ 120</a:t>
            </a:r>
          </a:p>
          <a:p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		4x</a:t>
            </a:r>
            <a:r>
              <a:rPr lang="en-US" sz="2000" baseline="-25000" dirty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 + 6x</a:t>
            </a:r>
            <a:r>
              <a:rPr lang="en-US" sz="2000" baseline="-25000" dirty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 ≤ 240</a:t>
            </a:r>
          </a:p>
          <a:p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	           	           x</a:t>
            </a:r>
            <a:r>
              <a:rPr lang="en-US" sz="2000" baseline="-25000" dirty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 ≥ 0</a:t>
            </a:r>
          </a:p>
          <a:p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		           x</a:t>
            </a:r>
            <a:r>
              <a:rPr lang="en-US" sz="2000" baseline="-25000" dirty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 ≥ 0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/>
      <p:bldP spid="206851" grpId="0" animBg="1"/>
      <p:bldP spid="206857" grpId="0"/>
      <p:bldP spid="206858" grpId="0"/>
      <p:bldP spid="206859" grpId="0" animBg="1"/>
      <p:bldP spid="206860" grpId="0"/>
      <p:bldP spid="206861" grpId="0"/>
      <p:bldP spid="206862" grpId="0" animBg="1"/>
      <p:bldP spid="206863" grpId="0"/>
      <p:bldP spid="206864" grpId="0" animBg="1"/>
      <p:bldP spid="206865" grpId="0"/>
      <p:bldP spid="206866" grpId="0" animBg="1"/>
      <p:bldP spid="206867" grpId="0" animBg="1"/>
      <p:bldP spid="2068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SOLUSI CORNER POINT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METODE CORNER POINT</a:t>
            </a:r>
          </a:p>
          <a:p>
            <a:pPr eaLnBrk="1" hangingPunct="1">
              <a:buFontTx/>
              <a:buNone/>
            </a:pPr>
            <a:endParaRPr lang="en-US" sz="1000" b="0" dirty="0" smtClean="0"/>
          </a:p>
          <a:p>
            <a:pPr eaLnBrk="1" hangingPunct="1">
              <a:buFontTx/>
              <a:buNone/>
            </a:pPr>
            <a:r>
              <a:rPr lang="en-US" sz="2400" b="0" dirty="0" smtClean="0"/>
              <a:t>1. </a:t>
            </a:r>
            <a:r>
              <a:rPr lang="en-US" b="0" dirty="0" err="1" smtClean="0"/>
              <a:t>Identifikasikan</a:t>
            </a:r>
            <a:r>
              <a:rPr lang="en-US" b="0" dirty="0" smtClean="0"/>
              <a:t> </a:t>
            </a:r>
            <a:r>
              <a:rPr lang="en-US" b="0" dirty="0" err="1" smtClean="0"/>
              <a:t>daerah</a:t>
            </a:r>
            <a:r>
              <a:rPr lang="en-US" b="0" dirty="0" smtClean="0"/>
              <a:t> </a:t>
            </a:r>
            <a:r>
              <a:rPr lang="en-US" b="0" dirty="0" err="1" smtClean="0"/>
              <a:t>solusi</a:t>
            </a:r>
            <a:r>
              <a:rPr lang="en-US" b="0" dirty="0" smtClean="0"/>
              <a:t> </a:t>
            </a:r>
            <a:r>
              <a:rPr lang="en-US" b="0" dirty="0" err="1" smtClean="0"/>
              <a:t>secara</a:t>
            </a:r>
            <a:r>
              <a:rPr lang="en-US" b="0" dirty="0" smtClean="0"/>
              <a:t> </a:t>
            </a:r>
            <a:r>
              <a:rPr lang="en-US" b="0" dirty="0" err="1" smtClean="0"/>
              <a:t>grafis</a:t>
            </a:r>
            <a:endParaRPr lang="en-US" b="0" dirty="0" smtClean="0"/>
          </a:p>
          <a:p>
            <a:pPr eaLnBrk="1" hangingPunct="1">
              <a:buFontTx/>
              <a:buNone/>
            </a:pPr>
            <a:r>
              <a:rPr lang="en-US" b="0" dirty="0" smtClean="0"/>
              <a:t>2. </a:t>
            </a:r>
            <a:r>
              <a:rPr lang="en-US" b="0" dirty="0" err="1" smtClean="0"/>
              <a:t>Tentukan</a:t>
            </a:r>
            <a:r>
              <a:rPr lang="en-US" b="0" dirty="0" smtClean="0"/>
              <a:t> </a:t>
            </a:r>
            <a:r>
              <a:rPr lang="en-US" b="0" dirty="0" err="1" smtClean="0"/>
              <a:t>koordinat</a:t>
            </a:r>
            <a:r>
              <a:rPr lang="en-US" b="0" dirty="0" smtClean="0"/>
              <a:t> </a:t>
            </a:r>
            <a:r>
              <a:rPr lang="en-US" b="0" dirty="0" err="1" smtClean="0"/>
              <a:t>masing-masing</a:t>
            </a:r>
            <a:r>
              <a:rPr lang="en-US" b="0" dirty="0" smtClean="0"/>
              <a:t> </a:t>
            </a:r>
            <a:r>
              <a:rPr lang="en-US" b="0" dirty="0" err="1" smtClean="0"/>
              <a:t>titik</a:t>
            </a:r>
            <a:r>
              <a:rPr lang="en-US" b="0" dirty="0" smtClean="0"/>
              <a:t> </a:t>
            </a:r>
            <a:r>
              <a:rPr lang="en-US" b="0" dirty="0" err="1" smtClean="0"/>
              <a:t>sudut</a:t>
            </a:r>
            <a:r>
              <a:rPr lang="en-US" b="0" dirty="0" smtClean="0"/>
              <a:t> </a:t>
            </a:r>
            <a:r>
              <a:rPr lang="en-US" b="0" dirty="0" err="1" smtClean="0"/>
              <a:t>daerah</a:t>
            </a:r>
            <a:r>
              <a:rPr lang="en-US" b="0" dirty="0" smtClean="0"/>
              <a:t> </a:t>
            </a:r>
            <a:r>
              <a:rPr lang="en-US" b="0" dirty="0" err="1" smtClean="0"/>
              <a:t>solusi</a:t>
            </a:r>
            <a:endParaRPr lang="en-US" b="0" dirty="0" smtClean="0"/>
          </a:p>
          <a:p>
            <a:pPr eaLnBrk="1" hangingPunct="1">
              <a:buFontTx/>
              <a:buNone/>
            </a:pPr>
            <a:r>
              <a:rPr lang="en-US" b="0" dirty="0" smtClean="0"/>
              <a:t>3. </a:t>
            </a:r>
            <a:r>
              <a:rPr lang="en-US" b="0" dirty="0" err="1" smtClean="0"/>
              <a:t>Substitusikan</a:t>
            </a:r>
            <a:r>
              <a:rPr lang="en-US" b="0" dirty="0" smtClean="0"/>
              <a:t> </a:t>
            </a:r>
            <a:r>
              <a:rPr lang="en-US" b="0" dirty="0" err="1" smtClean="0"/>
              <a:t>koordinat-koordinat</a:t>
            </a:r>
            <a:r>
              <a:rPr lang="en-US" b="0" dirty="0" smtClean="0"/>
              <a:t> </a:t>
            </a:r>
            <a:r>
              <a:rPr lang="en-US" b="0" dirty="0" err="1" smtClean="0"/>
              <a:t>tersebut</a:t>
            </a:r>
            <a:r>
              <a:rPr lang="en-US" b="0" dirty="0" smtClean="0"/>
              <a:t> </a:t>
            </a:r>
            <a:r>
              <a:rPr lang="en-US" b="0" dirty="0" err="1" smtClean="0"/>
              <a:t>pada</a:t>
            </a:r>
            <a:r>
              <a:rPr lang="en-US" b="0" dirty="0" smtClean="0"/>
              <a:t> </a:t>
            </a:r>
            <a:r>
              <a:rPr lang="en-US" b="0" dirty="0" err="1" smtClean="0"/>
              <a:t>fungsi</a:t>
            </a:r>
            <a:r>
              <a:rPr lang="en-US" b="0" dirty="0" smtClean="0"/>
              <a:t> </a:t>
            </a:r>
            <a:r>
              <a:rPr lang="en-US" b="0" dirty="0" err="1" smtClean="0"/>
              <a:t>tujuan</a:t>
            </a:r>
            <a:r>
              <a:rPr lang="en-US" b="0" dirty="0" smtClean="0"/>
              <a:t> </a:t>
            </a:r>
            <a:r>
              <a:rPr lang="en-US" b="0" dirty="0" err="1" smtClean="0"/>
              <a:t>untuk</a:t>
            </a:r>
            <a:r>
              <a:rPr lang="en-US" b="0" dirty="0" smtClean="0"/>
              <a:t> </a:t>
            </a:r>
            <a:r>
              <a:rPr lang="en-US" b="0" dirty="0" err="1" smtClean="0"/>
              <a:t>menentukan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z.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4. </a:t>
            </a:r>
            <a:r>
              <a:rPr lang="en-US" b="0" dirty="0" err="1" smtClean="0"/>
              <a:t>Koordinat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z </a:t>
            </a:r>
            <a:r>
              <a:rPr lang="en-US" b="0" dirty="0" err="1" smtClean="0"/>
              <a:t>tertinggi</a:t>
            </a:r>
            <a:r>
              <a:rPr lang="en-US" b="0" dirty="0" smtClean="0"/>
              <a:t> </a:t>
            </a:r>
            <a:r>
              <a:rPr lang="en-US" b="0" dirty="0" err="1" smtClean="0"/>
              <a:t>merupakan</a:t>
            </a:r>
            <a:r>
              <a:rPr lang="en-US" b="0" dirty="0" smtClean="0"/>
              <a:t> </a:t>
            </a:r>
            <a:r>
              <a:rPr lang="en-US" b="0" dirty="0" err="1" smtClean="0"/>
              <a:t>solusi</a:t>
            </a:r>
            <a:r>
              <a:rPr lang="en-US" b="0" dirty="0" smtClean="0"/>
              <a:t> </a:t>
            </a:r>
            <a:r>
              <a:rPr lang="en-US" b="0" dirty="0" err="1" smtClean="0"/>
              <a:t>permasalahan</a:t>
            </a:r>
            <a:r>
              <a:rPr lang="en-US" b="0" dirty="0" smtClean="0"/>
              <a:t> </a:t>
            </a:r>
            <a:r>
              <a:rPr lang="en-US" b="0" dirty="0" err="1" smtClean="0"/>
              <a:t>maksimisasi</a:t>
            </a:r>
            <a:r>
              <a:rPr lang="en-US" b="0" dirty="0" smtClean="0"/>
              <a:t>, </a:t>
            </a:r>
            <a:r>
              <a:rPr lang="en-US" b="0" dirty="0" err="1" smtClean="0"/>
              <a:t>sebaliknya</a:t>
            </a:r>
            <a:r>
              <a:rPr lang="en-US" b="0" dirty="0" smtClean="0"/>
              <a:t> </a:t>
            </a:r>
            <a:r>
              <a:rPr lang="en-US" b="0" dirty="0" err="1" smtClean="0"/>
              <a:t>koordinat</a:t>
            </a:r>
            <a:r>
              <a:rPr lang="en-US" b="0" dirty="0" smtClean="0"/>
              <a:t>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z </a:t>
            </a:r>
            <a:r>
              <a:rPr lang="en-US" b="0" dirty="0" err="1" smtClean="0"/>
              <a:t>terendah</a:t>
            </a:r>
            <a:r>
              <a:rPr lang="en-US" b="0" dirty="0" smtClean="0"/>
              <a:t> </a:t>
            </a:r>
            <a:r>
              <a:rPr lang="en-US" b="0" dirty="0" err="1" smtClean="0"/>
              <a:t>merupakan</a:t>
            </a:r>
            <a:r>
              <a:rPr lang="en-US" b="0" dirty="0" smtClean="0"/>
              <a:t> </a:t>
            </a:r>
            <a:r>
              <a:rPr lang="en-US" b="0" dirty="0" err="1" smtClean="0"/>
              <a:t>solusi</a:t>
            </a:r>
            <a:r>
              <a:rPr lang="en-US" b="0" dirty="0" smtClean="0"/>
              <a:t> </a:t>
            </a:r>
            <a:r>
              <a:rPr lang="en-US" b="0" dirty="0" err="1" smtClean="0"/>
              <a:t>permasalahan</a:t>
            </a:r>
            <a:r>
              <a:rPr lang="en-US" b="0" dirty="0" smtClean="0"/>
              <a:t> </a:t>
            </a:r>
            <a:r>
              <a:rPr lang="en-US" b="0" dirty="0" err="1" smtClean="0"/>
              <a:t>minimisasi</a:t>
            </a:r>
            <a:r>
              <a:rPr lang="en-US" b="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065213" y="3124200"/>
            <a:ext cx="4648200" cy="3048000"/>
          </a:xfrm>
          <a:prstGeom prst="rtTriangl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065213" y="1600200"/>
            <a:ext cx="3048000" cy="4572000"/>
          </a:xfrm>
          <a:prstGeom prst="rtTriangle">
            <a:avLst/>
          </a:prstGeom>
          <a:solidFill>
            <a:srgbClr val="000066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1065213" y="1219200"/>
            <a:ext cx="0" cy="4967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1065213" y="6172200"/>
            <a:ext cx="525780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399213" y="6110288"/>
            <a:ext cx="382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4213" y="990600"/>
            <a:ext cx="38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2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4213" y="14001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</a:t>
            </a:r>
            <a:endParaRPr lang="en-US" baseline="-250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84613" y="61864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</a:t>
            </a:r>
            <a:endParaRPr lang="en-US" baseline="-2500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065213" y="1614488"/>
            <a:ext cx="304800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484813" y="61864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</a:t>
            </a:r>
            <a:endParaRPr lang="en-US" baseline="-2500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84213" y="29241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</a:t>
            </a:r>
            <a:endParaRPr lang="en-US" baseline="-25000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065213" y="3138488"/>
            <a:ext cx="464820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817813" y="3962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(24,24)</a:t>
            </a:r>
            <a:endParaRPr lang="en-US" baseline="-250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217613" y="4752975"/>
            <a:ext cx="1901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Region of </a:t>
            </a:r>
          </a:p>
          <a:p>
            <a:r>
              <a:rPr lang="en-US" sz="1600" b="1">
                <a:solidFill>
                  <a:schemeClr val="bg1"/>
                </a:solidFill>
              </a:rPr>
              <a:t>feasible solutions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60413" y="60340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A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037013" y="5791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B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544763" y="42814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C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020763" y="2819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90000"/>
                </a:solidFill>
              </a:rPr>
              <a:t>D</a:t>
            </a:r>
          </a:p>
        </p:txBody>
      </p:sp>
      <p:graphicFrame>
        <p:nvGraphicFramePr>
          <p:cNvPr id="210993" name="Group 49"/>
          <p:cNvGraphicFramePr>
            <a:graphicFrameLocks noGrp="1"/>
          </p:cNvGraphicFramePr>
          <p:nvPr>
            <p:ph idx="1"/>
          </p:nvPr>
        </p:nvGraphicFramePr>
        <p:xfrm>
          <a:off x="3733800" y="1066800"/>
          <a:ext cx="5181600" cy="2057402"/>
        </p:xfrm>
        <a:graphic>
          <a:graphicData uri="http://schemas.openxmlformats.org/drawingml/2006/table">
            <a:tbl>
              <a:tblPr/>
              <a:tblGrid>
                <a:gridCol w="1727200"/>
                <a:gridCol w="1727200"/>
                <a:gridCol w="17272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Titik Sudut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(x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,x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= 5x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+ 6x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(40,0)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(24,24)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ctangle 2"/>
          <p:cNvSpPr txBox="1">
            <a:spLocks noChangeArrowheads="1"/>
          </p:cNvSpPr>
          <p:nvPr/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ettenschweiler" pitchFamily="34" charset="0"/>
                <a:ea typeface="+mj-ea"/>
                <a:cs typeface="+mj-cs"/>
              </a:rPr>
              <a:t>SOLUSI CORNER POINT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ettenschweiler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105400" y="1447800"/>
            <a:ext cx="3733800" cy="2209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SOLUSI OPTIMUM ALTERNATIF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91000" y="1066800"/>
            <a:ext cx="4724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      Contoh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	Maksimisasi	z = 20x</a:t>
            </a:r>
            <a:r>
              <a:rPr lang="en-US" sz="1800" baseline="-25000" smtClean="0"/>
              <a:t>1</a:t>
            </a:r>
            <a:r>
              <a:rPr lang="en-US" sz="1800" smtClean="0"/>
              <a:t> + 15x</a:t>
            </a:r>
            <a:r>
              <a:rPr lang="en-US" sz="1800" baseline="-25000" smtClean="0"/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	Dengan syarat  	3x</a:t>
            </a:r>
            <a:r>
              <a:rPr lang="en-US" sz="1800" baseline="-25000" smtClean="0"/>
              <a:t>1</a:t>
            </a:r>
            <a:r>
              <a:rPr lang="en-US" sz="1800" smtClean="0"/>
              <a:t> + 4x</a:t>
            </a:r>
            <a:r>
              <a:rPr lang="en-US" sz="1800" baseline="-25000" smtClean="0"/>
              <a:t>2</a:t>
            </a:r>
            <a:r>
              <a:rPr lang="en-US" sz="1800" smtClean="0"/>
              <a:t> </a:t>
            </a:r>
            <a:r>
              <a:rPr lang="en-US" sz="1800" smtClean="0">
                <a:cs typeface="Arial" charset="0"/>
              </a:rPr>
              <a:t>≤ 60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			4</a:t>
            </a:r>
            <a:r>
              <a:rPr lang="en-US" sz="1800" smtClean="0"/>
              <a:t>x</a:t>
            </a:r>
            <a:r>
              <a:rPr lang="en-US" sz="1800" baseline="-25000" smtClean="0"/>
              <a:t>1</a:t>
            </a:r>
            <a:r>
              <a:rPr lang="en-US" sz="1800" smtClean="0">
                <a:cs typeface="Arial" charset="0"/>
              </a:rPr>
              <a:t> + 3</a:t>
            </a:r>
            <a:r>
              <a:rPr lang="en-US" sz="1800" smtClean="0"/>
              <a:t>x</a:t>
            </a:r>
            <a:r>
              <a:rPr lang="en-US" sz="1800" baseline="-25000" smtClean="0"/>
              <a:t>2</a:t>
            </a:r>
            <a:r>
              <a:rPr lang="en-US" sz="1800" smtClean="0">
                <a:cs typeface="Arial" charset="0"/>
              </a:rPr>
              <a:t> ≤ 60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			            </a:t>
            </a:r>
            <a:r>
              <a:rPr lang="en-US" sz="1800" smtClean="0"/>
              <a:t>x</a:t>
            </a:r>
            <a:r>
              <a:rPr lang="en-US" sz="1800" baseline="-25000" smtClean="0"/>
              <a:t>1 </a:t>
            </a:r>
            <a:r>
              <a:rPr lang="en-US" sz="1800" smtClean="0">
                <a:cs typeface="Arial" charset="0"/>
              </a:rPr>
              <a:t>≤ 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		           	            </a:t>
            </a:r>
            <a:r>
              <a:rPr lang="en-US" sz="1800" smtClean="0"/>
              <a:t>x</a:t>
            </a:r>
            <a:r>
              <a:rPr lang="en-US" sz="1800" baseline="-25000" smtClean="0"/>
              <a:t>2 </a:t>
            </a:r>
            <a:r>
              <a:rPr lang="en-US" sz="1800" smtClean="0">
                <a:cs typeface="Arial" charset="0"/>
              </a:rPr>
              <a:t>≤ 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>
                <a:cs typeface="Arial" charset="0"/>
              </a:rPr>
              <a:t>			           	       </a:t>
            </a:r>
            <a:r>
              <a:rPr lang="en-US" sz="1800" smtClean="0"/>
              <a:t>x</a:t>
            </a:r>
            <a:r>
              <a:rPr lang="en-US" sz="1800" baseline="-25000" smtClean="0"/>
              <a:t>1</a:t>
            </a:r>
            <a:r>
              <a:rPr lang="en-US" sz="1800" smtClean="0">
                <a:cs typeface="Arial" charset="0"/>
              </a:rPr>
              <a:t>, </a:t>
            </a:r>
            <a:r>
              <a:rPr lang="en-US" sz="1800" smtClean="0"/>
              <a:t>x</a:t>
            </a:r>
            <a:r>
              <a:rPr lang="en-US" sz="1800" baseline="-25000" smtClean="0"/>
              <a:t>2 </a:t>
            </a:r>
            <a:r>
              <a:rPr lang="en-US" sz="1800" smtClean="0">
                <a:cs typeface="Arial" charset="0"/>
              </a:rPr>
              <a:t>≥ 0 	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1217613" y="3810000"/>
            <a:ext cx="1981200" cy="2362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AutoShape 6"/>
          <p:cNvSpPr>
            <a:spLocks noChangeAspect="1" noChangeArrowheads="1"/>
          </p:cNvSpPr>
          <p:nvPr/>
        </p:nvSpPr>
        <p:spPr bwMode="auto">
          <a:xfrm rot="10800000">
            <a:off x="2411413" y="3810000"/>
            <a:ext cx="785812" cy="103346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AutoShape 7"/>
          <p:cNvSpPr>
            <a:spLocks noChangeAspect="1" noChangeArrowheads="1"/>
          </p:cNvSpPr>
          <p:nvPr/>
        </p:nvSpPr>
        <p:spPr bwMode="auto">
          <a:xfrm rot="10800000">
            <a:off x="2000250" y="3810000"/>
            <a:ext cx="1196975" cy="877888"/>
          </a:xfrm>
          <a:prstGeom prst="rtTriangl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1217613" y="1219200"/>
            <a:ext cx="0" cy="4967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1217613" y="6172200"/>
            <a:ext cx="525780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551613" y="6110288"/>
            <a:ext cx="382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36613" y="990600"/>
            <a:ext cx="38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049463" y="6186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n-US" baseline="-250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970213" y="61864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en-US" baseline="-250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979863" y="61864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en-US" baseline="-250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970463" y="61864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  <a:endParaRPr lang="en-US" baseline="-250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906463" y="4953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n-US" baseline="-250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79463" y="4038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en-US" baseline="-250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79463" y="2971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en-US" baseline="-25000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79463" y="19954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  <a:endParaRPr lang="en-US" baseline="-25000"/>
          </a:p>
        </p:txBody>
      </p:sp>
      <p:sp>
        <p:nvSpPr>
          <p:cNvPr id="213012" name="Line 20"/>
          <p:cNvSpPr>
            <a:spLocks noChangeShapeType="1"/>
          </p:cNvSpPr>
          <p:nvPr/>
        </p:nvSpPr>
        <p:spPr bwMode="auto">
          <a:xfrm>
            <a:off x="1217613" y="2209800"/>
            <a:ext cx="2971800" cy="396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 flipV="1">
            <a:off x="3198813" y="23622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>
            <a:off x="1217613" y="38100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217613" y="3217863"/>
            <a:ext cx="3962400" cy="2952750"/>
            <a:chOff x="432" y="1931"/>
            <a:chExt cx="2496" cy="1860"/>
          </a:xfrm>
        </p:grpSpPr>
        <p:sp>
          <p:nvSpPr>
            <p:cNvPr id="8220" name="Line 24"/>
            <p:cNvSpPr>
              <a:spLocks noChangeAspect="1" noChangeShapeType="1"/>
            </p:cNvSpPr>
            <p:nvPr/>
          </p:nvSpPr>
          <p:spPr bwMode="auto">
            <a:xfrm>
              <a:off x="432" y="1931"/>
              <a:ext cx="2496" cy="18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25"/>
            <p:cNvSpPr txBox="1">
              <a:spLocks noChangeArrowheads="1"/>
            </p:cNvSpPr>
            <p:nvPr/>
          </p:nvSpPr>
          <p:spPr bwMode="auto">
            <a:xfrm>
              <a:off x="2348" y="3177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(1)</a:t>
              </a:r>
            </a:p>
          </p:txBody>
        </p:sp>
      </p:grpSp>
      <p:sp>
        <p:nvSpPr>
          <p:cNvPr id="213018" name="Text Box 26"/>
          <p:cNvSpPr txBox="1">
            <a:spLocks noChangeArrowheads="1"/>
          </p:cNvSpPr>
          <p:nvPr/>
        </p:nvSpPr>
        <p:spPr bwMode="auto">
          <a:xfrm>
            <a:off x="1598613" y="2514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3122613" y="24384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(3)</a:t>
            </a:r>
          </a:p>
        </p:txBody>
      </p:sp>
      <p:sp>
        <p:nvSpPr>
          <p:cNvPr id="213020" name="Text Box 28"/>
          <p:cNvSpPr txBox="1">
            <a:spLocks noChangeArrowheads="1"/>
          </p:cNvSpPr>
          <p:nvPr/>
        </p:nvSpPr>
        <p:spPr bwMode="auto">
          <a:xfrm>
            <a:off x="3579813" y="34432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(4)</a:t>
            </a:r>
          </a:p>
        </p:txBody>
      </p:sp>
      <p:sp>
        <p:nvSpPr>
          <p:cNvPr id="8219" name="Text Box 29"/>
          <p:cNvSpPr txBox="1">
            <a:spLocks noChangeArrowheads="1"/>
          </p:cNvSpPr>
          <p:nvPr/>
        </p:nvSpPr>
        <p:spPr bwMode="auto">
          <a:xfrm>
            <a:off x="963613" y="60960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 animBg="1"/>
      <p:bldP spid="212998" grpId="0" animBg="1"/>
      <p:bldP spid="212999" grpId="0" animBg="1"/>
      <p:bldP spid="213012" grpId="0" animBg="1"/>
      <p:bldP spid="213013" grpId="0" animBg="1"/>
      <p:bldP spid="213014" grpId="0" animBg="1"/>
      <p:bldP spid="213018" grpId="0"/>
      <p:bldP spid="213019" grpId="0"/>
      <p:bldP spid="2130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5213" y="3886200"/>
            <a:ext cx="1981200" cy="2362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AutoShape 3"/>
          <p:cNvSpPr>
            <a:spLocks noChangeAspect="1" noChangeArrowheads="1"/>
          </p:cNvSpPr>
          <p:nvPr/>
        </p:nvSpPr>
        <p:spPr bwMode="auto">
          <a:xfrm rot="10800000">
            <a:off x="2259013" y="3886200"/>
            <a:ext cx="785812" cy="103346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spect="1" noChangeArrowheads="1"/>
          </p:cNvSpPr>
          <p:nvPr/>
        </p:nvSpPr>
        <p:spPr bwMode="auto">
          <a:xfrm rot="10800000">
            <a:off x="1847850" y="3886200"/>
            <a:ext cx="1196975" cy="877888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SOLUSI OPTIMUM ALTERNATIF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1065213" y="1295400"/>
            <a:ext cx="0" cy="4967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1065213" y="6248400"/>
            <a:ext cx="525780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399213" y="6186488"/>
            <a:ext cx="382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4213" y="1066800"/>
            <a:ext cx="38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2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97063" y="6262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n-US" baseline="-2500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817813" y="6262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en-US" baseline="-2500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827463" y="6262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en-US" baseline="-25000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818063" y="6262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  <a:endParaRPr lang="en-US" baseline="-2500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54063" y="5029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n-US" baseline="-250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27063" y="4114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en-US" baseline="-25000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27063" y="3048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en-US" baseline="-2500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27063" y="2071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  <a:endParaRPr lang="en-US" baseline="-25000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065213" y="2286000"/>
            <a:ext cx="2971800" cy="396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Aspect="1" noChangeShapeType="1"/>
          </p:cNvSpPr>
          <p:nvPr/>
        </p:nvSpPr>
        <p:spPr bwMode="auto">
          <a:xfrm>
            <a:off x="1065213" y="3294063"/>
            <a:ext cx="3962400" cy="295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3046413" y="24384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065213" y="38862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2" name="Line 22"/>
          <p:cNvSpPr>
            <a:spLocks noChangeAspect="1" noChangeShapeType="1"/>
          </p:cNvSpPr>
          <p:nvPr/>
        </p:nvSpPr>
        <p:spPr bwMode="auto">
          <a:xfrm>
            <a:off x="2741613" y="4551363"/>
            <a:ext cx="301625" cy="4016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106863" y="52720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446213" y="2590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2970213" y="2514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(3)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427413" y="35194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(4)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811213" y="61722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A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60413" y="36576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1725613" y="354965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C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2665413" y="41910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3032125" y="48006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E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043238" y="59436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F</a:t>
            </a:r>
          </a:p>
        </p:txBody>
      </p:sp>
      <p:graphicFrame>
        <p:nvGraphicFramePr>
          <p:cNvPr id="215108" name="Group 68"/>
          <p:cNvGraphicFramePr>
            <a:graphicFrameLocks noGrp="1"/>
          </p:cNvGraphicFramePr>
          <p:nvPr>
            <p:ph idx="1"/>
          </p:nvPr>
        </p:nvGraphicFramePr>
        <p:xfrm>
          <a:off x="3962400" y="1066800"/>
          <a:ext cx="4953000" cy="2560320"/>
        </p:xfrm>
        <a:graphic>
          <a:graphicData uri="http://schemas.openxmlformats.org/drawingml/2006/table">
            <a:tbl>
              <a:tblPr/>
              <a:tblGrid>
                <a:gridCol w="1651000"/>
                <a:gridCol w="1651000"/>
                <a:gridCol w="16510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Titik Sudut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(x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,x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 = 20x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+15x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(60/7 , 60/7)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(10, 20/3)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(10, 0)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0" y="2438400"/>
            <a:ext cx="3581400" cy="304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FEASIBLE SOLUTION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286000" y="5486400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61125" y="54102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05000" y="16002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2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286000" y="2895600"/>
            <a:ext cx="3352800" cy="259080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286000" y="3429000"/>
            <a:ext cx="1828800" cy="2057400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286000" y="19050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90800" y="4114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(1)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800600" y="45862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UNBOUNDED SOLUTION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0" y="2438400"/>
            <a:ext cx="3581400" cy="304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286000" y="5486400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461125" y="54102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05000" y="16002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2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2286000" y="2895600"/>
            <a:ext cx="1524000" cy="259080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286000" y="4114800"/>
            <a:ext cx="3200400" cy="137160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2286000" y="190500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286000" y="2895600"/>
            <a:ext cx="152400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667000" y="33528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(1)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184650" y="45862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(2)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441950" y="5486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971800" y="4495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981200" y="2667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038600" y="2482850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Unbounded </a:t>
            </a:r>
          </a:p>
          <a:p>
            <a:r>
              <a:rPr lang="en-US" b="1"/>
              <a:t>solution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1424</TotalTime>
  <Words>530</Words>
  <Application>Microsoft PowerPoint</Application>
  <PresentationFormat>On-screen Show (4:3)</PresentationFormat>
  <Paragraphs>255</Paragraphs>
  <Slides>12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cdb2004c012l</vt:lpstr>
      <vt:lpstr>Image</vt:lpstr>
      <vt:lpstr>Programasi Linier Solusi Manual dan Pemodelan  week 07</vt:lpstr>
      <vt:lpstr>PROGRAMASI LINIER</vt:lpstr>
      <vt:lpstr>SOLUSI SECARA GRAFIS</vt:lpstr>
      <vt:lpstr>SOLUSI CORNER POINT</vt:lpstr>
      <vt:lpstr>Slide 5</vt:lpstr>
      <vt:lpstr>SOLUSI OPTIMUM ALTERNATIF</vt:lpstr>
      <vt:lpstr>SOLUSI OPTIMUM ALTERNATIF</vt:lpstr>
      <vt:lpstr>NO FEASIBLE SOLUTION</vt:lpstr>
      <vt:lpstr>UNBOUNDED SOLUTION</vt:lpstr>
      <vt:lpstr>MODEL DIET-MIX</vt:lpstr>
      <vt:lpstr>MODEL CAPITAL BUDGETING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Natriumz</cp:lastModifiedBy>
  <cp:revision>136</cp:revision>
  <dcterms:created xsi:type="dcterms:W3CDTF">2011-01-21T06:27:54Z</dcterms:created>
  <dcterms:modified xsi:type="dcterms:W3CDTF">2011-04-03T03:16:00Z</dcterms:modified>
</cp:coreProperties>
</file>