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7" r:id="rId3"/>
    <p:sldId id="278" r:id="rId4"/>
    <p:sldId id="279" r:id="rId5"/>
    <p:sldId id="280" r:id="rId6"/>
    <p:sldId id="282" r:id="rId7"/>
    <p:sldId id="276" r:id="rId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62" d="100"/>
          <a:sy n="62" d="100"/>
        </p:scale>
        <p:origin x="78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4241270" imgH="5396825" progId="">
                  <p:embed/>
                </p:oleObj>
              </mc:Choice>
              <mc:Fallback>
                <p:oleObj name="Image" r:id="rId14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6" imgW="3263492" imgH="4863492" progId="">
                  <p:embed/>
                </p:oleObj>
              </mc:Choice>
              <mc:Fallback>
                <p:oleObj name="Image" r:id="rId16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Pemodelan Programasi Linier </a:t>
            </a:r>
            <a:r>
              <a:rPr lang="es-ES" sz="36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Model</a:t>
            </a:r>
            <a:r>
              <a:rPr lang="es-ES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Transportasi</a:t>
            </a:r>
            <a:r>
              <a:rPr lang="es-ES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dan </a:t>
            </a:r>
            <a:r>
              <a:rPr lang="es-ES" sz="36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Blending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172200" cy="563562"/>
          </a:xfrm>
        </p:spPr>
        <p:txBody>
          <a:bodyPr/>
          <a:lstStyle/>
          <a:p>
            <a:pPr eaLnBrk="1" hangingPunct="1"/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Transportasi</a:t>
            </a:r>
            <a:endParaRPr lang="en-US" dirty="0"/>
          </a:p>
        </p:txBody>
      </p:sp>
      <p:graphicFrame>
        <p:nvGraphicFramePr>
          <p:cNvPr id="224304" name="Group 48"/>
          <p:cNvGraphicFramePr>
            <a:graphicFrameLocks noGrp="1"/>
          </p:cNvGraphicFramePr>
          <p:nvPr>
            <p:ph idx="1"/>
          </p:nvPr>
        </p:nvGraphicFramePr>
        <p:xfrm>
          <a:off x="457200" y="1201738"/>
          <a:ext cx="7010400" cy="1676400"/>
        </p:xfrm>
        <a:graphic>
          <a:graphicData uri="http://schemas.openxmlformats.org/drawingml/2006/table">
            <a:tbl>
              <a:tblPr/>
              <a:tblGrid>
                <a:gridCol w="155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4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Supply max (ton)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Pabrik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$ 2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$ 3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$ 1.5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$ 2.5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Pabrik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$ 4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$ 3.5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$ 2.5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$ 3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Demand (ton)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381000" y="29210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>
                <a:latin typeface="Comic Sans MS" pitchFamily="66" charset="0"/>
              </a:rPr>
              <a:t>Tujuan : Meminimumkan biaya untuk memenuhi permintaan di 4 kota. </a:t>
            </a:r>
          </a:p>
          <a:p>
            <a:pPr algn="just"/>
            <a:endParaRPr lang="en-US" sz="1800">
              <a:latin typeface="Comic Sans MS" pitchFamily="66" charset="0"/>
            </a:endParaRPr>
          </a:p>
        </p:txBody>
      </p:sp>
      <p:sp>
        <p:nvSpPr>
          <p:cNvPr id="224299" name="Text Box 43"/>
          <p:cNvSpPr txBox="1">
            <a:spLocks noChangeArrowheads="1"/>
          </p:cNvSpPr>
          <p:nvPr/>
        </p:nvSpPr>
        <p:spPr bwMode="auto">
          <a:xfrm>
            <a:off x="381000" y="3333750"/>
            <a:ext cx="87630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Model Programasi Linier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Minimisasi   : z = 2x</a:t>
            </a:r>
            <a:r>
              <a:rPr lang="en-US" sz="1800" baseline="-25000">
                <a:latin typeface="Comic Sans MS" pitchFamily="66" charset="0"/>
              </a:rPr>
              <a:t>11</a:t>
            </a:r>
            <a:r>
              <a:rPr lang="en-US" sz="1800">
                <a:latin typeface="Comic Sans MS" pitchFamily="66" charset="0"/>
              </a:rPr>
              <a:t> + 3x</a:t>
            </a:r>
            <a:r>
              <a:rPr lang="en-US" sz="1800" baseline="-25000">
                <a:latin typeface="Comic Sans MS" pitchFamily="66" charset="0"/>
              </a:rPr>
              <a:t>12</a:t>
            </a:r>
            <a:r>
              <a:rPr lang="en-US" sz="1800">
                <a:latin typeface="Comic Sans MS" pitchFamily="66" charset="0"/>
              </a:rPr>
              <a:t> + 1.5x</a:t>
            </a:r>
            <a:r>
              <a:rPr lang="en-US" sz="1800" baseline="-25000">
                <a:latin typeface="Comic Sans MS" pitchFamily="66" charset="0"/>
              </a:rPr>
              <a:t>13 </a:t>
            </a:r>
            <a:r>
              <a:rPr lang="en-US" sz="1800">
                <a:latin typeface="Comic Sans MS" pitchFamily="66" charset="0"/>
              </a:rPr>
              <a:t>+ 2.5x</a:t>
            </a:r>
            <a:r>
              <a:rPr lang="en-US" sz="1800" baseline="-25000">
                <a:latin typeface="Comic Sans MS" pitchFamily="66" charset="0"/>
              </a:rPr>
              <a:t>14</a:t>
            </a:r>
            <a:r>
              <a:rPr lang="en-US" sz="1800">
                <a:latin typeface="Comic Sans MS" pitchFamily="66" charset="0"/>
              </a:rPr>
              <a:t>+ 4x</a:t>
            </a:r>
            <a:r>
              <a:rPr lang="en-US" sz="1800" baseline="-25000">
                <a:latin typeface="Comic Sans MS" pitchFamily="66" charset="0"/>
              </a:rPr>
              <a:t>21</a:t>
            </a:r>
            <a:r>
              <a:rPr lang="en-US" sz="1800">
                <a:latin typeface="Comic Sans MS" pitchFamily="66" charset="0"/>
              </a:rPr>
              <a:t>+ 3.5x</a:t>
            </a:r>
            <a:r>
              <a:rPr lang="en-US" sz="1800" baseline="-25000">
                <a:latin typeface="Comic Sans MS" pitchFamily="66" charset="0"/>
              </a:rPr>
              <a:t>22</a:t>
            </a:r>
            <a:r>
              <a:rPr lang="en-US" sz="1800">
                <a:latin typeface="Comic Sans MS" pitchFamily="66" charset="0"/>
              </a:rPr>
              <a:t>+ 2.5x</a:t>
            </a:r>
            <a:r>
              <a:rPr lang="en-US" sz="1800" baseline="-25000">
                <a:latin typeface="Comic Sans MS" pitchFamily="66" charset="0"/>
              </a:rPr>
              <a:t>23</a:t>
            </a:r>
            <a:r>
              <a:rPr lang="en-US" sz="1800">
                <a:latin typeface="Comic Sans MS" pitchFamily="66" charset="0"/>
              </a:rPr>
              <a:t>+ 3x</a:t>
            </a:r>
            <a:r>
              <a:rPr lang="en-US" sz="1800" baseline="-25000">
                <a:latin typeface="Comic Sans MS" pitchFamily="66" charset="0"/>
              </a:rPr>
              <a:t>24</a:t>
            </a:r>
            <a:endParaRPr lang="en-US" sz="18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Dgn Syarat  : x</a:t>
            </a:r>
            <a:r>
              <a:rPr lang="en-US" sz="1800" baseline="-25000">
                <a:latin typeface="Comic Sans MS" pitchFamily="66" charset="0"/>
              </a:rPr>
              <a:t>11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12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13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14  </a:t>
            </a:r>
            <a:r>
              <a:rPr lang="en-US" sz="1800">
                <a:latin typeface="Comic Sans MS" pitchFamily="66" charset="0"/>
              </a:rPr>
              <a:t>≤ 900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	        x</a:t>
            </a:r>
            <a:r>
              <a:rPr lang="en-US" sz="1800" baseline="-25000">
                <a:latin typeface="Comic Sans MS" pitchFamily="66" charset="0"/>
              </a:rPr>
              <a:t>21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22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23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24 </a:t>
            </a:r>
            <a:r>
              <a:rPr lang="en-US" sz="1800">
                <a:latin typeface="Comic Sans MS" pitchFamily="66" charset="0"/>
              </a:rPr>
              <a:t>≤ 750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	        x</a:t>
            </a:r>
            <a:r>
              <a:rPr lang="en-US" sz="1800" baseline="-25000">
                <a:latin typeface="Comic Sans MS" pitchFamily="66" charset="0"/>
              </a:rPr>
              <a:t>11</a:t>
            </a:r>
            <a:r>
              <a:rPr lang="en-US" sz="1800">
                <a:latin typeface="Comic Sans MS" pitchFamily="66" charset="0"/>
              </a:rPr>
              <a:t> , x</a:t>
            </a:r>
            <a:r>
              <a:rPr lang="en-US" sz="1800" baseline="-25000">
                <a:latin typeface="Comic Sans MS" pitchFamily="66" charset="0"/>
              </a:rPr>
              <a:t>12</a:t>
            </a:r>
            <a:r>
              <a:rPr lang="en-US" sz="1800">
                <a:latin typeface="Comic Sans MS" pitchFamily="66" charset="0"/>
              </a:rPr>
              <a:t> , x</a:t>
            </a:r>
            <a:r>
              <a:rPr lang="en-US" sz="1800" baseline="-25000">
                <a:latin typeface="Comic Sans MS" pitchFamily="66" charset="0"/>
              </a:rPr>
              <a:t>13 </a:t>
            </a:r>
            <a:r>
              <a:rPr lang="en-US" sz="1800">
                <a:latin typeface="Comic Sans MS" pitchFamily="66" charset="0"/>
              </a:rPr>
              <a:t>, x</a:t>
            </a:r>
            <a:r>
              <a:rPr lang="en-US" sz="1800" baseline="-25000">
                <a:latin typeface="Comic Sans MS" pitchFamily="66" charset="0"/>
              </a:rPr>
              <a:t>14 </a:t>
            </a:r>
            <a:r>
              <a:rPr lang="en-US" sz="1800">
                <a:latin typeface="Comic Sans MS" pitchFamily="66" charset="0"/>
              </a:rPr>
              <a:t>, </a:t>
            </a:r>
            <a:r>
              <a:rPr lang="en-US" sz="1800" baseline="-25000">
                <a:latin typeface="Comic Sans MS" pitchFamily="66" charset="0"/>
              </a:rPr>
              <a:t>21 </a:t>
            </a:r>
            <a:r>
              <a:rPr lang="en-US" sz="1800">
                <a:latin typeface="Comic Sans MS" pitchFamily="66" charset="0"/>
              </a:rPr>
              <a:t>, x</a:t>
            </a:r>
            <a:r>
              <a:rPr lang="en-US" sz="1800" baseline="-25000">
                <a:latin typeface="Comic Sans MS" pitchFamily="66" charset="0"/>
              </a:rPr>
              <a:t>22 </a:t>
            </a:r>
            <a:r>
              <a:rPr lang="en-US" sz="1800">
                <a:latin typeface="Comic Sans MS" pitchFamily="66" charset="0"/>
              </a:rPr>
              <a:t>, x</a:t>
            </a:r>
            <a:r>
              <a:rPr lang="en-US" sz="1800" baseline="-25000">
                <a:latin typeface="Comic Sans MS" pitchFamily="66" charset="0"/>
              </a:rPr>
              <a:t>23 </a:t>
            </a:r>
            <a:r>
              <a:rPr lang="en-US" sz="1800">
                <a:latin typeface="Comic Sans MS" pitchFamily="66" charset="0"/>
              </a:rPr>
              <a:t>, x</a:t>
            </a:r>
            <a:r>
              <a:rPr lang="en-US" sz="1800" baseline="-25000">
                <a:latin typeface="Comic Sans MS" pitchFamily="66" charset="0"/>
              </a:rPr>
              <a:t>24</a:t>
            </a:r>
            <a:r>
              <a:rPr lang="en-US" sz="1800">
                <a:latin typeface="Comic Sans MS" pitchFamily="66" charset="0"/>
              </a:rPr>
              <a:t> ≥ 0</a:t>
            </a:r>
          </a:p>
        </p:txBody>
      </p:sp>
      <p:sp>
        <p:nvSpPr>
          <p:cNvPr id="224300" name="Text Box 44"/>
          <p:cNvSpPr txBox="1">
            <a:spLocks noChangeArrowheads="1"/>
          </p:cNvSpPr>
          <p:nvPr/>
        </p:nvSpPr>
        <p:spPr bwMode="auto">
          <a:xfrm>
            <a:off x="4778375" y="4171950"/>
            <a:ext cx="1698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x</a:t>
            </a:r>
            <a:r>
              <a:rPr lang="en-US" sz="1800" baseline="-25000">
                <a:latin typeface="Comic Sans MS" pitchFamily="66" charset="0"/>
              </a:rPr>
              <a:t>11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21 </a:t>
            </a:r>
            <a:r>
              <a:rPr lang="en-US" sz="1800">
                <a:latin typeface="Comic Sans MS" pitchFamily="66" charset="0"/>
              </a:rPr>
              <a:t>= 300</a:t>
            </a:r>
            <a:endParaRPr lang="en-US" sz="1800" baseline="-25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x</a:t>
            </a:r>
            <a:r>
              <a:rPr lang="en-US" sz="1800" baseline="-25000">
                <a:latin typeface="Comic Sans MS" pitchFamily="66" charset="0"/>
              </a:rPr>
              <a:t>12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22 </a:t>
            </a:r>
            <a:r>
              <a:rPr lang="en-US" sz="1800">
                <a:latin typeface="Comic Sans MS" pitchFamily="66" charset="0"/>
              </a:rPr>
              <a:t>= 450</a:t>
            </a:r>
          </a:p>
          <a:p>
            <a:pPr>
              <a:spcBef>
                <a:spcPct val="50000"/>
              </a:spcBef>
            </a:pPr>
            <a:endParaRPr lang="en-US" sz="1800">
              <a:latin typeface="Comic Sans MS" pitchFamily="66" charset="0"/>
            </a:endParaRPr>
          </a:p>
          <a:p>
            <a:endParaRPr lang="en-US" sz="1800">
              <a:latin typeface="Comic Sans MS" pitchFamily="66" charset="0"/>
            </a:endParaRPr>
          </a:p>
        </p:txBody>
      </p:sp>
      <p:sp>
        <p:nvSpPr>
          <p:cNvPr id="224301" name="Line 45"/>
          <p:cNvSpPr>
            <a:spLocks noChangeShapeType="1"/>
          </p:cNvSpPr>
          <p:nvPr/>
        </p:nvSpPr>
        <p:spPr bwMode="auto">
          <a:xfrm>
            <a:off x="4648200" y="4248150"/>
            <a:ext cx="0" cy="609600"/>
          </a:xfrm>
          <a:prstGeom prst="line">
            <a:avLst/>
          </a:prstGeom>
          <a:noFill/>
          <a:ln w="57150" cmpd="thinThick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02" name="Rectangle 46"/>
          <p:cNvSpPr>
            <a:spLocks noChangeArrowheads="1"/>
          </p:cNvSpPr>
          <p:nvPr/>
        </p:nvSpPr>
        <p:spPr bwMode="auto">
          <a:xfrm>
            <a:off x="6477000" y="5181600"/>
            <a:ext cx="2362200" cy="1219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800" baseline="-250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ij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barang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dikirim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pabrik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kota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j (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ton)</a:t>
            </a:r>
          </a:p>
        </p:txBody>
      </p:sp>
      <p:sp>
        <p:nvSpPr>
          <p:cNvPr id="224305" name="Text Box 49"/>
          <p:cNvSpPr txBox="1">
            <a:spLocks noChangeArrowheads="1"/>
          </p:cNvSpPr>
          <p:nvPr/>
        </p:nvSpPr>
        <p:spPr bwMode="auto">
          <a:xfrm>
            <a:off x="6653213" y="4171950"/>
            <a:ext cx="172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x</a:t>
            </a:r>
            <a:r>
              <a:rPr lang="en-US" sz="1800" baseline="-25000">
                <a:latin typeface="Comic Sans MS" pitchFamily="66" charset="0"/>
              </a:rPr>
              <a:t>13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23</a:t>
            </a:r>
            <a:r>
              <a:rPr lang="en-US" sz="1800">
                <a:latin typeface="Comic Sans MS" pitchFamily="66" charset="0"/>
              </a:rPr>
              <a:t> = 500</a:t>
            </a:r>
          </a:p>
          <a:p>
            <a:r>
              <a:rPr lang="en-US" sz="1800">
                <a:latin typeface="Comic Sans MS" pitchFamily="66" charset="0"/>
              </a:rPr>
              <a:t>x</a:t>
            </a:r>
            <a:r>
              <a:rPr lang="en-US" sz="1800" baseline="-25000">
                <a:latin typeface="Comic Sans MS" pitchFamily="66" charset="0"/>
              </a:rPr>
              <a:t>14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24</a:t>
            </a:r>
            <a:r>
              <a:rPr lang="en-US" sz="1800">
                <a:latin typeface="Comic Sans MS" pitchFamily="66" charset="0"/>
              </a:rPr>
              <a:t> = 350</a:t>
            </a:r>
          </a:p>
        </p:txBody>
      </p:sp>
      <p:sp>
        <p:nvSpPr>
          <p:cNvPr id="224306" name="Line 50"/>
          <p:cNvSpPr>
            <a:spLocks noChangeShapeType="1"/>
          </p:cNvSpPr>
          <p:nvPr/>
        </p:nvSpPr>
        <p:spPr bwMode="auto">
          <a:xfrm>
            <a:off x="6553200" y="4248150"/>
            <a:ext cx="0" cy="609600"/>
          </a:xfrm>
          <a:prstGeom prst="line">
            <a:avLst/>
          </a:prstGeom>
          <a:noFill/>
          <a:ln w="57150" cmpd="thinThick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4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4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4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4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4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4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01" grpId="0" animBg="1"/>
      <p:bldP spid="224302" grpId="0" animBg="1"/>
      <p:bldP spid="224305" grpId="0"/>
      <p:bldP spid="2243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Blending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06363" y="1066800"/>
            <a:ext cx="4770437" cy="3154363"/>
            <a:chOff x="106363" y="1066800"/>
            <a:chExt cx="4770437" cy="3154363"/>
          </a:xfrm>
        </p:grpSpPr>
        <p:sp>
          <p:nvSpPr>
            <p:cNvPr id="5126" name="AutoShape 3"/>
            <p:cNvSpPr>
              <a:spLocks noChangeArrowheads="1"/>
            </p:cNvSpPr>
            <p:nvPr/>
          </p:nvSpPr>
          <p:spPr bwMode="auto">
            <a:xfrm>
              <a:off x="106363" y="10668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1</a:t>
              </a:r>
            </a:p>
          </p:txBody>
        </p:sp>
        <p:sp>
          <p:nvSpPr>
            <p:cNvPr id="5127" name="AutoShape 4"/>
            <p:cNvSpPr>
              <a:spLocks noChangeArrowheads="1"/>
            </p:cNvSpPr>
            <p:nvPr/>
          </p:nvSpPr>
          <p:spPr bwMode="auto">
            <a:xfrm>
              <a:off x="106363" y="19050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2</a:t>
              </a:r>
            </a:p>
          </p:txBody>
        </p:sp>
        <p:sp>
          <p:nvSpPr>
            <p:cNvPr id="5128" name="AutoShape 5"/>
            <p:cNvSpPr>
              <a:spLocks noChangeArrowheads="1"/>
            </p:cNvSpPr>
            <p:nvPr/>
          </p:nvSpPr>
          <p:spPr bwMode="auto">
            <a:xfrm>
              <a:off x="106363" y="27432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3</a:t>
              </a:r>
            </a:p>
          </p:txBody>
        </p:sp>
        <p:sp>
          <p:nvSpPr>
            <p:cNvPr id="5129" name="AutoShape 6"/>
            <p:cNvSpPr>
              <a:spLocks noChangeArrowheads="1"/>
            </p:cNvSpPr>
            <p:nvPr/>
          </p:nvSpPr>
          <p:spPr bwMode="auto">
            <a:xfrm>
              <a:off x="106363" y="35814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4</a:t>
              </a:r>
            </a:p>
          </p:txBody>
        </p:sp>
        <p:sp>
          <p:nvSpPr>
            <p:cNvPr id="5130" name="AutoShape 7"/>
            <p:cNvSpPr>
              <a:spLocks noChangeArrowheads="1"/>
            </p:cNvSpPr>
            <p:nvPr/>
          </p:nvSpPr>
          <p:spPr bwMode="auto">
            <a:xfrm>
              <a:off x="3505200" y="13716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  <a:endParaRPr lang="en-US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5131" name="AutoShape 8"/>
            <p:cNvSpPr>
              <a:spLocks noChangeArrowheads="1"/>
            </p:cNvSpPr>
            <p:nvPr/>
          </p:nvSpPr>
          <p:spPr bwMode="auto">
            <a:xfrm>
              <a:off x="3505200" y="22860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5132" name="AutoShape 9"/>
            <p:cNvSpPr>
              <a:spLocks noChangeArrowheads="1"/>
            </p:cNvSpPr>
            <p:nvPr/>
          </p:nvSpPr>
          <p:spPr bwMode="auto">
            <a:xfrm>
              <a:off x="3505200" y="32004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5133" name="Line 10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3190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1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2"/>
            <p:cNvSpPr>
              <a:spLocks noChangeShapeType="1"/>
            </p:cNvSpPr>
            <p:nvPr/>
          </p:nvSpPr>
          <p:spPr bwMode="auto">
            <a:xfrm>
              <a:off x="1295400" y="3048000"/>
              <a:ext cx="2209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3"/>
            <p:cNvSpPr>
              <a:spLocks noChangeShapeType="1"/>
            </p:cNvSpPr>
            <p:nvPr/>
          </p:nvSpPr>
          <p:spPr bwMode="auto">
            <a:xfrm flipV="1">
              <a:off x="1295400" y="3657600"/>
              <a:ext cx="2209800" cy="2286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4"/>
            <p:cNvSpPr>
              <a:spLocks noChangeShapeType="1"/>
            </p:cNvSpPr>
            <p:nvPr/>
          </p:nvSpPr>
          <p:spPr bwMode="auto">
            <a:xfrm flipV="1">
              <a:off x="1295400" y="2667000"/>
              <a:ext cx="21336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5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1336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6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13096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21478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18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1295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9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209800" cy="1295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0"/>
            <p:cNvSpPr>
              <a:spLocks noChangeShapeType="1"/>
            </p:cNvSpPr>
            <p:nvPr/>
          </p:nvSpPr>
          <p:spPr bwMode="auto">
            <a:xfrm flipV="1">
              <a:off x="1295400" y="2743200"/>
              <a:ext cx="2209800" cy="11430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1"/>
            <p:cNvSpPr>
              <a:spLocks noChangeShapeType="1"/>
            </p:cNvSpPr>
            <p:nvPr/>
          </p:nvSpPr>
          <p:spPr bwMode="auto">
            <a:xfrm flipV="1">
              <a:off x="1295400" y="1905000"/>
              <a:ext cx="2209800" cy="19812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Text Box 22"/>
            <p:cNvSpPr txBox="1">
              <a:spLocks noChangeArrowheads="1"/>
            </p:cNvSpPr>
            <p:nvPr/>
          </p:nvSpPr>
          <p:spPr bwMode="auto">
            <a:xfrm>
              <a:off x="2438400" y="1081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11</a:t>
              </a:r>
            </a:p>
          </p:txBody>
        </p:sp>
        <p:sp>
          <p:nvSpPr>
            <p:cNvPr id="5146" name="Text Box 23"/>
            <p:cNvSpPr txBox="1">
              <a:spLocks noChangeArrowheads="1"/>
            </p:cNvSpPr>
            <p:nvPr/>
          </p:nvSpPr>
          <p:spPr bwMode="auto">
            <a:xfrm>
              <a:off x="1371600" y="16002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13</a:t>
              </a:r>
            </a:p>
          </p:txBody>
        </p:sp>
        <p:sp>
          <p:nvSpPr>
            <p:cNvPr id="5147" name="Text Box 24"/>
            <p:cNvSpPr txBox="1">
              <a:spLocks noChangeArrowheads="1"/>
            </p:cNvSpPr>
            <p:nvPr/>
          </p:nvSpPr>
          <p:spPr bwMode="auto">
            <a:xfrm>
              <a:off x="1905000" y="1447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12</a:t>
              </a:r>
            </a:p>
          </p:txBody>
        </p:sp>
        <p:sp>
          <p:nvSpPr>
            <p:cNvPr id="5148" name="Text Box 25"/>
            <p:cNvSpPr txBox="1">
              <a:spLocks noChangeArrowheads="1"/>
            </p:cNvSpPr>
            <p:nvPr/>
          </p:nvSpPr>
          <p:spPr bwMode="auto">
            <a:xfrm>
              <a:off x="2492375" y="1524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21</a:t>
              </a:r>
            </a:p>
          </p:txBody>
        </p:sp>
        <p:sp>
          <p:nvSpPr>
            <p:cNvPr id="5149" name="Text Box 26"/>
            <p:cNvSpPr txBox="1">
              <a:spLocks noChangeArrowheads="1"/>
            </p:cNvSpPr>
            <p:nvPr/>
          </p:nvSpPr>
          <p:spPr bwMode="auto">
            <a:xfrm>
              <a:off x="1752600" y="19954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22</a:t>
              </a:r>
            </a:p>
          </p:txBody>
        </p:sp>
        <p:sp>
          <p:nvSpPr>
            <p:cNvPr id="5150" name="Text Box 27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23</a:t>
              </a:r>
            </a:p>
          </p:txBody>
        </p:sp>
        <p:sp>
          <p:nvSpPr>
            <p:cNvPr id="5151" name="Text Box 28"/>
            <p:cNvSpPr txBox="1">
              <a:spLocks noChangeArrowheads="1"/>
            </p:cNvSpPr>
            <p:nvPr/>
          </p:nvSpPr>
          <p:spPr bwMode="auto">
            <a:xfrm>
              <a:off x="1219200" y="2514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31</a:t>
              </a:r>
            </a:p>
          </p:txBody>
        </p:sp>
        <p:sp>
          <p:nvSpPr>
            <p:cNvPr id="5152" name="Text Box 29"/>
            <p:cNvSpPr txBox="1">
              <a:spLocks noChangeArrowheads="1"/>
            </p:cNvSpPr>
            <p:nvPr/>
          </p:nvSpPr>
          <p:spPr bwMode="auto">
            <a:xfrm>
              <a:off x="1730375" y="28336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32</a:t>
              </a:r>
            </a:p>
          </p:txBody>
        </p:sp>
        <p:sp>
          <p:nvSpPr>
            <p:cNvPr id="5153" name="Text Box 30"/>
            <p:cNvSpPr txBox="1">
              <a:spLocks noChangeArrowheads="1"/>
            </p:cNvSpPr>
            <p:nvPr/>
          </p:nvSpPr>
          <p:spPr bwMode="auto">
            <a:xfrm>
              <a:off x="1371600" y="2986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33</a:t>
              </a:r>
            </a:p>
          </p:txBody>
        </p:sp>
        <p:sp>
          <p:nvSpPr>
            <p:cNvPr id="5154" name="Text Box 31"/>
            <p:cNvSpPr txBox="1">
              <a:spLocks noChangeArrowheads="1"/>
            </p:cNvSpPr>
            <p:nvPr/>
          </p:nvSpPr>
          <p:spPr bwMode="auto">
            <a:xfrm>
              <a:off x="1219200" y="3276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41</a:t>
              </a:r>
            </a:p>
          </p:txBody>
        </p:sp>
        <p:sp>
          <p:nvSpPr>
            <p:cNvPr id="5155" name="Text Box 32"/>
            <p:cNvSpPr txBox="1">
              <a:spLocks noChangeArrowheads="1"/>
            </p:cNvSpPr>
            <p:nvPr/>
          </p:nvSpPr>
          <p:spPr bwMode="auto">
            <a:xfrm>
              <a:off x="2035175" y="3367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42</a:t>
              </a:r>
            </a:p>
          </p:txBody>
        </p:sp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2111375" y="3733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43</a:t>
              </a:r>
            </a:p>
          </p:txBody>
        </p:sp>
      </p:grpSp>
      <p:sp>
        <p:nvSpPr>
          <p:cNvPr id="5124" name="Rectangle 34"/>
          <p:cNvSpPr>
            <a:spLocks noChangeArrowheads="1"/>
          </p:cNvSpPr>
          <p:nvPr/>
        </p:nvSpPr>
        <p:spPr bwMode="auto">
          <a:xfrm>
            <a:off x="4953000" y="1066800"/>
            <a:ext cx="411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Tujuan</a:t>
            </a:r>
            <a:r>
              <a:rPr lang="en-US" sz="1500" dirty="0">
                <a:latin typeface="Arial Narrow" pitchFamily="34" charset="0"/>
              </a:rPr>
              <a:t> :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Mencari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kombinasi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yang </a:t>
            </a:r>
            <a:r>
              <a:rPr lang="en-US" sz="1500" dirty="0" err="1">
                <a:latin typeface="Arial Narrow" pitchFamily="34" charset="0"/>
              </a:rPr>
              <a:t>tepat</a:t>
            </a:r>
            <a:r>
              <a:rPr lang="en-US" sz="1500" dirty="0">
                <a:latin typeface="Arial Narrow" pitchFamily="34" charset="0"/>
              </a:rPr>
              <a:t> agar </a:t>
            </a:r>
            <a:r>
              <a:rPr lang="en-US" sz="1500" dirty="0" err="1">
                <a:latin typeface="Arial Narrow" pitchFamily="34" charset="0"/>
              </a:rPr>
              <a:t>diperoleh</a:t>
            </a:r>
            <a:r>
              <a:rPr lang="en-US" sz="1500" dirty="0">
                <a:latin typeface="Arial Narrow" pitchFamily="34" charset="0"/>
              </a:rPr>
              <a:t> profit </a:t>
            </a:r>
            <a:r>
              <a:rPr lang="en-US" sz="1500" dirty="0" err="1">
                <a:latin typeface="Arial Narrow" pitchFamily="34" charset="0"/>
              </a:rPr>
              <a:t>maksimum</a:t>
            </a:r>
            <a:r>
              <a:rPr lang="en-US" sz="1500" dirty="0">
                <a:latin typeface="Arial Narrow" pitchFamily="34" charset="0"/>
              </a:rPr>
              <a:t> 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Catatan</a:t>
            </a:r>
            <a:r>
              <a:rPr lang="en-US" sz="1500" dirty="0">
                <a:latin typeface="Arial Narrow" pitchFamily="34" charset="0"/>
              </a:rPr>
              <a:t> :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Diasumsikan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pada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pencampuran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tidak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</a:t>
            </a:r>
            <a:r>
              <a:rPr lang="en-US" sz="1500" dirty="0">
                <a:latin typeface="Arial Narrow" pitchFamily="34" charset="0"/>
              </a:rPr>
              <a:t> loss.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Harga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masing-masing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$0.15; $0.18; $ 0.12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$0.14 per liter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Harga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jual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masing-masing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$0.26; $0.22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$0.20 per liter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>
                <a:latin typeface="Arial Narrow" pitchFamily="34" charset="0"/>
              </a:rPr>
              <a:t>Total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yang </a:t>
            </a:r>
            <a:r>
              <a:rPr lang="en-US" sz="1500" dirty="0" err="1">
                <a:latin typeface="Arial Narrow" pitchFamily="34" charset="0"/>
              </a:rPr>
              <a:t>ingin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diproduksi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5.000.000 liter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Kandungan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2 </a:t>
            </a:r>
            <a:r>
              <a:rPr lang="en-US" sz="1500" dirty="0" err="1">
                <a:latin typeface="Arial Narrow" pitchFamily="34" charset="0"/>
              </a:rPr>
              <a:t>di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1 </a:t>
            </a:r>
            <a:r>
              <a:rPr lang="en-US" sz="1500" dirty="0" err="1">
                <a:latin typeface="Arial Narrow" pitchFamily="34" charset="0"/>
              </a:rPr>
              <a:t>tidak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boleh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melebihi</a:t>
            </a:r>
            <a:r>
              <a:rPr lang="en-US" sz="1500" dirty="0">
                <a:latin typeface="Arial Narrow" pitchFamily="34" charset="0"/>
              </a:rPr>
              <a:t> 40%,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Kandungan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3 </a:t>
            </a:r>
            <a:r>
              <a:rPr lang="en-US" sz="1500" dirty="0" err="1">
                <a:latin typeface="Arial Narrow" pitchFamily="34" charset="0"/>
              </a:rPr>
              <a:t>di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2 minimal 25%,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Kandungan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1 </a:t>
            </a:r>
            <a:r>
              <a:rPr lang="en-US" sz="1500" dirty="0" err="1">
                <a:latin typeface="Arial Narrow" pitchFamily="34" charset="0"/>
              </a:rPr>
              <a:t>di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3 </a:t>
            </a:r>
            <a:r>
              <a:rPr lang="en-US" sz="1500" dirty="0" err="1">
                <a:latin typeface="Arial Narrow" pitchFamily="34" charset="0"/>
              </a:rPr>
              <a:t>harus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tepat</a:t>
            </a:r>
            <a:r>
              <a:rPr lang="en-US" sz="1500" dirty="0">
                <a:latin typeface="Arial Narrow" pitchFamily="34" charset="0"/>
              </a:rPr>
              <a:t> 30%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Kandungan</a:t>
            </a:r>
            <a:r>
              <a:rPr lang="en-US" sz="1500" dirty="0">
                <a:latin typeface="Arial Narrow" pitchFamily="34" charset="0"/>
              </a:rPr>
              <a:t> total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4 </a:t>
            </a:r>
            <a:r>
              <a:rPr lang="en-US" sz="1500" dirty="0" err="1">
                <a:latin typeface="Arial Narrow" pitchFamily="34" charset="0"/>
              </a:rPr>
              <a:t>di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1 minimum 60%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Ketersediaan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2 </a:t>
            </a:r>
            <a:r>
              <a:rPr lang="en-US" sz="1500" dirty="0" err="1">
                <a:latin typeface="Arial Narrow" pitchFamily="34" charset="0"/>
              </a:rPr>
              <a:t>hanya</a:t>
            </a:r>
            <a:r>
              <a:rPr lang="en-US" sz="1500" dirty="0">
                <a:latin typeface="Arial Narrow" pitchFamily="34" charset="0"/>
              </a:rPr>
              <a:t> 1.500.000 liter 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Ketersediaan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3 </a:t>
            </a:r>
            <a:r>
              <a:rPr lang="en-US" sz="1500" dirty="0" err="1">
                <a:latin typeface="Arial Narrow" pitchFamily="34" charset="0"/>
              </a:rPr>
              <a:t>hanya</a:t>
            </a:r>
            <a:r>
              <a:rPr lang="en-US" sz="1500" dirty="0">
                <a:latin typeface="Arial Narrow" pitchFamily="34" charset="0"/>
              </a:rPr>
              <a:t> 1.000.000 liter 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1 yang </a:t>
            </a:r>
            <a:r>
              <a:rPr lang="en-US" sz="1500" dirty="0" err="1">
                <a:latin typeface="Arial Narrow" pitchFamily="34" charset="0"/>
              </a:rPr>
              <a:t>harus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diproduksi</a:t>
            </a:r>
            <a:r>
              <a:rPr lang="en-US" sz="1500" dirty="0">
                <a:latin typeface="Arial Narrow" pitchFamily="34" charset="0"/>
              </a:rPr>
              <a:t> minimal 2.000.000 liter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</a:endParaRPr>
          </a:p>
        </p:txBody>
      </p:sp>
      <p:sp>
        <p:nvSpPr>
          <p:cNvPr id="230436" name="Rectangle 36"/>
          <p:cNvSpPr>
            <a:spLocks noChangeArrowheads="1"/>
          </p:cNvSpPr>
          <p:nvPr/>
        </p:nvSpPr>
        <p:spPr bwMode="auto">
          <a:xfrm>
            <a:off x="762000" y="5105400"/>
            <a:ext cx="2667000" cy="1219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800" baseline="-250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ij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j </a:t>
            </a:r>
          </a:p>
          <a:p>
            <a:pPr algn="ctr"/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liter)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Blending</a:t>
            </a:r>
            <a:endParaRPr lang="en-US" dirty="0"/>
          </a:p>
        </p:txBody>
      </p:sp>
      <p:sp>
        <p:nvSpPr>
          <p:cNvPr id="6148" name="Rectangle 34"/>
          <p:cNvSpPr>
            <a:spLocks noChangeArrowheads="1"/>
          </p:cNvSpPr>
          <p:nvPr/>
        </p:nvSpPr>
        <p:spPr bwMode="auto">
          <a:xfrm>
            <a:off x="4953000" y="1219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Tujuan</a:t>
            </a:r>
            <a:r>
              <a:rPr lang="en-US" sz="1500" dirty="0">
                <a:latin typeface="Arial Narrow" pitchFamily="34" charset="0"/>
              </a:rPr>
              <a:t> :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Mencari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kombinasi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yang </a:t>
            </a:r>
            <a:r>
              <a:rPr lang="en-US" sz="1500" dirty="0" err="1">
                <a:latin typeface="Arial Narrow" pitchFamily="34" charset="0"/>
              </a:rPr>
              <a:t>tepat</a:t>
            </a:r>
            <a:r>
              <a:rPr lang="en-US" sz="1500" dirty="0">
                <a:latin typeface="Arial Narrow" pitchFamily="34" charset="0"/>
              </a:rPr>
              <a:t> agar </a:t>
            </a:r>
            <a:r>
              <a:rPr lang="en-US" sz="1500" dirty="0" err="1">
                <a:latin typeface="Arial Narrow" pitchFamily="34" charset="0"/>
              </a:rPr>
              <a:t>diperoleh</a:t>
            </a:r>
            <a:r>
              <a:rPr lang="en-US" sz="1500" dirty="0">
                <a:latin typeface="Arial Narrow" pitchFamily="34" charset="0"/>
              </a:rPr>
              <a:t> profit </a:t>
            </a:r>
            <a:r>
              <a:rPr lang="en-US" sz="1500" dirty="0" err="1">
                <a:latin typeface="Arial Narrow" pitchFamily="34" charset="0"/>
              </a:rPr>
              <a:t>maksimum</a:t>
            </a:r>
            <a:r>
              <a:rPr lang="en-US" sz="1500" dirty="0">
                <a:latin typeface="Arial Narrow" pitchFamily="34" charset="0"/>
              </a:rPr>
              <a:t> 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Catatan</a:t>
            </a:r>
            <a:r>
              <a:rPr lang="en-US" sz="1500" dirty="0">
                <a:latin typeface="Arial Narrow" pitchFamily="34" charset="0"/>
              </a:rPr>
              <a:t> :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Diasumsikan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pada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pencampuran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tidak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</a:t>
            </a:r>
            <a:r>
              <a:rPr lang="en-US" sz="1500" dirty="0">
                <a:latin typeface="Arial Narrow" pitchFamily="34" charset="0"/>
              </a:rPr>
              <a:t> loss.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Harga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masing-masing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$0.15; $0.18; $ 0.12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$0.14 per liter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Harga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jual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masing-masing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$0.26; $0.22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$0.20 per liter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1500" dirty="0">
              <a:latin typeface="Arial Narrow" pitchFamily="34" charset="0"/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</a:endParaRPr>
          </a:p>
        </p:txBody>
      </p:sp>
      <p:sp>
        <p:nvSpPr>
          <p:cNvPr id="231459" name="Text Box 35"/>
          <p:cNvSpPr txBox="1">
            <a:spLocks noChangeArrowheads="1"/>
          </p:cNvSpPr>
          <p:nvPr/>
        </p:nvSpPr>
        <p:spPr bwMode="auto">
          <a:xfrm>
            <a:off x="381000" y="4495800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Model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Programasi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Linier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Maksimisasi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: </a:t>
            </a:r>
          </a:p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z = 0.26(x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+ 0.22 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+ 0.2(x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     – 0.15(x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– 0.18 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– 0.12(x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</a:p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     – 0.14(x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	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6363" y="1189037"/>
            <a:ext cx="4770437" cy="3154363"/>
            <a:chOff x="106363" y="1066800"/>
            <a:chExt cx="4770437" cy="3154363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106363" y="10668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1</a:t>
              </a:r>
            </a:p>
          </p:txBody>
        </p:sp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106363" y="19050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2</a:t>
              </a: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106363" y="27432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3</a:t>
              </a: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106363" y="35814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 dirty="0" err="1"/>
                <a:t>Bahan</a:t>
              </a:r>
              <a:r>
                <a:rPr lang="en-US" sz="1800" b="1" dirty="0"/>
                <a:t> 4</a:t>
              </a: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>
              <a:off x="3505200" y="13716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  <a:endParaRPr lang="en-US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3505200" y="22860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505200" y="32004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3190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1295400" y="3048000"/>
              <a:ext cx="2209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 flipV="1">
              <a:off x="1295400" y="3657600"/>
              <a:ext cx="2209800" cy="2286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V="1">
              <a:off x="1295400" y="2667000"/>
              <a:ext cx="21336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1336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13096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21478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1295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209800" cy="1295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 flipV="1">
              <a:off x="1295400" y="2743200"/>
              <a:ext cx="2209800" cy="11430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 flipV="1">
              <a:off x="1295400" y="1905000"/>
              <a:ext cx="2209800" cy="19812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22"/>
            <p:cNvSpPr txBox="1">
              <a:spLocks noChangeArrowheads="1"/>
            </p:cNvSpPr>
            <p:nvPr/>
          </p:nvSpPr>
          <p:spPr bwMode="auto">
            <a:xfrm>
              <a:off x="2438400" y="1081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11</a:t>
              </a:r>
            </a:p>
          </p:txBody>
        </p:sp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1371600" y="16002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13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1905000" y="1447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12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2492375" y="1524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21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1752600" y="19954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22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23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1219200" y="2514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31</a:t>
              </a:r>
            </a:p>
          </p:txBody>
        </p:sp>
        <p:sp>
          <p:nvSpPr>
            <p:cNvPr id="64" name="Text Box 29"/>
            <p:cNvSpPr txBox="1">
              <a:spLocks noChangeArrowheads="1"/>
            </p:cNvSpPr>
            <p:nvPr/>
          </p:nvSpPr>
          <p:spPr bwMode="auto">
            <a:xfrm>
              <a:off x="1730375" y="28336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32</a:t>
              </a:r>
            </a:p>
          </p:txBody>
        </p:sp>
        <p:sp>
          <p:nvSpPr>
            <p:cNvPr id="65" name="Text Box 30"/>
            <p:cNvSpPr txBox="1">
              <a:spLocks noChangeArrowheads="1"/>
            </p:cNvSpPr>
            <p:nvPr/>
          </p:nvSpPr>
          <p:spPr bwMode="auto">
            <a:xfrm>
              <a:off x="1371600" y="2986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33</a:t>
              </a:r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1219200" y="3276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41</a:t>
              </a:r>
            </a:p>
          </p:txBody>
        </p: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2035175" y="3367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42</a:t>
              </a:r>
            </a:p>
          </p:txBody>
        </p:sp>
        <p:sp>
          <p:nvSpPr>
            <p:cNvPr id="68" name="Text Box 33"/>
            <p:cNvSpPr txBox="1">
              <a:spLocks noChangeArrowheads="1"/>
            </p:cNvSpPr>
            <p:nvPr/>
          </p:nvSpPr>
          <p:spPr bwMode="auto">
            <a:xfrm>
              <a:off x="2111375" y="3733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Blending</a:t>
            </a:r>
            <a:endParaRPr lang="en-US" dirty="0"/>
          </a:p>
        </p:txBody>
      </p:sp>
      <p:sp>
        <p:nvSpPr>
          <p:cNvPr id="7172" name="Rectangle 34"/>
          <p:cNvSpPr>
            <a:spLocks noChangeArrowheads="1"/>
          </p:cNvSpPr>
          <p:nvPr/>
        </p:nvSpPr>
        <p:spPr bwMode="auto">
          <a:xfrm>
            <a:off x="4876800" y="9144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Catatan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: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Total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ingin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diproduksi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5.000.000 liter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Kandungan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2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boleh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melebihi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40%,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Kandungan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3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2 minimal 25%,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Kandungan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3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harus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tepat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30%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Kandungan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total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2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4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 minimum 60%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Ketersediaan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2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hanya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1.500.000 liter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Ketersediaan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3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hanya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1.000.000 liter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 yang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harus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diproduksi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minimal 2.000.000 liter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  <a:ea typeface="Segoe UI" pitchFamily="34" charset="0"/>
              <a:cs typeface="Segoe UI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  <a:ea typeface="Segoe UI" pitchFamily="34" charset="0"/>
              <a:cs typeface="Segoe UI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2483" name="Text Box 35"/>
          <p:cNvSpPr txBox="1">
            <a:spLocks noChangeArrowheads="1"/>
          </p:cNvSpPr>
          <p:nvPr/>
        </p:nvSpPr>
        <p:spPr bwMode="auto">
          <a:xfrm>
            <a:off x="1889125" y="4267200"/>
            <a:ext cx="70262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Dgn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syarat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= 5.000.000</a:t>
            </a:r>
          </a:p>
          <a:p>
            <a:pPr>
              <a:spcBef>
                <a:spcPct val="50000"/>
              </a:spcBef>
            </a:pPr>
            <a:endParaRPr lang="en-US" sz="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≤ 0.4(x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 		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≥ 0.25(x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		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= 0.3(x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		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≥ 0.6(x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		</a:t>
            </a:r>
          </a:p>
          <a:p>
            <a:endParaRPr lang="en-US" sz="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≥ 0</a:t>
            </a:r>
          </a:p>
        </p:txBody>
      </p:sp>
      <p:sp>
        <p:nvSpPr>
          <p:cNvPr id="232484" name="Text Box 36"/>
          <p:cNvSpPr txBox="1">
            <a:spLocks noChangeArrowheads="1"/>
          </p:cNvSpPr>
          <p:nvPr/>
        </p:nvSpPr>
        <p:spPr bwMode="auto">
          <a:xfrm>
            <a:off x="5399088" y="5027612"/>
            <a:ext cx="309571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≤ 1.500.000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≤ 1.000.000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≥ 2.000.000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6363" y="1189037"/>
            <a:ext cx="4770437" cy="3154363"/>
            <a:chOff x="106363" y="1066800"/>
            <a:chExt cx="4770437" cy="3154363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106363" y="10668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1</a:t>
              </a:r>
            </a:p>
          </p:txBody>
        </p:sp>
        <p:sp>
          <p:nvSpPr>
            <p:cNvPr id="40" name="AutoShape 4"/>
            <p:cNvSpPr>
              <a:spLocks noChangeArrowheads="1"/>
            </p:cNvSpPr>
            <p:nvPr/>
          </p:nvSpPr>
          <p:spPr bwMode="auto">
            <a:xfrm>
              <a:off x="106363" y="19050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2</a:t>
              </a:r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106363" y="27432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3</a:t>
              </a: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106363" y="35814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 dirty="0" err="1"/>
                <a:t>Bahan</a:t>
              </a:r>
              <a:r>
                <a:rPr lang="en-US" sz="1800" b="1" dirty="0"/>
                <a:t> 4</a:t>
              </a:r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>
              <a:off x="3505200" y="13716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  <a:endParaRPr lang="en-US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>
              <a:off x="3505200" y="22860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3505200" y="32004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3190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295400" y="3048000"/>
              <a:ext cx="2209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 flipV="1">
              <a:off x="1295400" y="3657600"/>
              <a:ext cx="2209800" cy="2286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 flipV="1">
              <a:off x="1295400" y="2667000"/>
              <a:ext cx="21336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1336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13096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21478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1295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209800" cy="1295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 flipV="1">
              <a:off x="1295400" y="2743200"/>
              <a:ext cx="2209800" cy="11430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 flipV="1">
              <a:off x="1295400" y="1905000"/>
              <a:ext cx="2209800" cy="19812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2438400" y="1081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11</a:t>
              </a: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371600" y="16002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13</a:t>
              </a: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905000" y="1447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12</a:t>
              </a:r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2492375" y="1524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21</a:t>
              </a: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752600" y="19954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22</a:t>
              </a:r>
            </a:p>
          </p:txBody>
        </p:sp>
        <p:sp>
          <p:nvSpPr>
            <p:cNvPr id="63" name="Text Box 27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23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1219200" y="2514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31</a:t>
              </a:r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1730375" y="28336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32</a:t>
              </a:r>
            </a:p>
          </p:txBody>
        </p:sp>
        <p:sp>
          <p:nvSpPr>
            <p:cNvPr id="66" name="Text Box 30"/>
            <p:cNvSpPr txBox="1">
              <a:spLocks noChangeArrowheads="1"/>
            </p:cNvSpPr>
            <p:nvPr/>
          </p:nvSpPr>
          <p:spPr bwMode="auto">
            <a:xfrm>
              <a:off x="1371600" y="2986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33</a:t>
              </a: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1219200" y="3276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41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2035175" y="3367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42</a:t>
              </a:r>
            </a:p>
          </p:txBody>
        </p:sp>
        <p:sp>
          <p:nvSpPr>
            <p:cNvPr id="69" name="Text Box 33"/>
            <p:cNvSpPr txBox="1">
              <a:spLocks noChangeArrowheads="1"/>
            </p:cNvSpPr>
            <p:nvPr/>
          </p:nvSpPr>
          <p:spPr bwMode="auto">
            <a:xfrm>
              <a:off x="2111375" y="3733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0010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700" b="0" dirty="0">
              <a:ea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err="1">
                <a:ea typeface="Segoe UI" pitchFamily="34" charset="0"/>
              </a:rPr>
              <a:t>Maksimisasi</a:t>
            </a:r>
            <a:r>
              <a:rPr lang="en-US" sz="1700" b="0" dirty="0">
                <a:ea typeface="Segoe UI" pitchFamily="34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z = 0.11x</a:t>
            </a:r>
            <a:r>
              <a:rPr lang="en-US" sz="1700" b="0" baseline="-25000" dirty="0">
                <a:ea typeface="Segoe UI" pitchFamily="34" charset="0"/>
              </a:rPr>
              <a:t>11</a:t>
            </a:r>
            <a:r>
              <a:rPr lang="en-US" sz="1700" b="0" dirty="0">
                <a:ea typeface="Segoe UI" pitchFamily="34" charset="0"/>
              </a:rPr>
              <a:t> + 0.07x</a:t>
            </a:r>
            <a:r>
              <a:rPr lang="en-US" sz="1700" b="0" baseline="-25000" dirty="0">
                <a:ea typeface="Segoe UI" pitchFamily="34" charset="0"/>
              </a:rPr>
              <a:t>12</a:t>
            </a:r>
            <a:r>
              <a:rPr lang="en-US" sz="1700" b="0" dirty="0">
                <a:ea typeface="Segoe UI" pitchFamily="34" charset="0"/>
              </a:rPr>
              <a:t> + 0.05x</a:t>
            </a:r>
            <a:r>
              <a:rPr lang="en-US" sz="1700" b="0" baseline="-25000" dirty="0">
                <a:ea typeface="Segoe UI" pitchFamily="34" charset="0"/>
              </a:rPr>
              <a:t>13 </a:t>
            </a:r>
            <a:r>
              <a:rPr lang="en-US" sz="1700" b="0" dirty="0">
                <a:ea typeface="Segoe UI" pitchFamily="34" charset="0"/>
              </a:rPr>
              <a:t>+ 0.08x</a:t>
            </a:r>
            <a:r>
              <a:rPr lang="en-US" sz="1700" b="0" baseline="-25000" dirty="0">
                <a:ea typeface="Segoe UI" pitchFamily="34" charset="0"/>
              </a:rPr>
              <a:t>21 </a:t>
            </a:r>
            <a:r>
              <a:rPr lang="en-US" sz="1700" b="0" dirty="0">
                <a:ea typeface="Segoe UI" pitchFamily="34" charset="0"/>
              </a:rPr>
              <a:t>+ 0.04x</a:t>
            </a:r>
            <a:r>
              <a:rPr lang="en-US" sz="1700" b="0" baseline="-25000" dirty="0">
                <a:ea typeface="Segoe UI" pitchFamily="34" charset="0"/>
              </a:rPr>
              <a:t>22</a:t>
            </a:r>
            <a:r>
              <a:rPr lang="en-US" sz="1700" b="0" dirty="0">
                <a:ea typeface="Segoe UI" pitchFamily="34" charset="0"/>
              </a:rPr>
              <a:t> + 0.02x</a:t>
            </a:r>
            <a:r>
              <a:rPr lang="en-US" sz="1700" b="0" baseline="-25000" dirty="0">
                <a:ea typeface="Segoe UI" pitchFamily="34" charset="0"/>
              </a:rPr>
              <a:t>23</a:t>
            </a:r>
            <a:r>
              <a:rPr lang="en-US" sz="1700" b="0" dirty="0">
                <a:ea typeface="Segoe UI" pitchFamily="34" charset="0"/>
              </a:rPr>
              <a:t> + 0.13x</a:t>
            </a:r>
            <a:r>
              <a:rPr lang="en-US" sz="1700" b="0" baseline="-25000" dirty="0">
                <a:ea typeface="Segoe UI" pitchFamily="34" charset="0"/>
              </a:rPr>
              <a:t>31</a:t>
            </a:r>
            <a:r>
              <a:rPr lang="en-US" sz="1700" b="0" dirty="0">
                <a:ea typeface="Segoe UI" pitchFamily="34" charset="0"/>
              </a:rPr>
              <a:t> + 0.1x</a:t>
            </a:r>
            <a:r>
              <a:rPr lang="en-US" sz="1700" b="0" baseline="-25000" dirty="0">
                <a:ea typeface="Segoe UI" pitchFamily="34" charset="0"/>
              </a:rPr>
              <a:t>32</a:t>
            </a:r>
            <a:r>
              <a:rPr lang="en-US" sz="1700" b="0" dirty="0">
                <a:ea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     + 0.08x</a:t>
            </a:r>
            <a:r>
              <a:rPr lang="en-US" sz="1700" b="0" baseline="-25000" dirty="0">
                <a:ea typeface="Segoe UI" pitchFamily="34" charset="0"/>
              </a:rPr>
              <a:t>33</a:t>
            </a:r>
            <a:r>
              <a:rPr lang="en-US" sz="1700" b="0" dirty="0">
                <a:ea typeface="Segoe UI" pitchFamily="34" charset="0"/>
              </a:rPr>
              <a:t> + 0.12x</a:t>
            </a:r>
            <a:r>
              <a:rPr lang="en-US" sz="1700" b="0" baseline="-25000" dirty="0">
                <a:ea typeface="Segoe UI" pitchFamily="34" charset="0"/>
              </a:rPr>
              <a:t>41 </a:t>
            </a:r>
            <a:r>
              <a:rPr lang="en-US" sz="1700" b="0" dirty="0">
                <a:ea typeface="Segoe UI" pitchFamily="34" charset="0"/>
              </a:rPr>
              <a:t>+ 0.08x</a:t>
            </a:r>
            <a:r>
              <a:rPr lang="en-US" sz="1700" b="0" baseline="-25000" dirty="0">
                <a:ea typeface="Segoe UI" pitchFamily="34" charset="0"/>
              </a:rPr>
              <a:t>42 </a:t>
            </a:r>
            <a:r>
              <a:rPr lang="en-US" sz="1700" b="0" dirty="0">
                <a:ea typeface="Segoe UI" pitchFamily="34" charset="0"/>
              </a:rPr>
              <a:t>+ 0.06x</a:t>
            </a:r>
            <a:r>
              <a:rPr lang="en-US" sz="1700" b="0" baseline="-25000" dirty="0">
                <a:ea typeface="Segoe UI" pitchFamily="34" charset="0"/>
              </a:rPr>
              <a:t>43</a:t>
            </a:r>
            <a:endParaRPr lang="en-US" sz="1700" b="0" dirty="0">
              <a:ea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700" b="0" dirty="0">
              <a:ea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err="1">
                <a:ea typeface="Segoe UI" pitchFamily="34" charset="0"/>
              </a:rPr>
              <a:t>Dgn</a:t>
            </a:r>
            <a:r>
              <a:rPr lang="en-US" sz="1700" b="0" dirty="0">
                <a:ea typeface="Segoe UI" pitchFamily="34" charset="0"/>
              </a:rPr>
              <a:t> </a:t>
            </a:r>
            <a:r>
              <a:rPr lang="en-US" sz="1700" b="0" dirty="0" err="1">
                <a:ea typeface="Segoe UI" pitchFamily="34" charset="0"/>
              </a:rPr>
              <a:t>syarat</a:t>
            </a:r>
            <a:r>
              <a:rPr lang="en-US" sz="1700" b="0" dirty="0">
                <a:ea typeface="Segoe UI" pitchFamily="34" charset="0"/>
              </a:rPr>
              <a:t> 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x</a:t>
            </a:r>
            <a:r>
              <a:rPr lang="en-US" sz="1700" b="0" baseline="-25000" dirty="0">
                <a:ea typeface="Segoe UI" pitchFamily="34" charset="0"/>
              </a:rPr>
              <a:t>11</a:t>
            </a:r>
            <a:r>
              <a:rPr lang="en-US" sz="1700" b="0" dirty="0">
                <a:ea typeface="Segoe UI" pitchFamily="34" charset="0"/>
              </a:rPr>
              <a:t> + x</a:t>
            </a:r>
            <a:r>
              <a:rPr lang="en-US" sz="1700" b="0" baseline="-25000" dirty="0">
                <a:ea typeface="Segoe UI" pitchFamily="34" charset="0"/>
              </a:rPr>
              <a:t>12</a:t>
            </a:r>
            <a:r>
              <a:rPr lang="en-US" sz="1700" b="0" dirty="0">
                <a:ea typeface="Segoe UI" pitchFamily="34" charset="0"/>
              </a:rPr>
              <a:t> + x</a:t>
            </a:r>
            <a:r>
              <a:rPr lang="en-US" sz="1700" b="0" baseline="-25000" dirty="0">
                <a:ea typeface="Segoe UI" pitchFamily="34" charset="0"/>
              </a:rPr>
              <a:t>13 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21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22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23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31 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32</a:t>
            </a:r>
            <a:r>
              <a:rPr lang="en-US" sz="1700" b="0" dirty="0">
                <a:ea typeface="Segoe UI" pitchFamily="34" charset="0"/>
              </a:rPr>
              <a:t> + x</a:t>
            </a:r>
            <a:r>
              <a:rPr lang="en-US" sz="1700" b="0" baseline="-25000" dirty="0">
                <a:ea typeface="Segoe UI" pitchFamily="34" charset="0"/>
              </a:rPr>
              <a:t>33</a:t>
            </a:r>
            <a:r>
              <a:rPr lang="en-US" sz="1700" b="0" dirty="0">
                <a:ea typeface="Segoe UI" pitchFamily="34" charset="0"/>
              </a:rPr>
              <a:t> + x</a:t>
            </a:r>
            <a:r>
              <a:rPr lang="en-US" sz="1700" b="0" baseline="-25000" dirty="0">
                <a:ea typeface="Segoe UI" pitchFamily="34" charset="0"/>
              </a:rPr>
              <a:t>41 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42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43 </a:t>
            </a:r>
            <a:r>
              <a:rPr lang="en-US" sz="1700" b="0" dirty="0">
                <a:ea typeface="Segoe UI" pitchFamily="34" charset="0"/>
              </a:rPr>
              <a:t>= 5.000.000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700" b="0" dirty="0">
              <a:ea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                                   -0.4x</a:t>
            </a:r>
            <a:r>
              <a:rPr lang="en-US" sz="1700" b="0" baseline="-25000" dirty="0">
                <a:ea typeface="Segoe UI" pitchFamily="34" charset="0"/>
              </a:rPr>
              <a:t>11</a:t>
            </a:r>
            <a:r>
              <a:rPr lang="en-US" sz="1700" b="0" dirty="0">
                <a:ea typeface="Segoe UI" pitchFamily="34" charset="0"/>
              </a:rPr>
              <a:t> + 0.6x</a:t>
            </a:r>
            <a:r>
              <a:rPr lang="en-US" sz="1700" b="0" baseline="-25000" dirty="0">
                <a:ea typeface="Segoe UI" pitchFamily="34" charset="0"/>
              </a:rPr>
              <a:t>21 </a:t>
            </a:r>
            <a:r>
              <a:rPr lang="en-US" sz="1700" b="0" dirty="0">
                <a:ea typeface="Segoe UI" pitchFamily="34" charset="0"/>
              </a:rPr>
              <a:t>- 0.4 x</a:t>
            </a:r>
            <a:r>
              <a:rPr lang="en-US" sz="1700" b="0" baseline="-25000" dirty="0">
                <a:ea typeface="Segoe UI" pitchFamily="34" charset="0"/>
              </a:rPr>
              <a:t>31 </a:t>
            </a:r>
            <a:r>
              <a:rPr lang="en-US" sz="1700" b="0" dirty="0">
                <a:ea typeface="Segoe UI" pitchFamily="34" charset="0"/>
              </a:rPr>
              <a:t>- 0.4 x</a:t>
            </a:r>
            <a:r>
              <a:rPr lang="en-US" sz="1700" b="0" baseline="-25000" dirty="0">
                <a:ea typeface="Segoe UI" pitchFamily="34" charset="0"/>
              </a:rPr>
              <a:t>41</a:t>
            </a:r>
            <a:r>
              <a:rPr lang="en-US" sz="1700" b="0" dirty="0">
                <a:ea typeface="Segoe UI" pitchFamily="34" charset="0"/>
              </a:rPr>
              <a:t> ≤ 0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                           -0.25x</a:t>
            </a:r>
            <a:r>
              <a:rPr lang="en-US" sz="1700" b="0" baseline="-25000" dirty="0">
                <a:ea typeface="Segoe UI" pitchFamily="34" charset="0"/>
              </a:rPr>
              <a:t>12</a:t>
            </a:r>
            <a:r>
              <a:rPr lang="en-US" sz="1700" b="0" dirty="0">
                <a:ea typeface="Segoe UI" pitchFamily="34" charset="0"/>
              </a:rPr>
              <a:t> - 0.25 x</a:t>
            </a:r>
            <a:r>
              <a:rPr lang="en-US" sz="1700" b="0" baseline="-25000" dirty="0">
                <a:ea typeface="Segoe UI" pitchFamily="34" charset="0"/>
              </a:rPr>
              <a:t>22 </a:t>
            </a:r>
            <a:r>
              <a:rPr lang="en-US" sz="1700" b="0" dirty="0">
                <a:ea typeface="Segoe UI" pitchFamily="34" charset="0"/>
              </a:rPr>
              <a:t>+ 0.75x</a:t>
            </a:r>
            <a:r>
              <a:rPr lang="en-US" sz="1700" b="0" baseline="-25000" dirty="0">
                <a:ea typeface="Segoe UI" pitchFamily="34" charset="0"/>
              </a:rPr>
              <a:t>32</a:t>
            </a:r>
            <a:r>
              <a:rPr lang="en-US" sz="1700" b="0" dirty="0">
                <a:ea typeface="Segoe UI" pitchFamily="34" charset="0"/>
              </a:rPr>
              <a:t> - 0.25 x</a:t>
            </a:r>
            <a:r>
              <a:rPr lang="en-US" sz="1700" b="0" baseline="-25000" dirty="0">
                <a:ea typeface="Segoe UI" pitchFamily="34" charset="0"/>
              </a:rPr>
              <a:t>42</a:t>
            </a:r>
            <a:r>
              <a:rPr lang="en-US" sz="1700" b="0" dirty="0">
                <a:ea typeface="Segoe UI" pitchFamily="34" charset="0"/>
              </a:rPr>
              <a:t> ≥ 0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                                     0.7x</a:t>
            </a:r>
            <a:r>
              <a:rPr lang="en-US" sz="1700" b="0" baseline="-25000" dirty="0">
                <a:ea typeface="Segoe UI" pitchFamily="34" charset="0"/>
              </a:rPr>
              <a:t>13</a:t>
            </a:r>
            <a:r>
              <a:rPr lang="en-US" sz="1700" b="0" dirty="0">
                <a:ea typeface="Segoe UI" pitchFamily="34" charset="0"/>
              </a:rPr>
              <a:t> - 0.3 x</a:t>
            </a:r>
            <a:r>
              <a:rPr lang="en-US" sz="1700" b="0" baseline="-25000" dirty="0">
                <a:ea typeface="Segoe UI" pitchFamily="34" charset="0"/>
              </a:rPr>
              <a:t>23 </a:t>
            </a:r>
            <a:r>
              <a:rPr lang="en-US" sz="1700" b="0" dirty="0">
                <a:ea typeface="Segoe UI" pitchFamily="34" charset="0"/>
              </a:rPr>
              <a:t>- 0.3 x</a:t>
            </a:r>
            <a:r>
              <a:rPr lang="en-US" sz="1700" b="0" baseline="-25000" dirty="0">
                <a:ea typeface="Segoe UI" pitchFamily="34" charset="0"/>
              </a:rPr>
              <a:t>33</a:t>
            </a:r>
            <a:r>
              <a:rPr lang="en-US" sz="1700" b="0" dirty="0">
                <a:ea typeface="Segoe UI" pitchFamily="34" charset="0"/>
              </a:rPr>
              <a:t> - 0.3 x</a:t>
            </a:r>
            <a:r>
              <a:rPr lang="en-US" sz="1700" b="0" baseline="-25000" dirty="0">
                <a:ea typeface="Segoe UI" pitchFamily="34" charset="0"/>
              </a:rPr>
              <a:t>43</a:t>
            </a:r>
            <a:r>
              <a:rPr lang="en-US" sz="1700" b="0" dirty="0">
                <a:ea typeface="Segoe UI" pitchFamily="34" charset="0"/>
              </a:rPr>
              <a:t> = 0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		  	     -0.6x</a:t>
            </a:r>
            <a:r>
              <a:rPr lang="en-US" sz="1700" b="0" baseline="-25000" dirty="0">
                <a:ea typeface="Segoe UI" pitchFamily="34" charset="0"/>
              </a:rPr>
              <a:t>11</a:t>
            </a:r>
            <a:r>
              <a:rPr lang="en-US" sz="1700" b="0" dirty="0">
                <a:ea typeface="Segoe UI" pitchFamily="34" charset="0"/>
              </a:rPr>
              <a:t> + 0.4x</a:t>
            </a:r>
            <a:r>
              <a:rPr lang="en-US" sz="1700" b="0" baseline="-25000" dirty="0">
                <a:ea typeface="Segoe UI" pitchFamily="34" charset="0"/>
              </a:rPr>
              <a:t>21</a:t>
            </a:r>
            <a:r>
              <a:rPr lang="en-US" sz="1700" b="0" dirty="0">
                <a:ea typeface="Segoe UI" pitchFamily="34" charset="0"/>
              </a:rPr>
              <a:t>- 0.6 x</a:t>
            </a:r>
            <a:r>
              <a:rPr lang="en-US" sz="1700" b="0" baseline="-25000" dirty="0">
                <a:ea typeface="Segoe UI" pitchFamily="34" charset="0"/>
              </a:rPr>
              <a:t>31 </a:t>
            </a:r>
            <a:r>
              <a:rPr lang="en-US" sz="1700" b="0" dirty="0">
                <a:ea typeface="Segoe UI" pitchFamily="34" charset="0"/>
              </a:rPr>
              <a:t>+ 0.4x</a:t>
            </a:r>
            <a:r>
              <a:rPr lang="en-US" sz="1700" b="0" baseline="-25000" dirty="0">
                <a:ea typeface="Segoe UI" pitchFamily="34" charset="0"/>
              </a:rPr>
              <a:t>41</a:t>
            </a:r>
            <a:r>
              <a:rPr lang="en-US" sz="1700" b="0" dirty="0">
                <a:ea typeface="Segoe UI" pitchFamily="34" charset="0"/>
              </a:rPr>
              <a:t> ≥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					   x</a:t>
            </a:r>
            <a:r>
              <a:rPr lang="en-US" sz="1700" b="0" baseline="-25000" dirty="0">
                <a:ea typeface="Segoe UI" pitchFamily="34" charset="0"/>
              </a:rPr>
              <a:t>21 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22 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23 </a:t>
            </a:r>
            <a:r>
              <a:rPr lang="en-US" sz="1700" b="0" dirty="0">
                <a:ea typeface="Segoe UI" pitchFamily="34" charset="0"/>
              </a:rPr>
              <a:t>≤ 1.500.000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					   x</a:t>
            </a:r>
            <a:r>
              <a:rPr lang="en-US" sz="1700" b="0" baseline="-25000" dirty="0">
                <a:ea typeface="Segoe UI" pitchFamily="34" charset="0"/>
              </a:rPr>
              <a:t>31 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32</a:t>
            </a:r>
            <a:r>
              <a:rPr lang="en-US" sz="1700" b="0" dirty="0">
                <a:ea typeface="Segoe UI" pitchFamily="34" charset="0"/>
              </a:rPr>
              <a:t> + x</a:t>
            </a:r>
            <a:r>
              <a:rPr lang="en-US" sz="1700" b="0" baseline="-25000" dirty="0">
                <a:ea typeface="Segoe UI" pitchFamily="34" charset="0"/>
              </a:rPr>
              <a:t>33 </a:t>
            </a:r>
            <a:r>
              <a:rPr lang="en-US" sz="1700" b="0" dirty="0">
                <a:ea typeface="Segoe UI" pitchFamily="34" charset="0"/>
              </a:rPr>
              <a:t>≤ 1.000.000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				           x</a:t>
            </a:r>
            <a:r>
              <a:rPr lang="en-US" sz="1700" b="0" baseline="-25000" dirty="0">
                <a:ea typeface="Segoe UI" pitchFamily="34" charset="0"/>
              </a:rPr>
              <a:t>11</a:t>
            </a:r>
            <a:r>
              <a:rPr lang="en-US" sz="1700" b="0" dirty="0">
                <a:ea typeface="Segoe UI" pitchFamily="34" charset="0"/>
              </a:rPr>
              <a:t> + x</a:t>
            </a:r>
            <a:r>
              <a:rPr lang="en-US" sz="1700" b="0" baseline="-25000" dirty="0">
                <a:ea typeface="Segoe UI" pitchFamily="34" charset="0"/>
              </a:rPr>
              <a:t>21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31 </a:t>
            </a:r>
            <a:r>
              <a:rPr lang="en-US" sz="1700" b="0" dirty="0">
                <a:ea typeface="Segoe UI" pitchFamily="34" charset="0"/>
              </a:rPr>
              <a:t>+ x</a:t>
            </a:r>
            <a:r>
              <a:rPr lang="en-US" sz="1700" b="0" baseline="-25000" dirty="0">
                <a:ea typeface="Segoe UI" pitchFamily="34" charset="0"/>
              </a:rPr>
              <a:t>41 </a:t>
            </a:r>
            <a:r>
              <a:rPr lang="en-US" sz="1700" b="0" dirty="0">
                <a:ea typeface="Segoe UI" pitchFamily="34" charset="0"/>
              </a:rPr>
              <a:t>≥ 2.000.000 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>
                <a:ea typeface="Segoe UI" pitchFamily="34" charset="0"/>
              </a:rPr>
              <a:t>       x</a:t>
            </a:r>
            <a:r>
              <a:rPr lang="en-US" sz="1700" b="0" baseline="-25000" dirty="0">
                <a:ea typeface="Segoe UI" pitchFamily="34" charset="0"/>
              </a:rPr>
              <a:t>11</a:t>
            </a:r>
            <a:r>
              <a:rPr lang="en-US" sz="1700" b="0" dirty="0">
                <a:ea typeface="Segoe UI" pitchFamily="34" charset="0"/>
              </a:rPr>
              <a:t> , x</a:t>
            </a:r>
            <a:r>
              <a:rPr lang="en-US" sz="1700" b="0" baseline="-25000" dirty="0">
                <a:ea typeface="Segoe UI" pitchFamily="34" charset="0"/>
              </a:rPr>
              <a:t>12</a:t>
            </a:r>
            <a:r>
              <a:rPr lang="en-US" sz="1700" b="0" dirty="0">
                <a:ea typeface="Segoe UI" pitchFamily="34" charset="0"/>
              </a:rPr>
              <a:t> , x</a:t>
            </a:r>
            <a:r>
              <a:rPr lang="en-US" sz="1700" b="0" baseline="-25000" dirty="0">
                <a:ea typeface="Segoe UI" pitchFamily="34" charset="0"/>
              </a:rPr>
              <a:t>13 </a:t>
            </a:r>
            <a:r>
              <a:rPr lang="en-US" sz="1700" b="0" dirty="0">
                <a:ea typeface="Segoe UI" pitchFamily="34" charset="0"/>
              </a:rPr>
              <a:t>, x</a:t>
            </a:r>
            <a:r>
              <a:rPr lang="en-US" sz="1700" b="0" baseline="-25000" dirty="0">
                <a:ea typeface="Segoe UI" pitchFamily="34" charset="0"/>
              </a:rPr>
              <a:t>21 </a:t>
            </a:r>
            <a:r>
              <a:rPr lang="en-US" sz="1700" b="0" dirty="0">
                <a:ea typeface="Segoe UI" pitchFamily="34" charset="0"/>
              </a:rPr>
              <a:t>, x</a:t>
            </a:r>
            <a:r>
              <a:rPr lang="en-US" sz="1700" b="0" baseline="-25000" dirty="0">
                <a:ea typeface="Segoe UI" pitchFamily="34" charset="0"/>
              </a:rPr>
              <a:t>22 </a:t>
            </a:r>
            <a:r>
              <a:rPr lang="en-US" sz="1700" b="0" dirty="0">
                <a:ea typeface="Segoe UI" pitchFamily="34" charset="0"/>
              </a:rPr>
              <a:t>, x</a:t>
            </a:r>
            <a:r>
              <a:rPr lang="en-US" sz="1700" b="0" baseline="-25000" dirty="0">
                <a:ea typeface="Segoe UI" pitchFamily="34" charset="0"/>
              </a:rPr>
              <a:t>23 </a:t>
            </a:r>
            <a:r>
              <a:rPr lang="en-US" sz="1700" b="0" dirty="0">
                <a:ea typeface="Segoe UI" pitchFamily="34" charset="0"/>
              </a:rPr>
              <a:t>, x</a:t>
            </a:r>
            <a:r>
              <a:rPr lang="en-US" sz="1700" b="0" baseline="-25000" dirty="0">
                <a:ea typeface="Segoe UI" pitchFamily="34" charset="0"/>
              </a:rPr>
              <a:t>31 </a:t>
            </a:r>
            <a:r>
              <a:rPr lang="en-US" sz="1700" b="0" dirty="0">
                <a:ea typeface="Segoe UI" pitchFamily="34" charset="0"/>
              </a:rPr>
              <a:t>, x</a:t>
            </a:r>
            <a:r>
              <a:rPr lang="en-US" sz="1700" b="0" baseline="-25000" dirty="0">
                <a:ea typeface="Segoe UI" pitchFamily="34" charset="0"/>
              </a:rPr>
              <a:t>32</a:t>
            </a:r>
            <a:r>
              <a:rPr lang="en-US" sz="1700" b="0" dirty="0">
                <a:ea typeface="Segoe UI" pitchFamily="34" charset="0"/>
              </a:rPr>
              <a:t> , x</a:t>
            </a:r>
            <a:r>
              <a:rPr lang="en-US" sz="1700" b="0" baseline="-25000" dirty="0">
                <a:ea typeface="Segoe UI" pitchFamily="34" charset="0"/>
              </a:rPr>
              <a:t>33</a:t>
            </a:r>
            <a:r>
              <a:rPr lang="en-US" sz="1700" b="0" dirty="0">
                <a:ea typeface="Segoe UI" pitchFamily="34" charset="0"/>
              </a:rPr>
              <a:t> , x</a:t>
            </a:r>
            <a:r>
              <a:rPr lang="en-US" sz="1700" b="0" baseline="-25000" dirty="0">
                <a:ea typeface="Segoe UI" pitchFamily="34" charset="0"/>
              </a:rPr>
              <a:t>41 </a:t>
            </a:r>
            <a:r>
              <a:rPr lang="en-US" sz="1700" b="0" dirty="0">
                <a:ea typeface="Segoe UI" pitchFamily="34" charset="0"/>
              </a:rPr>
              <a:t>, x</a:t>
            </a:r>
            <a:r>
              <a:rPr lang="en-US" sz="1700" b="0" baseline="-25000" dirty="0">
                <a:ea typeface="Segoe UI" pitchFamily="34" charset="0"/>
              </a:rPr>
              <a:t>42 </a:t>
            </a:r>
            <a:r>
              <a:rPr lang="en-US" sz="1700" b="0" dirty="0">
                <a:ea typeface="Segoe UI" pitchFamily="34" charset="0"/>
              </a:rPr>
              <a:t>, x</a:t>
            </a:r>
            <a:r>
              <a:rPr lang="en-US" sz="1700" b="0" baseline="-25000" dirty="0">
                <a:ea typeface="Segoe UI" pitchFamily="34" charset="0"/>
              </a:rPr>
              <a:t>43 </a:t>
            </a:r>
            <a:r>
              <a:rPr lang="en-US" sz="1700" b="0" dirty="0">
                <a:ea typeface="Segoe UI" pitchFamily="34" charset="0"/>
              </a:rPr>
              <a:t>≥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700" b="0" dirty="0">
              <a:ea typeface="Segoe UI" pitchFamily="34" charset="0"/>
            </a:endParaRPr>
          </a:p>
          <a:p>
            <a:pPr eaLnBrk="1" hangingPunct="1">
              <a:buFontTx/>
              <a:buNone/>
            </a:pPr>
            <a:endParaRPr lang="en-US" sz="1700" b="0" dirty="0">
              <a:ea typeface="Segoe U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Blending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1870</TotalTime>
  <Words>926</Words>
  <Application>Microsoft Office PowerPoint</Application>
  <PresentationFormat>On-screen Show (4:3)</PresentationFormat>
  <Paragraphs>178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Narrow</vt:lpstr>
      <vt:lpstr>Calibri</vt:lpstr>
      <vt:lpstr>Comic Sans MS</vt:lpstr>
      <vt:lpstr>Haettenschweiler</vt:lpstr>
      <vt:lpstr>Segoe UI</vt:lpstr>
      <vt:lpstr>Times New Roman</vt:lpstr>
      <vt:lpstr>Verdana</vt:lpstr>
      <vt:lpstr>Wingdings</vt:lpstr>
      <vt:lpstr>cdb2004c012l</vt:lpstr>
      <vt:lpstr>Image</vt:lpstr>
      <vt:lpstr>Pemodelan Programasi Linier Model Transportasi dan Blending</vt:lpstr>
      <vt:lpstr>Model Transportasi</vt:lpstr>
      <vt:lpstr>Model Blending</vt:lpstr>
      <vt:lpstr>Model Blending</vt:lpstr>
      <vt:lpstr>Model Blending</vt:lpstr>
      <vt:lpstr>Model Blending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166</cp:revision>
  <dcterms:created xsi:type="dcterms:W3CDTF">2011-01-21T06:27:54Z</dcterms:created>
  <dcterms:modified xsi:type="dcterms:W3CDTF">2023-11-20T03:15:59Z</dcterms:modified>
</cp:coreProperties>
</file>