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76" r:id="rId1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800000"/>
    <a:srgbClr val="003399"/>
    <a:srgbClr val="CC0000"/>
    <a:srgbClr val="008000"/>
    <a:srgbClr val="006600"/>
    <a:srgbClr val="00007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62" d="100"/>
          <a:sy n="62" d="100"/>
        </p:scale>
        <p:origin x="78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99" y="-77"/>
      </p:cViewPr>
      <p:guideLst>
        <p:guide orient="horz" pos="2958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D0C40A00-78D3-42CB-B223-F91C34EC529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30C14E9D-11AA-47D4-BF8A-18F0E3B10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/>
          <a:lstStyle>
            <a:lvl1pPr algn="r">
              <a:defRPr sz="1300"/>
            </a:lvl1pPr>
          </a:lstStyle>
          <a:p>
            <a:fld id="{C0A6DA78-6796-4722-BFD8-3CCA58F59B7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4" tIns="47072" rIns="94144" bIns="470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32"/>
            <a:ext cx="5681980" cy="4224813"/>
          </a:xfrm>
          <a:prstGeom prst="rect">
            <a:avLst/>
          </a:prstGeom>
        </p:spPr>
        <p:txBody>
          <a:bodyPr vert="horz" lIns="94144" tIns="47072" rIns="94144" bIns="470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3"/>
            <a:ext cx="3077739" cy="469424"/>
          </a:xfrm>
          <a:prstGeom prst="rect">
            <a:avLst/>
          </a:prstGeom>
        </p:spPr>
        <p:txBody>
          <a:bodyPr vert="horz" lIns="94144" tIns="47072" rIns="94144" bIns="47072" rtlCol="0" anchor="b"/>
          <a:lstStyle>
            <a:lvl1pPr algn="r">
              <a:defRPr sz="1300"/>
            </a:lvl1pPr>
          </a:lstStyle>
          <a:p>
            <a:fld id="{A7776289-CDDB-4FB6-A89D-68B1A207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/>
          <p:cNvPicPr>
            <a:picLocks noChangeAspect="1" noChangeArrowheads="1"/>
          </p:cNvPicPr>
          <p:nvPr userDrawn="1"/>
        </p:nvPicPr>
        <p:blipFill>
          <a:blip r:embed="rId2"/>
          <a:srcRect t="14286"/>
          <a:stretch>
            <a:fillRect/>
          </a:stretch>
        </p:blipFill>
        <p:spPr bwMode="auto">
          <a:xfrm>
            <a:off x="0" y="152400"/>
            <a:ext cx="284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gray">
          <a:xfrm>
            <a:off x="0" y="4114800"/>
            <a:ext cx="9144000" cy="2743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D6D76AC-B19F-42D6-9C4D-7B5F6DC627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gray">
          <a:xfrm>
            <a:off x="0" y="3505200"/>
            <a:ext cx="9144000" cy="609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85800"/>
            <a:ext cx="3096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DF81-DC83-4FD4-96BC-700CFEC36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6F19-0FAF-49F5-9AED-7E7E4273C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CC92220-C28F-4CBA-B2BE-417B1F126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2954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8481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94D9-D6A5-43D0-8E6F-9DA7DFC93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78998-7A0A-473F-A1FE-06AE3F6FD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A3A-A95C-4255-8453-E4AC88000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EC9B2-554E-4CEA-9A03-9A6C2AD8C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7D647-66EF-40D7-8F9A-8BFE3B112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B1697-AF20-47D2-AE55-2D8FC7979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C026-5D75-40D0-8408-87D0D2F31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AA89-8FA7-4B00-BFA3-BB37D6B56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8743-34C1-49D9-82D4-B73D47CF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915400" y="981075"/>
            <a:ext cx="2286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"/>
            <a:ext cx="9144000" cy="762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BDEB248-43A2-483A-81CC-C9989A584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76200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 style</a:t>
            </a: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gray">
          <a:xfrm>
            <a:off x="0" y="762001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543800" y="0"/>
          <a:ext cx="822469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5" imgW="4241270" imgH="5396825" progId="">
                  <p:embed/>
                </p:oleObj>
              </mc:Choice>
              <mc:Fallback>
                <p:oleObj name="Image" r:id="rId15" imgW="4241270" imgH="539682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0"/>
                        <a:ext cx="822469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 userDrawn="1"/>
        </p:nvGraphicFramePr>
        <p:xfrm>
          <a:off x="8359259" y="0"/>
          <a:ext cx="78474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17" imgW="3263492" imgH="4863492" progId="">
                  <p:embed/>
                </p:oleObj>
              </mc:Choice>
              <mc:Fallback>
                <p:oleObj name="Image" r:id="rId17" imgW="3263492" imgH="4863492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259" y="0"/>
                        <a:ext cx="78474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58F8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Haettenschweiler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200" b="1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>
              <a:lumMod val="50000"/>
            </a:schemeClr>
          </a:solidFill>
          <a:latin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419600"/>
            <a:ext cx="8229600" cy="1066800"/>
          </a:xfrm>
        </p:spPr>
        <p:txBody>
          <a:bodyPr/>
          <a:lstStyle/>
          <a:p>
            <a:pPr algn="r">
              <a:spcBef>
                <a:spcPts val="1000"/>
              </a:spcBef>
              <a:spcAft>
                <a:spcPts val="1000"/>
              </a:spcAft>
            </a:pPr>
            <a:r>
              <a:rPr lang="it-IT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Pemodelan Programasi Linier dan</a:t>
            </a:r>
            <a:br>
              <a:rPr lang="it-IT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it-IT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Solusi Manual Model Assignment</a:t>
            </a:r>
            <a:r>
              <a:rPr lang="sv-SE" sz="36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sv-SE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week 08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867400"/>
            <a:ext cx="5943600" cy="609600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W. </a:t>
            </a:r>
            <a:r>
              <a:rPr lang="en-US" i="1" dirty="0" err="1">
                <a:solidFill>
                  <a:schemeClr val="bg1"/>
                </a:solidFill>
              </a:rPr>
              <a:t>Rofianto</a:t>
            </a:r>
            <a:r>
              <a:rPr lang="en-US" i="1" dirty="0">
                <a:solidFill>
                  <a:schemeClr val="bg1"/>
                </a:solidFill>
              </a:rPr>
              <a:t>, ST, </a:t>
            </a:r>
            <a:r>
              <a:rPr lang="en-US" i="1" dirty="0" err="1">
                <a:solidFill>
                  <a:schemeClr val="bg1"/>
                </a:solidFill>
              </a:rPr>
              <a:t>MSi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Seimbang</a:t>
            </a:r>
            <a:r>
              <a:rPr lang="en-US" dirty="0"/>
              <a:t> (</a:t>
            </a:r>
            <a:r>
              <a:rPr lang="en-US" dirty="0" err="1"/>
              <a:t>Penambahan</a:t>
            </a:r>
            <a:r>
              <a:rPr lang="en-US" dirty="0"/>
              <a:t> Dummy) </a:t>
            </a:r>
          </a:p>
        </p:txBody>
      </p:sp>
      <p:graphicFrame>
        <p:nvGraphicFramePr>
          <p:cNvPr id="4" name="Group 47"/>
          <p:cNvGraphicFramePr>
            <a:graphicFrameLocks/>
          </p:cNvGraphicFramePr>
          <p:nvPr/>
        </p:nvGraphicFramePr>
        <p:xfrm>
          <a:off x="228600" y="1143000"/>
          <a:ext cx="3810000" cy="19812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64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Group 47"/>
          <p:cNvGraphicFramePr>
            <a:graphicFrameLocks/>
          </p:cNvGraphicFramePr>
          <p:nvPr/>
        </p:nvGraphicFramePr>
        <p:xfrm>
          <a:off x="228600" y="4023360"/>
          <a:ext cx="3124200" cy="23774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64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/>
          </p:cNvGraphicFramePr>
          <p:nvPr/>
        </p:nvGraphicFramePr>
        <p:xfrm>
          <a:off x="4876800" y="1143000"/>
          <a:ext cx="3810000" cy="23774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64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/>
          </p:cNvGraphicFramePr>
          <p:nvPr/>
        </p:nvGraphicFramePr>
        <p:xfrm>
          <a:off x="4876800" y="4038600"/>
          <a:ext cx="3810000" cy="237744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64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275" y="2024062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843462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9600"/>
            <a:ext cx="9144000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714" y="609600"/>
            <a:ext cx="57210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620000" cy="563562"/>
          </a:xfrm>
        </p:spPr>
        <p:txBody>
          <a:bodyPr/>
          <a:lstStyle/>
          <a:p>
            <a:r>
              <a:rPr lang="sv-SE" dirty="0"/>
              <a:t>Pemodelan Penempatan Sumber Daya (Assignment Model) 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3813"/>
            <a:ext cx="7772400" cy="48783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dirty="0"/>
              <a:t>Model </a:t>
            </a:r>
            <a:r>
              <a:rPr lang="en-US" sz="2000" b="0" dirty="0" err="1"/>
              <a:t>ini</a:t>
            </a:r>
            <a:r>
              <a:rPr lang="en-US" sz="2000" b="0" dirty="0"/>
              <a:t> </a:t>
            </a:r>
            <a:r>
              <a:rPr lang="en-US" sz="2000" b="0" dirty="0" err="1"/>
              <a:t>berguna</a:t>
            </a:r>
            <a:r>
              <a:rPr lang="en-US" sz="2000" b="0" dirty="0"/>
              <a:t> </a:t>
            </a:r>
            <a:r>
              <a:rPr lang="en-US" sz="2000" b="0" dirty="0" err="1"/>
              <a:t>untuk</a:t>
            </a:r>
            <a:r>
              <a:rPr lang="en-US" sz="2000" b="0" dirty="0"/>
              <a:t> </a:t>
            </a:r>
            <a:r>
              <a:rPr lang="en-US" sz="2000" b="0" dirty="0" err="1"/>
              <a:t>menempatkan</a:t>
            </a:r>
            <a:r>
              <a:rPr lang="en-US" sz="2000" b="0" dirty="0"/>
              <a:t> n </a:t>
            </a:r>
            <a:r>
              <a:rPr lang="en-US" sz="2000" b="0" dirty="0" err="1"/>
              <a:t>sumber</a:t>
            </a:r>
            <a:r>
              <a:rPr lang="en-US" sz="2000" b="0" dirty="0"/>
              <a:t> </a:t>
            </a:r>
            <a:r>
              <a:rPr lang="en-US" sz="2000" b="0" dirty="0" err="1"/>
              <a:t>daya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n </a:t>
            </a:r>
            <a:r>
              <a:rPr lang="en-US" sz="2000" b="0" dirty="0" err="1"/>
              <a:t>tugas</a:t>
            </a:r>
            <a:r>
              <a:rPr lang="en-US" sz="2000" b="0" dirty="0"/>
              <a:t> agar </a:t>
            </a:r>
            <a:r>
              <a:rPr lang="en-US" sz="2000" b="0" dirty="0" err="1"/>
              <a:t>diperoleh</a:t>
            </a:r>
            <a:r>
              <a:rPr lang="en-US" sz="2000" b="0" dirty="0"/>
              <a:t> </a:t>
            </a:r>
            <a:r>
              <a:rPr lang="en-US" sz="2000" b="0" dirty="0" err="1"/>
              <a:t>hasil</a:t>
            </a:r>
            <a:r>
              <a:rPr lang="en-US" sz="2000" b="0" dirty="0"/>
              <a:t> optimal.</a:t>
            </a:r>
          </a:p>
          <a:p>
            <a:pPr marL="0" indent="0" eaLnBrk="1" hangingPunct="1">
              <a:buFontTx/>
              <a:buNone/>
            </a:pPr>
            <a:endParaRPr lang="en-US" sz="2000" b="0" dirty="0"/>
          </a:p>
          <a:p>
            <a:pPr marL="0" indent="0" eaLnBrk="1" hangingPunct="1">
              <a:buFontTx/>
              <a:buNone/>
            </a:pPr>
            <a:r>
              <a:rPr lang="en-US" sz="2000" b="0" dirty="0" err="1"/>
              <a:t>Asumsi</a:t>
            </a:r>
            <a:r>
              <a:rPr lang="en-US" sz="2000" b="0" dirty="0"/>
              <a:t> 1 </a:t>
            </a:r>
            <a:r>
              <a:rPr lang="en-US" sz="2000" b="0" dirty="0">
                <a:sym typeface="Wingdings" pitchFamily="2" charset="2"/>
              </a:rPr>
              <a:t> </a:t>
            </a:r>
            <a:r>
              <a:rPr lang="en-US" sz="2000" b="0" dirty="0" err="1">
                <a:sym typeface="Wingdings" pitchFamily="2" charset="2"/>
              </a:rPr>
              <a:t>Tiap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sumber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daya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hanya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dialokasikan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pada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satu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tugas</a:t>
            </a:r>
            <a:endParaRPr lang="en-US" sz="2000" b="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>
                <a:sym typeface="Wingdings" pitchFamily="2" charset="2"/>
              </a:rPr>
              <a:t>Asumsi</a:t>
            </a:r>
            <a:r>
              <a:rPr lang="en-US" sz="2000" b="0" dirty="0">
                <a:sym typeface="Wingdings" pitchFamily="2" charset="2"/>
              </a:rPr>
              <a:t> 2  </a:t>
            </a:r>
            <a:r>
              <a:rPr lang="en-US" sz="2000" b="0" dirty="0" err="1">
                <a:sym typeface="Wingdings" pitchFamily="2" charset="2"/>
              </a:rPr>
              <a:t>Tiap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tugas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hanya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dikerjakan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oleh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satu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sumber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daya</a:t>
            </a:r>
            <a:endParaRPr lang="en-US" sz="2000" b="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>
                <a:sym typeface="Wingdings" pitchFamily="2" charset="2"/>
              </a:rPr>
              <a:t>Asumsi</a:t>
            </a:r>
            <a:r>
              <a:rPr lang="en-US" sz="2000" b="0" dirty="0">
                <a:sym typeface="Wingdings" pitchFamily="2" charset="2"/>
              </a:rPr>
              <a:t> 3  Agar </a:t>
            </a:r>
            <a:r>
              <a:rPr lang="en-US" sz="2000" b="0" dirty="0" err="1">
                <a:sym typeface="Wingdings" pitchFamily="2" charset="2"/>
              </a:rPr>
              <a:t>memudahkan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pencarian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solusi</a:t>
            </a:r>
            <a:r>
              <a:rPr lang="en-US" sz="2000" b="0" dirty="0">
                <a:sym typeface="Wingdings" pitchFamily="2" charset="2"/>
              </a:rPr>
              <a:t>, </a:t>
            </a:r>
            <a:r>
              <a:rPr lang="en-US" sz="2000" b="0" dirty="0" err="1">
                <a:sym typeface="Wingdings" pitchFamily="2" charset="2"/>
              </a:rPr>
              <a:t>jumlah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sumber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daya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harus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sama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dengan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jumlah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tugas</a:t>
            </a:r>
            <a:endParaRPr lang="en-US" sz="2000" b="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endParaRPr lang="en-US" sz="2000" b="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err="1">
                <a:sym typeface="Wingdings" pitchFamily="2" charset="2"/>
              </a:rPr>
              <a:t>Salah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satu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metode</a:t>
            </a:r>
            <a:r>
              <a:rPr lang="en-US" sz="2000" b="0" dirty="0">
                <a:sym typeface="Wingdings" pitchFamily="2" charset="2"/>
              </a:rPr>
              <a:t> yang </a:t>
            </a:r>
            <a:r>
              <a:rPr lang="en-US" sz="2000" b="0" dirty="0" err="1">
                <a:sym typeface="Wingdings" pitchFamily="2" charset="2"/>
              </a:rPr>
              <a:t>populer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untuk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menyelesaikan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persoalan</a:t>
            </a:r>
            <a:r>
              <a:rPr lang="en-US" sz="2000" b="0" dirty="0">
                <a:sym typeface="Wingdings" pitchFamily="2" charset="2"/>
              </a:rPr>
              <a:t> assignment model </a:t>
            </a:r>
            <a:r>
              <a:rPr lang="en-US" sz="2000" b="0" dirty="0" err="1">
                <a:sym typeface="Wingdings" pitchFamily="2" charset="2"/>
              </a:rPr>
              <a:t>adalah</a:t>
            </a:r>
            <a:r>
              <a:rPr lang="en-US" sz="2000" b="0" dirty="0">
                <a:sym typeface="Wingdings" pitchFamily="2" charset="2"/>
              </a:rPr>
              <a:t> Hungarian method.</a:t>
            </a:r>
            <a:endParaRPr lang="en-US" sz="20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6172200" cy="563562"/>
          </a:xfrm>
        </p:spPr>
        <p:txBody>
          <a:bodyPr/>
          <a:lstStyle/>
          <a:p>
            <a:pPr eaLnBrk="1" hangingPunct="1"/>
            <a:r>
              <a:rPr lang="sv-SE" dirty="0"/>
              <a:t>Solusi Assignment Model</a:t>
            </a:r>
            <a:endParaRPr lang="en-US" dirty="0"/>
          </a:p>
        </p:txBody>
      </p:sp>
      <p:graphicFrame>
        <p:nvGraphicFramePr>
          <p:cNvPr id="237615" name="Group 47"/>
          <p:cNvGraphicFramePr>
            <a:graphicFrameLocks noGrp="1"/>
          </p:cNvGraphicFramePr>
          <p:nvPr>
            <p:ph idx="1"/>
          </p:nvPr>
        </p:nvGraphicFramePr>
        <p:xfrm>
          <a:off x="685800" y="3505200"/>
          <a:ext cx="3810000" cy="2743201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228600" y="1127125"/>
            <a:ext cx="82423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Segoe UI" pitchFamily="34" charset="0"/>
                <a:ea typeface="Segoe UI" pitchFamily="34" charset="0"/>
                <a:cs typeface="Segoe UI" pitchFamily="34" charset="0"/>
              </a:rPr>
              <a:t>Misalkan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suatu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perusahaan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diketahui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data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lamanya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waktu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dibutuhkan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masing-masing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menyelesaikan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satu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jenis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dalam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satuan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hari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</a:p>
          <a:p>
            <a:pPr algn="just"/>
            <a:endParaRPr lang="en-US" sz="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Tujuan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ingin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dicapai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adalah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penempatan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pada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meminimumkan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total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waktu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yang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diperlukan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untuk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menyelesaikan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semua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pekerjaan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Hungarian Method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36638"/>
            <a:ext cx="8229600" cy="5059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0" dirty="0"/>
              <a:t>STEP 1 </a:t>
            </a:r>
            <a:r>
              <a:rPr lang="en-US" sz="2200" b="0" dirty="0">
                <a:sym typeface="Wingdings" pitchFamily="2" charset="2"/>
              </a:rPr>
              <a:t> </a:t>
            </a:r>
            <a:r>
              <a:rPr lang="en-US" sz="2200" b="0" dirty="0" err="1">
                <a:sym typeface="Wingdings" pitchFamily="2" charset="2"/>
              </a:rPr>
              <a:t>Tentukan</a:t>
            </a:r>
            <a:r>
              <a:rPr lang="en-US" sz="2200" b="0" dirty="0">
                <a:sym typeface="Wingdings" pitchFamily="2" charset="2"/>
              </a:rPr>
              <a:t> </a:t>
            </a:r>
            <a:r>
              <a:rPr lang="en-US" sz="2200" b="0" dirty="0" err="1">
                <a:sym typeface="Wingdings" pitchFamily="2" charset="2"/>
              </a:rPr>
              <a:t>tabel</a:t>
            </a:r>
            <a:r>
              <a:rPr lang="en-US" sz="2200" b="0" dirty="0">
                <a:sym typeface="Wingdings" pitchFamily="2" charset="2"/>
              </a:rPr>
              <a:t> opportunity cost</a:t>
            </a:r>
            <a:endParaRPr lang="en-US" sz="2200" b="0" dirty="0"/>
          </a:p>
        </p:txBody>
      </p:sp>
      <p:graphicFrame>
        <p:nvGraphicFramePr>
          <p:cNvPr id="238682" name="Group 90"/>
          <p:cNvGraphicFramePr>
            <a:graphicFrameLocks noGrp="1"/>
          </p:cNvGraphicFramePr>
          <p:nvPr/>
        </p:nvGraphicFramePr>
        <p:xfrm>
          <a:off x="381000" y="2292350"/>
          <a:ext cx="3810000" cy="2736851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304800" y="1766888"/>
            <a:ext cx="280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Row-Reduced Cost Table</a:t>
            </a:r>
          </a:p>
        </p:txBody>
      </p:sp>
      <p:graphicFrame>
        <p:nvGraphicFramePr>
          <p:cNvPr id="238681" name="Group 89"/>
          <p:cNvGraphicFramePr>
            <a:graphicFrameLocks noGrp="1"/>
          </p:cNvGraphicFramePr>
          <p:nvPr/>
        </p:nvGraphicFramePr>
        <p:xfrm>
          <a:off x="4876800" y="2292350"/>
          <a:ext cx="3810000" cy="2736851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73" name="Line 85"/>
          <p:cNvSpPr>
            <a:spLocks noChangeShapeType="1"/>
          </p:cNvSpPr>
          <p:nvPr/>
        </p:nvSpPr>
        <p:spPr bwMode="auto">
          <a:xfrm>
            <a:off x="4343400" y="37401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74" name="Text Box 86"/>
          <p:cNvSpPr txBox="1">
            <a:spLocks noChangeArrowheads="1"/>
          </p:cNvSpPr>
          <p:nvPr/>
        </p:nvSpPr>
        <p:spPr bwMode="auto">
          <a:xfrm>
            <a:off x="4819650" y="1744663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Opportunity Cost Table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Hungarian Method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36638"/>
            <a:ext cx="7620000" cy="5059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0" dirty="0"/>
              <a:t>STEP 2 </a:t>
            </a:r>
            <a:r>
              <a:rPr lang="en-US" sz="2200" b="0" dirty="0">
                <a:sym typeface="Wingdings" pitchFamily="2" charset="2"/>
              </a:rPr>
              <a:t> </a:t>
            </a:r>
            <a:r>
              <a:rPr lang="en-US" sz="2200" b="0" dirty="0" err="1">
                <a:sym typeface="Wingdings" pitchFamily="2" charset="2"/>
              </a:rPr>
              <a:t>Tentukan</a:t>
            </a:r>
            <a:r>
              <a:rPr lang="en-US" sz="2200" b="0" dirty="0">
                <a:sym typeface="Wingdings" pitchFamily="2" charset="2"/>
              </a:rPr>
              <a:t> </a:t>
            </a:r>
            <a:r>
              <a:rPr lang="en-US" sz="2200" b="0" dirty="0" err="1">
                <a:sym typeface="Wingdings" pitchFamily="2" charset="2"/>
              </a:rPr>
              <a:t>apakah</a:t>
            </a:r>
            <a:r>
              <a:rPr lang="en-US" sz="2200" b="0" dirty="0">
                <a:sym typeface="Wingdings" pitchFamily="2" charset="2"/>
              </a:rPr>
              <a:t> </a:t>
            </a:r>
            <a:r>
              <a:rPr lang="en-US" sz="2200" b="0" dirty="0" err="1">
                <a:sym typeface="Wingdings" pitchFamily="2" charset="2"/>
              </a:rPr>
              <a:t>penempatan</a:t>
            </a:r>
            <a:r>
              <a:rPr lang="en-US" sz="2200" b="0" dirty="0">
                <a:sym typeface="Wingdings" pitchFamily="2" charset="2"/>
              </a:rPr>
              <a:t> optimal </a:t>
            </a:r>
            <a:r>
              <a:rPr lang="en-US" sz="2200" b="0" dirty="0" err="1">
                <a:sym typeface="Wingdings" pitchFamily="2" charset="2"/>
              </a:rPr>
              <a:t>sudah</a:t>
            </a:r>
            <a:r>
              <a:rPr lang="en-US" sz="2200" b="0" dirty="0">
                <a:sym typeface="Wingdings" pitchFamily="2" charset="2"/>
              </a:rPr>
              <a:t> </a:t>
            </a:r>
            <a:r>
              <a:rPr lang="en-US" sz="2200" b="0" dirty="0" err="1">
                <a:sym typeface="Wingdings" pitchFamily="2" charset="2"/>
              </a:rPr>
              <a:t>diperoleh</a:t>
            </a:r>
            <a:r>
              <a:rPr lang="en-US" sz="2200" b="0" dirty="0">
                <a:sym typeface="Wingdings" pitchFamily="2" charset="2"/>
              </a:rPr>
              <a:t>? (</a:t>
            </a:r>
            <a:r>
              <a:rPr lang="en-US" sz="2200" b="0" dirty="0" err="1">
                <a:sym typeface="Wingdings" pitchFamily="2" charset="2"/>
              </a:rPr>
              <a:t>Jumlah</a:t>
            </a:r>
            <a:r>
              <a:rPr lang="en-US" sz="2200" b="0" dirty="0">
                <a:sym typeface="Wingdings" pitchFamily="2" charset="2"/>
              </a:rPr>
              <a:t> </a:t>
            </a:r>
            <a:r>
              <a:rPr lang="en-US" sz="2200" b="0" dirty="0" err="1">
                <a:sym typeface="Wingdings" pitchFamily="2" charset="2"/>
              </a:rPr>
              <a:t>garis</a:t>
            </a:r>
            <a:r>
              <a:rPr lang="en-US" sz="2200" b="0" dirty="0">
                <a:sym typeface="Wingdings" pitchFamily="2" charset="2"/>
              </a:rPr>
              <a:t> = </a:t>
            </a:r>
            <a:r>
              <a:rPr lang="en-US" sz="2200" b="0" dirty="0" err="1">
                <a:sym typeface="Wingdings" pitchFamily="2" charset="2"/>
              </a:rPr>
              <a:t>jumlah</a:t>
            </a:r>
            <a:r>
              <a:rPr lang="en-US" sz="2200" b="0" dirty="0">
                <a:sym typeface="Wingdings" pitchFamily="2" charset="2"/>
              </a:rPr>
              <a:t> </a:t>
            </a:r>
            <a:r>
              <a:rPr lang="en-US" sz="2200" b="0" dirty="0" err="1">
                <a:sym typeface="Wingdings" pitchFamily="2" charset="2"/>
              </a:rPr>
              <a:t>baris</a:t>
            </a:r>
            <a:r>
              <a:rPr lang="en-US" sz="2200" b="0" dirty="0">
                <a:sym typeface="Wingdings" pitchFamily="2" charset="2"/>
              </a:rPr>
              <a:t>/</a:t>
            </a:r>
            <a:r>
              <a:rPr lang="en-US" sz="2200" b="0" dirty="0" err="1">
                <a:sym typeface="Wingdings" pitchFamily="2" charset="2"/>
              </a:rPr>
              <a:t>jumlah</a:t>
            </a:r>
            <a:r>
              <a:rPr lang="en-US" sz="2200" b="0" dirty="0">
                <a:sym typeface="Wingdings" pitchFamily="2" charset="2"/>
              </a:rPr>
              <a:t> </a:t>
            </a:r>
            <a:r>
              <a:rPr lang="en-US" sz="2200" b="0" dirty="0" err="1">
                <a:sym typeface="Wingdings" pitchFamily="2" charset="2"/>
              </a:rPr>
              <a:t>kolom</a:t>
            </a:r>
            <a:r>
              <a:rPr lang="en-US" sz="2200" b="0" dirty="0">
                <a:sym typeface="Wingdings" pitchFamily="2" charset="2"/>
              </a:rPr>
              <a:t>)	</a:t>
            </a:r>
            <a:endParaRPr lang="en-US" sz="2200" b="0" dirty="0"/>
          </a:p>
        </p:txBody>
      </p:sp>
      <p:graphicFrame>
        <p:nvGraphicFramePr>
          <p:cNvPr id="239620" name="Group 4"/>
          <p:cNvGraphicFramePr>
            <a:graphicFrameLocks noGrp="1"/>
          </p:cNvGraphicFramePr>
          <p:nvPr/>
        </p:nvGraphicFramePr>
        <p:xfrm>
          <a:off x="895350" y="2805113"/>
          <a:ext cx="3810000" cy="2736851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838200" y="21336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Opportunity Cost Table</a:t>
            </a:r>
          </a:p>
        </p:txBody>
      </p:sp>
      <p:sp>
        <p:nvSpPr>
          <p:cNvPr id="239661" name="Line 45"/>
          <p:cNvSpPr>
            <a:spLocks noChangeShapeType="1"/>
          </p:cNvSpPr>
          <p:nvPr/>
        </p:nvSpPr>
        <p:spPr bwMode="auto">
          <a:xfrm>
            <a:off x="1981200" y="3886200"/>
            <a:ext cx="2743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62" name="Line 46"/>
          <p:cNvSpPr>
            <a:spLocks noChangeShapeType="1"/>
          </p:cNvSpPr>
          <p:nvPr/>
        </p:nvSpPr>
        <p:spPr bwMode="auto">
          <a:xfrm>
            <a:off x="1981200" y="4343400"/>
            <a:ext cx="2743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63" name="Line 47"/>
          <p:cNvSpPr>
            <a:spLocks noChangeShapeType="1"/>
          </p:cNvSpPr>
          <p:nvPr/>
        </p:nvSpPr>
        <p:spPr bwMode="auto">
          <a:xfrm rot="-5400000">
            <a:off x="2057400" y="4648200"/>
            <a:ext cx="18288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61" grpId="0" animBg="1"/>
      <p:bldP spid="239662" grpId="0" animBg="1"/>
      <p:bldP spid="2396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Hungarian Method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36638"/>
            <a:ext cx="8229600" cy="5059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 dirty="0"/>
              <a:t>STEP 3 </a:t>
            </a:r>
            <a:r>
              <a:rPr lang="en-US" sz="2000" b="0" dirty="0">
                <a:sym typeface="Wingdings" pitchFamily="2" charset="2"/>
              </a:rPr>
              <a:t> </a:t>
            </a:r>
            <a:r>
              <a:rPr lang="en-US" sz="2000" b="0" dirty="0" err="1">
                <a:sym typeface="Wingdings" pitchFamily="2" charset="2"/>
              </a:rPr>
              <a:t>Lakukan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revisi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terhadap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tabel</a:t>
            </a:r>
            <a:r>
              <a:rPr lang="en-US" sz="2000" b="0" dirty="0">
                <a:sym typeface="Wingdings" pitchFamily="2" charset="2"/>
              </a:rPr>
              <a:t> opportunity cost </a:t>
            </a:r>
            <a:r>
              <a:rPr lang="en-US" sz="2000" b="0" dirty="0" err="1">
                <a:sym typeface="Wingdings" pitchFamily="2" charset="2"/>
              </a:rPr>
              <a:t>lalu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lakukan</a:t>
            </a:r>
            <a:endParaRPr lang="en-US" sz="2000" b="0" dirty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000" b="0" dirty="0">
                <a:sym typeface="Wingdings" pitchFamily="2" charset="2"/>
              </a:rPr>
              <a:t>		     </a:t>
            </a:r>
            <a:r>
              <a:rPr lang="en-US" sz="2000" b="0" dirty="0" err="1">
                <a:sym typeface="Wingdings" pitchFamily="2" charset="2"/>
              </a:rPr>
              <a:t>kembali</a:t>
            </a:r>
            <a:r>
              <a:rPr lang="en-US" sz="2000" b="0" dirty="0">
                <a:sym typeface="Wingdings" pitchFamily="2" charset="2"/>
              </a:rPr>
              <a:t> </a:t>
            </a:r>
            <a:r>
              <a:rPr lang="en-US" sz="2000" b="0" dirty="0" err="1">
                <a:sym typeface="Wingdings" pitchFamily="2" charset="2"/>
              </a:rPr>
              <a:t>langkah</a:t>
            </a:r>
            <a:r>
              <a:rPr lang="en-US" sz="2000" b="0" dirty="0">
                <a:sym typeface="Wingdings" pitchFamily="2" charset="2"/>
              </a:rPr>
              <a:t> 2 	</a:t>
            </a:r>
            <a:endParaRPr lang="en-US" sz="2000" b="0" dirty="0"/>
          </a:p>
        </p:txBody>
      </p:sp>
      <p:graphicFrame>
        <p:nvGraphicFramePr>
          <p:cNvPr id="240644" name="Group 4"/>
          <p:cNvGraphicFramePr>
            <a:graphicFrameLocks noGrp="1"/>
          </p:cNvGraphicFramePr>
          <p:nvPr/>
        </p:nvGraphicFramePr>
        <p:xfrm>
          <a:off x="895350" y="2805113"/>
          <a:ext cx="3810000" cy="2736851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838200" y="21336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Opportunity Cost Table</a:t>
            </a:r>
          </a:p>
        </p:txBody>
      </p:sp>
      <p:sp>
        <p:nvSpPr>
          <p:cNvPr id="240685" name="Line 45"/>
          <p:cNvSpPr>
            <a:spLocks noChangeShapeType="1"/>
          </p:cNvSpPr>
          <p:nvPr/>
        </p:nvSpPr>
        <p:spPr bwMode="auto">
          <a:xfrm>
            <a:off x="1981200" y="4343400"/>
            <a:ext cx="2743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686" name="Line 46"/>
          <p:cNvSpPr>
            <a:spLocks noChangeShapeType="1"/>
          </p:cNvSpPr>
          <p:nvPr/>
        </p:nvSpPr>
        <p:spPr bwMode="auto">
          <a:xfrm>
            <a:off x="1981200" y="5334000"/>
            <a:ext cx="2743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687" name="Line 47"/>
          <p:cNvSpPr>
            <a:spLocks noChangeShapeType="1"/>
          </p:cNvSpPr>
          <p:nvPr/>
        </p:nvSpPr>
        <p:spPr bwMode="auto">
          <a:xfrm rot="-5400000">
            <a:off x="1371600" y="4648200"/>
            <a:ext cx="18288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688" name="Line 48"/>
          <p:cNvSpPr>
            <a:spLocks noChangeShapeType="1"/>
          </p:cNvSpPr>
          <p:nvPr/>
        </p:nvSpPr>
        <p:spPr bwMode="auto">
          <a:xfrm rot="-5400000">
            <a:off x="2057400" y="4648200"/>
            <a:ext cx="18288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85" grpId="0" animBg="1"/>
      <p:bldP spid="240686" grpId="0" animBg="1"/>
      <p:bldP spid="240687" grpId="0" animBg="1"/>
      <p:bldP spid="2406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/>
              <a:t>Hungarian Method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3814763" cy="445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b="0"/>
              <a:t>Penempatan</a:t>
            </a:r>
            <a:r>
              <a:rPr lang="en-US" sz="2200" b="0" dirty="0"/>
              <a:t> Optimal</a:t>
            </a:r>
            <a:r>
              <a:rPr lang="en-US" sz="2200" b="0" dirty="0">
                <a:sym typeface="Wingdings" pitchFamily="2" charset="2"/>
              </a:rPr>
              <a:t> 	</a:t>
            </a:r>
            <a:endParaRPr lang="en-US" sz="2200" b="0" dirty="0"/>
          </a:p>
        </p:txBody>
      </p:sp>
      <p:graphicFrame>
        <p:nvGraphicFramePr>
          <p:cNvPr id="241728" name="Group 64"/>
          <p:cNvGraphicFramePr>
            <a:graphicFrameLocks noGrp="1"/>
          </p:cNvGraphicFramePr>
          <p:nvPr>
            <p:ph sz="quarter" idx="2"/>
          </p:nvPr>
        </p:nvGraphicFramePr>
        <p:xfrm>
          <a:off x="4948238" y="2667000"/>
          <a:ext cx="3814762" cy="2281238"/>
        </p:xfrm>
        <a:graphic>
          <a:graphicData uri="http://schemas.openxmlformats.org/drawingml/2006/table">
            <a:tbl>
              <a:tblPr/>
              <a:tblGrid>
                <a:gridCol w="280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Penempatan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 1 – pekerjaan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 2 – pekerjaan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 3 – pekerjaan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 4 – pekerjaan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waktu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1682" name="Group 18"/>
          <p:cNvGraphicFramePr>
            <a:graphicFrameLocks noGrp="1"/>
          </p:cNvGraphicFramePr>
          <p:nvPr/>
        </p:nvGraphicFramePr>
        <p:xfrm>
          <a:off x="838200" y="2652713"/>
          <a:ext cx="3810000" cy="2736851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781050" y="19812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Opportunity Cost Table</a:t>
            </a:r>
          </a:p>
        </p:txBody>
      </p:sp>
      <p:sp>
        <p:nvSpPr>
          <p:cNvPr id="241723" name="Oval 59"/>
          <p:cNvSpPr>
            <a:spLocks noChangeArrowheads="1"/>
          </p:cNvSpPr>
          <p:nvPr/>
        </p:nvSpPr>
        <p:spPr bwMode="auto">
          <a:xfrm>
            <a:off x="4133850" y="4038600"/>
            <a:ext cx="3810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24" name="Oval 60"/>
          <p:cNvSpPr>
            <a:spLocks noChangeArrowheads="1"/>
          </p:cNvSpPr>
          <p:nvPr/>
        </p:nvSpPr>
        <p:spPr bwMode="auto">
          <a:xfrm>
            <a:off x="2076450" y="3581400"/>
            <a:ext cx="3810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25" name="Oval 61"/>
          <p:cNvSpPr>
            <a:spLocks noChangeArrowheads="1"/>
          </p:cNvSpPr>
          <p:nvPr/>
        </p:nvSpPr>
        <p:spPr bwMode="auto">
          <a:xfrm>
            <a:off x="3448050" y="4953000"/>
            <a:ext cx="3810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26" name="Oval 62"/>
          <p:cNvSpPr>
            <a:spLocks noChangeArrowheads="1"/>
          </p:cNvSpPr>
          <p:nvPr/>
        </p:nvSpPr>
        <p:spPr bwMode="auto">
          <a:xfrm>
            <a:off x="2762250" y="4495800"/>
            <a:ext cx="3810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23" grpId="0" animBg="1"/>
      <p:bldP spid="241724" grpId="0" animBg="1"/>
      <p:bldP spid="241725" grpId="0" animBg="1"/>
      <p:bldP spid="2417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Latihan</a:t>
            </a:r>
            <a:endParaRPr lang="en-US" dirty="0"/>
          </a:p>
        </p:txBody>
      </p:sp>
      <p:graphicFrame>
        <p:nvGraphicFramePr>
          <p:cNvPr id="242874" name="Group 186"/>
          <p:cNvGraphicFramePr>
            <a:graphicFrameLocks noGrp="1"/>
          </p:cNvGraphicFramePr>
          <p:nvPr/>
        </p:nvGraphicFramePr>
        <p:xfrm>
          <a:off x="381000" y="1066800"/>
          <a:ext cx="3886200" cy="2377440"/>
        </p:xfrm>
        <a:graphic>
          <a:graphicData uri="http://schemas.openxmlformats.org/drawingml/2006/table">
            <a:tbl>
              <a:tblPr/>
              <a:tblGrid>
                <a:gridCol w="108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2873" name="Group 185"/>
          <p:cNvGraphicFramePr>
            <a:graphicFrameLocks noGrp="1"/>
          </p:cNvGraphicFramePr>
          <p:nvPr/>
        </p:nvGraphicFramePr>
        <p:xfrm>
          <a:off x="4876800" y="1066800"/>
          <a:ext cx="3886200" cy="2377440"/>
        </p:xfrm>
        <a:graphic>
          <a:graphicData uri="http://schemas.openxmlformats.org/drawingml/2006/table">
            <a:tbl>
              <a:tblPr/>
              <a:tblGrid>
                <a:gridCol w="108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2872" name="Group 184"/>
          <p:cNvGraphicFramePr>
            <a:graphicFrameLocks noGrp="1"/>
          </p:cNvGraphicFramePr>
          <p:nvPr/>
        </p:nvGraphicFramePr>
        <p:xfrm>
          <a:off x="4876800" y="3962400"/>
          <a:ext cx="3886200" cy="2377440"/>
        </p:xfrm>
        <a:graphic>
          <a:graphicData uri="http://schemas.openxmlformats.org/drawingml/2006/table">
            <a:tbl>
              <a:tblPr/>
              <a:tblGrid>
                <a:gridCol w="108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5943600" y="4724400"/>
            <a:ext cx="2971800" cy="1752600"/>
            <a:chOff x="3888" y="2928"/>
            <a:chExt cx="1872" cy="1104"/>
          </a:xfrm>
        </p:grpSpPr>
        <p:sp>
          <p:nvSpPr>
            <p:cNvPr id="16560" name="Line 124"/>
            <p:cNvSpPr>
              <a:spLocks noChangeShapeType="1"/>
            </p:cNvSpPr>
            <p:nvPr/>
          </p:nvSpPr>
          <p:spPr bwMode="auto">
            <a:xfrm>
              <a:off x="3888" y="3024"/>
              <a:ext cx="187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Line 125"/>
            <p:cNvSpPr>
              <a:spLocks noChangeShapeType="1"/>
            </p:cNvSpPr>
            <p:nvPr/>
          </p:nvSpPr>
          <p:spPr bwMode="auto">
            <a:xfrm>
              <a:off x="3888" y="3552"/>
              <a:ext cx="187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Line 126"/>
            <p:cNvSpPr>
              <a:spLocks noChangeShapeType="1"/>
            </p:cNvSpPr>
            <p:nvPr/>
          </p:nvSpPr>
          <p:spPr bwMode="auto">
            <a:xfrm rot="-5400000">
              <a:off x="4872" y="3480"/>
              <a:ext cx="1104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2871" name="Group 183"/>
          <p:cNvGraphicFramePr>
            <a:graphicFrameLocks noGrp="1"/>
          </p:cNvGraphicFramePr>
          <p:nvPr/>
        </p:nvGraphicFramePr>
        <p:xfrm>
          <a:off x="381000" y="3962400"/>
          <a:ext cx="3886200" cy="2377440"/>
        </p:xfrm>
        <a:graphic>
          <a:graphicData uri="http://schemas.openxmlformats.org/drawingml/2006/table">
            <a:tbl>
              <a:tblPr/>
              <a:tblGrid>
                <a:gridCol w="108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Pekerjaan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1371600" y="4724400"/>
            <a:ext cx="2971800" cy="1828800"/>
            <a:chOff x="864" y="2928"/>
            <a:chExt cx="1872" cy="1152"/>
          </a:xfrm>
        </p:grpSpPr>
        <p:sp>
          <p:nvSpPr>
            <p:cNvPr id="16556" name="Line 168"/>
            <p:cNvSpPr>
              <a:spLocks noChangeShapeType="1"/>
            </p:cNvSpPr>
            <p:nvPr/>
          </p:nvSpPr>
          <p:spPr bwMode="auto">
            <a:xfrm>
              <a:off x="864" y="3024"/>
              <a:ext cx="187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Line 169"/>
            <p:cNvSpPr>
              <a:spLocks noChangeShapeType="1"/>
            </p:cNvSpPr>
            <p:nvPr/>
          </p:nvSpPr>
          <p:spPr bwMode="auto">
            <a:xfrm>
              <a:off x="864" y="3552"/>
              <a:ext cx="187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Line 170"/>
            <p:cNvSpPr>
              <a:spLocks noChangeShapeType="1"/>
            </p:cNvSpPr>
            <p:nvPr/>
          </p:nvSpPr>
          <p:spPr bwMode="auto">
            <a:xfrm rot="-5400000">
              <a:off x="1824" y="3504"/>
              <a:ext cx="115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Line 171"/>
            <p:cNvSpPr>
              <a:spLocks noChangeShapeType="1"/>
            </p:cNvSpPr>
            <p:nvPr/>
          </p:nvSpPr>
          <p:spPr bwMode="auto">
            <a:xfrm rot="-5400000">
              <a:off x="1392" y="3504"/>
              <a:ext cx="1152" cy="0"/>
            </a:xfrm>
            <a:prstGeom prst="lin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2860" name="Oval 172"/>
          <p:cNvSpPr>
            <a:spLocks noChangeArrowheads="1"/>
          </p:cNvSpPr>
          <p:nvPr/>
        </p:nvSpPr>
        <p:spPr bwMode="auto">
          <a:xfrm>
            <a:off x="1600200" y="4724400"/>
            <a:ext cx="4572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61" name="Oval 173"/>
          <p:cNvSpPr>
            <a:spLocks noChangeArrowheads="1"/>
          </p:cNvSpPr>
          <p:nvPr/>
        </p:nvSpPr>
        <p:spPr bwMode="auto">
          <a:xfrm>
            <a:off x="2286000" y="5562600"/>
            <a:ext cx="4572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62" name="Oval 174"/>
          <p:cNvSpPr>
            <a:spLocks noChangeArrowheads="1"/>
          </p:cNvSpPr>
          <p:nvPr/>
        </p:nvSpPr>
        <p:spPr bwMode="auto">
          <a:xfrm>
            <a:off x="2971800" y="5181600"/>
            <a:ext cx="4572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63" name="Oval 175"/>
          <p:cNvSpPr>
            <a:spLocks noChangeArrowheads="1"/>
          </p:cNvSpPr>
          <p:nvPr/>
        </p:nvSpPr>
        <p:spPr bwMode="auto">
          <a:xfrm>
            <a:off x="3657600" y="5943600"/>
            <a:ext cx="457200" cy="3810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864" name="Line 176"/>
          <p:cNvSpPr>
            <a:spLocks noChangeShapeType="1"/>
          </p:cNvSpPr>
          <p:nvPr/>
        </p:nvSpPr>
        <p:spPr bwMode="auto">
          <a:xfrm>
            <a:off x="4343400" y="2362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865" name="Line 177"/>
          <p:cNvSpPr>
            <a:spLocks noChangeShapeType="1"/>
          </p:cNvSpPr>
          <p:nvPr/>
        </p:nvSpPr>
        <p:spPr bwMode="auto">
          <a:xfrm>
            <a:off x="70866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866" name="Line 178"/>
          <p:cNvSpPr>
            <a:spLocks noChangeShapeType="1"/>
          </p:cNvSpPr>
          <p:nvPr/>
        </p:nvSpPr>
        <p:spPr bwMode="auto">
          <a:xfrm flipH="1">
            <a:off x="43434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860" grpId="0" animBg="1"/>
      <p:bldP spid="242861" grpId="0" animBg="1"/>
      <p:bldP spid="242862" grpId="0" animBg="1"/>
      <p:bldP spid="242863" grpId="0" animBg="1"/>
      <p:bldP spid="242864" grpId="0" animBg="1"/>
      <p:bldP spid="242865" grpId="0" animBg="1"/>
      <p:bldP spid="2428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Hungarian Method (</a:t>
            </a:r>
            <a:r>
              <a:rPr lang="en-US" dirty="0" err="1"/>
              <a:t>Maksimisasi</a:t>
            </a:r>
            <a:r>
              <a:rPr lang="en-US" dirty="0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0" dirty="0" err="1"/>
              <a:t>Utuk</a:t>
            </a:r>
            <a:r>
              <a:rPr lang="en-US" sz="2000" b="0" dirty="0"/>
              <a:t> </a:t>
            </a:r>
            <a:r>
              <a:rPr lang="en-US" sz="2000" b="0" dirty="0" err="1"/>
              <a:t>menyelesaikan</a:t>
            </a:r>
            <a:r>
              <a:rPr lang="en-US" sz="2000" b="0" dirty="0"/>
              <a:t> </a:t>
            </a:r>
            <a:r>
              <a:rPr lang="en-US" sz="2000" b="0" dirty="0" err="1"/>
              <a:t>persoalan</a:t>
            </a:r>
            <a:r>
              <a:rPr lang="en-US" sz="2000" b="0" dirty="0"/>
              <a:t> </a:t>
            </a:r>
            <a:r>
              <a:rPr lang="en-US" sz="2000" b="0" dirty="0" err="1"/>
              <a:t>maksimisasi</a:t>
            </a:r>
            <a:r>
              <a:rPr lang="en-US" sz="2000" b="0" dirty="0"/>
              <a:t> assignment model </a:t>
            </a:r>
            <a:r>
              <a:rPr lang="en-US" sz="2000" b="0" dirty="0" err="1"/>
              <a:t>dengan</a:t>
            </a:r>
            <a:r>
              <a:rPr lang="en-US" sz="2000" b="0" dirty="0"/>
              <a:t> </a:t>
            </a:r>
            <a:r>
              <a:rPr lang="en-US" sz="2000" b="0" dirty="0" err="1"/>
              <a:t>hungarian</a:t>
            </a:r>
            <a:r>
              <a:rPr lang="en-US" sz="2000" b="0" dirty="0"/>
              <a:t> method, </a:t>
            </a:r>
            <a:r>
              <a:rPr lang="en-US" sz="2000" b="0" dirty="0" err="1"/>
              <a:t>caranya</a:t>
            </a:r>
            <a:r>
              <a:rPr lang="en-US" sz="2000" b="0" dirty="0"/>
              <a:t> </a:t>
            </a:r>
            <a:r>
              <a:rPr lang="en-US" sz="2000" b="0" dirty="0" err="1"/>
              <a:t>sama</a:t>
            </a:r>
            <a:r>
              <a:rPr lang="en-US" sz="2000" b="0" dirty="0"/>
              <a:t> </a:t>
            </a:r>
            <a:r>
              <a:rPr lang="en-US" sz="2000" b="0" dirty="0" err="1"/>
              <a:t>hanya</a:t>
            </a:r>
            <a:r>
              <a:rPr lang="en-US" sz="2000" b="0" dirty="0"/>
              <a:t> </a:t>
            </a:r>
            <a:r>
              <a:rPr lang="en-US" sz="2000" b="0" dirty="0" err="1"/>
              <a:t>saja</a:t>
            </a:r>
            <a:r>
              <a:rPr lang="en-US" sz="2000" b="0" dirty="0"/>
              <a:t> </a:t>
            </a:r>
            <a:r>
              <a:rPr lang="en-US" sz="2000" b="0" dirty="0" err="1"/>
              <a:t>pada</a:t>
            </a:r>
            <a:r>
              <a:rPr lang="en-US" sz="2000" b="0" dirty="0"/>
              <a:t> </a:t>
            </a:r>
            <a:r>
              <a:rPr lang="en-US" sz="2000" b="0" dirty="0" err="1"/>
              <a:t>saat</a:t>
            </a:r>
            <a:r>
              <a:rPr lang="en-US" sz="2000" b="0" dirty="0"/>
              <a:t> </a:t>
            </a:r>
            <a:r>
              <a:rPr lang="en-US" sz="2000" b="0" dirty="0" err="1"/>
              <a:t>melakukan</a:t>
            </a:r>
            <a:r>
              <a:rPr lang="en-US" sz="2000" b="0" dirty="0"/>
              <a:t> </a:t>
            </a:r>
            <a:r>
              <a:rPr lang="en-US" sz="2000" b="0" dirty="0" err="1"/>
              <a:t>reduksi</a:t>
            </a:r>
            <a:r>
              <a:rPr lang="en-US" sz="2000" b="0" dirty="0"/>
              <a:t> </a:t>
            </a:r>
            <a:r>
              <a:rPr lang="en-US" sz="2000" b="0" dirty="0" err="1"/>
              <a:t>baris</a:t>
            </a:r>
            <a:r>
              <a:rPr lang="en-US" sz="2000" b="0" dirty="0"/>
              <a:t> </a:t>
            </a:r>
            <a:r>
              <a:rPr lang="en-US" sz="2000" b="0" dirty="0" err="1"/>
              <a:t>pilih</a:t>
            </a:r>
            <a:r>
              <a:rPr lang="en-US" sz="2000" b="0" dirty="0"/>
              <a:t> </a:t>
            </a:r>
            <a:r>
              <a:rPr lang="en-US" sz="2000" b="0" dirty="0" err="1"/>
              <a:t>nilai</a:t>
            </a:r>
            <a:r>
              <a:rPr lang="en-US" sz="2000" b="0" dirty="0"/>
              <a:t> </a:t>
            </a:r>
            <a:r>
              <a:rPr lang="en-US" sz="2000" b="0" dirty="0" err="1"/>
              <a:t>terbesar</a:t>
            </a:r>
            <a:r>
              <a:rPr lang="en-US" sz="2000" b="0" dirty="0"/>
              <a:t> </a:t>
            </a:r>
            <a:r>
              <a:rPr lang="en-US" sz="2000" b="0" dirty="0" err="1"/>
              <a:t>untuk</a:t>
            </a:r>
            <a:r>
              <a:rPr lang="en-US" sz="2000" b="0" dirty="0"/>
              <a:t> </a:t>
            </a:r>
            <a:r>
              <a:rPr lang="en-US" sz="2000" b="0" dirty="0" err="1"/>
              <a:t>diselisihkan</a:t>
            </a:r>
            <a:r>
              <a:rPr lang="en-US" sz="2000" b="0" dirty="0"/>
              <a:t>.</a:t>
            </a:r>
          </a:p>
        </p:txBody>
      </p:sp>
      <p:graphicFrame>
        <p:nvGraphicFramePr>
          <p:cNvPr id="243770" name="Group 58"/>
          <p:cNvGraphicFramePr>
            <a:graphicFrameLocks noGrp="1"/>
          </p:cNvGraphicFramePr>
          <p:nvPr/>
        </p:nvGraphicFramePr>
        <p:xfrm>
          <a:off x="914400" y="2682240"/>
          <a:ext cx="3200400" cy="219456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District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1887</TotalTime>
  <Words>662</Words>
  <Application>Microsoft Office PowerPoint</Application>
  <PresentationFormat>On-screen Show (4:3)</PresentationFormat>
  <Paragraphs>439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Haettenschweiler</vt:lpstr>
      <vt:lpstr>Segoe UI</vt:lpstr>
      <vt:lpstr>Times New Roman</vt:lpstr>
      <vt:lpstr>Verdana</vt:lpstr>
      <vt:lpstr>Wingdings</vt:lpstr>
      <vt:lpstr>cdb2004c012l</vt:lpstr>
      <vt:lpstr>Image</vt:lpstr>
      <vt:lpstr>Pemodelan Programasi Linier dan Solusi Manual Model Assignment  week 08</vt:lpstr>
      <vt:lpstr>Pemodelan Penempatan Sumber Daya (Assignment Model) </vt:lpstr>
      <vt:lpstr>Solusi Assignment Model</vt:lpstr>
      <vt:lpstr>Hungarian Method</vt:lpstr>
      <vt:lpstr>Hungarian Method</vt:lpstr>
      <vt:lpstr>Hungarian Method</vt:lpstr>
      <vt:lpstr>Hungarian Method</vt:lpstr>
      <vt:lpstr>Latihan</vt:lpstr>
      <vt:lpstr>Hungarian Method (Maksimisasi)</vt:lpstr>
      <vt:lpstr>Kondisi Tidak Seimbang (Penambahan Dummy)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deni</cp:lastModifiedBy>
  <cp:revision>166</cp:revision>
  <dcterms:created xsi:type="dcterms:W3CDTF">2011-01-21T06:27:54Z</dcterms:created>
  <dcterms:modified xsi:type="dcterms:W3CDTF">2023-11-20T03:14:17Z</dcterms:modified>
</cp:coreProperties>
</file>