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2" r:id="rId14"/>
    <p:sldId id="288" r:id="rId15"/>
    <p:sldId id="293" r:id="rId16"/>
    <p:sldId id="289" r:id="rId17"/>
    <p:sldId id="290" r:id="rId18"/>
    <p:sldId id="291" r:id="rId19"/>
    <p:sldId id="294" r:id="rId20"/>
    <p:sldId id="295" r:id="rId21"/>
    <p:sldId id="276" r:id="rId2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51" d="100"/>
          <a:sy n="51" d="100"/>
        </p:scale>
        <p:origin x="15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4" imgW="4241270" imgH="5396825" progId="">
                  <p:embed/>
                </p:oleObj>
              </mc:Choice>
              <mc:Fallback>
                <p:oleObj name="Image" r:id="rId14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16" imgW="3263492" imgH="4863492" progId="">
                  <p:embed/>
                </p:oleObj>
              </mc:Choice>
              <mc:Fallback>
                <p:oleObj name="Image" r:id="rId16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wmf"/><Relationship Id="rId7" Type="http://schemas.openxmlformats.org/officeDocument/2006/relationships/image" Target="../media/image34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oleObject" Target="../embeddings/oleObject24.bin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8.wmf"/><Relationship Id="rId7" Type="http://schemas.openxmlformats.org/officeDocument/2006/relationships/image" Target="../media/image56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image" Target="../media/image15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Kalkulus Diferensial</a:t>
            </a: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TINGKAT PERUBAHAN RATA-RATA DAN SESAAT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/>
              <a:t>Seseorang</a:t>
            </a:r>
            <a:r>
              <a:rPr lang="en-US" sz="2000" b="0" dirty="0"/>
              <a:t> </a:t>
            </a:r>
            <a:r>
              <a:rPr lang="en-US" sz="2000" b="0" dirty="0" err="1"/>
              <a:t>mengendarai</a:t>
            </a:r>
            <a:r>
              <a:rPr lang="en-US" sz="2000" b="0" dirty="0"/>
              <a:t> </a:t>
            </a:r>
            <a:r>
              <a:rPr lang="en-US" sz="2000" b="0" dirty="0" err="1"/>
              <a:t>mobil</a:t>
            </a:r>
            <a:r>
              <a:rPr lang="en-US" sz="2000" b="0" dirty="0"/>
              <a:t>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jarak</a:t>
            </a:r>
            <a:r>
              <a:rPr lang="en-US" sz="2000" b="0" dirty="0"/>
              <a:t> </a:t>
            </a:r>
            <a:r>
              <a:rPr lang="en-US" sz="2000" b="0" dirty="0" err="1"/>
              <a:t>tempuh</a:t>
            </a:r>
            <a:r>
              <a:rPr lang="en-US" sz="2000" b="0" dirty="0"/>
              <a:t> (s) yang </a:t>
            </a:r>
            <a:r>
              <a:rPr lang="en-US" sz="2000" b="0" dirty="0" err="1"/>
              <a:t>dapat</a:t>
            </a:r>
            <a:r>
              <a:rPr lang="en-US" sz="2000" b="0" dirty="0"/>
              <a:t> </a:t>
            </a:r>
            <a:r>
              <a:rPr lang="en-US" sz="2000" b="0" dirty="0" err="1"/>
              <a:t>diestimasi</a:t>
            </a:r>
            <a:r>
              <a:rPr lang="en-US" sz="2000" b="0" dirty="0"/>
              <a:t> </a:t>
            </a:r>
            <a:r>
              <a:rPr lang="en-US" sz="2000" b="0" dirty="0" err="1"/>
              <a:t>sebagai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dari</a:t>
            </a:r>
            <a:r>
              <a:rPr lang="en-US" sz="2000" b="0" dirty="0"/>
              <a:t> </a:t>
            </a:r>
            <a:r>
              <a:rPr lang="en-US" sz="2000" b="0" dirty="0" err="1"/>
              <a:t>waktu</a:t>
            </a:r>
            <a:r>
              <a:rPr lang="en-US" sz="2000" b="0" dirty="0"/>
              <a:t> (t) </a:t>
            </a:r>
            <a:r>
              <a:rPr lang="en-US" sz="2000" b="0" dirty="0" err="1"/>
              <a:t>berikut</a:t>
            </a:r>
            <a:r>
              <a:rPr lang="en-US" sz="2000" b="0" dirty="0"/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500" b="0" dirty="0"/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		s = f(t) = 8t</a:t>
            </a:r>
            <a:r>
              <a:rPr lang="en-US" sz="2000" b="0" baseline="30000" dirty="0"/>
              <a:t>2</a:t>
            </a:r>
            <a:r>
              <a:rPr lang="en-US" sz="2000" b="0" dirty="0"/>
              <a:t> + 8t</a:t>
            </a:r>
          </a:p>
          <a:p>
            <a:pPr marL="0" indent="0" algn="just" eaLnBrk="1" hangingPunct="1">
              <a:buFontTx/>
              <a:buNone/>
            </a:pPr>
            <a:endParaRPr lang="en-US" sz="500" b="0" dirty="0"/>
          </a:p>
          <a:p>
            <a:pPr marL="0" indent="0" algn="just" eaLnBrk="1" hangingPunct="1">
              <a:buFontTx/>
              <a:buNone/>
            </a:pPr>
            <a:r>
              <a:rPr lang="en-US" sz="2000" b="0" dirty="0" err="1"/>
              <a:t>Kecepatan</a:t>
            </a:r>
            <a:r>
              <a:rPr lang="en-US" sz="2000" b="0" dirty="0"/>
              <a:t> (</a:t>
            </a:r>
            <a:r>
              <a:rPr lang="en-US" sz="2000" b="0" dirty="0" err="1"/>
              <a:t>tingkat</a:t>
            </a:r>
            <a:r>
              <a:rPr lang="en-US" sz="2000" b="0" dirty="0"/>
              <a:t> </a:t>
            </a:r>
            <a:r>
              <a:rPr lang="en-US" sz="2000" b="0" dirty="0" err="1"/>
              <a:t>perubahan</a:t>
            </a:r>
            <a:r>
              <a:rPr lang="en-US" sz="2000" b="0" dirty="0"/>
              <a:t> </a:t>
            </a:r>
            <a:r>
              <a:rPr lang="en-US" sz="2000" b="0" dirty="0" err="1"/>
              <a:t>jarak</a:t>
            </a:r>
            <a:r>
              <a:rPr lang="en-US" sz="2000" b="0" dirty="0"/>
              <a:t>) rata-rata </a:t>
            </a:r>
            <a:r>
              <a:rPr lang="en-US" sz="2000" b="0" dirty="0" err="1"/>
              <a:t>selama</a:t>
            </a:r>
            <a:r>
              <a:rPr lang="en-US" sz="2000" b="0" dirty="0"/>
              <a:t> </a:t>
            </a:r>
            <a:r>
              <a:rPr lang="en-US" sz="2000" b="0" dirty="0" err="1"/>
              <a:t>dua</a:t>
            </a:r>
            <a:r>
              <a:rPr lang="en-US" sz="2000" b="0" dirty="0"/>
              <a:t> jam </a:t>
            </a:r>
            <a:r>
              <a:rPr lang="en-US" sz="2000" b="0" dirty="0" err="1"/>
              <a:t>pertama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/>
          </a:p>
          <a:p>
            <a:pPr marL="0" indent="0" algn="just" eaLnBrk="1" hangingPunct="1">
              <a:buFontTx/>
              <a:buNone/>
            </a:pPr>
            <a:endParaRPr lang="en-US" sz="2000" b="0" dirty="0"/>
          </a:p>
          <a:p>
            <a:pPr marL="0" indent="0" algn="just" eaLnBrk="1" hangingPunct="1">
              <a:buFontTx/>
              <a:buNone/>
            </a:pPr>
            <a:endParaRPr lang="en-US" sz="2000" b="0" dirty="0"/>
          </a:p>
          <a:p>
            <a:pPr marL="0" indent="0" algn="just" eaLnBrk="1" hangingPunct="1">
              <a:buFontTx/>
              <a:buNone/>
            </a:pPr>
            <a:r>
              <a:rPr lang="en-US" sz="2000" b="0" dirty="0" err="1"/>
              <a:t>Kecepatan</a:t>
            </a:r>
            <a:r>
              <a:rPr lang="en-US" sz="2000" b="0" dirty="0"/>
              <a:t> (</a:t>
            </a:r>
            <a:r>
              <a:rPr lang="en-US" sz="2000" b="0" dirty="0" err="1"/>
              <a:t>tingkat</a:t>
            </a:r>
            <a:r>
              <a:rPr lang="en-US" sz="2000" b="0" dirty="0"/>
              <a:t> </a:t>
            </a:r>
            <a:r>
              <a:rPr lang="en-US" sz="2000" b="0" dirty="0" err="1"/>
              <a:t>perubahan</a:t>
            </a:r>
            <a:r>
              <a:rPr lang="en-US" sz="2000" b="0" dirty="0"/>
              <a:t> </a:t>
            </a:r>
            <a:r>
              <a:rPr lang="en-US" sz="2000" b="0" dirty="0" err="1"/>
              <a:t>jarak</a:t>
            </a:r>
            <a:r>
              <a:rPr lang="en-US" sz="2000" b="0" dirty="0"/>
              <a:t> </a:t>
            </a:r>
            <a:r>
              <a:rPr lang="en-US" sz="2000" b="0" dirty="0" err="1"/>
              <a:t>terhadap</a:t>
            </a:r>
            <a:r>
              <a:rPr lang="en-US" sz="2000" b="0" dirty="0"/>
              <a:t> </a:t>
            </a:r>
            <a:r>
              <a:rPr lang="en-US" sz="2000" b="0" dirty="0" err="1"/>
              <a:t>waktu</a:t>
            </a:r>
            <a:r>
              <a:rPr lang="en-US" sz="2000" b="0" dirty="0"/>
              <a:t>) </a:t>
            </a:r>
            <a:r>
              <a:rPr lang="en-US" sz="2000" b="0" dirty="0" err="1"/>
              <a:t>sesaat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jam </a:t>
            </a:r>
            <a:r>
              <a:rPr lang="en-US" sz="2000" b="0" dirty="0" err="1"/>
              <a:t>kedua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/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		= f’(2) = 16t + 8 = 16(2) + 8 = 40 km/jam</a:t>
            </a:r>
          </a:p>
          <a:p>
            <a:pPr marL="0" indent="0" algn="just" eaLnBrk="1" hangingPunct="1">
              <a:buFontTx/>
              <a:buNone/>
            </a:pPr>
            <a:endParaRPr lang="en-US" sz="2000" b="0" dirty="0"/>
          </a:p>
          <a:p>
            <a:pPr marL="0" indent="0" algn="just" eaLnBrk="1" hangingPunct="1">
              <a:buFontTx/>
              <a:buNone/>
            </a:pPr>
            <a:endParaRPr lang="en-US" sz="2400" b="0" dirty="0"/>
          </a:p>
          <a:p>
            <a:pPr marL="0" indent="0" algn="just" eaLnBrk="1" hangingPunct="1">
              <a:buFontTx/>
              <a:buNone/>
            </a:pPr>
            <a:r>
              <a:rPr lang="en-US" sz="2400" b="0" dirty="0"/>
              <a:t> </a:t>
            </a:r>
          </a:p>
          <a:p>
            <a:pPr marL="0" indent="0" algn="just" eaLnBrk="1" hangingPunct="1">
              <a:buFontTx/>
              <a:buNone/>
            </a:pPr>
            <a:endParaRPr lang="en-US" sz="2400" b="0" dirty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5765" name="Object 2"/>
          <p:cNvGraphicFramePr>
            <a:graphicFrameLocks noChangeAspect="1"/>
          </p:cNvGraphicFramePr>
          <p:nvPr/>
        </p:nvGraphicFramePr>
        <p:xfrm>
          <a:off x="2251075" y="3124200"/>
          <a:ext cx="50641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2" imgW="2514600" imgH="393700" progId="Equation.3">
                  <p:embed/>
                </p:oleObj>
              </mc:Choice>
              <mc:Fallback>
                <p:oleObj name="Equation" r:id="rId2" imgW="25146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3124200"/>
                        <a:ext cx="50641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905000" y="4997450"/>
          <a:ext cx="7032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4" imgW="393480" imgH="444240" progId="Equation.3">
                  <p:embed/>
                </p:oleObj>
              </mc:Choice>
              <mc:Fallback>
                <p:oleObj name="Equation" r:id="rId4" imgW="39348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97450"/>
                        <a:ext cx="703263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Dervatif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60550" y="2516188"/>
            <a:ext cx="2781300" cy="1374775"/>
            <a:chOff x="976" y="1704"/>
            <a:chExt cx="1752" cy="866"/>
          </a:xfrm>
        </p:grpSpPr>
        <p:sp>
          <p:nvSpPr>
            <p:cNvPr id="17448" name="Arc 4"/>
            <p:cNvSpPr>
              <a:spLocks/>
            </p:cNvSpPr>
            <p:nvPr/>
          </p:nvSpPr>
          <p:spPr bwMode="auto">
            <a:xfrm>
              <a:off x="1864" y="1704"/>
              <a:ext cx="864" cy="864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864 h 21600"/>
                <a:gd name="T4" fmla="*/ 0 w 21600"/>
                <a:gd name="T5" fmla="*/ 86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Arc 5"/>
            <p:cNvSpPr>
              <a:spLocks/>
            </p:cNvSpPr>
            <p:nvPr/>
          </p:nvSpPr>
          <p:spPr bwMode="auto">
            <a:xfrm flipH="1">
              <a:off x="976" y="1706"/>
              <a:ext cx="864" cy="864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864 h 21600"/>
                <a:gd name="T4" fmla="*/ 0 w 21600"/>
                <a:gd name="T5" fmla="*/ 86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06" name="Line 6"/>
          <p:cNvSpPr>
            <a:spLocks noChangeShapeType="1"/>
          </p:cNvSpPr>
          <p:nvPr/>
        </p:nvSpPr>
        <p:spPr bwMode="auto">
          <a:xfrm>
            <a:off x="3370263" y="2303463"/>
            <a:ext cx="1512887" cy="1006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07" name="Line 7"/>
          <p:cNvSpPr>
            <a:spLocks noChangeShapeType="1"/>
          </p:cNvSpPr>
          <p:nvPr/>
        </p:nvSpPr>
        <p:spPr bwMode="auto">
          <a:xfrm flipH="1">
            <a:off x="1570038" y="2305050"/>
            <a:ext cx="1512887" cy="10064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2722563" y="3378200"/>
            <a:ext cx="104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/>
              <a:t>f”(x) &lt; 0</a:t>
            </a: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5530850" y="3384550"/>
            <a:ext cx="104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/>
              <a:t>f”(x) &gt; 0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79463" y="1295400"/>
            <a:ext cx="7199312" cy="4968875"/>
            <a:chOff x="295" y="935"/>
            <a:chExt cx="4535" cy="3130"/>
          </a:xfrm>
        </p:grpSpPr>
        <p:sp>
          <p:nvSpPr>
            <p:cNvPr id="17444" name="Line 11"/>
            <p:cNvSpPr>
              <a:spLocks noChangeShapeType="1"/>
            </p:cNvSpPr>
            <p:nvPr/>
          </p:nvSpPr>
          <p:spPr bwMode="auto">
            <a:xfrm flipV="1">
              <a:off x="657" y="1071"/>
              <a:ext cx="0" cy="27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5" name="Line 12"/>
            <p:cNvSpPr>
              <a:spLocks noChangeShapeType="1"/>
            </p:cNvSpPr>
            <p:nvPr/>
          </p:nvSpPr>
          <p:spPr bwMode="auto">
            <a:xfrm>
              <a:off x="657" y="3838"/>
              <a:ext cx="39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6" name="Text Box 13"/>
            <p:cNvSpPr txBox="1">
              <a:spLocks noChangeArrowheads="1"/>
            </p:cNvSpPr>
            <p:nvPr/>
          </p:nvSpPr>
          <p:spPr bwMode="auto">
            <a:xfrm>
              <a:off x="295" y="935"/>
              <a:ext cx="3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f(x)</a:t>
              </a:r>
            </a:p>
          </p:txBody>
        </p:sp>
        <p:sp>
          <p:nvSpPr>
            <p:cNvPr id="17447" name="Text Box 14"/>
            <p:cNvSpPr txBox="1">
              <a:spLocks noChangeArrowheads="1"/>
            </p:cNvSpPr>
            <p:nvPr/>
          </p:nvSpPr>
          <p:spPr bwMode="auto">
            <a:xfrm>
              <a:off x="4634" y="3834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x</a:t>
              </a:r>
            </a:p>
          </p:txBody>
        </p:sp>
      </p:grpSp>
      <p:sp>
        <p:nvSpPr>
          <p:cNvPr id="256015" name="Text Box 15"/>
          <p:cNvSpPr txBox="1">
            <a:spLocks noChangeArrowheads="1"/>
          </p:cNvSpPr>
          <p:nvPr/>
        </p:nvSpPr>
        <p:spPr bwMode="auto">
          <a:xfrm>
            <a:off x="4562475" y="2808288"/>
            <a:ext cx="990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CC3300"/>
                </a:solidFill>
              </a:rPr>
              <a:t>f’(x) &lt; 0</a:t>
            </a:r>
          </a:p>
        </p:txBody>
      </p:sp>
      <p:sp>
        <p:nvSpPr>
          <p:cNvPr id="256016" name="Text Box 16"/>
          <p:cNvSpPr txBox="1">
            <a:spLocks noChangeArrowheads="1"/>
          </p:cNvSpPr>
          <p:nvPr/>
        </p:nvSpPr>
        <p:spPr bwMode="auto">
          <a:xfrm>
            <a:off x="1354138" y="2519363"/>
            <a:ext cx="990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33CC"/>
                </a:solidFill>
              </a:rPr>
              <a:t>f’(x) &gt; 0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074863" y="2152650"/>
            <a:ext cx="2935287" cy="366713"/>
            <a:chOff x="1111" y="1475"/>
            <a:chExt cx="1849" cy="231"/>
          </a:xfrm>
        </p:grpSpPr>
        <p:sp>
          <p:nvSpPr>
            <p:cNvPr id="17442" name="Line 18"/>
            <p:cNvSpPr>
              <a:spLocks noChangeShapeType="1"/>
            </p:cNvSpPr>
            <p:nvPr/>
          </p:nvSpPr>
          <p:spPr bwMode="auto">
            <a:xfrm>
              <a:off x="1111" y="1706"/>
              <a:ext cx="149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3" name="Text Box 19"/>
            <p:cNvSpPr txBox="1">
              <a:spLocks noChangeArrowheads="1"/>
            </p:cNvSpPr>
            <p:nvPr/>
          </p:nvSpPr>
          <p:spPr bwMode="auto">
            <a:xfrm>
              <a:off x="2336" y="1475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8000"/>
                  </a:solidFill>
                </a:rPr>
                <a:t>f’(x) = 0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460750" y="4241800"/>
            <a:ext cx="5149850" cy="1590675"/>
            <a:chOff x="1984" y="2791"/>
            <a:chExt cx="3244" cy="1002"/>
          </a:xfrm>
        </p:grpSpPr>
        <p:sp>
          <p:nvSpPr>
            <p:cNvPr id="17436" name="Line 21"/>
            <p:cNvSpPr>
              <a:spLocks noChangeShapeType="1"/>
            </p:cNvSpPr>
            <p:nvPr/>
          </p:nvSpPr>
          <p:spPr bwMode="auto">
            <a:xfrm flipH="1">
              <a:off x="3678" y="2931"/>
              <a:ext cx="953" cy="63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7" name="Line 22"/>
            <p:cNvSpPr>
              <a:spLocks noChangeShapeType="1"/>
            </p:cNvSpPr>
            <p:nvPr/>
          </p:nvSpPr>
          <p:spPr bwMode="auto">
            <a:xfrm>
              <a:off x="2544" y="2931"/>
              <a:ext cx="953" cy="63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8" name="Line 23"/>
            <p:cNvSpPr>
              <a:spLocks noChangeShapeType="1"/>
            </p:cNvSpPr>
            <p:nvPr/>
          </p:nvSpPr>
          <p:spPr bwMode="auto">
            <a:xfrm>
              <a:off x="2835" y="3430"/>
              <a:ext cx="149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9" name="Text Box 24"/>
            <p:cNvSpPr txBox="1">
              <a:spLocks noChangeArrowheads="1"/>
            </p:cNvSpPr>
            <p:nvPr/>
          </p:nvSpPr>
          <p:spPr bwMode="auto">
            <a:xfrm>
              <a:off x="1984" y="2927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CC3300"/>
                  </a:solidFill>
                </a:rPr>
                <a:t>f’(x) &lt; 0</a:t>
              </a:r>
            </a:p>
          </p:txBody>
        </p:sp>
        <p:sp>
          <p:nvSpPr>
            <p:cNvPr id="17440" name="Text Box 25"/>
            <p:cNvSpPr txBox="1">
              <a:spLocks noChangeArrowheads="1"/>
            </p:cNvSpPr>
            <p:nvPr/>
          </p:nvSpPr>
          <p:spPr bwMode="auto">
            <a:xfrm>
              <a:off x="4604" y="2791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33CC"/>
                  </a:solidFill>
                </a:rPr>
                <a:t>f’(x) &gt; 0</a:t>
              </a:r>
            </a:p>
          </p:txBody>
        </p:sp>
        <p:sp>
          <p:nvSpPr>
            <p:cNvPr id="17441" name="Text Box 26"/>
            <p:cNvSpPr txBox="1">
              <a:spLocks noChangeArrowheads="1"/>
            </p:cNvSpPr>
            <p:nvPr/>
          </p:nvSpPr>
          <p:spPr bwMode="auto">
            <a:xfrm>
              <a:off x="3288" y="3562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8000"/>
                  </a:solidFill>
                </a:rPr>
                <a:t>f’(x) = 0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477963" y="2087563"/>
            <a:ext cx="3538537" cy="1971675"/>
            <a:chOff x="735" y="1434"/>
            <a:chExt cx="2229" cy="1242"/>
          </a:xfrm>
        </p:grpSpPr>
        <p:sp>
          <p:nvSpPr>
            <p:cNvPr id="17430" name="Oval 28"/>
            <p:cNvSpPr>
              <a:spLocks noChangeArrowheads="1"/>
            </p:cNvSpPr>
            <p:nvPr/>
          </p:nvSpPr>
          <p:spPr bwMode="auto">
            <a:xfrm>
              <a:off x="2685" y="2505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9"/>
            <p:cNvSpPr>
              <a:spLocks noChangeArrowheads="1"/>
            </p:cNvSpPr>
            <p:nvPr/>
          </p:nvSpPr>
          <p:spPr bwMode="auto">
            <a:xfrm>
              <a:off x="1819" y="1661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30"/>
            <p:cNvSpPr>
              <a:spLocks noChangeArrowheads="1"/>
            </p:cNvSpPr>
            <p:nvPr/>
          </p:nvSpPr>
          <p:spPr bwMode="auto">
            <a:xfrm>
              <a:off x="930" y="2523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Text Box 31"/>
            <p:cNvSpPr txBox="1">
              <a:spLocks noChangeArrowheads="1"/>
            </p:cNvSpPr>
            <p:nvPr/>
          </p:nvSpPr>
          <p:spPr bwMode="auto">
            <a:xfrm>
              <a:off x="735" y="2445"/>
              <a:ext cx="2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A</a:t>
              </a:r>
            </a:p>
          </p:txBody>
        </p:sp>
        <p:sp>
          <p:nvSpPr>
            <p:cNvPr id="17434" name="Text Box 32"/>
            <p:cNvSpPr txBox="1">
              <a:spLocks noChangeArrowheads="1"/>
            </p:cNvSpPr>
            <p:nvPr/>
          </p:nvSpPr>
          <p:spPr bwMode="auto">
            <a:xfrm>
              <a:off x="1746" y="1434"/>
              <a:ext cx="2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B</a:t>
              </a:r>
            </a:p>
          </p:txBody>
        </p:sp>
        <p:sp>
          <p:nvSpPr>
            <p:cNvPr id="17435" name="Text Box 33"/>
            <p:cNvSpPr txBox="1">
              <a:spLocks noChangeArrowheads="1"/>
            </p:cNvSpPr>
            <p:nvPr/>
          </p:nvSpPr>
          <p:spPr bwMode="auto">
            <a:xfrm>
              <a:off x="2744" y="2432"/>
              <a:ext cx="2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C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641850" y="3671888"/>
            <a:ext cx="3121025" cy="1655762"/>
            <a:chOff x="2728" y="2432"/>
            <a:chExt cx="1966" cy="1043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728" y="2566"/>
              <a:ext cx="1724" cy="864"/>
              <a:chOff x="2728" y="2566"/>
              <a:chExt cx="1724" cy="864"/>
            </a:xfrm>
          </p:grpSpPr>
          <p:sp>
            <p:nvSpPr>
              <p:cNvPr id="17428" name="Arc 36"/>
              <p:cNvSpPr>
                <a:spLocks/>
              </p:cNvSpPr>
              <p:nvPr/>
            </p:nvSpPr>
            <p:spPr bwMode="auto">
              <a:xfrm flipH="1" flipV="1">
                <a:off x="2728" y="2566"/>
                <a:ext cx="864" cy="864"/>
              </a:xfrm>
              <a:custGeom>
                <a:avLst/>
                <a:gdLst>
                  <a:gd name="T0" fmla="*/ 0 w 21600"/>
                  <a:gd name="T1" fmla="*/ 0 h 21600"/>
                  <a:gd name="T2" fmla="*/ 864 w 21600"/>
                  <a:gd name="T3" fmla="*/ 864 h 21600"/>
                  <a:gd name="T4" fmla="*/ 0 w 21600"/>
                  <a:gd name="T5" fmla="*/ 86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Arc 37"/>
              <p:cNvSpPr>
                <a:spLocks/>
              </p:cNvSpPr>
              <p:nvPr/>
            </p:nvSpPr>
            <p:spPr bwMode="auto">
              <a:xfrm flipV="1">
                <a:off x="3588" y="2566"/>
                <a:ext cx="864" cy="864"/>
              </a:xfrm>
              <a:custGeom>
                <a:avLst/>
                <a:gdLst>
                  <a:gd name="T0" fmla="*/ 0 w 21600"/>
                  <a:gd name="T1" fmla="*/ 0 h 21600"/>
                  <a:gd name="T2" fmla="*/ 864 w 21600"/>
                  <a:gd name="T3" fmla="*/ 864 h 21600"/>
                  <a:gd name="T4" fmla="*/ 0 w 21600"/>
                  <a:gd name="T5" fmla="*/ 86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4" name="Oval 38"/>
            <p:cNvSpPr>
              <a:spLocks noChangeArrowheads="1"/>
            </p:cNvSpPr>
            <p:nvPr/>
          </p:nvSpPr>
          <p:spPr bwMode="auto">
            <a:xfrm>
              <a:off x="4432" y="2505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39"/>
            <p:cNvSpPr>
              <a:spLocks noChangeArrowheads="1"/>
            </p:cNvSpPr>
            <p:nvPr/>
          </p:nvSpPr>
          <p:spPr bwMode="auto">
            <a:xfrm>
              <a:off x="3542" y="3412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Text Box 40"/>
            <p:cNvSpPr txBox="1">
              <a:spLocks noChangeArrowheads="1"/>
            </p:cNvSpPr>
            <p:nvPr/>
          </p:nvSpPr>
          <p:spPr bwMode="auto">
            <a:xfrm>
              <a:off x="3470" y="3199"/>
              <a:ext cx="2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D</a:t>
              </a:r>
            </a:p>
          </p:txBody>
        </p:sp>
        <p:sp>
          <p:nvSpPr>
            <p:cNvPr id="17427" name="Text Box 41"/>
            <p:cNvSpPr txBox="1">
              <a:spLocks noChangeArrowheads="1"/>
            </p:cNvSpPr>
            <p:nvPr/>
          </p:nvSpPr>
          <p:spPr bwMode="auto">
            <a:xfrm>
              <a:off x="4482" y="2432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nimBg="1"/>
      <p:bldP spid="256007" grpId="0" animBg="1"/>
      <p:bldP spid="256008" grpId="0"/>
      <p:bldP spid="256009" grpId="0"/>
      <p:bldP spid="256015" grpId="0"/>
      <p:bldP spid="2560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/Minimum </a:t>
            </a:r>
            <a:r>
              <a:rPr lang="en-US" dirty="0" err="1"/>
              <a:t>Relatif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3487"/>
            <a:ext cx="7815262" cy="5472113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z="2200" b="1"/>
              <a:t>TEST DERIVATIF I</a:t>
            </a:r>
          </a:p>
          <a:p>
            <a:pPr marL="609600" indent="-609600" algn="just" eaLnBrk="1" hangingPunct="1">
              <a:buFontTx/>
              <a:buNone/>
            </a:pPr>
            <a:endParaRPr lang="en-US" sz="1000" b="1" dirty="0"/>
          </a:p>
          <a:p>
            <a:pPr marL="609600" indent="-609600" algn="just" eaLnBrk="1" hangingPunct="1">
              <a:buFontTx/>
              <a:buAutoNum type="romanUcPeriod"/>
            </a:pPr>
            <a:r>
              <a:rPr lang="en-US" sz="2200" dirty="0" err="1"/>
              <a:t>Tentukan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titik</a:t>
            </a:r>
            <a:r>
              <a:rPr lang="en-US" sz="2200" dirty="0"/>
              <a:t> </a:t>
            </a:r>
            <a:r>
              <a:rPr lang="en-US" sz="2200" dirty="0" err="1"/>
              <a:t>kritis</a:t>
            </a:r>
            <a:r>
              <a:rPr lang="en-US" sz="2200" dirty="0"/>
              <a:t> x* , </a:t>
            </a:r>
            <a:r>
              <a:rPr lang="en-US" sz="2200" dirty="0" err="1"/>
              <a:t>syarat</a:t>
            </a:r>
            <a:r>
              <a:rPr lang="en-US" sz="2200" dirty="0"/>
              <a:t> f’(x*) = 0</a:t>
            </a:r>
          </a:p>
          <a:p>
            <a:pPr marL="609600" indent="-609600" algn="just" eaLnBrk="1" hangingPunct="1">
              <a:buFontTx/>
              <a:buAutoNum type="romanUcPeriod"/>
            </a:pP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x*, </a:t>
            </a:r>
            <a:r>
              <a:rPr lang="en-US" sz="2200" dirty="0" err="1"/>
              <a:t>tentukan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f’(x)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sebelah</a:t>
            </a:r>
            <a:r>
              <a:rPr lang="en-US" sz="2200" dirty="0"/>
              <a:t> </a:t>
            </a:r>
            <a:r>
              <a:rPr lang="en-US" sz="2200" dirty="0" err="1"/>
              <a:t>kiri</a:t>
            </a:r>
            <a:r>
              <a:rPr lang="en-US" sz="2200" dirty="0"/>
              <a:t> (x</a:t>
            </a:r>
            <a:r>
              <a:rPr lang="en-US" sz="2200" baseline="-25000" dirty="0"/>
              <a:t>l</a:t>
            </a:r>
            <a:r>
              <a:rPr lang="en-US" sz="2200" dirty="0"/>
              <a:t>)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kanan</a:t>
            </a:r>
            <a:r>
              <a:rPr lang="en-US" sz="2200" dirty="0"/>
              <a:t> (</a:t>
            </a:r>
            <a:r>
              <a:rPr lang="en-US" sz="2200" dirty="0" err="1"/>
              <a:t>x</a:t>
            </a:r>
            <a:r>
              <a:rPr lang="en-US" sz="2200" baseline="-25000" dirty="0" err="1"/>
              <a:t>r</a:t>
            </a:r>
            <a:r>
              <a:rPr lang="en-US" sz="2200" dirty="0"/>
              <a:t>) </a:t>
            </a:r>
            <a:r>
              <a:rPr lang="en-US" sz="2200" dirty="0" err="1"/>
              <a:t>dari</a:t>
            </a:r>
            <a:r>
              <a:rPr lang="en-US" sz="2200" dirty="0"/>
              <a:t> x*</a:t>
            </a:r>
          </a:p>
          <a:p>
            <a:pPr marL="1082675" lvl="1" indent="-358775" algn="just" eaLnBrk="1" hangingPunct="1">
              <a:buFontTx/>
              <a:buAutoNum type="alphaLcPeriod"/>
            </a:pPr>
            <a:r>
              <a:rPr lang="en-US" sz="2200" dirty="0" err="1">
                <a:sym typeface="Wingdings" pitchFamily="2" charset="2"/>
              </a:rPr>
              <a:t>Jika</a:t>
            </a:r>
            <a:r>
              <a:rPr lang="en-US" sz="2200" dirty="0">
                <a:sym typeface="Wingdings" pitchFamily="2" charset="2"/>
              </a:rPr>
              <a:t> f’(x</a:t>
            </a:r>
            <a:r>
              <a:rPr lang="en-US" sz="2200" baseline="-25000" dirty="0">
                <a:sym typeface="Wingdings" pitchFamily="2" charset="2"/>
              </a:rPr>
              <a:t>l</a:t>
            </a:r>
            <a:r>
              <a:rPr lang="en-US" sz="2200" dirty="0">
                <a:sym typeface="Wingdings" pitchFamily="2" charset="2"/>
              </a:rPr>
              <a:t>) &gt; 0 </a:t>
            </a:r>
            <a:r>
              <a:rPr lang="en-US" sz="2200" dirty="0" err="1">
                <a:sym typeface="Wingdings" pitchFamily="2" charset="2"/>
              </a:rPr>
              <a:t>dan</a:t>
            </a:r>
            <a:r>
              <a:rPr lang="en-US" sz="2200" dirty="0">
                <a:sym typeface="Wingdings" pitchFamily="2" charset="2"/>
              </a:rPr>
              <a:t> f’(</a:t>
            </a:r>
            <a:r>
              <a:rPr lang="en-US" sz="2200" dirty="0" err="1">
                <a:sym typeface="Wingdings" pitchFamily="2" charset="2"/>
              </a:rPr>
              <a:t>x</a:t>
            </a:r>
            <a:r>
              <a:rPr lang="en-US" sz="2200" baseline="-25000" dirty="0" err="1">
                <a:sym typeface="Wingdings" pitchFamily="2" charset="2"/>
              </a:rPr>
              <a:t>r</a:t>
            </a:r>
            <a:r>
              <a:rPr lang="en-US" sz="2200" dirty="0">
                <a:sym typeface="Wingdings" pitchFamily="2" charset="2"/>
              </a:rPr>
              <a:t>) &lt; 0 </a:t>
            </a:r>
            <a:r>
              <a:rPr lang="en-US" sz="2200" dirty="0" err="1">
                <a:sym typeface="Wingdings" pitchFamily="2" charset="2"/>
              </a:rPr>
              <a:t>maka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[(x*, f(x*)] </a:t>
            </a:r>
            <a:r>
              <a:rPr lang="en-US" sz="2200" dirty="0" err="1">
                <a:sym typeface="Wingdings" pitchFamily="2" charset="2"/>
              </a:rPr>
              <a:t>adalah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maksimum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relatif</a:t>
            </a:r>
            <a:endParaRPr lang="en-US" sz="2200" dirty="0">
              <a:sym typeface="Wingdings" pitchFamily="2" charset="2"/>
            </a:endParaRPr>
          </a:p>
          <a:p>
            <a:pPr marL="1082675" lvl="1" indent="-358775" algn="just" eaLnBrk="1" hangingPunct="1">
              <a:buFontTx/>
              <a:buAutoNum type="alphaLcPeriod"/>
            </a:pPr>
            <a:r>
              <a:rPr lang="en-US" sz="2200" dirty="0" err="1">
                <a:sym typeface="Wingdings" pitchFamily="2" charset="2"/>
              </a:rPr>
              <a:t>Jika</a:t>
            </a:r>
            <a:r>
              <a:rPr lang="en-US" sz="2200" dirty="0">
                <a:sym typeface="Wingdings" pitchFamily="2" charset="2"/>
              </a:rPr>
              <a:t> f’(x</a:t>
            </a:r>
            <a:r>
              <a:rPr lang="en-US" sz="2200" baseline="-25000" dirty="0">
                <a:sym typeface="Wingdings" pitchFamily="2" charset="2"/>
              </a:rPr>
              <a:t>l</a:t>
            </a:r>
            <a:r>
              <a:rPr lang="en-US" sz="2200" dirty="0">
                <a:sym typeface="Wingdings" pitchFamily="2" charset="2"/>
              </a:rPr>
              <a:t>) &lt; 0 </a:t>
            </a:r>
            <a:r>
              <a:rPr lang="en-US" sz="2200" dirty="0" err="1">
                <a:sym typeface="Wingdings" pitchFamily="2" charset="2"/>
              </a:rPr>
              <a:t>dan</a:t>
            </a:r>
            <a:r>
              <a:rPr lang="en-US" sz="2200" dirty="0">
                <a:sym typeface="Wingdings" pitchFamily="2" charset="2"/>
              </a:rPr>
              <a:t> f’(</a:t>
            </a:r>
            <a:r>
              <a:rPr lang="en-US" sz="2200" dirty="0" err="1">
                <a:sym typeface="Wingdings" pitchFamily="2" charset="2"/>
              </a:rPr>
              <a:t>x</a:t>
            </a:r>
            <a:r>
              <a:rPr lang="en-US" sz="2200" baseline="-25000" dirty="0" err="1">
                <a:sym typeface="Wingdings" pitchFamily="2" charset="2"/>
              </a:rPr>
              <a:t>r</a:t>
            </a:r>
            <a:r>
              <a:rPr lang="en-US" sz="2200" dirty="0">
                <a:sym typeface="Wingdings" pitchFamily="2" charset="2"/>
              </a:rPr>
              <a:t>) &gt; 0 </a:t>
            </a:r>
            <a:r>
              <a:rPr lang="en-US" sz="2200" dirty="0" err="1">
                <a:sym typeface="Wingdings" pitchFamily="2" charset="2"/>
              </a:rPr>
              <a:t>maka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[x*, f(x*)] </a:t>
            </a:r>
            <a:r>
              <a:rPr lang="en-US" sz="2200" dirty="0" err="1">
                <a:sym typeface="Wingdings" pitchFamily="2" charset="2"/>
              </a:rPr>
              <a:t>adalah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minimum </a:t>
            </a:r>
            <a:r>
              <a:rPr lang="en-US" sz="2200" dirty="0" err="1">
                <a:sym typeface="Wingdings" pitchFamily="2" charset="2"/>
              </a:rPr>
              <a:t>relatif</a:t>
            </a:r>
            <a:endParaRPr lang="en-US" sz="2200" dirty="0">
              <a:sym typeface="Wingdings" pitchFamily="2" charset="2"/>
            </a:endParaRPr>
          </a:p>
          <a:p>
            <a:pPr marL="1082675" lvl="1" indent="-358775" algn="just" eaLnBrk="1" hangingPunct="1">
              <a:buFontTx/>
              <a:buAutoNum type="alphaLcPeriod"/>
            </a:pPr>
            <a:r>
              <a:rPr lang="en-US" sz="2200" dirty="0" err="1">
                <a:sym typeface="Wingdings" pitchFamily="2" charset="2"/>
              </a:rPr>
              <a:t>Jika</a:t>
            </a:r>
            <a:r>
              <a:rPr lang="en-US" sz="2200" dirty="0">
                <a:sym typeface="Wingdings" pitchFamily="2" charset="2"/>
              </a:rPr>
              <a:t> f’(x</a:t>
            </a:r>
            <a:r>
              <a:rPr lang="en-US" sz="2200" baseline="-25000" dirty="0">
                <a:sym typeface="Wingdings" pitchFamily="2" charset="2"/>
              </a:rPr>
              <a:t>l</a:t>
            </a:r>
            <a:r>
              <a:rPr lang="en-US" sz="2200" dirty="0">
                <a:sym typeface="Wingdings" pitchFamily="2" charset="2"/>
              </a:rPr>
              <a:t>) </a:t>
            </a:r>
            <a:r>
              <a:rPr lang="en-US" sz="2200" dirty="0" err="1">
                <a:sym typeface="Wingdings" pitchFamily="2" charset="2"/>
              </a:rPr>
              <a:t>dan</a:t>
            </a:r>
            <a:r>
              <a:rPr lang="en-US" sz="2200" dirty="0">
                <a:sym typeface="Wingdings" pitchFamily="2" charset="2"/>
              </a:rPr>
              <a:t> f’(</a:t>
            </a:r>
            <a:r>
              <a:rPr lang="en-US" sz="2200" dirty="0" err="1">
                <a:sym typeface="Wingdings" pitchFamily="2" charset="2"/>
              </a:rPr>
              <a:t>x</a:t>
            </a:r>
            <a:r>
              <a:rPr lang="en-US" sz="2200" baseline="-25000" dirty="0" err="1">
                <a:sym typeface="Wingdings" pitchFamily="2" charset="2"/>
              </a:rPr>
              <a:t>r</a:t>
            </a:r>
            <a:r>
              <a:rPr lang="en-US" sz="2200" dirty="0">
                <a:sym typeface="Wingdings" pitchFamily="2" charset="2"/>
              </a:rPr>
              <a:t>) </a:t>
            </a:r>
            <a:r>
              <a:rPr lang="en-US" sz="2200" dirty="0" err="1">
                <a:sym typeface="Wingdings" pitchFamily="2" charset="2"/>
              </a:rPr>
              <a:t>bertanda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sama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maka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[(x*, f(x*)] </a:t>
            </a:r>
            <a:r>
              <a:rPr lang="en-US" sz="2200" dirty="0" err="1">
                <a:sym typeface="Wingdings" pitchFamily="2" charset="2"/>
              </a:rPr>
              <a:t>adalah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belok</a:t>
            </a:r>
            <a:endParaRPr lang="en-US" sz="2200" dirty="0">
              <a:sym typeface="Wingdings" pitchFamily="2" charset="2"/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en-US" sz="2200" dirty="0">
              <a:sym typeface="Wingdings" pitchFamily="2" charset="2"/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n-US" sz="2200" dirty="0" err="1">
                <a:sym typeface="Wingdings" pitchFamily="2" charset="2"/>
              </a:rPr>
              <a:t>Contoh</a:t>
            </a:r>
            <a:r>
              <a:rPr lang="en-US" sz="2200" dirty="0">
                <a:sym typeface="Wingdings" pitchFamily="2" charset="2"/>
              </a:rPr>
              <a:t> : </a:t>
            </a:r>
          </a:p>
          <a:p>
            <a:pPr marL="609600" indent="-609600" algn="just" eaLnBrk="1" hangingPunct="1">
              <a:buFontTx/>
              <a:buNone/>
            </a:pPr>
            <a:endParaRPr lang="en-US" sz="2200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905000" y="5407025"/>
          <a:ext cx="3308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2" imgW="1651000" imgH="419100" progId="Equation.3">
                  <p:embed/>
                </p:oleObj>
              </mc:Choice>
              <mc:Fallback>
                <p:oleObj name="Equation" r:id="rId2" imgW="1651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07025"/>
                        <a:ext cx="3308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/Minimum </a:t>
            </a:r>
            <a:r>
              <a:rPr lang="en-US" dirty="0" err="1"/>
              <a:t>Relatif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67" y="1203281"/>
            <a:ext cx="7815262" cy="747712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z="2200" dirty="0" err="1">
                <a:sym typeface="Wingdings" pitchFamily="2" charset="2"/>
              </a:rPr>
              <a:t>Contoh</a:t>
            </a:r>
            <a:r>
              <a:rPr lang="en-US" sz="2200" dirty="0">
                <a:sym typeface="Wingdings" pitchFamily="2" charset="2"/>
              </a:rPr>
              <a:t> : </a:t>
            </a:r>
          </a:p>
          <a:p>
            <a:pPr marL="609600" indent="-609600" algn="just" eaLnBrk="1" hangingPunct="1">
              <a:buFontTx/>
              <a:buNone/>
            </a:pPr>
            <a:endParaRPr lang="en-US" sz="2200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62467"/>
              </p:ext>
            </p:extLst>
          </p:nvPr>
        </p:nvGraphicFramePr>
        <p:xfrm>
          <a:off x="609600" y="1733551"/>
          <a:ext cx="3308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419100" progId="Equation.3">
                  <p:embed/>
                </p:oleObj>
              </mc:Choice>
              <mc:Fallback>
                <p:oleObj name="Equation" r:id="rId2" imgW="1651000" imgH="419100" progId="Equation.3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33551"/>
                        <a:ext cx="3308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10A07B-B6E9-E4FE-DD4D-C383BD3B3EEB}"/>
                  </a:ext>
                </a:extLst>
              </p:cNvPr>
              <p:cNvSpPr txBox="1"/>
              <p:nvPr/>
            </p:nvSpPr>
            <p:spPr>
              <a:xfrm>
                <a:off x="609600" y="2800669"/>
                <a:ext cx="3124200" cy="480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D" sz="2000" dirty="0"/>
                  <a:t>6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10A07B-B6E9-E4FE-DD4D-C383BD3B3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00669"/>
                <a:ext cx="3124200" cy="480068"/>
              </a:xfrm>
              <a:prstGeom prst="rect">
                <a:avLst/>
              </a:prstGeom>
              <a:blipFill>
                <a:blip r:embed="rId4"/>
                <a:stretch>
                  <a:fillRect l="-195" b="-177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FF302B-5280-3ACE-2616-C643840889D0}"/>
                  </a:ext>
                </a:extLst>
              </p:cNvPr>
              <p:cNvSpPr txBox="1"/>
              <p:nvPr/>
            </p:nvSpPr>
            <p:spPr>
              <a:xfrm>
                <a:off x="533400" y="3429000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D" sz="2000" dirty="0"/>
                  <a:t>6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FF302B-5280-3ACE-2616-C6438408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3124200" cy="307777"/>
              </a:xfrm>
              <a:prstGeom prst="rect">
                <a:avLst/>
              </a:prstGeom>
              <a:blipFill>
                <a:blip r:embed="rId5"/>
                <a:stretch>
                  <a:fillRect l="-3906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4A7412-75C9-1926-6038-D5CBC397757B}"/>
                  </a:ext>
                </a:extLst>
              </p:cNvPr>
              <p:cNvSpPr txBox="1"/>
              <p:nvPr/>
            </p:nvSpPr>
            <p:spPr>
              <a:xfrm>
                <a:off x="588529" y="3843384"/>
                <a:ext cx="200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D" sz="2000" dirty="0"/>
                  <a:t>6= 0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4A7412-75C9-1926-6038-D5CBC397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29" y="3843384"/>
                <a:ext cx="2002271" cy="307777"/>
              </a:xfrm>
              <a:prstGeom prst="rect">
                <a:avLst/>
              </a:prstGeom>
              <a:blipFill>
                <a:blip r:embed="rId6"/>
                <a:stretch>
                  <a:fillRect l="-610" t="-23529" b="-509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12C87C-D028-5633-3828-BDF45FE627E1}"/>
                  </a:ext>
                </a:extLst>
              </p:cNvPr>
              <p:cNvSpPr txBox="1"/>
              <p:nvPr/>
            </p:nvSpPr>
            <p:spPr>
              <a:xfrm>
                <a:off x="533400" y="4343400"/>
                <a:ext cx="200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−3)(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D" sz="2000" dirty="0"/>
                  <a:t>+2) = 0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12C87C-D028-5633-3828-BDF45FE62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2002271" cy="307777"/>
              </a:xfrm>
              <a:prstGeom prst="rect">
                <a:avLst/>
              </a:prstGeom>
              <a:blipFill>
                <a:blip r:embed="rId7"/>
                <a:stretch>
                  <a:fillRect l="-6098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A759DE-1345-68C6-FB80-9EDF24A82FCC}"/>
                  </a:ext>
                </a:extLst>
              </p:cNvPr>
              <p:cNvSpPr txBox="1"/>
              <p:nvPr/>
            </p:nvSpPr>
            <p:spPr>
              <a:xfrm>
                <a:off x="533400" y="4873823"/>
                <a:ext cx="22098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D" sz="2000" dirty="0"/>
                  <a:t>=2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A759DE-1345-68C6-FB80-9EDF24A82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73823"/>
                <a:ext cx="2209800" cy="307777"/>
              </a:xfrm>
              <a:prstGeom prst="rect">
                <a:avLst/>
              </a:prstGeom>
              <a:blipFill>
                <a:blip r:embed="rId8"/>
                <a:stretch>
                  <a:fillRect l="-3039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5EB4347-27E7-F02D-1F5D-AC4141114E5C}"/>
              </a:ext>
            </a:extLst>
          </p:cNvPr>
          <p:cNvSpPr txBox="1"/>
          <p:nvPr/>
        </p:nvSpPr>
        <p:spPr>
          <a:xfrm>
            <a:off x="3352800" y="3677305"/>
            <a:ext cx="488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masimum</a:t>
            </a:r>
            <a:r>
              <a:rPr lang="en-US" dirty="0"/>
              <a:t> pada x = 3 </a:t>
            </a:r>
            <a:r>
              <a:rPr lang="en-US" dirty="0" err="1"/>
              <a:t>atau</a:t>
            </a:r>
            <a:r>
              <a:rPr lang="en-US" dirty="0"/>
              <a:t> minimum pada  x = </a:t>
            </a:r>
            <a:r>
              <a:rPr lang="en-US" dirty="0">
                <a:sym typeface="Wingdings" panose="05000000000000000000" pitchFamily="2" charset="2"/>
              </a:rPr>
              <a:t>-2 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1A872-F927-5D80-6CE3-600F8E5A20E1}"/>
              </a:ext>
            </a:extLst>
          </p:cNvPr>
          <p:cNvSpPr txBox="1"/>
          <p:nvPr/>
        </p:nvSpPr>
        <p:spPr>
          <a:xfrm>
            <a:off x="685800" y="6031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(-2 , 107) dan (3 , 86)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143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/Minimum </a:t>
            </a:r>
            <a:r>
              <a:rPr lang="en-US" dirty="0" err="1"/>
              <a:t>Relatif</a:t>
            </a:r>
            <a:endParaRPr lang="en-US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953000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z="2200" b="1" dirty="0"/>
              <a:t>TEST DERIVATIF II</a:t>
            </a:r>
          </a:p>
          <a:p>
            <a:pPr marL="609600" indent="-609600" algn="just" eaLnBrk="1" hangingPunct="1">
              <a:buFontTx/>
              <a:buNone/>
            </a:pPr>
            <a:endParaRPr lang="en-US" sz="1500" b="1" dirty="0"/>
          </a:p>
          <a:p>
            <a:pPr marL="609600" indent="-609600" algn="just" eaLnBrk="1" hangingPunct="1">
              <a:buFontTx/>
              <a:buAutoNum type="romanUcPeriod"/>
            </a:pPr>
            <a:r>
              <a:rPr lang="en-US" sz="2200" dirty="0" err="1"/>
              <a:t>Tentukan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titik</a:t>
            </a:r>
            <a:r>
              <a:rPr lang="en-US" sz="2200" dirty="0"/>
              <a:t> </a:t>
            </a:r>
            <a:r>
              <a:rPr lang="en-US" sz="2200" dirty="0" err="1"/>
              <a:t>kritis</a:t>
            </a:r>
            <a:r>
              <a:rPr lang="en-US" sz="2200" dirty="0"/>
              <a:t> x*, </a:t>
            </a:r>
            <a:r>
              <a:rPr lang="en-US" sz="2200" dirty="0" err="1"/>
              <a:t>syarat</a:t>
            </a:r>
            <a:r>
              <a:rPr lang="en-US" sz="2200" dirty="0"/>
              <a:t> f’(x*) = 0</a:t>
            </a:r>
          </a:p>
          <a:p>
            <a:pPr marL="609600" indent="-609600" algn="just" eaLnBrk="1" hangingPunct="1">
              <a:buFontTx/>
              <a:buAutoNum type="romanUcPeriod"/>
            </a:pP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x*, </a:t>
            </a:r>
            <a:r>
              <a:rPr lang="en-US" sz="2200" dirty="0" err="1"/>
              <a:t>tentukan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f”(x*)</a:t>
            </a:r>
          </a:p>
          <a:p>
            <a:pPr marL="974725" lvl="1" indent="-250825" algn="just" eaLnBrk="1" hangingPunct="1">
              <a:buFontTx/>
              <a:buAutoNum type="alphaLcPeriod"/>
            </a:pPr>
            <a:r>
              <a:rPr lang="en-US" sz="2200" dirty="0">
                <a:sym typeface="Wingdings" pitchFamily="2" charset="2"/>
              </a:rPr>
              <a:t>Jika f”(x*) &gt; 0 </a:t>
            </a:r>
            <a:r>
              <a:rPr lang="en-US" sz="2200" dirty="0" err="1">
                <a:sym typeface="Wingdings" pitchFamily="2" charset="2"/>
              </a:rPr>
              <a:t>fungsi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menghadap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ke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atas</a:t>
            </a:r>
            <a:r>
              <a:rPr lang="en-US" sz="2200" dirty="0">
                <a:sym typeface="Wingdings" pitchFamily="2" charset="2"/>
              </a:rPr>
              <a:t> dan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[(x*, f(x*)] </a:t>
            </a:r>
            <a:r>
              <a:rPr lang="en-US" sz="2200" dirty="0" err="1">
                <a:sym typeface="Wingdings" pitchFamily="2" charset="2"/>
              </a:rPr>
              <a:t>adalah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minimum </a:t>
            </a:r>
            <a:r>
              <a:rPr lang="en-US" sz="2200" dirty="0" err="1">
                <a:sym typeface="Wingdings" pitchFamily="2" charset="2"/>
              </a:rPr>
              <a:t>relatif</a:t>
            </a:r>
            <a:r>
              <a:rPr lang="en-US" sz="2200" dirty="0">
                <a:sym typeface="Wingdings" pitchFamily="2" charset="2"/>
              </a:rPr>
              <a:t> </a:t>
            </a:r>
          </a:p>
          <a:p>
            <a:pPr marL="974725" lvl="1" indent="-250825" algn="just" eaLnBrk="1" hangingPunct="1">
              <a:buFontTx/>
              <a:buAutoNum type="alphaLcPeriod"/>
            </a:pPr>
            <a:r>
              <a:rPr lang="en-US" sz="2200" dirty="0" err="1">
                <a:sym typeface="Wingdings" pitchFamily="2" charset="2"/>
              </a:rPr>
              <a:t>Jika</a:t>
            </a:r>
            <a:r>
              <a:rPr lang="en-US" sz="2200" dirty="0">
                <a:sym typeface="Wingdings" pitchFamily="2" charset="2"/>
              </a:rPr>
              <a:t> f”(x*) &lt; 0 </a:t>
            </a:r>
            <a:r>
              <a:rPr lang="en-US" sz="2200" dirty="0" err="1">
                <a:sym typeface="Wingdings" pitchFamily="2" charset="2"/>
              </a:rPr>
              <a:t>fungsi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menghadap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ke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bawah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dan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[(x*, f(x*)] </a:t>
            </a:r>
            <a:r>
              <a:rPr lang="en-US" sz="2200" dirty="0" err="1">
                <a:sym typeface="Wingdings" pitchFamily="2" charset="2"/>
              </a:rPr>
              <a:t>adalah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maksimum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relatif</a:t>
            </a:r>
            <a:endParaRPr lang="en-US" sz="2200" dirty="0">
              <a:sym typeface="Wingdings" pitchFamily="2" charset="2"/>
            </a:endParaRPr>
          </a:p>
          <a:p>
            <a:pPr marL="974725" lvl="1" indent="-250825" algn="just" eaLnBrk="1" hangingPunct="1">
              <a:buFontTx/>
              <a:buAutoNum type="alphaLcPeriod"/>
            </a:pPr>
            <a:r>
              <a:rPr lang="en-US" sz="2200" dirty="0" err="1">
                <a:sym typeface="Wingdings" pitchFamily="2" charset="2"/>
              </a:rPr>
              <a:t>Jika</a:t>
            </a:r>
            <a:r>
              <a:rPr lang="en-US" sz="2200" dirty="0">
                <a:sym typeface="Wingdings" pitchFamily="2" charset="2"/>
              </a:rPr>
              <a:t> f”(x*) = 0 </a:t>
            </a:r>
            <a:r>
              <a:rPr lang="en-US" sz="2200" dirty="0" err="1">
                <a:sym typeface="Wingdings" pitchFamily="2" charset="2"/>
              </a:rPr>
              <a:t>tidak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dapat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ditarik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kesimpulan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fungsi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menghadap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ke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mana</a:t>
            </a:r>
            <a:r>
              <a:rPr lang="en-US" sz="2200" dirty="0">
                <a:sym typeface="Wingdings" pitchFamily="2" charset="2"/>
              </a:rPr>
              <a:t>, </a:t>
            </a:r>
            <a:r>
              <a:rPr lang="en-US" sz="2200" dirty="0" err="1">
                <a:sym typeface="Wingdings" pitchFamily="2" charset="2"/>
              </a:rPr>
              <a:t>untuk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itu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diperlukan</a:t>
            </a:r>
            <a:r>
              <a:rPr lang="en-US" sz="2200" dirty="0">
                <a:sym typeface="Wingdings" pitchFamily="2" charset="2"/>
              </a:rPr>
              <a:t> test </a:t>
            </a:r>
            <a:r>
              <a:rPr lang="en-US" sz="2200" dirty="0" err="1">
                <a:sym typeface="Wingdings" pitchFamily="2" charset="2"/>
              </a:rPr>
              <a:t>derivatif</a:t>
            </a:r>
            <a:r>
              <a:rPr lang="en-US" sz="2200" dirty="0">
                <a:sym typeface="Wingdings" pitchFamily="2" charset="2"/>
              </a:rPr>
              <a:t> I </a:t>
            </a:r>
            <a:r>
              <a:rPr lang="en-US" sz="2200" dirty="0" err="1">
                <a:sym typeface="Wingdings" pitchFamily="2" charset="2"/>
              </a:rPr>
              <a:t>untuk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menguji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sifat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titik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tersebut</a:t>
            </a:r>
            <a:endParaRPr lang="en-US" sz="2200" dirty="0">
              <a:sym typeface="Wingdings" pitchFamily="2" charset="2"/>
            </a:endParaRPr>
          </a:p>
          <a:p>
            <a:pPr marL="609600" indent="-609600" algn="just" eaLnBrk="1" hangingPunct="1">
              <a:buFontTx/>
              <a:buNone/>
            </a:pPr>
            <a:endParaRPr lang="en-US" sz="2200" b="1" dirty="0"/>
          </a:p>
          <a:p>
            <a:pPr marL="609600" indent="-609600" algn="just" eaLnBrk="1" hangingPunct="1">
              <a:buFontTx/>
              <a:buNone/>
            </a:pPr>
            <a:r>
              <a:rPr lang="en-US" sz="2200" dirty="0" err="1"/>
              <a:t>Contoh</a:t>
            </a:r>
            <a:r>
              <a:rPr lang="en-US" sz="2200" dirty="0"/>
              <a:t> :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981200" y="5483225"/>
          <a:ext cx="3308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2" imgW="1651000" imgH="419100" progId="Equation.3">
                  <p:embed/>
                </p:oleObj>
              </mc:Choice>
              <mc:Fallback>
                <p:oleObj name="Equation" r:id="rId2" imgW="1651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83225"/>
                        <a:ext cx="3308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/Minimum </a:t>
            </a:r>
            <a:r>
              <a:rPr lang="en-US" dirty="0" err="1"/>
              <a:t>Relatif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67" y="1203281"/>
            <a:ext cx="7815262" cy="747712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z="2200" dirty="0" err="1">
                <a:sym typeface="Wingdings" pitchFamily="2" charset="2"/>
              </a:rPr>
              <a:t>Contoh</a:t>
            </a:r>
            <a:r>
              <a:rPr lang="en-US" sz="2200" dirty="0">
                <a:sym typeface="Wingdings" pitchFamily="2" charset="2"/>
              </a:rPr>
              <a:t> : </a:t>
            </a:r>
          </a:p>
          <a:p>
            <a:pPr marL="609600" indent="-609600" algn="just" eaLnBrk="1" hangingPunct="1">
              <a:buFontTx/>
              <a:buNone/>
            </a:pPr>
            <a:endParaRPr lang="en-US" sz="2200" dirty="0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609600" y="1733551"/>
          <a:ext cx="3308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419100" progId="Equation.3">
                  <p:embed/>
                </p:oleObj>
              </mc:Choice>
              <mc:Fallback>
                <p:oleObj name="Equation" r:id="rId2" imgW="1651000" imgH="419100" progId="Equation.3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33551"/>
                        <a:ext cx="3308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FF302B-5280-3ACE-2616-C643840889D0}"/>
                  </a:ext>
                </a:extLst>
              </p:cNvPr>
              <p:cNvSpPr txBox="1"/>
              <p:nvPr/>
            </p:nvSpPr>
            <p:spPr>
              <a:xfrm>
                <a:off x="533400" y="2664023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D" sz="2000" dirty="0"/>
                  <a:t>6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FF302B-5280-3ACE-2616-C6438408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64023"/>
                <a:ext cx="3124200" cy="307777"/>
              </a:xfrm>
              <a:prstGeom prst="rect">
                <a:avLst/>
              </a:prstGeom>
              <a:blipFill>
                <a:blip r:embed="rId4"/>
                <a:stretch>
                  <a:fillRect l="-3906" t="-23529" b="-509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A759DE-1345-68C6-FB80-9EDF24A82FCC}"/>
                  </a:ext>
                </a:extLst>
              </p:cNvPr>
              <p:cNvSpPr txBox="1"/>
              <p:nvPr/>
            </p:nvSpPr>
            <p:spPr>
              <a:xfrm>
                <a:off x="1435963" y="4199200"/>
                <a:ext cx="15508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000" dirty="0"/>
                  <a:t> 0,5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A759DE-1345-68C6-FB80-9EDF24A82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63" y="4199200"/>
                <a:ext cx="1550827" cy="307777"/>
              </a:xfrm>
              <a:prstGeom prst="rect">
                <a:avLst/>
              </a:prstGeom>
              <a:blipFill>
                <a:blip r:embed="rId5"/>
                <a:stretch>
                  <a:fillRect l="-4331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5EB4347-27E7-F02D-1F5D-AC4141114E5C}"/>
              </a:ext>
            </a:extLst>
          </p:cNvPr>
          <p:cNvSpPr txBox="1"/>
          <p:nvPr/>
        </p:nvSpPr>
        <p:spPr>
          <a:xfrm>
            <a:off x="188351" y="4556540"/>
            <a:ext cx="425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Tes</a:t>
            </a:r>
            <a:r>
              <a:rPr lang="en-US" dirty="0"/>
              <a:t> pada x = 0,5 </a:t>
            </a:r>
            <a:r>
              <a:rPr lang="en-US" dirty="0" err="1"/>
              <a:t>pilih</a:t>
            </a:r>
            <a:r>
              <a:rPr lang="en-US" dirty="0"/>
              <a:t> x</a:t>
            </a:r>
            <a:r>
              <a:rPr lang="en-US" baseline="-25000" dirty="0"/>
              <a:t>l</a:t>
            </a:r>
            <a:r>
              <a:rPr lang="en-US" dirty="0"/>
              <a:t> = 0</a:t>
            </a:r>
            <a:r>
              <a:rPr lang="en-US" dirty="0">
                <a:sym typeface="Wingdings" panose="05000000000000000000" pitchFamily="2" charset="2"/>
              </a:rPr>
              <a:t> dan </a:t>
            </a:r>
            <a:r>
              <a:rPr lang="en-US" dirty="0" err="1">
                <a:sym typeface="Wingdings" panose="05000000000000000000" pitchFamily="2" charset="2"/>
              </a:rPr>
              <a:t>x</a:t>
            </a:r>
            <a:r>
              <a:rPr lang="en-US" baseline="-25000" dirty="0" err="1">
                <a:sym typeface="Wingdings" panose="05000000000000000000" pitchFamily="2" charset="2"/>
              </a:rPr>
              <a:t>r</a:t>
            </a:r>
            <a:r>
              <a:rPr lang="en-US" dirty="0">
                <a:sym typeface="Wingdings" panose="05000000000000000000" pitchFamily="2" charset="2"/>
              </a:rPr>
              <a:t> = 1 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5AEB4E-47FE-CE08-C857-DDF3ED1A7C89}"/>
                  </a:ext>
                </a:extLst>
              </p:cNvPr>
              <p:cNvSpPr txBox="1"/>
              <p:nvPr/>
            </p:nvSpPr>
            <p:spPr>
              <a:xfrm>
                <a:off x="350598" y="5038844"/>
                <a:ext cx="26112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2(0)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D" sz="2000" dirty="0"/>
                  <a:t> 1 = -1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5AEB4E-47FE-CE08-C857-DDF3ED1A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98" y="5038844"/>
                <a:ext cx="2611279" cy="307777"/>
              </a:xfrm>
              <a:prstGeom prst="rect">
                <a:avLst/>
              </a:prstGeom>
              <a:blipFill>
                <a:blip r:embed="rId6"/>
                <a:stretch>
                  <a:fillRect l="-4673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6E803D-9684-4F22-B44C-3D9135E4717D}"/>
                  </a:ext>
                </a:extLst>
              </p:cNvPr>
              <p:cNvSpPr txBox="1"/>
              <p:nvPr/>
            </p:nvSpPr>
            <p:spPr>
              <a:xfrm>
                <a:off x="1403121" y="3882121"/>
                <a:ext cx="10872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ID" sz="2000" dirty="0"/>
                  <a:t>2x </a:t>
                </a:r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000" dirty="0"/>
                  <a:t> 1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6E803D-9684-4F22-B44C-3D9135E47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21" y="3882121"/>
                <a:ext cx="1087279" cy="307777"/>
              </a:xfrm>
              <a:prstGeom prst="rect">
                <a:avLst/>
              </a:prstGeom>
              <a:blipFill>
                <a:blip r:embed="rId7"/>
                <a:stretch>
                  <a:fillRect l="-13966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F7192D-2330-AB8C-AE42-38F1980E2682}"/>
                  </a:ext>
                </a:extLst>
              </p:cNvPr>
              <p:cNvSpPr txBox="1"/>
              <p:nvPr/>
            </p:nvSpPr>
            <p:spPr>
              <a:xfrm>
                <a:off x="1351121" y="3524781"/>
                <a:ext cx="13158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F7192D-2330-AB8C-AE42-38F1980E2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1" y="3524781"/>
                <a:ext cx="1315879" cy="307777"/>
              </a:xfrm>
              <a:prstGeom prst="rect">
                <a:avLst/>
              </a:prstGeom>
              <a:blipFill>
                <a:blip r:embed="rId8"/>
                <a:stretch>
                  <a:fillRect l="-6944" b="-98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9C2FB14-98E3-3107-6C9C-D99047A05418}"/>
              </a:ext>
            </a:extLst>
          </p:cNvPr>
          <p:cNvSpPr txBox="1"/>
          <p:nvPr/>
        </p:nvSpPr>
        <p:spPr>
          <a:xfrm>
            <a:off x="3543300" y="3172943"/>
            <a:ext cx="536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Ketika f’’(x) </a:t>
            </a:r>
            <a:r>
              <a:rPr lang="en-US" dirty="0" err="1"/>
              <a:t>adalah</a:t>
            </a:r>
            <a:r>
              <a:rPr lang="en-US" dirty="0"/>
              <a:t> negative (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menghadap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x=0,5 dan </a:t>
            </a:r>
            <a:r>
              <a:rPr lang="en-US" dirty="0" err="1"/>
              <a:t>positif</a:t>
            </a:r>
            <a:r>
              <a:rPr lang="en-US" dirty="0"/>
              <a:t> (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menghadap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pada 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x</a:t>
            </a:r>
            <a:r>
              <a:rPr lang="en-US" baseline="-25000" dirty="0" err="1">
                <a:sym typeface="Wingdings" panose="05000000000000000000" pitchFamily="2" charset="2"/>
              </a:rPr>
              <a:t>r</a:t>
            </a:r>
            <a:r>
              <a:rPr lang="en-US" dirty="0">
                <a:sym typeface="Wingdings" panose="05000000000000000000" pitchFamily="2" charset="2"/>
              </a:rPr>
              <a:t> = 0,5 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4CBBB-2940-705E-309D-0D08CA9F731B}"/>
                  </a:ext>
                </a:extLst>
              </p:cNvPr>
              <p:cNvSpPr txBox="1"/>
              <p:nvPr/>
            </p:nvSpPr>
            <p:spPr>
              <a:xfrm>
                <a:off x="492967" y="3116646"/>
                <a:ext cx="194543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4CBBB-2940-705E-309D-0D08CA9F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7" y="3116646"/>
                <a:ext cx="1945433" cy="307777"/>
              </a:xfrm>
              <a:prstGeom prst="rect">
                <a:avLst/>
              </a:prstGeom>
              <a:blipFill>
                <a:blip r:embed="rId9"/>
                <a:stretch>
                  <a:fillRect l="-313" b="-3725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B2225B-EC23-8A38-6194-C422E0B10BC9}"/>
                  </a:ext>
                </a:extLst>
              </p:cNvPr>
              <p:cNvSpPr txBox="1"/>
              <p:nvPr/>
            </p:nvSpPr>
            <p:spPr>
              <a:xfrm>
                <a:off x="350598" y="5404556"/>
                <a:ext cx="26112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2(1)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D" sz="2000" dirty="0"/>
                  <a:t> 1 = 1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B2225B-EC23-8A38-6194-C422E0B1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98" y="5404556"/>
                <a:ext cx="2611279" cy="307777"/>
              </a:xfrm>
              <a:prstGeom prst="rect">
                <a:avLst/>
              </a:prstGeom>
              <a:blipFill>
                <a:blip r:embed="rId10"/>
                <a:stretch>
                  <a:fillRect l="-4673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19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b="0" dirty="0" err="1"/>
              <a:t>Carilah</a:t>
            </a:r>
            <a:r>
              <a:rPr lang="en-US" sz="2400" b="0" dirty="0"/>
              <a:t> </a:t>
            </a:r>
            <a:r>
              <a:rPr lang="en-US" sz="2400" b="0" dirty="0" err="1"/>
              <a:t>titik-titik</a:t>
            </a:r>
            <a:r>
              <a:rPr lang="en-US" sz="2400" b="0" dirty="0"/>
              <a:t> </a:t>
            </a:r>
            <a:r>
              <a:rPr lang="en-US" sz="2400" b="0" dirty="0" err="1"/>
              <a:t>kritis</a:t>
            </a:r>
            <a:r>
              <a:rPr lang="en-US" sz="2400" b="0" dirty="0"/>
              <a:t>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sifatnya</a:t>
            </a:r>
            <a:r>
              <a:rPr lang="en-US" sz="2400" b="0" dirty="0"/>
              <a:t> </a:t>
            </a:r>
            <a:r>
              <a:rPr lang="en-US" sz="2400" b="0" dirty="0" err="1"/>
              <a:t>dari</a:t>
            </a:r>
            <a:r>
              <a:rPr lang="en-US" sz="2400" b="0" dirty="0"/>
              <a:t> </a:t>
            </a:r>
            <a:r>
              <a:rPr lang="en-US" sz="2400" b="0" dirty="0" err="1"/>
              <a:t>fungsi-fungsi</a:t>
            </a:r>
            <a:r>
              <a:rPr lang="en-US" sz="2400" b="0" dirty="0"/>
              <a:t> </a:t>
            </a:r>
            <a:r>
              <a:rPr lang="en-US" sz="2400" b="0" dirty="0" err="1"/>
              <a:t>berikut</a:t>
            </a:r>
            <a:r>
              <a:rPr lang="en-US" sz="2400" b="0" dirty="0"/>
              <a:t>:</a:t>
            </a:r>
          </a:p>
          <a:p>
            <a:pPr marL="533400" indent="-533400" eaLnBrk="1" hangingPunct="1">
              <a:buFontTx/>
              <a:buNone/>
            </a:pPr>
            <a:endParaRPr lang="en-US" sz="2400" b="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400" b="0" dirty="0"/>
              <a:t>f(x) = -3x</a:t>
            </a:r>
            <a:r>
              <a:rPr lang="en-US" sz="2400" b="0" baseline="30000" dirty="0"/>
              <a:t>2</a:t>
            </a:r>
            <a:r>
              <a:rPr lang="en-US" sz="2400" b="0" dirty="0"/>
              <a:t> + 6x -20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0" dirty="0"/>
              <a:t>f(x) = -x</a:t>
            </a:r>
            <a:r>
              <a:rPr lang="en-US" sz="2400" b="0" baseline="30000" dirty="0"/>
              <a:t>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Sketsa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dirty="0"/>
              <a:t>FAKTOR-FAKTOR PENTING</a:t>
            </a:r>
          </a:p>
          <a:p>
            <a:pPr eaLnBrk="1" hangingPunct="1">
              <a:buFontTx/>
              <a:buChar char="-"/>
            </a:pPr>
            <a:r>
              <a:rPr lang="en-US" sz="2200" b="0" dirty="0" err="1"/>
              <a:t>Titik-titik</a:t>
            </a:r>
            <a:r>
              <a:rPr lang="en-US" sz="2200" b="0" dirty="0"/>
              <a:t> </a:t>
            </a:r>
            <a:r>
              <a:rPr lang="en-US" sz="2200" b="0" dirty="0" err="1"/>
              <a:t>maksimum</a:t>
            </a:r>
            <a:r>
              <a:rPr lang="en-US" sz="2200" b="0" dirty="0"/>
              <a:t> </a:t>
            </a:r>
            <a:r>
              <a:rPr lang="en-US" sz="2200" b="0" dirty="0" err="1"/>
              <a:t>dan</a:t>
            </a:r>
            <a:r>
              <a:rPr lang="en-US" sz="2200" b="0" dirty="0"/>
              <a:t> minimum </a:t>
            </a:r>
            <a:r>
              <a:rPr lang="en-US" sz="2200" b="0" dirty="0" err="1"/>
              <a:t>relatif</a:t>
            </a:r>
            <a:r>
              <a:rPr lang="en-US" sz="2200" b="0" dirty="0"/>
              <a:t> 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</a:t>
            </a:r>
            <a:r>
              <a:rPr lang="en-US" sz="2200" b="0" dirty="0" err="1">
                <a:solidFill>
                  <a:srgbClr val="0000FF"/>
                </a:solidFill>
              </a:rPr>
              <a:t>Syarat</a:t>
            </a:r>
            <a:r>
              <a:rPr lang="en-US" sz="2200" b="0" dirty="0">
                <a:solidFill>
                  <a:srgbClr val="0000FF"/>
                </a:solidFill>
              </a:rPr>
              <a:t>, f ’(x) = 0</a:t>
            </a:r>
            <a:r>
              <a:rPr lang="en-US" sz="2200" b="0" dirty="0"/>
              <a:t> </a:t>
            </a:r>
          </a:p>
          <a:p>
            <a:pPr eaLnBrk="1" hangingPunct="1">
              <a:buFontTx/>
              <a:buChar char="-"/>
            </a:pPr>
            <a:r>
              <a:rPr lang="en-US" sz="2200" b="0" dirty="0" err="1"/>
              <a:t>Titik</a:t>
            </a:r>
            <a:r>
              <a:rPr lang="en-US" sz="2200" b="0" dirty="0"/>
              <a:t> </a:t>
            </a:r>
            <a:r>
              <a:rPr lang="en-US" sz="2200" b="0" dirty="0" err="1"/>
              <a:t>belok</a:t>
            </a:r>
            <a:r>
              <a:rPr lang="en-US" sz="2200" b="0" dirty="0"/>
              <a:t> 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</a:t>
            </a:r>
            <a:r>
              <a:rPr lang="en-US" sz="2200" b="0" dirty="0" err="1">
                <a:solidFill>
                  <a:srgbClr val="0000FF"/>
                </a:solidFill>
              </a:rPr>
              <a:t>Syarat</a:t>
            </a:r>
            <a:r>
              <a:rPr lang="en-US" sz="2200" b="0" dirty="0">
                <a:solidFill>
                  <a:srgbClr val="0000FF"/>
                </a:solidFill>
              </a:rPr>
              <a:t> f ”(x) = 0</a:t>
            </a:r>
          </a:p>
          <a:p>
            <a:pPr eaLnBrk="1" hangingPunct="1">
              <a:buFontTx/>
              <a:buChar char="-"/>
            </a:pPr>
            <a:r>
              <a:rPr lang="en-US" sz="2200" b="0" dirty="0" err="1"/>
              <a:t>Titik</a:t>
            </a:r>
            <a:r>
              <a:rPr lang="en-US" sz="2200" b="0" dirty="0"/>
              <a:t> </a:t>
            </a:r>
            <a:r>
              <a:rPr lang="en-US" sz="2200" b="0" dirty="0" err="1"/>
              <a:t>potong</a:t>
            </a:r>
            <a:r>
              <a:rPr lang="en-US" sz="2200" b="0" dirty="0"/>
              <a:t> y dan x (optional)</a:t>
            </a:r>
          </a:p>
          <a:p>
            <a:pPr eaLnBrk="1" hangingPunct="1">
              <a:buFontTx/>
              <a:buNone/>
            </a:pPr>
            <a:r>
              <a:rPr lang="en-US" sz="2200" b="0" dirty="0">
                <a:solidFill>
                  <a:srgbClr val="0000FF"/>
                </a:solidFill>
              </a:rPr>
              <a:t>	</a:t>
            </a:r>
            <a:r>
              <a:rPr lang="en-US" sz="2200" b="0" dirty="0" err="1">
                <a:solidFill>
                  <a:srgbClr val="0000FF"/>
                </a:solidFill>
              </a:rPr>
              <a:t>Dengan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memisalkan</a:t>
            </a:r>
            <a:r>
              <a:rPr lang="en-US" sz="2200" b="0" dirty="0">
                <a:solidFill>
                  <a:srgbClr val="0000FF"/>
                </a:solidFill>
              </a:rPr>
              <a:t> x </a:t>
            </a:r>
            <a:r>
              <a:rPr lang="en-US" sz="2200" b="0" dirty="0" err="1">
                <a:solidFill>
                  <a:srgbClr val="0000FF"/>
                </a:solidFill>
              </a:rPr>
              <a:t>atau</a:t>
            </a:r>
            <a:r>
              <a:rPr lang="en-US" sz="2200" b="0" dirty="0">
                <a:solidFill>
                  <a:srgbClr val="0000FF"/>
                </a:solidFill>
              </a:rPr>
              <a:t> y </a:t>
            </a:r>
            <a:r>
              <a:rPr lang="en-US" sz="2200" b="0" dirty="0" err="1">
                <a:solidFill>
                  <a:srgbClr val="0000FF"/>
                </a:solidFill>
              </a:rPr>
              <a:t>adalah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nol</a:t>
            </a:r>
            <a:endParaRPr lang="en-US" sz="2200" b="0" dirty="0">
              <a:solidFill>
                <a:srgbClr val="0000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200" b="0" dirty="0" err="1"/>
              <a:t>Arah</a:t>
            </a:r>
            <a:r>
              <a:rPr lang="en-US" sz="2200" b="0" dirty="0"/>
              <a:t> </a:t>
            </a:r>
            <a:r>
              <a:rPr lang="en-US" sz="2200" b="0" dirty="0" err="1"/>
              <a:t>akhir</a:t>
            </a:r>
            <a:endParaRPr lang="en-US" sz="2200" b="0" dirty="0"/>
          </a:p>
          <a:p>
            <a:pPr eaLnBrk="1" hangingPunct="1">
              <a:buFontTx/>
              <a:buNone/>
            </a:pPr>
            <a:r>
              <a:rPr lang="en-US" sz="2200" b="0" dirty="0"/>
              <a:t>	</a:t>
            </a:r>
            <a:r>
              <a:rPr lang="en-US" sz="2200" b="0" dirty="0" err="1">
                <a:solidFill>
                  <a:srgbClr val="0000FF"/>
                </a:solidFill>
              </a:rPr>
              <a:t>Dengan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menganalogikan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pada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fungsi</a:t>
            </a:r>
            <a:r>
              <a:rPr lang="en-US" sz="2200" b="0" dirty="0">
                <a:solidFill>
                  <a:srgbClr val="0000FF"/>
                </a:solidFill>
              </a:rPr>
              <a:t> linier </a:t>
            </a:r>
            <a:r>
              <a:rPr lang="en-US" sz="2200" b="0" dirty="0" err="1">
                <a:solidFill>
                  <a:srgbClr val="0000FF"/>
                </a:solidFill>
              </a:rPr>
              <a:t>atau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fungsi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kuadrat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sz="2200" b="0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200" b="0" dirty="0" err="1"/>
              <a:t>Contoh</a:t>
            </a:r>
            <a:r>
              <a:rPr lang="en-US" sz="2200" b="0" dirty="0"/>
              <a:t> : 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752600" y="5407025"/>
          <a:ext cx="3308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2" imgW="1651000" imgH="419100" progId="Equation.3">
                  <p:embed/>
                </p:oleObj>
              </mc:Choice>
              <mc:Fallback>
                <p:oleObj name="Equation" r:id="rId2" imgW="1651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07025"/>
                        <a:ext cx="3308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1"/>
            <a:ext cx="8229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err="1"/>
              <a:t>Sketsalah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berikut</a:t>
            </a:r>
            <a:r>
              <a:rPr lang="en-US" sz="2000" b="0" dirty="0"/>
              <a:t> :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669785"/>
              </p:ext>
            </p:extLst>
          </p:nvPr>
        </p:nvGraphicFramePr>
        <p:xfrm>
          <a:off x="271463" y="1277938"/>
          <a:ext cx="32718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2" imgW="1625600" imgH="419100" progId="Equation.3">
                  <p:embed/>
                </p:oleObj>
              </mc:Choice>
              <mc:Fallback>
                <p:oleObj name="Equation" r:id="rId2" imgW="16256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277938"/>
                        <a:ext cx="32718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3832FA-B46F-7BB6-EBD8-61FC205F79FF}"/>
                  </a:ext>
                </a:extLst>
              </p:cNvPr>
              <p:cNvSpPr txBox="1"/>
              <p:nvPr/>
            </p:nvSpPr>
            <p:spPr>
              <a:xfrm>
                <a:off x="419100" y="2148781"/>
                <a:ext cx="27051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ID" sz="2000" dirty="0"/>
                  <a:t> 12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3832FA-B46F-7BB6-EBD8-61FC205F7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8781"/>
                <a:ext cx="2705100" cy="307777"/>
              </a:xfrm>
              <a:prstGeom prst="rect">
                <a:avLst/>
              </a:prstGeom>
              <a:blipFill>
                <a:blip r:embed="rId4"/>
                <a:stretch>
                  <a:fillRect l="-4505" t="-23529" b="-509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B3A297-F140-65BD-706A-0FE94A28F66F}"/>
                  </a:ext>
                </a:extLst>
              </p:cNvPr>
              <p:cNvSpPr txBox="1"/>
              <p:nvPr/>
            </p:nvSpPr>
            <p:spPr>
              <a:xfrm>
                <a:off x="419100" y="2590088"/>
                <a:ext cx="20193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ID" sz="2000" dirty="0"/>
                  <a:t> 12 = 0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B3A297-F140-65BD-706A-0FE94A28F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590088"/>
                <a:ext cx="2019300" cy="307777"/>
              </a:xfrm>
              <a:prstGeom prst="rect">
                <a:avLst/>
              </a:prstGeom>
              <a:blipFill>
                <a:blip r:embed="rId5"/>
                <a:stretch>
                  <a:fillRect l="-3323" t="-24000" r="-906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BFEC14-9A9F-E83C-348D-E242D213FDA1}"/>
                  </a:ext>
                </a:extLst>
              </p:cNvPr>
              <p:cNvSpPr txBox="1"/>
              <p:nvPr/>
            </p:nvSpPr>
            <p:spPr>
              <a:xfrm>
                <a:off x="419100" y="3008676"/>
                <a:ext cx="1714500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(x-2)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D" sz="2000" dirty="0"/>
                  <a:t>-6) = 0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BFEC14-9A9F-E83C-348D-E242D213F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08676"/>
                <a:ext cx="1714500" cy="307776"/>
              </a:xfrm>
              <a:prstGeom prst="rect">
                <a:avLst/>
              </a:prstGeom>
              <a:blipFill>
                <a:blip r:embed="rId6"/>
                <a:stretch>
                  <a:fillRect l="-9253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93D34A-FC19-5879-32D9-D02F716C6198}"/>
                  </a:ext>
                </a:extLst>
              </p:cNvPr>
              <p:cNvSpPr txBox="1"/>
              <p:nvPr/>
            </p:nvSpPr>
            <p:spPr>
              <a:xfrm>
                <a:off x="419100" y="3536220"/>
                <a:ext cx="38481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Titik </a:t>
                </a:r>
                <a:r>
                  <a:rPr lang="en-US" sz="2000" b="0" dirty="0" err="1"/>
                  <a:t>kritis</a:t>
                </a:r>
                <a:r>
                  <a:rPr lang="en-US" sz="2000" b="0" dirty="0"/>
                  <a:t> pada x=2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dan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D" sz="2000" dirty="0"/>
                  <a:t>=6, </a:t>
                </a:r>
                <a:r>
                  <a:rPr lang="en-ID" sz="2000" dirty="0" err="1"/>
                  <a:t>jika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masukan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ke</a:t>
                </a:r>
                <a:r>
                  <a:rPr lang="en-ID" sz="2000" dirty="0"/>
                  <a:t> </a:t>
                </a:r>
                <a:r>
                  <a:rPr lang="en-ID" sz="2000" dirty="0" err="1"/>
                  <a:t>fungsi</a:t>
                </a:r>
                <a:r>
                  <a:rPr lang="en-ID" sz="2000" dirty="0"/>
                  <a:t>, </a:t>
                </a:r>
                <a:r>
                  <a:rPr lang="en-ID" sz="2000" dirty="0" err="1"/>
                  <a:t>maka</a:t>
                </a:r>
                <a:endParaRPr lang="en-ID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93D34A-FC19-5879-32D9-D02F716C6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536220"/>
                <a:ext cx="3848100" cy="615553"/>
              </a:xfrm>
              <a:prstGeom prst="rect">
                <a:avLst/>
              </a:prstGeom>
              <a:blipFill>
                <a:blip r:embed="rId7"/>
                <a:stretch>
                  <a:fillRect l="-4120" t="-11881" b="-257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7320F7-7D27-3FDA-A173-0598C5FAE9B7}"/>
                  </a:ext>
                </a:extLst>
              </p:cNvPr>
              <p:cNvSpPr txBox="1"/>
              <p:nvPr/>
            </p:nvSpPr>
            <p:spPr>
              <a:xfrm>
                <a:off x="422222" y="4371541"/>
                <a:ext cx="3387777" cy="480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ID" sz="2000" dirty="0"/>
                  <a:t> 12(2) + 5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7320F7-7D27-3FDA-A173-0598C5FAE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2" y="4371541"/>
                <a:ext cx="3387777" cy="480068"/>
              </a:xfrm>
              <a:prstGeom prst="rect">
                <a:avLst/>
              </a:prstGeom>
              <a:blipFill>
                <a:blip r:embed="rId8"/>
                <a:stretch>
                  <a:fillRect l="-180" b="-177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0832A-FC69-B92F-4E6E-6B746660A15C}"/>
                  </a:ext>
                </a:extLst>
              </p:cNvPr>
              <p:cNvSpPr txBox="1"/>
              <p:nvPr/>
            </p:nvSpPr>
            <p:spPr>
              <a:xfrm>
                <a:off x="1066800" y="5071377"/>
                <a:ext cx="3079229" cy="436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16+</m:t>
                    </m:r>
                  </m:oMath>
                </a14:m>
                <a:r>
                  <a:rPr lang="en-ID" sz="2000" dirty="0"/>
                  <a:t> 24 + 5 = 15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0832A-FC69-B92F-4E6E-6B746660A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71377"/>
                <a:ext cx="3079229" cy="436851"/>
              </a:xfrm>
              <a:prstGeom prst="rect">
                <a:avLst/>
              </a:prstGeom>
              <a:blipFill>
                <a:blip r:embed="rId9"/>
                <a:stretch>
                  <a:fillRect l="-1782" t="-4167" b="-1805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E41F7-769F-FE2A-272A-CAFD2FA39C2D}"/>
                  </a:ext>
                </a:extLst>
              </p:cNvPr>
              <p:cNvSpPr txBox="1"/>
              <p:nvPr/>
            </p:nvSpPr>
            <p:spPr>
              <a:xfrm>
                <a:off x="419100" y="5727996"/>
                <a:ext cx="3387777" cy="480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(6)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ID" sz="2000" dirty="0"/>
                  <a:t> 12(6) + 5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E41F7-769F-FE2A-272A-CAFD2FA3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5727996"/>
                <a:ext cx="3387777" cy="480068"/>
              </a:xfrm>
              <a:prstGeom prst="rect">
                <a:avLst/>
              </a:prstGeom>
              <a:blipFill>
                <a:blip r:embed="rId10"/>
                <a:stretch>
                  <a:fillRect l="-180" b="-1794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B8ABA-54D7-FBEA-6A90-2FD360DA2D30}"/>
                  </a:ext>
                </a:extLst>
              </p:cNvPr>
              <p:cNvSpPr txBox="1"/>
              <p:nvPr/>
            </p:nvSpPr>
            <p:spPr>
              <a:xfrm>
                <a:off x="990600" y="6273943"/>
                <a:ext cx="30792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144+</m:t>
                    </m:r>
                  </m:oMath>
                </a14:m>
                <a:r>
                  <a:rPr lang="en-ID" sz="2000" dirty="0"/>
                  <a:t> 72 + 5 = 5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B8ABA-54D7-FBEA-6A90-2FD360DA2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273943"/>
                <a:ext cx="3079229" cy="307777"/>
              </a:xfrm>
              <a:prstGeom prst="rect">
                <a:avLst/>
              </a:prstGeom>
              <a:blipFill>
                <a:blip r:embed="rId11"/>
                <a:stretch>
                  <a:fillRect l="-1980" t="-23529" b="-509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F51E3-A117-5F40-8E02-DA08AFE3652E}"/>
                  </a:ext>
                </a:extLst>
              </p:cNvPr>
              <p:cNvSpPr txBox="1"/>
              <p:nvPr/>
            </p:nvSpPr>
            <p:spPr>
              <a:xfrm>
                <a:off x="4146028" y="6208064"/>
                <a:ext cx="38481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Titik </a:t>
                </a:r>
                <a:r>
                  <a:rPr lang="en-US" sz="2000" b="0" dirty="0" err="1"/>
                  <a:t>kritis</a:t>
                </a:r>
                <a:r>
                  <a:rPr lang="en-US" sz="2000" b="0" dirty="0"/>
                  <a:t> (2, 15 2/3)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dan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000" dirty="0"/>
                  <a:t> (6, 5)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F51E3-A117-5F40-8E02-DA08AFE36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028" y="6208064"/>
                <a:ext cx="3848100" cy="307777"/>
              </a:xfrm>
              <a:prstGeom prst="rect">
                <a:avLst/>
              </a:prstGeom>
              <a:blipFill>
                <a:blip r:embed="rId12"/>
                <a:stretch>
                  <a:fillRect l="-3962" t="-23529" b="-509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632530-CCD1-D408-4843-8B57EC231B22}"/>
                  </a:ext>
                </a:extLst>
              </p:cNvPr>
              <p:cNvSpPr txBox="1"/>
              <p:nvPr/>
            </p:nvSpPr>
            <p:spPr>
              <a:xfrm>
                <a:off x="5105400" y="1453151"/>
                <a:ext cx="2057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632530-CCD1-D408-4843-8B57EC23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453151"/>
                <a:ext cx="2057400" cy="307777"/>
              </a:xfrm>
              <a:prstGeom prst="rect">
                <a:avLst/>
              </a:prstGeom>
              <a:blipFill>
                <a:blip r:embed="rId13"/>
                <a:stretch>
                  <a:fillRect b="-3725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9B6C7-8721-3126-B18E-EEA95FD0C506}"/>
                  </a:ext>
                </a:extLst>
              </p:cNvPr>
              <p:cNvSpPr txBox="1"/>
              <p:nvPr/>
            </p:nvSpPr>
            <p:spPr>
              <a:xfrm>
                <a:off x="4705350" y="1949551"/>
                <a:ext cx="306705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 err="1"/>
                  <a:t>Tes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</a:t>
                </a:r>
                <a:r>
                  <a:rPr lang="en-US" sz="2000" dirty="0"/>
                  <a:t> </a:t>
                </a:r>
                <a:r>
                  <a:rPr lang="en-US" sz="2000" b="0" dirty="0" err="1"/>
                  <a:t>kritis</a:t>
                </a:r>
                <a:r>
                  <a:rPr lang="en-US" sz="2000" b="0" dirty="0"/>
                  <a:t> (2, 15 2/3)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9B6C7-8721-3126-B18E-EEA95FD0C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0" y="1949551"/>
                <a:ext cx="3067050" cy="307777"/>
              </a:xfrm>
              <a:prstGeom prst="rect">
                <a:avLst/>
              </a:prstGeom>
              <a:blipFill>
                <a:blip r:embed="rId14"/>
                <a:stretch>
                  <a:fillRect l="-5169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156621-2721-E089-BE0F-471BF4EFC17B}"/>
                  </a:ext>
                </a:extLst>
              </p:cNvPr>
              <p:cNvSpPr txBox="1"/>
              <p:nvPr/>
            </p:nvSpPr>
            <p:spPr>
              <a:xfrm>
                <a:off x="5041378" y="2530080"/>
                <a:ext cx="306705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8=</m:t>
                    </m:r>
                  </m:oMath>
                </a14:m>
                <a:r>
                  <a:rPr lang="en-ID" sz="2000" dirty="0"/>
                  <a:t> -4  &lt; 0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156621-2721-E089-BE0F-471BF4EFC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78" y="2530080"/>
                <a:ext cx="3067050" cy="307777"/>
              </a:xfrm>
              <a:prstGeom prst="rect">
                <a:avLst/>
              </a:prstGeom>
              <a:blipFill>
                <a:blip r:embed="rId15"/>
                <a:stretch>
                  <a:fillRect l="-3976" t="-23529" r="-1988" b="-509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7669417-2AAB-9402-E068-76D523114544}"/>
              </a:ext>
            </a:extLst>
          </p:cNvPr>
          <p:cNvSpPr txBox="1"/>
          <p:nvPr/>
        </p:nvSpPr>
        <p:spPr>
          <a:xfrm>
            <a:off x="4572000" y="3034807"/>
            <a:ext cx="38481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0" dirty="0" err="1"/>
              <a:t>Maka</a:t>
            </a:r>
            <a:r>
              <a:rPr lang="en-US" sz="2000" b="0" dirty="0"/>
              <a:t> relative </a:t>
            </a:r>
            <a:r>
              <a:rPr lang="en-US" sz="2000" b="0" dirty="0" err="1"/>
              <a:t>maksimum</a:t>
            </a:r>
            <a:endParaRPr lang="en-ID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54EF12-6731-EE43-5EA7-4056E4D75F20}"/>
                  </a:ext>
                </a:extLst>
              </p:cNvPr>
              <p:cNvSpPr txBox="1"/>
              <p:nvPr/>
            </p:nvSpPr>
            <p:spPr>
              <a:xfrm>
                <a:off x="4876802" y="3615336"/>
                <a:ext cx="306705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 err="1"/>
                  <a:t>Tes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</a:t>
                </a:r>
                <a:r>
                  <a:rPr lang="en-US" sz="2000" dirty="0"/>
                  <a:t> </a:t>
                </a:r>
                <a:r>
                  <a:rPr lang="en-US" sz="2000" b="0" dirty="0" err="1"/>
                  <a:t>kritis</a:t>
                </a:r>
                <a:r>
                  <a:rPr lang="en-US" sz="2000" b="0" dirty="0"/>
                  <a:t> (6, 5)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54EF12-6731-EE43-5EA7-4056E4D75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2" y="3615336"/>
                <a:ext cx="3067050" cy="307777"/>
              </a:xfrm>
              <a:prstGeom prst="rect">
                <a:avLst/>
              </a:prstGeom>
              <a:blipFill>
                <a:blip r:embed="rId16"/>
                <a:stretch>
                  <a:fillRect l="-4970" t="-23529" b="-509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3CE25B-F9E8-E163-3790-8688660E85BD}"/>
                  </a:ext>
                </a:extLst>
              </p:cNvPr>
              <p:cNvSpPr txBox="1"/>
              <p:nvPr/>
            </p:nvSpPr>
            <p:spPr>
              <a:xfrm>
                <a:off x="4705350" y="4223614"/>
                <a:ext cx="306705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8=</m:t>
                    </m:r>
                  </m:oMath>
                </a14:m>
                <a:r>
                  <a:rPr lang="en-ID" sz="2000" dirty="0"/>
                  <a:t> 4  &gt; 0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3CE25B-F9E8-E163-3790-8688660E8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0" y="4223614"/>
                <a:ext cx="3067050" cy="307777"/>
              </a:xfrm>
              <a:prstGeom prst="rect">
                <a:avLst/>
              </a:prstGeom>
              <a:blipFill>
                <a:blip r:embed="rId17"/>
                <a:stretch>
                  <a:fillRect l="-3976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C906C98-1E84-925E-FC07-5DE821DF854D}"/>
              </a:ext>
            </a:extLst>
          </p:cNvPr>
          <p:cNvSpPr txBox="1"/>
          <p:nvPr/>
        </p:nvSpPr>
        <p:spPr>
          <a:xfrm>
            <a:off x="4722839" y="4763600"/>
            <a:ext cx="38481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0" dirty="0" err="1"/>
              <a:t>Maka</a:t>
            </a:r>
            <a:r>
              <a:rPr lang="en-US" sz="2000" b="0" dirty="0"/>
              <a:t> relative minimum</a:t>
            </a:r>
            <a:endParaRPr lang="en-ID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1"/>
            <a:ext cx="8229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err="1"/>
              <a:t>Sketsalah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berikut</a:t>
            </a:r>
            <a:r>
              <a:rPr lang="en-US" sz="2000" b="0" dirty="0"/>
              <a:t> :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71463" y="1277938"/>
          <a:ext cx="32718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419100" progId="Equation.3">
                  <p:embed/>
                </p:oleObj>
              </mc:Choice>
              <mc:Fallback>
                <p:oleObj name="Equation" r:id="rId2" imgW="1625600" imgH="419100" progId="Equation.3">
                  <p:embed/>
                  <p:pic>
                    <p:nvPicPr>
                      <p:cNvPr id="122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277938"/>
                        <a:ext cx="32718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632530-CCD1-D408-4843-8B57EC231B22}"/>
                  </a:ext>
                </a:extLst>
              </p:cNvPr>
              <p:cNvSpPr txBox="1"/>
              <p:nvPr/>
            </p:nvSpPr>
            <p:spPr>
              <a:xfrm>
                <a:off x="228600" y="2713605"/>
                <a:ext cx="2057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632530-CCD1-D408-4843-8B57EC23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13605"/>
                <a:ext cx="2057400" cy="307777"/>
              </a:xfrm>
              <a:prstGeom prst="rect">
                <a:avLst/>
              </a:prstGeom>
              <a:blipFill>
                <a:blip r:embed="rId4"/>
                <a:stretch>
                  <a:fillRect b="-3725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9B6C7-8721-3126-B18E-EEA95FD0C506}"/>
                  </a:ext>
                </a:extLst>
              </p:cNvPr>
              <p:cNvSpPr txBox="1"/>
              <p:nvPr/>
            </p:nvSpPr>
            <p:spPr>
              <a:xfrm>
                <a:off x="457200" y="2217330"/>
                <a:ext cx="306705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 err="1"/>
                  <a:t>Titik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belok</a:t>
                </a:r>
                <a:r>
                  <a:rPr lang="en-US" sz="2000" dirty="0"/>
                  <a:t> f’’(x) =0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9B6C7-8721-3126-B18E-EEA95FD0C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17330"/>
                <a:ext cx="3067050" cy="307777"/>
              </a:xfrm>
              <a:prstGeom prst="rect">
                <a:avLst/>
              </a:prstGeom>
              <a:blipFill>
                <a:blip r:embed="rId5"/>
                <a:stretch>
                  <a:fillRect l="-4970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156621-2721-E089-BE0F-471BF4EFC17B}"/>
                  </a:ext>
                </a:extLst>
              </p:cNvPr>
              <p:cNvSpPr txBox="1"/>
              <p:nvPr/>
            </p:nvSpPr>
            <p:spPr>
              <a:xfrm>
                <a:off x="304802" y="4763600"/>
                <a:ext cx="144779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000" dirty="0"/>
                  <a:t> 5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156621-2721-E089-BE0F-471BF4EFC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2" y="4763600"/>
                <a:ext cx="1447798" cy="307777"/>
              </a:xfrm>
              <a:prstGeom prst="rect">
                <a:avLst/>
              </a:prstGeom>
              <a:blipFill>
                <a:blip r:embed="rId6"/>
                <a:stretch>
                  <a:fillRect l="-7983" t="-23529" b="-509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7669417-2AAB-9402-E068-76D523114544}"/>
              </a:ext>
            </a:extLst>
          </p:cNvPr>
          <p:cNvSpPr txBox="1"/>
          <p:nvPr/>
        </p:nvSpPr>
        <p:spPr>
          <a:xfrm>
            <a:off x="4572000" y="3034808"/>
            <a:ext cx="2438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endParaRPr lang="en-ID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54EF12-6731-EE43-5EA7-4056E4D75F20}"/>
                  </a:ext>
                </a:extLst>
              </p:cNvPr>
              <p:cNvSpPr txBox="1"/>
              <p:nvPr/>
            </p:nvSpPr>
            <p:spPr>
              <a:xfrm>
                <a:off x="4876802" y="3615336"/>
                <a:ext cx="3067050" cy="4784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Jika x </a:t>
                </a:r>
                <a:r>
                  <a:rPr lang="en-US" sz="2000" dirty="0">
                    <a:sym typeface="Wingdings" panose="05000000000000000000" pitchFamily="2" charset="2"/>
                  </a:rPr>
                  <a:t> +∞ </a:t>
                </a:r>
                <a:r>
                  <a:rPr lang="en-US" sz="2000" dirty="0" err="1">
                    <a:sym typeface="Wingdings" panose="05000000000000000000" pitchFamily="2" charset="2"/>
                  </a:rPr>
                  <a:t>maka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ID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 +∞</a:t>
                </a:r>
                <a:endParaRPr lang="en-ID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54EF12-6731-EE43-5EA7-4056E4D75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2" y="3615336"/>
                <a:ext cx="3067050" cy="478464"/>
              </a:xfrm>
              <a:prstGeom prst="rect">
                <a:avLst/>
              </a:prstGeom>
              <a:blipFill>
                <a:blip r:embed="rId7"/>
                <a:stretch>
                  <a:fillRect l="-4970" r="-4970" b="-177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4B83A-4CFC-B1E9-7A51-B0BFC88B4B2E}"/>
                  </a:ext>
                </a:extLst>
              </p:cNvPr>
              <p:cNvSpPr txBox="1"/>
              <p:nvPr/>
            </p:nvSpPr>
            <p:spPr>
              <a:xfrm>
                <a:off x="914400" y="3106514"/>
                <a:ext cx="162854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ID" sz="2000" dirty="0"/>
                  <a:t> = 0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4B83A-4CFC-B1E9-7A51-B0BFC88B4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06514"/>
                <a:ext cx="1628540" cy="307777"/>
              </a:xfrm>
              <a:prstGeom prst="rect">
                <a:avLst/>
              </a:prstGeom>
              <a:blipFill>
                <a:blip r:embed="rId8"/>
                <a:stretch>
                  <a:fillRect l="-5243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1F5EBF-DA77-C732-1C39-099BD7AC8790}"/>
                  </a:ext>
                </a:extLst>
              </p:cNvPr>
              <p:cNvSpPr txBox="1"/>
              <p:nvPr/>
            </p:nvSpPr>
            <p:spPr>
              <a:xfrm>
                <a:off x="914400" y="3473827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D" sz="2000" dirty="0"/>
                  <a:t> = 4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1F5EBF-DA77-C732-1C39-099BD7AC8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73827"/>
                <a:ext cx="1371600" cy="307777"/>
              </a:xfrm>
              <a:prstGeom prst="rect">
                <a:avLst/>
              </a:prstGeom>
              <a:blipFill>
                <a:blip r:embed="rId9"/>
                <a:stretch>
                  <a:fillRect l="-4444" t="-24000" b="-52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D2BA251-27C6-CFBC-8057-16C560F064F3}"/>
              </a:ext>
            </a:extLst>
          </p:cNvPr>
          <p:cNvSpPr txBox="1"/>
          <p:nvPr/>
        </p:nvSpPr>
        <p:spPr>
          <a:xfrm>
            <a:off x="304802" y="4109939"/>
            <a:ext cx="3352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 err="1"/>
              <a:t>Titik</a:t>
            </a:r>
            <a:r>
              <a:rPr lang="en-US" sz="1800" b="0" dirty="0"/>
              <a:t> </a:t>
            </a:r>
            <a:r>
              <a:rPr lang="en-US" sz="1800" b="0" dirty="0" err="1"/>
              <a:t>potong</a:t>
            </a:r>
            <a:r>
              <a:rPr lang="en-US" sz="1800" b="0" dirty="0"/>
              <a:t> y dan x (optional)</a:t>
            </a:r>
            <a:endParaRPr lang="en-ID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2EDBE4-DDAD-A214-2C59-47D2C6733EE7}"/>
              </a:ext>
            </a:extLst>
          </p:cNvPr>
          <p:cNvSpPr txBox="1"/>
          <p:nvPr/>
        </p:nvSpPr>
        <p:spPr>
          <a:xfrm>
            <a:off x="457200" y="5355706"/>
            <a:ext cx="14477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D" sz="2000" dirty="0"/>
              <a:t>(0 , 5)</a:t>
            </a:r>
          </a:p>
        </p:txBody>
      </p:sp>
    </p:spTree>
    <p:extLst>
      <p:ext uri="{BB962C8B-B14F-4D97-AF65-F5344CB8AC3E}">
        <p14:creationId xmlns:p14="http://schemas.microsoft.com/office/powerpoint/2010/main" val="91846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Tingkat </a:t>
            </a:r>
            <a:r>
              <a:rPr lang="en-US" dirty="0" err="1"/>
              <a:t>Perubahan</a:t>
            </a:r>
            <a:r>
              <a:rPr lang="en-US" dirty="0"/>
              <a:t> Rata-rata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05400"/>
            <a:ext cx="7772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/>
              <a:t>Kecepatan</a:t>
            </a:r>
            <a:r>
              <a:rPr lang="en-US" sz="2400" dirty="0"/>
              <a:t> rata-rata =</a:t>
            </a:r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auto">
          <a:xfrm>
            <a:off x="1905000" y="2133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Oval 5"/>
          <p:cNvSpPr>
            <a:spLocks noChangeArrowheads="1"/>
          </p:cNvSpPr>
          <p:nvPr/>
        </p:nvSpPr>
        <p:spPr bwMode="auto">
          <a:xfrm>
            <a:off x="62484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1" name="AutoShape 6"/>
          <p:cNvCxnSpPr>
            <a:cxnSpLocks noChangeShapeType="1"/>
            <a:stCxn id="1029" idx="6"/>
            <a:endCxn id="1030" idx="0"/>
          </p:cNvCxnSpPr>
          <p:nvPr/>
        </p:nvCxnSpPr>
        <p:spPr bwMode="auto">
          <a:xfrm>
            <a:off x="2209800" y="2286000"/>
            <a:ext cx="4191000" cy="1371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1447800" y="24384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Km 0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835650" y="39766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Km 140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1524000" y="16002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Jakarta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6553200" y="3200400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Bandung</a:t>
            </a:r>
          </a:p>
        </p:txBody>
      </p:sp>
      <p:graphicFrame>
        <p:nvGraphicFramePr>
          <p:cNvPr id="244748" name="Object 12"/>
          <p:cNvGraphicFramePr>
            <a:graphicFrameLocks noChangeAspect="1"/>
          </p:cNvGraphicFramePr>
          <p:nvPr/>
        </p:nvGraphicFramePr>
        <p:xfrm>
          <a:off x="4200525" y="4949825"/>
          <a:ext cx="34194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2" imgW="1701800" imgH="419100" progId="Equation.3">
                  <p:embed/>
                </p:oleObj>
              </mc:Choice>
              <mc:Fallback>
                <p:oleObj name="Equation" r:id="rId2" imgW="1701800" imgH="4191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4949825"/>
                        <a:ext cx="34194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717925" y="29718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 jam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A3D0D1-9CF2-C1D5-8AE6-BFB1E7B585CB}"/>
                  </a:ext>
                </a:extLst>
              </p:cNvPr>
              <p:cNvSpPr txBox="1"/>
              <p:nvPr/>
            </p:nvSpPr>
            <p:spPr>
              <a:xfrm>
                <a:off x="761999" y="3778567"/>
                <a:ext cx="2133601" cy="533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D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ID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ID" sz="2400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A3D0D1-9CF2-C1D5-8AE6-BFB1E7B58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3778567"/>
                <a:ext cx="2133601" cy="533736"/>
              </a:xfrm>
              <a:prstGeom prst="rect">
                <a:avLst/>
              </a:prstGeom>
              <a:blipFill>
                <a:blip r:embed="rId4"/>
                <a:stretch>
                  <a:fillRect b="-126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1"/>
            <a:ext cx="8229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err="1"/>
              <a:t>Sketsalah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berikut</a:t>
            </a:r>
            <a:r>
              <a:rPr lang="en-US" sz="2000" b="0" dirty="0"/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44042C-CCFD-6701-0B9C-42F2C1CD7988}"/>
                  </a:ext>
                </a:extLst>
              </p:cNvPr>
              <p:cNvSpPr txBox="1"/>
              <p:nvPr/>
            </p:nvSpPr>
            <p:spPr>
              <a:xfrm>
                <a:off x="228600" y="1732890"/>
                <a:ext cx="4495800" cy="741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−100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44042C-CCFD-6701-0B9C-42F2C1CD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32890"/>
                <a:ext cx="4495800" cy="741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04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181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200" b="0"/>
              <a:t>Bentuk</a:t>
            </a:r>
            <a:r>
              <a:rPr lang="en-US" sz="2200" b="0" dirty="0"/>
              <a:t> </a:t>
            </a:r>
            <a:r>
              <a:rPr lang="el-GR" sz="2200" b="0" dirty="0"/>
              <a:t>Δ</a:t>
            </a:r>
            <a:r>
              <a:rPr lang="en-US" sz="2200" b="0" dirty="0"/>
              <a:t>y/</a:t>
            </a:r>
            <a:r>
              <a:rPr lang="el-GR" sz="2200" b="0" dirty="0"/>
              <a:t>Δ</a:t>
            </a:r>
            <a:r>
              <a:rPr lang="en-US" sz="2200" b="0" dirty="0"/>
              <a:t>x </a:t>
            </a:r>
            <a:r>
              <a:rPr lang="en-US" sz="2200" b="0" dirty="0" err="1"/>
              <a:t>disebut</a:t>
            </a:r>
            <a:r>
              <a:rPr lang="en-US" sz="2200" b="0" dirty="0"/>
              <a:t> </a:t>
            </a:r>
            <a:r>
              <a:rPr lang="en-US" sz="2200" b="0" dirty="0">
                <a:solidFill>
                  <a:srgbClr val="3333FF"/>
                </a:solidFill>
              </a:rPr>
              <a:t>difference quotient</a:t>
            </a:r>
            <a:r>
              <a:rPr lang="en-US" sz="2200" b="0" dirty="0"/>
              <a:t> yang </a:t>
            </a:r>
            <a:r>
              <a:rPr lang="en-US" sz="2200" b="0" dirty="0" err="1"/>
              <a:t>mencerminkan</a:t>
            </a:r>
            <a:r>
              <a:rPr lang="en-US" sz="2200" b="0" dirty="0"/>
              <a:t> </a:t>
            </a:r>
            <a:r>
              <a:rPr lang="en-US" sz="2200" b="0" dirty="0" err="1"/>
              <a:t>tingkat</a:t>
            </a:r>
            <a:r>
              <a:rPr lang="en-US" sz="2200" b="0" dirty="0"/>
              <a:t> </a:t>
            </a:r>
            <a:r>
              <a:rPr lang="en-US" sz="2200" b="0" dirty="0" err="1"/>
              <a:t>perubahan</a:t>
            </a:r>
            <a:r>
              <a:rPr lang="en-US" sz="2200" b="0" dirty="0"/>
              <a:t> rata-rata </a:t>
            </a:r>
            <a:r>
              <a:rPr lang="en-US" sz="2200" b="0" dirty="0" err="1"/>
              <a:t>variabel</a:t>
            </a:r>
            <a:r>
              <a:rPr lang="en-US" sz="2200" b="0" dirty="0"/>
              <a:t> </a:t>
            </a:r>
            <a:r>
              <a:rPr lang="en-US" sz="2200" b="0" dirty="0" err="1"/>
              <a:t>terikat</a:t>
            </a:r>
            <a:r>
              <a:rPr lang="en-US" sz="2200" b="0" dirty="0"/>
              <a:t> y </a:t>
            </a:r>
            <a:r>
              <a:rPr lang="en-US" sz="2200" b="0" dirty="0" err="1"/>
              <a:t>terhadap</a:t>
            </a:r>
            <a:r>
              <a:rPr lang="en-US" sz="2200" b="0" dirty="0"/>
              <a:t> </a:t>
            </a:r>
            <a:r>
              <a:rPr lang="en-US" sz="2200" b="0" dirty="0" err="1"/>
              <a:t>variabel</a:t>
            </a:r>
            <a:r>
              <a:rPr lang="en-US" sz="2200" b="0" dirty="0"/>
              <a:t> </a:t>
            </a:r>
            <a:r>
              <a:rPr lang="en-US" sz="2200" b="0" dirty="0" err="1"/>
              <a:t>bebas</a:t>
            </a:r>
            <a:r>
              <a:rPr lang="en-US" sz="2200" b="0" dirty="0"/>
              <a:t> x.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000" b="0" dirty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200" b="0" dirty="0" err="1"/>
              <a:t>Apabila</a:t>
            </a:r>
            <a:r>
              <a:rPr lang="en-US" sz="2200" b="0" dirty="0"/>
              <a:t> </a:t>
            </a:r>
            <a:r>
              <a:rPr lang="en-US" sz="2200" b="0" dirty="0" err="1"/>
              <a:t>dalam</a:t>
            </a:r>
            <a:r>
              <a:rPr lang="en-US" sz="2200" b="0" dirty="0"/>
              <a:t> </a:t>
            </a:r>
            <a:r>
              <a:rPr lang="en-US" sz="2200" b="0" dirty="0" err="1"/>
              <a:t>pembagian</a:t>
            </a:r>
            <a:r>
              <a:rPr lang="en-US" sz="2200" b="0" dirty="0"/>
              <a:t> </a:t>
            </a:r>
            <a:r>
              <a:rPr lang="en-US" sz="2200" b="0" dirty="0" err="1"/>
              <a:t>tersebut</a:t>
            </a:r>
            <a:r>
              <a:rPr lang="en-US" sz="2200" b="0" dirty="0"/>
              <a:t> </a:t>
            </a:r>
            <a:r>
              <a:rPr lang="en-US" sz="2200" b="0" dirty="0" err="1"/>
              <a:t>perubahan</a:t>
            </a:r>
            <a:r>
              <a:rPr lang="en-US" sz="2200" b="0" dirty="0"/>
              <a:t> </a:t>
            </a:r>
            <a:r>
              <a:rPr lang="en-US" sz="2200" b="0" dirty="0" err="1"/>
              <a:t>variabel</a:t>
            </a:r>
            <a:r>
              <a:rPr lang="en-US" sz="2200" b="0" dirty="0"/>
              <a:t> </a:t>
            </a:r>
            <a:r>
              <a:rPr lang="en-US" sz="2200" b="0" dirty="0" err="1"/>
              <a:t>bebas</a:t>
            </a:r>
            <a:r>
              <a:rPr lang="en-US" sz="2200" b="0" dirty="0"/>
              <a:t> x </a:t>
            </a:r>
            <a:r>
              <a:rPr lang="en-US" sz="2200" b="0" dirty="0" err="1"/>
              <a:t>sangat</a:t>
            </a:r>
            <a:r>
              <a:rPr lang="en-US" sz="2200" b="0" dirty="0"/>
              <a:t> </a:t>
            </a:r>
            <a:r>
              <a:rPr lang="en-US" sz="2200" b="0" dirty="0" err="1"/>
              <a:t>kecil</a:t>
            </a:r>
            <a:r>
              <a:rPr lang="en-US" sz="2200" b="0" dirty="0"/>
              <a:t> </a:t>
            </a:r>
            <a:r>
              <a:rPr lang="en-US" sz="2200" b="0" dirty="0" err="1"/>
              <a:t>atau</a:t>
            </a:r>
            <a:r>
              <a:rPr lang="en-US" sz="2200" b="0" dirty="0"/>
              <a:t> </a:t>
            </a:r>
            <a:r>
              <a:rPr lang="en-US" sz="2200" b="0" dirty="0" err="1"/>
              <a:t>mendekati</a:t>
            </a:r>
            <a:r>
              <a:rPr lang="en-US" sz="2200" b="0" dirty="0"/>
              <a:t> </a:t>
            </a:r>
            <a:r>
              <a:rPr lang="en-US" sz="2200" b="0" dirty="0" err="1"/>
              <a:t>nol</a:t>
            </a:r>
            <a:r>
              <a:rPr lang="en-US" sz="2200" b="0" dirty="0"/>
              <a:t> </a:t>
            </a:r>
            <a:r>
              <a:rPr lang="en-US" sz="2200" b="0" dirty="0" err="1"/>
              <a:t>maka</a:t>
            </a:r>
            <a:r>
              <a:rPr lang="en-US" sz="2200" b="0" dirty="0"/>
              <a:t> </a:t>
            </a:r>
            <a:r>
              <a:rPr lang="en-US" sz="2200" b="0" dirty="0" err="1"/>
              <a:t>pembagian</a:t>
            </a:r>
            <a:r>
              <a:rPr lang="en-US" sz="2200" b="0" dirty="0"/>
              <a:t> </a:t>
            </a:r>
            <a:r>
              <a:rPr lang="en-US" sz="2200" b="0" dirty="0" err="1"/>
              <a:t>tersebut</a:t>
            </a:r>
            <a:r>
              <a:rPr lang="en-US" sz="2200" b="0" dirty="0"/>
              <a:t> </a:t>
            </a:r>
            <a:r>
              <a:rPr lang="en-US" sz="2200" b="0" dirty="0" err="1"/>
              <a:t>dinamakan</a:t>
            </a:r>
            <a:r>
              <a:rPr lang="en-US" sz="2200" b="0" dirty="0"/>
              <a:t> </a:t>
            </a:r>
            <a:r>
              <a:rPr lang="en-US" sz="2200" b="0" dirty="0" err="1"/>
              <a:t>turunan</a:t>
            </a:r>
            <a:r>
              <a:rPr lang="en-US" sz="2200" b="0" dirty="0"/>
              <a:t> </a:t>
            </a:r>
            <a:r>
              <a:rPr lang="en-US" sz="2200" b="0" dirty="0" err="1"/>
              <a:t>atau</a:t>
            </a:r>
            <a:r>
              <a:rPr lang="en-US" sz="2200" b="0" dirty="0"/>
              <a:t> </a:t>
            </a:r>
            <a:r>
              <a:rPr lang="en-US" sz="2200" b="0" dirty="0" err="1">
                <a:solidFill>
                  <a:srgbClr val="3333FF"/>
                </a:solidFill>
              </a:rPr>
              <a:t>derivatif</a:t>
            </a:r>
            <a:r>
              <a:rPr lang="en-US" sz="2200" b="0" dirty="0">
                <a:solidFill>
                  <a:srgbClr val="3333FF"/>
                </a:solidFill>
              </a:rPr>
              <a:t> (derivative)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>
              <a:solidFill>
                <a:srgbClr val="3333FF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>
              <a:solidFill>
                <a:srgbClr val="3333FF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>
              <a:solidFill>
                <a:srgbClr val="3333FF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200" b="0" dirty="0" err="1">
                <a:solidFill>
                  <a:srgbClr val="0033CC"/>
                </a:solidFill>
              </a:rPr>
              <a:t>Kalkulus</a:t>
            </a:r>
            <a:r>
              <a:rPr lang="en-US" sz="2200" b="0" dirty="0">
                <a:solidFill>
                  <a:srgbClr val="0033CC"/>
                </a:solidFill>
              </a:rPr>
              <a:t> </a:t>
            </a:r>
            <a:r>
              <a:rPr lang="en-US" sz="2200" b="0" dirty="0" err="1">
                <a:solidFill>
                  <a:srgbClr val="0033CC"/>
                </a:solidFill>
              </a:rPr>
              <a:t>diferensial</a:t>
            </a:r>
            <a:r>
              <a:rPr lang="en-US" sz="2200" b="0" dirty="0"/>
              <a:t> </a:t>
            </a:r>
            <a:r>
              <a:rPr lang="en-US" sz="2200" b="0" dirty="0" err="1"/>
              <a:t>membahas</a:t>
            </a:r>
            <a:r>
              <a:rPr lang="en-US" sz="2200" b="0" dirty="0"/>
              <a:t> </a:t>
            </a:r>
            <a:r>
              <a:rPr lang="en-US" sz="2200" b="0" dirty="0" err="1"/>
              <a:t>tentang</a:t>
            </a:r>
            <a:r>
              <a:rPr lang="en-US" sz="2200" b="0" dirty="0"/>
              <a:t> </a:t>
            </a:r>
            <a:r>
              <a:rPr lang="en-US" sz="2200" b="0" dirty="0" err="1"/>
              <a:t>tingkat</a:t>
            </a:r>
            <a:r>
              <a:rPr lang="en-US" sz="2200" b="0" dirty="0"/>
              <a:t> </a:t>
            </a:r>
            <a:r>
              <a:rPr lang="en-US" sz="2200" b="0" dirty="0" err="1"/>
              <a:t>perubahan</a:t>
            </a:r>
            <a:r>
              <a:rPr lang="en-US" sz="2200" b="0" dirty="0"/>
              <a:t> </a:t>
            </a:r>
            <a:r>
              <a:rPr lang="en-US" sz="2200" b="0" dirty="0" err="1"/>
              <a:t>suatu</a:t>
            </a:r>
            <a:r>
              <a:rPr lang="en-US" sz="2200" b="0" dirty="0"/>
              <a:t> </a:t>
            </a:r>
            <a:r>
              <a:rPr lang="en-US" sz="2200" b="0" dirty="0" err="1"/>
              <a:t>fungsi</a:t>
            </a:r>
            <a:r>
              <a:rPr lang="en-US" sz="2200" b="0" dirty="0"/>
              <a:t> </a:t>
            </a:r>
            <a:r>
              <a:rPr lang="en-US" sz="2200" b="0" dirty="0" err="1"/>
              <a:t>sehubungan</a:t>
            </a:r>
            <a:r>
              <a:rPr lang="en-US" sz="2200" b="0" dirty="0"/>
              <a:t> </a:t>
            </a:r>
            <a:r>
              <a:rPr lang="en-US" sz="2200" b="0" dirty="0" err="1"/>
              <a:t>dengan</a:t>
            </a:r>
            <a:r>
              <a:rPr lang="en-US" sz="2200" b="0" dirty="0"/>
              <a:t> </a:t>
            </a:r>
            <a:r>
              <a:rPr lang="en-US" sz="2200" b="0" dirty="0" err="1"/>
              <a:t>perubahan</a:t>
            </a:r>
            <a:r>
              <a:rPr lang="en-US" sz="2200" b="0" dirty="0"/>
              <a:t> </a:t>
            </a:r>
            <a:r>
              <a:rPr lang="en-US" sz="2200" b="0" dirty="0" err="1"/>
              <a:t>kecil</a:t>
            </a:r>
            <a:r>
              <a:rPr lang="en-US" sz="2200" b="0" dirty="0"/>
              <a:t> </a:t>
            </a:r>
            <a:r>
              <a:rPr lang="en-US" sz="2200" b="0" dirty="0" err="1"/>
              <a:t>dalam</a:t>
            </a:r>
            <a:r>
              <a:rPr lang="en-US" sz="2200" b="0" dirty="0"/>
              <a:t> </a:t>
            </a:r>
            <a:r>
              <a:rPr lang="en-US" sz="2200" b="0" dirty="0" err="1"/>
              <a:t>variabel</a:t>
            </a:r>
            <a:r>
              <a:rPr lang="en-US" sz="2200" b="0" dirty="0"/>
              <a:t> </a:t>
            </a:r>
            <a:r>
              <a:rPr lang="en-US" sz="2200" b="0" dirty="0" err="1"/>
              <a:t>bebas</a:t>
            </a:r>
            <a:r>
              <a:rPr lang="en-US" sz="2200" b="0" dirty="0"/>
              <a:t> </a:t>
            </a:r>
            <a:r>
              <a:rPr lang="en-US" sz="2200" b="0" dirty="0" err="1"/>
              <a:t>fungsi</a:t>
            </a:r>
            <a:r>
              <a:rPr lang="en-US" sz="2200" b="0" dirty="0"/>
              <a:t> yang </a:t>
            </a:r>
            <a:r>
              <a:rPr lang="en-US" sz="2200" b="0" dirty="0" err="1"/>
              <a:t>bersangkutan</a:t>
            </a:r>
            <a:r>
              <a:rPr lang="en-US" sz="2200" b="0" dirty="0"/>
              <a:t>.</a:t>
            </a:r>
            <a:endParaRPr lang="en-US" sz="2200" b="0" dirty="0">
              <a:solidFill>
                <a:srgbClr val="3333FF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/>
          </a:p>
        </p:txBody>
      </p:sp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2901950" y="2106613"/>
          <a:ext cx="266065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2" imgW="1459866" imgH="393529" progId="Equation.3">
                  <p:embed/>
                </p:oleObj>
              </mc:Choice>
              <mc:Fallback>
                <p:oleObj name="Equation" r:id="rId2" imgW="145986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2106613"/>
                        <a:ext cx="2660650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1676400" y="4038600"/>
          <a:ext cx="55753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3073400" imgH="431800" progId="Equation.3">
                  <p:embed/>
                </p:oleObj>
              </mc:Choice>
              <mc:Fallback>
                <p:oleObj name="Equation" r:id="rId4" imgW="30734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55753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dirty="0"/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err="1"/>
              <a:t>Turunan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y = f(x) = x</a:t>
            </a:r>
            <a:r>
              <a:rPr lang="en-US" sz="2000" baseline="30000" dirty="0"/>
              <a:t>2 </a:t>
            </a:r>
            <a:r>
              <a:rPr lang="en-US" sz="2000" dirty="0" err="1"/>
              <a:t>adalah</a:t>
            </a:r>
            <a:r>
              <a:rPr lang="en-US" sz="2000" dirty="0"/>
              <a:t> :</a:t>
            </a:r>
            <a:endParaRPr lang="en-US" sz="2000" baseline="30000" dirty="0"/>
          </a:p>
        </p:txBody>
      </p:sp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939800" y="1752600"/>
          <a:ext cx="2868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2" imgW="1435100" imgH="393700" progId="Equation.3">
                  <p:embed/>
                </p:oleObj>
              </mc:Choice>
              <mc:Fallback>
                <p:oleObj name="Equation" r:id="rId2" imgW="14351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752600"/>
                        <a:ext cx="28686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1398588" y="2667000"/>
          <a:ext cx="49260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2463800" imgH="419100" progId="Equation.3">
                  <p:embed/>
                </p:oleObj>
              </mc:Choice>
              <mc:Fallback>
                <p:oleObj name="Equation" r:id="rId4" imgW="24638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2667000"/>
                        <a:ext cx="49260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1423988" y="3657600"/>
          <a:ext cx="35290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6" imgW="1765300" imgH="419100" progId="Equation.3">
                  <p:embed/>
                </p:oleObj>
              </mc:Choice>
              <mc:Fallback>
                <p:oleObj name="Equation" r:id="rId6" imgW="17653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657600"/>
                        <a:ext cx="35290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9" name="Object 11"/>
          <p:cNvGraphicFramePr>
            <a:graphicFrameLocks noChangeAspect="1"/>
          </p:cNvGraphicFramePr>
          <p:nvPr/>
        </p:nvGraphicFramePr>
        <p:xfrm>
          <a:off x="5105400" y="3886200"/>
          <a:ext cx="1243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8" imgW="621760" imgH="177646" progId="Equation.3">
                  <p:embed/>
                </p:oleObj>
              </mc:Choice>
              <mc:Fallback>
                <p:oleObj name="Equation" r:id="rId8" imgW="621760" imgH="17764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86200"/>
                        <a:ext cx="1243013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21" name="Object 13"/>
          <p:cNvGraphicFramePr>
            <a:graphicFrameLocks noChangeAspect="1"/>
          </p:cNvGraphicFramePr>
          <p:nvPr/>
        </p:nvGraphicFramePr>
        <p:xfrm>
          <a:off x="1150938" y="5227638"/>
          <a:ext cx="35734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0" imgW="1765300" imgH="431800" progId="Equation.3">
                  <p:embed/>
                </p:oleObj>
              </mc:Choice>
              <mc:Fallback>
                <p:oleObj name="Equation" r:id="rId10" imgW="17653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5227638"/>
                        <a:ext cx="35734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CE96DA-6181-0291-8E43-3FFA953E875C}"/>
                  </a:ext>
                </a:extLst>
              </p:cNvPr>
              <p:cNvSpPr txBox="1"/>
              <p:nvPr/>
            </p:nvSpPr>
            <p:spPr>
              <a:xfrm>
                <a:off x="5517561" y="5477153"/>
                <a:ext cx="2864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D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D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CE96DA-6181-0291-8E43-3FFA953E8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61" y="5477153"/>
                <a:ext cx="2864439" cy="369332"/>
              </a:xfrm>
              <a:prstGeom prst="rect">
                <a:avLst/>
              </a:prstGeom>
              <a:blipFill>
                <a:blip r:embed="rId12"/>
                <a:stretch>
                  <a:fillRect l="-1915" r="-213" b="-278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Kaidah-kaidah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143000"/>
            <a:ext cx="8424862" cy="5661025"/>
          </a:xfrm>
        </p:spPr>
        <p:txBody>
          <a:bodyPr/>
          <a:lstStyle/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/>
              <a:t>ATURAN 1 : FUNGSI KONSTANTA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err="1"/>
              <a:t>Jika</a:t>
            </a:r>
            <a:r>
              <a:rPr lang="en-US" sz="2000" b="0" dirty="0"/>
              <a:t> f(x) = k, </a:t>
            </a:r>
            <a:r>
              <a:rPr lang="en-US" sz="2000" b="0" dirty="0" err="1"/>
              <a:t>di</a:t>
            </a:r>
            <a:r>
              <a:rPr lang="en-US" sz="2000" b="0" dirty="0"/>
              <a:t> </a:t>
            </a:r>
            <a:r>
              <a:rPr lang="en-US" sz="2000" b="0" dirty="0" err="1"/>
              <a:t>mana</a:t>
            </a:r>
            <a:r>
              <a:rPr lang="en-US" sz="2000" b="0" dirty="0"/>
              <a:t> k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sembarang</a:t>
            </a:r>
            <a:r>
              <a:rPr lang="en-US" sz="2000" b="0" dirty="0"/>
              <a:t> </a:t>
            </a:r>
            <a:r>
              <a:rPr lang="en-US" sz="2000" b="0" dirty="0" err="1"/>
              <a:t>konstanta</a:t>
            </a:r>
            <a:endParaRPr lang="en-US" sz="2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/>
              <a:t>		f’(x) = 0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/>
              <a:t>ATURAN 2 : FUNGSI PANGKAT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err="1"/>
              <a:t>Jika</a:t>
            </a:r>
            <a:r>
              <a:rPr lang="en-US" sz="2000" b="0" dirty="0"/>
              <a:t> f(x) = </a:t>
            </a:r>
            <a:r>
              <a:rPr lang="en-US" sz="2000" b="0" dirty="0" err="1"/>
              <a:t>x</a:t>
            </a:r>
            <a:r>
              <a:rPr lang="en-US" sz="2000" b="0" baseline="30000" dirty="0" err="1"/>
              <a:t>n</a:t>
            </a:r>
            <a:r>
              <a:rPr lang="en-US" sz="2000" b="0" dirty="0"/>
              <a:t>, </a:t>
            </a:r>
            <a:r>
              <a:rPr lang="en-US" sz="2000" b="0" dirty="0" err="1"/>
              <a:t>di</a:t>
            </a:r>
            <a:r>
              <a:rPr lang="en-US" sz="2000" b="0" dirty="0"/>
              <a:t> </a:t>
            </a:r>
            <a:r>
              <a:rPr lang="en-US" sz="2000" b="0" dirty="0" err="1"/>
              <a:t>mana</a:t>
            </a:r>
            <a:r>
              <a:rPr lang="en-US" sz="2000" b="0" dirty="0"/>
              <a:t> n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bilangan</a:t>
            </a:r>
            <a:r>
              <a:rPr lang="en-US" sz="2000" b="0" dirty="0"/>
              <a:t> real,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/>
              <a:t>	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/>
              <a:t>		f’(x) = nx</a:t>
            </a:r>
            <a:r>
              <a:rPr lang="en-US" sz="2000" b="0" baseline="30000" dirty="0"/>
              <a:t>n-1</a:t>
            </a:r>
            <a:endParaRPr lang="en-US" sz="2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/>
              <a:t>ATURAN 3 : PERKALIAN KONSTANTA DENGAN FUNGSI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err="1"/>
              <a:t>Jika</a:t>
            </a:r>
            <a:r>
              <a:rPr lang="en-US" sz="2000" b="0" dirty="0"/>
              <a:t> f(x) = c · g(x), </a:t>
            </a:r>
            <a:r>
              <a:rPr lang="en-US" sz="2000" b="0" dirty="0" err="1"/>
              <a:t>di</a:t>
            </a:r>
            <a:r>
              <a:rPr lang="en-US" sz="2000" b="0" dirty="0"/>
              <a:t> </a:t>
            </a:r>
            <a:r>
              <a:rPr lang="en-US" sz="2000" b="0" dirty="0" err="1"/>
              <a:t>mana</a:t>
            </a:r>
            <a:r>
              <a:rPr lang="en-US" sz="2000" b="0" dirty="0"/>
              <a:t> c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konstanta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g(x)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yang </a:t>
            </a:r>
            <a:r>
              <a:rPr lang="en-US" sz="2000" b="0" dirty="0" err="1"/>
              <a:t>dapat</a:t>
            </a:r>
            <a:r>
              <a:rPr lang="en-US" sz="2000" b="0" dirty="0"/>
              <a:t> </a:t>
            </a:r>
            <a:r>
              <a:rPr lang="en-US" sz="2000" b="0" dirty="0" err="1"/>
              <a:t>diturunkan</a:t>
            </a:r>
            <a:endParaRPr lang="en-US" sz="2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/>
              <a:t>		f’(x) = c · g’(x)</a:t>
            </a:r>
            <a:endParaRPr lang="en-US" sz="2000" b="0" baseline="30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Kaidah-kaidah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820150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/>
              <a:t>ATURAN 4 : PENJUMLAHAN/PENGURANGAN FUNGSI</a:t>
            </a:r>
          </a:p>
          <a:p>
            <a:pPr eaLnBrk="1" hangingPunct="1">
              <a:buFontTx/>
              <a:buNone/>
            </a:pPr>
            <a:endParaRPr lang="en-US" sz="1000" b="1" dirty="0"/>
          </a:p>
          <a:p>
            <a:pPr eaLnBrk="1" hangingPunct="1">
              <a:buFontTx/>
              <a:buNone/>
            </a:pPr>
            <a:r>
              <a:rPr lang="en-US" sz="2000" dirty="0" err="1"/>
              <a:t>Jika</a:t>
            </a:r>
            <a:r>
              <a:rPr lang="en-US" sz="2000" dirty="0"/>
              <a:t> f(x) = u(x) ± v(x),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mana</a:t>
            </a:r>
            <a:r>
              <a:rPr lang="en-US" sz="2000" dirty="0"/>
              <a:t> u </a:t>
            </a:r>
            <a:r>
              <a:rPr lang="en-US" sz="2000" dirty="0" err="1"/>
              <a:t>dan</a:t>
            </a:r>
            <a:r>
              <a:rPr lang="en-US" sz="2000" dirty="0"/>
              <a:t> v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diturunkan</a:t>
            </a:r>
            <a:endParaRPr lang="en-US" sz="2000" dirty="0"/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dirty="0"/>
              <a:t>		f’(x) = u’(x) ± v’(x)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b="1" dirty="0"/>
              <a:t>ATURAN 5 : PERKALIAN FUNGSI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dirty="0" err="1"/>
              <a:t>Jika</a:t>
            </a:r>
            <a:r>
              <a:rPr lang="en-US" sz="2000" dirty="0"/>
              <a:t> f(x) = u(x) · v(x),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mana</a:t>
            </a:r>
            <a:r>
              <a:rPr lang="en-US" sz="2000" dirty="0"/>
              <a:t> u </a:t>
            </a:r>
            <a:r>
              <a:rPr lang="en-US" sz="2000" dirty="0" err="1"/>
              <a:t>dan</a:t>
            </a:r>
            <a:r>
              <a:rPr lang="en-US" sz="2000" dirty="0"/>
              <a:t> v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diturunkan</a:t>
            </a:r>
            <a:endParaRPr lang="en-US" sz="2000" dirty="0"/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dirty="0"/>
              <a:t>		f’(x) = u’(x)v(x) + v’(x)u(x)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b="1" dirty="0"/>
              <a:t>ATURAN 6 : PEMBAGIAN FUNGSI</a:t>
            </a:r>
          </a:p>
          <a:p>
            <a:pPr eaLnBrk="1" hangingPunct="1">
              <a:buFontTx/>
              <a:buNone/>
            </a:pPr>
            <a:endParaRPr lang="en-US" sz="1000" b="1" dirty="0"/>
          </a:p>
          <a:p>
            <a:pPr eaLnBrk="1" hangingPunct="1">
              <a:buFontTx/>
              <a:buNone/>
            </a:pPr>
            <a:r>
              <a:rPr lang="en-US" sz="2000" dirty="0" err="1"/>
              <a:t>Jika</a:t>
            </a:r>
            <a:r>
              <a:rPr lang="en-US" sz="2000" dirty="0"/>
              <a:t> f(x) = u(x)/v(x),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mana</a:t>
            </a:r>
            <a:r>
              <a:rPr lang="en-US" sz="2000" dirty="0"/>
              <a:t> u </a:t>
            </a:r>
            <a:r>
              <a:rPr lang="en-US" sz="2000" dirty="0" err="1"/>
              <a:t>dan</a:t>
            </a:r>
            <a:r>
              <a:rPr lang="en-US" sz="2000" dirty="0"/>
              <a:t> v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diturunkan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v(x) ≠ 0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dirty="0"/>
              <a:t>		f’(x) = 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662238" y="5410200"/>
          <a:ext cx="282416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2" imgW="1574800" imgH="444500" progId="Equation.3">
                  <p:embed/>
                </p:oleObj>
              </mc:Choice>
              <mc:Fallback>
                <p:oleObj name="Equation" r:id="rId2" imgW="15748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5410200"/>
                        <a:ext cx="2824162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Kaidah-kaidah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1125538"/>
            <a:ext cx="8424862" cy="547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/>
              <a:t>ATURAN 7 : PANGKAT DARI SUATU FUNGSI</a:t>
            </a:r>
          </a:p>
          <a:p>
            <a:pPr eaLnBrk="1" hangingPunct="1">
              <a:buFontTx/>
              <a:buNone/>
            </a:pPr>
            <a:endParaRPr lang="en-US" sz="1000" b="1" dirty="0"/>
          </a:p>
          <a:p>
            <a:pPr eaLnBrk="1" hangingPunct="1">
              <a:buFontTx/>
              <a:buNone/>
            </a:pPr>
            <a:r>
              <a:rPr lang="en-US" sz="2000" dirty="0"/>
              <a:t>Jika f(x) = [u(x)]</a:t>
            </a:r>
            <a:r>
              <a:rPr lang="en-US" sz="2000" baseline="30000" dirty="0"/>
              <a:t>n</a:t>
            </a:r>
            <a:r>
              <a:rPr lang="en-US" sz="2000" dirty="0"/>
              <a:t>, di mana u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diturunkan</a:t>
            </a:r>
            <a:r>
              <a:rPr lang="en-US" sz="2000" dirty="0"/>
              <a:t> dan n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bilangan</a:t>
            </a:r>
            <a:r>
              <a:rPr lang="en-US" sz="2000" dirty="0"/>
              <a:t> real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dirty="0"/>
              <a:t>		f’(x) = n · [u(x)]</a:t>
            </a:r>
            <a:r>
              <a:rPr lang="en-US" sz="2000" baseline="30000" dirty="0"/>
              <a:t>n-1</a:t>
            </a:r>
            <a:r>
              <a:rPr lang="en-US" sz="2000" dirty="0"/>
              <a:t>· u’(x)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b="1" dirty="0"/>
              <a:t>ATURAN 8 : FUNGSI EKSPONENSIAL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dirty="0"/>
              <a:t>Jika f(x) = </a:t>
            </a:r>
            <a:r>
              <a:rPr lang="en-US" sz="2000" dirty="0" err="1"/>
              <a:t>e</a:t>
            </a:r>
            <a:r>
              <a:rPr lang="en-US" sz="2000" baseline="30000" dirty="0" err="1"/>
              <a:t>u</a:t>
            </a:r>
            <a:r>
              <a:rPr lang="en-US" sz="2000" baseline="30000" dirty="0"/>
              <a:t>(x)</a:t>
            </a:r>
            <a:r>
              <a:rPr lang="en-US" sz="2000" dirty="0"/>
              <a:t>, di mana u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diturunkan</a:t>
            </a:r>
            <a:endParaRPr lang="en-US" sz="2000" dirty="0"/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dirty="0"/>
              <a:t>		f’(x) = u’(x)</a:t>
            </a:r>
            <a:r>
              <a:rPr lang="en-US" sz="2000" dirty="0" err="1"/>
              <a:t>e</a:t>
            </a:r>
            <a:r>
              <a:rPr lang="en-US" sz="2000" baseline="30000" dirty="0" err="1"/>
              <a:t>u</a:t>
            </a:r>
            <a:r>
              <a:rPr lang="en-US" sz="2000" baseline="30000" dirty="0"/>
              <a:t>(x)</a:t>
            </a:r>
          </a:p>
          <a:p>
            <a:pPr eaLnBrk="1" hangingPunct="1">
              <a:buFontTx/>
              <a:buNone/>
            </a:pPr>
            <a:endParaRPr lang="en-US" sz="2000" baseline="30000" dirty="0"/>
          </a:p>
          <a:p>
            <a:pPr eaLnBrk="1" hangingPunct="1">
              <a:buFontTx/>
              <a:buNone/>
            </a:pPr>
            <a:r>
              <a:rPr lang="en-US" sz="2000" b="1" dirty="0"/>
              <a:t>ATURAN 9 : FUNGSI LOG NATURAL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dirty="0"/>
              <a:t>Jika f(x) = ln u(x), di mana u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diturunkan</a:t>
            </a:r>
            <a:endParaRPr lang="en-US" sz="2000" dirty="0"/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>
              <a:buFontTx/>
              <a:buNone/>
            </a:pPr>
            <a:r>
              <a:rPr lang="en-US" sz="2000" dirty="0"/>
              <a:t>		f’(x) = 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627910"/>
              </p:ext>
            </p:extLst>
          </p:nvPr>
        </p:nvGraphicFramePr>
        <p:xfrm>
          <a:off x="2971800" y="5791200"/>
          <a:ext cx="6953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2" imgW="380835" imgH="418918" progId="Equation.3">
                  <p:embed/>
                </p:oleObj>
              </mc:Choice>
              <mc:Fallback>
                <p:oleObj name="Equation" r:id="rId2" imgW="380835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91200"/>
                        <a:ext cx="69532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/>
              <a:t>Tentukan	dari fungsi-fungsi di bawah ini </a:t>
            </a:r>
          </a:p>
          <a:p>
            <a:pPr marL="457200" indent="-457200" eaLnBrk="1" hangingPunct="1">
              <a:buFontTx/>
              <a:buNone/>
            </a:pPr>
            <a:endParaRPr lang="en-US" sz="2000"/>
          </a:p>
          <a:p>
            <a:pPr marL="457200" indent="-457200" eaLnBrk="1" hangingPunct="1">
              <a:buFontTx/>
              <a:buAutoNum type="arabicPeriod"/>
            </a:pPr>
            <a:r>
              <a:rPr lang="en-US" sz="2000"/>
              <a:t>y = f(x) = 2x</a:t>
            </a:r>
            <a:r>
              <a:rPr lang="en-US" sz="2000" baseline="30000"/>
              <a:t>3</a:t>
            </a:r>
            <a:r>
              <a:rPr lang="en-US" sz="2000"/>
              <a:t> – 4x</a:t>
            </a:r>
            <a:r>
              <a:rPr lang="en-US" sz="2000" baseline="30000"/>
              <a:t>2</a:t>
            </a:r>
            <a:r>
              <a:rPr lang="en-US" sz="2000"/>
              <a:t> + 7x – 5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000"/>
              <a:t>y = f(x) = (x</a:t>
            </a:r>
            <a:r>
              <a:rPr lang="en-US" sz="2000" baseline="30000"/>
              <a:t>2</a:t>
            </a:r>
            <a:r>
              <a:rPr lang="en-US" sz="2000"/>
              <a:t> – 4)(2x – 6)</a:t>
            </a:r>
          </a:p>
          <a:p>
            <a:pPr marL="457200" indent="-457200" eaLnBrk="1" hangingPunct="1">
              <a:buFontTx/>
              <a:buNone/>
            </a:pPr>
            <a:endParaRPr lang="en-US" sz="2000"/>
          </a:p>
          <a:p>
            <a:pPr marL="457200" indent="-457200" eaLnBrk="1" hangingPunct="1">
              <a:buFontTx/>
              <a:buAutoNum type="arabicPeriod" startAt="3"/>
            </a:pPr>
            <a:r>
              <a:rPr lang="en-US" sz="2000"/>
              <a:t>y = f(x) = </a:t>
            </a:r>
          </a:p>
          <a:p>
            <a:pPr marL="457200" indent="-457200" eaLnBrk="1" hangingPunct="1">
              <a:buFontTx/>
              <a:buAutoNum type="arabicPeriod" startAt="3"/>
            </a:pPr>
            <a:endParaRPr lang="en-US" sz="2000"/>
          </a:p>
          <a:p>
            <a:pPr marL="457200" indent="-457200" eaLnBrk="1" hangingPunct="1">
              <a:buFontTx/>
              <a:buAutoNum type="arabicPeriod" startAt="3"/>
            </a:pPr>
            <a:r>
              <a:rPr lang="en-US" sz="2000"/>
              <a:t>y = f(x) = (5x + 12 – 2x</a:t>
            </a:r>
            <a:r>
              <a:rPr lang="en-US" sz="2000" baseline="30000"/>
              <a:t>-1</a:t>
            </a:r>
            <a:r>
              <a:rPr lang="en-US" sz="2000"/>
              <a:t>)</a:t>
            </a:r>
            <a:r>
              <a:rPr lang="en-US" sz="2000" baseline="30000"/>
              <a:t>3</a:t>
            </a:r>
            <a:endParaRPr lang="en-US" sz="2000"/>
          </a:p>
          <a:p>
            <a:pPr marL="457200" indent="-457200" eaLnBrk="1" hangingPunct="1">
              <a:buFontTx/>
              <a:buAutoNum type="arabicPeriod" startAt="3"/>
            </a:pPr>
            <a:endParaRPr lang="en-US" sz="2000"/>
          </a:p>
          <a:p>
            <a:pPr marL="457200" indent="-457200" eaLnBrk="1" hangingPunct="1">
              <a:buFontTx/>
              <a:buAutoNum type="arabicPeriod" startAt="3"/>
            </a:pPr>
            <a:r>
              <a:rPr lang="en-US" sz="2000"/>
              <a:t>y = f(x) = (x</a:t>
            </a:r>
            <a:r>
              <a:rPr lang="en-US" sz="2000" baseline="30000"/>
              <a:t>2</a:t>
            </a:r>
            <a:r>
              <a:rPr lang="en-US" sz="2000"/>
              <a:t> - 2)(2x - 4)</a:t>
            </a:r>
            <a:r>
              <a:rPr lang="en-US" sz="2000" baseline="30000"/>
              <a:t>3</a:t>
            </a:r>
          </a:p>
          <a:p>
            <a:pPr marL="457200" indent="-457200" eaLnBrk="1" hangingPunct="1">
              <a:buFontTx/>
              <a:buAutoNum type="arabicPeriod" startAt="3"/>
            </a:pPr>
            <a:endParaRPr lang="en-US" sz="2000" baseline="30000"/>
          </a:p>
          <a:p>
            <a:pPr marL="457200" indent="-457200" eaLnBrk="1" hangingPunct="1">
              <a:buFontTx/>
              <a:buAutoNum type="arabicPeriod" startAt="3"/>
            </a:pPr>
            <a:r>
              <a:rPr lang="en-US" sz="2000"/>
              <a:t>y = f(x) =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674391"/>
              </p:ext>
            </p:extLst>
          </p:nvPr>
        </p:nvGraphicFramePr>
        <p:xfrm>
          <a:off x="1828800" y="1187450"/>
          <a:ext cx="4206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2" imgW="228501" imgH="393529" progId="Equation.3">
                  <p:embed/>
                </p:oleObj>
              </mc:Choice>
              <mc:Fallback>
                <p:oleObj name="Equation" r:id="rId2" imgW="22850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87450"/>
                        <a:ext cx="42068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2667000" y="2973388"/>
          <a:ext cx="8128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444307" imgH="418918" progId="Equation.3">
                  <p:embed/>
                </p:oleObj>
              </mc:Choice>
              <mc:Fallback>
                <p:oleObj name="Equation" r:id="rId4" imgW="444307" imgH="4189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73388"/>
                        <a:ext cx="8128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2706688" y="5030788"/>
          <a:ext cx="95091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6" imgW="520700" imgH="419100" progId="Equation.3">
                  <p:embed/>
                </p:oleObj>
              </mc:Choice>
              <mc:Fallback>
                <p:oleObj name="Equation" r:id="rId6" imgW="5207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5030788"/>
                        <a:ext cx="950912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DERIVATIF ORDE KE DUA ATAU LEBIH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200"/>
              <a:t>Turunan kedua dari suatu fungsi adalah turunan dari turunan pertama fungsi tersebut. Turunan kedua dari suatu fungsi dengan variabel bebas x dapat dituliskan sebagai :</a:t>
            </a:r>
          </a:p>
          <a:p>
            <a:pPr marL="0" indent="0" eaLnBrk="1" hangingPunct="1">
              <a:buFontTx/>
              <a:buNone/>
            </a:pPr>
            <a:endParaRPr lang="en-US" sz="2200"/>
          </a:p>
          <a:p>
            <a:pPr marL="0" indent="0" eaLnBrk="1" hangingPunct="1">
              <a:buFontTx/>
              <a:buNone/>
            </a:pPr>
            <a:endParaRPr lang="en-US" sz="2200"/>
          </a:p>
          <a:p>
            <a:pPr marL="0" indent="0" eaLnBrk="1" hangingPunct="1">
              <a:buFontTx/>
              <a:buNone/>
            </a:pPr>
            <a:endParaRPr lang="en-US" sz="2200"/>
          </a:p>
          <a:p>
            <a:pPr marL="0" indent="0" eaLnBrk="1" hangingPunct="1">
              <a:buFontTx/>
              <a:buNone/>
            </a:pPr>
            <a:endParaRPr lang="en-US" sz="2200"/>
          </a:p>
          <a:p>
            <a:pPr marL="0" indent="0" eaLnBrk="1" hangingPunct="1">
              <a:buFontTx/>
              <a:buNone/>
            </a:pPr>
            <a:r>
              <a:rPr lang="en-US" sz="2200"/>
              <a:t>Turunan ke-n dari suatu fungsi dinotasikan dengan f</a:t>
            </a:r>
            <a:r>
              <a:rPr lang="en-US" sz="2200" baseline="30000"/>
              <a:t>(n)</a:t>
            </a:r>
            <a:r>
              <a:rPr lang="en-US" sz="2200"/>
              <a:t>, dapat dihitung dengan mendiferensiasikan fungsi tersebut sebanyak n kali.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274763" y="2770188"/>
          <a:ext cx="14351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2" imgW="838080" imgH="419040" progId="Equation.3">
                  <p:embed/>
                </p:oleObj>
              </mc:Choice>
              <mc:Fallback>
                <p:oleObj name="Equation" r:id="rId2" imgW="83808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2770188"/>
                        <a:ext cx="1435100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2085</TotalTime>
  <Words>1495</Words>
  <Application>Microsoft Office PowerPoint</Application>
  <PresentationFormat>On-screen Show (4:3)</PresentationFormat>
  <Paragraphs>217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Haettenschweiler</vt:lpstr>
      <vt:lpstr>Segoe UI</vt:lpstr>
      <vt:lpstr>Times New Roman</vt:lpstr>
      <vt:lpstr>Verdana</vt:lpstr>
      <vt:lpstr>Wingdings</vt:lpstr>
      <vt:lpstr>cdb2004c012l</vt:lpstr>
      <vt:lpstr>Image</vt:lpstr>
      <vt:lpstr>Equation</vt:lpstr>
      <vt:lpstr>Kalkulus Diferensial  week 09</vt:lpstr>
      <vt:lpstr>Tingkat Perubahan Rata-rata</vt:lpstr>
      <vt:lpstr>Konsep Diferensiasi</vt:lpstr>
      <vt:lpstr>Menentukan Turunan Fungsi</vt:lpstr>
      <vt:lpstr>Kaidah-kaidah Diferensiasi</vt:lpstr>
      <vt:lpstr>Kaidah-kaidah Diferensiasi</vt:lpstr>
      <vt:lpstr>Kaidah-kaidah Diferensiasi</vt:lpstr>
      <vt:lpstr>LATIHAN</vt:lpstr>
      <vt:lpstr>DERIVATIF ORDE KE DUA ATAU LEBIH</vt:lpstr>
      <vt:lpstr>TINGKAT PERUBAHAN RATA-RATA DAN SESAAT</vt:lpstr>
      <vt:lpstr>Interpretasi Dervatif</vt:lpstr>
      <vt:lpstr>Penentuan Titik Maksimum/Minimum Relatif</vt:lpstr>
      <vt:lpstr>Penentuan Titik Maksimum/Minimum Relatif</vt:lpstr>
      <vt:lpstr>Penentuan Titik Maksimum/Minimum Relatif</vt:lpstr>
      <vt:lpstr>Penentuan Titik Maksimum/Minimum Relatif</vt:lpstr>
      <vt:lpstr>Latihan</vt:lpstr>
      <vt:lpstr>Sketsa Kurva Suatu Fungsi</vt:lpstr>
      <vt:lpstr>Contoh</vt:lpstr>
      <vt:lpstr>Latihan</vt:lpstr>
      <vt:lpstr>Latihan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174</cp:revision>
  <dcterms:created xsi:type="dcterms:W3CDTF">2011-01-21T06:27:54Z</dcterms:created>
  <dcterms:modified xsi:type="dcterms:W3CDTF">2022-11-29T05:18:47Z</dcterms:modified>
</cp:coreProperties>
</file>