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78" r:id="rId4"/>
    <p:sldId id="279" r:id="rId5"/>
    <p:sldId id="285" r:id="rId6"/>
    <p:sldId id="280" r:id="rId7"/>
    <p:sldId id="286" r:id="rId8"/>
    <p:sldId id="281" r:id="rId9"/>
    <p:sldId id="287" r:id="rId10"/>
    <p:sldId id="282" r:id="rId11"/>
    <p:sldId id="283" r:id="rId12"/>
    <p:sldId id="284" r:id="rId13"/>
    <p:sldId id="276" r:id="rId1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75" d="100"/>
          <a:sy n="75" d="100"/>
        </p:scale>
        <p:origin x="869" y="-9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2371-3178-44BA-BCBE-45003D35E8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4241270" imgH="5396825" progId="">
                  <p:embed/>
                </p:oleObj>
              </mc:Choice>
              <mc:Fallback>
                <p:oleObj name="Image" r:id="rId14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6" imgW="3263492" imgH="4863492" progId="">
                  <p:embed/>
                </p:oleObj>
              </mc:Choice>
              <mc:Fallback>
                <p:oleObj name="Image" r:id="rId16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Aplikasi Kalkulus Diferensial</a:t>
            </a: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ELASTISITAS TITIK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err="1"/>
              <a:t>Elastisitas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r>
              <a:rPr lang="en-US" sz="2000" b="0" dirty="0"/>
              <a:t> = </a:t>
            </a:r>
            <a:r>
              <a:rPr lang="en-US" sz="2000" b="0" dirty="0" err="1"/>
              <a:t>persentase</a:t>
            </a:r>
            <a:r>
              <a:rPr lang="en-US" sz="2000" b="0" dirty="0"/>
              <a:t> </a:t>
            </a:r>
            <a:r>
              <a:rPr lang="en-US" sz="2000" b="0" dirty="0" err="1"/>
              <a:t>perubahan</a:t>
            </a:r>
            <a:r>
              <a:rPr lang="en-US" sz="2000" b="0" dirty="0"/>
              <a:t>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endParaRPr lang="en-US" sz="2000" b="0" dirty="0"/>
          </a:p>
          <a:p>
            <a:pPr eaLnBrk="1" hangingPunct="1">
              <a:buFontTx/>
              <a:buNone/>
            </a:pPr>
            <a:r>
              <a:rPr lang="en-US" sz="2000" b="0" dirty="0"/>
              <a:t>				          </a:t>
            </a:r>
            <a:r>
              <a:rPr lang="en-US" sz="2000" b="0" dirty="0" err="1"/>
              <a:t>persentase</a:t>
            </a:r>
            <a:r>
              <a:rPr lang="en-US" sz="2000" b="0" dirty="0"/>
              <a:t> </a:t>
            </a:r>
            <a:r>
              <a:rPr lang="en-US" sz="2000" b="0" dirty="0" err="1"/>
              <a:t>perubahan</a:t>
            </a:r>
            <a:r>
              <a:rPr lang="en-US" sz="2000" b="0" dirty="0"/>
              <a:t> </a:t>
            </a:r>
            <a:r>
              <a:rPr lang="en-US" sz="2000" b="0" dirty="0" err="1"/>
              <a:t>harga</a:t>
            </a:r>
            <a:endParaRPr lang="en-US" sz="2000" b="0" dirty="0"/>
          </a:p>
          <a:p>
            <a:pPr eaLnBrk="1" hangingPunct="1">
              <a:buFontTx/>
              <a:buNone/>
            </a:pPr>
            <a:r>
              <a:rPr lang="en-US" sz="2000" b="0" dirty="0"/>
              <a:t>				</a:t>
            </a:r>
          </a:p>
          <a:p>
            <a:pPr eaLnBrk="1" hangingPunct="1">
              <a:buFontTx/>
              <a:buNone/>
            </a:pPr>
            <a:r>
              <a:rPr lang="en-US" sz="2000" b="0" dirty="0"/>
              <a:t>			           </a:t>
            </a:r>
          </a:p>
          <a:p>
            <a:pPr eaLnBrk="1" hangingPunct="1">
              <a:buFontTx/>
              <a:buNone/>
            </a:pPr>
            <a:r>
              <a:rPr lang="en-US" sz="2000" b="0" dirty="0"/>
              <a:t>			          =	         =</a:t>
            </a:r>
          </a:p>
          <a:p>
            <a:pPr eaLnBrk="1" hangingPunct="1">
              <a:buFontTx/>
              <a:buNone/>
            </a:pPr>
            <a:endParaRPr lang="en-US" sz="2000" b="0" dirty="0"/>
          </a:p>
          <a:p>
            <a:pPr eaLnBrk="1" hangingPunct="1">
              <a:buFontTx/>
              <a:buNone/>
            </a:pPr>
            <a:endParaRPr lang="en-US" sz="2000" b="0" dirty="0"/>
          </a:p>
          <a:p>
            <a:pPr eaLnBrk="1" hangingPunct="1">
              <a:buFontTx/>
              <a:buNone/>
            </a:pPr>
            <a:r>
              <a:rPr lang="en-US" sz="2000" b="0" dirty="0" err="1"/>
              <a:t>Elastisitas</a:t>
            </a:r>
            <a:r>
              <a:rPr lang="en-US" sz="2000" b="0" dirty="0"/>
              <a:t> </a:t>
            </a:r>
            <a:r>
              <a:rPr lang="en-US" sz="2000" b="0" dirty="0" err="1"/>
              <a:t>titik</a:t>
            </a:r>
            <a:r>
              <a:rPr lang="en-US" sz="2000" b="0" dirty="0"/>
              <a:t>			</a:t>
            </a:r>
            <a:r>
              <a:rPr lang="en-US" sz="2000" b="0" dirty="0" err="1"/>
              <a:t>Kategori</a:t>
            </a:r>
            <a:r>
              <a:rPr lang="en-US" sz="2000" b="0" dirty="0"/>
              <a:t> </a:t>
            </a:r>
            <a:r>
              <a:rPr lang="en-US" sz="2000" b="0" dirty="0" err="1"/>
              <a:t>elastisitas</a:t>
            </a:r>
            <a:endParaRPr lang="en-US" sz="2000" b="0" dirty="0"/>
          </a:p>
          <a:p>
            <a:pPr eaLnBrk="1" hangingPunct="1">
              <a:buFontTx/>
              <a:buNone/>
            </a:pPr>
            <a:r>
              <a:rPr lang="en-US" sz="2000" b="0" dirty="0"/>
              <a:t>						</a:t>
            </a:r>
          </a:p>
          <a:p>
            <a:pPr eaLnBrk="1" hangingPunct="1">
              <a:buFontTx/>
              <a:buNone/>
            </a:pPr>
            <a:r>
              <a:rPr lang="en-US" sz="2000" b="0" dirty="0"/>
              <a:t>						</a:t>
            </a:r>
            <a:r>
              <a:rPr lang="en-US" sz="2000" b="0" dirty="0" err="1"/>
              <a:t>Elastis</a:t>
            </a:r>
            <a:endParaRPr lang="en-US" sz="2000" b="0" dirty="0"/>
          </a:p>
          <a:p>
            <a:pPr eaLnBrk="1" hangingPunct="1">
              <a:buFontTx/>
              <a:buNone/>
            </a:pPr>
            <a:r>
              <a:rPr lang="en-US" sz="2000" b="0" dirty="0"/>
              <a:t>						</a:t>
            </a:r>
            <a:r>
              <a:rPr lang="en-US" sz="2000" b="0" dirty="0" err="1"/>
              <a:t>Inelastis</a:t>
            </a:r>
            <a:endParaRPr lang="en-US" sz="2000" b="0" dirty="0"/>
          </a:p>
          <a:p>
            <a:pPr eaLnBrk="1" hangingPunct="1">
              <a:buFontTx/>
              <a:buNone/>
            </a:pPr>
            <a:r>
              <a:rPr lang="en-US" sz="2000" b="0" dirty="0"/>
              <a:t>						</a:t>
            </a:r>
            <a:r>
              <a:rPr lang="en-US" sz="2000" b="0" dirty="0" err="1"/>
              <a:t>Elastis</a:t>
            </a:r>
            <a:r>
              <a:rPr lang="en-US" sz="2000" b="0" dirty="0"/>
              <a:t> </a:t>
            </a:r>
            <a:r>
              <a:rPr lang="en-US" sz="2000" b="0" dirty="0" err="1"/>
              <a:t>uniter</a:t>
            </a:r>
            <a:endParaRPr lang="en-US" sz="2000" b="0" dirty="0"/>
          </a:p>
          <a:p>
            <a:pPr eaLnBrk="1" hangingPunct="1">
              <a:buFontTx/>
              <a:buNone/>
            </a:pPr>
            <a:endParaRPr lang="en-US" sz="2000" b="0" dirty="0"/>
          </a:p>
          <a:p>
            <a:pPr eaLnBrk="1" hangingPunct="1">
              <a:buFontTx/>
              <a:buNone/>
            </a:pPr>
            <a:endParaRPr lang="en-US" sz="2000" b="0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429000" y="2438400"/>
          <a:ext cx="401637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584" imgH="837836" progId="Equation.3">
                  <p:embed/>
                </p:oleObj>
              </mc:Choice>
              <mc:Fallback>
                <p:oleObj name="Equation" r:id="rId2" imgW="266584" imgH="83783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401637" cy="126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191000" y="2743200"/>
          <a:ext cx="7318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418918" progId="Equation.3">
                  <p:embed/>
                </p:oleObj>
              </mc:Choice>
              <mc:Fallback>
                <p:oleObj name="Equation" r:id="rId4" imgW="482391" imgH="41891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743200"/>
                        <a:ext cx="731838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95400" y="4648200"/>
            <a:ext cx="1676400" cy="762000"/>
            <a:chOff x="816" y="2928"/>
            <a:chExt cx="1056" cy="48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89" name="Rectangle 9"/>
            <p:cNvSpPr>
              <a:spLocks noChangeArrowheads="1"/>
            </p:cNvSpPr>
            <p:nvPr/>
          </p:nvSpPr>
          <p:spPr bwMode="auto">
            <a:xfrm>
              <a:off x="816" y="2928"/>
              <a:ext cx="105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9" name="Object 10"/>
            <p:cNvGraphicFramePr>
              <a:graphicFrameLocks noChangeAspect="1"/>
            </p:cNvGraphicFramePr>
            <p:nvPr/>
          </p:nvGraphicFramePr>
          <p:xfrm>
            <a:off x="960" y="2976"/>
            <a:ext cx="82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76300" imgH="419100" progId="Equation.3">
                    <p:embed/>
                  </p:oleObj>
                </mc:Choice>
                <mc:Fallback>
                  <p:oleObj name="Equation" r:id="rId6" imgW="876300" imgH="4191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976"/>
                          <a:ext cx="829" cy="3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5" name="Line 11"/>
          <p:cNvSpPr>
            <a:spLocks noChangeShapeType="1"/>
          </p:cNvSpPr>
          <p:nvPr/>
        </p:nvSpPr>
        <p:spPr bwMode="auto">
          <a:xfrm>
            <a:off x="3276600" y="17526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3"/>
          <p:cNvGraphicFramePr>
            <a:graphicFrameLocks noChangeAspect="1"/>
          </p:cNvGraphicFramePr>
          <p:nvPr/>
        </p:nvGraphicFramePr>
        <p:xfrm>
          <a:off x="4419600" y="4643438"/>
          <a:ext cx="5572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140" imgH="253890" progId="Equation.3">
                  <p:embed/>
                </p:oleObj>
              </mc:Choice>
              <mc:Fallback>
                <p:oleObj name="Equation" r:id="rId8" imgW="368140" imgH="25389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3438"/>
                        <a:ext cx="557212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7" name="Object 15"/>
          <p:cNvGraphicFramePr>
            <a:graphicFrameLocks noChangeAspect="1"/>
          </p:cNvGraphicFramePr>
          <p:nvPr/>
        </p:nvGraphicFramePr>
        <p:xfrm>
          <a:off x="4419600" y="5024438"/>
          <a:ext cx="5572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253890" progId="Equation.3">
                  <p:embed/>
                </p:oleObj>
              </mc:Choice>
              <mc:Fallback>
                <p:oleObj name="Equation" r:id="rId10" imgW="368140" imgH="25389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024438"/>
                        <a:ext cx="557212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8" name="Object 17"/>
          <p:cNvGraphicFramePr>
            <a:graphicFrameLocks noChangeAspect="1"/>
          </p:cNvGraphicFramePr>
          <p:nvPr/>
        </p:nvGraphicFramePr>
        <p:xfrm>
          <a:off x="4419600" y="5405438"/>
          <a:ext cx="5572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140" imgH="253890" progId="Equation.3">
                  <p:embed/>
                </p:oleObj>
              </mc:Choice>
              <mc:Fallback>
                <p:oleObj name="Equation" r:id="rId12" imgW="368140" imgH="2538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05438"/>
                        <a:ext cx="557212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ELASTISITAS TITIK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dirty="0" err="1"/>
              <a:t>Tentukan</a:t>
            </a:r>
            <a:r>
              <a:rPr lang="en-US" sz="2000" b="0" dirty="0"/>
              <a:t> </a:t>
            </a:r>
            <a:r>
              <a:rPr lang="en-US" sz="2000" b="0" dirty="0" err="1"/>
              <a:t>elastisitas</a:t>
            </a:r>
            <a:r>
              <a:rPr lang="en-US" sz="2000" b="0" dirty="0"/>
              <a:t> </a:t>
            </a:r>
            <a:r>
              <a:rPr lang="en-US" sz="2000" b="0" dirty="0" err="1"/>
              <a:t>titik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r>
              <a:rPr lang="en-US" sz="2000" b="0" dirty="0"/>
              <a:t> q = f(p) = 500 – 25p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harga</a:t>
            </a:r>
            <a:r>
              <a:rPr lang="en-US" sz="2000" b="0" dirty="0"/>
              <a:t> $15, $10 </a:t>
            </a:r>
            <a:r>
              <a:rPr lang="en-US" sz="2000" b="0" dirty="0" err="1"/>
              <a:t>dan</a:t>
            </a:r>
            <a:r>
              <a:rPr lang="en-US" sz="2000" b="0" dirty="0"/>
              <a:t> $5</a:t>
            </a:r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r>
              <a:rPr lang="en-US" sz="2000" b="0" dirty="0" err="1"/>
              <a:t>Untuk</a:t>
            </a:r>
            <a:r>
              <a:rPr lang="en-US" sz="2000" b="0" dirty="0"/>
              <a:t> $15</a:t>
            </a:r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r>
              <a:rPr lang="en-US" sz="2000" b="0" dirty="0" err="1"/>
              <a:t>Untuk</a:t>
            </a:r>
            <a:r>
              <a:rPr lang="en-US" sz="2000" b="0" dirty="0"/>
              <a:t> $10</a:t>
            </a:r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r>
              <a:rPr lang="en-US" sz="2000" b="0" dirty="0" err="1"/>
              <a:t>Untuk</a:t>
            </a:r>
            <a:r>
              <a:rPr lang="en-US" sz="2000" b="0" dirty="0"/>
              <a:t> $5 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4197" name="Object 5"/>
          <p:cNvGraphicFramePr>
            <a:graphicFrameLocks noChangeAspect="1"/>
          </p:cNvGraphicFramePr>
          <p:nvPr/>
        </p:nvGraphicFramePr>
        <p:xfrm>
          <a:off x="1295400" y="2909887"/>
          <a:ext cx="18002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393529" progId="Equation.3">
                  <p:embed/>
                </p:oleObj>
              </mc:Choice>
              <mc:Fallback>
                <p:oleObj name="Equation" r:id="rId2" imgW="118058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09887"/>
                        <a:ext cx="180022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1295400" y="4357687"/>
          <a:ext cx="18192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57687"/>
                        <a:ext cx="181927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9" name="Object 7"/>
          <p:cNvGraphicFramePr>
            <a:graphicFrameLocks noChangeAspect="1"/>
          </p:cNvGraphicFramePr>
          <p:nvPr/>
        </p:nvGraphicFramePr>
        <p:xfrm>
          <a:off x="1295400" y="5653087"/>
          <a:ext cx="20510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393480" progId="Equation.3">
                  <p:embed/>
                </p:oleObj>
              </mc:Choice>
              <mc:Fallback>
                <p:oleObj name="Equation" r:id="rId6" imgW="13460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53087"/>
                        <a:ext cx="205105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TUGAS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err="1"/>
              <a:t>Budnick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772 no 61</a:t>
            </a:r>
          </a:p>
          <a:p>
            <a:pPr>
              <a:buFontTx/>
              <a:buNone/>
            </a:pPr>
            <a:r>
              <a:rPr lang="en-US" sz="2400" dirty="0" err="1"/>
              <a:t>Budnick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794 no 2</a:t>
            </a:r>
          </a:p>
          <a:p>
            <a:pPr>
              <a:buFontTx/>
              <a:buNone/>
            </a:pPr>
            <a:r>
              <a:rPr lang="en-US" sz="2400" dirty="0" err="1"/>
              <a:t>Budnick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817 no 21</a:t>
            </a:r>
          </a:p>
          <a:p>
            <a:pPr>
              <a:buFontTx/>
              <a:buNone/>
            </a:pPr>
            <a:r>
              <a:rPr lang="en-US" sz="2400" dirty="0" err="1"/>
              <a:t>Budnick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815 no 12, ref : example 14 </a:t>
            </a:r>
          </a:p>
          <a:p>
            <a:pPr>
              <a:buFontTx/>
              <a:buNone/>
            </a:pPr>
            <a:r>
              <a:rPr lang="en-US" sz="2400" dirty="0" err="1"/>
              <a:t>Budnick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816 no 19, ref : example 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SKETSA KURVA SUATU FUNGSI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dirty="0"/>
              <a:t>FAKTOR-FAKTOR PENTING</a:t>
            </a:r>
          </a:p>
          <a:p>
            <a:pPr eaLnBrk="1" hangingPunct="1">
              <a:buFontTx/>
              <a:buChar char="-"/>
            </a:pPr>
            <a:r>
              <a:rPr lang="en-US" sz="2200" b="0" dirty="0" err="1"/>
              <a:t>Titik-titik</a:t>
            </a:r>
            <a:r>
              <a:rPr lang="en-US" sz="2200" b="0" dirty="0"/>
              <a:t> </a:t>
            </a:r>
            <a:r>
              <a:rPr lang="en-US" sz="2200" b="0" dirty="0" err="1"/>
              <a:t>maksimum</a:t>
            </a:r>
            <a:r>
              <a:rPr lang="en-US" sz="2200" b="0" dirty="0"/>
              <a:t> </a:t>
            </a:r>
            <a:r>
              <a:rPr lang="en-US" sz="2200" b="0" dirty="0" err="1"/>
              <a:t>dan</a:t>
            </a:r>
            <a:r>
              <a:rPr lang="en-US" sz="2200" b="0" dirty="0"/>
              <a:t> minimum </a:t>
            </a:r>
            <a:r>
              <a:rPr lang="en-US" sz="2200" b="0" dirty="0" err="1"/>
              <a:t>relatif</a:t>
            </a:r>
            <a:r>
              <a:rPr lang="en-US" sz="2200" b="0" dirty="0"/>
              <a:t> 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</a:t>
            </a:r>
            <a:r>
              <a:rPr lang="en-US" sz="2200" b="0" dirty="0" err="1">
                <a:solidFill>
                  <a:srgbClr val="0000FF"/>
                </a:solidFill>
              </a:rPr>
              <a:t>Syarat</a:t>
            </a:r>
            <a:r>
              <a:rPr lang="en-US" sz="2200" b="0" dirty="0">
                <a:solidFill>
                  <a:srgbClr val="0000FF"/>
                </a:solidFill>
              </a:rPr>
              <a:t>, f ’(x) = 0</a:t>
            </a:r>
            <a:r>
              <a:rPr lang="en-US" sz="2200" b="0" dirty="0"/>
              <a:t> </a:t>
            </a:r>
          </a:p>
          <a:p>
            <a:pPr eaLnBrk="1" hangingPunct="1">
              <a:buFontTx/>
              <a:buChar char="-"/>
            </a:pPr>
            <a:r>
              <a:rPr lang="en-US" sz="2200" b="0" dirty="0" err="1"/>
              <a:t>Titik</a:t>
            </a:r>
            <a:r>
              <a:rPr lang="en-US" sz="2200" b="0" dirty="0"/>
              <a:t> </a:t>
            </a:r>
            <a:r>
              <a:rPr lang="en-US" sz="2200" b="0" dirty="0" err="1"/>
              <a:t>potong</a:t>
            </a:r>
            <a:r>
              <a:rPr lang="en-US" sz="2200" b="0" dirty="0"/>
              <a:t> y </a:t>
            </a:r>
            <a:r>
              <a:rPr lang="en-US" sz="2200" b="0" dirty="0" err="1"/>
              <a:t>dan</a:t>
            </a:r>
            <a:r>
              <a:rPr lang="en-US" sz="2200" b="0" dirty="0"/>
              <a:t> x (optional)</a:t>
            </a:r>
          </a:p>
          <a:p>
            <a:pPr eaLnBrk="1" hangingPunct="1">
              <a:buFontTx/>
              <a:buNone/>
            </a:pPr>
            <a:r>
              <a:rPr lang="en-US" sz="2200" b="0" dirty="0">
                <a:solidFill>
                  <a:srgbClr val="0000FF"/>
                </a:solidFill>
              </a:rPr>
              <a:t>	</a:t>
            </a:r>
            <a:r>
              <a:rPr lang="en-US" sz="2200" b="0" dirty="0" err="1">
                <a:solidFill>
                  <a:srgbClr val="0000FF"/>
                </a:solidFill>
              </a:rPr>
              <a:t>Dengan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memisalkan</a:t>
            </a:r>
            <a:r>
              <a:rPr lang="en-US" sz="2200" b="0" dirty="0">
                <a:solidFill>
                  <a:srgbClr val="0000FF"/>
                </a:solidFill>
              </a:rPr>
              <a:t> x </a:t>
            </a:r>
            <a:r>
              <a:rPr lang="en-US" sz="2200" b="0" dirty="0" err="1">
                <a:solidFill>
                  <a:srgbClr val="0000FF"/>
                </a:solidFill>
              </a:rPr>
              <a:t>atau</a:t>
            </a:r>
            <a:r>
              <a:rPr lang="en-US" sz="2200" b="0" dirty="0">
                <a:solidFill>
                  <a:srgbClr val="0000FF"/>
                </a:solidFill>
              </a:rPr>
              <a:t> y </a:t>
            </a:r>
            <a:r>
              <a:rPr lang="en-US" sz="2200" b="0" dirty="0" err="1">
                <a:solidFill>
                  <a:srgbClr val="0000FF"/>
                </a:solidFill>
              </a:rPr>
              <a:t>adalah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nol</a:t>
            </a:r>
            <a:endParaRPr lang="en-US" sz="2200" b="0" dirty="0">
              <a:solidFill>
                <a:srgbClr val="0000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200" b="0" dirty="0" err="1"/>
              <a:t>Titik</a:t>
            </a:r>
            <a:r>
              <a:rPr lang="en-US" sz="2200" b="0" dirty="0"/>
              <a:t> </a:t>
            </a:r>
            <a:r>
              <a:rPr lang="en-US" sz="2200" b="0" dirty="0" err="1"/>
              <a:t>belok</a:t>
            </a:r>
            <a:r>
              <a:rPr lang="en-US" sz="2200" b="0" dirty="0"/>
              <a:t> 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</a:t>
            </a:r>
            <a:r>
              <a:rPr lang="en-US" sz="2200" b="0" dirty="0" err="1">
                <a:solidFill>
                  <a:srgbClr val="0000FF"/>
                </a:solidFill>
              </a:rPr>
              <a:t>Syarat</a:t>
            </a:r>
            <a:r>
              <a:rPr lang="en-US" sz="2200" b="0" dirty="0">
                <a:solidFill>
                  <a:srgbClr val="0000FF"/>
                </a:solidFill>
              </a:rPr>
              <a:t> f ”(x) = 0</a:t>
            </a:r>
          </a:p>
          <a:p>
            <a:pPr eaLnBrk="1" hangingPunct="1">
              <a:buFontTx/>
              <a:buChar char="-"/>
            </a:pPr>
            <a:r>
              <a:rPr lang="en-US" sz="2200" b="0" dirty="0" err="1"/>
              <a:t>Arah</a:t>
            </a:r>
            <a:r>
              <a:rPr lang="en-US" sz="2200" b="0" dirty="0"/>
              <a:t> </a:t>
            </a:r>
            <a:r>
              <a:rPr lang="en-US" sz="2200" b="0" dirty="0" err="1"/>
              <a:t>akhir</a:t>
            </a:r>
            <a:endParaRPr lang="en-US" sz="2200" b="0" dirty="0"/>
          </a:p>
          <a:p>
            <a:pPr eaLnBrk="1" hangingPunct="1">
              <a:buFontTx/>
              <a:buNone/>
            </a:pPr>
            <a:r>
              <a:rPr lang="en-US" sz="2200" b="0" dirty="0"/>
              <a:t>	</a:t>
            </a:r>
            <a:r>
              <a:rPr lang="en-US" sz="2200" b="0" dirty="0" err="1">
                <a:solidFill>
                  <a:srgbClr val="0000FF"/>
                </a:solidFill>
              </a:rPr>
              <a:t>Dengan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menganalogikan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pada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fungsi</a:t>
            </a:r>
            <a:r>
              <a:rPr lang="en-US" sz="2200" b="0" dirty="0">
                <a:solidFill>
                  <a:srgbClr val="0000FF"/>
                </a:solidFill>
              </a:rPr>
              <a:t> linier </a:t>
            </a:r>
            <a:r>
              <a:rPr lang="en-US" sz="2200" b="0" dirty="0" err="1">
                <a:solidFill>
                  <a:srgbClr val="0000FF"/>
                </a:solidFill>
              </a:rPr>
              <a:t>atau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fungsi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>
                <a:solidFill>
                  <a:srgbClr val="0000FF"/>
                </a:solidFill>
              </a:rPr>
              <a:t>kuadrat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sz="2200" b="0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200" b="0" dirty="0" err="1"/>
              <a:t>Contoh</a:t>
            </a:r>
            <a:r>
              <a:rPr lang="en-US" sz="2200" b="0" dirty="0"/>
              <a:t> : 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676400" y="5407025"/>
          <a:ext cx="3308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419100" progId="Equation.3">
                  <p:embed/>
                </p:oleObj>
              </mc:Choice>
              <mc:Fallback>
                <p:oleObj name="Equation" r:id="rId2" imgW="1651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07025"/>
                        <a:ext cx="3308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TITIK MAKSIMUM/MINIMUM ABSOLUT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US" sz="2000" b="0" dirty="0"/>
              <a:t>PROSEDUR PENENTUAN TITIK MAKSIMUM DAN MINIMUM ABSOLUT PADA INTERVAL  a </a:t>
            </a:r>
            <a:r>
              <a:rPr lang="en-US" sz="2000" b="0" dirty="0">
                <a:cs typeface="Arial" charset="0"/>
              </a:rPr>
              <a:t>≤ x ≤ b</a:t>
            </a:r>
            <a:endParaRPr lang="en-US" sz="2000" b="0" dirty="0"/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endParaRPr lang="en-US" sz="2000" b="0" dirty="0"/>
          </a:p>
          <a:p>
            <a:pPr marL="457200" indent="-457200" algn="just" eaLnBrk="1" hangingPunct="1">
              <a:lnSpc>
                <a:spcPct val="90000"/>
              </a:lnSpc>
              <a:buFontTx/>
              <a:buAutoNum type="romanUcPeriod"/>
              <a:tabLst>
                <a:tab pos="457200" algn="l"/>
              </a:tabLst>
            </a:pPr>
            <a:r>
              <a:rPr lang="en-US" sz="2000" b="0" dirty="0" err="1"/>
              <a:t>Tentukan</a:t>
            </a:r>
            <a:r>
              <a:rPr lang="en-US" sz="2000" b="0" dirty="0"/>
              <a:t> </a:t>
            </a:r>
            <a:r>
              <a:rPr lang="en-US" sz="2000" b="0" dirty="0" err="1"/>
              <a:t>semua</a:t>
            </a:r>
            <a:r>
              <a:rPr lang="en-US" sz="2000" b="0" dirty="0"/>
              <a:t> </a:t>
            </a:r>
            <a:r>
              <a:rPr lang="en-US" sz="2000" b="0" dirty="0" err="1"/>
              <a:t>titik</a:t>
            </a:r>
            <a:r>
              <a:rPr lang="en-US" sz="2000" b="0" dirty="0"/>
              <a:t> </a:t>
            </a:r>
            <a:r>
              <a:rPr lang="en-US" sz="2000" b="0" dirty="0" err="1"/>
              <a:t>kritis</a:t>
            </a:r>
            <a:r>
              <a:rPr lang="en-US" sz="2000" b="0" dirty="0"/>
              <a:t> [</a:t>
            </a:r>
            <a:r>
              <a:rPr lang="en-US" sz="2000" b="0" dirty="0" err="1"/>
              <a:t>x</a:t>
            </a:r>
            <a:r>
              <a:rPr lang="en-US" sz="2000" b="0" baseline="-25000" dirty="0" err="1"/>
              <a:t>i</a:t>
            </a:r>
            <a:r>
              <a:rPr lang="en-US" sz="2000" b="0" dirty="0" err="1"/>
              <a:t>,f</a:t>
            </a:r>
            <a:r>
              <a:rPr lang="en-US" sz="2000" b="0" dirty="0"/>
              <a:t>(x</a:t>
            </a:r>
            <a:r>
              <a:rPr lang="en-US" sz="2000" b="0" baseline="-25000" dirty="0"/>
              <a:t>i</a:t>
            </a:r>
            <a:r>
              <a:rPr lang="en-US" sz="2000" b="0" dirty="0"/>
              <a:t>)]yang </a:t>
            </a:r>
            <a:r>
              <a:rPr lang="en-US" sz="2000" b="0" dirty="0" err="1"/>
              <a:t>berada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interval a </a:t>
            </a:r>
            <a:r>
              <a:rPr lang="en-US" sz="2000" b="0" dirty="0">
                <a:cs typeface="Arial" charset="0"/>
              </a:rPr>
              <a:t>≤ x ≤ b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romanUcPeriod" startAt="2"/>
              <a:tabLst>
                <a:tab pos="457200" algn="l"/>
              </a:tabLst>
            </a:pPr>
            <a:r>
              <a:rPr lang="en-US" sz="2000" b="0" dirty="0" err="1">
                <a:cs typeface="Arial" charset="0"/>
              </a:rPr>
              <a:t>Hitung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nilai</a:t>
            </a:r>
            <a:r>
              <a:rPr lang="en-US" sz="2000" b="0" dirty="0">
                <a:cs typeface="Arial" charset="0"/>
              </a:rPr>
              <a:t> f(x) </a:t>
            </a:r>
            <a:r>
              <a:rPr lang="en-US" sz="2000" b="0" dirty="0" err="1">
                <a:cs typeface="Arial" charset="0"/>
              </a:rPr>
              <a:t>pada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kedua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ujung</a:t>
            </a:r>
            <a:r>
              <a:rPr lang="en-US" sz="2000" b="0" dirty="0">
                <a:cs typeface="Arial" charset="0"/>
              </a:rPr>
              <a:t> interval [f(a) </a:t>
            </a:r>
            <a:r>
              <a:rPr lang="en-US" sz="2000" b="0" dirty="0" err="1">
                <a:cs typeface="Arial" charset="0"/>
              </a:rPr>
              <a:t>dan</a:t>
            </a:r>
            <a:r>
              <a:rPr lang="en-US" sz="2000" b="0" dirty="0">
                <a:cs typeface="Arial" charset="0"/>
              </a:rPr>
              <a:t> f(b)]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romanUcPeriod" startAt="2"/>
              <a:tabLst>
                <a:tab pos="457200" algn="l"/>
              </a:tabLst>
            </a:pPr>
            <a:r>
              <a:rPr lang="en-US" sz="2000" b="0" dirty="0" err="1">
                <a:cs typeface="Arial" charset="0"/>
              </a:rPr>
              <a:t>Bandingkan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semua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nilai</a:t>
            </a:r>
            <a:r>
              <a:rPr lang="en-US" sz="2000" b="0" dirty="0">
                <a:cs typeface="Arial" charset="0"/>
              </a:rPr>
              <a:t> f(x) yang </a:t>
            </a:r>
            <a:r>
              <a:rPr lang="en-US" sz="2000" b="0" dirty="0" err="1">
                <a:cs typeface="Arial" charset="0"/>
              </a:rPr>
              <a:t>diperoleh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dari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langkah</a:t>
            </a:r>
            <a:r>
              <a:rPr lang="en-US" sz="2000" b="0" dirty="0">
                <a:cs typeface="Arial" charset="0"/>
              </a:rPr>
              <a:t> I </a:t>
            </a:r>
            <a:r>
              <a:rPr lang="en-US" sz="2000" b="0" dirty="0" err="1">
                <a:cs typeface="Arial" charset="0"/>
              </a:rPr>
              <a:t>dan</a:t>
            </a:r>
            <a:r>
              <a:rPr lang="en-US" sz="2000" b="0" dirty="0">
                <a:cs typeface="Arial" charset="0"/>
              </a:rPr>
              <a:t> II, </a:t>
            </a:r>
            <a:r>
              <a:rPr lang="en-US" sz="2000" b="0" dirty="0" err="1">
                <a:cs typeface="Arial" charset="0"/>
              </a:rPr>
              <a:t>nilai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terbesar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merupakan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nilai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maksimum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absolut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sedangkan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nilai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terkecil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merupakan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nilai</a:t>
            </a:r>
            <a:r>
              <a:rPr lang="en-US" sz="2000" b="0" dirty="0">
                <a:cs typeface="Arial" charset="0"/>
              </a:rPr>
              <a:t> minimum </a:t>
            </a:r>
            <a:r>
              <a:rPr lang="en-US" sz="2000" b="0" dirty="0" err="1">
                <a:cs typeface="Arial" charset="0"/>
              </a:rPr>
              <a:t>absolut</a:t>
            </a:r>
            <a:r>
              <a:rPr lang="en-US" sz="2000" b="0" dirty="0">
                <a:cs typeface="Arial" charset="0"/>
              </a:rPr>
              <a:t>  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romanUcPeriod" startAt="2"/>
              <a:tabLst>
                <a:tab pos="457200" algn="l"/>
              </a:tabLst>
            </a:pPr>
            <a:endParaRPr lang="en-US" sz="2000" b="0" dirty="0"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US" sz="2000" b="0" dirty="0" err="1"/>
              <a:t>Contoh</a:t>
            </a:r>
            <a:r>
              <a:rPr lang="en-US" sz="2000" b="0" dirty="0"/>
              <a:t> : </a:t>
            </a:r>
          </a:p>
          <a:p>
            <a:pPr marL="457200" indent="-457200" algn="just" eaLnBrk="1" hangingPunct="1">
              <a:lnSpc>
                <a:spcPct val="90000"/>
              </a:lnSpc>
              <a:tabLst>
                <a:tab pos="457200" algn="l"/>
              </a:tabLst>
            </a:pPr>
            <a:endParaRPr lang="en-US" sz="2000" b="0" dirty="0"/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US" sz="2000" b="0" dirty="0" err="1"/>
              <a:t>Tentukan</a:t>
            </a:r>
            <a:r>
              <a:rPr lang="en-US" sz="2000" b="0" dirty="0"/>
              <a:t> </a:t>
            </a:r>
            <a:r>
              <a:rPr lang="en-US" sz="2000" b="0" dirty="0" err="1"/>
              <a:t>titik</a:t>
            </a:r>
            <a:r>
              <a:rPr lang="en-US" sz="2000" b="0" dirty="0"/>
              <a:t> </a:t>
            </a:r>
            <a:r>
              <a:rPr lang="en-US" sz="2000" b="0" dirty="0" err="1"/>
              <a:t>maksimum</a:t>
            </a:r>
            <a:r>
              <a:rPr lang="en-US" sz="2000" b="0" dirty="0"/>
              <a:t> &amp; minimum </a:t>
            </a:r>
            <a:r>
              <a:rPr lang="en-US" sz="2000" b="0" dirty="0" err="1"/>
              <a:t>absolut</a:t>
            </a:r>
            <a:r>
              <a:rPr lang="en-US" sz="2000" b="0" dirty="0"/>
              <a:t> </a:t>
            </a:r>
            <a:r>
              <a:rPr lang="en-US" sz="2000" b="0" dirty="0" err="1"/>
              <a:t>untuk</a:t>
            </a:r>
            <a:r>
              <a:rPr lang="en-US" sz="2000" b="0" dirty="0"/>
              <a:t> interval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US" sz="2000" b="0" dirty="0"/>
              <a:t> -6 </a:t>
            </a:r>
            <a:r>
              <a:rPr lang="en-US" sz="2000" b="0" dirty="0">
                <a:cs typeface="Arial" charset="0"/>
              </a:rPr>
              <a:t>≤</a:t>
            </a:r>
            <a:r>
              <a:rPr lang="en-US" sz="2000" b="0" dirty="0"/>
              <a:t> x </a:t>
            </a:r>
            <a:r>
              <a:rPr lang="en-US" sz="2000" b="0" dirty="0">
                <a:cs typeface="Arial" charset="0"/>
              </a:rPr>
              <a:t>≤ 17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209800" y="4187825"/>
          <a:ext cx="3308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1000" imgH="419100" progId="Equation.3">
                  <p:embed/>
                </p:oleObj>
              </mc:Choice>
              <mc:Fallback>
                <p:oleObj name="Equation" r:id="rId3" imgW="1651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87825"/>
                        <a:ext cx="3308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REVENUE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76600"/>
            <a:ext cx="8229600" cy="1676400"/>
          </a:xfrm>
        </p:spPr>
        <p:txBody>
          <a:bodyPr/>
          <a:lstStyle/>
          <a:p>
            <a:pPr marL="288925" indent="-288925" algn="just" eaLnBrk="1" hangingPunct="1">
              <a:buClr>
                <a:srgbClr val="002060"/>
              </a:buClr>
              <a:buFontTx/>
              <a:buNone/>
            </a:pPr>
            <a:endParaRPr lang="en-US" sz="1000" b="0" dirty="0">
              <a:solidFill>
                <a:srgbClr val="002060"/>
              </a:solidFill>
            </a:endParaRPr>
          </a:p>
          <a:p>
            <a:pPr marL="288925" indent="-288925" algn="just" eaLnBrk="1" hangingPunct="1">
              <a:buClr>
                <a:srgbClr val="002060"/>
              </a:buClr>
              <a:buFontTx/>
              <a:buAutoNum type="alphaLcParenR"/>
            </a:pPr>
            <a:r>
              <a:rPr lang="en-US" sz="2000" b="0" dirty="0" err="1">
                <a:solidFill>
                  <a:srgbClr val="002060"/>
                </a:solidFill>
              </a:rPr>
              <a:t>Tentukanlah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harga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produk</a:t>
            </a:r>
            <a:r>
              <a:rPr lang="en-US" sz="2000" b="0" dirty="0">
                <a:solidFill>
                  <a:srgbClr val="002060"/>
                </a:solidFill>
              </a:rPr>
              <a:t> yang </a:t>
            </a:r>
            <a:r>
              <a:rPr lang="en-US" sz="2000" b="0" dirty="0" err="1">
                <a:solidFill>
                  <a:srgbClr val="002060"/>
                </a:solidFill>
              </a:rPr>
              <a:t>harus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diberlakukan</a:t>
            </a:r>
            <a:r>
              <a:rPr lang="en-US" sz="2000" b="0" dirty="0">
                <a:solidFill>
                  <a:srgbClr val="002060"/>
                </a:solidFill>
              </a:rPr>
              <a:t> agar </a:t>
            </a:r>
            <a:r>
              <a:rPr lang="en-US" sz="2000" b="0" dirty="0" err="1">
                <a:solidFill>
                  <a:srgbClr val="002060"/>
                </a:solidFill>
              </a:rPr>
              <a:t>diperoleh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pendapatan</a:t>
            </a:r>
            <a:r>
              <a:rPr lang="en-US" sz="2000" b="0" dirty="0">
                <a:solidFill>
                  <a:srgbClr val="002060"/>
                </a:solidFill>
              </a:rPr>
              <a:t> total </a:t>
            </a:r>
            <a:r>
              <a:rPr lang="en-US" sz="2000" b="0" dirty="0" err="1">
                <a:solidFill>
                  <a:srgbClr val="002060"/>
                </a:solidFill>
              </a:rPr>
              <a:t>maksimum</a:t>
            </a:r>
            <a:endParaRPr lang="en-US" sz="2000" b="0" dirty="0">
              <a:solidFill>
                <a:srgbClr val="002060"/>
              </a:solidFill>
            </a:endParaRPr>
          </a:p>
          <a:p>
            <a:pPr marL="288925" indent="-288925" algn="just" eaLnBrk="1" hangingPunct="1">
              <a:buClr>
                <a:srgbClr val="002060"/>
              </a:buClr>
              <a:buFontTx/>
              <a:buAutoNum type="alphaLcParenR"/>
            </a:pPr>
            <a:r>
              <a:rPr lang="en-US" sz="2000" b="0" dirty="0" err="1">
                <a:solidFill>
                  <a:srgbClr val="002060"/>
                </a:solidFill>
              </a:rPr>
              <a:t>Berapakah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pendapatan</a:t>
            </a:r>
            <a:r>
              <a:rPr lang="en-US" sz="2000" b="0" dirty="0">
                <a:solidFill>
                  <a:srgbClr val="002060"/>
                </a:solidFill>
              </a:rPr>
              <a:t> total </a:t>
            </a:r>
            <a:r>
              <a:rPr lang="en-US" sz="2000" b="0" dirty="0" err="1">
                <a:solidFill>
                  <a:srgbClr val="002060"/>
                </a:solidFill>
              </a:rPr>
              <a:t>maksimum</a:t>
            </a:r>
            <a:r>
              <a:rPr lang="en-US" sz="2000" b="0" dirty="0">
                <a:solidFill>
                  <a:srgbClr val="002060"/>
                </a:solidFill>
              </a:rPr>
              <a:t> yang </a:t>
            </a:r>
            <a:r>
              <a:rPr lang="en-US" sz="2000" b="0" dirty="0" err="1">
                <a:solidFill>
                  <a:srgbClr val="002060"/>
                </a:solidFill>
              </a:rPr>
              <a:t>dapat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diperoleh</a:t>
            </a:r>
            <a:r>
              <a:rPr lang="en-US" sz="2000" b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3716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memperkirakan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R, </a:t>
            </a:r>
            <a:r>
              <a:rPr lang="en-US" sz="2000" dirty="0" err="1"/>
              <a:t>pendapatan</a:t>
            </a:r>
            <a:r>
              <a:rPr lang="en-US" sz="2000" dirty="0"/>
              <a:t> total / </a:t>
            </a:r>
            <a:r>
              <a:rPr lang="en-US" sz="2000" i="1" dirty="0"/>
              <a:t>total revenue </a:t>
            </a:r>
            <a:r>
              <a:rPr lang="en-US" sz="2000" dirty="0"/>
              <a:t>(</a:t>
            </a:r>
            <a:r>
              <a:rPr lang="en-US" sz="2000" dirty="0" err="1"/>
              <a:t>dalam</a:t>
            </a:r>
            <a:r>
              <a:rPr lang="en-US" sz="2000" dirty="0"/>
              <a:t> $1.000)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p,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jual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(</a:t>
            </a:r>
            <a:r>
              <a:rPr lang="en-US" sz="2000" dirty="0" err="1"/>
              <a:t>dalam</a:t>
            </a:r>
            <a:r>
              <a:rPr lang="en-US" sz="2000" dirty="0"/>
              <a:t> dollar),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:</a:t>
            </a:r>
          </a:p>
          <a:p>
            <a:pPr algn="just">
              <a:spcBef>
                <a:spcPct val="20000"/>
              </a:spcBef>
            </a:pPr>
            <a:endParaRPr lang="en-US" sz="1000" dirty="0"/>
          </a:p>
          <a:p>
            <a:pPr algn="just"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600" dirty="0"/>
              <a:t>R = f(p) = -50p</a:t>
            </a:r>
            <a:r>
              <a:rPr lang="en-US" sz="2600" baseline="30000" dirty="0"/>
              <a:t>2</a:t>
            </a:r>
            <a:r>
              <a:rPr lang="en-US" sz="2600" dirty="0"/>
              <a:t> + 500p</a:t>
            </a:r>
          </a:p>
          <a:p>
            <a:pPr algn="just">
              <a:spcBef>
                <a:spcPct val="20000"/>
              </a:spcBef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REVENUE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1430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en-US" sz="800" dirty="0"/>
          </a:p>
          <a:p>
            <a:pPr>
              <a:spcBef>
                <a:spcPct val="20000"/>
              </a:spcBef>
            </a:pPr>
            <a:r>
              <a:rPr lang="en-US" sz="2000" dirty="0"/>
              <a:t>R = f(p) = -50p</a:t>
            </a:r>
            <a:r>
              <a:rPr lang="en-US" sz="2000" baseline="30000" dirty="0"/>
              <a:t>2</a:t>
            </a:r>
            <a:r>
              <a:rPr lang="en-US" sz="2000" dirty="0"/>
              <a:t> + 500p</a:t>
            </a:r>
          </a:p>
          <a:p>
            <a:pPr algn="just">
              <a:spcBef>
                <a:spcPct val="20000"/>
              </a:spcBef>
            </a:pPr>
            <a:r>
              <a:rPr lang="en-US" sz="1600" dirty="0"/>
              <a:t>Cari  f’(p) = 0 :</a:t>
            </a:r>
          </a:p>
          <a:p>
            <a:pPr algn="just">
              <a:spcBef>
                <a:spcPct val="20000"/>
              </a:spcBef>
            </a:pPr>
            <a:r>
              <a:rPr lang="en-US" sz="1600" dirty="0"/>
              <a:t>F’(p)= -100 + 500 = 0</a:t>
            </a:r>
          </a:p>
          <a:p>
            <a:pPr algn="just">
              <a:spcBef>
                <a:spcPct val="20000"/>
              </a:spcBef>
            </a:pPr>
            <a:r>
              <a:rPr lang="en-US" sz="1600" dirty="0"/>
              <a:t>          -100p = -500</a:t>
            </a:r>
          </a:p>
          <a:p>
            <a:pPr algn="just">
              <a:spcBef>
                <a:spcPct val="20000"/>
              </a:spcBef>
            </a:pPr>
            <a:r>
              <a:rPr lang="en-US" sz="1600" dirty="0"/>
              <a:t>  	p  = 5</a:t>
            </a:r>
          </a:p>
          <a:p>
            <a:pPr algn="just">
              <a:spcBef>
                <a:spcPct val="20000"/>
              </a:spcBef>
            </a:pPr>
            <a:r>
              <a:rPr lang="en-US" sz="1600" dirty="0" err="1"/>
              <a:t>Maksimum</a:t>
            </a:r>
            <a:r>
              <a:rPr lang="en-US" sz="1600" dirty="0"/>
              <a:t> relative </a:t>
            </a:r>
            <a:r>
              <a:rPr lang="en-US" sz="1600" dirty="0" err="1"/>
              <a:t>terjadi</a:t>
            </a:r>
            <a:r>
              <a:rPr lang="en-US" sz="1600" dirty="0"/>
              <a:t> pada p = 5</a:t>
            </a:r>
          </a:p>
          <a:p>
            <a:pPr algn="just">
              <a:spcBef>
                <a:spcPct val="20000"/>
              </a:spcBef>
            </a:pPr>
            <a:r>
              <a:rPr lang="en-US" sz="1600" dirty="0"/>
              <a:t>Cari f’’(p) = -100 dan f’’(5) = -100 &lt; 0</a:t>
            </a:r>
          </a:p>
          <a:p>
            <a:pPr marL="285750" indent="-285750" algn="just">
              <a:spcBef>
                <a:spcPct val="20000"/>
              </a:spcBef>
              <a:buFontTx/>
              <a:buChar char="-"/>
            </a:pPr>
            <a:r>
              <a:rPr lang="en-US" sz="1600" dirty="0"/>
              <a:t>Nilai </a:t>
            </a:r>
            <a:r>
              <a:rPr lang="en-US" sz="1600" dirty="0" err="1"/>
              <a:t>maksimum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R </a:t>
            </a:r>
            <a:r>
              <a:rPr lang="en-US" sz="1600" dirty="0" err="1"/>
              <a:t>didapat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p = 5 pada </a:t>
            </a:r>
            <a:r>
              <a:rPr lang="en-US" sz="1600" dirty="0" err="1"/>
              <a:t>fungsi</a:t>
            </a:r>
            <a:r>
              <a:rPr lang="en-US" sz="1600" dirty="0"/>
              <a:t> f, </a:t>
            </a:r>
            <a:r>
              <a:rPr lang="en-US" sz="1600" dirty="0" err="1"/>
              <a:t>maka</a:t>
            </a:r>
            <a:r>
              <a:rPr lang="en-US" sz="1600" dirty="0"/>
              <a:t> :</a:t>
            </a:r>
          </a:p>
          <a:p>
            <a:pPr algn="just">
              <a:spcBef>
                <a:spcPct val="20000"/>
              </a:spcBef>
            </a:pPr>
            <a:r>
              <a:rPr lang="en-US" sz="1600" dirty="0"/>
              <a:t>    f(5) = -50(5</a:t>
            </a:r>
            <a:r>
              <a:rPr lang="en-US" sz="1600" baseline="30000" dirty="0"/>
              <a:t>2</a:t>
            </a:r>
            <a:r>
              <a:rPr lang="en-US" sz="1600" dirty="0"/>
              <a:t>) + 500 (5)</a:t>
            </a:r>
          </a:p>
          <a:p>
            <a:pPr algn="just">
              <a:spcBef>
                <a:spcPct val="20000"/>
              </a:spcBef>
            </a:pPr>
            <a:r>
              <a:rPr lang="en-US" sz="1600" dirty="0"/>
              <a:t>          = - 1.250 + 2.500 = 1.250</a:t>
            </a:r>
          </a:p>
          <a:p>
            <a:pPr algn="just">
              <a:spcBef>
                <a:spcPct val="20000"/>
              </a:spcBef>
            </a:pPr>
            <a:r>
              <a:rPr lang="en-US" sz="1600" dirty="0"/>
              <a:t>Total revenue </a:t>
            </a:r>
            <a:r>
              <a:rPr lang="en-US" sz="1600" dirty="0" err="1"/>
              <a:t>tahunan</a:t>
            </a:r>
            <a:r>
              <a:rPr lang="en-US" sz="1600" dirty="0"/>
              <a:t> </a:t>
            </a:r>
            <a:r>
              <a:rPr lang="en-US" sz="1600" dirty="0" err="1"/>
              <a:t>maksimum</a:t>
            </a:r>
            <a:r>
              <a:rPr lang="en-US" sz="1600" dirty="0"/>
              <a:t> pada $ 1.250 pada </a:t>
            </a:r>
            <a:r>
              <a:rPr lang="en-US" sz="1600" dirty="0" err="1"/>
              <a:t>harga</a:t>
            </a:r>
            <a:r>
              <a:rPr lang="en-US" sz="1600" dirty="0"/>
              <a:t> $5 per unit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1BA38-BECD-B68D-A9BA-62B21D467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287044"/>
            <a:ext cx="3054131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COST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22098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sz="2000" b="0" dirty="0" err="1">
                <a:solidFill>
                  <a:srgbClr val="002060"/>
                </a:solidFill>
              </a:rPr>
              <a:t>Besarnya</a:t>
            </a:r>
            <a:r>
              <a:rPr lang="en-US" sz="2000" b="0" dirty="0">
                <a:solidFill>
                  <a:srgbClr val="002060"/>
                </a:solidFill>
              </a:rPr>
              <a:t> total </a:t>
            </a:r>
            <a:r>
              <a:rPr lang="en-US" sz="2000" b="0" dirty="0" err="1">
                <a:solidFill>
                  <a:srgbClr val="002060"/>
                </a:solidFill>
              </a:rPr>
              <a:t>biaya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untuk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memproduksi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barang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sejumlah</a:t>
            </a:r>
            <a:r>
              <a:rPr lang="en-US" sz="2000" b="0" dirty="0">
                <a:solidFill>
                  <a:srgbClr val="002060"/>
                </a:solidFill>
              </a:rPr>
              <a:t> q </a:t>
            </a:r>
            <a:r>
              <a:rPr lang="en-US" sz="2000" b="0" dirty="0" err="1">
                <a:solidFill>
                  <a:srgbClr val="002060"/>
                </a:solidFill>
              </a:rPr>
              <a:t>digambarkan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melalui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fungsi</a:t>
            </a:r>
            <a:r>
              <a:rPr lang="en-US" sz="2000" b="0" dirty="0">
                <a:solidFill>
                  <a:srgbClr val="002060"/>
                </a:solidFill>
              </a:rPr>
              <a:t> :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2000" b="0" dirty="0">
              <a:solidFill>
                <a:srgbClr val="00206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en-US" sz="2000" b="0" dirty="0">
                <a:solidFill>
                  <a:srgbClr val="002060"/>
                </a:solidFill>
              </a:rPr>
              <a:t>	</a:t>
            </a:r>
            <a:r>
              <a:rPr lang="en-US" sz="2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= 100.000 + 1.500q + 0.2q</a:t>
            </a:r>
            <a:r>
              <a:rPr lang="en-US" sz="2000" b="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2000" b="0" baseline="30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en-US" sz="2000" b="0" dirty="0" err="1">
                <a:solidFill>
                  <a:srgbClr val="002060"/>
                </a:solidFill>
              </a:rPr>
              <a:t>Jika</a:t>
            </a:r>
            <a:r>
              <a:rPr lang="en-US" sz="2000" b="0" dirty="0">
                <a:solidFill>
                  <a:srgbClr val="002060"/>
                </a:solidFill>
              </a:rPr>
              <a:t> C </a:t>
            </a:r>
            <a:r>
              <a:rPr lang="en-US" sz="2000" b="0" dirty="0" err="1">
                <a:solidFill>
                  <a:srgbClr val="002060"/>
                </a:solidFill>
              </a:rPr>
              <a:t>adalah</a:t>
            </a:r>
            <a:r>
              <a:rPr lang="en-US" sz="2000" b="0" dirty="0">
                <a:solidFill>
                  <a:srgbClr val="002060"/>
                </a:solidFill>
              </a:rPr>
              <a:t> total </a:t>
            </a:r>
            <a:r>
              <a:rPr lang="en-US" sz="2000" b="0" dirty="0" err="1">
                <a:solidFill>
                  <a:srgbClr val="002060"/>
                </a:solidFill>
              </a:rPr>
              <a:t>biaya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dalam</a:t>
            </a:r>
            <a:r>
              <a:rPr lang="en-US" sz="2000" b="0" dirty="0">
                <a:solidFill>
                  <a:srgbClr val="002060"/>
                </a:solidFill>
              </a:rPr>
              <a:t> dollar : 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2000" b="0" dirty="0">
              <a:solidFill>
                <a:srgbClr val="00206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457200" y="3930650"/>
            <a:ext cx="8382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just">
              <a:buFontTx/>
              <a:buAutoNum type="alphaLcPeriod"/>
              <a:tabLst>
                <a:tab pos="174625" algn="l"/>
              </a:tabLst>
              <a:defRPr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Tentukanlah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barang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harus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diproduksi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agar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628650" indent="-628650" algn="just">
              <a:tabLst>
                <a:tab pos="628650" algn="l"/>
              </a:tabLst>
              <a:defRPr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   rata-rata per unit minimum.</a:t>
            </a:r>
          </a:p>
          <a:p>
            <a:pPr marL="628650" indent="-628650" algn="just">
              <a:tabLst>
                <a:tab pos="628650" algn="l"/>
              </a:tabLst>
              <a:defRPr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b.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Buktikanlah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bahwa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kondisi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dicapai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tersebut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merupakan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628650" indent="-628650" algn="just">
              <a:tabLst>
                <a:tab pos="628650" algn="l"/>
              </a:tabLst>
              <a:defRPr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  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kondisi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minimum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relatif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628650" indent="-628650">
              <a:spcBef>
                <a:spcPct val="50000"/>
              </a:spcBef>
              <a:tabLst>
                <a:tab pos="628650" algn="l"/>
              </a:tabLst>
              <a:defRPr/>
            </a:pP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1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990600"/>
                <a:ext cx="5334000" cy="5334000"/>
              </a:xfrm>
            </p:spPr>
            <p:txBody>
              <a:bodyPr/>
              <a:lstStyle/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 = 100.000 + 1.500q + 0.2q</a:t>
                </a:r>
                <a:r>
                  <a:rPr lang="en-US" sz="1600" b="0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endParaRPr lang="en-US" sz="1600" b="0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</a:rPr>
                  <a:t>Rata-rata cost per unit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dengan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membagi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total cost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dengan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jumlah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unit,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maka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1600" b="0" dirty="0" err="1">
                    <a:solidFill>
                      <a:srgbClr val="002060"/>
                    </a:solidFill>
                  </a:rPr>
                  <a:t>Fungsi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C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menjadi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⃛"/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100.000+1500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+0,2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acc>
                      </m:e>
                    </m:acc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100.000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+1500+0,2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1600" b="0" dirty="0" err="1">
                    <a:solidFill>
                      <a:srgbClr val="002060"/>
                    </a:solidFill>
                  </a:rPr>
                  <a:t>Turunan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pertama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</a:rPr>
                  <a:t>F’(q) = -100.000q</a:t>
                </a:r>
                <a:r>
                  <a:rPr lang="en-US" sz="1600" b="0" baseline="30000" dirty="0">
                    <a:solidFill>
                      <a:srgbClr val="002060"/>
                    </a:solidFill>
                  </a:rPr>
                  <a:t>-2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+0,2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</a:rPr>
                  <a:t>Jika f’(q) = 0,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maka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</a:rPr>
                  <a:t> -100.000q</a:t>
                </a:r>
                <a:r>
                  <a:rPr lang="en-US" sz="1600" b="0" baseline="30000" dirty="0">
                    <a:solidFill>
                      <a:srgbClr val="002060"/>
                    </a:solidFill>
                  </a:rPr>
                  <a:t>-2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+0,2 = 0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</a:rPr>
                  <a:t> -100.000q</a:t>
                </a:r>
                <a:r>
                  <a:rPr lang="en-US" sz="1600" b="0" baseline="30000" dirty="0">
                    <a:solidFill>
                      <a:srgbClr val="002060"/>
                    </a:solidFill>
                  </a:rPr>
                  <a:t>-2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= - 0,2</a:t>
                </a:r>
              </a:p>
              <a:p>
                <a:pPr marL="0" indent="0" algn="just"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−100.000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=−0,2</m:t>
                    </m:r>
                  </m:oMath>
                </a14:m>
                <a:endParaRPr lang="en-US" sz="1600" b="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</a:rPr>
                  <a:t>q</a:t>
                </a:r>
                <a:r>
                  <a:rPr lang="en-US" sz="1600" b="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= 500.000</a:t>
                </a:r>
              </a:p>
              <a:p>
                <a:pPr marL="0" indent="0" algn="just">
                  <a:buNone/>
                  <a:defRPr/>
                </a:pPr>
                <a:r>
                  <a:rPr lang="en-US" sz="1600" b="0" dirty="0">
                    <a:solidFill>
                      <a:srgbClr val="002060"/>
                    </a:solidFill>
                  </a:rPr>
                  <a:t>q= ± 707,11 unit</a:t>
                </a:r>
              </a:p>
              <a:p>
                <a:pPr marL="0" indent="0" algn="just">
                  <a:buNone/>
                  <a:defRPr/>
                </a:pPr>
                <a:r>
                  <a:rPr lang="en-US" sz="1600" b="0" dirty="0" err="1">
                    <a:solidFill>
                      <a:srgbClr val="002060"/>
                    </a:solidFill>
                  </a:rPr>
                  <a:t>Untuk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nilai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– 707,11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tidak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bisa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dipakai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,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maka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yg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707,11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dapat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2060"/>
                    </a:solidFill>
                  </a:rPr>
                  <a:t>dipakai</a:t>
                </a:r>
                <a:endParaRPr lang="en-US" sz="1600" b="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71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990600"/>
                <a:ext cx="5334000" cy="5334000"/>
              </a:xfrm>
              <a:blipFill>
                <a:blip r:embed="rId2"/>
                <a:stretch>
                  <a:fillRect l="-686" t="-571" r="-5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C46E6E8-1830-61EB-F533-D58269130F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1828800"/>
                <a:ext cx="3581400" cy="449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q"/>
                  <a:defRPr sz="2200" b="1">
                    <a:solidFill>
                      <a:schemeClr val="tx1">
                        <a:lumMod val="50000"/>
                      </a:schemeClr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q"/>
                  <a:defRPr sz="2200">
                    <a:solidFill>
                      <a:schemeClr val="tx1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q"/>
                  <a:defRPr sz="2200">
                    <a:solidFill>
                      <a:schemeClr val="tx1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q"/>
                  <a:defRPr sz="2200">
                    <a:solidFill>
                      <a:schemeClr val="tx1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q"/>
                  <a:defRPr sz="2200">
                    <a:solidFill>
                      <a:schemeClr val="tx1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 algn="just">
                  <a:buFontTx/>
                  <a:buNone/>
                  <a:defRPr/>
                </a:pPr>
                <a:r>
                  <a:rPr lang="en-US" sz="1400" b="0" kern="0" dirty="0">
                    <a:solidFill>
                      <a:srgbClr val="002060"/>
                    </a:solidFill>
                  </a:rPr>
                  <a:t>Untuk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arah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grafik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pada f’’(q):</a:t>
                </a:r>
              </a:p>
              <a:p>
                <a:pPr marL="0" indent="0" algn="just">
                  <a:buFontTx/>
                  <a:buNone/>
                  <a:defRPr/>
                </a:pPr>
                <a:r>
                  <a:rPr lang="en-US" sz="1400" b="0" kern="0" dirty="0">
                    <a:solidFill>
                      <a:srgbClr val="002060"/>
                    </a:solidFill>
                  </a:rPr>
                  <a:t>f’’(q) = 200.000q</a:t>
                </a:r>
                <a:r>
                  <a:rPr lang="en-US" sz="1400" b="0" kern="0" baseline="30000" dirty="0">
                    <a:solidFill>
                      <a:srgbClr val="002060"/>
                    </a:solidFill>
                  </a:rPr>
                  <a:t>-3</a:t>
                </a:r>
              </a:p>
              <a:p>
                <a:pPr marL="0" indent="0" algn="just">
                  <a:buFontTx/>
                  <a:buNone/>
                  <a:defRPr/>
                </a:pPr>
                <a:r>
                  <a:rPr lang="en-US" sz="1400" b="0" kern="0" dirty="0">
                    <a:solidFill>
                      <a:srgbClr val="002060"/>
                    </a:solidFill>
                  </a:rPr>
                  <a:t>f’’(q)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00" b="0" kern="0" dirty="0">
                            <a:solidFill>
                              <a:srgbClr val="002060"/>
                            </a:solidFill>
                          </a:rPr>
                          <m:t>200.000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kern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kern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400" b="0" i="1" kern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400" b="0" kern="0" dirty="0">
                  <a:solidFill>
                    <a:srgbClr val="002060"/>
                  </a:solidFill>
                </a:endParaRPr>
              </a:p>
              <a:p>
                <a:pPr marL="0" indent="0" algn="just">
                  <a:buFontTx/>
                  <a:buNone/>
                  <a:defRPr/>
                </a:pPr>
                <a:r>
                  <a:rPr lang="en-US" sz="1400" b="0" kern="0" dirty="0">
                    <a:solidFill>
                      <a:srgbClr val="002060"/>
                    </a:solidFill>
                  </a:rPr>
                  <a:t>f’’(707,11)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00" b="0" kern="0" dirty="0">
                            <a:solidFill>
                              <a:srgbClr val="002060"/>
                            </a:solidFill>
                          </a:rPr>
                          <m:t>200.000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kern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kern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707,11</m:t>
                            </m:r>
                          </m:e>
                          <m:sup>
                            <m:r>
                              <a:rPr lang="en-US" sz="1400" b="0" i="1" kern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400" b="0" kern="0" dirty="0">
                  <a:solidFill>
                    <a:srgbClr val="002060"/>
                  </a:solidFill>
                </a:endParaRPr>
              </a:p>
              <a:p>
                <a:pPr marL="0" indent="0" algn="just">
                  <a:buFont typeface="Wingdings" pitchFamily="2" charset="2"/>
                  <a:buNone/>
                  <a:defRPr/>
                </a:pPr>
                <a:r>
                  <a:rPr lang="en-US" sz="1400" b="0" kern="0" dirty="0">
                    <a:solidFill>
                      <a:srgbClr val="002060"/>
                    </a:solidFill>
                  </a:rPr>
                  <a:t>                 =  0,00056   &gt; 0</a:t>
                </a:r>
              </a:p>
              <a:p>
                <a:pPr marL="0" indent="0" algn="just">
                  <a:buFont typeface="Wingdings" pitchFamily="2" charset="2"/>
                  <a:buNone/>
                  <a:defRPr/>
                </a:pPr>
                <a:r>
                  <a:rPr lang="en-US" sz="1400" b="0" kern="0" dirty="0" err="1">
                    <a:solidFill>
                      <a:srgbClr val="002060"/>
                    </a:solidFill>
                  </a:rPr>
                  <a:t>Turunan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2 f(p)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positif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untuk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q &gt; 0,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dimana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gambarnya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menhadap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ke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atas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,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maka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terjadi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nilai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minimum Ketika q = 707,11,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yaitu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 rata-rata minimum cost per unit </a:t>
                </a:r>
                <a:r>
                  <a:rPr lang="en-US" sz="1400" b="0" kern="0" dirty="0" err="1">
                    <a:solidFill>
                      <a:srgbClr val="002060"/>
                    </a:solidFill>
                  </a:rPr>
                  <a:t>adalah</a:t>
                </a:r>
                <a:r>
                  <a:rPr lang="en-US" sz="1400" b="0" kern="0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 algn="just">
                  <a:buFont typeface="Wingdings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707,11</m:t>
                          </m:r>
                        </m:e>
                      </m:d>
                      <m:r>
                        <a:rPr lang="en-US" sz="1400" b="0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100.000</m:t>
                          </m:r>
                        </m:num>
                        <m:den>
                          <m:r>
                            <a:rPr lang="en-US" sz="1400" b="0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707,11</m:t>
                          </m:r>
                        </m:den>
                      </m:f>
                      <m:r>
                        <a:rPr lang="en-US" sz="1400" b="0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+1500+0,2(707,11)</m:t>
                      </m:r>
                    </m:oMath>
                  </m:oMathPara>
                </a14:m>
                <a:endParaRPr lang="en-US" sz="1400" b="0" kern="0" dirty="0">
                  <a:solidFill>
                    <a:srgbClr val="002060"/>
                  </a:solidFill>
                </a:endParaRPr>
              </a:p>
              <a:p>
                <a:pPr marL="0" indent="0" algn="just">
                  <a:buFont typeface="Wingdings" pitchFamily="2" charset="2"/>
                  <a:buNone/>
                  <a:defRPr/>
                </a:pPr>
                <a:r>
                  <a:rPr lang="en-US" sz="1400" b="0" kern="0" dirty="0">
                    <a:solidFill>
                      <a:srgbClr val="002060"/>
                    </a:solidFill>
                  </a:rPr>
                  <a:t>   = 141,42+1500+141,42= $1.782,84</a:t>
                </a: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C46E6E8-1830-61EB-F533-D58269130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1828800"/>
                <a:ext cx="3581400" cy="4495800"/>
              </a:xfrm>
              <a:prstGeom prst="rect">
                <a:avLst/>
              </a:prstGeom>
              <a:blipFill>
                <a:blip r:embed="rId3"/>
                <a:stretch>
                  <a:fillRect l="-510" t="-407" r="-3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5969F79-6C4B-A83D-1EA1-2AD1C9474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1" y="5303674"/>
            <a:ext cx="1828800" cy="15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PROFIT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5181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>
                <a:solidFill>
                  <a:srgbClr val="002060"/>
                </a:solidFill>
              </a:rPr>
              <a:t>Suatu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perusahaan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meluncurkan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produk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Lemari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Pendingin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baru</a:t>
            </a:r>
            <a:r>
              <a:rPr lang="en-US" sz="2000" b="0" dirty="0">
                <a:solidFill>
                  <a:srgbClr val="002060"/>
                </a:solidFill>
              </a:rPr>
              <a:t>. </a:t>
            </a:r>
            <a:r>
              <a:rPr lang="en-US" sz="2000" b="0" dirty="0" err="1">
                <a:solidFill>
                  <a:srgbClr val="002060"/>
                </a:solidFill>
              </a:rPr>
              <a:t>Melalui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riset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pemasaran</a:t>
            </a:r>
            <a:r>
              <a:rPr lang="en-US" sz="2000" b="0" dirty="0">
                <a:solidFill>
                  <a:srgbClr val="002060"/>
                </a:solidFill>
              </a:rPr>
              <a:t> yang </a:t>
            </a:r>
            <a:r>
              <a:rPr lang="en-US" sz="2000" b="0" dirty="0" err="1">
                <a:solidFill>
                  <a:srgbClr val="002060"/>
                </a:solidFill>
              </a:rPr>
              <a:t>sudah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dilakukan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diketahui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bahwa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jumlah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permintaan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terhadap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produk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baru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tersebut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dipengaruhi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oleh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harga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jual</a:t>
            </a:r>
            <a:r>
              <a:rPr lang="en-US" sz="2000" b="0" dirty="0">
                <a:solidFill>
                  <a:srgbClr val="002060"/>
                </a:solidFill>
              </a:rPr>
              <a:t> yang </a:t>
            </a:r>
            <a:r>
              <a:rPr lang="en-US" sz="2000" b="0" dirty="0" err="1">
                <a:solidFill>
                  <a:srgbClr val="002060"/>
                </a:solidFill>
              </a:rPr>
              <a:t>ditetapkan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sesuai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fungsi</a:t>
            </a:r>
            <a:r>
              <a:rPr lang="en-US" sz="2000" b="0" dirty="0">
                <a:solidFill>
                  <a:srgbClr val="002060"/>
                </a:solidFill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000" b="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0" dirty="0">
                <a:solidFill>
                  <a:srgbClr val="002060"/>
                </a:solidFill>
              </a:rPr>
              <a:t>	q = 100.000 – 200p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000" b="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>
                <a:solidFill>
                  <a:srgbClr val="002060"/>
                </a:solidFill>
              </a:rPr>
              <a:t>Dengan</a:t>
            </a:r>
            <a:r>
              <a:rPr lang="en-US" sz="2000" b="0" dirty="0">
                <a:solidFill>
                  <a:srgbClr val="002060"/>
                </a:solidFill>
              </a:rPr>
              <a:t> q </a:t>
            </a:r>
            <a:r>
              <a:rPr lang="en-US" sz="2000" b="0" dirty="0" err="1">
                <a:solidFill>
                  <a:srgbClr val="002060"/>
                </a:solidFill>
              </a:rPr>
              <a:t>adalah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jumlah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permintaan</a:t>
            </a:r>
            <a:r>
              <a:rPr lang="en-US" sz="2000" b="0" dirty="0">
                <a:solidFill>
                  <a:srgbClr val="002060"/>
                </a:solidFill>
              </a:rPr>
              <a:t> per </a:t>
            </a:r>
            <a:r>
              <a:rPr lang="en-US" sz="2000" b="0" dirty="0" err="1">
                <a:solidFill>
                  <a:srgbClr val="002060"/>
                </a:solidFill>
              </a:rPr>
              <a:t>tahun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dan</a:t>
            </a:r>
            <a:r>
              <a:rPr lang="en-US" sz="2000" b="0" dirty="0">
                <a:solidFill>
                  <a:srgbClr val="002060"/>
                </a:solidFill>
              </a:rPr>
              <a:t> p </a:t>
            </a:r>
            <a:r>
              <a:rPr lang="en-US" sz="2000" b="0" dirty="0" err="1">
                <a:solidFill>
                  <a:srgbClr val="002060"/>
                </a:solidFill>
              </a:rPr>
              <a:t>adalah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harga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jual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produk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dalam</a:t>
            </a:r>
            <a:r>
              <a:rPr lang="en-US" sz="2000" b="0" dirty="0">
                <a:solidFill>
                  <a:srgbClr val="002060"/>
                </a:solidFill>
              </a:rPr>
              <a:t> dollar. Dari </a:t>
            </a:r>
            <a:r>
              <a:rPr lang="en-US" sz="2000" b="0" dirty="0" err="1">
                <a:solidFill>
                  <a:srgbClr val="002060"/>
                </a:solidFill>
              </a:rPr>
              <a:t>penelitian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teknis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diperkirakan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biaya</a:t>
            </a:r>
            <a:r>
              <a:rPr lang="en-US" sz="2000" b="0" dirty="0">
                <a:solidFill>
                  <a:srgbClr val="002060"/>
                </a:solidFill>
              </a:rPr>
              <a:t> total </a:t>
            </a:r>
            <a:r>
              <a:rPr lang="en-US" sz="2000" b="0" dirty="0" err="1">
                <a:solidFill>
                  <a:srgbClr val="002060"/>
                </a:solidFill>
              </a:rPr>
              <a:t>untuk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memproduksi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produk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tersebut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adalah</a:t>
            </a:r>
            <a:r>
              <a:rPr lang="en-US" sz="2000" b="0" dirty="0">
                <a:solidFill>
                  <a:srgbClr val="002060"/>
                </a:solidFill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000" b="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0" dirty="0">
                <a:solidFill>
                  <a:srgbClr val="002060"/>
                </a:solidFill>
              </a:rPr>
              <a:t>	C = 150.000 + 100q + 0.003q</a:t>
            </a:r>
            <a:r>
              <a:rPr lang="en-US" sz="2000" b="0" baseline="30000" dirty="0">
                <a:solidFill>
                  <a:srgbClr val="002060"/>
                </a:solidFill>
              </a:rPr>
              <a:t>2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" y="46482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</a:pPr>
            <a:endParaRPr lang="en-US" sz="1000" dirty="0">
              <a:solidFill>
                <a:srgbClr val="002060"/>
              </a:solidFill>
            </a:endParaRPr>
          </a:p>
          <a:p>
            <a:pPr marL="287338" indent="-287338" algn="just">
              <a:spcBef>
                <a:spcPct val="20000"/>
              </a:spcBef>
              <a:buFontTx/>
              <a:buAutoNum type="alphaLcPeriod"/>
            </a:pPr>
            <a:r>
              <a:rPr lang="en-US" sz="2000" dirty="0" err="1">
                <a:solidFill>
                  <a:srgbClr val="002060"/>
                </a:solidFill>
              </a:rPr>
              <a:t>Tentukanlah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jumlah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barang</a:t>
            </a:r>
            <a:r>
              <a:rPr lang="en-US" sz="2000" dirty="0">
                <a:solidFill>
                  <a:srgbClr val="002060"/>
                </a:solidFill>
              </a:rPr>
              <a:t> yang </a:t>
            </a:r>
            <a:r>
              <a:rPr lang="en-US" sz="2000" dirty="0" err="1">
                <a:solidFill>
                  <a:srgbClr val="002060"/>
                </a:solidFill>
              </a:rPr>
              <a:t>harus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diproduksi</a:t>
            </a:r>
            <a:r>
              <a:rPr lang="en-US" sz="2000" dirty="0">
                <a:solidFill>
                  <a:srgbClr val="002060"/>
                </a:solidFill>
              </a:rPr>
              <a:t> agar </a:t>
            </a:r>
            <a:r>
              <a:rPr lang="en-US" sz="2000" dirty="0" err="1">
                <a:solidFill>
                  <a:srgbClr val="002060"/>
                </a:solidFill>
              </a:rPr>
              <a:t>diperoleh</a:t>
            </a:r>
            <a:r>
              <a:rPr lang="en-US" sz="2000" dirty="0">
                <a:solidFill>
                  <a:srgbClr val="002060"/>
                </a:solidFill>
              </a:rPr>
              <a:t> profit </a:t>
            </a:r>
            <a:r>
              <a:rPr lang="en-US" sz="2000" dirty="0" err="1">
                <a:solidFill>
                  <a:srgbClr val="002060"/>
                </a:solidFill>
              </a:rPr>
              <a:t>maksimum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</a:p>
          <a:p>
            <a:pPr marL="287338" indent="-287338" algn="just">
              <a:spcBef>
                <a:spcPct val="20000"/>
              </a:spcBef>
              <a:buFontTx/>
              <a:buAutoNum type="alphaLcPeriod"/>
            </a:pPr>
            <a:r>
              <a:rPr lang="en-US" sz="2000" dirty="0" err="1">
                <a:solidFill>
                  <a:srgbClr val="002060"/>
                </a:solidFill>
              </a:rPr>
              <a:t>Berapa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harga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jual</a:t>
            </a:r>
            <a:r>
              <a:rPr lang="en-US" sz="2000" dirty="0">
                <a:solidFill>
                  <a:srgbClr val="002060"/>
                </a:solidFill>
              </a:rPr>
              <a:t> yang </a:t>
            </a:r>
            <a:r>
              <a:rPr lang="en-US" sz="2000" dirty="0" err="1">
                <a:solidFill>
                  <a:srgbClr val="002060"/>
                </a:solidFill>
              </a:rPr>
              <a:t>harus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dikenakan</a:t>
            </a:r>
            <a:r>
              <a:rPr lang="en-US" sz="2000" dirty="0">
                <a:solidFill>
                  <a:srgbClr val="002060"/>
                </a:solidFill>
              </a:rPr>
              <a:t> ?</a:t>
            </a:r>
          </a:p>
          <a:p>
            <a:pPr marL="287338" indent="-287338" algn="just">
              <a:spcBef>
                <a:spcPct val="20000"/>
              </a:spcBef>
              <a:buFontTx/>
              <a:buAutoNum type="alphaLcPeriod"/>
            </a:pPr>
            <a:r>
              <a:rPr lang="en-US" sz="2000" dirty="0" err="1">
                <a:solidFill>
                  <a:srgbClr val="002060"/>
                </a:solidFill>
              </a:rPr>
              <a:t>Berapa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besarnya</a:t>
            </a:r>
            <a:r>
              <a:rPr lang="en-US" sz="2000" dirty="0">
                <a:solidFill>
                  <a:srgbClr val="002060"/>
                </a:solidFill>
              </a:rPr>
              <a:t> profit </a:t>
            </a:r>
            <a:r>
              <a:rPr lang="en-US" sz="2000" dirty="0" err="1">
                <a:solidFill>
                  <a:srgbClr val="002060"/>
                </a:solidFill>
              </a:rPr>
              <a:t>maksimum</a:t>
            </a:r>
            <a:r>
              <a:rPr lang="en-US" sz="2000" dirty="0">
                <a:solidFill>
                  <a:srgbClr val="002060"/>
                </a:solidFill>
              </a:rPr>
              <a:t> yang </a:t>
            </a:r>
            <a:r>
              <a:rPr lang="en-US" sz="2000" dirty="0" err="1">
                <a:solidFill>
                  <a:srgbClr val="002060"/>
                </a:solidFill>
              </a:rPr>
              <a:t>dapat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dicapai</a:t>
            </a:r>
            <a:r>
              <a:rPr lang="en-US" sz="2000" dirty="0">
                <a:solidFill>
                  <a:srgbClr val="002060"/>
                </a:solidFill>
              </a:rPr>
              <a:t>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PROFIT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7772400" cy="57150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Revenue</a:t>
            </a:r>
            <a:r>
              <a:rPr lang="en-US" sz="1400" b="0" dirty="0">
                <a:solidFill>
                  <a:srgbClr val="002060"/>
                </a:solidFill>
                <a:sym typeface="Wingdings" panose="05000000000000000000" pitchFamily="2" charset="2"/>
              </a:rPr>
              <a:t> R = </a:t>
            </a:r>
            <a:r>
              <a:rPr lang="en-US" sz="1400" b="0" dirty="0" err="1">
                <a:solidFill>
                  <a:srgbClr val="002060"/>
                </a:solidFill>
                <a:sym typeface="Wingdings" panose="05000000000000000000" pitchFamily="2" charset="2"/>
              </a:rPr>
              <a:t>pq</a:t>
            </a:r>
            <a:endParaRPr lang="en-US" sz="1400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  <a:sym typeface="Wingdings" panose="05000000000000000000" pitchFamily="2" charset="2"/>
              </a:rPr>
              <a:t>Cari p:</a:t>
            </a:r>
            <a:endParaRPr lang="en-US" sz="1400" b="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  	q = 100.000 – 200p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         200p= 100.000 –q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	p = 500 – 0,005q  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 err="1">
                <a:solidFill>
                  <a:srgbClr val="002060"/>
                </a:solidFill>
              </a:rPr>
              <a:t>Maka</a:t>
            </a:r>
            <a:r>
              <a:rPr lang="en-US" sz="1400" b="0" dirty="0">
                <a:solidFill>
                  <a:srgbClr val="002060"/>
                </a:solidFill>
              </a:rPr>
              <a:t> 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R = (500 -0,005q)q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   = 500q-0,005q</a:t>
            </a:r>
            <a:r>
              <a:rPr lang="en-US" sz="1400" b="0" baseline="30000" dirty="0">
                <a:solidFill>
                  <a:srgbClr val="002060"/>
                </a:solidFill>
              </a:rPr>
              <a:t>2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 err="1">
                <a:solidFill>
                  <a:srgbClr val="002060"/>
                </a:solidFill>
              </a:rPr>
              <a:t>Fungsi</a:t>
            </a:r>
            <a:r>
              <a:rPr lang="en-US" sz="1400" b="0" dirty="0">
                <a:solidFill>
                  <a:srgbClr val="002060"/>
                </a:solidFill>
              </a:rPr>
              <a:t> profit: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     P=f(q)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        = R-C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        =500q-0,005q</a:t>
            </a:r>
            <a:r>
              <a:rPr lang="en-US" sz="1400" b="0" baseline="30000" dirty="0">
                <a:solidFill>
                  <a:srgbClr val="002060"/>
                </a:solidFill>
              </a:rPr>
              <a:t>2 </a:t>
            </a:r>
            <a:r>
              <a:rPr lang="en-US" sz="1400" b="0" dirty="0">
                <a:solidFill>
                  <a:srgbClr val="002060"/>
                </a:solidFill>
              </a:rPr>
              <a:t>– (150.000 + 100q + 0.003q</a:t>
            </a:r>
            <a:r>
              <a:rPr lang="en-US" sz="1400" b="0" baseline="30000" dirty="0">
                <a:solidFill>
                  <a:srgbClr val="002060"/>
                </a:solidFill>
              </a:rPr>
              <a:t>2</a:t>
            </a:r>
            <a:r>
              <a:rPr lang="en-US" sz="1400" b="0" dirty="0">
                <a:solidFill>
                  <a:srgbClr val="002060"/>
                </a:solidFill>
              </a:rPr>
              <a:t>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P = -0,008q</a:t>
            </a:r>
            <a:r>
              <a:rPr lang="en-US" sz="1400" b="0" baseline="30000" dirty="0">
                <a:solidFill>
                  <a:srgbClr val="002060"/>
                </a:solidFill>
              </a:rPr>
              <a:t>2</a:t>
            </a:r>
            <a:r>
              <a:rPr lang="en-US" sz="1400" b="0" dirty="0">
                <a:solidFill>
                  <a:srgbClr val="002060"/>
                </a:solidFill>
              </a:rPr>
              <a:t>+ 400q- 150,000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400" b="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f’(q)= 0,016q+400 = 0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          0,016 q = 400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	q = 25.000 unit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Pada </a:t>
            </a:r>
            <a:r>
              <a:rPr lang="en-US" sz="1400" b="0" dirty="0" err="1">
                <a:solidFill>
                  <a:srgbClr val="002060"/>
                </a:solidFill>
              </a:rPr>
              <a:t>harga</a:t>
            </a:r>
            <a:r>
              <a:rPr lang="en-US" sz="1400" b="0" dirty="0">
                <a:solidFill>
                  <a:srgbClr val="002060"/>
                </a:solidFill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p = 500-0,005(25.000) = $ 375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400" b="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Profit </a:t>
            </a:r>
            <a:r>
              <a:rPr lang="en-US" sz="1400" b="0" dirty="0" err="1">
                <a:solidFill>
                  <a:srgbClr val="002060"/>
                </a:solidFill>
              </a:rPr>
              <a:t>maksimum</a:t>
            </a:r>
            <a:r>
              <a:rPr lang="en-US" sz="1400" b="0" dirty="0">
                <a:solidFill>
                  <a:srgbClr val="002060"/>
                </a:solidFill>
              </a:rPr>
              <a:t> 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f(25.000) = -0,008(25.000</a:t>
            </a:r>
            <a:r>
              <a:rPr lang="en-US" sz="1400" b="0" baseline="30000" dirty="0">
                <a:solidFill>
                  <a:srgbClr val="002060"/>
                </a:solidFill>
              </a:rPr>
              <a:t>2</a:t>
            </a:r>
            <a:r>
              <a:rPr lang="en-US" sz="1400" b="0" dirty="0">
                <a:solidFill>
                  <a:srgbClr val="002060"/>
                </a:solidFill>
              </a:rPr>
              <a:t>)+400(25.000)-150.000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1400" b="0" dirty="0">
                <a:solidFill>
                  <a:srgbClr val="002060"/>
                </a:solidFill>
              </a:rPr>
              <a:t>               = -5.000.000 + 10.000.000-150.000 = 4.850.000 $</a:t>
            </a:r>
          </a:p>
        </p:txBody>
      </p:sp>
    </p:spTree>
    <p:extLst>
      <p:ext uri="{BB962C8B-B14F-4D97-AF65-F5344CB8AC3E}">
        <p14:creationId xmlns:p14="http://schemas.microsoft.com/office/powerpoint/2010/main" val="1430913619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2389</TotalTime>
  <Words>946</Words>
  <Application>Microsoft Office PowerPoint</Application>
  <PresentationFormat>On-screen Show (4:3)</PresentationFormat>
  <Paragraphs>146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 Math</vt:lpstr>
      <vt:lpstr>Haettenschweiler</vt:lpstr>
      <vt:lpstr>Segoe UI</vt:lpstr>
      <vt:lpstr>Times New Roman</vt:lpstr>
      <vt:lpstr>Verdana</vt:lpstr>
      <vt:lpstr>Wingdings</vt:lpstr>
      <vt:lpstr>cdb2004c012l</vt:lpstr>
      <vt:lpstr>Image</vt:lpstr>
      <vt:lpstr>Equation</vt:lpstr>
      <vt:lpstr>Aplikasi Kalkulus Diferensial  week 11</vt:lpstr>
      <vt:lpstr>SKETSA KURVA SUATU FUNGSI</vt:lpstr>
      <vt:lpstr>TITIK MAKSIMUM/MINIMUM ABSOLUT</vt:lpstr>
      <vt:lpstr>REVENUE</vt:lpstr>
      <vt:lpstr>REVENUE</vt:lpstr>
      <vt:lpstr>COST</vt:lpstr>
      <vt:lpstr>COST</vt:lpstr>
      <vt:lpstr>PROFIT</vt:lpstr>
      <vt:lpstr>PROFIT</vt:lpstr>
      <vt:lpstr>ELASTISITAS TITIK</vt:lpstr>
      <vt:lpstr>ELASTISITAS TITIK</vt:lpstr>
      <vt:lpstr>TUGAS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174</cp:revision>
  <dcterms:created xsi:type="dcterms:W3CDTF">2011-01-21T06:27:54Z</dcterms:created>
  <dcterms:modified xsi:type="dcterms:W3CDTF">2022-12-06T01:02:58Z</dcterms:modified>
</cp:coreProperties>
</file>