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6" r:id="rId2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99321-46B7-48F7-B2A2-FAAD1E582DBB}" type="slidenum">
              <a:rPr lang="en-US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4237" cy="35210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12" y="4457742"/>
            <a:ext cx="5681653" cy="422570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2BBEC-A6F9-44A3-A1E6-9B2352F7493E}" type="slidenum">
              <a:rPr lang="en-US"/>
              <a:pPr/>
              <a:t>16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4237" cy="35210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12" y="4457742"/>
            <a:ext cx="5681653" cy="422570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5CFC-25BB-4CF5-900A-94966400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5" imgW="4241270" imgH="5396825" progId="">
                  <p:embed/>
                </p:oleObj>
              </mc:Choice>
              <mc:Fallback>
                <p:oleObj name="Image" r:id="rId15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17" imgW="3263492" imgH="4863492" progId="">
                  <p:embed/>
                </p:oleObj>
              </mc:Choice>
              <mc:Fallback>
                <p:oleObj name="Image" r:id="rId17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Derivatif Parsial (Fungsi Multivariat)</a:t>
            </a: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ADVERTISING EXPENDITURE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>
                <a:latin typeface="Comic Sans MS" pitchFamily="66" charset="0"/>
              </a:rPr>
              <a:t>Misalkan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jumlah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penjualan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merupakan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fungsi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dari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besarnya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belanja</a:t>
            </a:r>
            <a:r>
              <a:rPr lang="en-US" sz="1800" b="0" dirty="0">
                <a:latin typeface="Comic Sans MS" pitchFamily="66" charset="0"/>
              </a:rPr>
              <a:t> TV (x) </a:t>
            </a:r>
            <a:r>
              <a:rPr lang="en-US" sz="1800" b="0" dirty="0" err="1">
                <a:latin typeface="Comic Sans MS" pitchFamily="66" charset="0"/>
              </a:rPr>
              <a:t>dan</a:t>
            </a:r>
            <a:r>
              <a:rPr lang="en-US" sz="1800" b="0" dirty="0">
                <a:latin typeface="Comic Sans MS" pitchFamily="66" charset="0"/>
              </a:rPr>
              <a:t> radio (y). </a:t>
            </a:r>
            <a:r>
              <a:rPr lang="en-US" sz="1800" b="0" dirty="0" err="1">
                <a:latin typeface="Comic Sans MS" pitchFamily="66" charset="0"/>
              </a:rPr>
              <a:t>Variabel</a:t>
            </a:r>
            <a:r>
              <a:rPr lang="en-US" sz="1800" b="0" dirty="0">
                <a:latin typeface="Comic Sans MS" pitchFamily="66" charset="0"/>
              </a:rPr>
              <a:t> x </a:t>
            </a:r>
            <a:r>
              <a:rPr lang="en-US" sz="1800" b="0" dirty="0" err="1">
                <a:latin typeface="Comic Sans MS" pitchFamily="66" charset="0"/>
              </a:rPr>
              <a:t>dan</a:t>
            </a:r>
            <a:r>
              <a:rPr lang="en-US" sz="1800" b="0" dirty="0">
                <a:latin typeface="Comic Sans MS" pitchFamily="66" charset="0"/>
              </a:rPr>
              <a:t> y </a:t>
            </a:r>
            <a:r>
              <a:rPr lang="en-US" sz="1800" b="0" dirty="0" err="1">
                <a:latin typeface="Comic Sans MS" pitchFamily="66" charset="0"/>
              </a:rPr>
              <a:t>dalam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satuan</a:t>
            </a:r>
            <a:r>
              <a:rPr lang="en-US" sz="1800" b="0" dirty="0">
                <a:latin typeface="Comic Sans MS" pitchFamily="66" charset="0"/>
              </a:rPr>
              <a:t> $1000.</a:t>
            </a:r>
          </a:p>
          <a:p>
            <a:pPr marL="0" indent="0"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>
                <a:latin typeface="Comic Sans MS" pitchFamily="66" charset="0"/>
              </a:rPr>
              <a:t>	z = 50000x + 40000y – 10x</a:t>
            </a:r>
            <a:r>
              <a:rPr lang="en-US" sz="1800" b="0" baseline="30000" dirty="0">
                <a:latin typeface="Comic Sans MS" pitchFamily="66" charset="0"/>
              </a:rPr>
              <a:t>2</a:t>
            </a:r>
            <a:r>
              <a:rPr lang="en-US" sz="1800" b="0" dirty="0">
                <a:latin typeface="Comic Sans MS" pitchFamily="66" charset="0"/>
              </a:rPr>
              <a:t> – 20y</a:t>
            </a:r>
            <a:r>
              <a:rPr lang="en-US" sz="1800" b="0" baseline="30000" dirty="0">
                <a:latin typeface="Comic Sans MS" pitchFamily="66" charset="0"/>
              </a:rPr>
              <a:t>2</a:t>
            </a:r>
            <a:r>
              <a:rPr lang="en-US" sz="1800" b="0" dirty="0">
                <a:latin typeface="Comic Sans MS" pitchFamily="66" charset="0"/>
              </a:rPr>
              <a:t> – 10xy</a:t>
            </a:r>
          </a:p>
          <a:p>
            <a:pPr marL="0" indent="0"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>
                <a:latin typeface="Comic Sans MS" pitchFamily="66" charset="0"/>
              </a:rPr>
              <a:t>Jika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diasumsikan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belanja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iklan</a:t>
            </a:r>
            <a:r>
              <a:rPr lang="en-US" sz="1800" b="0" dirty="0">
                <a:latin typeface="Comic Sans MS" pitchFamily="66" charset="0"/>
              </a:rPr>
              <a:t> TV </a:t>
            </a:r>
            <a:r>
              <a:rPr lang="en-US" sz="1800" b="0" dirty="0" err="1">
                <a:latin typeface="Comic Sans MS" pitchFamily="66" charset="0"/>
              </a:rPr>
              <a:t>sekarang</a:t>
            </a:r>
            <a:r>
              <a:rPr lang="en-US" sz="1800" b="0" dirty="0">
                <a:latin typeface="Comic Sans MS" pitchFamily="66" charset="0"/>
              </a:rPr>
              <a:t> $40.000 </a:t>
            </a:r>
            <a:r>
              <a:rPr lang="en-US" sz="1800" b="0" dirty="0" err="1">
                <a:latin typeface="Comic Sans MS" pitchFamily="66" charset="0"/>
              </a:rPr>
              <a:t>dan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belanja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iklan</a:t>
            </a:r>
            <a:r>
              <a:rPr lang="en-US" sz="1800" b="0" dirty="0">
                <a:latin typeface="Comic Sans MS" pitchFamily="66" charset="0"/>
              </a:rPr>
              <a:t> radio $20.000. </a:t>
            </a:r>
            <a:r>
              <a:rPr lang="en-US" sz="1800" b="0" dirty="0" err="1">
                <a:latin typeface="Comic Sans MS" pitchFamily="66" charset="0"/>
              </a:rPr>
              <a:t>Bagaimana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efek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penigkatan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biaya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iklan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sebesar</a:t>
            </a:r>
            <a:r>
              <a:rPr lang="en-US" sz="1800" b="0" dirty="0">
                <a:latin typeface="Comic Sans MS" pitchFamily="66" charset="0"/>
              </a:rPr>
              <a:t> $1000?</a:t>
            </a:r>
          </a:p>
          <a:p>
            <a:pPr marL="0" indent="0"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>
                <a:latin typeface="Comic Sans MS" pitchFamily="66" charset="0"/>
              </a:rPr>
              <a:t>Jawab</a:t>
            </a:r>
            <a:r>
              <a:rPr lang="en-US" sz="1800" b="0" dirty="0">
                <a:latin typeface="Comic Sans MS" pitchFamily="66" charset="0"/>
              </a:rPr>
              <a:t> :</a:t>
            </a:r>
          </a:p>
          <a:p>
            <a:pPr marL="0" indent="0"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i="1" dirty="0">
                <a:latin typeface="Comic Sans MS" pitchFamily="66" charset="0"/>
              </a:rPr>
              <a:t>             </a:t>
            </a:r>
            <a:r>
              <a:rPr lang="en-US" sz="1800" b="0" i="1" dirty="0" err="1">
                <a:latin typeface="Comic Sans MS" pitchFamily="66" charset="0"/>
              </a:rPr>
              <a:t>f</a:t>
            </a:r>
            <a:r>
              <a:rPr lang="en-US" sz="1800" b="0" baseline="-25000" dirty="0" err="1">
                <a:latin typeface="Comic Sans MS" pitchFamily="66" charset="0"/>
              </a:rPr>
              <a:t>x</a:t>
            </a:r>
            <a:r>
              <a:rPr lang="en-US" sz="1800" b="0" dirty="0">
                <a:latin typeface="Comic Sans MS" pitchFamily="66" charset="0"/>
              </a:rPr>
              <a:t> = 50000 – 20x – 10y 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>
                <a:latin typeface="Comic Sans MS" pitchFamily="66" charset="0"/>
              </a:rPr>
              <a:t>	    = 50000 – 20(40) – 10(20)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>
                <a:latin typeface="Comic Sans MS" pitchFamily="66" charset="0"/>
              </a:rPr>
              <a:t>	    = 49000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>
                <a:latin typeface="Comic Sans MS" pitchFamily="66" charset="0"/>
              </a:rPr>
              <a:t>Angka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tersebut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merupakan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estimasi</a:t>
            </a:r>
            <a:r>
              <a:rPr lang="en-US" sz="1800" b="0" dirty="0">
                <a:latin typeface="Comic Sans MS" pitchFamily="66" charset="0"/>
              </a:rPr>
              <a:t>, </a:t>
            </a:r>
            <a:r>
              <a:rPr lang="en-US" sz="1800" b="0" dirty="0" err="1">
                <a:latin typeface="Comic Sans MS" pitchFamily="66" charset="0"/>
              </a:rPr>
              <a:t>bandingkan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dengan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perhitungan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aktual</a:t>
            </a:r>
            <a:r>
              <a:rPr lang="en-US" sz="1800" b="0" dirty="0">
                <a:latin typeface="Comic Sans MS" pitchFamily="66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1800" b="0" i="1" dirty="0">
                <a:latin typeface="Comic Sans MS" pitchFamily="66" charset="0"/>
              </a:rPr>
              <a:t>			</a:t>
            </a:r>
            <a:endParaRPr lang="en-US" sz="18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762000" y="5334000"/>
          <a:ext cx="69977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Equation" r:id="rId2" imgW="3174840" imgH="393480" progId="Equation.3">
                  <p:embed/>
                </p:oleObj>
              </mc:Choice>
              <mc:Fallback>
                <p:oleObj name="Equation" r:id="rId2" imgW="31748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0"/>
                        <a:ext cx="69977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9" name="Object 9"/>
          <p:cNvGraphicFramePr>
            <a:graphicFrameLocks noChangeAspect="1"/>
          </p:cNvGraphicFramePr>
          <p:nvPr/>
        </p:nvGraphicFramePr>
        <p:xfrm>
          <a:off x="1295400" y="6138863"/>
          <a:ext cx="12874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4" imgW="583920" imgH="177480" progId="Equation.3">
                  <p:embed/>
                </p:oleObj>
              </mc:Choice>
              <mc:Fallback>
                <p:oleObj name="Equation" r:id="rId4" imgW="58392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138863"/>
                        <a:ext cx="128746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12" name="Object 12"/>
          <p:cNvGraphicFramePr>
            <a:graphicFrameLocks noChangeAspect="1"/>
          </p:cNvGraphicFramePr>
          <p:nvPr/>
        </p:nvGraphicFramePr>
        <p:xfrm>
          <a:off x="947738" y="3581400"/>
          <a:ext cx="6524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6" imgW="342720" imgH="393480" progId="Equation.3">
                  <p:embed/>
                </p:oleObj>
              </mc:Choice>
              <mc:Fallback>
                <p:oleObj name="Equation" r:id="rId6" imgW="34272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581400"/>
                        <a:ext cx="6524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1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1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ADVERTISING EXPENDITURE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>
                <a:latin typeface="Comic Sans MS" pitchFamily="66" charset="0"/>
              </a:rPr>
              <a:t>Efek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peningkatan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biaya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iklan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di</a:t>
            </a:r>
            <a:r>
              <a:rPr lang="en-US" sz="1800" b="0" dirty="0">
                <a:latin typeface="Comic Sans MS" pitchFamily="66" charset="0"/>
              </a:rPr>
              <a:t> radio </a:t>
            </a:r>
            <a:r>
              <a:rPr lang="en-US" sz="1800" b="0" dirty="0" err="1">
                <a:latin typeface="Comic Sans MS" pitchFamily="66" charset="0"/>
              </a:rPr>
              <a:t>sebesar</a:t>
            </a:r>
            <a:r>
              <a:rPr lang="en-US" sz="1800" b="0" dirty="0">
                <a:latin typeface="Comic Sans MS" pitchFamily="66" charset="0"/>
              </a:rPr>
              <a:t> $1000 :</a:t>
            </a: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i="1" dirty="0">
                <a:latin typeface="Comic Sans MS" pitchFamily="66" charset="0"/>
              </a:rPr>
              <a:t>          </a:t>
            </a:r>
            <a:r>
              <a:rPr lang="en-US" sz="1800" b="0" i="1" dirty="0" err="1">
                <a:latin typeface="Comic Sans MS" pitchFamily="66" charset="0"/>
              </a:rPr>
              <a:t>f</a:t>
            </a:r>
            <a:r>
              <a:rPr lang="en-US" sz="1800" b="0" dirty="0" err="1">
                <a:latin typeface="Comic Sans MS" pitchFamily="66" charset="0"/>
              </a:rPr>
              <a:t>y</a:t>
            </a:r>
            <a:r>
              <a:rPr lang="en-US" sz="1800" b="0" dirty="0">
                <a:latin typeface="Comic Sans MS" pitchFamily="66" charset="0"/>
              </a:rPr>
              <a:t>   = 40000 – 40y – 10x </a:t>
            </a:r>
          </a:p>
          <a:p>
            <a:pPr eaLnBrk="1" hangingPunct="1">
              <a:buFontTx/>
              <a:buNone/>
            </a:pPr>
            <a:r>
              <a:rPr lang="en-US" sz="1800" b="0" dirty="0">
                <a:latin typeface="Comic Sans MS" pitchFamily="66" charset="0"/>
              </a:rPr>
              <a:t>	           = 40000 – 40(20) – 10(40)</a:t>
            </a:r>
          </a:p>
          <a:p>
            <a:pPr eaLnBrk="1" hangingPunct="1">
              <a:buFontTx/>
              <a:buNone/>
            </a:pPr>
            <a:r>
              <a:rPr lang="en-US" sz="1800" b="0" dirty="0">
                <a:latin typeface="Comic Sans MS" pitchFamily="66" charset="0"/>
              </a:rPr>
              <a:t>	           = 38800</a:t>
            </a: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err="1">
                <a:latin typeface="Comic Sans MS" pitchFamily="66" charset="0"/>
              </a:rPr>
              <a:t>Bandingkan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angka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estimasi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tersebut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dengan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perhitungan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aktual</a:t>
            </a:r>
            <a:r>
              <a:rPr lang="en-US" sz="1800" b="0" dirty="0">
                <a:latin typeface="Comic Sans MS" pitchFamily="66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>
                <a:latin typeface="Comic Sans MS" pitchFamily="66" charset="0"/>
              </a:rPr>
              <a:t>         </a:t>
            </a:r>
          </a:p>
        </p:txBody>
      </p:sp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749300" y="3886200"/>
          <a:ext cx="702468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Equation" r:id="rId2" imgW="3187440" imgH="419040" progId="Equation.3">
                  <p:embed/>
                </p:oleObj>
              </mc:Choice>
              <mc:Fallback>
                <p:oleObj name="Equation" r:id="rId2" imgW="31874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886200"/>
                        <a:ext cx="7024688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1295400" y="4714875"/>
          <a:ext cx="12874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Equation" r:id="rId4" imgW="583920" imgH="177480" progId="Equation.3">
                  <p:embed/>
                </p:oleObj>
              </mc:Choice>
              <mc:Fallback>
                <p:oleObj name="Equation" r:id="rId4" imgW="5839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14875"/>
                        <a:ext cx="12874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795338" y="1804988"/>
          <a:ext cx="6524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6" imgW="342720" imgH="419040" progId="Equation.3">
                  <p:embed/>
                </p:oleObj>
              </mc:Choice>
              <mc:Fallback>
                <p:oleObj name="Equation" r:id="rId6" imgW="3427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804988"/>
                        <a:ext cx="65246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SECOND-ORDER DERIVATIVES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			        </a:t>
            </a:r>
          </a:p>
          <a:p>
            <a:pPr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			        </a:t>
            </a:r>
          </a:p>
          <a:p>
            <a:pPr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xx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memberi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informasi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tentang</a:t>
            </a:r>
            <a:r>
              <a:rPr lang="en-US" sz="2000" b="0" dirty="0">
                <a:latin typeface="Comic Sans MS" pitchFamily="66" charset="0"/>
              </a:rPr>
              <a:t> concavity trace yang </a:t>
            </a:r>
            <a:r>
              <a:rPr lang="en-US" sz="2000" b="0" dirty="0" err="1">
                <a:latin typeface="Comic Sans MS" pitchFamily="66" charset="0"/>
              </a:rPr>
              <a:t>sejajar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bidang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xz</a:t>
            </a: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yy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memberi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informasi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tentang</a:t>
            </a:r>
            <a:r>
              <a:rPr lang="en-US" sz="2000" b="0" dirty="0">
                <a:latin typeface="Comic Sans MS" pitchFamily="66" charset="0"/>
              </a:rPr>
              <a:t> concavity trace yang </a:t>
            </a:r>
            <a:r>
              <a:rPr lang="en-US" sz="2000" b="0" dirty="0" err="1">
                <a:latin typeface="Comic Sans MS" pitchFamily="66" charset="0"/>
              </a:rPr>
              <a:t>sejajar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bidang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yz</a:t>
            </a: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2978150"/>
            <a:ext cx="85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f</a:t>
            </a:r>
            <a:r>
              <a:rPr lang="en-US" sz="2000">
                <a:latin typeface="Comic Sans MS" pitchFamily="66" charset="0"/>
              </a:rPr>
              <a:t>(x,y)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1039813"/>
            <a:ext cx="4267200" cy="3081337"/>
            <a:chOff x="1056" y="655"/>
            <a:chExt cx="2688" cy="1941"/>
          </a:xfrm>
        </p:grpSpPr>
        <p:sp>
          <p:nvSpPr>
            <p:cNvPr id="15380" name="Text Box 6"/>
            <p:cNvSpPr txBox="1">
              <a:spLocks noChangeArrowheads="1"/>
            </p:cNvSpPr>
            <p:nvPr/>
          </p:nvSpPr>
          <p:spPr bwMode="auto">
            <a:xfrm>
              <a:off x="2476" y="1444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x</a:t>
              </a:r>
            </a:p>
          </p:txBody>
        </p:sp>
        <p:sp>
          <p:nvSpPr>
            <p:cNvPr id="15381" name="Text Box 7"/>
            <p:cNvSpPr txBox="1">
              <a:spLocks noChangeArrowheads="1"/>
            </p:cNvSpPr>
            <p:nvPr/>
          </p:nvSpPr>
          <p:spPr bwMode="auto">
            <a:xfrm>
              <a:off x="2496" y="2346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y</a:t>
              </a:r>
            </a:p>
          </p:txBody>
        </p:sp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>
              <a:off x="1344" y="154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9"/>
            <p:cNvSpPr>
              <a:spLocks noChangeShapeType="1"/>
            </p:cNvSpPr>
            <p:nvPr/>
          </p:nvSpPr>
          <p:spPr bwMode="auto">
            <a:xfrm>
              <a:off x="1344" y="249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0"/>
            <p:cNvSpPr>
              <a:spLocks noChangeShapeType="1"/>
            </p:cNvSpPr>
            <p:nvPr/>
          </p:nvSpPr>
          <p:spPr bwMode="auto">
            <a:xfrm>
              <a:off x="1056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11"/>
            <p:cNvSpPr>
              <a:spLocks noChangeShapeType="1"/>
            </p:cNvSpPr>
            <p:nvPr/>
          </p:nvSpPr>
          <p:spPr bwMode="auto">
            <a:xfrm>
              <a:off x="1344" y="1546"/>
              <a:ext cx="0" cy="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Text Box 12"/>
            <p:cNvSpPr txBox="1">
              <a:spLocks noChangeArrowheads="1"/>
            </p:cNvSpPr>
            <p:nvPr/>
          </p:nvSpPr>
          <p:spPr bwMode="auto">
            <a:xfrm>
              <a:off x="1900" y="655"/>
              <a:ext cx="18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First-order</a:t>
              </a:r>
            </a:p>
            <a:p>
              <a:r>
                <a:rPr lang="en-US" sz="1800">
                  <a:latin typeface="Comic Sans MS" pitchFamily="66" charset="0"/>
                </a:rPr>
                <a:t>Partial derivatives 	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43400" y="1039813"/>
            <a:ext cx="4495800" cy="3462337"/>
            <a:chOff x="2736" y="655"/>
            <a:chExt cx="2832" cy="2181"/>
          </a:xfrm>
        </p:grpSpPr>
        <p:sp>
          <p:nvSpPr>
            <p:cNvPr id="15367" name="Line 14"/>
            <p:cNvSpPr>
              <a:spLocks noChangeShapeType="1"/>
            </p:cNvSpPr>
            <p:nvPr/>
          </p:nvSpPr>
          <p:spPr bwMode="auto">
            <a:xfrm>
              <a:off x="2736" y="158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5"/>
            <p:cNvSpPr>
              <a:spLocks noChangeShapeType="1"/>
            </p:cNvSpPr>
            <p:nvPr/>
          </p:nvSpPr>
          <p:spPr bwMode="auto">
            <a:xfrm>
              <a:off x="2736" y="248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6"/>
            <p:cNvSpPr>
              <a:spLocks noChangeShapeType="1"/>
            </p:cNvSpPr>
            <p:nvPr/>
          </p:nvSpPr>
          <p:spPr bwMode="auto">
            <a:xfrm>
              <a:off x="3024" y="134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>
              <a:off x="3024" y="224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3024" y="134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9"/>
            <p:cNvSpPr>
              <a:spLocks noChangeShapeType="1"/>
            </p:cNvSpPr>
            <p:nvPr/>
          </p:nvSpPr>
          <p:spPr bwMode="auto">
            <a:xfrm>
              <a:off x="3024" y="182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20"/>
            <p:cNvSpPr>
              <a:spLocks noChangeShapeType="1"/>
            </p:cNvSpPr>
            <p:nvPr/>
          </p:nvSpPr>
          <p:spPr bwMode="auto">
            <a:xfrm>
              <a:off x="3024" y="224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21"/>
            <p:cNvSpPr>
              <a:spLocks noChangeShapeType="1"/>
            </p:cNvSpPr>
            <p:nvPr/>
          </p:nvSpPr>
          <p:spPr bwMode="auto">
            <a:xfrm>
              <a:off x="3024" y="272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22"/>
            <p:cNvSpPr txBox="1">
              <a:spLocks noChangeArrowheads="1"/>
            </p:cNvSpPr>
            <p:nvPr/>
          </p:nvSpPr>
          <p:spPr bwMode="auto">
            <a:xfrm>
              <a:off x="4152" y="1204"/>
              <a:ext cx="3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xx</a:t>
              </a:r>
            </a:p>
          </p:txBody>
        </p:sp>
        <p:sp>
          <p:nvSpPr>
            <p:cNvPr id="15376" name="Text Box 23"/>
            <p:cNvSpPr txBox="1">
              <a:spLocks noChangeArrowheads="1"/>
            </p:cNvSpPr>
            <p:nvPr/>
          </p:nvSpPr>
          <p:spPr bwMode="auto">
            <a:xfrm>
              <a:off x="4152" y="1674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xy</a:t>
              </a:r>
            </a:p>
          </p:txBody>
        </p:sp>
        <p:sp>
          <p:nvSpPr>
            <p:cNvPr id="15377" name="Text Box 24"/>
            <p:cNvSpPr txBox="1">
              <a:spLocks noChangeArrowheads="1"/>
            </p:cNvSpPr>
            <p:nvPr/>
          </p:nvSpPr>
          <p:spPr bwMode="auto">
            <a:xfrm>
              <a:off x="4152" y="2106"/>
              <a:ext cx="3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yy</a:t>
              </a:r>
            </a:p>
          </p:txBody>
        </p:sp>
        <p:sp>
          <p:nvSpPr>
            <p:cNvPr id="15378" name="Text Box 25"/>
            <p:cNvSpPr txBox="1">
              <a:spLocks noChangeArrowheads="1"/>
            </p:cNvSpPr>
            <p:nvPr/>
          </p:nvSpPr>
          <p:spPr bwMode="auto">
            <a:xfrm>
              <a:off x="4152" y="2586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f</a:t>
              </a:r>
              <a:r>
                <a:rPr lang="en-US" sz="2000" baseline="-25000">
                  <a:latin typeface="Comic Sans MS" pitchFamily="66" charset="0"/>
                </a:rPr>
                <a:t>yx</a:t>
              </a:r>
            </a:p>
          </p:txBody>
        </p:sp>
        <p:sp>
          <p:nvSpPr>
            <p:cNvPr id="15379" name="Text Box 26"/>
            <p:cNvSpPr txBox="1">
              <a:spLocks noChangeArrowheads="1"/>
            </p:cNvSpPr>
            <p:nvPr/>
          </p:nvSpPr>
          <p:spPr bwMode="auto">
            <a:xfrm>
              <a:off x="3724" y="655"/>
              <a:ext cx="18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Second-order</a:t>
              </a:r>
            </a:p>
            <a:p>
              <a:r>
                <a:rPr lang="en-US" sz="1800">
                  <a:latin typeface="Comic Sans MS" pitchFamily="66" charset="0"/>
                </a:rPr>
                <a:t>Partial derivatives 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SECOND-ORDER DERIVATIVES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>
                <a:latin typeface="Comic Sans MS" pitchFamily="66" charset="0"/>
              </a:rPr>
              <a:t>Contoh</a:t>
            </a:r>
            <a:r>
              <a:rPr lang="en-US" sz="2000" b="0" dirty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i="1" dirty="0">
                <a:latin typeface="Comic Sans MS" pitchFamily="66" charset="0"/>
              </a:rPr>
              <a:t>f</a:t>
            </a:r>
            <a:r>
              <a:rPr lang="en-US" sz="2000" b="0" dirty="0">
                <a:latin typeface="Comic Sans MS" pitchFamily="66" charset="0"/>
              </a:rPr>
              <a:t>(</a:t>
            </a:r>
            <a:r>
              <a:rPr lang="en-US" sz="2000" b="0" dirty="0" err="1">
                <a:latin typeface="Comic Sans MS" pitchFamily="66" charset="0"/>
              </a:rPr>
              <a:t>x,y</a:t>
            </a:r>
            <a:r>
              <a:rPr lang="en-US" sz="2000" b="0" dirty="0">
                <a:latin typeface="Comic Sans MS" pitchFamily="66" charset="0"/>
              </a:rPr>
              <a:t>) = 8x</a:t>
            </a:r>
            <a:r>
              <a:rPr lang="en-US" sz="2000" b="0" baseline="30000" dirty="0">
                <a:latin typeface="Comic Sans MS" pitchFamily="66" charset="0"/>
              </a:rPr>
              <a:t>3</a:t>
            </a:r>
            <a:r>
              <a:rPr lang="en-US" sz="2000" b="0" dirty="0">
                <a:latin typeface="Comic Sans MS" pitchFamily="66" charset="0"/>
              </a:rPr>
              <a:t> – 4x</a:t>
            </a:r>
            <a:r>
              <a:rPr lang="en-US" sz="2000" b="0" baseline="30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y + 10y</a:t>
            </a:r>
            <a:r>
              <a:rPr lang="en-US" sz="2000" b="0" baseline="30000" dirty="0">
                <a:latin typeface="Comic Sans MS" pitchFamily="66" charset="0"/>
              </a:rPr>
              <a:t>3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Maka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persamaan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tersebut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memiliki</a:t>
            </a:r>
            <a:r>
              <a:rPr lang="en-US" sz="2000" b="0" dirty="0">
                <a:latin typeface="Comic Sans MS" pitchFamily="66" charset="0"/>
              </a:rPr>
              <a:t> 4 </a:t>
            </a:r>
            <a:r>
              <a:rPr lang="en-US" sz="2000" b="0" dirty="0" err="1">
                <a:latin typeface="Comic Sans MS" pitchFamily="66" charset="0"/>
              </a:rPr>
              <a:t>turunan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kedua</a:t>
            </a:r>
            <a:r>
              <a:rPr lang="en-US" sz="2000" b="0" dirty="0">
                <a:latin typeface="Comic Sans MS" pitchFamily="66" charset="0"/>
              </a:rPr>
              <a:t>, </a:t>
            </a:r>
            <a:r>
              <a:rPr lang="en-US" sz="2000" b="0" dirty="0" err="1">
                <a:latin typeface="Comic Sans MS" pitchFamily="66" charset="0"/>
              </a:rPr>
              <a:t>yaitu</a:t>
            </a:r>
            <a:r>
              <a:rPr lang="en-US" sz="2000" b="0" dirty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</a:t>
            </a:r>
            <a:r>
              <a:rPr lang="en-US" sz="2000" b="0" dirty="0">
                <a:latin typeface="Comic Sans MS" pitchFamily="66" charset="0"/>
              </a:rPr>
              <a:t> = 24x</a:t>
            </a:r>
            <a:r>
              <a:rPr lang="en-US" sz="2000" b="0" baseline="30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 – 8xy		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xx</a:t>
            </a:r>
            <a:r>
              <a:rPr lang="en-US" sz="2000" b="0" dirty="0">
                <a:latin typeface="Comic Sans MS" pitchFamily="66" charset="0"/>
              </a:rPr>
              <a:t> = 48x – 8y		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			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xy</a:t>
            </a:r>
            <a:r>
              <a:rPr lang="en-US" sz="2000" b="0" dirty="0">
                <a:latin typeface="Comic Sans MS" pitchFamily="66" charset="0"/>
              </a:rPr>
              <a:t> = - 8x</a:t>
            </a:r>
          </a:p>
          <a:p>
            <a:pPr marL="0" indent="0" algn="just" eaLnBrk="1" hangingPunct="1">
              <a:buFontTx/>
              <a:buNone/>
            </a:pPr>
            <a:endParaRPr lang="en-US" sz="2000" b="0" i="1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</a:t>
            </a:r>
            <a:r>
              <a:rPr lang="en-US" sz="2000" b="0" dirty="0">
                <a:latin typeface="Comic Sans MS" pitchFamily="66" charset="0"/>
              </a:rPr>
              <a:t> = -4x</a:t>
            </a:r>
            <a:r>
              <a:rPr lang="en-US" sz="2000" b="0" baseline="30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 + 30y</a:t>
            </a:r>
            <a:r>
              <a:rPr lang="en-US" sz="2000" b="0" baseline="30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	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yy</a:t>
            </a:r>
            <a:r>
              <a:rPr lang="en-US" sz="2000" b="0" baseline="-25000" dirty="0">
                <a:latin typeface="Comic Sans MS" pitchFamily="66" charset="0"/>
              </a:rPr>
              <a:t> </a:t>
            </a:r>
            <a:r>
              <a:rPr lang="en-US" sz="2000" b="0" dirty="0">
                <a:latin typeface="Comic Sans MS" pitchFamily="66" charset="0"/>
              </a:rPr>
              <a:t>= 60y</a:t>
            </a:r>
            <a:endParaRPr lang="en-US" sz="2000" b="0" baseline="3000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			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yx</a:t>
            </a:r>
            <a:r>
              <a:rPr lang="en-US" sz="2000" b="0" baseline="-25000" dirty="0">
                <a:latin typeface="Comic Sans MS" pitchFamily="66" charset="0"/>
              </a:rPr>
              <a:t> </a:t>
            </a:r>
            <a:r>
              <a:rPr lang="en-US" sz="2000" b="0" dirty="0">
                <a:latin typeface="Comic Sans MS" pitchFamily="66" charset="0"/>
              </a:rPr>
              <a:t>= - 8x</a:t>
            </a: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Menurut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Theorema</a:t>
            </a:r>
            <a:r>
              <a:rPr lang="en-US" sz="2000" b="0" dirty="0">
                <a:latin typeface="Comic Sans MS" pitchFamily="66" charset="0"/>
              </a:rPr>
              <a:t> Young </a:t>
            </a:r>
            <a:r>
              <a:rPr lang="en-US" sz="2000" b="0" dirty="0" err="1">
                <a:latin typeface="Comic Sans MS" pitchFamily="66" charset="0"/>
              </a:rPr>
              <a:t>nilai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xy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sama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yx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syarat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xy</a:t>
            </a:r>
            <a:r>
              <a:rPr lang="en-US" sz="2000" b="0" baseline="-2500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yx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adalah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kontinyu</a:t>
            </a:r>
            <a:r>
              <a:rPr lang="en-US" sz="2000" b="0" dirty="0">
                <a:latin typeface="Comic Sans MS" pitchFamily="66" charset="0"/>
              </a:rPr>
              <a:t>. Hal </a:t>
            </a:r>
            <a:r>
              <a:rPr lang="en-US" sz="2000" b="0" dirty="0" err="1">
                <a:latin typeface="Comic Sans MS" pitchFamily="66" charset="0"/>
              </a:rPr>
              <a:t>ini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memungkinkan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diketahuinya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kesalahan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pada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pencarian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</a:t>
            </a:r>
            <a:r>
              <a:rPr lang="en-US" sz="2000" b="0" dirty="0">
                <a:latin typeface="Comic Sans MS" pitchFamily="66" charset="0"/>
              </a:rPr>
              <a:t>,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</a:t>
            </a:r>
            <a:r>
              <a:rPr lang="en-US" sz="2000" b="0" dirty="0">
                <a:latin typeface="Comic Sans MS" pitchFamily="66" charset="0"/>
              </a:rPr>
              <a:t>,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xy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yx</a:t>
            </a:r>
            <a:r>
              <a:rPr lang="en-US" sz="2000" b="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/>
              <a:t>METODE OPTIMASI FUNGSI BIVARIAT</a:t>
            </a:r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</a:rPr>
              <a:t>Necessary condition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keberadaan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maksimum</a:t>
            </a:r>
            <a:r>
              <a:rPr lang="en-US" sz="2000" dirty="0">
                <a:latin typeface="Comic Sans MS" pitchFamily="66" charset="0"/>
              </a:rPr>
              <a:t>/minimum </a:t>
            </a:r>
            <a:r>
              <a:rPr lang="en-US" sz="2000" dirty="0" err="1">
                <a:latin typeface="Comic Sans MS" pitchFamily="66" charset="0"/>
              </a:rPr>
              <a:t>relatif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) </a:t>
            </a:r>
            <a:r>
              <a:rPr lang="en-US" sz="2000" dirty="0" err="1">
                <a:latin typeface="Comic Sans MS" pitchFamily="66" charset="0"/>
              </a:rPr>
              <a:t>dari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suatu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fungsi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adalah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en-US" sz="2000" baseline="-25000" dirty="0" err="1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</a:rPr>
              <a:t> = 0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en-US" sz="2000" baseline="-25000" dirty="0" err="1">
                <a:solidFill>
                  <a:srgbClr val="3333FF"/>
                </a:solidFill>
                <a:latin typeface="Comic Sans MS" pitchFamily="66" charset="0"/>
              </a:rPr>
              <a:t>y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</a:rPr>
              <a:t> = 0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338388"/>
            <a:ext cx="4576763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209800"/>
            <a:ext cx="4648200" cy="38481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pPr eaLnBrk="1" hangingPunct="1"/>
            <a:r>
              <a:rPr lang="sv-SE" dirty="0"/>
              <a:t>METODE OPTIMASI FUNGSI BIVARIAT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543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dirty="0" err="1">
                <a:latin typeface="Comic Sans MS" pitchFamily="66" charset="0"/>
              </a:rPr>
              <a:t>Contoh</a:t>
            </a:r>
            <a:r>
              <a:rPr lang="en-US" sz="1800" b="0" dirty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1800" b="0" dirty="0" err="1">
                <a:latin typeface="Comic Sans MS" pitchFamily="66" charset="0"/>
              </a:rPr>
              <a:t>Tentukan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semua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titik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kritis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pada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fungsi</a:t>
            </a:r>
            <a:r>
              <a:rPr lang="en-US" sz="1800" b="0" dirty="0"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800" b="0" dirty="0">
                <a:latin typeface="Comic Sans MS" pitchFamily="66" charset="0"/>
              </a:rPr>
              <a:t>f(</a:t>
            </a:r>
            <a:r>
              <a:rPr lang="en-US" sz="1800" b="0" dirty="0" err="1">
                <a:latin typeface="Comic Sans MS" pitchFamily="66" charset="0"/>
              </a:rPr>
              <a:t>x,y</a:t>
            </a:r>
            <a:r>
              <a:rPr lang="en-US" sz="1800" b="0" dirty="0">
                <a:latin typeface="Comic Sans MS" pitchFamily="66" charset="0"/>
              </a:rPr>
              <a:t>) = -2x</a:t>
            </a:r>
            <a:r>
              <a:rPr lang="en-US" sz="1800" b="0" baseline="30000" dirty="0">
                <a:latin typeface="Comic Sans MS" pitchFamily="66" charset="0"/>
              </a:rPr>
              <a:t>2</a:t>
            </a:r>
            <a:r>
              <a:rPr lang="en-US" sz="1800" b="0" dirty="0">
                <a:latin typeface="Comic Sans MS" pitchFamily="66" charset="0"/>
              </a:rPr>
              <a:t> – y</a:t>
            </a:r>
            <a:r>
              <a:rPr lang="en-US" sz="1800" b="0" baseline="30000" dirty="0">
                <a:latin typeface="Comic Sans MS" pitchFamily="66" charset="0"/>
              </a:rPr>
              <a:t>2</a:t>
            </a:r>
            <a:r>
              <a:rPr lang="en-US" sz="1800" b="0" dirty="0">
                <a:latin typeface="Comic Sans MS" pitchFamily="66" charset="0"/>
              </a:rPr>
              <a:t> + 8x + 10y -5xy</a:t>
            </a: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 err="1">
                <a:latin typeface="Comic Sans MS" pitchFamily="66" charset="0"/>
              </a:rPr>
              <a:t>Jawab</a:t>
            </a:r>
            <a:r>
              <a:rPr lang="en-US" sz="1800" b="0" dirty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8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b="0" dirty="0">
                <a:latin typeface="Comic Sans MS" pitchFamily="66" charset="0"/>
              </a:rPr>
              <a:t>                        Jadi </a:t>
            </a:r>
            <a:r>
              <a:rPr lang="en-US" sz="1800" b="0" dirty="0" err="1">
                <a:latin typeface="Comic Sans MS" pitchFamily="66" charset="0"/>
              </a:rPr>
              <a:t>titik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kritis</a:t>
            </a:r>
            <a:r>
              <a:rPr lang="en-US" sz="1800" b="0" dirty="0">
                <a:latin typeface="Comic Sans MS" pitchFamily="66" charset="0"/>
              </a:rPr>
              <a:t> </a:t>
            </a:r>
            <a:r>
              <a:rPr lang="en-US" sz="1800" b="0" dirty="0" err="1">
                <a:latin typeface="Comic Sans MS" pitchFamily="66" charset="0"/>
              </a:rPr>
              <a:t>terjadi</a:t>
            </a:r>
            <a:r>
              <a:rPr lang="en-US" sz="1800" b="0" dirty="0">
                <a:latin typeface="Comic Sans MS" pitchFamily="66" charset="0"/>
              </a:rPr>
              <a:t> pada (2,0,8).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22313" y="2854325"/>
            <a:ext cx="2935287" cy="1336675"/>
            <a:chOff x="695" y="1798"/>
            <a:chExt cx="1849" cy="842"/>
          </a:xfrm>
        </p:grpSpPr>
        <p:graphicFrame>
          <p:nvGraphicFramePr>
            <p:cNvPr id="5126" name="Object 4"/>
            <p:cNvGraphicFramePr>
              <a:graphicFrameLocks noChangeAspect="1"/>
            </p:cNvGraphicFramePr>
            <p:nvPr/>
          </p:nvGraphicFramePr>
          <p:xfrm>
            <a:off x="695" y="1798"/>
            <a:ext cx="1273" cy="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4" name="Equation" r:id="rId3" imgW="1015920" imgH="672840" progId="Equation.3">
                    <p:embed/>
                  </p:oleObj>
                </mc:Choice>
                <mc:Fallback>
                  <p:oleObj name="Equation" r:id="rId3" imgW="1015920" imgH="6728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" y="1798"/>
                          <a:ext cx="1273" cy="8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Text Box 9"/>
            <p:cNvSpPr txBox="1">
              <a:spLocks noChangeArrowheads="1"/>
            </p:cNvSpPr>
            <p:nvPr/>
          </p:nvSpPr>
          <p:spPr bwMode="auto">
            <a:xfrm>
              <a:off x="1988" y="2400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….. (1)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84200" y="4378325"/>
            <a:ext cx="3073400" cy="1336675"/>
            <a:chOff x="608" y="2758"/>
            <a:chExt cx="1936" cy="842"/>
          </a:xfrm>
        </p:grpSpPr>
        <p:graphicFrame>
          <p:nvGraphicFramePr>
            <p:cNvPr id="5125" name="Object 8"/>
            <p:cNvGraphicFramePr>
              <a:graphicFrameLocks noChangeAspect="1"/>
            </p:cNvGraphicFramePr>
            <p:nvPr/>
          </p:nvGraphicFramePr>
          <p:xfrm>
            <a:off x="608" y="2758"/>
            <a:ext cx="1448" cy="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3" name="Equation" r:id="rId5" imgW="1155600" imgH="672840" progId="Equation.3">
                    <p:embed/>
                  </p:oleObj>
                </mc:Choice>
                <mc:Fallback>
                  <p:oleObj name="Equation" r:id="rId5" imgW="1155600" imgH="6728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" y="2758"/>
                          <a:ext cx="1448" cy="8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9" name="Text Box 10"/>
            <p:cNvSpPr txBox="1">
              <a:spLocks noChangeArrowheads="1"/>
            </p:cNvSpPr>
            <p:nvPr/>
          </p:nvSpPr>
          <p:spPr bwMode="auto">
            <a:xfrm>
              <a:off x="1988" y="3360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….. (2)</a:t>
              </a:r>
            </a:p>
          </p:txBody>
        </p:sp>
      </p:grp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886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038600" y="2438400"/>
            <a:ext cx="4191000" cy="2230438"/>
            <a:chOff x="2784" y="1536"/>
            <a:chExt cx="2640" cy="1405"/>
          </a:xfrm>
        </p:grpSpPr>
        <p:sp>
          <p:nvSpPr>
            <p:cNvPr id="5135" name="Line 21"/>
            <p:cNvSpPr>
              <a:spLocks noChangeShapeType="1"/>
            </p:cNvSpPr>
            <p:nvPr/>
          </p:nvSpPr>
          <p:spPr bwMode="auto">
            <a:xfrm>
              <a:off x="4080" y="240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22"/>
            <p:cNvSpPr>
              <a:spLocks noChangeShapeType="1"/>
            </p:cNvSpPr>
            <p:nvPr/>
          </p:nvSpPr>
          <p:spPr bwMode="auto">
            <a:xfrm>
              <a:off x="5328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784" y="1536"/>
              <a:ext cx="2539" cy="1405"/>
              <a:chOff x="2784" y="1536"/>
              <a:chExt cx="2539" cy="1405"/>
            </a:xfrm>
          </p:grpSpPr>
          <p:graphicFrame>
            <p:nvGraphicFramePr>
              <p:cNvPr id="5123" name="Object 17"/>
              <p:cNvGraphicFramePr>
                <a:graphicFrameLocks noChangeAspect="1"/>
              </p:cNvGraphicFramePr>
              <p:nvPr/>
            </p:nvGraphicFramePr>
            <p:xfrm>
              <a:off x="2829" y="1828"/>
              <a:ext cx="2403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371" name="Equation" r:id="rId7" imgW="1917360" imgH="457200" progId="Equation.3">
                      <p:embed/>
                    </p:oleObj>
                  </mc:Choice>
                  <mc:Fallback>
                    <p:oleObj name="Equation" r:id="rId7" imgW="1917360" imgH="457200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9" y="1828"/>
                            <a:ext cx="2403" cy="5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4" name="Object 20"/>
              <p:cNvGraphicFramePr>
                <a:graphicFrameLocks noChangeAspect="1"/>
              </p:cNvGraphicFramePr>
              <p:nvPr/>
            </p:nvGraphicFramePr>
            <p:xfrm>
              <a:off x="4368" y="2400"/>
              <a:ext cx="955" cy="5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372" name="Equation" r:id="rId9" imgW="761760" imgH="431640" progId="Equation.3">
                      <p:embed/>
                    </p:oleObj>
                  </mc:Choice>
                  <mc:Fallback>
                    <p:oleObj name="Equation" r:id="rId9" imgW="761760" imgH="431640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8" y="2400"/>
                            <a:ext cx="955" cy="54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38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536"/>
                <a:ext cx="14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Eliminasi (1) dan (2)</a:t>
                </a:r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051300" y="4495800"/>
            <a:ext cx="2654300" cy="1295400"/>
            <a:chOff x="2792" y="2832"/>
            <a:chExt cx="1672" cy="816"/>
          </a:xfrm>
        </p:grpSpPr>
        <p:graphicFrame>
          <p:nvGraphicFramePr>
            <p:cNvPr id="5122" name="Object 26"/>
            <p:cNvGraphicFramePr>
              <a:graphicFrameLocks noChangeAspect="1"/>
            </p:cNvGraphicFramePr>
            <p:nvPr/>
          </p:nvGraphicFramePr>
          <p:xfrm>
            <a:off x="2845" y="3107"/>
            <a:ext cx="1003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0" name="Equation" r:id="rId11" imgW="799920" imgH="431640" progId="Equation.3">
                    <p:embed/>
                  </p:oleObj>
                </mc:Choice>
                <mc:Fallback>
                  <p:oleObj name="Equation" r:id="rId11" imgW="799920" imgH="43164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5" y="3107"/>
                          <a:ext cx="1003" cy="5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4" name="Text Box 28"/>
            <p:cNvSpPr txBox="1">
              <a:spLocks noChangeArrowheads="1"/>
            </p:cNvSpPr>
            <p:nvPr/>
          </p:nvSpPr>
          <p:spPr bwMode="auto">
            <a:xfrm>
              <a:off x="2792" y="2832"/>
              <a:ext cx="1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Substitusi x = 2 pada (1)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7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KARAKTERISTIK TITIK KRITIS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1143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8975" indent="-688975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UJI TITIK KRITIS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(x*, y*, z)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semua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derivatif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parsial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kedua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adalah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kontinyu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hitung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nilai</a:t>
            </a:r>
            <a:r>
              <a:rPr lang="en-US" sz="2000" dirty="0">
                <a:latin typeface="Comic Sans MS" pitchFamily="66" charset="0"/>
              </a:rPr>
              <a:t> D(x*, y*) :</a:t>
            </a: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	D(x*, y*) =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(x*, y*)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dirty="0">
                <a:latin typeface="Comic Sans MS" pitchFamily="66" charset="0"/>
              </a:rPr>
              <a:t>(x*, y*) – [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xy</a:t>
            </a:r>
            <a:r>
              <a:rPr lang="en-US" sz="2000" dirty="0">
                <a:latin typeface="Comic Sans MS" pitchFamily="66" charset="0"/>
              </a:rPr>
              <a:t>(x*, y*)]</a:t>
            </a:r>
            <a:r>
              <a:rPr lang="en-US" sz="2000" baseline="30000" dirty="0">
                <a:latin typeface="Comic Sans MS" pitchFamily="66" charset="0"/>
              </a:rPr>
              <a:t>2</a:t>
            </a: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1.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D(x*, y*) &gt; 0,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tersebut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merupakan</a:t>
            </a: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   (a) </a:t>
            </a:r>
            <a:r>
              <a:rPr lang="en-US" sz="2000" dirty="0" err="1">
                <a:latin typeface="Comic Sans MS" pitchFamily="66" charset="0"/>
              </a:rPr>
              <a:t>maksimum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relatif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keduanya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negatif</a:t>
            </a: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   (b) minimum </a:t>
            </a:r>
            <a:r>
              <a:rPr lang="en-US" sz="2000" dirty="0" err="1">
                <a:latin typeface="Comic Sans MS" pitchFamily="66" charset="0"/>
              </a:rPr>
              <a:t>relatif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dirty="0">
                <a:latin typeface="Comic Sans MS" pitchFamily="66" charset="0"/>
              </a:rPr>
              <a:t>(x*, y*) </a:t>
            </a:r>
            <a:r>
              <a:rPr lang="en-US" sz="2000" dirty="0" err="1">
                <a:latin typeface="Comic Sans MS" pitchFamily="66" charset="0"/>
              </a:rPr>
              <a:t>keduanya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positif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2.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D(x*, y*) &lt; 0,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tersebut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merupakan</a:t>
            </a:r>
            <a:r>
              <a:rPr lang="en-US" sz="2000" dirty="0">
                <a:latin typeface="Comic Sans MS" pitchFamily="66" charset="0"/>
              </a:rPr>
              <a:t> saddle point.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3. </a:t>
            </a:r>
            <a:r>
              <a:rPr lang="en-US" sz="2000" dirty="0" err="1">
                <a:latin typeface="Comic Sans MS" pitchFamily="66" charset="0"/>
              </a:rPr>
              <a:t>Jika</a:t>
            </a:r>
            <a:r>
              <a:rPr lang="en-US" sz="2000" dirty="0">
                <a:latin typeface="Comic Sans MS" pitchFamily="66" charset="0"/>
              </a:rPr>
              <a:t> D(x*, y*) = 0, </a:t>
            </a:r>
            <a:r>
              <a:rPr lang="en-US" sz="2000" dirty="0" err="1">
                <a:latin typeface="Comic Sans MS" pitchFamily="66" charset="0"/>
              </a:rPr>
              <a:t>diperlukan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teknik</a:t>
            </a:r>
            <a:r>
              <a:rPr lang="en-US" sz="2000" dirty="0">
                <a:latin typeface="Comic Sans MS" pitchFamily="66" charset="0"/>
              </a:rPr>
              <a:t> lain </a:t>
            </a: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menentukan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688975" indent="-688975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   </a:t>
            </a:r>
            <a:r>
              <a:rPr lang="en-US" sz="2000" dirty="0" err="1">
                <a:latin typeface="Comic Sans MS" pitchFamily="66" charset="0"/>
              </a:rPr>
              <a:t>karakteristik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kritis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tersebut</a:t>
            </a:r>
            <a:r>
              <a:rPr lang="en-US" sz="2000" dirty="0">
                <a:latin typeface="Comic Sans MS" pitchFamily="66" charset="0"/>
              </a:rPr>
              <a:t>      	 	</a:t>
            </a: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688975" indent="-688975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SADDLE POINT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Gambaran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i="1" dirty="0">
                <a:latin typeface="Comic Sans MS" pitchFamily="66" charset="0"/>
              </a:rPr>
              <a:t>saddle point</a:t>
            </a:r>
            <a:r>
              <a:rPr lang="en-US" sz="2000" b="0" dirty="0">
                <a:latin typeface="Comic Sans MS" pitchFamily="66" charset="0"/>
              </a:rPr>
              <a:t> (</a:t>
            </a:r>
            <a:r>
              <a:rPr lang="en-US" sz="2000" b="0" dirty="0" err="1">
                <a:latin typeface="Comic Sans MS" pitchFamily="66" charset="0"/>
              </a:rPr>
              <a:t>titik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pelana</a:t>
            </a:r>
            <a:r>
              <a:rPr lang="en-US" sz="2000" b="0" dirty="0">
                <a:latin typeface="Comic Sans MS" pitchFamily="66" charset="0"/>
              </a:rPr>
              <a:t>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5596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KARAKTERISTIK TITIK KRITIS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620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Contoh</a:t>
            </a:r>
            <a:r>
              <a:rPr lang="en-US" sz="2000" b="0" dirty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Tentukan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lokasi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titik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kritis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karakteristiknya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dari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i="1" dirty="0">
                <a:latin typeface="Comic Sans MS" pitchFamily="66" charset="0"/>
              </a:rPr>
              <a:t>f</a:t>
            </a:r>
            <a:r>
              <a:rPr lang="en-US" sz="2000" b="0" dirty="0">
                <a:latin typeface="Comic Sans MS" pitchFamily="66" charset="0"/>
              </a:rPr>
              <a:t>(</a:t>
            </a:r>
            <a:r>
              <a:rPr lang="en-US" sz="2000" b="0" dirty="0" err="1">
                <a:latin typeface="Comic Sans MS" pitchFamily="66" charset="0"/>
              </a:rPr>
              <a:t>x,y</a:t>
            </a:r>
            <a:r>
              <a:rPr lang="en-US" sz="2000" b="0" dirty="0">
                <a:latin typeface="Comic Sans MS" pitchFamily="66" charset="0"/>
              </a:rPr>
              <a:t>) = – x</a:t>
            </a:r>
            <a:r>
              <a:rPr lang="en-US" sz="2000" b="0" baseline="30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 – y</a:t>
            </a:r>
            <a:r>
              <a:rPr lang="en-US" sz="2000" b="0" baseline="30000" dirty="0">
                <a:latin typeface="Comic Sans MS" pitchFamily="66" charset="0"/>
              </a:rPr>
              <a:t>3</a:t>
            </a:r>
            <a:r>
              <a:rPr lang="en-US" sz="2000" b="0" dirty="0">
                <a:latin typeface="Comic Sans MS" pitchFamily="66" charset="0"/>
              </a:rPr>
              <a:t> + 12y</a:t>
            </a:r>
            <a:r>
              <a:rPr lang="en-US" sz="2000" b="0" baseline="30000" dirty="0">
                <a:latin typeface="Comic Sans MS" pitchFamily="66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Jawab</a:t>
            </a:r>
            <a:r>
              <a:rPr lang="en-US" sz="2000" b="0" dirty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Lokasi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titik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kritis</a:t>
            </a: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            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</a:t>
            </a:r>
            <a:r>
              <a:rPr lang="en-US" sz="2000" b="0" dirty="0">
                <a:latin typeface="Comic Sans MS" pitchFamily="66" charset="0"/>
              </a:rPr>
              <a:t> = 0</a:t>
            </a:r>
          </a:p>
          <a:p>
            <a:pPr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           -2x = 0	</a:t>
            </a:r>
            <a:r>
              <a:rPr lang="en-US" sz="2000" b="0" dirty="0">
                <a:latin typeface="Comic Sans MS" pitchFamily="66" charset="0"/>
                <a:sym typeface="Wingdings" pitchFamily="2" charset="2"/>
              </a:rPr>
              <a:t> x = 0</a:t>
            </a:r>
            <a:endParaRPr lang="en-US" sz="2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		 </a:t>
            </a:r>
            <a:r>
              <a:rPr lang="en-US" sz="2000" b="0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</a:t>
            </a:r>
            <a:r>
              <a:rPr lang="en-US" sz="2000" b="0" baseline="-25000" dirty="0">
                <a:latin typeface="Comic Sans MS" pitchFamily="66" charset="0"/>
              </a:rPr>
              <a:t> </a:t>
            </a:r>
            <a:r>
              <a:rPr lang="en-US" sz="2000" b="0" dirty="0">
                <a:latin typeface="Comic Sans MS" pitchFamily="66" charset="0"/>
              </a:rPr>
              <a:t>= 0</a:t>
            </a:r>
          </a:p>
          <a:p>
            <a:pPr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-3y</a:t>
            </a:r>
            <a:r>
              <a:rPr lang="en-US" sz="2000" b="0" baseline="30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 + 24y = 0</a:t>
            </a:r>
          </a:p>
          <a:p>
            <a:pPr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 3y(-y + 8) = 0 	</a:t>
            </a:r>
            <a:r>
              <a:rPr lang="en-US" sz="2000" b="0" dirty="0">
                <a:latin typeface="Comic Sans MS" pitchFamily="66" charset="0"/>
                <a:sym typeface="Wingdings" pitchFamily="2" charset="2"/>
              </a:rPr>
              <a:t> y = 0 </a:t>
            </a:r>
            <a:r>
              <a:rPr lang="en-US" sz="2000" b="0" dirty="0" err="1"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sz="2000" b="0" dirty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  <a:sym typeface="Wingdings" pitchFamily="2" charset="2"/>
              </a:rPr>
              <a:t>                            y = 8</a:t>
            </a:r>
          </a:p>
          <a:p>
            <a:pPr eaLnBrk="1" hangingPunct="1">
              <a:buFontTx/>
              <a:buNone/>
            </a:pPr>
            <a:endParaRPr lang="en-US" sz="1000" b="0" dirty="0"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  <a:sym typeface="Wingdings" pitchFamily="2" charset="2"/>
              </a:rPr>
              <a:t>Jadi</a:t>
            </a:r>
            <a:r>
              <a:rPr lang="en-US" sz="2000" b="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>
                <a:latin typeface="Comic Sans MS" pitchFamily="66" charset="0"/>
                <a:sym typeface="Wingdings" pitchFamily="2" charset="2"/>
              </a:rPr>
              <a:t>titik</a:t>
            </a:r>
            <a:r>
              <a:rPr lang="en-US" sz="2000" b="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>
                <a:latin typeface="Comic Sans MS" pitchFamily="66" charset="0"/>
                <a:sym typeface="Wingdings" pitchFamily="2" charset="2"/>
              </a:rPr>
              <a:t>kritis</a:t>
            </a:r>
            <a:r>
              <a:rPr lang="en-US" sz="2000" b="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>
                <a:latin typeface="Comic Sans MS" pitchFamily="66" charset="0"/>
                <a:sym typeface="Wingdings" pitchFamily="2" charset="2"/>
              </a:rPr>
              <a:t>terjadi</a:t>
            </a:r>
            <a:r>
              <a:rPr lang="en-US" sz="2000" b="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0" dirty="0" err="1">
                <a:latin typeface="Comic Sans MS" pitchFamily="66" charset="0"/>
                <a:sym typeface="Wingdings" pitchFamily="2" charset="2"/>
              </a:rPr>
              <a:t>pada</a:t>
            </a:r>
            <a:r>
              <a:rPr lang="en-US" sz="2000" b="0" dirty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  <a:sym typeface="Wingdings" pitchFamily="2" charset="2"/>
              </a:rPr>
              <a:t>(0, 0, 0) </a:t>
            </a:r>
            <a:r>
              <a:rPr lang="en-US" sz="2000" b="0" dirty="0" err="1"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sz="2000" b="0" dirty="0">
                <a:latin typeface="Comic Sans MS" pitchFamily="66" charset="0"/>
                <a:sym typeface="Wingdings" pitchFamily="2" charset="2"/>
              </a:rPr>
              <a:t> (0, 8, 256)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114800" y="20574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4267200" y="1981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Comic Sans MS" pitchFamily="66" charset="0"/>
              </a:rPr>
              <a:t>Derivatif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parsial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orde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dua</a:t>
            </a:r>
            <a:r>
              <a:rPr lang="en-US" sz="2000" dirty="0">
                <a:latin typeface="Comic Sans MS" pitchFamily="66" charset="0"/>
              </a:rPr>
              <a:t> 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dirty="0">
                <a:latin typeface="Comic Sans MS" pitchFamily="66" charset="0"/>
              </a:rPr>
              <a:t> = -2		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xy</a:t>
            </a:r>
            <a:r>
              <a:rPr lang="en-US" sz="2000" dirty="0">
                <a:latin typeface="Comic Sans MS" pitchFamily="66" charset="0"/>
              </a:rPr>
              <a:t> = 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= -6y + 24	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yx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= 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Comic Sans MS" pitchFamily="66" charset="0"/>
              </a:rPr>
              <a:t>Untuk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(0,0,0)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D(0,0) 	= (-2)[-6(0)+24] – 0</a:t>
            </a:r>
            <a:r>
              <a:rPr lang="en-US" sz="2000" baseline="30000" dirty="0">
                <a:latin typeface="Comic Sans MS" pitchFamily="66" charset="0"/>
              </a:rPr>
              <a:t>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	= - 48	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 (</a:t>
            </a:r>
            <a:r>
              <a:rPr lang="en-US" sz="2000" dirty="0">
                <a:latin typeface="Comic Sans MS" pitchFamily="66" charset="0"/>
              </a:rPr>
              <a:t>&lt;0) 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b="1" i="1" dirty="0">
                <a:latin typeface="Comic Sans MS" pitchFamily="66" charset="0"/>
                <a:sym typeface="Wingdings" pitchFamily="2" charset="2"/>
              </a:rPr>
              <a:t>saddle point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i="1" dirty="0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Untuk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titk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(0,8,256)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  <a:sym typeface="Wingdings" pitchFamily="2" charset="2"/>
              </a:rPr>
              <a:t>D(0,8)	= (-2)[(-6(8)+24] – 0</a:t>
            </a:r>
            <a:r>
              <a:rPr lang="en-US" sz="20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  <a:sym typeface="Wingdings" pitchFamily="2" charset="2"/>
              </a:rPr>
              <a:t>	= 48	 (&gt;0)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  <a:sym typeface="Wingdings" pitchFamily="2" charset="2"/>
              </a:rPr>
              <a:t>Karena 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kedua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nilai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xx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dan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i="1" dirty="0" err="1">
                <a:latin typeface="Comic Sans MS" pitchFamily="66" charset="0"/>
              </a:rPr>
              <a:t>f</a:t>
            </a:r>
            <a:r>
              <a:rPr lang="en-US" sz="2000" baseline="-25000" dirty="0" err="1">
                <a:latin typeface="Comic Sans MS" pitchFamily="66" charset="0"/>
              </a:rPr>
              <a:t>yy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negatif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Comic Sans MS" pitchFamily="66" charset="0"/>
              </a:rPr>
              <a:t>maka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titik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(0,8,256) 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merupakan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err="1">
                <a:latin typeface="Comic Sans MS" pitchFamily="66" charset="0"/>
                <a:sym typeface="Wingdings" pitchFamily="2" charset="2"/>
              </a:rPr>
              <a:t>titik</a:t>
            </a:r>
            <a:r>
              <a:rPr lang="en-US" sz="2000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Comic Sans MS" pitchFamily="66" charset="0"/>
                <a:sym typeface="Wingdings" pitchFamily="2" charset="2"/>
              </a:rPr>
              <a:t>maksimum</a:t>
            </a:r>
            <a:r>
              <a:rPr lang="en-US" sz="2000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Comic Sans MS" pitchFamily="66" charset="0"/>
                <a:sym typeface="Wingdings" pitchFamily="2" charset="2"/>
              </a:rPr>
              <a:t>relatif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.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2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2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28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2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2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28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BIAYA IKLAN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 dirty="0" err="1"/>
              <a:t>Misalkan</a:t>
            </a:r>
            <a:r>
              <a:rPr lang="en-US" sz="1800" b="0" dirty="0"/>
              <a:t> </a:t>
            </a:r>
            <a:r>
              <a:rPr lang="en-US" sz="1800" b="0" dirty="0" err="1"/>
              <a:t>penjualan</a:t>
            </a:r>
            <a:r>
              <a:rPr lang="en-US" sz="1800" b="0" dirty="0"/>
              <a:t> (z) </a:t>
            </a:r>
            <a:r>
              <a:rPr lang="en-US" sz="1800" b="0" dirty="0" err="1"/>
              <a:t>merupakan</a:t>
            </a:r>
            <a:r>
              <a:rPr lang="en-US" sz="1800" b="0" dirty="0"/>
              <a:t> </a:t>
            </a:r>
            <a:r>
              <a:rPr lang="en-US" sz="1800" b="0" dirty="0" err="1"/>
              <a:t>fungsi</a:t>
            </a:r>
            <a:r>
              <a:rPr lang="en-US" sz="1800" b="0" dirty="0"/>
              <a:t> </a:t>
            </a:r>
            <a:r>
              <a:rPr lang="en-US" sz="1800" b="0" dirty="0" err="1"/>
              <a:t>dari</a:t>
            </a:r>
            <a:r>
              <a:rPr lang="en-US" sz="1800" b="0" dirty="0"/>
              <a:t> </a:t>
            </a:r>
            <a:r>
              <a:rPr lang="en-US" sz="1800" b="0" dirty="0" err="1"/>
              <a:t>belanja</a:t>
            </a:r>
            <a:r>
              <a:rPr lang="en-US" sz="1800" b="0" dirty="0"/>
              <a:t> </a:t>
            </a:r>
            <a:r>
              <a:rPr lang="en-US" sz="1800" b="0" dirty="0" err="1"/>
              <a:t>iklan</a:t>
            </a:r>
            <a:r>
              <a:rPr lang="en-US" sz="1800" b="0" dirty="0"/>
              <a:t> </a:t>
            </a:r>
            <a:r>
              <a:rPr lang="en-US" sz="1800" b="0" dirty="0" err="1"/>
              <a:t>di</a:t>
            </a:r>
            <a:r>
              <a:rPr lang="en-US" sz="1800" b="0" dirty="0"/>
              <a:t> TV (x)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belanja</a:t>
            </a:r>
            <a:r>
              <a:rPr lang="en-US" sz="1800" b="0" dirty="0"/>
              <a:t> </a:t>
            </a:r>
            <a:r>
              <a:rPr lang="en-US" sz="1800" b="0" dirty="0" err="1"/>
              <a:t>iklan</a:t>
            </a:r>
            <a:r>
              <a:rPr lang="en-US" sz="1800" b="0" dirty="0"/>
              <a:t> </a:t>
            </a:r>
            <a:r>
              <a:rPr lang="en-US" sz="1800" b="0" dirty="0" err="1"/>
              <a:t>di</a:t>
            </a:r>
            <a:r>
              <a:rPr lang="en-US" sz="1800" b="0" dirty="0"/>
              <a:t> radio (y). </a:t>
            </a:r>
            <a:r>
              <a:rPr lang="en-US" sz="1800" b="0" dirty="0" err="1"/>
              <a:t>Masing-masing</a:t>
            </a:r>
            <a:r>
              <a:rPr lang="en-US" sz="1800" b="0" dirty="0"/>
              <a:t> </a:t>
            </a:r>
            <a:r>
              <a:rPr lang="en-US" sz="1800" b="0" dirty="0" err="1"/>
              <a:t>variabel</a:t>
            </a:r>
            <a:r>
              <a:rPr lang="en-US" sz="1800" b="0" dirty="0"/>
              <a:t> </a:t>
            </a:r>
            <a:r>
              <a:rPr lang="en-US" sz="1800" b="0" dirty="0" err="1"/>
              <a:t>dalam</a:t>
            </a:r>
            <a:r>
              <a:rPr lang="en-US" sz="1800" b="0" dirty="0"/>
              <a:t> $1000.</a:t>
            </a:r>
          </a:p>
          <a:p>
            <a:pPr marL="0" indent="0" eaLnBrk="1" hangingPunct="1">
              <a:buFontTx/>
              <a:buNone/>
            </a:pPr>
            <a:endParaRPr lang="en-US" sz="1800" b="0" dirty="0"/>
          </a:p>
          <a:p>
            <a:pPr marL="0" indent="0" eaLnBrk="1" hangingPunct="1">
              <a:buFontTx/>
              <a:buNone/>
            </a:pPr>
            <a:r>
              <a:rPr lang="en-US" sz="1800" b="0" dirty="0"/>
              <a:t>	z = 50.000x + 40.000y – 10x</a:t>
            </a:r>
            <a:r>
              <a:rPr lang="en-US" sz="1800" b="0" baseline="30000" dirty="0"/>
              <a:t>2</a:t>
            </a:r>
            <a:r>
              <a:rPr lang="en-US" sz="1800" b="0" dirty="0"/>
              <a:t> -20y</a:t>
            </a:r>
            <a:r>
              <a:rPr lang="en-US" sz="1800" b="0" baseline="30000" dirty="0"/>
              <a:t>2</a:t>
            </a:r>
            <a:r>
              <a:rPr lang="en-US" sz="1800" b="0" dirty="0"/>
              <a:t> -10xy</a:t>
            </a:r>
          </a:p>
          <a:p>
            <a:pPr marL="0" indent="0" eaLnBrk="1" hangingPunct="1">
              <a:buFontTx/>
              <a:buNone/>
            </a:pPr>
            <a:endParaRPr lang="en-US" sz="1800" b="0" dirty="0"/>
          </a:p>
          <a:p>
            <a:pPr marL="0" indent="0" eaLnBrk="1" hangingPunct="1">
              <a:buFontTx/>
              <a:buNone/>
            </a:pPr>
            <a:r>
              <a:rPr lang="en-US" sz="1800" b="0" dirty="0" err="1"/>
              <a:t>Berapa</a:t>
            </a:r>
            <a:r>
              <a:rPr lang="en-US" sz="1800" b="0" dirty="0"/>
              <a:t> </a:t>
            </a:r>
            <a:r>
              <a:rPr lang="en-US" sz="1800" b="0" dirty="0" err="1"/>
              <a:t>besar</a:t>
            </a:r>
            <a:r>
              <a:rPr lang="en-US" sz="1800" b="0" dirty="0"/>
              <a:t> </a:t>
            </a:r>
            <a:r>
              <a:rPr lang="en-US" sz="1800" b="0" dirty="0" err="1"/>
              <a:t>biaya</a:t>
            </a:r>
            <a:r>
              <a:rPr lang="en-US" sz="1800" b="0" dirty="0"/>
              <a:t> </a:t>
            </a:r>
            <a:r>
              <a:rPr lang="en-US" sz="1800" b="0" dirty="0" err="1"/>
              <a:t>iklan</a:t>
            </a:r>
            <a:r>
              <a:rPr lang="en-US" sz="1800" b="0" dirty="0"/>
              <a:t> </a:t>
            </a:r>
            <a:r>
              <a:rPr lang="en-US" sz="1800" b="0" dirty="0" err="1"/>
              <a:t>di</a:t>
            </a:r>
            <a:r>
              <a:rPr lang="en-US" sz="1800" b="0" dirty="0"/>
              <a:t> TV </a:t>
            </a:r>
            <a:r>
              <a:rPr lang="en-US" sz="1800" b="0" dirty="0" err="1"/>
              <a:t>dan</a:t>
            </a:r>
            <a:r>
              <a:rPr lang="en-US" sz="1800" b="0" dirty="0"/>
              <a:t> radio yang </a:t>
            </a:r>
            <a:r>
              <a:rPr lang="en-US" sz="1800" b="0" dirty="0" err="1"/>
              <a:t>harus</a:t>
            </a:r>
            <a:r>
              <a:rPr lang="en-US" sz="1800" b="0" dirty="0"/>
              <a:t> </a:t>
            </a:r>
            <a:r>
              <a:rPr lang="en-US" sz="1800" b="0" dirty="0" err="1"/>
              <a:t>dibelanjakan</a:t>
            </a:r>
            <a:r>
              <a:rPr lang="en-US" sz="1800" b="0" dirty="0"/>
              <a:t> </a:t>
            </a:r>
            <a:r>
              <a:rPr lang="en-US" sz="1800" b="0" dirty="0" err="1"/>
              <a:t>untuk</a:t>
            </a:r>
            <a:r>
              <a:rPr lang="en-US" sz="1800" b="0" dirty="0"/>
              <a:t> </a:t>
            </a:r>
            <a:r>
              <a:rPr lang="en-US" sz="1800" b="0" dirty="0" err="1"/>
              <a:t>memaksimalkan</a:t>
            </a:r>
            <a:r>
              <a:rPr lang="en-US" sz="1800" b="0" dirty="0"/>
              <a:t> </a:t>
            </a:r>
            <a:r>
              <a:rPr lang="en-US" sz="1800" b="0" dirty="0" err="1"/>
              <a:t>jumlah</a:t>
            </a:r>
            <a:r>
              <a:rPr lang="en-US" sz="1800" b="0" dirty="0"/>
              <a:t> </a:t>
            </a:r>
            <a:r>
              <a:rPr lang="en-US" sz="1800" b="0" dirty="0" err="1"/>
              <a:t>penjualan</a:t>
            </a:r>
            <a:r>
              <a:rPr lang="en-US" sz="1800" b="0" dirty="0"/>
              <a:t>?</a:t>
            </a:r>
          </a:p>
          <a:p>
            <a:pPr marL="0" indent="0" eaLnBrk="1" hangingPunct="1">
              <a:buFontTx/>
              <a:buNone/>
            </a:pPr>
            <a:endParaRPr lang="en-US" sz="1800" b="0" dirty="0"/>
          </a:p>
          <a:p>
            <a:pPr marL="0" indent="0" eaLnBrk="1" hangingPunct="1">
              <a:buFontTx/>
              <a:buNone/>
            </a:pPr>
            <a:r>
              <a:rPr lang="en-US" sz="1800" b="0" dirty="0" err="1"/>
              <a:t>Jawab</a:t>
            </a:r>
            <a:r>
              <a:rPr lang="en-US" sz="1800" b="0" dirty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/>
              <a:t>f</a:t>
            </a:r>
            <a:r>
              <a:rPr lang="en-US" sz="1800" b="0" baseline="-25000" dirty="0" err="1"/>
              <a:t>x</a:t>
            </a:r>
            <a:r>
              <a:rPr lang="en-US" sz="1800" b="0" dirty="0"/>
              <a:t> = 50.000 – 20x – 10y = 0 </a:t>
            </a:r>
            <a:r>
              <a:rPr lang="en-US" sz="1800" b="0" dirty="0">
                <a:sym typeface="Wingdings" pitchFamily="2" charset="2"/>
              </a:rPr>
              <a:t></a:t>
            </a:r>
            <a:r>
              <a:rPr lang="en-US" sz="1800" b="0" dirty="0"/>
              <a:t>  20x + 10y = 50.000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/>
              <a:t>f</a:t>
            </a:r>
            <a:r>
              <a:rPr lang="en-US" sz="1800" b="0" baseline="-25000" dirty="0" err="1"/>
              <a:t>y</a:t>
            </a:r>
            <a:r>
              <a:rPr lang="en-US" sz="1800" b="0" dirty="0"/>
              <a:t> = 40.000 – 40y – 10x = 0 </a:t>
            </a:r>
            <a:r>
              <a:rPr lang="en-US" sz="1800" b="0" dirty="0">
                <a:sym typeface="Wingdings" pitchFamily="2" charset="2"/>
              </a:rPr>
              <a:t>  </a:t>
            </a:r>
            <a:r>
              <a:rPr lang="en-US" sz="1800" b="0" dirty="0"/>
              <a:t>10x + 40y = 40.000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 err="1"/>
              <a:t>eliminasi</a:t>
            </a:r>
            <a:r>
              <a:rPr lang="en-US" sz="1800" b="0" dirty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/>
              <a:t>20x + 10y =  50.000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/>
              <a:t>20x + 80y =  80.000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/>
              <a:t>         -70y = -30.000	</a:t>
            </a:r>
            <a:r>
              <a:rPr lang="en-US" sz="1800" b="0" dirty="0">
                <a:sym typeface="Wingdings" pitchFamily="2" charset="2"/>
              </a:rPr>
              <a:t> y = 428,57</a:t>
            </a:r>
            <a:r>
              <a:rPr lang="en-US" sz="1800" b="0" dirty="0"/>
              <a:t>	</a:t>
            </a:r>
          </a:p>
          <a:p>
            <a:pPr marL="0" indent="0" eaLnBrk="1" hangingPunct="1">
              <a:buFontTx/>
              <a:buNone/>
            </a:pPr>
            <a:endParaRPr lang="en-US" sz="1800" b="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5791200"/>
            <a:ext cx="2514600" cy="0"/>
            <a:chOff x="838200" y="5791200"/>
            <a:chExt cx="2514600" cy="0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336" y="345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1824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09600" y="5867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438400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95400" y="3352800"/>
            <a:ext cx="1447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FUNGSI MULTIVARIAT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7772400" cy="49069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dapat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memiliki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lebih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dari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satu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variabel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bebas</a:t>
            </a:r>
            <a:r>
              <a:rPr lang="en-US" sz="2000" b="0" dirty="0">
                <a:latin typeface="Comic Sans MS" pitchFamily="66" charset="0"/>
              </a:rPr>
              <a:t>.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demikian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biasanya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disebut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sebagai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fungsi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multivariat</a:t>
            </a:r>
            <a:r>
              <a:rPr lang="en-US" sz="2000" b="0" dirty="0">
                <a:latin typeface="Comic Sans MS" pitchFamily="66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satu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terikat</a:t>
            </a:r>
            <a:r>
              <a:rPr lang="en-US" sz="2000" b="0" dirty="0">
                <a:latin typeface="Comic Sans MS" pitchFamily="66" charset="0"/>
              </a:rPr>
              <a:t> z </a:t>
            </a:r>
            <a:r>
              <a:rPr lang="en-US" sz="2000" b="0" dirty="0" err="1">
                <a:latin typeface="Comic Sans MS" pitchFamily="66" charset="0"/>
              </a:rPr>
              <a:t>dan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dua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bebas</a:t>
            </a:r>
            <a:r>
              <a:rPr lang="en-US" sz="2000" b="0" dirty="0">
                <a:latin typeface="Comic Sans MS" pitchFamily="66" charset="0"/>
              </a:rPr>
              <a:t> x </a:t>
            </a:r>
            <a:r>
              <a:rPr lang="en-US" sz="2000" b="0" dirty="0" err="1">
                <a:latin typeface="Comic Sans MS" pitchFamily="66" charset="0"/>
              </a:rPr>
              <a:t>dan</a:t>
            </a:r>
            <a:r>
              <a:rPr lang="en-US" sz="2000" b="0" dirty="0">
                <a:latin typeface="Comic Sans MS" pitchFamily="66" charset="0"/>
              </a:rPr>
              <a:t> y </a:t>
            </a:r>
            <a:r>
              <a:rPr lang="en-US" sz="2000" b="0" dirty="0" err="1">
                <a:latin typeface="Comic Sans MS" pitchFamily="66" charset="0"/>
              </a:rPr>
              <a:t>dapat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ditulis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sebagai</a:t>
            </a:r>
            <a:r>
              <a:rPr lang="en-US" sz="2000" b="0" dirty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	z = f(</a:t>
            </a:r>
            <a:r>
              <a:rPr lang="en-US" sz="2000" b="0" dirty="0" err="1">
                <a:latin typeface="Comic Sans MS" pitchFamily="66" charset="0"/>
              </a:rPr>
              <a:t>x,y</a:t>
            </a:r>
            <a:r>
              <a:rPr lang="en-US" sz="2000" b="0" dirty="0">
                <a:latin typeface="Comic Sans MS" pitchFamily="66" charset="0"/>
              </a:rPr>
              <a:t>)</a:t>
            </a: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Jumlah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suatu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akan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menentukan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jumlah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dimensi</a:t>
            </a:r>
            <a:r>
              <a:rPr lang="en-US" sz="2000" b="0" dirty="0">
                <a:latin typeface="Comic Sans MS" pitchFamily="66" charset="0"/>
              </a:rPr>
              <a:t> yang </a:t>
            </a:r>
            <a:r>
              <a:rPr lang="en-US" sz="2000" b="0" dirty="0" err="1">
                <a:latin typeface="Comic Sans MS" pitchFamily="66" charset="0"/>
              </a:rPr>
              <a:t>diperlukan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untuk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menggambarnya</a:t>
            </a:r>
            <a:r>
              <a:rPr lang="en-US" sz="2000" b="0" dirty="0">
                <a:latin typeface="Comic Sans MS" pitchFamily="66" charset="0"/>
              </a:rPr>
              <a:t>.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satu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bebas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memerlukan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ruang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dua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dimensi</a:t>
            </a:r>
            <a:r>
              <a:rPr lang="en-US" sz="2000" b="0" dirty="0">
                <a:latin typeface="Comic Sans MS" pitchFamily="66" charset="0"/>
              </a:rPr>
              <a:t>, </a:t>
            </a:r>
            <a:r>
              <a:rPr lang="en-US" sz="2000" b="0" dirty="0" err="1">
                <a:latin typeface="Comic Sans MS" pitchFamily="66" charset="0"/>
              </a:rPr>
              <a:t>sementara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dua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bebas</a:t>
            </a:r>
            <a:r>
              <a:rPr lang="en-US" sz="2000" b="0" dirty="0">
                <a:latin typeface="Comic Sans MS" pitchFamily="66" charset="0"/>
              </a:rPr>
              <a:t> (</a:t>
            </a:r>
            <a:r>
              <a:rPr lang="en-US" sz="2000" b="0" i="1" dirty="0" err="1">
                <a:latin typeface="Comic Sans MS" pitchFamily="66" charset="0"/>
              </a:rPr>
              <a:t>bivariat</a:t>
            </a:r>
            <a:r>
              <a:rPr lang="en-US" sz="2000" b="0" dirty="0">
                <a:latin typeface="Comic Sans MS" pitchFamily="66" charset="0"/>
              </a:rPr>
              <a:t>) </a:t>
            </a:r>
            <a:r>
              <a:rPr lang="en-US" sz="2000" b="0" dirty="0" err="1">
                <a:latin typeface="Comic Sans MS" pitchFamily="66" charset="0"/>
              </a:rPr>
              <a:t>memerlukan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ruang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tiga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dimensi</a:t>
            </a:r>
            <a:r>
              <a:rPr lang="en-US" sz="2000" b="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BIAYA IKLAN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18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1800" b="0" dirty="0"/>
              <a:t>          20x + 10(428,57) 	= 50.000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			     20x 	= 45.714,3 </a:t>
            </a:r>
            <a:r>
              <a:rPr lang="en-US" sz="1800" b="0" dirty="0">
                <a:sym typeface="Wingdings" pitchFamily="2" charset="2"/>
              </a:rPr>
              <a:t> </a:t>
            </a:r>
            <a:r>
              <a:rPr lang="en-US" sz="1800" b="0" dirty="0"/>
              <a:t>x	= 2.285,72</a:t>
            </a:r>
          </a:p>
          <a:p>
            <a:pPr algn="just" eaLnBrk="1" hangingPunct="1">
              <a:buFontTx/>
              <a:buNone/>
            </a:pPr>
            <a:endParaRPr lang="en-US" sz="1800" b="0" dirty="0"/>
          </a:p>
          <a:p>
            <a:pPr algn="just" eaLnBrk="1" hangingPunct="1">
              <a:buFontTx/>
              <a:buNone/>
            </a:pPr>
            <a:r>
              <a:rPr lang="en-US" sz="1800" b="0" dirty="0" err="1"/>
              <a:t>Jadi</a:t>
            </a:r>
            <a:r>
              <a:rPr lang="en-US" sz="1800" b="0" dirty="0"/>
              <a:t> </a:t>
            </a:r>
            <a:r>
              <a:rPr lang="en-US" sz="1800" b="0" dirty="0" err="1"/>
              <a:t>penjualan</a:t>
            </a:r>
            <a:r>
              <a:rPr lang="en-US" sz="1800" b="0" dirty="0"/>
              <a:t> </a:t>
            </a:r>
            <a:r>
              <a:rPr lang="en-US" sz="1800" b="0" dirty="0" err="1"/>
              <a:t>kritis</a:t>
            </a:r>
            <a:r>
              <a:rPr lang="en-US" sz="1800" b="0" dirty="0"/>
              <a:t> </a:t>
            </a:r>
            <a:r>
              <a:rPr lang="en-US" sz="1800" b="0" dirty="0" err="1"/>
              <a:t>sebesar</a:t>
            </a:r>
            <a:r>
              <a:rPr lang="en-US" sz="1800" b="0" dirty="0"/>
              <a:t> :</a:t>
            </a:r>
          </a:p>
          <a:p>
            <a:pPr algn="just" eaLnBrk="1" hangingPunct="1">
              <a:buFontTx/>
              <a:buNone/>
            </a:pPr>
            <a:r>
              <a:rPr lang="en-US" sz="1800" b="0" dirty="0"/>
              <a:t>	f(2.285,72; </a:t>
            </a:r>
            <a:r>
              <a:rPr lang="en-US" sz="1800" b="0" dirty="0">
                <a:sym typeface="Wingdings" pitchFamily="2" charset="2"/>
              </a:rPr>
              <a:t>428,57) = 65.714.296 unit</a:t>
            </a:r>
          </a:p>
          <a:p>
            <a:pPr algn="just"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  <a:p>
            <a:pPr marL="0" indent="0" algn="just"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Untuk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membuktikan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tersebut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merupakan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maksimum</a:t>
            </a:r>
            <a:r>
              <a:rPr lang="en-US" sz="1800" b="0" dirty="0">
                <a:sym typeface="Wingdings" pitchFamily="2" charset="2"/>
              </a:rPr>
              <a:t>, </a:t>
            </a:r>
            <a:r>
              <a:rPr lang="en-US" sz="1800" b="0" dirty="0" err="1">
                <a:sym typeface="Wingdings" pitchFamily="2" charset="2"/>
              </a:rPr>
              <a:t>uji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karakteristiknya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dengan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tes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derivatif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orde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ke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dua</a:t>
            </a:r>
            <a:r>
              <a:rPr lang="en-US" sz="1800" b="0" dirty="0">
                <a:sym typeface="Wingdings" pitchFamily="2" charset="2"/>
              </a:rPr>
              <a:t> :</a:t>
            </a: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xx</a:t>
            </a:r>
            <a:r>
              <a:rPr lang="en-US" sz="1800" b="0" dirty="0">
                <a:sym typeface="Wingdings" pitchFamily="2" charset="2"/>
              </a:rPr>
              <a:t> = -20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xy</a:t>
            </a:r>
            <a:r>
              <a:rPr lang="en-US" sz="1800" b="0" dirty="0">
                <a:sym typeface="Wingdings" pitchFamily="2" charset="2"/>
              </a:rPr>
              <a:t> = -10</a:t>
            </a: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yy</a:t>
            </a:r>
            <a:r>
              <a:rPr lang="en-US" sz="1800" b="0" dirty="0">
                <a:sym typeface="Wingdings" pitchFamily="2" charset="2"/>
              </a:rPr>
              <a:t> = -40	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yx</a:t>
            </a:r>
            <a:r>
              <a:rPr lang="en-US" sz="1800" b="0" dirty="0">
                <a:sym typeface="Wingdings" pitchFamily="2" charset="2"/>
              </a:rPr>
              <a:t> = -10</a:t>
            </a:r>
          </a:p>
          <a:p>
            <a:pPr algn="just"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D</a:t>
            </a:r>
            <a:r>
              <a:rPr lang="en-US" sz="1800" b="0" dirty="0"/>
              <a:t>(2.285,72; </a:t>
            </a:r>
            <a:r>
              <a:rPr lang="en-US" sz="1800" b="0" dirty="0">
                <a:sym typeface="Wingdings" pitchFamily="2" charset="2"/>
              </a:rPr>
              <a:t>428,57) 	= (-20)(-40) – (-10)</a:t>
            </a:r>
            <a:r>
              <a:rPr lang="en-US" sz="1800" b="0" baseline="30000" dirty="0">
                <a:sym typeface="Wingdings" pitchFamily="2" charset="2"/>
              </a:rPr>
              <a:t>2</a:t>
            </a:r>
          </a:p>
          <a:p>
            <a:pPr algn="just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			= 700  (&gt;0) </a:t>
            </a:r>
            <a:r>
              <a:rPr lang="en-US" sz="1800" b="0" dirty="0" err="1">
                <a:sym typeface="Wingdings" pitchFamily="2" charset="2"/>
              </a:rPr>
              <a:t>dengan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xx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f</a:t>
            </a:r>
            <a:r>
              <a:rPr lang="en-US" sz="1800" b="0" baseline="-25000" dirty="0" err="1">
                <a:sym typeface="Wingdings" pitchFamily="2" charset="2"/>
              </a:rPr>
              <a:t>yy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negatif</a:t>
            </a:r>
            <a:endParaRPr lang="en-US" sz="1800" b="0" dirty="0">
              <a:sym typeface="Wingdings" pitchFamily="2" charset="2"/>
            </a:endParaRPr>
          </a:p>
          <a:p>
            <a:pPr algn="just"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  <a:p>
            <a:pPr marL="0" indent="0" algn="just"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Berarti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penjualan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sebesar</a:t>
            </a:r>
            <a:r>
              <a:rPr lang="en-US" sz="1800" b="0" dirty="0">
                <a:sym typeface="Wingdings" pitchFamily="2" charset="2"/>
              </a:rPr>
              <a:t> 65.714.296 unit </a:t>
            </a:r>
            <a:r>
              <a:rPr lang="en-US" sz="1800" b="0" dirty="0" err="1">
                <a:sym typeface="Wingdings" pitchFamily="2" charset="2"/>
              </a:rPr>
              <a:t>merupakan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penjualan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maksimum</a:t>
            </a:r>
            <a:r>
              <a:rPr lang="en-US" sz="1800" b="0" dirty="0">
                <a:sym typeface="Wingdings" pitchFamily="2" charset="2"/>
              </a:rPr>
              <a:t> yang </a:t>
            </a:r>
            <a:r>
              <a:rPr lang="en-US" sz="1800" b="0" dirty="0" err="1">
                <a:sym typeface="Wingdings" pitchFamily="2" charset="2"/>
              </a:rPr>
              <a:t>dapat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dicapai</a:t>
            </a:r>
            <a:r>
              <a:rPr lang="en-US" sz="1800" b="0" dirty="0">
                <a:sym typeface="Wingdings" pitchFamily="2" charset="2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PEMODELAN HARGA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12838"/>
            <a:ext cx="7696200" cy="50593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perusahaan</a:t>
            </a:r>
            <a:r>
              <a:rPr lang="en-US" sz="2000" b="0" dirty="0"/>
              <a:t> </a:t>
            </a:r>
            <a:r>
              <a:rPr lang="en-US" sz="2000" b="0" dirty="0" err="1"/>
              <a:t>menjual</a:t>
            </a:r>
            <a:r>
              <a:rPr lang="en-US" sz="2000" b="0" dirty="0"/>
              <a:t> </a:t>
            </a:r>
            <a:r>
              <a:rPr lang="en-US" sz="2000" b="0" dirty="0" err="1"/>
              <a:t>dua</a:t>
            </a:r>
            <a:r>
              <a:rPr lang="en-US" sz="2000" b="0" dirty="0"/>
              <a:t> </a:t>
            </a:r>
            <a:r>
              <a:rPr lang="en-US" sz="2000" b="0" dirty="0" err="1"/>
              <a:t>produk</a:t>
            </a:r>
            <a:r>
              <a:rPr lang="en-US" sz="2000" b="0" dirty="0"/>
              <a:t> </a:t>
            </a:r>
            <a:r>
              <a:rPr lang="en-US" sz="2000" b="0" dirty="0" err="1"/>
              <a:t>dengan</a:t>
            </a:r>
            <a:r>
              <a:rPr lang="en-US" sz="2000" b="0" dirty="0"/>
              <a:t> demand :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/>
              <a:t>	q</a:t>
            </a:r>
            <a:r>
              <a:rPr lang="en-US" sz="2000" b="0" baseline="-25000" dirty="0"/>
              <a:t>1</a:t>
            </a:r>
            <a:r>
              <a:rPr lang="en-US" sz="2000" b="0" dirty="0"/>
              <a:t> = 150 – 2p</a:t>
            </a:r>
            <a:r>
              <a:rPr lang="en-US" sz="2000" b="0" baseline="-25000" dirty="0"/>
              <a:t>1</a:t>
            </a:r>
            <a:r>
              <a:rPr lang="en-US" sz="2000" b="0" dirty="0"/>
              <a:t> – p</a:t>
            </a:r>
            <a:r>
              <a:rPr lang="en-US" sz="2000" b="0" baseline="-25000" dirty="0"/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/>
              <a:t>	q</a:t>
            </a:r>
            <a:r>
              <a:rPr lang="en-US" sz="2000" b="0" baseline="-25000" dirty="0"/>
              <a:t>2</a:t>
            </a:r>
            <a:r>
              <a:rPr lang="en-US" sz="2000" b="0" dirty="0"/>
              <a:t> = 200 – p</a:t>
            </a:r>
            <a:r>
              <a:rPr lang="en-US" sz="2000" b="0" baseline="-25000" dirty="0"/>
              <a:t>1</a:t>
            </a:r>
            <a:r>
              <a:rPr lang="en-US" sz="2000" b="0" dirty="0"/>
              <a:t> – 3p</a:t>
            </a:r>
            <a:r>
              <a:rPr lang="en-US" sz="2000" b="0" baseline="-25000" dirty="0"/>
              <a:t>2</a:t>
            </a:r>
            <a:r>
              <a:rPr lang="en-US" sz="2000" b="0" dirty="0"/>
              <a:t> 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err="1"/>
              <a:t>Dengan</a:t>
            </a:r>
            <a:r>
              <a:rPr lang="en-US" sz="2000" b="0" dirty="0"/>
              <a:t> p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harga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dolar</a:t>
            </a:r>
            <a:r>
              <a:rPr lang="en-US" sz="2000" b="0" dirty="0"/>
              <a:t> </a:t>
            </a:r>
            <a:r>
              <a:rPr lang="en-US" sz="2000" b="0" dirty="0" err="1"/>
              <a:t>sementara</a:t>
            </a:r>
            <a:r>
              <a:rPr lang="en-US" sz="2000" b="0" dirty="0"/>
              <a:t> q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permintaan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ribuan</a:t>
            </a:r>
            <a:r>
              <a:rPr lang="en-US" sz="2000" b="0" dirty="0"/>
              <a:t> unit.</a:t>
            </a:r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r>
              <a:rPr lang="en-US" sz="2000" b="0" dirty="0" err="1"/>
              <a:t>Berapakah</a:t>
            </a:r>
            <a:r>
              <a:rPr lang="en-US" sz="2000" b="0" dirty="0"/>
              <a:t> </a:t>
            </a:r>
            <a:r>
              <a:rPr lang="en-US" sz="2000" b="0" dirty="0" err="1"/>
              <a:t>harga</a:t>
            </a:r>
            <a:r>
              <a:rPr lang="en-US" sz="2000" b="0" dirty="0"/>
              <a:t> </a:t>
            </a:r>
            <a:r>
              <a:rPr lang="en-US" sz="2000" b="0" dirty="0" err="1"/>
              <a:t>jual</a:t>
            </a:r>
            <a:r>
              <a:rPr lang="en-US" sz="2000" b="0" dirty="0"/>
              <a:t> </a:t>
            </a:r>
            <a:r>
              <a:rPr lang="en-US" sz="2000" b="0" dirty="0" err="1"/>
              <a:t>masing-masing</a:t>
            </a:r>
            <a:r>
              <a:rPr lang="en-US" sz="2000" b="0" dirty="0"/>
              <a:t> </a:t>
            </a:r>
            <a:r>
              <a:rPr lang="en-US" sz="2000" b="0" dirty="0" err="1"/>
              <a:t>produk</a:t>
            </a:r>
            <a:r>
              <a:rPr lang="en-US" sz="2000" b="0" dirty="0"/>
              <a:t> agar revenue </a:t>
            </a:r>
            <a:r>
              <a:rPr lang="en-US" sz="2000" b="0" dirty="0" err="1"/>
              <a:t>maksimum</a:t>
            </a:r>
            <a:r>
              <a:rPr lang="en-US" sz="2000" b="0" dirty="0"/>
              <a:t>?</a:t>
            </a:r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r>
              <a:rPr lang="en-US" sz="2000" b="0" dirty="0" err="1"/>
              <a:t>Jawab</a:t>
            </a:r>
            <a:r>
              <a:rPr lang="en-US" sz="2000" b="0" dirty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/>
              <a:t>         R 	= p</a:t>
            </a:r>
            <a:r>
              <a:rPr lang="en-US" sz="2000" b="0" baseline="-25000" dirty="0"/>
              <a:t>1</a:t>
            </a:r>
            <a:r>
              <a:rPr lang="en-US" sz="2000" b="0" dirty="0"/>
              <a:t>q</a:t>
            </a:r>
            <a:r>
              <a:rPr lang="en-US" sz="2000" b="0" baseline="-25000" dirty="0"/>
              <a:t>1</a:t>
            </a:r>
            <a:r>
              <a:rPr lang="en-US" sz="2000" b="0" dirty="0"/>
              <a:t> + p</a:t>
            </a:r>
            <a:r>
              <a:rPr lang="en-US" sz="2000" b="0" baseline="-25000" dirty="0"/>
              <a:t>2</a:t>
            </a:r>
            <a:r>
              <a:rPr lang="en-US" sz="2000" b="0" dirty="0"/>
              <a:t>q</a:t>
            </a:r>
            <a:r>
              <a:rPr lang="en-US" sz="2000" b="0" baseline="-25000" dirty="0"/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/>
              <a:t>	= p</a:t>
            </a:r>
            <a:r>
              <a:rPr lang="en-US" sz="2000" b="0" baseline="-25000" dirty="0"/>
              <a:t>1</a:t>
            </a:r>
            <a:r>
              <a:rPr lang="en-US" sz="2000" b="0" dirty="0"/>
              <a:t>(150 – 2p</a:t>
            </a:r>
            <a:r>
              <a:rPr lang="en-US" sz="2000" b="0" baseline="-25000" dirty="0"/>
              <a:t>1</a:t>
            </a:r>
            <a:r>
              <a:rPr lang="en-US" sz="2000" b="0" dirty="0"/>
              <a:t> – p</a:t>
            </a:r>
            <a:r>
              <a:rPr lang="en-US" sz="2000" b="0" baseline="-25000" dirty="0"/>
              <a:t>2</a:t>
            </a:r>
            <a:r>
              <a:rPr lang="en-US" sz="2000" b="0" dirty="0"/>
              <a:t>) + p</a:t>
            </a:r>
            <a:r>
              <a:rPr lang="en-US" sz="2000" b="0" baseline="-25000" dirty="0"/>
              <a:t>2</a:t>
            </a:r>
            <a:r>
              <a:rPr lang="en-US" sz="2000" b="0" dirty="0"/>
              <a:t>(200 – p</a:t>
            </a:r>
            <a:r>
              <a:rPr lang="en-US" sz="2000" b="0" baseline="-25000" dirty="0"/>
              <a:t>1</a:t>
            </a:r>
            <a:r>
              <a:rPr lang="en-US" sz="2000" b="0" dirty="0"/>
              <a:t> – 3p</a:t>
            </a:r>
            <a:r>
              <a:rPr lang="en-US" sz="2000" b="0" baseline="-25000" dirty="0"/>
              <a:t>2</a:t>
            </a:r>
            <a:r>
              <a:rPr lang="en-US" sz="2000" b="0" dirty="0"/>
              <a:t>)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/>
              <a:t>	= 150p</a:t>
            </a:r>
            <a:r>
              <a:rPr lang="en-US" sz="2000" b="0" baseline="-25000" dirty="0"/>
              <a:t>1</a:t>
            </a:r>
            <a:r>
              <a:rPr lang="en-US" sz="2000" b="0" dirty="0"/>
              <a:t> – 2p</a:t>
            </a:r>
            <a:r>
              <a:rPr lang="en-US" sz="2000" b="0" baseline="-25000" dirty="0"/>
              <a:t>1</a:t>
            </a:r>
            <a:r>
              <a:rPr lang="en-US" sz="2000" b="0" baseline="30000" dirty="0"/>
              <a:t>2</a:t>
            </a:r>
            <a:r>
              <a:rPr lang="en-US" sz="2000" b="0" dirty="0"/>
              <a:t> - p</a:t>
            </a:r>
            <a:r>
              <a:rPr lang="en-US" sz="2000" b="0" baseline="-25000" dirty="0"/>
              <a:t>1</a:t>
            </a:r>
            <a:r>
              <a:rPr lang="en-US" sz="2000" b="0" dirty="0"/>
              <a:t>p</a:t>
            </a:r>
            <a:r>
              <a:rPr lang="en-US" sz="2000" b="0" baseline="-25000" dirty="0"/>
              <a:t>2 </a:t>
            </a:r>
            <a:r>
              <a:rPr lang="en-US" sz="2000" b="0" dirty="0"/>
              <a:t>+ 200p</a:t>
            </a:r>
            <a:r>
              <a:rPr lang="en-US" sz="2000" b="0" baseline="-25000" dirty="0"/>
              <a:t>2</a:t>
            </a:r>
            <a:r>
              <a:rPr lang="en-US" sz="2000" b="0" dirty="0"/>
              <a:t> - p</a:t>
            </a:r>
            <a:r>
              <a:rPr lang="en-US" sz="2000" b="0" baseline="-25000" dirty="0"/>
              <a:t>1</a:t>
            </a:r>
            <a:r>
              <a:rPr lang="en-US" sz="2000" b="0" dirty="0"/>
              <a:t>p</a:t>
            </a:r>
            <a:r>
              <a:rPr lang="en-US" sz="2000" b="0" baseline="-25000" dirty="0"/>
              <a:t>2</a:t>
            </a:r>
            <a:r>
              <a:rPr lang="en-US" sz="2000" b="0" dirty="0"/>
              <a:t> - 3p</a:t>
            </a:r>
            <a:r>
              <a:rPr lang="en-US" sz="2000" b="0" baseline="-25000" dirty="0"/>
              <a:t>2</a:t>
            </a:r>
            <a:r>
              <a:rPr lang="en-US" sz="2000" b="0" baseline="30000" dirty="0"/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/>
              <a:t>	= 150p</a:t>
            </a:r>
            <a:r>
              <a:rPr lang="en-US" sz="2000" b="0" baseline="-25000" dirty="0"/>
              <a:t>1</a:t>
            </a:r>
            <a:r>
              <a:rPr lang="en-US" sz="2000" b="0" dirty="0"/>
              <a:t> - 2p</a:t>
            </a:r>
            <a:r>
              <a:rPr lang="en-US" sz="2000" b="0" baseline="-25000" dirty="0"/>
              <a:t>1</a:t>
            </a:r>
            <a:r>
              <a:rPr lang="en-US" sz="2000" b="0" baseline="30000" dirty="0"/>
              <a:t>2</a:t>
            </a:r>
            <a:r>
              <a:rPr lang="en-US" sz="2000" b="0" dirty="0"/>
              <a:t> - 2p</a:t>
            </a:r>
            <a:r>
              <a:rPr lang="en-US" sz="2000" b="0" baseline="-25000" dirty="0"/>
              <a:t>1</a:t>
            </a:r>
            <a:r>
              <a:rPr lang="en-US" sz="2000" b="0" dirty="0"/>
              <a:t>p</a:t>
            </a:r>
            <a:r>
              <a:rPr lang="en-US" sz="2000" b="0" baseline="-25000" dirty="0"/>
              <a:t>2</a:t>
            </a:r>
            <a:r>
              <a:rPr lang="en-US" sz="2000" b="0" dirty="0"/>
              <a:t> + 200p</a:t>
            </a:r>
            <a:r>
              <a:rPr lang="en-US" sz="2000" b="0" baseline="-25000" dirty="0"/>
              <a:t>2</a:t>
            </a:r>
            <a:r>
              <a:rPr lang="en-US" sz="2000" b="0" dirty="0"/>
              <a:t> - 3p</a:t>
            </a:r>
            <a:r>
              <a:rPr lang="en-US" sz="2000" b="0" baseline="-25000" dirty="0"/>
              <a:t>2</a:t>
            </a:r>
            <a:r>
              <a:rPr lang="en-US" sz="2000" b="0" baseline="30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PEMODELAN HARGA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48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/>
              <a:t>R = f(</a:t>
            </a:r>
            <a:r>
              <a:rPr lang="en-US" sz="1800" b="0" dirty="0" err="1"/>
              <a:t>x,y</a:t>
            </a:r>
            <a:r>
              <a:rPr lang="en-US" sz="1800" b="0" dirty="0"/>
              <a:t>) = 150p</a:t>
            </a:r>
            <a:r>
              <a:rPr lang="en-US" sz="1800" b="0" baseline="-25000" dirty="0"/>
              <a:t>1</a:t>
            </a:r>
            <a:r>
              <a:rPr lang="en-US" sz="1800" b="0" dirty="0"/>
              <a:t> - 2p</a:t>
            </a:r>
            <a:r>
              <a:rPr lang="en-US" sz="1800" b="0" baseline="-25000" dirty="0"/>
              <a:t>1</a:t>
            </a:r>
            <a:r>
              <a:rPr lang="en-US" sz="1800" b="0" baseline="30000" dirty="0"/>
              <a:t>2</a:t>
            </a:r>
            <a:r>
              <a:rPr lang="en-US" sz="1800" b="0" dirty="0"/>
              <a:t> - 2p</a:t>
            </a:r>
            <a:r>
              <a:rPr lang="en-US" sz="1800" b="0" baseline="-25000" dirty="0"/>
              <a:t>1</a:t>
            </a:r>
            <a:r>
              <a:rPr lang="en-US" sz="1800" b="0" dirty="0"/>
              <a:t>p</a:t>
            </a:r>
            <a:r>
              <a:rPr lang="en-US" sz="1800" b="0" baseline="-25000" dirty="0"/>
              <a:t>2</a:t>
            </a:r>
            <a:r>
              <a:rPr lang="en-US" sz="1800" b="0" dirty="0"/>
              <a:t> + 200p</a:t>
            </a:r>
            <a:r>
              <a:rPr lang="en-US" sz="1800" b="0" baseline="-25000" dirty="0"/>
              <a:t>2</a:t>
            </a:r>
            <a:r>
              <a:rPr lang="en-US" sz="1800" b="0" dirty="0"/>
              <a:t> - 3p</a:t>
            </a:r>
            <a:r>
              <a:rPr lang="en-US" sz="1800" b="0" baseline="-25000" dirty="0"/>
              <a:t>2</a:t>
            </a:r>
            <a:r>
              <a:rPr lang="en-US" sz="1800" b="0" baseline="30000" dirty="0"/>
              <a:t>2</a:t>
            </a:r>
          </a:p>
          <a:p>
            <a:pPr eaLnBrk="1" hangingPunct="1">
              <a:buFontTx/>
              <a:buNone/>
            </a:pPr>
            <a:endParaRPr lang="en-US" sz="1800" b="0" baseline="30000" dirty="0"/>
          </a:p>
          <a:p>
            <a:pPr eaLnBrk="1" hangingPunct="1">
              <a:buFontTx/>
              <a:buNone/>
            </a:pPr>
            <a:r>
              <a:rPr lang="en-US" sz="1800" b="0" dirty="0" err="1"/>
              <a:t>Syarat</a:t>
            </a:r>
            <a:r>
              <a:rPr lang="en-US" sz="1800" b="0" dirty="0"/>
              <a:t> </a:t>
            </a:r>
            <a:r>
              <a:rPr lang="en-US" sz="1800" b="0" dirty="0" err="1"/>
              <a:t>titik</a:t>
            </a:r>
            <a:r>
              <a:rPr lang="en-US" sz="1800" b="0" dirty="0"/>
              <a:t> </a:t>
            </a:r>
            <a:r>
              <a:rPr lang="en-US" sz="1800" b="0" dirty="0" err="1"/>
              <a:t>kritis</a:t>
            </a:r>
            <a:r>
              <a:rPr lang="en-US" sz="1800" b="0" dirty="0"/>
              <a:t> :</a:t>
            </a:r>
          </a:p>
          <a:p>
            <a:pPr eaLnBrk="1" hangingPunct="1">
              <a:buFontTx/>
              <a:buNone/>
            </a:pPr>
            <a:r>
              <a:rPr lang="en-US" sz="1800" b="0" dirty="0"/>
              <a:t>f</a:t>
            </a:r>
            <a:r>
              <a:rPr lang="en-US" sz="1800" b="0" baseline="-25000" dirty="0"/>
              <a:t>p1</a:t>
            </a:r>
            <a:r>
              <a:rPr lang="en-US" sz="1800" b="0" dirty="0"/>
              <a:t> = 150 – 4p</a:t>
            </a:r>
            <a:r>
              <a:rPr lang="en-US" sz="1800" b="0" baseline="-25000" dirty="0"/>
              <a:t>1</a:t>
            </a:r>
            <a:r>
              <a:rPr lang="en-US" sz="1800" b="0" dirty="0"/>
              <a:t> – 2p</a:t>
            </a:r>
            <a:r>
              <a:rPr lang="en-US" sz="1800" b="0" baseline="-25000" dirty="0"/>
              <a:t>2</a:t>
            </a:r>
            <a:r>
              <a:rPr lang="en-US" sz="1800" b="0" dirty="0"/>
              <a:t> = 0 </a:t>
            </a:r>
            <a:r>
              <a:rPr lang="en-US" sz="1800" b="0" dirty="0">
                <a:sym typeface="Wingdings" pitchFamily="2" charset="2"/>
              </a:rPr>
              <a:t></a:t>
            </a:r>
            <a:r>
              <a:rPr lang="en-US" sz="1800" b="0" dirty="0"/>
              <a:t> 4p</a:t>
            </a:r>
            <a:r>
              <a:rPr lang="en-US" sz="1800" b="0" baseline="-25000" dirty="0"/>
              <a:t>1</a:t>
            </a:r>
            <a:r>
              <a:rPr lang="en-US" sz="1800" b="0" dirty="0"/>
              <a:t> + 2p</a:t>
            </a:r>
            <a:r>
              <a:rPr lang="en-US" sz="1800" b="0" baseline="-25000" dirty="0"/>
              <a:t>2</a:t>
            </a:r>
            <a:r>
              <a:rPr lang="en-US" sz="1800" b="0" dirty="0"/>
              <a:t> = 150</a:t>
            </a:r>
          </a:p>
          <a:p>
            <a:pPr eaLnBrk="1" hangingPunct="1">
              <a:buFontTx/>
              <a:buNone/>
            </a:pPr>
            <a:r>
              <a:rPr lang="en-US" sz="1800" b="0" dirty="0"/>
              <a:t>f</a:t>
            </a:r>
            <a:r>
              <a:rPr lang="en-US" sz="1800" b="0" baseline="-25000" dirty="0"/>
              <a:t>p2</a:t>
            </a:r>
            <a:r>
              <a:rPr lang="en-US" sz="1800" b="0" dirty="0"/>
              <a:t> = 200 – 2p</a:t>
            </a:r>
            <a:r>
              <a:rPr lang="en-US" sz="1800" b="0" baseline="-25000" dirty="0"/>
              <a:t>1</a:t>
            </a:r>
            <a:r>
              <a:rPr lang="en-US" sz="1800" b="0" dirty="0"/>
              <a:t> – 6p</a:t>
            </a:r>
            <a:r>
              <a:rPr lang="en-US" sz="1800" b="0" baseline="-25000" dirty="0"/>
              <a:t>2</a:t>
            </a:r>
            <a:r>
              <a:rPr lang="en-US" sz="1800" b="0" dirty="0"/>
              <a:t> = 0 </a:t>
            </a:r>
            <a:r>
              <a:rPr lang="en-US" sz="1800" b="0" dirty="0">
                <a:sym typeface="Wingdings" pitchFamily="2" charset="2"/>
              </a:rPr>
              <a:t> </a:t>
            </a:r>
            <a:r>
              <a:rPr lang="en-US" sz="1800" b="0" dirty="0"/>
              <a:t>2p</a:t>
            </a:r>
            <a:r>
              <a:rPr lang="en-US" sz="1800" b="0" baseline="-25000" dirty="0"/>
              <a:t>1</a:t>
            </a:r>
            <a:r>
              <a:rPr lang="en-US" sz="1800" b="0" dirty="0"/>
              <a:t> + 6p</a:t>
            </a:r>
            <a:r>
              <a:rPr lang="en-US" sz="1800" b="0" baseline="-25000" dirty="0"/>
              <a:t>2</a:t>
            </a:r>
            <a:r>
              <a:rPr lang="en-US" sz="1800" b="0" dirty="0"/>
              <a:t> = 200, </a:t>
            </a:r>
            <a:r>
              <a:rPr lang="en-US" sz="1800" b="0" dirty="0" err="1"/>
              <a:t>eliminasi</a:t>
            </a:r>
            <a:r>
              <a:rPr lang="en-US" sz="1800" b="0" dirty="0"/>
              <a:t> :</a:t>
            </a:r>
          </a:p>
          <a:p>
            <a:pPr eaLnBrk="1" hangingPunct="1">
              <a:buFontTx/>
              <a:buNone/>
            </a:pPr>
            <a:endParaRPr lang="en-US" sz="1000" b="0" dirty="0"/>
          </a:p>
          <a:p>
            <a:pPr eaLnBrk="1" hangingPunct="1">
              <a:buFontTx/>
              <a:buNone/>
            </a:pPr>
            <a:r>
              <a:rPr lang="en-US" sz="1800" b="0" dirty="0"/>
              <a:t>4p</a:t>
            </a:r>
            <a:r>
              <a:rPr lang="en-US" sz="1800" b="0" baseline="-25000" dirty="0"/>
              <a:t>1</a:t>
            </a:r>
            <a:r>
              <a:rPr lang="en-US" sz="1800" b="0" dirty="0"/>
              <a:t> +   2p</a:t>
            </a:r>
            <a:r>
              <a:rPr lang="en-US" sz="1800" b="0" baseline="-25000" dirty="0"/>
              <a:t>2</a:t>
            </a:r>
            <a:r>
              <a:rPr lang="en-US" sz="1800" b="0" dirty="0"/>
              <a:t> = 150</a:t>
            </a:r>
          </a:p>
          <a:p>
            <a:pPr eaLnBrk="1" hangingPunct="1">
              <a:buFontTx/>
              <a:buNone/>
            </a:pPr>
            <a:r>
              <a:rPr lang="en-US" sz="1800" b="0" dirty="0"/>
              <a:t>4p</a:t>
            </a:r>
            <a:r>
              <a:rPr lang="en-US" sz="1800" b="0" baseline="-25000" dirty="0"/>
              <a:t>1</a:t>
            </a:r>
            <a:r>
              <a:rPr lang="en-US" sz="1800" b="0" dirty="0"/>
              <a:t> + 12p</a:t>
            </a:r>
            <a:r>
              <a:rPr lang="en-US" sz="1800" b="0" baseline="-25000" dirty="0"/>
              <a:t>2</a:t>
            </a:r>
            <a:r>
              <a:rPr lang="en-US" sz="1800" b="0" dirty="0"/>
              <a:t> = 400</a:t>
            </a:r>
          </a:p>
          <a:p>
            <a:pPr eaLnBrk="1" hangingPunct="1">
              <a:buFontTx/>
              <a:buNone/>
            </a:pPr>
            <a:r>
              <a:rPr lang="en-US" sz="1800" b="0" dirty="0"/>
              <a:t>        -10p</a:t>
            </a:r>
            <a:r>
              <a:rPr lang="en-US" sz="1800" b="0" baseline="-25000" dirty="0"/>
              <a:t>2</a:t>
            </a:r>
            <a:r>
              <a:rPr lang="en-US" sz="1800" b="0" dirty="0"/>
              <a:t> = -250     </a:t>
            </a:r>
            <a:r>
              <a:rPr lang="en-US" sz="1800" b="0" dirty="0">
                <a:sym typeface="Wingdings" pitchFamily="2" charset="2"/>
              </a:rPr>
              <a:t> </a:t>
            </a:r>
            <a:r>
              <a:rPr lang="en-US" sz="1800" b="0" dirty="0"/>
              <a:t>p</a:t>
            </a:r>
            <a:r>
              <a:rPr lang="en-US" sz="1800" b="0" baseline="-25000" dirty="0"/>
              <a:t>2 </a:t>
            </a:r>
            <a:r>
              <a:rPr lang="en-US" sz="1800" b="0" dirty="0">
                <a:sym typeface="Wingdings" pitchFamily="2" charset="2"/>
              </a:rPr>
              <a:t>=</a:t>
            </a:r>
            <a:r>
              <a:rPr lang="en-US" sz="1800" b="0" baseline="-25000" dirty="0"/>
              <a:t> </a:t>
            </a:r>
            <a:r>
              <a:rPr lang="en-US" sz="1800" b="0" dirty="0">
                <a:sym typeface="Wingdings" pitchFamily="2" charset="2"/>
              </a:rPr>
              <a:t>25, </a:t>
            </a:r>
            <a:r>
              <a:rPr lang="en-US" sz="1800" b="0" dirty="0" err="1">
                <a:sym typeface="Wingdings" pitchFamily="2" charset="2"/>
              </a:rPr>
              <a:t>substitusi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ke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salah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satu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persamaan</a:t>
            </a:r>
            <a:r>
              <a:rPr lang="en-US" sz="1800" b="0" dirty="0">
                <a:sym typeface="Wingdings" pitchFamily="2" charset="2"/>
              </a:rPr>
              <a:t> :</a:t>
            </a:r>
          </a:p>
          <a:p>
            <a:pPr eaLnBrk="1" hangingPunct="1">
              <a:buFontTx/>
              <a:buNone/>
            </a:pPr>
            <a:endParaRPr lang="en-US" sz="1000" b="0" dirty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       4</a:t>
            </a:r>
            <a:r>
              <a:rPr lang="en-US" sz="1800" b="0" dirty="0"/>
              <a:t>p</a:t>
            </a:r>
            <a:r>
              <a:rPr lang="en-US" sz="1800" b="0" baseline="-25000" dirty="0"/>
              <a:t>1</a:t>
            </a:r>
            <a:r>
              <a:rPr lang="en-US" sz="1800" b="0" dirty="0">
                <a:sym typeface="Wingdings" pitchFamily="2" charset="2"/>
              </a:rPr>
              <a:t> + 2(25) 	= 150</a:t>
            </a:r>
          </a:p>
          <a:p>
            <a:pPr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	         </a:t>
            </a:r>
            <a:r>
              <a:rPr lang="en-US" sz="1800" b="0" dirty="0"/>
              <a:t>p</a:t>
            </a:r>
            <a:r>
              <a:rPr lang="en-US" sz="1800" b="0" baseline="-25000" dirty="0"/>
              <a:t>1</a:t>
            </a:r>
            <a:r>
              <a:rPr lang="en-US" sz="1800" b="0" dirty="0">
                <a:sym typeface="Wingdings" pitchFamily="2" charset="2"/>
              </a:rPr>
              <a:t>	= 25</a:t>
            </a:r>
          </a:p>
          <a:p>
            <a:pPr eaLnBrk="1" hangingPunct="1">
              <a:buFontTx/>
              <a:buNone/>
            </a:pPr>
            <a:endParaRPr lang="en-US" sz="1000" b="0" dirty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f(25,25) = </a:t>
            </a:r>
            <a:r>
              <a:rPr lang="en-US" sz="1800" b="0" dirty="0"/>
              <a:t>150(25) - 2(25)</a:t>
            </a:r>
            <a:r>
              <a:rPr lang="en-US" sz="1800" b="0" baseline="30000" dirty="0"/>
              <a:t>2</a:t>
            </a:r>
            <a:r>
              <a:rPr lang="en-US" sz="1800" b="0" dirty="0"/>
              <a:t> - 2(25)(25) + 200(25) - 3(25)</a:t>
            </a:r>
            <a:r>
              <a:rPr lang="en-US" sz="1800" b="0" baseline="30000" dirty="0"/>
              <a:t>2 </a:t>
            </a:r>
            <a:r>
              <a:rPr lang="en-US" sz="1800" b="0" dirty="0">
                <a:sym typeface="Wingdings" pitchFamily="2" charset="2"/>
              </a:rPr>
              <a:t> 	= 4.375</a:t>
            </a:r>
          </a:p>
          <a:p>
            <a:pPr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Jadi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titik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kritis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terjadi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pada</a:t>
            </a:r>
            <a:r>
              <a:rPr lang="en-US" sz="1800" b="0" dirty="0">
                <a:sym typeface="Wingdings" pitchFamily="2" charset="2"/>
              </a:rPr>
              <a:t> (25,25,4.375)</a:t>
            </a:r>
          </a:p>
          <a:p>
            <a:pPr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Jadi</a:t>
            </a:r>
            <a:r>
              <a:rPr lang="en-US" sz="1800" b="0" dirty="0">
                <a:sym typeface="Wingdings" pitchFamily="2" charset="2"/>
              </a:rPr>
              <a:t> revenue </a:t>
            </a:r>
            <a:r>
              <a:rPr lang="en-US" sz="1800" b="0" dirty="0" err="1">
                <a:sym typeface="Wingdings" pitchFamily="2" charset="2"/>
              </a:rPr>
              <a:t>maksimum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sebesar</a:t>
            </a:r>
            <a:r>
              <a:rPr lang="en-US" sz="1800" b="0" dirty="0">
                <a:sym typeface="Wingdings" pitchFamily="2" charset="2"/>
              </a:rPr>
              <a:t> $ 4.375 </a:t>
            </a:r>
            <a:r>
              <a:rPr lang="en-US" sz="1800" b="0" dirty="0" err="1">
                <a:sym typeface="Wingdings" pitchFamily="2" charset="2"/>
              </a:rPr>
              <a:t>dapat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dicapai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pada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tingkat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harga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barang</a:t>
            </a:r>
            <a:r>
              <a:rPr lang="en-US" sz="1800" b="0" dirty="0">
                <a:sym typeface="Wingdings" pitchFamily="2" charset="2"/>
              </a:rPr>
              <a:t> 1 </a:t>
            </a:r>
            <a:r>
              <a:rPr lang="en-US" sz="1800" b="0" dirty="0" err="1">
                <a:sym typeface="Wingdings" pitchFamily="2" charset="2"/>
              </a:rPr>
              <a:t>adalah</a:t>
            </a:r>
            <a:r>
              <a:rPr lang="en-US" sz="1800" b="0" dirty="0">
                <a:sym typeface="Wingdings" pitchFamily="2" charset="2"/>
              </a:rPr>
              <a:t> $25 </a:t>
            </a:r>
            <a:r>
              <a:rPr lang="en-US" sz="1800" b="0" dirty="0" err="1">
                <a:sym typeface="Wingdings" pitchFamily="2" charset="2"/>
              </a:rPr>
              <a:t>dan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barang</a:t>
            </a:r>
            <a:r>
              <a:rPr lang="en-US" sz="1800" b="0" dirty="0">
                <a:sym typeface="Wingdings" pitchFamily="2" charset="2"/>
              </a:rPr>
              <a:t> 2 </a:t>
            </a:r>
            <a:r>
              <a:rPr lang="en-US" sz="1800" b="0" dirty="0" err="1">
                <a:sym typeface="Wingdings" pitchFamily="2" charset="2"/>
              </a:rPr>
              <a:t>seharga</a:t>
            </a:r>
            <a:r>
              <a:rPr lang="en-US" sz="1800" b="0" dirty="0">
                <a:sym typeface="Wingdings" pitchFamily="2" charset="2"/>
              </a:rPr>
              <a:t> $25	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990600" y="3581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8194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PEMODELAN HARGA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0">
                <a:sym typeface="Wingdings" pitchFamily="2" charset="2"/>
              </a:rPr>
              <a:t>Untuk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membuktikan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bahwa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tersebut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merupakan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revenue </a:t>
            </a:r>
            <a:r>
              <a:rPr lang="en-US" sz="1800" b="0" dirty="0" err="1">
                <a:sym typeface="Wingdings" pitchFamily="2" charset="2"/>
              </a:rPr>
              <a:t>maksimum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dapat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dilakukan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uji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titik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kritis</a:t>
            </a:r>
            <a:r>
              <a:rPr lang="en-US" sz="1800" b="0" dirty="0">
                <a:sym typeface="Wingdings" pitchFamily="2" charset="2"/>
              </a:rPr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/>
              <a:t>f</a:t>
            </a:r>
            <a:r>
              <a:rPr lang="en-US" sz="1800" b="0" baseline="-25000" dirty="0"/>
              <a:t>p1</a:t>
            </a:r>
            <a:r>
              <a:rPr lang="en-US" sz="1800" b="0" dirty="0"/>
              <a:t> = 150 – 4p</a:t>
            </a:r>
            <a:r>
              <a:rPr lang="en-US" sz="1800" b="0" baseline="-25000" dirty="0"/>
              <a:t>1</a:t>
            </a:r>
            <a:r>
              <a:rPr lang="en-US" sz="1800" b="0" dirty="0"/>
              <a:t> – 2p</a:t>
            </a:r>
            <a:r>
              <a:rPr lang="en-US" sz="1800" b="0" baseline="-25000" dirty="0"/>
              <a:t>2</a:t>
            </a:r>
            <a:r>
              <a:rPr lang="en-US" sz="1800" b="0" dirty="0"/>
              <a:t> 	</a:t>
            </a:r>
            <a:r>
              <a:rPr lang="en-US" sz="1800" b="0" dirty="0">
                <a:sym typeface="Wingdings" pitchFamily="2" charset="2"/>
              </a:rPr>
              <a:t> f</a:t>
            </a:r>
            <a:r>
              <a:rPr lang="en-US" sz="1800" b="0" baseline="-25000" dirty="0">
                <a:sym typeface="Wingdings" pitchFamily="2" charset="2"/>
              </a:rPr>
              <a:t>p1p1</a:t>
            </a:r>
            <a:r>
              <a:rPr lang="en-US" sz="1800" b="0" dirty="0">
                <a:sym typeface="Wingdings" pitchFamily="2" charset="2"/>
              </a:rPr>
              <a:t> = -4	f</a:t>
            </a:r>
            <a:r>
              <a:rPr lang="en-US" sz="1800" b="0" baseline="-25000" dirty="0">
                <a:sym typeface="Wingdings" pitchFamily="2" charset="2"/>
              </a:rPr>
              <a:t>p1p2</a:t>
            </a:r>
            <a:r>
              <a:rPr lang="en-US" sz="1800" b="0" dirty="0">
                <a:sym typeface="Wingdings" pitchFamily="2" charset="2"/>
              </a:rPr>
              <a:t> = -2</a:t>
            </a:r>
            <a:endParaRPr lang="en-US" sz="1800" b="0" dirty="0"/>
          </a:p>
          <a:p>
            <a:pPr marL="0" indent="0" eaLnBrk="1" hangingPunct="1">
              <a:buFontTx/>
              <a:buNone/>
            </a:pPr>
            <a:r>
              <a:rPr lang="en-US" sz="1800" b="0" dirty="0"/>
              <a:t>f</a:t>
            </a:r>
            <a:r>
              <a:rPr lang="en-US" sz="1800" b="0" baseline="-25000" dirty="0"/>
              <a:t>p2</a:t>
            </a:r>
            <a:r>
              <a:rPr lang="en-US" sz="1800" b="0" dirty="0"/>
              <a:t> = 200 – 2p</a:t>
            </a:r>
            <a:r>
              <a:rPr lang="en-US" sz="1800" b="0" baseline="-25000" dirty="0"/>
              <a:t>1</a:t>
            </a:r>
            <a:r>
              <a:rPr lang="en-US" sz="1800" b="0" dirty="0"/>
              <a:t> – 6p</a:t>
            </a:r>
            <a:r>
              <a:rPr lang="en-US" sz="1800" b="0" baseline="-25000" dirty="0"/>
              <a:t>2	</a:t>
            </a:r>
            <a:r>
              <a:rPr lang="en-US" sz="1800" b="0" dirty="0">
                <a:sym typeface="Wingdings" pitchFamily="2" charset="2"/>
              </a:rPr>
              <a:t> f</a:t>
            </a:r>
            <a:r>
              <a:rPr lang="en-US" sz="1800" b="0" baseline="-25000" dirty="0">
                <a:sym typeface="Wingdings" pitchFamily="2" charset="2"/>
              </a:rPr>
              <a:t>p2p2</a:t>
            </a:r>
            <a:r>
              <a:rPr lang="en-US" sz="1800" b="0" dirty="0">
                <a:sym typeface="Wingdings" pitchFamily="2" charset="2"/>
              </a:rPr>
              <a:t> = -6	f</a:t>
            </a:r>
            <a:r>
              <a:rPr lang="en-US" sz="1800" b="0" baseline="-25000" dirty="0">
                <a:sym typeface="Wingdings" pitchFamily="2" charset="2"/>
              </a:rPr>
              <a:t>p2p1</a:t>
            </a:r>
            <a:r>
              <a:rPr lang="en-US" sz="1800" b="0" dirty="0">
                <a:sym typeface="Wingdings" pitchFamily="2" charset="2"/>
              </a:rPr>
              <a:t> = -2</a:t>
            </a:r>
          </a:p>
          <a:p>
            <a:pPr marL="0" indent="0"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     D</a:t>
            </a:r>
            <a:r>
              <a:rPr lang="en-US" sz="1800" b="0" dirty="0"/>
              <a:t>(</a:t>
            </a:r>
            <a:r>
              <a:rPr lang="en-US" sz="1800" b="0" dirty="0">
                <a:sym typeface="Wingdings" pitchFamily="2" charset="2"/>
              </a:rPr>
              <a:t>25,25) 	= (-4)(-6) – (-2)</a:t>
            </a:r>
            <a:r>
              <a:rPr lang="en-US" sz="1800" b="0" baseline="30000" dirty="0">
                <a:sym typeface="Wingdings" pitchFamily="2" charset="2"/>
              </a:rPr>
              <a:t>2</a:t>
            </a:r>
          </a:p>
          <a:p>
            <a:pPr marL="0" indent="0" eaLnBrk="1" hangingPunct="1">
              <a:buFontTx/>
              <a:buNone/>
            </a:pPr>
            <a:r>
              <a:rPr lang="en-US" sz="1800" b="0" dirty="0">
                <a:sym typeface="Wingdings" pitchFamily="2" charset="2"/>
              </a:rPr>
              <a:t>			= 20  (&gt;0) </a:t>
            </a:r>
            <a:r>
              <a:rPr lang="en-US" sz="1800" b="0" dirty="0" err="1">
                <a:sym typeface="Wingdings" pitchFamily="2" charset="2"/>
              </a:rPr>
              <a:t>dengan</a:t>
            </a:r>
            <a:r>
              <a:rPr lang="en-US" sz="1800" b="0" dirty="0">
                <a:sym typeface="Wingdings" pitchFamily="2" charset="2"/>
              </a:rPr>
              <a:t> f</a:t>
            </a:r>
            <a:r>
              <a:rPr lang="en-US" sz="1800" b="0" baseline="-25000" dirty="0">
                <a:sym typeface="Wingdings" pitchFamily="2" charset="2"/>
              </a:rPr>
              <a:t>p1p1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dan</a:t>
            </a:r>
            <a:r>
              <a:rPr lang="en-US" sz="1800" b="0" dirty="0">
                <a:sym typeface="Wingdings" pitchFamily="2" charset="2"/>
              </a:rPr>
              <a:t> f</a:t>
            </a:r>
            <a:r>
              <a:rPr lang="en-US" sz="1800" b="0" baseline="-25000" dirty="0">
                <a:sym typeface="Wingdings" pitchFamily="2" charset="2"/>
              </a:rPr>
              <a:t>p2p2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negatif</a:t>
            </a:r>
            <a:endParaRPr lang="en-US" sz="1800" b="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Terbukti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tersebut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merupakan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revenue </a:t>
            </a:r>
            <a:r>
              <a:rPr lang="en-US" sz="1800" b="0" dirty="0" err="1">
                <a:sym typeface="Wingdings" pitchFamily="2" charset="2"/>
              </a:rPr>
              <a:t>maksimum</a:t>
            </a:r>
            <a:r>
              <a:rPr lang="en-US" sz="1800" b="0" dirty="0">
                <a:sym typeface="Wingdings" pitchFamily="2" charset="2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1800" b="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 err="1">
                <a:sym typeface="Wingdings" pitchFamily="2" charset="2"/>
              </a:rPr>
              <a:t>Pada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kondisi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tersebut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permintaan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masing-masing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barang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dirty="0" err="1">
                <a:sym typeface="Wingdings" pitchFamily="2" charset="2"/>
              </a:rPr>
              <a:t>adalah</a:t>
            </a:r>
            <a:r>
              <a:rPr lang="en-US" sz="1800" b="0" dirty="0">
                <a:sym typeface="Wingdings" pitchFamily="2" charset="2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en-US" sz="1000" b="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1800" b="0" dirty="0"/>
              <a:t>q</a:t>
            </a:r>
            <a:r>
              <a:rPr lang="en-US" sz="1800" b="0" baseline="-25000" dirty="0"/>
              <a:t>1</a:t>
            </a:r>
            <a:r>
              <a:rPr lang="en-US" sz="1800" b="0" dirty="0"/>
              <a:t> = 150 – 2(25) – (25) =   75 (</a:t>
            </a:r>
            <a:r>
              <a:rPr lang="en-US" sz="1800" b="0" dirty="0" err="1"/>
              <a:t>ribu</a:t>
            </a:r>
            <a:r>
              <a:rPr lang="en-US" sz="1800" b="0" dirty="0"/>
              <a:t> unit)</a:t>
            </a:r>
            <a:endParaRPr lang="en-US" sz="1800" b="0" baseline="-25000" dirty="0"/>
          </a:p>
          <a:p>
            <a:pPr marL="0" indent="0" eaLnBrk="1" hangingPunct="1">
              <a:buFontTx/>
              <a:buNone/>
            </a:pPr>
            <a:r>
              <a:rPr lang="en-US" sz="1800" b="0" dirty="0"/>
              <a:t>q</a:t>
            </a:r>
            <a:r>
              <a:rPr lang="en-US" sz="1800" b="0" baseline="-25000" dirty="0"/>
              <a:t>2</a:t>
            </a:r>
            <a:r>
              <a:rPr lang="en-US" sz="1800" b="0" dirty="0"/>
              <a:t> = 200 – (25) – 3(25) = 100 (</a:t>
            </a:r>
            <a:r>
              <a:rPr lang="en-US" sz="1800" b="0" dirty="0" err="1"/>
              <a:t>ribu</a:t>
            </a:r>
            <a:r>
              <a:rPr lang="en-US" sz="1800" b="0" dirty="0"/>
              <a:t> unit)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REPRESENTASI GRAFIS FUNGSI BIVARIAT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Misalkan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suatu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bivariat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adalah</a:t>
            </a:r>
            <a:r>
              <a:rPr lang="en-US" sz="2000" b="0" dirty="0">
                <a:latin typeface="Comic Sans MS" pitchFamily="66" charset="0"/>
              </a:rPr>
              <a:t>  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z = f(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x,y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) = 25 –x</a:t>
            </a:r>
            <a:r>
              <a:rPr lang="en-US" sz="2000" b="0" baseline="30000" dirty="0">
                <a:solidFill>
                  <a:srgbClr val="3333FF"/>
                </a:solidFill>
                <a:latin typeface="Comic Sans MS" pitchFamily="66" charset="0"/>
              </a:rPr>
              <a:t>2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–y</a:t>
            </a:r>
            <a:r>
              <a:rPr lang="en-US" sz="2000" b="0" baseline="30000" dirty="0">
                <a:solidFill>
                  <a:srgbClr val="3333FF"/>
                </a:solidFill>
                <a:latin typeface="Comic Sans MS" pitchFamily="66" charset="0"/>
              </a:rPr>
              <a:t>2, </a:t>
            </a:r>
            <a:r>
              <a:rPr lang="en-US" sz="2000" b="0" dirty="0" err="1">
                <a:latin typeface="Comic Sans MS" pitchFamily="66" charset="0"/>
              </a:rPr>
              <a:t>ditinjau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pada</a:t>
            </a:r>
            <a:r>
              <a:rPr lang="en-US" sz="2000" b="0" dirty="0">
                <a:latin typeface="Comic Sans MS" pitchFamily="66" charset="0"/>
              </a:rPr>
              <a:t> domain 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0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≤x≤5 </a:t>
            </a:r>
            <a:r>
              <a:rPr lang="en-US" sz="2000" b="0" dirty="0" err="1">
                <a:latin typeface="Comic Sans MS" pitchFamily="66" charset="0"/>
                <a:cs typeface="Arial" charset="0"/>
              </a:rPr>
              <a:t>dan</a:t>
            </a:r>
            <a:r>
              <a:rPr lang="en-US" sz="2000" b="0" dirty="0">
                <a:latin typeface="Comic Sans MS" pitchFamily="66" charset="0"/>
                <a:cs typeface="Arial" charset="0"/>
              </a:rPr>
              <a:t> 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0≤y≤5.</a:t>
            </a:r>
            <a:endParaRPr lang="en-US" sz="2000" b="0" dirty="0">
              <a:latin typeface="Comic Sans MS" pitchFamily="66" charset="0"/>
              <a:cs typeface="Arial" charset="0"/>
            </a:endParaRPr>
          </a:p>
          <a:p>
            <a:pPr marL="0" indent="0" algn="just"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Untuk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mensketsa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tersebut</a:t>
            </a:r>
            <a:r>
              <a:rPr lang="en-US" sz="2000" b="0" dirty="0">
                <a:latin typeface="Comic Sans MS" pitchFamily="66" charset="0"/>
              </a:rPr>
              <a:t>, </a:t>
            </a:r>
            <a:r>
              <a:rPr lang="en-US" sz="2000" b="0" dirty="0" err="1">
                <a:latin typeface="Comic Sans MS" pitchFamily="66" charset="0"/>
              </a:rPr>
              <a:t>salah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satu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perlu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dianggap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tetap</a:t>
            </a:r>
            <a:r>
              <a:rPr lang="en-US" sz="2000" b="0" dirty="0">
                <a:latin typeface="Comic Sans MS" pitchFamily="66" charset="0"/>
              </a:rPr>
              <a:t> (</a:t>
            </a:r>
            <a:r>
              <a:rPr lang="en-US" sz="2000" b="0" dirty="0" err="1">
                <a:latin typeface="Comic Sans MS" pitchFamily="66" charset="0"/>
              </a:rPr>
              <a:t>konstan</a:t>
            </a:r>
            <a:r>
              <a:rPr lang="en-US" sz="2000" b="0" dirty="0">
                <a:latin typeface="Comic Sans MS" pitchFamily="66" charset="0"/>
              </a:rPr>
              <a:t>) </a:t>
            </a:r>
            <a:r>
              <a:rPr lang="en-US" sz="2000" b="0" dirty="0" err="1">
                <a:latin typeface="Comic Sans MS" pitchFamily="66" charset="0"/>
              </a:rPr>
              <a:t>dahulu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lalu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digambarkan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hasilnya</a:t>
            </a:r>
            <a:r>
              <a:rPr lang="en-US" sz="2000" b="0" dirty="0">
                <a:latin typeface="Comic Sans MS" pitchFamily="66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Misalkan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menggambar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z = f(</a:t>
            </a:r>
            <a:r>
              <a:rPr lang="en-US" sz="2000" b="0" dirty="0" err="1">
                <a:latin typeface="Comic Sans MS" pitchFamily="66" charset="0"/>
              </a:rPr>
              <a:t>x,y</a:t>
            </a:r>
            <a:r>
              <a:rPr lang="en-US" sz="2000" b="0" dirty="0">
                <a:latin typeface="Comic Sans MS" pitchFamily="66" charset="0"/>
              </a:rPr>
              <a:t>) </a:t>
            </a:r>
            <a:r>
              <a:rPr lang="en-US" sz="2000" b="0" dirty="0" err="1">
                <a:latin typeface="Comic Sans MS" pitchFamily="66" charset="0"/>
              </a:rPr>
              <a:t>pada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saat</a:t>
            </a:r>
            <a:r>
              <a:rPr lang="en-US" sz="2000" b="0" dirty="0">
                <a:latin typeface="Comic Sans MS" pitchFamily="66" charset="0"/>
              </a:rPr>
              <a:t> y </a:t>
            </a:r>
            <a:r>
              <a:rPr lang="en-US" sz="2000" b="0" dirty="0" err="1">
                <a:latin typeface="Comic Sans MS" pitchFamily="66" charset="0"/>
              </a:rPr>
              <a:t>dianggap</a:t>
            </a:r>
            <a:r>
              <a:rPr lang="en-US" sz="2000" b="0" dirty="0">
                <a:latin typeface="Comic Sans MS" pitchFamily="66" charset="0"/>
              </a:rPr>
              <a:t> 0, </a:t>
            </a:r>
            <a:r>
              <a:rPr lang="en-US" sz="2000" b="0" dirty="0" err="1">
                <a:latin typeface="Comic Sans MS" pitchFamily="66" charset="0"/>
              </a:rPr>
              <a:t>maka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kita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tinggal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menggambarkan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z = 25 – x</a:t>
            </a:r>
            <a:r>
              <a:rPr lang="en-US" sz="2000" b="0" baseline="30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. Hal </a:t>
            </a:r>
            <a:r>
              <a:rPr lang="en-US" sz="2000" b="0" dirty="0" err="1">
                <a:latin typeface="Comic Sans MS" pitchFamily="66" charset="0"/>
              </a:rPr>
              <a:t>ini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dilakukan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juga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mengganggap</a:t>
            </a:r>
            <a:r>
              <a:rPr lang="en-US" sz="2000" b="0" dirty="0">
                <a:latin typeface="Comic Sans MS" pitchFamily="66" charset="0"/>
              </a:rPr>
              <a:t> x </a:t>
            </a:r>
            <a:r>
              <a:rPr lang="en-US" sz="2000" b="0" dirty="0" err="1">
                <a:latin typeface="Comic Sans MS" pitchFamily="66" charset="0"/>
              </a:rPr>
              <a:t>adalah</a:t>
            </a:r>
            <a:r>
              <a:rPr lang="en-US" sz="2000" b="0" dirty="0">
                <a:latin typeface="Comic Sans MS" pitchFamily="66" charset="0"/>
              </a:rPr>
              <a:t> 0, </a:t>
            </a:r>
            <a:r>
              <a:rPr lang="en-US" sz="2000" b="0" dirty="0" err="1">
                <a:latin typeface="Comic Sans MS" pitchFamily="66" charset="0"/>
              </a:rPr>
              <a:t>lalu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dilanjutkan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mengasumsikan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variabel-variabel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tersebut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konstanta</a:t>
            </a:r>
            <a:r>
              <a:rPr lang="en-US" sz="2000" b="0" dirty="0">
                <a:latin typeface="Comic Sans MS" pitchFamily="66" charset="0"/>
              </a:rPr>
              <a:t> yang lain.</a:t>
            </a:r>
          </a:p>
          <a:p>
            <a:pPr marL="0" indent="0" algn="just" eaLnBrk="1" hangingPunct="1">
              <a:buFontTx/>
              <a:buNone/>
            </a:pPr>
            <a:endParaRPr lang="en-US" sz="1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Bagian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dari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yang </a:t>
            </a:r>
            <a:r>
              <a:rPr lang="en-US" sz="2000" b="0" dirty="0" err="1">
                <a:latin typeface="Comic Sans MS" pitchFamily="66" charset="0"/>
              </a:rPr>
              <a:t>didapat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jalan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menganggap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salah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satu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bebas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adalah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konstan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dinamakan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i="1" dirty="0">
                <a:solidFill>
                  <a:srgbClr val="3333FF"/>
                </a:solidFill>
                <a:latin typeface="Comic Sans MS" pitchFamily="66" charset="0"/>
              </a:rPr>
              <a:t>trace</a:t>
            </a:r>
            <a:r>
              <a:rPr lang="en-US" sz="2000" b="0" i="1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REPRESENTASI GRAFIS FUNGSI BIVARIAT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17600"/>
            <a:ext cx="4643438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705600" y="3971925"/>
            <a:ext cx="246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DERIVATIF PARSIAL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FUNGSI DERIVATIF BIVARIAT</a:t>
            </a: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Pada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bivariat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dapat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dibentuk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dua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i="1" dirty="0" err="1">
                <a:solidFill>
                  <a:srgbClr val="3333FF"/>
                </a:solidFill>
                <a:latin typeface="Comic Sans MS" pitchFamily="66" charset="0"/>
              </a:rPr>
              <a:t>derivatif</a:t>
            </a:r>
            <a:r>
              <a:rPr lang="en-US" sz="2000" b="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i="1" dirty="0" err="1">
                <a:solidFill>
                  <a:srgbClr val="3333FF"/>
                </a:solidFill>
                <a:latin typeface="Comic Sans MS" pitchFamily="66" charset="0"/>
              </a:rPr>
              <a:t>parsial</a:t>
            </a:r>
            <a:r>
              <a:rPr lang="en-US" sz="2000" b="0" dirty="0">
                <a:latin typeface="Comic Sans MS" pitchFamily="66" charset="0"/>
              </a:rPr>
              <a:t>. </a:t>
            </a:r>
            <a:r>
              <a:rPr lang="en-US" sz="2000" b="0" dirty="0" err="1">
                <a:latin typeface="Comic Sans MS" pitchFamily="66" charset="0"/>
              </a:rPr>
              <a:t>Masing-masing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menggambarkan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tingkat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perubahan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sesaat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pada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terikat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akibat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perubahan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dari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salah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satu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bebas</a:t>
            </a:r>
            <a:r>
              <a:rPr lang="en-US" sz="2000" b="0" dirty="0">
                <a:latin typeface="Comic Sans MS" pitchFamily="66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z = f(</a:t>
            </a:r>
            <a:r>
              <a:rPr lang="en-US" sz="2000" b="0" dirty="0" err="1">
                <a:latin typeface="Comic Sans MS" pitchFamily="66" charset="0"/>
              </a:rPr>
              <a:t>x,y</a:t>
            </a:r>
            <a:r>
              <a:rPr lang="en-US" sz="2000" b="0" dirty="0">
                <a:latin typeface="Comic Sans MS" pitchFamily="66" charset="0"/>
              </a:rPr>
              <a:t>) </a:t>
            </a:r>
            <a:r>
              <a:rPr lang="en-US" sz="2000" b="0" dirty="0" err="1">
                <a:latin typeface="Comic Sans MS" pitchFamily="66" charset="0"/>
              </a:rPr>
              <a:t>dapat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dicari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dua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derivatif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parsialnya</a:t>
            </a:r>
            <a:r>
              <a:rPr lang="en-US" sz="2000" b="0" dirty="0">
                <a:latin typeface="Comic Sans MS" pitchFamily="66" charset="0"/>
              </a:rPr>
              <a:t> :</a:t>
            </a: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		</a:t>
            </a:r>
            <a:r>
              <a:rPr lang="en-US" sz="2000" b="0" dirty="0" err="1">
                <a:latin typeface="Comic Sans MS" pitchFamily="66" charset="0"/>
              </a:rPr>
              <a:t>atau</a:t>
            </a:r>
            <a:r>
              <a:rPr lang="en-US" sz="2000" b="0" dirty="0">
                <a:latin typeface="Comic Sans MS" pitchFamily="66" charset="0"/>
              </a:rPr>
              <a:t> 	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</a:t>
            </a:r>
            <a:endParaRPr lang="en-US" sz="2000" b="0" baseline="-2500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		</a:t>
            </a:r>
            <a:r>
              <a:rPr lang="en-US" sz="2000" b="0" dirty="0" err="1">
                <a:latin typeface="Comic Sans MS" pitchFamily="66" charset="0"/>
              </a:rPr>
              <a:t>atau</a:t>
            </a:r>
            <a:r>
              <a:rPr lang="en-US" sz="2000" b="0" dirty="0">
                <a:latin typeface="Comic Sans MS" pitchFamily="66" charset="0"/>
              </a:rPr>
              <a:t> 	</a:t>
            </a: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</a:t>
            </a:r>
            <a:endParaRPr lang="en-US" sz="2000" b="0" baseline="-2500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752600" y="4021138"/>
          <a:ext cx="438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2" imgW="215713" imgH="393359" progId="Equation.3">
                  <p:embed/>
                </p:oleObj>
              </mc:Choice>
              <mc:Fallback>
                <p:oleObj name="Equation" r:id="rId2" imgW="215713" imgH="39335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21138"/>
                        <a:ext cx="438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752600" y="5068888"/>
          <a:ext cx="4667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4" imgW="228501" imgH="431613" progId="Equation.3">
                  <p:embed/>
                </p:oleObj>
              </mc:Choice>
              <mc:Fallback>
                <p:oleObj name="Equation" r:id="rId4" imgW="228501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68888"/>
                        <a:ext cx="46672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DERIVATIF PARSIAL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>
                <a:latin typeface="Comic Sans MS" pitchFamily="66" charset="0"/>
              </a:rPr>
              <a:t>Cara </a:t>
            </a:r>
            <a:r>
              <a:rPr lang="en-US" sz="2000" b="0" dirty="0" err="1">
                <a:latin typeface="Comic Sans MS" pitchFamily="66" charset="0"/>
              </a:rPr>
              <a:t>menurunkan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dua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bebas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sama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satu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variabel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bebas</a:t>
            </a:r>
            <a:r>
              <a:rPr lang="en-US" sz="2000" b="0" dirty="0">
                <a:latin typeface="Comic Sans MS" pitchFamily="66" charset="0"/>
              </a:rPr>
              <a:t>, </a:t>
            </a:r>
            <a:r>
              <a:rPr lang="en-US" sz="2000" b="0" dirty="0" err="1">
                <a:latin typeface="Comic Sans MS" pitchFamily="66" charset="0"/>
              </a:rPr>
              <a:t>hanya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saja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salah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satu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variabel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bebas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harus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dianggap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sebagai</a:t>
            </a:r>
            <a:r>
              <a:rPr lang="en-US" sz="2000" b="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b="0" dirty="0" err="1">
                <a:solidFill>
                  <a:srgbClr val="3333FF"/>
                </a:solidFill>
                <a:latin typeface="Comic Sans MS" pitchFamily="66" charset="0"/>
              </a:rPr>
              <a:t>konstanta</a:t>
            </a:r>
            <a:r>
              <a:rPr lang="en-US" sz="2000" b="0" dirty="0">
                <a:latin typeface="Comic Sans MS" pitchFamily="66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Contoh</a:t>
            </a:r>
            <a:r>
              <a:rPr lang="en-US" sz="2000" b="0" dirty="0">
                <a:latin typeface="Comic Sans MS" pitchFamily="66" charset="0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f(</a:t>
            </a:r>
            <a:r>
              <a:rPr lang="en-US" sz="2000" b="0" dirty="0" err="1">
                <a:latin typeface="Comic Sans MS" pitchFamily="66" charset="0"/>
              </a:rPr>
              <a:t>x,y</a:t>
            </a:r>
            <a:r>
              <a:rPr lang="en-US" sz="2000" b="0" dirty="0">
                <a:latin typeface="Comic Sans MS" pitchFamily="66" charset="0"/>
              </a:rPr>
              <a:t>) = 5x</a:t>
            </a:r>
            <a:r>
              <a:rPr lang="en-US" sz="2000" b="0" baseline="30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 + 6y</a:t>
            </a:r>
            <a:r>
              <a:rPr lang="en-US" sz="2000" b="0" baseline="30000" dirty="0">
                <a:latin typeface="Comic Sans MS" pitchFamily="66" charset="0"/>
              </a:rPr>
              <a:t>3</a:t>
            </a: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maka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derivatif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parsialnya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adalah</a:t>
            </a:r>
            <a:r>
              <a:rPr lang="en-US" sz="2000" b="0" dirty="0">
                <a:latin typeface="Comic Sans MS" pitchFamily="66" charset="0"/>
              </a:rPr>
              <a:t> :</a:t>
            </a: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x</a:t>
            </a:r>
            <a:r>
              <a:rPr lang="en-US" sz="2000" b="0" dirty="0">
                <a:latin typeface="Comic Sans MS" pitchFamily="66" charset="0"/>
              </a:rPr>
              <a:t> = 10x</a:t>
            </a: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i="1" dirty="0" err="1">
                <a:latin typeface="Comic Sans MS" pitchFamily="66" charset="0"/>
              </a:rPr>
              <a:t>f</a:t>
            </a:r>
            <a:r>
              <a:rPr lang="en-US" sz="2000" b="0" baseline="-25000" dirty="0" err="1">
                <a:latin typeface="Comic Sans MS" pitchFamily="66" charset="0"/>
              </a:rPr>
              <a:t>y</a:t>
            </a:r>
            <a:r>
              <a:rPr lang="en-US" sz="2000" b="0" dirty="0">
                <a:latin typeface="Comic Sans MS" pitchFamily="66" charset="0"/>
              </a:rPr>
              <a:t> = 18y</a:t>
            </a:r>
            <a:r>
              <a:rPr lang="en-US" sz="2000" b="0" baseline="30000" dirty="0">
                <a:latin typeface="Comic Sans MS" pitchFamily="66" charset="0"/>
              </a:rPr>
              <a:t>2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DERIVATIF PARSIAL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>
                <a:latin typeface="Comic Sans MS" pitchFamily="66" charset="0"/>
              </a:rPr>
              <a:t>f(</a:t>
            </a:r>
            <a:r>
              <a:rPr lang="en-US" sz="2400" b="0" dirty="0" err="1">
                <a:latin typeface="Comic Sans MS" pitchFamily="66" charset="0"/>
              </a:rPr>
              <a:t>x,y</a:t>
            </a:r>
            <a:r>
              <a:rPr lang="en-US" sz="2400" b="0" dirty="0">
                <a:latin typeface="Comic Sans MS" pitchFamily="66" charset="0"/>
              </a:rPr>
              <a:t>) 	= 4xy </a:t>
            </a:r>
          </a:p>
          <a:p>
            <a:pPr eaLnBrk="1" hangingPunct="1">
              <a:buFontTx/>
              <a:buNone/>
            </a:pPr>
            <a:r>
              <a:rPr lang="en-US" sz="2400" b="0" dirty="0" err="1">
                <a:latin typeface="Comic Sans MS" pitchFamily="66" charset="0"/>
              </a:rPr>
              <a:t>maka</a:t>
            </a:r>
            <a:r>
              <a:rPr lang="en-US" sz="2400" b="0" dirty="0">
                <a:latin typeface="Comic Sans MS" pitchFamily="66" charset="0"/>
              </a:rPr>
              <a:t> </a:t>
            </a:r>
            <a:r>
              <a:rPr lang="en-US" sz="2400" b="0" dirty="0" err="1">
                <a:latin typeface="Comic Sans MS" pitchFamily="66" charset="0"/>
              </a:rPr>
              <a:t>derivatif</a:t>
            </a:r>
            <a:r>
              <a:rPr lang="en-US" sz="2400" b="0" dirty="0">
                <a:latin typeface="Comic Sans MS" pitchFamily="66" charset="0"/>
              </a:rPr>
              <a:t> </a:t>
            </a:r>
            <a:r>
              <a:rPr lang="en-US" sz="2400" b="0" dirty="0" err="1">
                <a:latin typeface="Comic Sans MS" pitchFamily="66" charset="0"/>
              </a:rPr>
              <a:t>parsialnya</a:t>
            </a:r>
            <a:r>
              <a:rPr lang="en-US" sz="2400" b="0" dirty="0"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endParaRPr lang="en-US" sz="24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0" i="1" dirty="0" err="1">
                <a:latin typeface="Comic Sans MS" pitchFamily="66" charset="0"/>
              </a:rPr>
              <a:t>f</a:t>
            </a:r>
            <a:r>
              <a:rPr lang="en-US" sz="2400" b="0" baseline="-25000" dirty="0" err="1">
                <a:latin typeface="Comic Sans MS" pitchFamily="66" charset="0"/>
              </a:rPr>
              <a:t>x</a:t>
            </a:r>
            <a:r>
              <a:rPr lang="en-US" sz="2400" b="0" dirty="0">
                <a:latin typeface="Comic Sans MS" pitchFamily="66" charset="0"/>
              </a:rPr>
              <a:t> = 4y</a:t>
            </a:r>
          </a:p>
          <a:p>
            <a:pPr eaLnBrk="1" hangingPunct="1">
              <a:buFontTx/>
              <a:buNone/>
            </a:pPr>
            <a:endParaRPr lang="en-US" sz="2400" b="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0" i="1" dirty="0" err="1">
                <a:latin typeface="Comic Sans MS" pitchFamily="66" charset="0"/>
              </a:rPr>
              <a:t>f</a:t>
            </a:r>
            <a:r>
              <a:rPr lang="en-US" sz="2400" b="0" baseline="-25000" dirty="0" err="1">
                <a:latin typeface="Comic Sans MS" pitchFamily="66" charset="0"/>
              </a:rPr>
              <a:t>y</a:t>
            </a:r>
            <a:r>
              <a:rPr lang="en-US" sz="2400" b="0" dirty="0">
                <a:latin typeface="Comic Sans MS" pitchFamily="66" charset="0"/>
              </a:rPr>
              <a:t> = 4x</a:t>
            </a:r>
            <a:endParaRPr lang="en-US" sz="2400" b="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INTERPRETASI DERIVATIF PARSIAL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0" i="1"/>
              <a:t>f</a:t>
            </a:r>
            <a:r>
              <a:rPr lang="en-US" sz="1800" b="0" baseline="-25000"/>
              <a:t>x</a:t>
            </a:r>
            <a:r>
              <a:rPr lang="en-US" sz="1800" b="0" dirty="0"/>
              <a:t> </a:t>
            </a:r>
            <a:r>
              <a:rPr lang="en-US" sz="1800" b="0" dirty="0" err="1"/>
              <a:t>menggambarkan</a:t>
            </a:r>
            <a:r>
              <a:rPr lang="en-US" sz="1800" b="0" dirty="0"/>
              <a:t> tangent slope </a:t>
            </a:r>
            <a:r>
              <a:rPr lang="en-US" sz="1800" b="0" dirty="0" err="1"/>
              <a:t>dari</a:t>
            </a:r>
            <a:r>
              <a:rPr lang="en-US" sz="1800" b="0" dirty="0"/>
              <a:t> trace-trace yang </a:t>
            </a:r>
            <a:r>
              <a:rPr lang="en-US" sz="1800" b="0" dirty="0" err="1"/>
              <a:t>paralel</a:t>
            </a:r>
            <a:r>
              <a:rPr lang="en-US" sz="1800" b="0" dirty="0"/>
              <a:t> </a:t>
            </a:r>
            <a:r>
              <a:rPr lang="en-US" sz="1800" b="0" dirty="0" err="1"/>
              <a:t>dengan</a:t>
            </a:r>
            <a:r>
              <a:rPr lang="en-US" sz="1800" b="0" dirty="0"/>
              <a:t> </a:t>
            </a:r>
            <a:r>
              <a:rPr lang="en-US" sz="1800" b="0" dirty="0" err="1"/>
              <a:t>bidang</a:t>
            </a:r>
            <a:r>
              <a:rPr lang="en-US" sz="1800" b="0" dirty="0"/>
              <a:t> </a:t>
            </a:r>
            <a:r>
              <a:rPr lang="en-US" sz="1800" b="0" dirty="0" err="1"/>
              <a:t>xz</a:t>
            </a:r>
            <a:r>
              <a:rPr lang="en-US" sz="1800" b="0" dirty="0"/>
              <a:t> </a:t>
            </a:r>
          </a:p>
          <a:p>
            <a:pPr eaLnBrk="1" hangingPunct="1">
              <a:buFontTx/>
              <a:buNone/>
            </a:pPr>
            <a:r>
              <a:rPr lang="en-US" sz="1800" b="0" i="1" dirty="0" err="1"/>
              <a:t>f</a:t>
            </a:r>
            <a:r>
              <a:rPr lang="en-US" sz="1800" b="0" baseline="-25000" dirty="0" err="1"/>
              <a:t>y</a:t>
            </a:r>
            <a:r>
              <a:rPr lang="en-US" sz="1800" b="0" dirty="0"/>
              <a:t> </a:t>
            </a:r>
            <a:r>
              <a:rPr lang="en-US" sz="1800" b="0" dirty="0" err="1"/>
              <a:t>menggambarkan</a:t>
            </a:r>
            <a:r>
              <a:rPr lang="en-US" sz="1800" b="0" dirty="0"/>
              <a:t> tangent slope </a:t>
            </a:r>
            <a:r>
              <a:rPr lang="en-US" sz="1800" b="0" dirty="0" err="1"/>
              <a:t>dari</a:t>
            </a:r>
            <a:r>
              <a:rPr lang="en-US" sz="1800" b="0" dirty="0"/>
              <a:t> trace-trace yang </a:t>
            </a:r>
            <a:r>
              <a:rPr lang="en-US" sz="1800" b="0" dirty="0" err="1"/>
              <a:t>paralel</a:t>
            </a:r>
            <a:r>
              <a:rPr lang="en-US" sz="1800" b="0" dirty="0"/>
              <a:t> </a:t>
            </a:r>
            <a:r>
              <a:rPr lang="en-US" sz="1800" b="0" dirty="0" err="1"/>
              <a:t>dengan</a:t>
            </a:r>
            <a:r>
              <a:rPr lang="en-US" sz="1800" b="0" dirty="0"/>
              <a:t> </a:t>
            </a:r>
            <a:r>
              <a:rPr lang="en-US" sz="1800" b="0" dirty="0" err="1"/>
              <a:t>bidang</a:t>
            </a:r>
            <a:r>
              <a:rPr lang="en-US" sz="1800" b="0" dirty="0"/>
              <a:t> </a:t>
            </a:r>
            <a:r>
              <a:rPr lang="en-US" sz="1800" b="0" dirty="0" err="1"/>
              <a:t>yz</a:t>
            </a:r>
            <a:r>
              <a:rPr lang="en-US" sz="1800" b="0" dirty="0"/>
              <a:t> </a:t>
            </a:r>
          </a:p>
          <a:p>
            <a:pPr eaLnBrk="1" hangingPunct="1">
              <a:buFontTx/>
              <a:buNone/>
            </a:pPr>
            <a:endParaRPr lang="en-US" sz="1800" b="0" dirty="0"/>
          </a:p>
          <a:p>
            <a:pPr eaLnBrk="1" hangingPunct="1">
              <a:buFontTx/>
              <a:buNone/>
            </a:pPr>
            <a:endParaRPr lang="en-US" sz="1800" b="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43100"/>
            <a:ext cx="40036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MULTIPRODUCT DEMAND INTERRELATIONSHIP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010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>
                <a:latin typeface="Comic Sans MS" pitchFamily="66" charset="0"/>
              </a:rPr>
              <a:t>Misalkan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permintaan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akan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suatu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(q</a:t>
            </a:r>
            <a:r>
              <a:rPr lang="en-US" sz="2000" b="0" baseline="-25000" dirty="0">
                <a:latin typeface="Comic Sans MS" pitchFamily="66" charset="0"/>
              </a:rPr>
              <a:t>1</a:t>
            </a:r>
            <a:r>
              <a:rPr lang="en-US" sz="2000" b="0" dirty="0">
                <a:latin typeface="Comic Sans MS" pitchFamily="66" charset="0"/>
              </a:rPr>
              <a:t>) </a:t>
            </a:r>
            <a:r>
              <a:rPr lang="en-US" sz="2000" b="0" dirty="0" err="1">
                <a:latin typeface="Comic Sans MS" pitchFamily="66" charset="0"/>
              </a:rPr>
              <a:t>merupakan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fungsi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dari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harga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1, </a:t>
            </a: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2 </a:t>
            </a:r>
            <a:r>
              <a:rPr lang="en-US" sz="2000" b="0" dirty="0" err="1">
                <a:latin typeface="Comic Sans MS" pitchFamily="66" charset="0"/>
              </a:rPr>
              <a:t>dan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3.</a:t>
            </a: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>
                <a:latin typeface="Comic Sans MS" pitchFamily="66" charset="0"/>
              </a:rPr>
              <a:t>	q</a:t>
            </a:r>
            <a:r>
              <a:rPr lang="en-US" sz="2000" b="0" baseline="-25000" dirty="0">
                <a:latin typeface="Comic Sans MS" pitchFamily="66" charset="0"/>
              </a:rPr>
              <a:t>1</a:t>
            </a:r>
            <a:r>
              <a:rPr lang="en-US" sz="2000" b="0" dirty="0">
                <a:latin typeface="Comic Sans MS" pitchFamily="66" charset="0"/>
              </a:rPr>
              <a:t> = f(p</a:t>
            </a:r>
            <a:r>
              <a:rPr lang="en-US" sz="2000" b="0" baseline="-25000" dirty="0">
                <a:latin typeface="Comic Sans MS" pitchFamily="66" charset="0"/>
              </a:rPr>
              <a:t>1</a:t>
            </a:r>
            <a:r>
              <a:rPr lang="en-US" sz="2000" b="0" dirty="0">
                <a:latin typeface="Comic Sans MS" pitchFamily="66" charset="0"/>
              </a:rPr>
              <a:t>,p</a:t>
            </a:r>
            <a:r>
              <a:rPr lang="en-US" sz="2000" b="0" baseline="-25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,p</a:t>
            </a:r>
            <a:r>
              <a:rPr lang="en-US" sz="2000" b="0" baseline="-25000" dirty="0">
                <a:latin typeface="Comic Sans MS" pitchFamily="66" charset="0"/>
              </a:rPr>
              <a:t>3</a:t>
            </a:r>
            <a:r>
              <a:rPr lang="en-US" sz="2000" b="0" dirty="0">
                <a:latin typeface="Comic Sans MS" pitchFamily="66" charset="0"/>
              </a:rPr>
              <a:t>) = 10000 – 2,5p</a:t>
            </a:r>
            <a:r>
              <a:rPr lang="en-US" sz="2000" b="0" baseline="-25000" dirty="0">
                <a:latin typeface="Comic Sans MS" pitchFamily="66" charset="0"/>
              </a:rPr>
              <a:t>1</a:t>
            </a:r>
            <a:r>
              <a:rPr lang="en-US" sz="2000" b="0" dirty="0">
                <a:latin typeface="Comic Sans MS" pitchFamily="66" charset="0"/>
              </a:rPr>
              <a:t> + 3p</a:t>
            </a:r>
            <a:r>
              <a:rPr lang="en-US" sz="2000" b="0" baseline="-25000" dirty="0">
                <a:latin typeface="Comic Sans MS" pitchFamily="66" charset="0"/>
              </a:rPr>
              <a:t>2</a:t>
            </a:r>
            <a:r>
              <a:rPr lang="en-US" sz="2000" b="0" dirty="0">
                <a:latin typeface="Comic Sans MS" pitchFamily="66" charset="0"/>
              </a:rPr>
              <a:t> + 1,5p</a:t>
            </a:r>
            <a:r>
              <a:rPr lang="en-US" sz="2000" b="0" baseline="-25000" dirty="0">
                <a:latin typeface="Comic Sans MS" pitchFamily="66" charset="0"/>
              </a:rPr>
              <a:t>3</a:t>
            </a: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algn="just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Bagaimana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pengaruh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perubahan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masing-masing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harga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terhadap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permintaan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1? </a:t>
            </a:r>
            <a:r>
              <a:rPr lang="en-US" sz="2000" b="0" dirty="0" err="1">
                <a:latin typeface="Comic Sans MS" pitchFamily="66" charset="0"/>
              </a:rPr>
              <a:t>Bagaimana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hubungan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ketiga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tersebut</a:t>
            </a:r>
            <a:r>
              <a:rPr lang="en-US" sz="2000" b="0" dirty="0">
                <a:latin typeface="Comic Sans MS" pitchFamily="66" charset="0"/>
              </a:rPr>
              <a:t>?</a:t>
            </a: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Jawab</a:t>
            </a:r>
            <a:r>
              <a:rPr lang="en-US" sz="2000" b="0" dirty="0">
                <a:latin typeface="Comic Sans MS" pitchFamily="66" charset="0"/>
              </a:rPr>
              <a:t> :</a:t>
            </a: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endParaRPr lang="en-US" sz="2000" b="0" dirty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2 </a:t>
            </a:r>
            <a:r>
              <a:rPr lang="en-US" sz="2000" b="0" dirty="0" err="1">
                <a:latin typeface="Comic Sans MS" pitchFamily="66" charset="0"/>
              </a:rPr>
              <a:t>dan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3 </a:t>
            </a:r>
            <a:r>
              <a:rPr lang="en-US" sz="2000" b="0" dirty="0" err="1">
                <a:latin typeface="Comic Sans MS" pitchFamily="66" charset="0"/>
              </a:rPr>
              <a:t>merupakan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substitusi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dari</a:t>
            </a: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dirty="0" err="1">
                <a:latin typeface="Comic Sans MS" pitchFamily="66" charset="0"/>
              </a:rPr>
              <a:t>barang</a:t>
            </a:r>
            <a:r>
              <a:rPr lang="en-US" sz="2000" b="0" dirty="0">
                <a:latin typeface="Comic Sans MS" pitchFamily="66" charset="0"/>
              </a:rPr>
              <a:t> 1.  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1524000" y="4586288"/>
          <a:ext cx="15113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2" imgW="685800" imgH="431640" progId="Equation.3">
                  <p:embed/>
                </p:oleObj>
              </mc:Choice>
              <mc:Fallback>
                <p:oleObj name="Equation" r:id="rId2" imgW="6858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86288"/>
                        <a:ext cx="15113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4" name="Object 8"/>
          <p:cNvGraphicFramePr>
            <a:graphicFrameLocks noChangeAspect="1"/>
          </p:cNvGraphicFramePr>
          <p:nvPr/>
        </p:nvGraphicFramePr>
        <p:xfrm>
          <a:off x="4343400" y="4586288"/>
          <a:ext cx="111918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4" imgW="507960" imgH="431640" progId="Equation.3">
                  <p:embed/>
                </p:oleObj>
              </mc:Choice>
              <mc:Fallback>
                <p:oleObj name="Equation" r:id="rId4" imgW="5079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86288"/>
                        <a:ext cx="1119188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7" name="Object 11"/>
          <p:cNvGraphicFramePr>
            <a:graphicFrameLocks noChangeAspect="1"/>
          </p:cNvGraphicFramePr>
          <p:nvPr/>
        </p:nvGraphicFramePr>
        <p:xfrm>
          <a:off x="6561138" y="4586288"/>
          <a:ext cx="12874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6" imgW="583920" imgH="431640" progId="Equation.3">
                  <p:embed/>
                </p:oleObj>
              </mc:Choice>
              <mc:Fallback>
                <p:oleObj name="Equation" r:id="rId6" imgW="58392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4586288"/>
                        <a:ext cx="1287462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2060</TotalTime>
  <Words>1831</Words>
  <Application>Microsoft Office PowerPoint</Application>
  <PresentationFormat>On-screen Show (4:3)</PresentationFormat>
  <Paragraphs>270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Comic Sans MS</vt:lpstr>
      <vt:lpstr>Haettenschweiler</vt:lpstr>
      <vt:lpstr>Segoe UI</vt:lpstr>
      <vt:lpstr>Times New Roman</vt:lpstr>
      <vt:lpstr>Verdana</vt:lpstr>
      <vt:lpstr>Wingdings</vt:lpstr>
      <vt:lpstr>cdb2004c012l</vt:lpstr>
      <vt:lpstr>Image</vt:lpstr>
      <vt:lpstr>Equation</vt:lpstr>
      <vt:lpstr>Derivatif Parsial (Fungsi Multivariat)  week 11</vt:lpstr>
      <vt:lpstr>FUNGSI MULTIVARIAT</vt:lpstr>
      <vt:lpstr>REPRESENTASI GRAFIS FUNGSI BIVARIAT</vt:lpstr>
      <vt:lpstr>REPRESENTASI GRAFIS FUNGSI BIVARIAT</vt:lpstr>
      <vt:lpstr>DERIVATIF PARSIAL</vt:lpstr>
      <vt:lpstr>DERIVATIF PARSIAL</vt:lpstr>
      <vt:lpstr>DERIVATIF PARSIAL</vt:lpstr>
      <vt:lpstr>INTERPRETASI DERIVATIF PARSIAL</vt:lpstr>
      <vt:lpstr>MULTIPRODUCT DEMAND INTERRELATIONSHIP</vt:lpstr>
      <vt:lpstr>ADVERTISING EXPENDITURE</vt:lpstr>
      <vt:lpstr>ADVERTISING EXPENDITURE</vt:lpstr>
      <vt:lpstr>SECOND-ORDER DERIVATIVES</vt:lpstr>
      <vt:lpstr>SECOND-ORDER DERIVATIVES</vt:lpstr>
      <vt:lpstr>METODE OPTIMASI FUNGSI BIVARIAT</vt:lpstr>
      <vt:lpstr>METODE OPTIMASI FUNGSI BIVARIAT</vt:lpstr>
      <vt:lpstr>KARAKTERISTIK TITIK KRITIS</vt:lpstr>
      <vt:lpstr>SADDLE POINT</vt:lpstr>
      <vt:lpstr>KARAKTERISTIK TITIK KRITIS</vt:lpstr>
      <vt:lpstr>BIAYA IKLAN</vt:lpstr>
      <vt:lpstr>BIAYA IKLAN</vt:lpstr>
      <vt:lpstr>PEMODELAN HARGA</vt:lpstr>
      <vt:lpstr>PEMODELAN HARGA</vt:lpstr>
      <vt:lpstr>PEMODELAN HARGA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171</cp:revision>
  <dcterms:created xsi:type="dcterms:W3CDTF">2011-01-21T06:27:54Z</dcterms:created>
  <dcterms:modified xsi:type="dcterms:W3CDTF">2022-12-12T13:42:50Z</dcterms:modified>
</cp:coreProperties>
</file>