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4" r:id="rId3"/>
    <p:sldId id="293" r:id="rId4"/>
    <p:sldId id="297" r:id="rId5"/>
    <p:sldId id="295" r:id="rId6"/>
    <p:sldId id="296" r:id="rId7"/>
    <p:sldId id="298" r:id="rId8"/>
    <p:sldId id="276" r:id="rId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4" tIns="47072" rIns="94144" bIns="470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2"/>
            <a:ext cx="5681980" cy="4224813"/>
          </a:xfrm>
          <a:prstGeom prst="rect">
            <a:avLst/>
          </a:prstGeom>
        </p:spPr>
        <p:txBody>
          <a:bodyPr vert="horz" lIns="94144" tIns="47072" rIns="94144" bIns="470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4241270" imgH="5396825" progId="">
                  <p:embed/>
                </p:oleObj>
              </mc:Choice>
              <mc:Fallback>
                <p:oleObj name="Image" r:id="rId14" imgW="4241270" imgH="539682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822469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6" imgW="3263492" imgH="4863492" progId="">
                  <p:embed/>
                </p:oleObj>
              </mc:Choice>
              <mc:Fallback>
                <p:oleObj name="Image" r:id="rId16" imgW="3263492" imgH="486349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259" y="0"/>
                        <a:ext cx="78474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it-IT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Aplikasi Diferensial dan Multivariat</a:t>
            </a:r>
            <a:r>
              <a:rPr lang="sv-SE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sv-SE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13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Deni </a:t>
            </a:r>
            <a:r>
              <a:rPr lang="en-US" i="1" dirty="0" err="1">
                <a:solidFill>
                  <a:schemeClr val="bg1"/>
                </a:solidFill>
              </a:rPr>
              <a:t>Wardani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Optimasi</a:t>
            </a:r>
            <a:r>
              <a:rPr lang="en-US" dirty="0"/>
              <a:t>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914400"/>
                <a:ext cx="8229600" cy="5676901"/>
              </a:xfrm>
            </p:spPr>
            <p:txBody>
              <a:bodyPr/>
              <a:lstStyle/>
              <a:p>
                <a:pPr marL="266700" indent="-266700" eaLnBrk="1" hangingPunct="1">
                  <a:buFontTx/>
                  <a:buNone/>
                </a:pPr>
                <a:r>
                  <a:rPr lang="en-US" sz="1800" b="0" dirty="0"/>
                  <a:t>1. </a:t>
                </a:r>
                <a:r>
                  <a:rPr lang="en-US" sz="1800" b="0" dirty="0" err="1"/>
                  <a:t>Sebuah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perusahaan</a:t>
                </a:r>
                <a:r>
                  <a:rPr lang="en-US" sz="1800" b="0" dirty="0"/>
                  <a:t> rental </a:t>
                </a:r>
                <a:r>
                  <a:rPr lang="en-US" sz="1800" b="0" dirty="0" err="1"/>
                  <a:t>menyewakan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minibusnya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dengan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sewa</a:t>
                </a:r>
                <a:r>
                  <a:rPr lang="en-US" sz="1800" b="0" dirty="0"/>
                  <a:t> p rupiah </a:t>
                </a:r>
                <a:r>
                  <a:rPr lang="en-US" sz="1800" b="0" dirty="0" err="1"/>
                  <a:t>setiap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hari</a:t>
                </a:r>
                <a:r>
                  <a:rPr lang="en-US" sz="1800" b="0" dirty="0"/>
                  <a:t>/orang </a:t>
                </a:r>
                <a:r>
                  <a:rPr lang="en-US" sz="1800" b="0" dirty="0" err="1"/>
                  <a:t>dengan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jumlah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penumpang</a:t>
                </a:r>
                <a:r>
                  <a:rPr lang="en-US" sz="1800" b="0" dirty="0"/>
                  <a:t> x. </a:t>
                </a:r>
                <a:r>
                  <a:rPr lang="en-US" sz="1800" b="0" dirty="0" err="1"/>
                  <a:t>Dinyatakan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bahwa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sewa</a:t>
                </a:r>
                <a:r>
                  <a:rPr lang="en-US" sz="1800" b="0" dirty="0"/>
                  <a:t> p </a:t>
                </a:r>
                <a:r>
                  <a:rPr lang="en-US" sz="1800" b="0" dirty="0" err="1"/>
                  <a:t>tergantung</a:t>
                </a:r>
                <a:r>
                  <a:rPr lang="en-US" sz="1800" b="0" dirty="0"/>
                  <a:t> pada x </a:t>
                </a:r>
                <a:r>
                  <a:rPr lang="en-US" sz="1800" b="0" dirty="0" err="1"/>
                  <a:t>dengan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persamaan</a:t>
                </a:r>
                <a:r>
                  <a:rPr lang="en-US" sz="1800" b="0" dirty="0"/>
                  <a:t>:</a:t>
                </a:r>
              </a:p>
              <a:p>
                <a:pPr marL="0" indent="0">
                  <a:buNone/>
                </a:pPr>
                <a:r>
                  <a:rPr lang="en-US" sz="1800" b="0" dirty="0"/>
                  <a:t>	p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(4−</m:t>
                        </m:r>
                        <m:f>
                          <m:f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b="0" dirty="0"/>
              </a:p>
              <a:p>
                <a:pPr marL="0" indent="0" eaLnBrk="1" hangingPunct="1">
                  <a:buFontTx/>
                  <a:buNone/>
                </a:pPr>
                <a:r>
                  <a:rPr lang="en-US" sz="1800" b="0" dirty="0" err="1"/>
                  <a:t>Tentukan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jumlah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penumpang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sehingga</a:t>
                </a:r>
                <a:r>
                  <a:rPr lang="en-US" sz="1800" b="0" dirty="0"/>
                  <a:t> 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en-US" sz="1800" b="0" dirty="0" err="1"/>
                  <a:t>pendapatan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perusahaan</a:t>
                </a:r>
                <a:r>
                  <a:rPr lang="en-US" sz="1800" b="0" dirty="0"/>
                  <a:t> rental </a:t>
                </a:r>
                <a:r>
                  <a:rPr lang="en-US" sz="1800" b="0" dirty="0" err="1"/>
                  <a:t>maksimum</a:t>
                </a:r>
                <a:r>
                  <a:rPr lang="en-US" sz="1800" b="0" dirty="0"/>
                  <a:t>?</a:t>
                </a:r>
              </a:p>
              <a:p>
                <a:pPr marL="0" indent="0" eaLnBrk="1" hangingPunct="1">
                  <a:buFontTx/>
                  <a:buNone/>
                </a:pPr>
                <a:endParaRPr lang="en-US" sz="1400" b="0" dirty="0"/>
              </a:p>
              <a:p>
                <a:pPr marL="0" indent="0" eaLnBrk="1" hangingPunct="1">
                  <a:buFontTx/>
                  <a:buNone/>
                </a:pPr>
                <a:r>
                  <a:rPr lang="en-US" sz="1800" b="0" dirty="0" err="1"/>
                  <a:t>Jawab</a:t>
                </a:r>
                <a:r>
                  <a:rPr lang="en-US" sz="1800" b="0" dirty="0"/>
                  <a:t> :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en-US" sz="1800" b="0" dirty="0" err="1"/>
                  <a:t>Pendapatan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perusahaan</a:t>
                </a:r>
                <a:r>
                  <a:rPr lang="en-US" sz="1800" b="0" dirty="0"/>
                  <a:t> per </a:t>
                </a:r>
                <a:r>
                  <a:rPr lang="en-US" sz="1800" b="0" dirty="0" err="1"/>
                  <a:t>hari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adalah</a:t>
                </a:r>
                <a:r>
                  <a:rPr lang="en-US" sz="1800" b="0" dirty="0"/>
                  <a:t>: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en-US" sz="1800" b="0" dirty="0"/>
                  <a:t> 	R = p . X</a:t>
                </a:r>
              </a:p>
              <a:p>
                <a:pPr marL="0" indent="0">
                  <a:buNone/>
                </a:pPr>
                <a:r>
                  <a:rPr lang="en-US" sz="1800" b="0" dirty="0"/>
                  <a:t>	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(4−</m:t>
                        </m:r>
                        <m:f>
                          <m:f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0" dirty="0"/>
                  <a:t> . x</a:t>
                </a:r>
              </a:p>
              <a:p>
                <a:pPr>
                  <a:buNone/>
                </a:pPr>
                <a:r>
                  <a:rPr lang="en-US" sz="1400" dirty="0"/>
                  <a:t>Jika f(x) = u(x) · v(x), di mana u dan v </a:t>
                </a:r>
                <a:r>
                  <a:rPr lang="en-US" sz="1400" dirty="0" err="1"/>
                  <a:t>dapat</a:t>
                </a:r>
                <a:r>
                  <a:rPr lang="en-US" sz="1400" dirty="0"/>
                  <a:t> </a:t>
                </a:r>
                <a:r>
                  <a:rPr lang="en-US" sz="1400" dirty="0" err="1"/>
                  <a:t>diturunkan</a:t>
                </a:r>
                <a:endParaRPr lang="en-US" sz="1400" dirty="0"/>
              </a:p>
              <a:p>
                <a:pPr>
                  <a:buNone/>
                </a:pPr>
                <a:endParaRPr lang="en-US" sz="700" dirty="0"/>
              </a:p>
              <a:p>
                <a:pPr>
                  <a:buNone/>
                </a:pPr>
                <a:r>
                  <a:rPr lang="en-US" sz="1400" dirty="0"/>
                  <a:t>		f’(x) = u’(x)v(x) + v’(x)u(x)</a:t>
                </a:r>
                <a:endParaRPr lang="en-US" sz="1400" b="0" dirty="0"/>
              </a:p>
              <a:p>
                <a:pPr marL="0" indent="0">
                  <a:buNone/>
                </a:pPr>
                <a:r>
                  <a:rPr lang="en-US" sz="1800" b="0" dirty="0"/>
                  <a:t>u(x)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(4−</m:t>
                        </m:r>
                        <m:f>
                          <m:f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,  </m:t>
                    </m:r>
                  </m:oMath>
                </a14:m>
                <a:r>
                  <a:rPr lang="en-US" sz="1800" b="0" dirty="0"/>
                  <a:t>v(x) = x</a:t>
                </a:r>
              </a:p>
              <a:p>
                <a:pPr>
                  <a:buNone/>
                </a:pPr>
                <a:r>
                  <a:rPr lang="en-US" sz="1400" dirty="0"/>
                  <a:t>Jika f(x) = [u(x)]</a:t>
                </a:r>
                <a:r>
                  <a:rPr lang="en-US" sz="1400" baseline="30000" dirty="0"/>
                  <a:t>n</a:t>
                </a:r>
                <a:r>
                  <a:rPr lang="en-US" sz="1400" dirty="0"/>
                  <a:t>, di mana u </a:t>
                </a:r>
                <a:r>
                  <a:rPr lang="en-US" sz="1400" dirty="0" err="1"/>
                  <a:t>dapat</a:t>
                </a:r>
                <a:r>
                  <a:rPr lang="en-US" sz="1400" dirty="0"/>
                  <a:t> </a:t>
                </a:r>
                <a:r>
                  <a:rPr lang="en-US" sz="1400" dirty="0" err="1"/>
                  <a:t>diturunkan</a:t>
                </a:r>
                <a:r>
                  <a:rPr lang="en-US" sz="1400" dirty="0"/>
                  <a:t> </a:t>
                </a:r>
              </a:p>
              <a:p>
                <a:pPr>
                  <a:buNone/>
                </a:pPr>
                <a:r>
                  <a:rPr lang="en-US" sz="1400" dirty="0"/>
                  <a:t>		f’(x) = n · [u(x)]</a:t>
                </a:r>
                <a:r>
                  <a:rPr lang="en-US" sz="1400" baseline="30000" dirty="0"/>
                  <a:t>n-1</a:t>
                </a:r>
                <a:r>
                  <a:rPr lang="en-US" sz="1400" dirty="0"/>
                  <a:t>· u’(x)</a:t>
                </a:r>
                <a:endParaRPr lang="en-US" sz="1400" b="0" dirty="0"/>
              </a:p>
              <a:p>
                <a:pPr marL="0" indent="0">
                  <a:buNone/>
                </a:pPr>
                <a:r>
                  <a:rPr lang="en-US" sz="1800" b="0" dirty="0"/>
                  <a:t>u’(x) =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/>
                  <a:t> .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914400"/>
                <a:ext cx="8229600" cy="5676901"/>
              </a:xfrm>
              <a:blipFill>
                <a:blip r:embed="rId2"/>
                <a:stretch>
                  <a:fillRect l="-667" t="-430" b="-20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5791200"/>
            <a:ext cx="2514600" cy="0"/>
            <a:chOff x="838200" y="5791200"/>
            <a:chExt cx="2514600" cy="0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336" y="345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1824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A514E2-7286-59E1-8689-9A4143613AE9}"/>
                  </a:ext>
                </a:extLst>
              </p:cNvPr>
              <p:cNvSpPr txBox="1"/>
              <p:nvPr/>
            </p:nvSpPr>
            <p:spPr>
              <a:xfrm>
                <a:off x="5029200" y="1828800"/>
                <a:ext cx="3505200" cy="4383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dirty="0"/>
                  <a:t>f’(x) = u’(x)v(x) + v’(x)u(x)</a:t>
                </a:r>
                <a:endParaRPr lang="en-US" sz="1800" b="0" dirty="0"/>
              </a:p>
              <a:p>
                <a:r>
                  <a:rPr lang="en-US" dirty="0" err="1"/>
                  <a:t>f</a:t>
                </a:r>
                <a:r>
                  <a:rPr lang="en-US" sz="1800" b="0" dirty="0" err="1"/>
                  <a:t>’</a:t>
                </a:r>
                <a:r>
                  <a:rPr lang="en-US" sz="1800" b="0" baseline="-25000" dirty="0" err="1"/>
                  <a:t>p</a:t>
                </a:r>
                <a:r>
                  <a:rPr lang="en-US" sz="1800" b="0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.-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800" b="0" dirty="0"/>
                  <a:t> . </a:t>
                </a:r>
                <a:r>
                  <a:rPr lang="en-US" dirty="0"/>
                  <a:t>x</a:t>
                </a:r>
                <a:r>
                  <a:rPr lang="en-US" sz="1800" b="0" dirty="0"/>
                  <a:t> + 1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(4−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b="0" dirty="0"/>
              </a:p>
              <a:p>
                <a:pPr marL="0" indent="0">
                  <a:buNone/>
                </a:pPr>
                <a:r>
                  <a:rPr lang="en-US" dirty="0" err="1"/>
                  <a:t>f</a:t>
                </a:r>
                <a:r>
                  <a:rPr lang="en-US" sz="1800" b="0" dirty="0" err="1"/>
                  <a:t>’</a:t>
                </a:r>
                <a:r>
                  <a:rPr lang="en-US" sz="1800" b="0" baseline="-25000" dirty="0" err="1"/>
                  <a:t>p</a:t>
                </a:r>
                <a:r>
                  <a:rPr lang="en-US" sz="1800" b="0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.-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b="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(4−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0" dirty="0"/>
                  <a:t>= 0</a:t>
                </a:r>
              </a:p>
              <a:p>
                <a:r>
                  <a:rPr lang="en-US" dirty="0" err="1"/>
                  <a:t>f</a:t>
                </a:r>
                <a:r>
                  <a:rPr lang="en-US" sz="1800" b="0" dirty="0" err="1"/>
                  <a:t>’</a:t>
                </a:r>
                <a:r>
                  <a:rPr lang="en-US" sz="1800" b="0" baseline="-25000" dirty="0" err="1"/>
                  <a:t>p</a:t>
                </a:r>
                <a:r>
                  <a:rPr lang="en-US" sz="1800" b="0" dirty="0"/>
                  <a:t> =</a:t>
                </a:r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(4−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0" dirty="0"/>
                  <a:t> = 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/>
                  <a:t>(</a:t>
                </a:r>
                <a:r>
                  <a:rPr lang="en-US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b="0" dirty="0"/>
                  <a:t> 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800" b="0" dirty="0"/>
                  <a:t>)) = 0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/>
                  <a:t>(</a:t>
                </a:r>
                <a:r>
                  <a:rPr lang="en-US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b="0" dirty="0"/>
                  <a:t> 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800" b="0" dirty="0"/>
                  <a:t>) = 0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/>
                  <a:t>(</a:t>
                </a:r>
                <a:r>
                  <a:rPr lang="en-US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0" dirty="0"/>
                  <a:t> 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0" dirty="0"/>
                  <a:t>) = 0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0" dirty="0"/>
                  <a:t>) = 0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dirty="0"/>
                      <m:t>= 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= 0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1400" b="0" dirty="0"/>
                  <a:t>X = 24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A514E2-7286-59E1-8689-9A4143613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828800"/>
                <a:ext cx="3505200" cy="4383188"/>
              </a:xfrm>
              <a:prstGeom prst="rect">
                <a:avLst/>
              </a:prstGeom>
              <a:blipFill>
                <a:blip r:embed="rId3"/>
                <a:stretch>
                  <a:fillRect l="-1391" t="-6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A88030-41BC-890F-165F-94E59087D539}"/>
                  </a:ext>
                </a:extLst>
              </p:cNvPr>
              <p:cNvSpPr txBox="1"/>
              <p:nvPr/>
            </p:nvSpPr>
            <p:spPr>
              <a:xfrm>
                <a:off x="6591300" y="5105400"/>
                <a:ext cx="2247900" cy="1076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b="0" dirty="0"/>
                  <a:t> = 0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D" dirty="0"/>
              </a:p>
              <a:p>
                <a:r>
                  <a:rPr lang="en-ID" sz="1400" dirty="0"/>
                  <a:t>X</a:t>
                </a:r>
                <a:r>
                  <a:rPr lang="en-ID" sz="1600" dirty="0"/>
                  <a:t> = 8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A88030-41BC-890F-165F-94E59087D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5105400"/>
                <a:ext cx="2247900" cy="1076833"/>
              </a:xfrm>
              <a:prstGeom prst="rect">
                <a:avLst/>
              </a:prstGeom>
              <a:blipFill>
                <a:blip r:embed="rId4"/>
                <a:stretch>
                  <a:fillRect l="-813" t="-568" b="-625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Optimasi</a:t>
            </a:r>
            <a:r>
              <a:rPr lang="en-US" dirty="0"/>
              <a:t>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2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382000" cy="54864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sz="1800" b="0" dirty="0">
                    <a:latin typeface="Comic Sans MS" pitchFamily="66" charset="0"/>
                  </a:rPr>
                  <a:t>F’’(x) = </a:t>
                </a:r>
              </a:p>
              <a:p>
                <a:pPr>
                  <a:buNone/>
                </a:pPr>
                <a:r>
                  <a:rPr lang="en-US" sz="2000" b="0" i="1" dirty="0">
                    <a:latin typeface="Comic Sans MS" pitchFamily="66" charset="0"/>
                  </a:rPr>
                  <a:t>f</a:t>
                </a:r>
                <a:r>
                  <a:rPr lang="en-US" sz="2000" b="0" dirty="0">
                    <a:latin typeface="Comic Sans MS" pitchFamily="66" charset="0"/>
                  </a:rPr>
                  <a:t>(x)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4−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b="0" baseline="300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endParaRPr lang="en-US" sz="1000" b="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US" sz="1600" dirty="0"/>
                  <a:t>Jika f(x) = u(x) · v(x), di mana u dan v </a:t>
                </a:r>
                <a:r>
                  <a:rPr lang="en-US" sz="1600" dirty="0" err="1"/>
                  <a:t>dapat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diturunkan</a:t>
                </a:r>
                <a:endParaRPr lang="en-US" sz="1600" dirty="0"/>
              </a:p>
              <a:p>
                <a:pPr>
                  <a:buNone/>
                </a:pPr>
                <a:r>
                  <a:rPr lang="en-US" sz="1600" dirty="0"/>
                  <a:t>		f’(x) = u’(x)v(x) + v’(x)u(x)</a:t>
                </a:r>
                <a:endParaRPr lang="en-US" sz="1600" b="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US" sz="2000" b="0" dirty="0">
                    <a:latin typeface="Comic Sans MS" pitchFamily="66" charset="0"/>
                  </a:rPr>
                  <a:t>F’’(x) = 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</a:t>
                </a:r>
                <a:r>
                  <a:rPr lang="en-US" sz="2000" b="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4−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+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(4−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US" sz="2000" b="0" dirty="0">
                    <a:latin typeface="Comic Sans MS" pitchFamily="66" charset="0"/>
                  </a:rPr>
                  <a:t>F’’(x) = 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000" b="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US" sz="2000" b="0" dirty="0">
                    <a:latin typeface="Comic Sans MS" pitchFamily="66" charset="0"/>
                  </a:rPr>
                  <a:t>F’’(x) = 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000" b="0" dirty="0">
                  <a:latin typeface="Comic Sans MS" pitchFamily="66" charset="0"/>
                  <a:sym typeface="Wingdings" pitchFamily="2" charset="2"/>
                </a:endParaRPr>
              </a:p>
              <a:p>
                <a:pPr>
                  <a:buNone/>
                </a:pPr>
                <a:r>
                  <a:rPr lang="en-US" sz="2000" b="0" dirty="0">
                    <a:latin typeface="Comic Sans MS" pitchFamily="66" charset="0"/>
                  </a:rPr>
                  <a:t>F’’(x) = 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</a:t>
                </a:r>
                <a:r>
                  <a:rPr lang="en-US" sz="2000" b="0" dirty="0">
                    <a:latin typeface="Comic Sans MS" pitchFamily="66" charset="0"/>
                  </a:rPr>
                  <a:t>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000" b="0" dirty="0">
                  <a:latin typeface="Comic Sans MS" pitchFamily="66" charset="0"/>
                  <a:sym typeface="Wingdings" pitchFamily="2" charset="2"/>
                </a:endParaRPr>
              </a:p>
              <a:p>
                <a:pPr>
                  <a:buNone/>
                </a:pPr>
                <a:r>
                  <a:rPr lang="en-US" sz="2000" b="0" dirty="0">
                    <a:latin typeface="Comic Sans MS" pitchFamily="66" charset="0"/>
                  </a:rPr>
                  <a:t>F’’(x) = 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000" b="0" dirty="0">
                  <a:latin typeface="Comic Sans MS" pitchFamily="66" charset="0"/>
                  <a:sym typeface="Wingdings" pitchFamily="2" charset="2"/>
                </a:endParaRPr>
              </a:p>
              <a:p>
                <a:pPr>
                  <a:buNone/>
                </a:pPr>
                <a:r>
                  <a:rPr lang="en-US" sz="2000" b="0" dirty="0" err="1">
                    <a:latin typeface="Comic Sans MS" pitchFamily="66" charset="0"/>
                    <a:sym typeface="Wingdings" pitchFamily="2" charset="2"/>
                  </a:rPr>
                  <a:t>Untuk</a:t>
                </a:r>
                <a:r>
                  <a:rPr lang="en-US" sz="2000" b="0" dirty="0">
                    <a:latin typeface="Comic Sans MS" pitchFamily="66" charset="0"/>
                    <a:sym typeface="Wingdings" pitchFamily="2" charset="2"/>
                  </a:rPr>
                  <a:t> x = 24  F’’(x) =</a:t>
                </a:r>
                <a:r>
                  <a:rPr lang="en-US" sz="2000" b="0" dirty="0">
                    <a:latin typeface="Comic Sans MS" pitchFamily="66" charset="0"/>
                  </a:rPr>
                  <a:t> 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0" dirty="0">
                    <a:latin typeface="Comic Sans MS" pitchFamily="66" charset="0"/>
                    <a:sym typeface="Wingdings" pitchFamily="2" charset="2"/>
                  </a:rPr>
                  <a:t>= </a:t>
                </a:r>
                <a:r>
                  <a:rPr lang="en-US" sz="2000" b="0" dirty="0">
                    <a:latin typeface="Comic Sans MS" pitchFamily="66" charset="0"/>
                  </a:rPr>
                  <a:t>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0" dirty="0">
                    <a:latin typeface="Comic Sans MS" pitchFamily="66" charset="0"/>
                    <a:sym typeface="Wingdings" pitchFamily="2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0" dirty="0">
                    <a:latin typeface="Comic Sans MS" pitchFamily="66" charset="0"/>
                    <a:sym typeface="Wingdings" pitchFamily="2" charset="2"/>
                  </a:rPr>
                  <a:t> &gt; 0 (</a:t>
                </a:r>
                <a:r>
                  <a:rPr lang="en-US" sz="2000" b="0" dirty="0" err="1">
                    <a:latin typeface="Comic Sans MS" pitchFamily="66" charset="0"/>
                    <a:sym typeface="Wingdings" pitchFamily="2" charset="2"/>
                  </a:rPr>
                  <a:t>Tidak</a:t>
                </a:r>
                <a:r>
                  <a:rPr lang="en-US" sz="2000" b="0" dirty="0">
                    <a:latin typeface="Comic Sans MS" pitchFamily="66" charset="0"/>
                    <a:sym typeface="Wingdings" pitchFamily="2" charset="2"/>
                  </a:rPr>
                  <a:t> </a:t>
                </a:r>
                <a:r>
                  <a:rPr lang="en-US" sz="2000" b="0" dirty="0" err="1">
                    <a:latin typeface="Comic Sans MS" pitchFamily="66" charset="0"/>
                    <a:sym typeface="Wingdings" pitchFamily="2" charset="2"/>
                  </a:rPr>
                  <a:t>memenuhi</a:t>
                </a:r>
                <a:r>
                  <a:rPr lang="en-US" sz="2000" b="0" dirty="0">
                    <a:latin typeface="Comic Sans MS" pitchFamily="66" charset="0"/>
                    <a:sym typeface="Wingdings" pitchFamily="2" charset="2"/>
                  </a:rPr>
                  <a:t>)</a:t>
                </a:r>
              </a:p>
              <a:p>
                <a:pPr>
                  <a:buNone/>
                </a:pPr>
                <a:r>
                  <a:rPr lang="en-US" sz="2000" b="0" dirty="0">
                    <a:latin typeface="Comic Sans MS" pitchFamily="66" charset="0"/>
                    <a:sym typeface="Wingdings" pitchFamily="2" charset="2"/>
                  </a:rPr>
                  <a:t>Untuk x = 8  F’’(x) =</a:t>
                </a:r>
                <a:r>
                  <a:rPr lang="en-US" sz="2000" b="0" dirty="0">
                    <a:latin typeface="Comic Sans MS" pitchFamily="66" charset="0"/>
                  </a:rPr>
                  <a:t> 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0" dirty="0">
                    <a:latin typeface="Comic Sans MS" pitchFamily="66" charset="0"/>
                    <a:sym typeface="Wingdings" pitchFamily="2" charset="2"/>
                  </a:rPr>
                  <a:t>= </a:t>
                </a:r>
                <a:r>
                  <a:rPr lang="en-US" sz="2000" b="0" dirty="0">
                    <a:latin typeface="Comic Sans MS" pitchFamily="66" charset="0"/>
                  </a:rPr>
                  <a:t>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0" dirty="0">
                    <a:latin typeface="Comic Sans MS" pitchFamily="66" charset="0"/>
                    <a:sym typeface="Wingdings" pitchFamily="2" charset="2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0" dirty="0">
                    <a:latin typeface="Comic Sans MS" pitchFamily="66" charset="0"/>
                    <a:sym typeface="Wingdings" pitchFamily="2" charset="2"/>
                  </a:rPr>
                  <a:t> &lt; 0 (</a:t>
                </a:r>
                <a:r>
                  <a:rPr lang="en-US" sz="2000" b="0" dirty="0" err="1">
                    <a:latin typeface="Comic Sans MS" pitchFamily="66" charset="0"/>
                    <a:sym typeface="Wingdings" pitchFamily="2" charset="2"/>
                  </a:rPr>
                  <a:t>memenuhi</a:t>
                </a:r>
                <a:r>
                  <a:rPr lang="en-US" sz="2000" b="0" dirty="0">
                    <a:latin typeface="Comic Sans MS" pitchFamily="66" charset="0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92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382000" cy="5486400"/>
              </a:xfrm>
              <a:blipFill>
                <a:blip r:embed="rId2"/>
                <a:stretch>
                  <a:fillRect l="-800" t="-44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6927512-5743-FB9F-7EC9-6C0BA015C95C}"/>
              </a:ext>
            </a:extLst>
          </p:cNvPr>
          <p:cNvSpPr txBox="1"/>
          <p:nvPr/>
        </p:nvSpPr>
        <p:spPr>
          <a:xfrm>
            <a:off x="3886200" y="4038600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ID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D" sz="1800" b="0" i="0" u="none" strike="noStrike" baseline="0" dirty="0">
                <a:solidFill>
                  <a:srgbClr val="323299"/>
                </a:solidFill>
                <a:latin typeface="Arial" panose="020B0604020202020204" pitchFamily="34" charset="0"/>
              </a:rPr>
              <a:t>Jadi </a:t>
            </a:r>
            <a:r>
              <a:rPr lang="en-ID" sz="1800" b="0" i="0" u="none" strike="noStrike" baseline="0" dirty="0" err="1">
                <a:solidFill>
                  <a:srgbClr val="323299"/>
                </a:solidFill>
                <a:latin typeface="Arial" panose="020B0604020202020204" pitchFamily="34" charset="0"/>
              </a:rPr>
              <a:t>jumlah</a:t>
            </a:r>
            <a:r>
              <a:rPr lang="en-ID" sz="1800" b="0" i="0" u="none" strike="noStrike" baseline="0" dirty="0">
                <a:solidFill>
                  <a:srgbClr val="323299"/>
                </a:solidFill>
                <a:latin typeface="Arial" panose="020B0604020202020204" pitchFamily="34" charset="0"/>
              </a:rPr>
              <a:t>  </a:t>
            </a:r>
            <a:r>
              <a:rPr lang="en-ID" sz="1800" b="0" i="0" u="none" strike="noStrike" baseline="0" dirty="0" err="1">
                <a:solidFill>
                  <a:srgbClr val="323299"/>
                </a:solidFill>
                <a:latin typeface="Arial" panose="020B0604020202020204" pitchFamily="34" charset="0"/>
              </a:rPr>
              <a:t>penumpang</a:t>
            </a:r>
            <a:r>
              <a:rPr lang="en-ID" sz="1800" b="0" i="0" u="none" strike="noStrike" baseline="0" dirty="0">
                <a:solidFill>
                  <a:srgbClr val="323299"/>
                </a:solidFill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323299"/>
                </a:solidFill>
                <a:latin typeface="Arial" panose="020B0604020202020204" pitchFamily="34" charset="0"/>
              </a:rPr>
              <a:t>supaya</a:t>
            </a:r>
            <a:r>
              <a:rPr lang="en-ID" sz="1800" b="0" i="0" u="none" strike="noStrike" baseline="0" dirty="0">
                <a:solidFill>
                  <a:srgbClr val="323299"/>
                </a:solidFill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323299"/>
                </a:solidFill>
                <a:latin typeface="Arial" panose="020B0604020202020204" pitchFamily="34" charset="0"/>
              </a:rPr>
              <a:t>pendapatan</a:t>
            </a:r>
            <a:r>
              <a:rPr lang="en-ID" sz="1800" b="0" i="0" u="none" strike="noStrike" baseline="0" dirty="0">
                <a:solidFill>
                  <a:srgbClr val="323299"/>
                </a:solidFill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323299"/>
                </a:solidFill>
                <a:latin typeface="Arial" panose="020B0604020202020204" pitchFamily="34" charset="0"/>
              </a:rPr>
              <a:t>maksimum</a:t>
            </a:r>
            <a:r>
              <a:rPr lang="en-ID" sz="1800" b="0" i="0" u="none" strike="noStrike" baseline="0" dirty="0">
                <a:solidFill>
                  <a:srgbClr val="323299"/>
                </a:solidFill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323299"/>
                </a:solidFill>
                <a:latin typeface="Arial" panose="020B0604020202020204" pitchFamily="34" charset="0"/>
              </a:rPr>
              <a:t>adalah</a:t>
            </a:r>
            <a:r>
              <a:rPr lang="en-ID" sz="1800" b="0" i="0" u="none" strike="noStrike" baseline="0" dirty="0">
                <a:solidFill>
                  <a:srgbClr val="323299"/>
                </a:solidFill>
                <a:latin typeface="Arial" panose="020B0604020202020204" pitchFamily="34" charset="0"/>
              </a:rPr>
              <a:t> 8 orang.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Revenue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486400"/>
          </a:xfrm>
        </p:spPr>
        <p:txBody>
          <a:bodyPr/>
          <a:lstStyle/>
          <a:p>
            <a:pPr marL="266700" indent="-266700">
              <a:buNone/>
            </a:pPr>
            <a:r>
              <a:rPr lang="en-US" sz="1600" b="0" dirty="0"/>
              <a:t>2. </a:t>
            </a:r>
            <a:r>
              <a:rPr lang="en-US" sz="1400" b="0" dirty="0"/>
              <a:t>Sebuah </a:t>
            </a:r>
            <a:r>
              <a:rPr lang="en-US" sz="1400" b="0" dirty="0" err="1"/>
              <a:t>perusahaan</a:t>
            </a:r>
            <a:r>
              <a:rPr lang="en-US" sz="1400" b="0" dirty="0"/>
              <a:t> bis </a:t>
            </a:r>
            <a:r>
              <a:rPr lang="en-US" sz="1400" b="0" dirty="0" err="1"/>
              <a:t>melayani</a:t>
            </a:r>
            <a:r>
              <a:rPr lang="en-US" sz="1400" b="0" dirty="0"/>
              <a:t> </a:t>
            </a:r>
            <a:r>
              <a:rPr lang="en-US" sz="1400" b="0" dirty="0" err="1"/>
              <a:t>sewa</a:t>
            </a:r>
            <a:r>
              <a:rPr lang="en-US" sz="1400" b="0" dirty="0"/>
              <a:t> </a:t>
            </a:r>
            <a:r>
              <a:rPr lang="en-US" sz="1400" b="0" dirty="0" err="1"/>
              <a:t>penumpang</a:t>
            </a:r>
            <a:r>
              <a:rPr lang="en-US" sz="1400" b="0" dirty="0"/>
              <a:t> </a:t>
            </a:r>
            <a:r>
              <a:rPr lang="en-US" sz="1400" b="0" dirty="0" err="1"/>
              <a:t>dengan</a:t>
            </a:r>
            <a:r>
              <a:rPr lang="en-US" sz="1400" b="0" dirty="0"/>
              <a:t> </a:t>
            </a:r>
            <a:r>
              <a:rPr lang="en-US" sz="1400" b="0" dirty="0" err="1"/>
              <a:t>tarif</a:t>
            </a:r>
            <a:r>
              <a:rPr lang="en-US" sz="1400" b="0" dirty="0"/>
              <a:t> p rupiah </a:t>
            </a:r>
            <a:r>
              <a:rPr lang="en-US" sz="1400" b="0" dirty="0" err="1"/>
              <a:t>setiap</a:t>
            </a:r>
            <a:r>
              <a:rPr lang="en-US" sz="1400" b="0" dirty="0"/>
              <a:t> jam/orang </a:t>
            </a:r>
            <a:r>
              <a:rPr lang="en-US" sz="1400" b="0" dirty="0" err="1"/>
              <a:t>dengan</a:t>
            </a:r>
            <a:r>
              <a:rPr lang="en-US" sz="1400" b="0" dirty="0"/>
              <a:t> </a:t>
            </a:r>
            <a:r>
              <a:rPr lang="en-US" sz="1400" b="0" dirty="0" err="1"/>
              <a:t>jumlah</a:t>
            </a:r>
            <a:r>
              <a:rPr lang="en-US" sz="1400" b="0" dirty="0"/>
              <a:t> </a:t>
            </a:r>
            <a:r>
              <a:rPr lang="en-US" sz="1400" b="0" dirty="0" err="1"/>
              <a:t>penumpang</a:t>
            </a:r>
            <a:r>
              <a:rPr lang="en-US" sz="1400" b="0" dirty="0"/>
              <a:t> q. </a:t>
            </a:r>
            <a:r>
              <a:rPr lang="en-US" sz="1400" b="0" dirty="0" err="1"/>
              <a:t>Dinyatakan</a:t>
            </a:r>
            <a:r>
              <a:rPr lang="en-US" sz="1400" b="0" dirty="0"/>
              <a:t> </a:t>
            </a:r>
            <a:r>
              <a:rPr lang="en-US" sz="1400" b="0" dirty="0" err="1"/>
              <a:t>bahwa</a:t>
            </a:r>
            <a:r>
              <a:rPr lang="en-US" sz="1400" b="0" dirty="0"/>
              <a:t>  </a:t>
            </a:r>
            <a:r>
              <a:rPr lang="en-US" sz="1400" b="0" dirty="0" err="1"/>
              <a:t>tarif</a:t>
            </a:r>
            <a:r>
              <a:rPr lang="en-US" sz="1400" b="0" dirty="0"/>
              <a:t> p per jam </a:t>
            </a:r>
            <a:r>
              <a:rPr lang="en-US" sz="1400" b="0" dirty="0" err="1"/>
              <a:t>tergantung</a:t>
            </a:r>
            <a:r>
              <a:rPr lang="en-US" sz="1400" b="0" dirty="0"/>
              <a:t> pada q </a:t>
            </a:r>
            <a:r>
              <a:rPr lang="en-US" sz="1400" b="0" dirty="0" err="1"/>
              <a:t>dengan</a:t>
            </a:r>
            <a:r>
              <a:rPr lang="en-US" sz="1400" b="0" dirty="0"/>
              <a:t> </a:t>
            </a:r>
            <a:r>
              <a:rPr lang="en-US" sz="1400" b="0" dirty="0" err="1"/>
              <a:t>persamaan</a:t>
            </a:r>
            <a:r>
              <a:rPr lang="en-US" sz="1400" b="0" dirty="0"/>
              <a:t>:</a:t>
            </a:r>
          </a:p>
          <a:p>
            <a:pPr marL="0" indent="0">
              <a:buNone/>
            </a:pPr>
            <a:r>
              <a:rPr lang="en-US" sz="1400" b="0" dirty="0"/>
              <a:t>	q = 10000 – 125p        </a:t>
            </a:r>
            <a:r>
              <a:rPr lang="en-US" sz="1400" b="0" dirty="0" err="1"/>
              <a:t>Dengan</a:t>
            </a:r>
            <a:r>
              <a:rPr lang="en-US" sz="1400" b="0" dirty="0"/>
              <a:t> R = q . p</a:t>
            </a:r>
          </a:p>
          <a:p>
            <a:pPr marL="0" indent="0">
              <a:buNone/>
            </a:pPr>
            <a:endParaRPr lang="en-US" sz="1050" b="0" dirty="0"/>
          </a:p>
          <a:p>
            <a:pPr>
              <a:buAutoNum type="alphaLcPeriod"/>
            </a:pPr>
            <a:r>
              <a:rPr lang="en-US" sz="1400" b="0" dirty="0" err="1"/>
              <a:t>Tentukan</a:t>
            </a:r>
            <a:r>
              <a:rPr lang="en-US" sz="1400" b="0" dirty="0"/>
              <a:t> </a:t>
            </a:r>
            <a:r>
              <a:rPr lang="en-US" sz="1400" b="0" dirty="0" err="1"/>
              <a:t>jumlah</a:t>
            </a:r>
            <a:r>
              <a:rPr lang="en-US" sz="1400" b="0" dirty="0"/>
              <a:t> </a:t>
            </a:r>
            <a:r>
              <a:rPr lang="en-US" sz="1400" b="0" dirty="0" err="1"/>
              <a:t>penumpang</a:t>
            </a:r>
            <a:r>
              <a:rPr lang="en-US" sz="1400" b="0" dirty="0"/>
              <a:t> </a:t>
            </a:r>
            <a:r>
              <a:rPr lang="en-US" sz="1400" b="0" dirty="0" err="1"/>
              <a:t>sehingga</a:t>
            </a:r>
            <a:r>
              <a:rPr lang="en-US" sz="1400" b="0" dirty="0"/>
              <a:t> </a:t>
            </a:r>
            <a:r>
              <a:rPr lang="en-US" sz="1400" b="0" dirty="0" err="1"/>
              <a:t>pendapatan</a:t>
            </a:r>
            <a:r>
              <a:rPr lang="en-US" sz="1400" b="0" dirty="0"/>
              <a:t> </a:t>
            </a:r>
            <a:r>
              <a:rPr lang="en-US" sz="1400" b="0" dirty="0" err="1"/>
              <a:t>perusahaan</a:t>
            </a:r>
            <a:r>
              <a:rPr lang="en-US" sz="1400" b="0" dirty="0"/>
              <a:t> bis </a:t>
            </a:r>
            <a:r>
              <a:rPr lang="en-US" sz="1400" b="0" dirty="0" err="1"/>
              <a:t>maksimum</a:t>
            </a:r>
            <a:r>
              <a:rPr lang="en-US" sz="1400" b="0" dirty="0"/>
              <a:t>?!</a:t>
            </a:r>
          </a:p>
          <a:p>
            <a:pPr>
              <a:buAutoNum type="alphaLcPeriod"/>
            </a:pPr>
            <a:r>
              <a:rPr lang="en-US" sz="1400" b="0" dirty="0" err="1"/>
              <a:t>Berapa</a:t>
            </a:r>
            <a:r>
              <a:rPr lang="en-US" sz="1400" b="0" dirty="0"/>
              <a:t> </a:t>
            </a:r>
            <a:r>
              <a:rPr lang="en-US" sz="1400" b="0" dirty="0" err="1"/>
              <a:t>jumlah</a:t>
            </a:r>
            <a:r>
              <a:rPr lang="en-US" sz="1400" b="0" dirty="0"/>
              <a:t> </a:t>
            </a:r>
            <a:r>
              <a:rPr lang="en-US" sz="1400" b="0" dirty="0" err="1"/>
              <a:t>pendapatan</a:t>
            </a:r>
            <a:r>
              <a:rPr lang="en-US" sz="1400" b="0" dirty="0"/>
              <a:t> </a:t>
            </a:r>
            <a:r>
              <a:rPr lang="en-US" sz="1400" b="0" dirty="0" err="1"/>
              <a:t>maksimu</a:t>
            </a:r>
            <a:r>
              <a:rPr lang="en-US" sz="1400" b="0" dirty="0"/>
              <a:t>?</a:t>
            </a:r>
          </a:p>
          <a:p>
            <a:pPr>
              <a:buAutoNum type="alphaLcPeriod"/>
            </a:pPr>
            <a:r>
              <a:rPr lang="en-US" sz="1400" b="0" dirty="0" err="1"/>
              <a:t>Berapa</a:t>
            </a:r>
            <a:r>
              <a:rPr lang="en-US" sz="1400" b="0" dirty="0"/>
              <a:t> </a:t>
            </a:r>
            <a:r>
              <a:rPr lang="en-US" sz="1400" b="0" dirty="0" err="1"/>
              <a:t>jumlah</a:t>
            </a:r>
            <a:r>
              <a:rPr lang="en-US" sz="1400" b="0" dirty="0"/>
              <a:t> per jam?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sz="1050" b="0" dirty="0"/>
              <a:t>			</a:t>
            </a:r>
            <a:endParaRPr lang="en-US" sz="1400" b="0" dirty="0"/>
          </a:p>
          <a:p>
            <a:pPr algn="just" eaLnBrk="1" hangingPunct="1">
              <a:buFontTx/>
              <a:buNone/>
            </a:pPr>
            <a:r>
              <a:rPr lang="en-US" sz="1400" b="0" dirty="0"/>
              <a:t>Jawab :</a:t>
            </a:r>
          </a:p>
          <a:p>
            <a:pPr algn="just">
              <a:buNone/>
            </a:pPr>
            <a:r>
              <a:rPr lang="en-US" sz="1400" b="0" dirty="0"/>
              <a:t>a.  R = f(p) = (10000 – 125p)p		</a:t>
            </a:r>
          </a:p>
          <a:p>
            <a:pPr marL="714375" algn="just">
              <a:buNone/>
            </a:pPr>
            <a:r>
              <a:rPr lang="en-US" sz="1400" b="0" dirty="0"/>
              <a:t>R = f(p) = 10000p – 125p</a:t>
            </a:r>
            <a:r>
              <a:rPr lang="en-US" sz="1400" b="0" baseline="30000" dirty="0"/>
              <a:t>2</a:t>
            </a:r>
          </a:p>
          <a:p>
            <a:pPr marL="714375" algn="just">
              <a:buNone/>
            </a:pPr>
            <a:r>
              <a:rPr lang="en-US" sz="1400" b="0" dirty="0"/>
              <a:t>F’(p) = 0   </a:t>
            </a:r>
          </a:p>
          <a:p>
            <a:pPr marL="714375" algn="just">
              <a:buNone/>
            </a:pPr>
            <a:r>
              <a:rPr lang="en-US" sz="1400" b="0" dirty="0"/>
              <a:t>F’(p) = 10000 – 2.125p = 0</a:t>
            </a:r>
          </a:p>
          <a:p>
            <a:pPr algn="just" eaLnBrk="1" hangingPunct="1">
              <a:buFontTx/>
              <a:buNone/>
            </a:pPr>
            <a:r>
              <a:rPr lang="en-US" sz="1400" b="0" dirty="0"/>
              <a:t>            -250p = -10000		          </a:t>
            </a:r>
          </a:p>
          <a:p>
            <a:pPr algn="just" eaLnBrk="1" hangingPunct="1">
              <a:buFontTx/>
              <a:buNone/>
            </a:pPr>
            <a:r>
              <a:rPr lang="en-US" sz="1400" b="0" dirty="0"/>
              <a:t>		p = </a:t>
            </a:r>
            <a:r>
              <a:rPr lang="en-US" sz="1400" dirty="0"/>
              <a:t>40</a:t>
            </a:r>
            <a:r>
              <a:rPr lang="en-US" sz="1400" b="0" dirty="0"/>
              <a:t>	(</a:t>
            </a:r>
            <a:r>
              <a:rPr lang="en-US" sz="1400" b="0" dirty="0" err="1"/>
              <a:t>jumlah</a:t>
            </a:r>
            <a:r>
              <a:rPr lang="en-US" sz="1400" b="0" dirty="0"/>
              <a:t> </a:t>
            </a:r>
            <a:r>
              <a:rPr lang="en-US" sz="1400" b="0" dirty="0" err="1"/>
              <a:t>penumpang</a:t>
            </a:r>
            <a:r>
              <a:rPr lang="en-US" sz="1400" b="0" dirty="0"/>
              <a:t>)	</a:t>
            </a:r>
          </a:p>
          <a:p>
            <a:pPr algn="just" eaLnBrk="1" hangingPunct="1">
              <a:buFontTx/>
              <a:buNone/>
            </a:pPr>
            <a:r>
              <a:rPr lang="en-US" sz="1400" b="0" dirty="0">
                <a:sym typeface="Wingdings" pitchFamily="2" charset="2"/>
              </a:rPr>
              <a:t>b. </a:t>
            </a:r>
            <a:r>
              <a:rPr lang="en-US" sz="1400" b="0" dirty="0" err="1">
                <a:sym typeface="Wingdings" pitchFamily="2" charset="2"/>
              </a:rPr>
              <a:t>Titik</a:t>
            </a:r>
            <a:r>
              <a:rPr lang="en-US" sz="1400" b="0" dirty="0">
                <a:sym typeface="Wingdings" pitchFamily="2" charset="2"/>
              </a:rPr>
              <a:t> </a:t>
            </a:r>
            <a:r>
              <a:rPr lang="en-US" sz="1400" b="0" dirty="0" err="1">
                <a:sym typeface="Wingdings" pitchFamily="2" charset="2"/>
              </a:rPr>
              <a:t>maksimumnya</a:t>
            </a:r>
            <a:r>
              <a:rPr lang="en-US" sz="1400" b="0" dirty="0">
                <a:sym typeface="Wingdings" pitchFamily="2" charset="2"/>
              </a:rPr>
              <a:t> </a:t>
            </a:r>
            <a:r>
              <a:rPr lang="en-US" sz="1400" b="0" dirty="0" err="1">
                <a:sym typeface="Wingdings" pitchFamily="2" charset="2"/>
              </a:rPr>
              <a:t>adalah</a:t>
            </a:r>
            <a:endParaRPr lang="en-US" sz="1400" b="0" dirty="0">
              <a:sym typeface="Wingdings" pitchFamily="2" charset="2"/>
            </a:endParaRPr>
          </a:p>
          <a:p>
            <a:pPr algn="just">
              <a:buNone/>
            </a:pPr>
            <a:r>
              <a:rPr lang="en-US" sz="1400" b="0" dirty="0"/>
              <a:t>F(40)= 10000(40) - 125(40)</a:t>
            </a:r>
            <a:r>
              <a:rPr lang="en-US" sz="1400" b="0" baseline="30000" dirty="0"/>
              <a:t>2</a:t>
            </a:r>
            <a:r>
              <a:rPr lang="en-US" sz="1400" b="0" dirty="0"/>
              <a:t> =  400000 - 200000 = 200000</a:t>
            </a:r>
          </a:p>
          <a:p>
            <a:pPr algn="just">
              <a:buNone/>
            </a:pPr>
            <a:r>
              <a:rPr lang="en-US" sz="1400" b="0" dirty="0" err="1">
                <a:sym typeface="Wingdings" pitchFamily="2" charset="2"/>
              </a:rPr>
              <a:t>Maka</a:t>
            </a:r>
            <a:r>
              <a:rPr lang="en-US" sz="1400" b="0" dirty="0">
                <a:sym typeface="Wingdings" pitchFamily="2" charset="2"/>
              </a:rPr>
              <a:t> </a:t>
            </a:r>
            <a:r>
              <a:rPr lang="en-US" sz="1400" b="0" dirty="0" err="1">
                <a:sym typeface="Wingdings" pitchFamily="2" charset="2"/>
              </a:rPr>
              <a:t>maksimumnya</a:t>
            </a:r>
            <a:r>
              <a:rPr lang="en-US" sz="1400" b="0" dirty="0">
                <a:sym typeface="Wingdings" pitchFamily="2" charset="2"/>
              </a:rPr>
              <a:t> </a:t>
            </a:r>
            <a:r>
              <a:rPr lang="en-US" sz="1400" b="0" dirty="0" err="1">
                <a:sym typeface="Wingdings" pitchFamily="2" charset="2"/>
              </a:rPr>
              <a:t>adalah</a:t>
            </a:r>
            <a:r>
              <a:rPr lang="en-US" sz="1400" b="0" dirty="0">
                <a:sym typeface="Wingdings" pitchFamily="2" charset="2"/>
              </a:rPr>
              <a:t> </a:t>
            </a:r>
            <a:r>
              <a:rPr lang="en-US" sz="1400" dirty="0">
                <a:sym typeface="Wingdings" pitchFamily="2" charset="2"/>
              </a:rPr>
              <a:t>200000</a:t>
            </a:r>
            <a:r>
              <a:rPr lang="en-US" sz="1400" b="0" dirty="0">
                <a:sym typeface="Wingdings" pitchFamily="2" charset="2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sz="1600" b="0" dirty="0">
                <a:sym typeface="Wingdings" pitchFamily="2" charset="2"/>
              </a:rPr>
              <a:t>c. </a:t>
            </a:r>
            <a:r>
              <a:rPr lang="en-US" sz="1600" b="0" dirty="0" err="1">
                <a:sym typeface="Wingdings" pitchFamily="2" charset="2"/>
              </a:rPr>
              <a:t>Jumlah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>
                <a:sym typeface="Wingdings" pitchFamily="2" charset="2"/>
              </a:rPr>
              <a:t>penumpang</a:t>
            </a:r>
            <a:r>
              <a:rPr lang="en-US" sz="1600" b="0" dirty="0">
                <a:sym typeface="Wingdings" pitchFamily="2" charset="2"/>
              </a:rPr>
              <a:t> per jam</a:t>
            </a:r>
          </a:p>
          <a:p>
            <a:pPr algn="just">
              <a:buNone/>
            </a:pPr>
            <a:r>
              <a:rPr lang="en-US" sz="1600" b="0" dirty="0">
                <a:sym typeface="Wingdings" pitchFamily="2" charset="2"/>
              </a:rPr>
              <a:t>  </a:t>
            </a:r>
            <a:r>
              <a:rPr lang="en-US" sz="1600" b="0" dirty="0"/>
              <a:t>q = 10000 – 125p = 10000 – 125(40) = 10000 – 5000 = </a:t>
            </a:r>
            <a:r>
              <a:rPr lang="en-US" sz="1600" dirty="0"/>
              <a:t>5000</a:t>
            </a:r>
            <a:r>
              <a:rPr lang="en-US" sz="1600" b="0" dirty="0"/>
              <a:t> </a:t>
            </a:r>
            <a:r>
              <a:rPr lang="en-US" sz="1600" b="0" dirty="0" err="1"/>
              <a:t>penumpang</a:t>
            </a:r>
            <a:r>
              <a:rPr lang="en-US" sz="1600" b="0" dirty="0"/>
              <a:t> per jam</a:t>
            </a:r>
            <a:endParaRPr lang="en-US" sz="1600" b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656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5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95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5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59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59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Maksimum</a:t>
            </a:r>
            <a:endParaRPr lang="en-US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486400"/>
          </a:xfrm>
        </p:spPr>
        <p:txBody>
          <a:bodyPr/>
          <a:lstStyle/>
          <a:p>
            <a:pPr algn="just">
              <a:buNone/>
            </a:pPr>
            <a:r>
              <a:rPr lang="en-US" sz="1800" b="0" dirty="0"/>
              <a:t>3. </a:t>
            </a:r>
            <a:r>
              <a:rPr lang="en-US" sz="1800" b="0" dirty="0" err="1"/>
              <a:t>Sediliki</a:t>
            </a:r>
            <a:r>
              <a:rPr lang="en-US" sz="1800" b="0" dirty="0"/>
              <a:t> </a:t>
            </a:r>
            <a:r>
              <a:rPr lang="en-US" sz="1800" b="0" dirty="0" err="1"/>
              <a:t>apakah</a:t>
            </a:r>
            <a:r>
              <a:rPr lang="en-US" sz="1800" b="0" dirty="0"/>
              <a:t> </a:t>
            </a:r>
            <a:r>
              <a:rPr lang="en-US" sz="1800" b="0" dirty="0" err="1"/>
              <a:t>titik</a:t>
            </a:r>
            <a:r>
              <a:rPr lang="en-US" sz="1800" b="0" dirty="0"/>
              <a:t> </a:t>
            </a:r>
            <a:r>
              <a:rPr lang="en-US" sz="1800" b="0" dirty="0" err="1"/>
              <a:t>ektrim</a:t>
            </a:r>
            <a:r>
              <a:rPr lang="en-US" sz="1800" b="0" dirty="0"/>
              <a:t> </a:t>
            </a:r>
            <a:r>
              <a:rPr lang="en-US" sz="1800" b="0" dirty="0" err="1"/>
              <a:t>dari</a:t>
            </a:r>
            <a:r>
              <a:rPr lang="en-US" sz="1800" b="0" dirty="0"/>
              <a:t> </a:t>
            </a:r>
            <a:r>
              <a:rPr lang="en-US" sz="1800" b="0" dirty="0" err="1"/>
              <a:t>fungsi</a:t>
            </a:r>
            <a:r>
              <a:rPr lang="en-US" sz="1800" b="0" dirty="0"/>
              <a:t> </a:t>
            </a:r>
            <a:r>
              <a:rPr lang="en-US" sz="1800" b="0" dirty="0" err="1"/>
              <a:t>berikut</a:t>
            </a:r>
            <a:r>
              <a:rPr lang="en-US" sz="1800" b="0" dirty="0"/>
              <a:t> </a:t>
            </a:r>
            <a:r>
              <a:rPr lang="en-US" sz="1800" b="0" dirty="0" err="1"/>
              <a:t>ini</a:t>
            </a:r>
            <a:r>
              <a:rPr lang="en-US" sz="1800" b="0" dirty="0"/>
              <a:t> </a:t>
            </a:r>
            <a:r>
              <a:rPr lang="en-US" sz="1800" b="0" dirty="0" err="1"/>
              <a:t>merupakan</a:t>
            </a:r>
            <a:r>
              <a:rPr lang="en-US" sz="1800" b="0" dirty="0"/>
              <a:t> </a:t>
            </a:r>
            <a:r>
              <a:rPr lang="en-US" sz="1800" b="0" dirty="0" err="1"/>
              <a:t>titik</a:t>
            </a:r>
            <a:r>
              <a:rPr lang="en-US" sz="1800" b="0" dirty="0"/>
              <a:t> </a:t>
            </a:r>
            <a:r>
              <a:rPr lang="en-US" sz="1800" b="0" dirty="0" err="1"/>
              <a:t>maksimum</a:t>
            </a:r>
            <a:r>
              <a:rPr lang="en-US" sz="1800" b="0" dirty="0"/>
              <a:t> </a:t>
            </a:r>
            <a:r>
              <a:rPr lang="en-US" sz="1800" b="0" dirty="0" err="1"/>
              <a:t>ataukah</a:t>
            </a:r>
            <a:r>
              <a:rPr lang="en-US" sz="1800" b="0" dirty="0"/>
              <a:t> </a:t>
            </a:r>
            <a:r>
              <a:rPr lang="en-US" sz="1800" b="0" dirty="0" err="1"/>
              <a:t>titik</a:t>
            </a:r>
            <a:r>
              <a:rPr lang="en-US" sz="1800" b="0" dirty="0"/>
              <a:t> minimum!</a:t>
            </a:r>
          </a:p>
          <a:p>
            <a:pPr algn="just" eaLnBrk="1" hangingPunct="1">
              <a:buFontTx/>
              <a:buNone/>
            </a:pPr>
            <a:r>
              <a:rPr lang="en-US" sz="1800" b="0" dirty="0"/>
              <a:t>			    y= -x</a:t>
            </a:r>
            <a:r>
              <a:rPr lang="en-US" sz="1800" b="0" baseline="30000" dirty="0"/>
              <a:t>2</a:t>
            </a:r>
            <a:r>
              <a:rPr lang="en-US" sz="1800" b="0" dirty="0"/>
              <a:t> + 12x - z</a:t>
            </a:r>
            <a:r>
              <a:rPr lang="en-US" sz="1800" b="0" baseline="30000" dirty="0"/>
              <a:t>2 </a:t>
            </a:r>
            <a:r>
              <a:rPr lang="en-US" sz="1800" b="0" dirty="0"/>
              <a:t>+10z - 45</a:t>
            </a:r>
          </a:p>
          <a:p>
            <a:pPr algn="just" eaLnBrk="1" hangingPunct="1">
              <a:buFontTx/>
              <a:buNone/>
            </a:pPr>
            <a:r>
              <a:rPr lang="en-US" sz="1800" b="0" dirty="0"/>
              <a:t>Jawab :</a:t>
            </a:r>
          </a:p>
          <a:p>
            <a:pPr algn="just">
              <a:buNone/>
            </a:pPr>
            <a:r>
              <a:rPr lang="en-US" sz="1800" b="0" dirty="0"/>
              <a:t>f’(x) = -2x +12		f’(z) = -2z +10</a:t>
            </a:r>
            <a:endParaRPr lang="en-US" sz="1800" b="0" dirty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r>
              <a:rPr lang="en-US" sz="1800" b="0" dirty="0"/>
              <a:t>          -2x + 12 = 0	          -2z + 10 = 0</a:t>
            </a:r>
          </a:p>
          <a:p>
            <a:pPr algn="just" eaLnBrk="1" hangingPunct="1">
              <a:buFontTx/>
              <a:buNone/>
            </a:pPr>
            <a:r>
              <a:rPr lang="en-US" sz="1800" b="0" dirty="0"/>
              <a:t>           -2x = -12		          -2z = -10</a:t>
            </a:r>
          </a:p>
          <a:p>
            <a:pPr algn="just" eaLnBrk="1" hangingPunct="1">
              <a:buFontTx/>
              <a:buNone/>
            </a:pPr>
            <a:r>
              <a:rPr lang="en-US" sz="1800" b="0" dirty="0"/>
              <a:t>		x = 6			z = 5   </a:t>
            </a:r>
          </a:p>
          <a:p>
            <a:pPr algn="just" eaLnBrk="1" hangingPunct="1">
              <a:buFontTx/>
              <a:buNone/>
            </a:pPr>
            <a:r>
              <a:rPr lang="en-US" sz="1800" b="0" dirty="0" err="1">
                <a:sym typeface="Wingdings" pitchFamily="2" charset="2"/>
              </a:rPr>
              <a:t>Titik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maksimumnya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adalah</a:t>
            </a:r>
            <a:endParaRPr lang="en-US" sz="1800" b="0" dirty="0">
              <a:sym typeface="Wingdings" pitchFamily="2" charset="2"/>
            </a:endParaRPr>
          </a:p>
          <a:p>
            <a:pPr algn="just">
              <a:buNone/>
            </a:pPr>
            <a:r>
              <a:rPr lang="en-US" sz="1800" b="0" dirty="0"/>
              <a:t>F(6,5)= -(6)</a:t>
            </a:r>
            <a:r>
              <a:rPr lang="en-US" sz="1800" b="0" baseline="30000" dirty="0"/>
              <a:t>2</a:t>
            </a:r>
            <a:r>
              <a:rPr lang="en-US" sz="1800" b="0" dirty="0"/>
              <a:t> + 12(6) – (5)</a:t>
            </a:r>
            <a:r>
              <a:rPr lang="en-US" sz="1800" b="0" baseline="30000" dirty="0"/>
              <a:t>2 </a:t>
            </a:r>
            <a:r>
              <a:rPr lang="en-US" sz="1800" b="0" dirty="0"/>
              <a:t>+10 (5) – 45 = -36+ 72 – 25 + 50 – 45 = 16</a:t>
            </a:r>
          </a:p>
          <a:p>
            <a:pPr algn="just">
              <a:buNone/>
            </a:pPr>
            <a:r>
              <a:rPr lang="en-US" sz="1800" b="0" dirty="0" err="1">
                <a:sym typeface="Wingdings" pitchFamily="2" charset="2"/>
              </a:rPr>
              <a:t>Maka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maksimumnya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adalah</a:t>
            </a:r>
            <a:r>
              <a:rPr lang="en-US" sz="1800" b="0" dirty="0">
                <a:sym typeface="Wingdings" pitchFamily="2" charset="2"/>
              </a:rPr>
              <a:t> 16</a:t>
            </a:r>
          </a:p>
          <a:p>
            <a:pPr marL="0" indent="0" algn="just" eaLnBrk="1" hangingPunct="1">
              <a:buFontTx/>
              <a:buNone/>
            </a:pPr>
            <a:r>
              <a:rPr lang="en-US" sz="1800" b="0" dirty="0" err="1">
                <a:sym typeface="Wingdings" pitchFamily="2" charset="2"/>
              </a:rPr>
              <a:t>Untuk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membuktikan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kondisi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tersebut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merupakan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kondisi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maksimum</a:t>
            </a:r>
            <a:r>
              <a:rPr lang="en-US" sz="1800" b="0" dirty="0">
                <a:sym typeface="Wingdings" pitchFamily="2" charset="2"/>
              </a:rPr>
              <a:t>, </a:t>
            </a:r>
            <a:r>
              <a:rPr lang="en-US" sz="1800" b="0" dirty="0" err="1">
                <a:sym typeface="Wingdings" pitchFamily="2" charset="2"/>
              </a:rPr>
              <a:t>uji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karakteristiknya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dengan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tes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derivatif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orde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ke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dua</a:t>
            </a:r>
            <a:r>
              <a:rPr lang="en-US" sz="1800" b="0" dirty="0">
                <a:sym typeface="Wingdings" pitchFamily="2" charset="2"/>
              </a:rPr>
              <a:t> :</a:t>
            </a: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xx</a:t>
            </a:r>
            <a:r>
              <a:rPr lang="en-US" sz="1800" b="0" dirty="0">
                <a:sym typeface="Wingdings" pitchFamily="2" charset="2"/>
              </a:rPr>
              <a:t> = -2 &lt; 0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xz</a:t>
            </a:r>
            <a:r>
              <a:rPr lang="en-US" sz="1800" b="0" dirty="0">
                <a:sym typeface="Wingdings" pitchFamily="2" charset="2"/>
              </a:rPr>
              <a:t> = 0</a:t>
            </a: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zz</a:t>
            </a:r>
            <a:r>
              <a:rPr lang="en-US" sz="1800" b="0" dirty="0">
                <a:sym typeface="Wingdings" pitchFamily="2" charset="2"/>
              </a:rPr>
              <a:t> = -2 &lt; 0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zx</a:t>
            </a:r>
            <a:r>
              <a:rPr lang="en-US" sz="1800" b="0" dirty="0">
                <a:sym typeface="Wingdings" pitchFamily="2" charset="2"/>
              </a:rPr>
              <a:t> = 0</a:t>
            </a: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Karena f’’(xx) dan f’’(</a:t>
            </a:r>
            <a:r>
              <a:rPr lang="en-US" sz="1800" b="0" dirty="0" err="1">
                <a:sym typeface="Wingdings" pitchFamily="2" charset="2"/>
              </a:rPr>
              <a:t>zz</a:t>
            </a:r>
            <a:r>
              <a:rPr lang="en-US" sz="1800" b="0" dirty="0">
                <a:sym typeface="Wingdings" pitchFamily="2" charset="2"/>
              </a:rPr>
              <a:t>) &lt; 0, </a:t>
            </a:r>
            <a:r>
              <a:rPr lang="en-US" sz="1800" b="0" dirty="0" err="1">
                <a:sym typeface="Wingdings" pitchFamily="2" charset="2"/>
              </a:rPr>
              <a:t>maka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merupakan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titik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maksimum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relatif</a:t>
            </a:r>
            <a:endParaRPr lang="en-US" sz="1800" b="0" dirty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5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Titik</a:t>
            </a:r>
            <a:r>
              <a:rPr lang="en-US" dirty="0"/>
              <a:t> Minimum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486400"/>
          </a:xfrm>
        </p:spPr>
        <p:txBody>
          <a:bodyPr/>
          <a:lstStyle/>
          <a:p>
            <a:pPr algn="just">
              <a:buNone/>
            </a:pPr>
            <a:r>
              <a:rPr lang="en-US" sz="1800" b="0" dirty="0"/>
              <a:t>4. </a:t>
            </a:r>
            <a:r>
              <a:rPr lang="en-US" sz="1800" b="0" dirty="0" err="1"/>
              <a:t>Sediliki</a:t>
            </a:r>
            <a:r>
              <a:rPr lang="en-US" sz="1800" b="0" dirty="0"/>
              <a:t> </a:t>
            </a:r>
            <a:r>
              <a:rPr lang="en-US" sz="1800" b="0" dirty="0" err="1"/>
              <a:t>apakah</a:t>
            </a:r>
            <a:r>
              <a:rPr lang="en-US" sz="1800" b="0" dirty="0"/>
              <a:t> </a:t>
            </a:r>
            <a:r>
              <a:rPr lang="en-US" sz="1800" b="0" dirty="0" err="1"/>
              <a:t>titik</a:t>
            </a:r>
            <a:r>
              <a:rPr lang="en-US" sz="1800" b="0" dirty="0"/>
              <a:t> </a:t>
            </a:r>
            <a:r>
              <a:rPr lang="en-US" sz="1800" b="0" dirty="0" err="1"/>
              <a:t>ektrim</a:t>
            </a:r>
            <a:r>
              <a:rPr lang="en-US" sz="1800" b="0" dirty="0"/>
              <a:t> </a:t>
            </a:r>
            <a:r>
              <a:rPr lang="en-US" sz="1800" b="0" dirty="0" err="1"/>
              <a:t>dari</a:t>
            </a:r>
            <a:r>
              <a:rPr lang="en-US" sz="1800" b="0" dirty="0"/>
              <a:t> </a:t>
            </a:r>
            <a:r>
              <a:rPr lang="en-US" sz="1800" b="0" dirty="0" err="1"/>
              <a:t>fungsi</a:t>
            </a:r>
            <a:r>
              <a:rPr lang="en-US" sz="1800" b="0" dirty="0"/>
              <a:t> </a:t>
            </a:r>
            <a:r>
              <a:rPr lang="en-US" sz="1800" b="0" dirty="0" err="1"/>
              <a:t>berikut</a:t>
            </a:r>
            <a:r>
              <a:rPr lang="en-US" sz="1800" b="0" dirty="0"/>
              <a:t> </a:t>
            </a:r>
            <a:r>
              <a:rPr lang="en-US" sz="1800" b="0" dirty="0" err="1"/>
              <a:t>ini</a:t>
            </a:r>
            <a:r>
              <a:rPr lang="en-US" sz="1800" b="0" dirty="0"/>
              <a:t> </a:t>
            </a:r>
            <a:r>
              <a:rPr lang="en-US" sz="1800" b="0" dirty="0" err="1"/>
              <a:t>merupakan</a:t>
            </a:r>
            <a:r>
              <a:rPr lang="en-US" sz="1800" b="0" dirty="0"/>
              <a:t> </a:t>
            </a:r>
            <a:r>
              <a:rPr lang="en-US" sz="1800" b="0" dirty="0" err="1"/>
              <a:t>titik</a:t>
            </a:r>
            <a:r>
              <a:rPr lang="en-US" sz="1800" b="0" dirty="0"/>
              <a:t> </a:t>
            </a:r>
            <a:r>
              <a:rPr lang="en-US" sz="1800" b="0" dirty="0" err="1"/>
              <a:t>maksimum</a:t>
            </a:r>
            <a:r>
              <a:rPr lang="en-US" sz="1800" b="0" dirty="0"/>
              <a:t> </a:t>
            </a:r>
            <a:r>
              <a:rPr lang="en-US" sz="1800" b="0" dirty="0" err="1"/>
              <a:t>ataukah</a:t>
            </a:r>
            <a:r>
              <a:rPr lang="en-US" sz="1800" b="0" dirty="0"/>
              <a:t> </a:t>
            </a:r>
            <a:r>
              <a:rPr lang="en-US" sz="1800" b="0" dirty="0" err="1"/>
              <a:t>titik</a:t>
            </a:r>
            <a:r>
              <a:rPr lang="en-US" sz="1800" b="0" dirty="0"/>
              <a:t> minimum!</a:t>
            </a:r>
          </a:p>
          <a:p>
            <a:pPr algn="just" eaLnBrk="1" hangingPunct="1">
              <a:buFontTx/>
              <a:buNone/>
            </a:pPr>
            <a:r>
              <a:rPr lang="en-US" sz="1800" b="0" dirty="0"/>
              <a:t>			    p= 3q</a:t>
            </a:r>
            <a:r>
              <a:rPr lang="en-US" sz="1800" b="0" baseline="30000" dirty="0"/>
              <a:t>2</a:t>
            </a:r>
            <a:r>
              <a:rPr lang="en-US" sz="1800" b="0" dirty="0"/>
              <a:t> – 18q + r</a:t>
            </a:r>
            <a:r>
              <a:rPr lang="en-US" sz="1800" b="0" baseline="30000" dirty="0"/>
              <a:t>2 </a:t>
            </a:r>
            <a:r>
              <a:rPr lang="en-US" sz="1800" b="0" dirty="0"/>
              <a:t>- 8r + 50</a:t>
            </a:r>
          </a:p>
          <a:p>
            <a:pPr algn="just" eaLnBrk="1" hangingPunct="1">
              <a:buFontTx/>
              <a:buNone/>
            </a:pPr>
            <a:r>
              <a:rPr lang="en-US" sz="1800" b="0" dirty="0"/>
              <a:t>Jawab :</a:t>
            </a:r>
          </a:p>
          <a:p>
            <a:pPr algn="just">
              <a:buNone/>
            </a:pPr>
            <a:r>
              <a:rPr lang="en-US" sz="1800" b="0" dirty="0"/>
              <a:t>f’(q) = 6q -18		f’(r) = 2r - 8</a:t>
            </a:r>
            <a:endParaRPr lang="en-US" sz="1800" b="0" dirty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r>
              <a:rPr lang="en-US" sz="1800" b="0" dirty="0"/>
              <a:t>           6q - 18 = 0	                       2r  - 8 = 0</a:t>
            </a:r>
          </a:p>
          <a:p>
            <a:pPr algn="just" eaLnBrk="1" hangingPunct="1">
              <a:buFontTx/>
              <a:buNone/>
            </a:pPr>
            <a:r>
              <a:rPr lang="en-US" sz="1800" b="0" dirty="0"/>
              <a:t>            6q = 18		          2r = 8</a:t>
            </a:r>
          </a:p>
          <a:p>
            <a:pPr algn="just" eaLnBrk="1" hangingPunct="1">
              <a:buFontTx/>
              <a:buNone/>
            </a:pPr>
            <a:r>
              <a:rPr lang="en-US" sz="1800" b="0" dirty="0"/>
              <a:t>		q = 3		            r = 4   </a:t>
            </a:r>
          </a:p>
          <a:p>
            <a:pPr algn="just" eaLnBrk="1" hangingPunct="1">
              <a:buFontTx/>
              <a:buNone/>
            </a:pPr>
            <a:r>
              <a:rPr lang="en-US" sz="1800" b="0" dirty="0" err="1">
                <a:sym typeface="Wingdings" pitchFamily="2" charset="2"/>
              </a:rPr>
              <a:t>Titik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minimumnya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adalah</a:t>
            </a:r>
            <a:endParaRPr lang="en-US" sz="1800" b="0" dirty="0">
              <a:sym typeface="Wingdings" pitchFamily="2" charset="2"/>
            </a:endParaRPr>
          </a:p>
          <a:p>
            <a:pPr algn="just">
              <a:buNone/>
            </a:pPr>
            <a:r>
              <a:rPr lang="en-US" sz="1800" b="0" dirty="0"/>
              <a:t>F(3,4)= 3(3)</a:t>
            </a:r>
            <a:r>
              <a:rPr lang="en-US" sz="1800" b="0" baseline="30000" dirty="0"/>
              <a:t>2</a:t>
            </a:r>
            <a:r>
              <a:rPr lang="en-US" sz="1800" b="0" dirty="0"/>
              <a:t> - 18(3) + (4)</a:t>
            </a:r>
            <a:r>
              <a:rPr lang="en-US" sz="1800" b="0" baseline="30000" dirty="0"/>
              <a:t>2 </a:t>
            </a:r>
            <a:r>
              <a:rPr lang="en-US" sz="1800" b="0" dirty="0"/>
              <a:t> - 8(4) + 50 = 27- 54 + 16 - 32 + 50 = 7</a:t>
            </a:r>
          </a:p>
          <a:p>
            <a:pPr algn="just">
              <a:buNone/>
            </a:pPr>
            <a:r>
              <a:rPr lang="en-US" sz="1800" b="0" dirty="0" err="1">
                <a:sym typeface="Wingdings" pitchFamily="2" charset="2"/>
              </a:rPr>
              <a:t>Maka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minimumnya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adalah</a:t>
            </a:r>
            <a:r>
              <a:rPr lang="en-US" sz="1800" b="0" dirty="0">
                <a:sym typeface="Wingdings" pitchFamily="2" charset="2"/>
              </a:rPr>
              <a:t> 7</a:t>
            </a:r>
          </a:p>
          <a:p>
            <a:pPr marL="0" indent="0" algn="just" eaLnBrk="1" hangingPunct="1">
              <a:buFontTx/>
              <a:buNone/>
            </a:pPr>
            <a:r>
              <a:rPr lang="en-US" sz="1800" b="0" dirty="0" err="1">
                <a:sym typeface="Wingdings" pitchFamily="2" charset="2"/>
              </a:rPr>
              <a:t>Untuk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membuktikan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kondisi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tersebut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merupakan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kondisi</a:t>
            </a:r>
            <a:r>
              <a:rPr lang="en-US" sz="1800" b="0" dirty="0">
                <a:sym typeface="Wingdings" pitchFamily="2" charset="2"/>
              </a:rPr>
              <a:t> minimum, uji </a:t>
            </a:r>
            <a:r>
              <a:rPr lang="en-US" sz="1800" b="0" dirty="0" err="1">
                <a:sym typeface="Wingdings" pitchFamily="2" charset="2"/>
              </a:rPr>
              <a:t>karakteristiknya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dengan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tes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derivatif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orde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ke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dua</a:t>
            </a:r>
            <a:r>
              <a:rPr lang="en-US" sz="1800" b="0" dirty="0">
                <a:sym typeface="Wingdings" pitchFamily="2" charset="2"/>
              </a:rPr>
              <a:t> :</a:t>
            </a: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qq</a:t>
            </a:r>
            <a:r>
              <a:rPr lang="en-US" sz="1800" b="0" dirty="0">
                <a:sym typeface="Wingdings" pitchFamily="2" charset="2"/>
              </a:rPr>
              <a:t> = 6 &gt; 0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qr</a:t>
            </a:r>
            <a:r>
              <a:rPr lang="en-US" sz="1800" b="0" dirty="0">
                <a:sym typeface="Wingdings" pitchFamily="2" charset="2"/>
              </a:rPr>
              <a:t> = 0</a:t>
            </a: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rr</a:t>
            </a:r>
            <a:r>
              <a:rPr lang="en-US" sz="1800" b="0" dirty="0">
                <a:sym typeface="Wingdings" pitchFamily="2" charset="2"/>
              </a:rPr>
              <a:t> = 2 &gt; 0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rq</a:t>
            </a:r>
            <a:r>
              <a:rPr lang="en-US" sz="1800" b="0" dirty="0">
                <a:sym typeface="Wingdings" pitchFamily="2" charset="2"/>
              </a:rPr>
              <a:t> = 0</a:t>
            </a: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Karena f’’(xx) dan f’’(</a:t>
            </a:r>
            <a:r>
              <a:rPr lang="en-US" sz="1800" b="0" dirty="0" err="1">
                <a:sym typeface="Wingdings" pitchFamily="2" charset="2"/>
              </a:rPr>
              <a:t>zz</a:t>
            </a:r>
            <a:r>
              <a:rPr lang="en-US" sz="1800" b="0">
                <a:sym typeface="Wingdings" pitchFamily="2" charset="2"/>
              </a:rPr>
              <a:t>) &gt; </a:t>
            </a:r>
            <a:r>
              <a:rPr lang="en-US" sz="1800" b="0" dirty="0">
                <a:sym typeface="Wingdings" pitchFamily="2" charset="2"/>
              </a:rPr>
              <a:t>0, </a:t>
            </a:r>
            <a:r>
              <a:rPr lang="en-US" sz="1800" b="0" dirty="0" err="1">
                <a:sym typeface="Wingdings" pitchFamily="2" charset="2"/>
              </a:rPr>
              <a:t>maka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merupakan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titik</a:t>
            </a:r>
            <a:r>
              <a:rPr lang="en-US" sz="1800" b="0" dirty="0">
                <a:sym typeface="Wingdings" pitchFamily="2" charset="2"/>
              </a:rPr>
              <a:t> minimum </a:t>
            </a:r>
            <a:r>
              <a:rPr lang="en-US" sz="1800" b="0" dirty="0" err="1">
                <a:sym typeface="Wingdings" pitchFamily="2" charset="2"/>
              </a:rPr>
              <a:t>relatif</a:t>
            </a:r>
            <a:endParaRPr lang="en-US" sz="1800" b="0" dirty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368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5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86400"/>
          </a:xfrm>
        </p:spPr>
        <p:txBody>
          <a:bodyPr/>
          <a:lstStyle/>
          <a:p>
            <a:pPr algn="just">
              <a:buAutoNum type="arabicPeriod"/>
            </a:pPr>
            <a:r>
              <a:rPr lang="en-US" sz="1800" b="0" dirty="0" err="1"/>
              <a:t>Sebuah</a:t>
            </a:r>
            <a:r>
              <a:rPr lang="en-US" sz="1800" b="0" dirty="0"/>
              <a:t> </a:t>
            </a:r>
            <a:r>
              <a:rPr lang="en-US" sz="1800" b="0" dirty="0" err="1"/>
              <a:t>produksi</a:t>
            </a:r>
            <a:r>
              <a:rPr lang="en-US" sz="1800" b="0" dirty="0"/>
              <a:t> </a:t>
            </a:r>
            <a:r>
              <a:rPr lang="en-US" sz="1800" b="0" dirty="0" err="1"/>
              <a:t>mengestimasi</a:t>
            </a:r>
            <a:r>
              <a:rPr lang="en-US" sz="1800" b="0" dirty="0"/>
              <a:t> </a:t>
            </a:r>
            <a:r>
              <a:rPr lang="en-US" sz="1800" b="0" dirty="0" err="1"/>
              <a:t>penjualan</a:t>
            </a:r>
            <a:r>
              <a:rPr lang="en-US" sz="1800" b="0" dirty="0"/>
              <a:t> </a:t>
            </a:r>
            <a:r>
              <a:rPr lang="en-US" sz="1800" b="0" dirty="0" err="1"/>
              <a:t>tahunan</a:t>
            </a:r>
            <a:r>
              <a:rPr lang="en-US" sz="1800" b="0" dirty="0"/>
              <a:t> TV dan Radio </a:t>
            </a:r>
            <a:r>
              <a:rPr lang="en-US" sz="1800" b="0" dirty="0" err="1"/>
              <a:t>dengan</a:t>
            </a:r>
            <a:r>
              <a:rPr lang="en-US" sz="1800" b="0" dirty="0"/>
              <a:t> </a:t>
            </a:r>
            <a:r>
              <a:rPr lang="en-US" sz="1800" b="0" dirty="0" err="1"/>
              <a:t>fungsi</a:t>
            </a:r>
            <a:r>
              <a:rPr lang="en-US" sz="1800" b="0" dirty="0"/>
              <a:t> </a:t>
            </a:r>
            <a:r>
              <a:rPr lang="en-US" sz="1800" b="0" dirty="0" err="1"/>
              <a:t>sebagai</a:t>
            </a:r>
            <a:r>
              <a:rPr lang="en-US" sz="1800" b="0" dirty="0"/>
              <a:t> </a:t>
            </a:r>
            <a:r>
              <a:rPr lang="en-US" sz="1800" b="0" dirty="0" err="1"/>
              <a:t>berikut</a:t>
            </a:r>
            <a:r>
              <a:rPr lang="en-US" sz="1800" b="0" dirty="0"/>
              <a:t>:</a:t>
            </a:r>
          </a:p>
          <a:p>
            <a:pPr marL="0" indent="0" algn="just">
              <a:buNone/>
            </a:pPr>
            <a:r>
              <a:rPr lang="en-US" sz="1800" b="0" dirty="0"/>
              <a:t>	  z= 40000x + 60000y – 5x</a:t>
            </a:r>
            <a:r>
              <a:rPr lang="en-US" sz="1800" b="0" baseline="30000" dirty="0"/>
              <a:t>2 </a:t>
            </a:r>
            <a:r>
              <a:rPr lang="en-US" sz="1800" b="0" dirty="0"/>
              <a:t>– 10y</a:t>
            </a:r>
            <a:r>
              <a:rPr lang="en-US" sz="1800" b="0" baseline="30000" dirty="0"/>
              <a:t>2</a:t>
            </a:r>
            <a:r>
              <a:rPr lang="en-US" sz="1800" b="0" dirty="0"/>
              <a:t> – 10xy</a:t>
            </a:r>
          </a:p>
          <a:p>
            <a:pPr marL="627063" algn="just" eaLnBrk="1" hangingPunct="1">
              <a:buFontTx/>
              <a:buNone/>
            </a:pPr>
            <a:r>
              <a:rPr lang="en-US" sz="1800" b="0" dirty="0"/>
              <a:t> a. </a:t>
            </a:r>
            <a:r>
              <a:rPr lang="en-US" sz="1800" b="0" dirty="0" err="1"/>
              <a:t>Berapa</a:t>
            </a:r>
            <a:r>
              <a:rPr lang="en-US" sz="1800" b="0" dirty="0"/>
              <a:t> </a:t>
            </a:r>
            <a:r>
              <a:rPr lang="en-US" sz="1800" b="0" dirty="0" err="1"/>
              <a:t>jumlah</a:t>
            </a:r>
            <a:r>
              <a:rPr lang="en-US" sz="1800" b="0" dirty="0"/>
              <a:t> </a:t>
            </a:r>
            <a:r>
              <a:rPr lang="en-US" sz="1800" b="0" dirty="0" err="1"/>
              <a:t>penjualan</a:t>
            </a:r>
            <a:r>
              <a:rPr lang="en-US" sz="1800" b="0" dirty="0"/>
              <a:t> Tv dan Radio, agar </a:t>
            </a:r>
            <a:r>
              <a:rPr lang="en-US" sz="1800" b="0" dirty="0" err="1"/>
              <a:t>penjualan</a:t>
            </a:r>
            <a:r>
              <a:rPr lang="en-US" sz="1800" b="0" dirty="0"/>
              <a:t> </a:t>
            </a:r>
            <a:r>
              <a:rPr lang="en-US" sz="1800" b="0" dirty="0" err="1"/>
              <a:t>maksimal</a:t>
            </a:r>
            <a:r>
              <a:rPr lang="en-US" sz="1800" b="0" dirty="0"/>
              <a:t>?</a:t>
            </a:r>
          </a:p>
          <a:p>
            <a:pPr marL="627063"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 b. </a:t>
            </a:r>
            <a:r>
              <a:rPr lang="en-US" sz="1800" b="0" dirty="0" err="1">
                <a:sym typeface="Wingdings" pitchFamily="2" charset="2"/>
              </a:rPr>
              <a:t>Berapa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jumlah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maksimalnya</a:t>
            </a:r>
            <a:r>
              <a:rPr lang="en-US" sz="1800" b="0" dirty="0">
                <a:sym typeface="Wingdings" pitchFamily="2" charset="2"/>
              </a:rPr>
              <a:t>?</a:t>
            </a:r>
          </a:p>
          <a:p>
            <a:pPr algn="just" eaLnBrk="1" hangingPunct="1">
              <a:buFontTx/>
              <a:buNone/>
            </a:pPr>
            <a:endParaRPr lang="en-US" sz="1800" b="0" dirty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2. </a:t>
            </a:r>
            <a:r>
              <a:rPr lang="en-US" sz="1800" b="0" dirty="0" err="1">
                <a:sym typeface="Wingdings" pitchFamily="2" charset="2"/>
              </a:rPr>
              <a:t>Hitunglah</a:t>
            </a:r>
            <a:r>
              <a:rPr lang="en-US" sz="1800" b="0" dirty="0">
                <a:sym typeface="Wingdings" pitchFamily="2" charset="2"/>
              </a:rPr>
              <a:t> y </a:t>
            </a:r>
            <a:r>
              <a:rPr lang="en-US" sz="1800" b="0" dirty="0" err="1">
                <a:sym typeface="Wingdings" pitchFamily="2" charset="2"/>
              </a:rPr>
              <a:t>ektrim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dari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fungsi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berikut</a:t>
            </a:r>
            <a:r>
              <a:rPr lang="en-US" sz="1800" b="0" dirty="0">
                <a:sym typeface="Wingdings" pitchFamily="2" charset="2"/>
              </a:rPr>
              <a:t>:</a:t>
            </a:r>
          </a:p>
          <a:p>
            <a:pPr algn="just" eaLnBrk="1" hangingPunct="1">
              <a:buFontTx/>
              <a:buNone/>
            </a:pPr>
            <a:endParaRPr lang="en-US" sz="1800" b="0" dirty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     y=2x</a:t>
            </a:r>
            <a:r>
              <a:rPr lang="en-US" sz="1800" b="0" baseline="30000" dirty="0">
                <a:sym typeface="Wingdings" pitchFamily="2" charset="2"/>
              </a:rPr>
              <a:t>2</a:t>
            </a:r>
            <a:r>
              <a:rPr lang="en-US" sz="1800" b="0" dirty="0">
                <a:sym typeface="Wingdings" pitchFamily="2" charset="2"/>
              </a:rPr>
              <a:t> - 20x +z</a:t>
            </a:r>
            <a:r>
              <a:rPr lang="en-US" sz="1800" b="0" baseline="30000" dirty="0">
                <a:sym typeface="Wingdings" pitchFamily="2" charset="2"/>
              </a:rPr>
              <a:t>2</a:t>
            </a:r>
            <a:r>
              <a:rPr lang="en-US" sz="1800" b="0" dirty="0">
                <a:sym typeface="Wingdings" pitchFamily="2" charset="2"/>
              </a:rPr>
              <a:t> - 8z + 78</a:t>
            </a:r>
          </a:p>
          <a:p>
            <a:pPr algn="just" eaLnBrk="1" hangingPunct="1">
              <a:buFontTx/>
              <a:buNone/>
            </a:pPr>
            <a:endParaRPr lang="en-US" sz="1800" b="0" dirty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    </a:t>
            </a:r>
            <a:r>
              <a:rPr lang="en-US" sz="1800" b="0" dirty="0" err="1">
                <a:sym typeface="Wingdings" pitchFamily="2" charset="2"/>
              </a:rPr>
              <a:t>Selidikilah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apakah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nilai</a:t>
            </a:r>
            <a:r>
              <a:rPr lang="en-US" sz="1800" b="0" dirty="0">
                <a:sym typeface="Wingdings" pitchFamily="2" charset="2"/>
              </a:rPr>
              <a:t> y </a:t>
            </a:r>
            <a:r>
              <a:rPr lang="en-US" sz="1800" b="0" dirty="0" err="1">
                <a:sym typeface="Wingdings" pitchFamily="2" charset="2"/>
              </a:rPr>
              <a:t>tersebut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merupakan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nilai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maksimum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atau</a:t>
            </a:r>
            <a:r>
              <a:rPr lang="en-US" sz="1800" b="0" dirty="0">
                <a:sym typeface="Wingdings" pitchFamily="2" charset="2"/>
              </a:rPr>
              <a:t> minimum?</a:t>
            </a:r>
          </a:p>
        </p:txBody>
      </p:sp>
    </p:spTree>
    <p:extLst>
      <p:ext uri="{BB962C8B-B14F-4D97-AF65-F5344CB8AC3E}">
        <p14:creationId xmlns:p14="http://schemas.microsoft.com/office/powerpoint/2010/main" val="38869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2460</TotalTime>
  <Words>1164</Words>
  <Application>Microsoft Office PowerPoint</Application>
  <PresentationFormat>On-screen Show (4:3)</PresentationFormat>
  <Paragraphs>111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Cambria Math</vt:lpstr>
      <vt:lpstr>Comic Sans MS</vt:lpstr>
      <vt:lpstr>Haettenschweiler</vt:lpstr>
      <vt:lpstr>Segoe UI</vt:lpstr>
      <vt:lpstr>Times New Roman</vt:lpstr>
      <vt:lpstr>Verdana</vt:lpstr>
      <vt:lpstr>Wingdings</vt:lpstr>
      <vt:lpstr>cdb2004c012l</vt:lpstr>
      <vt:lpstr>Image</vt:lpstr>
      <vt:lpstr>Aplikasi Diferensial dan Multivariat  week 13</vt:lpstr>
      <vt:lpstr>Optimasi Revenue</vt:lpstr>
      <vt:lpstr>Optimasi Revenue</vt:lpstr>
      <vt:lpstr>Revenue</vt:lpstr>
      <vt:lpstr>Titik Maksimum</vt:lpstr>
      <vt:lpstr>Titik Minimum</vt:lpstr>
      <vt:lpstr>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deni</cp:lastModifiedBy>
  <cp:revision>180</cp:revision>
  <dcterms:created xsi:type="dcterms:W3CDTF">2011-01-21T06:27:54Z</dcterms:created>
  <dcterms:modified xsi:type="dcterms:W3CDTF">2022-12-20T06:56:04Z</dcterms:modified>
</cp:coreProperties>
</file>