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322" r:id="rId5"/>
    <p:sldId id="362" r:id="rId6"/>
    <p:sldId id="323" r:id="rId7"/>
    <p:sldId id="324" r:id="rId8"/>
    <p:sldId id="375" r:id="rId9"/>
    <p:sldId id="376" r:id="rId10"/>
    <p:sldId id="377" r:id="rId11"/>
    <p:sldId id="378" r:id="rId12"/>
    <p:sldId id="379" r:id="rId13"/>
    <p:sldId id="336" r:id="rId14"/>
    <p:sldId id="388" r:id="rId15"/>
    <p:sldId id="326" r:id="rId16"/>
    <p:sldId id="384" r:id="rId17"/>
    <p:sldId id="381" r:id="rId18"/>
    <p:sldId id="382" r:id="rId19"/>
    <p:sldId id="380" r:id="rId20"/>
    <p:sldId id="383" r:id="rId21"/>
    <p:sldId id="364" r:id="rId22"/>
    <p:sldId id="365" r:id="rId23"/>
    <p:sldId id="367" r:id="rId24"/>
    <p:sldId id="370" r:id="rId25"/>
    <p:sldId id="373" r:id="rId26"/>
    <p:sldId id="374" r:id="rId27"/>
    <p:sldId id="347" r:id="rId28"/>
    <p:sldId id="398" r:id="rId29"/>
    <p:sldId id="399" r:id="rId30"/>
    <p:sldId id="400" r:id="rId31"/>
    <p:sldId id="401" r:id="rId32"/>
    <p:sldId id="259" r:id="rId33"/>
    <p:sldId id="260" r:id="rId34"/>
    <p:sldId id="261" r:id="rId35"/>
    <p:sldId id="262" r:id="rId36"/>
    <p:sldId id="263" r:id="rId37"/>
    <p:sldId id="402" r:id="rId38"/>
    <p:sldId id="312" r:id="rId39"/>
  </p:sldIdLst>
  <p:sldSz cx="12188825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338"/>
    <a:srgbClr val="FFBDBF"/>
    <a:srgbClr val="FFFFC1"/>
    <a:srgbClr val="16422C"/>
    <a:srgbClr val="DDDAC5"/>
    <a:srgbClr val="FFFFBD"/>
    <a:srgbClr val="FFFFE1"/>
    <a:srgbClr val="860000"/>
    <a:srgbClr val="ECF7C9"/>
    <a:srgbClr val="2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581" autoAdjust="0"/>
  </p:normalViewPr>
  <p:slideViewPr>
    <p:cSldViewPr showGuides="1">
      <p:cViewPr varScale="1">
        <p:scale>
          <a:sx n="74" d="100"/>
          <a:sy n="74" d="100"/>
        </p:scale>
        <p:origin x="557" y="107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7/19/2023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7/19/2023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b4bc28820_0_8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5" name="Google Shape;125;g14b4bc28820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5a7a680a9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0" name="Google Shape;140;g185a7a680a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5a7a680a9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4" name="Google Shape;154;g185a7a680a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5a7a680a9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8" name="Google Shape;168;g185a7a680a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51a6823fd_3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2" name="Google Shape;182;g1851a6823fd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7/19/2023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12" y="1225618"/>
            <a:ext cx="11658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E-Commerce dan </a:t>
            </a:r>
            <a:r>
              <a:rPr lang="en-US" dirty="0" err="1"/>
              <a:t>Toko</a:t>
            </a:r>
            <a:r>
              <a:rPr lang="en-US" dirty="0"/>
              <a:t> Digital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094" y="3429000"/>
            <a:ext cx="4343400" cy="633662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Deni Wardani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Developing A Digital Mindset Shift From “Why” To “How” - Business 2  Community">
            <a:extLst>
              <a:ext uri="{FF2B5EF4-FFF2-40B4-BE49-F238E27FC236}">
                <a16:creationId xmlns:a16="http://schemas.microsoft.com/office/drawing/2014/main" id="{63E5BB62-8F00-0064-56A4-02AC634D2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 bwMode="auto">
          <a:xfrm>
            <a:off x="6107262" y="2673418"/>
            <a:ext cx="522514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5814" y="76200"/>
            <a:ext cx="9144001" cy="914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Sosial Media di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6439917"/>
            <a:ext cx="3911887" cy="22860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/>
              <a:t>Sumber: datareportal.com</a:t>
            </a:r>
            <a:endParaRPr lang="en-US" dirty="0"/>
          </a:p>
        </p:txBody>
      </p:sp>
      <p:pic>
        <p:nvPicPr>
          <p:cNvPr id="1026" name="Picture 2" descr="Hootsuite (We are Social): Indonesian Digital Report 2022 – Andi Dwi  Riyanto, Dosen, Praktisi, Konsultan, Pembicara: E-bisnis/Digital  Marketing/Promotion/Internet marketing, SEO, Technopreneur, Fasilitator  Google Gapura Digital yogyakarta">
            <a:extLst>
              <a:ext uri="{FF2B5EF4-FFF2-40B4-BE49-F238E27FC236}">
                <a16:creationId xmlns:a16="http://schemas.microsoft.com/office/drawing/2014/main" id="{C2EEBC56-F262-5540-FE30-5E8A5575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" y="1106952"/>
            <a:ext cx="9425933" cy="53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Rekomendasi Ucapan Hari Media Sosial 2022, Cocok Buat Update Status WA,  FB, dan IG - Utara Times">
            <a:extLst>
              <a:ext uri="{FF2B5EF4-FFF2-40B4-BE49-F238E27FC236}">
                <a16:creationId xmlns:a16="http://schemas.microsoft.com/office/drawing/2014/main" id="{A4C269AF-00B1-9A10-799E-1EEE50B8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913" y="1106952"/>
            <a:ext cx="2561727" cy="22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a Itu Media Sosial, Fungsi, dan Dampaknya - - Berita Info Publik,  Internet Pelayanan Publik">
            <a:extLst>
              <a:ext uri="{FF2B5EF4-FFF2-40B4-BE49-F238E27FC236}">
                <a16:creationId xmlns:a16="http://schemas.microsoft.com/office/drawing/2014/main" id="{A4D18972-2D49-2CF3-5950-4CCADA2F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040" y="3987889"/>
            <a:ext cx="3276600" cy="17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190501"/>
            <a:ext cx="9144001" cy="9144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Transformasi Digital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5112" y="1371600"/>
            <a:ext cx="11658600" cy="5181601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en-US" sz="2800">
                <a:latin typeface="Adobe Garamond Pro" panose="02020502060506020403" pitchFamily="18" charset="0"/>
              </a:rPr>
              <a:t>Transformasi digital secara dramatis akan mengubah banyak aspek masyarakat, termasuk kehidupan pribadi, bisnis, industry, dan pekerjaan</a:t>
            </a:r>
          </a:p>
          <a:p>
            <a:pPr lvl="0"/>
            <a:r>
              <a:rPr lang="en-US" sz="2800">
                <a:latin typeface="Adobe Garamond Pro" panose="02020502060506020403" pitchFamily="18" charset="0"/>
              </a:rPr>
              <a:t>Pemanfaatan data dan AI akan membuka banyak kemungkinan baru dalam menggunakan teknologi digital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IOT artinya setiap hal dapat terhubung ke internet. Peningkatan teknologi untuk mendapatkan data yang tepat dari dunia nyata akan memungkinkan data sesuai secara real time dan disebarkan di dunia maya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AI artinya Aspek yang penting dlam kemampuannya dalam menganalisis data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Robotika artinya Objek yang pintar mempunyai kemampuan AI yang dapat berinteraksi di dunia maya dan dunia nyata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Teknologi e-commerce yang dapat menjual secara dunia maya dengan produk berupa barang nyata ataupun digital</a:t>
            </a:r>
          </a:p>
          <a:p>
            <a:pPr lvl="1"/>
            <a:endParaRPr lang="en-US" sz="2400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185350"/>
            <a:ext cx="9144001" cy="9144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Sifat Masyarakat 5.0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1424115"/>
            <a:ext cx="11811000" cy="2004885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/>
          </a:bodyPr>
          <a:lstStyle/>
          <a:p>
            <a:pPr lvl="0"/>
            <a:r>
              <a:rPr lang="en-US" sz="2800">
                <a:latin typeface="Adobe Garamond Pro" panose="02020502060506020403" pitchFamily="18" charset="0"/>
              </a:rPr>
              <a:t>Memanfaatkan data dan teknologi digital dalam menciptakan masyarakat yang menjalani gaya hidup yang beragam dan mengejar kebahagiaan dalam diri mereka sendiri</a:t>
            </a:r>
          </a:p>
          <a:p>
            <a:pPr lvl="0"/>
            <a:r>
              <a:rPr lang="en-US" sz="2800">
                <a:latin typeface="Adobe Garamond Pro" panose="02020502060506020403" pitchFamily="18" charset="0"/>
              </a:rPr>
              <a:t>Kedepannya manusia akan membutuhkan imajinasi untuk mengubah dunia yang kreatif untuk mewujudkan ide-ide masyarakat 5.0 yang menjadi masyarakat imajinasi</a:t>
            </a:r>
            <a:endParaRPr lang="en-US" sz="2800" dirty="0">
              <a:latin typeface="Adobe Garamond Pro" panose="02020502060506020403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E6BE96-07AB-AB6D-1376-92066AA9991E}"/>
              </a:ext>
            </a:extLst>
          </p:cNvPr>
          <p:cNvSpPr/>
          <p:nvPr/>
        </p:nvSpPr>
        <p:spPr>
          <a:xfrm>
            <a:off x="1498858" y="4088027"/>
            <a:ext cx="3667209" cy="198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60000"/>
                </a:solidFill>
              </a:rPr>
              <a:t>Transformasi digital</a:t>
            </a:r>
          </a:p>
          <a:p>
            <a:pPr algn="ctr"/>
            <a:endParaRPr lang="en-US" b="1">
              <a:solidFill>
                <a:srgbClr val="96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84526-E3DB-C0C7-03C4-04F0CD0269C9}"/>
              </a:ext>
            </a:extLst>
          </p:cNvPr>
          <p:cNvSpPr/>
          <p:nvPr/>
        </p:nvSpPr>
        <p:spPr>
          <a:xfrm>
            <a:off x="6667885" y="4075670"/>
            <a:ext cx="3667209" cy="19812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60000"/>
                </a:solidFill>
              </a:rPr>
              <a:t>Imajinasi &amp; Kreativitas</a:t>
            </a:r>
          </a:p>
          <a:p>
            <a:pPr algn="ctr"/>
            <a:endParaRPr lang="en-US" b="1">
              <a:solidFill>
                <a:srgbClr val="96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BBB4D-E84E-8015-1FF1-F5791CD757E2}"/>
              </a:ext>
            </a:extLst>
          </p:cNvPr>
          <p:cNvSpPr/>
          <p:nvPr/>
        </p:nvSpPr>
        <p:spPr>
          <a:xfrm>
            <a:off x="1498858" y="5688227"/>
            <a:ext cx="3667209" cy="76200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60000"/>
                </a:solidFill>
              </a:rPr>
              <a:t>Penyelesaian masalah</a:t>
            </a:r>
            <a:endParaRPr lang="en-ID" b="1" dirty="0">
              <a:solidFill>
                <a:srgbClr val="96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D46A4C-9AFB-745A-1578-860BC22E0825}"/>
              </a:ext>
            </a:extLst>
          </p:cNvPr>
          <p:cNvSpPr/>
          <p:nvPr/>
        </p:nvSpPr>
        <p:spPr>
          <a:xfrm>
            <a:off x="6667885" y="5675870"/>
            <a:ext cx="3667209" cy="76200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960000"/>
              </a:solidFill>
            </a:endParaRPr>
          </a:p>
          <a:p>
            <a:pPr algn="ctr"/>
            <a:r>
              <a:rPr lang="en-US" b="1">
                <a:solidFill>
                  <a:srgbClr val="960000"/>
                </a:solidFill>
              </a:rPr>
              <a:t>Penciptaan nilai</a:t>
            </a:r>
            <a:endParaRPr lang="en-ID" b="1">
              <a:solidFill>
                <a:srgbClr val="960000"/>
              </a:solidFill>
            </a:endParaRPr>
          </a:p>
          <a:p>
            <a:pPr algn="ctr"/>
            <a:endParaRPr lang="en-ID" b="1" dirty="0">
              <a:solidFill>
                <a:srgbClr val="960000"/>
              </a:solidFill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2B88239F-8302-7AEE-4899-AFDB647FB438}"/>
              </a:ext>
            </a:extLst>
          </p:cNvPr>
          <p:cNvSpPr/>
          <p:nvPr/>
        </p:nvSpPr>
        <p:spPr>
          <a:xfrm>
            <a:off x="5166067" y="4724400"/>
            <a:ext cx="1501818" cy="709485"/>
          </a:xfrm>
          <a:prstGeom prst="left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69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5814" y="76200"/>
            <a:ext cx="9144001" cy="9144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E-Commerce Terlaris di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39525" y="6221628"/>
            <a:ext cx="4572000" cy="457201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Sumber: pikiran-rakyat.com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896DF-F973-BB72-7321-A1D66A96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08" y="1015314"/>
            <a:ext cx="1006540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2" y="29863"/>
            <a:ext cx="9144001" cy="9144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Layanan Gojek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6745" y="4588475"/>
            <a:ext cx="4389322" cy="424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Adobe Garamond Pro" panose="02020502060506020403" pitchFamily="18" charset="0"/>
              </a:rPr>
              <a:t>Sumber: pikiran-rakyat.com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16ACE-D767-51A8-939C-4909DCECF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8" y="1600200"/>
            <a:ext cx="4614656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A34DFB-3786-D90C-E9C5-35CAED5F3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29" y="815031"/>
            <a:ext cx="7235735" cy="60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2" y="29863"/>
            <a:ext cx="9144001" cy="9144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Layanan Grab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31437" y="6248400"/>
            <a:ext cx="4389322" cy="424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Adobe Garamond Pro" panose="02020502060506020403" pitchFamily="18" charset="0"/>
              </a:rPr>
              <a:t>Sumber: https://www.laros.id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4877E-8535-23CE-6047-4FF1B54B1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212765"/>
            <a:ext cx="8937595" cy="50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Layanan Sistem Pembayaran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371600"/>
            <a:ext cx="11961812" cy="1295400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Transformasi digital menyediakan beragam jasa keuangan</a:t>
            </a:r>
          </a:p>
          <a:p>
            <a:pPr lvl="0">
              <a:spcBef>
                <a:spcPts val="600"/>
              </a:spcBef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Sistem keuangan menyediakan dana secara efisien dan efektif di masyarakat</a:t>
            </a:r>
          </a:p>
          <a:p>
            <a:pPr lvl="0">
              <a:spcBef>
                <a:spcPts val="600"/>
              </a:spcBef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Akses ke layanan keuangan akan memeberikan kontribusi kemandirian ekonomi dan pendapatan yang lebih besar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BBA08-F702-5EF6-3C61-88E80727C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48" r="37649" b="21542"/>
          <a:stretch/>
        </p:blipFill>
        <p:spPr>
          <a:xfrm>
            <a:off x="836612" y="3733800"/>
            <a:ext cx="4495800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4D5D24-6F6C-CAAE-636B-4B20D6FB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67" y="2828924"/>
            <a:ext cx="1842586" cy="600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FD045-FA42-2535-D8FC-A1B949CD3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542" y="3579999"/>
            <a:ext cx="1278469" cy="53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1DABA-6E59-F6E0-4544-FBEB0066D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4373140"/>
            <a:ext cx="1362075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E74D2-5D16-D03F-D84B-F1F7E8BC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332" y="5043483"/>
            <a:ext cx="619125" cy="64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1B1F6D-F051-F4ED-2804-0415DD1D2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5598" y="6036146"/>
            <a:ext cx="1285875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C2BD73-6CAE-234D-89DA-7CD42D497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2735" y="2909258"/>
            <a:ext cx="990600" cy="15301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E9CDB4-36B9-8AA0-E07D-9957A87D9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332" y="5867913"/>
            <a:ext cx="571500" cy="561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5356B8-9619-DCCB-28EE-525B0F2A80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4234" y="5174980"/>
            <a:ext cx="1122180" cy="5162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945DEF-1273-F0F3-C678-2A9A109E89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3249" y="5982483"/>
            <a:ext cx="1071563" cy="4474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60C116-EB3E-FD34-E6D5-BF5E64C775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9375" y="4664812"/>
            <a:ext cx="11620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Jasa Pengiriman Paket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442185"/>
            <a:ext cx="11276012" cy="1066800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800">
                <a:latin typeface="Adobe Garamond Pro" panose="02020502060506020403" pitchFamily="18" charset="0"/>
              </a:rPr>
              <a:t>Besarnya transaksi e-commerce meningkatkan beragam jasa pengiriman paket</a:t>
            </a:r>
          </a:p>
          <a:p>
            <a:pPr lvl="0">
              <a:spcBef>
                <a:spcPts val="600"/>
              </a:spcBef>
            </a:pPr>
            <a:r>
              <a:rPr lang="en-US" sz="2800">
                <a:latin typeface="Adobe Garamond Pro" panose="02020502060506020403" pitchFamily="18" charset="0"/>
              </a:rPr>
              <a:t>Sistem tracking untuk memantau status pengiriman barang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C110D-151D-E632-2E25-B6513600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5" y="2514600"/>
            <a:ext cx="9223732" cy="3962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59FF6D-2A16-16D9-E18A-A9BED1C5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13" y="3310998"/>
            <a:ext cx="1295400" cy="6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Pengecekan Pembayaran Jualan Online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27138" y="1784650"/>
            <a:ext cx="4571999" cy="464820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lvl="0"/>
            <a:r>
              <a:rPr lang="en-US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Penjualan online yang menerima dengan beberapa rekening misalnya: BCA, Mandiri, BNI, BRI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A3F2F-2247-7E33-4526-1C5D66A20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80" y="3753973"/>
            <a:ext cx="1639589" cy="2405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140A9-166E-B034-BE9C-4920CCD4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15" y="4391688"/>
            <a:ext cx="1304463" cy="544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D15F8-16D2-A68D-5C71-BF6D6F193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92" y="3595744"/>
            <a:ext cx="1354651" cy="544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60A27-E45E-00D1-8311-180A9BE38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921" y="5285144"/>
            <a:ext cx="1272792" cy="514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76AA5-484A-F85D-828A-02D5EC2A8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12" y="5821909"/>
            <a:ext cx="1809750" cy="514350"/>
          </a:xfrm>
          <a:prstGeom prst="rect">
            <a:avLst/>
          </a:prstGeom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F01D0C43-A215-17FC-56BE-8176FC8EE7E4}"/>
              </a:ext>
            </a:extLst>
          </p:cNvPr>
          <p:cNvSpPr/>
          <p:nvPr/>
        </p:nvSpPr>
        <p:spPr>
          <a:xfrm>
            <a:off x="3026176" y="4622009"/>
            <a:ext cx="665953" cy="669311"/>
          </a:xfrm>
          <a:prstGeom prst="lef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3DBA6DE3-18A0-F20D-DA0B-50E1EFB9EB01}"/>
              </a:ext>
            </a:extLst>
          </p:cNvPr>
          <p:cNvSpPr txBox="1">
            <a:spLocks/>
          </p:cNvSpPr>
          <p:nvPr/>
        </p:nvSpPr>
        <p:spPr>
          <a:xfrm>
            <a:off x="5865812" y="3380144"/>
            <a:ext cx="4571999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Bagaimana cara cek pembayaran yang sudah masuk rekening?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Pengecekan Pembayaran Jualan Online</a:t>
            </a:r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717EFC52-E468-BE28-B759-4134F4E6C259}"/>
              </a:ext>
            </a:extLst>
          </p:cNvPr>
          <p:cNvSpPr txBox="1">
            <a:spLocks/>
          </p:cNvSpPr>
          <p:nvPr/>
        </p:nvSpPr>
        <p:spPr>
          <a:xfrm>
            <a:off x="684212" y="1475603"/>
            <a:ext cx="4800600" cy="4620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Pengecekan Penjualan online yang menerima dengan beberapa rekening misalnya: BCA, Mandiri, BNI, BRI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 dilakukan dengan system aplikasi untuk membantu melakukan pengelolaan cek mutase rekening bank paling efektif dalam satu Dasboard</a:t>
            </a:r>
          </a:p>
          <a:p>
            <a:endParaRPr lang="en-US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8538E-8E86-A346-4AAE-FD4193FB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1905000"/>
            <a:ext cx="5029202" cy="40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2681" y="266700"/>
            <a:ext cx="9144001" cy="4572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E-Commerce pada Metaverse (2025-2030)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56262-8C2B-64A8-68D9-5058425A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1066800"/>
            <a:ext cx="8134350" cy="552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CB2F4-BB58-19B5-DF31-417468A9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" y="1066800"/>
            <a:ext cx="5510170" cy="563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ED0F0-EB29-3489-353F-AC1C58889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03" y="1066800"/>
            <a:ext cx="662857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/>
          <a:lstStyle/>
          <a:p>
            <a:r>
              <a:rPr lang="en-US">
                <a:solidFill>
                  <a:srgbClr val="FFFF5D"/>
                </a:solidFill>
              </a:rPr>
              <a:t>Contoh Pengelolaan Double Order</a:t>
            </a:r>
            <a:endParaRPr lang="en-US" dirty="0">
              <a:solidFill>
                <a:srgbClr val="FFFF5D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1" y="1504949"/>
            <a:ext cx="5353049" cy="4667251"/>
          </a:xfrm>
          <a:solidFill>
            <a:srgbClr val="FFFF8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Pengecekan Penjualan online yang menerima orderan dari Gofood dan Grabfood</a:t>
            </a:r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DFFF3B8-2B55-629D-8474-B7681EAFB10A}"/>
              </a:ext>
            </a:extLst>
          </p:cNvPr>
          <p:cNvSpPr txBox="1">
            <a:spLocks/>
          </p:cNvSpPr>
          <p:nvPr/>
        </p:nvSpPr>
        <p:spPr>
          <a:xfrm>
            <a:off x="6303962" y="1504949"/>
            <a:ext cx="5353049" cy="1543051"/>
          </a:xfrm>
          <a:prstGeom prst="rect">
            <a:avLst/>
          </a:prstGeom>
          <a:solidFill>
            <a:srgbClr val="FFFF8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Bagaimana caranya mengelola order dari Gofood dan Grabfood yang efektif?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Hubster bisa mendukung kebutuhan tersebut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A3FD5-338A-1C5B-215F-CBC7A6E6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861" y="3124200"/>
            <a:ext cx="4667250" cy="3574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D0D94-7022-6B90-028D-EFEC2501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78" y="3218420"/>
            <a:ext cx="1428750" cy="112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FA1F7-49F7-6C73-D51C-ABB80E03C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38" y="4769195"/>
            <a:ext cx="1318632" cy="1257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166FF2-4E90-2337-DCDB-834707001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037" y="3780395"/>
            <a:ext cx="1304925" cy="1543050"/>
          </a:xfrm>
          <a:prstGeom prst="rect">
            <a:avLst/>
          </a:prstGeom>
        </p:spPr>
      </p:pic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20A5BB83-6617-1B10-6EFA-1BEB264EF7C1}"/>
              </a:ext>
            </a:extLst>
          </p:cNvPr>
          <p:cNvSpPr/>
          <p:nvPr/>
        </p:nvSpPr>
        <p:spPr>
          <a:xfrm rot="2278274">
            <a:off x="2139924" y="3813840"/>
            <a:ext cx="1081503" cy="533400"/>
          </a:xfrm>
          <a:prstGeom prst="striped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D3557AF3-90A8-D6B5-3D6B-2CB1FBCA0E48}"/>
              </a:ext>
            </a:extLst>
          </p:cNvPr>
          <p:cNvSpPr/>
          <p:nvPr/>
        </p:nvSpPr>
        <p:spPr>
          <a:xfrm rot="19794331">
            <a:off x="2089316" y="5002678"/>
            <a:ext cx="1192667" cy="533400"/>
          </a:xfrm>
          <a:prstGeom prst="striped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DAB451-ADB6-EB7D-1634-B9D1C9B6E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1" t="12789" r="7347" b="58249"/>
          <a:stretch/>
        </p:blipFill>
        <p:spPr>
          <a:xfrm>
            <a:off x="2861934" y="4499641"/>
            <a:ext cx="1464898" cy="391575"/>
          </a:xfrm>
          <a:prstGeom prst="rect">
            <a:avLst/>
          </a:prstGeom>
        </p:spPr>
      </p:pic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C8940242-EAF3-3266-E4BC-A3308D4B30B1}"/>
              </a:ext>
            </a:extLst>
          </p:cNvPr>
          <p:cNvSpPr/>
          <p:nvPr/>
        </p:nvSpPr>
        <p:spPr>
          <a:xfrm>
            <a:off x="4413243" y="4397975"/>
            <a:ext cx="609600" cy="533400"/>
          </a:xfrm>
          <a:prstGeom prst="striped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543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FF8F"/>
                </a:solidFill>
              </a:rPr>
              <a:t>Tren Penggunaan alat Bayar</a:t>
            </a:r>
            <a:endParaRPr lang="en-US" dirty="0">
              <a:solidFill>
                <a:srgbClr val="FFFF8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1296" y="1714912"/>
            <a:ext cx="4114799" cy="4114801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/>
          </a:bodyPr>
          <a:lstStyle/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Virtual account mendominasi pada tahun 2020 tetapi menurun pada tahun 2021</a:t>
            </a:r>
          </a:p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E-wallet mengalami peningkatan dari tahun 2021 pada tahun 2022</a:t>
            </a:r>
          </a:p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Qris sudah mulai digunakan pada tahun 2022</a:t>
            </a:r>
          </a:p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Ritel dan kartu kredit mengalami penurunan di tahun 2022</a:t>
            </a:r>
            <a:endParaRPr lang="en-US" b="1" dirty="0">
              <a:solidFill>
                <a:srgbClr val="F5F3C1"/>
              </a:solidFill>
              <a:latin typeface="Adobe Garamond Pro" panose="02020502060506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CA404-7FB9-6418-FDDF-03E831C3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628775"/>
            <a:ext cx="7743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pPr algn="ctr"/>
            <a:r>
              <a:rPr lang="en-US">
                <a:solidFill>
                  <a:srgbClr val="FFFF8F"/>
                </a:solidFill>
              </a:rPr>
              <a:t>Strategi Bisnis Go Digital</a:t>
            </a:r>
            <a:endParaRPr lang="en-US" dirty="0">
              <a:solidFill>
                <a:srgbClr val="FFFF8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5000"/>
            <a:ext cx="2666999" cy="609600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D1A9D4B-7F4F-2ABD-4338-8CD53EAE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543" y="6338887"/>
            <a:ext cx="2324100" cy="276225"/>
          </a:xfrm>
          <a:prstGeom prst="rect">
            <a:avLst/>
          </a:prstGeom>
        </p:spPr>
      </p:pic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9204C558-E7CE-84EF-A25E-4165DADA0778}"/>
              </a:ext>
            </a:extLst>
          </p:cNvPr>
          <p:cNvSpPr/>
          <p:nvPr/>
        </p:nvSpPr>
        <p:spPr>
          <a:xfrm rot="5400000">
            <a:off x="1172805" y="2795459"/>
            <a:ext cx="843495" cy="423591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EAE421C5-0D8D-8E24-6BBD-C7C3C45C6A62}"/>
              </a:ext>
            </a:extLst>
          </p:cNvPr>
          <p:cNvSpPr/>
          <p:nvPr/>
        </p:nvSpPr>
        <p:spPr>
          <a:xfrm rot="5400000">
            <a:off x="4081984" y="2791956"/>
            <a:ext cx="874484" cy="423591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5BD15479-ED0A-43DA-2CEC-4906280C2D42}"/>
              </a:ext>
            </a:extLst>
          </p:cNvPr>
          <p:cNvSpPr/>
          <p:nvPr/>
        </p:nvSpPr>
        <p:spPr>
          <a:xfrm rot="5400000">
            <a:off x="7171536" y="2823978"/>
            <a:ext cx="786457" cy="423591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Arrow: Striped Right 27">
            <a:extLst>
              <a:ext uri="{FF2B5EF4-FFF2-40B4-BE49-F238E27FC236}">
                <a16:creationId xmlns:a16="http://schemas.microsoft.com/office/drawing/2014/main" id="{AE29157C-5804-4E6B-4D80-6D7FC69BBFFB}"/>
              </a:ext>
            </a:extLst>
          </p:cNvPr>
          <p:cNvSpPr/>
          <p:nvPr/>
        </p:nvSpPr>
        <p:spPr>
          <a:xfrm rot="5400000">
            <a:off x="9981782" y="2771237"/>
            <a:ext cx="855166" cy="423591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5A51A2-C525-3464-EF11-9DC6CB1CE592}"/>
              </a:ext>
            </a:extLst>
          </p:cNvPr>
          <p:cNvSpPr/>
          <p:nvPr/>
        </p:nvSpPr>
        <p:spPr>
          <a:xfrm>
            <a:off x="628208" y="3440992"/>
            <a:ext cx="2114550" cy="148656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60000"/>
                </a:solidFill>
                <a:latin typeface="Adobe Garamond Pro Bold" panose="02020702060506020403" pitchFamily="18" charset="0"/>
              </a:rPr>
              <a:t>DIGITAL PRESENCE</a:t>
            </a:r>
          </a:p>
          <a:p>
            <a:pPr algn="ctr"/>
            <a:r>
              <a:rPr lang="en-US" sz="1400">
                <a:solidFill>
                  <a:srgbClr val="860000"/>
                </a:solidFill>
                <a:latin typeface="Adobe Garamond Pro Bold" panose="02020702060506020403" pitchFamily="18" charset="0"/>
              </a:rPr>
              <a:t>Menghadirkan bisnis pada pencarian internet</a:t>
            </a:r>
            <a:endParaRPr lang="en-ID" sz="14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F457B-B06B-16C4-1F6A-534E0E0FF403}"/>
              </a:ext>
            </a:extLst>
          </p:cNvPr>
          <p:cNvSpPr/>
          <p:nvPr/>
        </p:nvSpPr>
        <p:spPr>
          <a:xfrm>
            <a:off x="3483894" y="3429000"/>
            <a:ext cx="2114550" cy="148656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60000"/>
                </a:solidFill>
                <a:latin typeface="Adobe Garamond Pro Bold" panose="02020702060506020403" pitchFamily="18" charset="0"/>
              </a:rPr>
              <a:t>DIGITAL ONBOARDING</a:t>
            </a:r>
          </a:p>
          <a:p>
            <a:pPr algn="ctr"/>
            <a:r>
              <a:rPr lang="en-US" sz="1400">
                <a:solidFill>
                  <a:srgbClr val="860000"/>
                </a:solidFill>
                <a:latin typeface="Adobe Garamond Pro Bold" panose="02020702060506020403" pitchFamily="18" charset="0"/>
              </a:rPr>
              <a:t>Jualan online di platform e-commerce yang tepat</a:t>
            </a:r>
            <a:endParaRPr lang="en-ID" sz="14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097D3F-B2CB-641F-5CF8-84555031F89F}"/>
              </a:ext>
            </a:extLst>
          </p:cNvPr>
          <p:cNvSpPr/>
          <p:nvPr/>
        </p:nvSpPr>
        <p:spPr>
          <a:xfrm>
            <a:off x="6540291" y="3440992"/>
            <a:ext cx="2114550" cy="148656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60000"/>
                </a:solidFill>
                <a:latin typeface="Adobe Garamond Pro Bold" panose="02020702060506020403" pitchFamily="18" charset="0"/>
              </a:rPr>
              <a:t>DIGITAL MARKETING</a:t>
            </a:r>
          </a:p>
          <a:p>
            <a:pPr algn="ctr"/>
            <a:r>
              <a:rPr lang="en-US" sz="1400">
                <a:solidFill>
                  <a:srgbClr val="860000"/>
                </a:solidFill>
                <a:latin typeface="Adobe Garamond Pro Bold" panose="02020702060506020403" pitchFamily="18" charset="0"/>
              </a:rPr>
              <a:t>Pemasaran digital dan multichannel di pasar local atau Nasional</a:t>
            </a:r>
            <a:endParaRPr lang="en-ID" sz="14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B3B3BDD-99CD-1374-B43C-5D44426F9AAE}"/>
              </a:ext>
            </a:extLst>
          </p:cNvPr>
          <p:cNvSpPr/>
          <p:nvPr/>
        </p:nvSpPr>
        <p:spPr>
          <a:xfrm>
            <a:off x="9395977" y="3494472"/>
            <a:ext cx="2114550" cy="148656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60000"/>
                </a:solidFill>
                <a:latin typeface="Adobe Garamond Pro Bold" panose="02020702060506020403" pitchFamily="18" charset="0"/>
              </a:rPr>
              <a:t>DIGITAL OPERATION</a:t>
            </a:r>
          </a:p>
          <a:p>
            <a:pPr algn="ctr"/>
            <a:r>
              <a:rPr lang="en-US" sz="1400">
                <a:solidFill>
                  <a:srgbClr val="860000"/>
                </a:solidFill>
                <a:latin typeface="Adobe Garamond Pro Bold" panose="02020702060506020403" pitchFamily="18" charset="0"/>
              </a:rPr>
              <a:t>Adopsi aplikasi digital untuk operasional dan peningkatan bisnis</a:t>
            </a:r>
            <a:endParaRPr lang="en-ID" sz="14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1B476E-EDAE-D13E-BD98-CE21B5935FD7}"/>
              </a:ext>
            </a:extLst>
          </p:cNvPr>
          <p:cNvSpPr/>
          <p:nvPr/>
        </p:nvSpPr>
        <p:spPr>
          <a:xfrm>
            <a:off x="537278" y="1447800"/>
            <a:ext cx="2114550" cy="107879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mudah ditemukan di internet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204F6F3-D2C0-F11B-8B96-101BBD49FC36}"/>
              </a:ext>
            </a:extLst>
          </p:cNvPr>
          <p:cNvSpPr/>
          <p:nvPr/>
        </p:nvSpPr>
        <p:spPr>
          <a:xfrm>
            <a:off x="3410196" y="1456738"/>
            <a:ext cx="2371477" cy="107879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mudah ditemukan di social media dan mudah bertransaksi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C58EF23-517C-F4BB-5CCB-7F2389C4005A}"/>
              </a:ext>
            </a:extLst>
          </p:cNvPr>
          <p:cNvSpPr/>
          <p:nvPr/>
        </p:nvSpPr>
        <p:spPr>
          <a:xfrm>
            <a:off x="6432419" y="1425308"/>
            <a:ext cx="2251790" cy="107879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makin dikenal luas oleh pengguna internet di banyak channel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514F6A8-A9C3-8210-275C-1371C0E1532C}"/>
              </a:ext>
            </a:extLst>
          </p:cNvPr>
          <p:cNvSpPr/>
          <p:nvPr/>
        </p:nvSpPr>
        <p:spPr>
          <a:xfrm>
            <a:off x="9032449" y="1421677"/>
            <a:ext cx="2619098" cy="107879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makin efisien dan produktif serta terkontrol dalam peningkatan bisnis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80AC329-E0CB-EDF9-82A2-2DA70FB9868C}"/>
              </a:ext>
            </a:extLst>
          </p:cNvPr>
          <p:cNvSpPr/>
          <p:nvPr/>
        </p:nvSpPr>
        <p:spPr>
          <a:xfrm>
            <a:off x="324096" y="5762138"/>
            <a:ext cx="6172200" cy="512736"/>
          </a:xfrm>
          <a:prstGeom prst="roundRect">
            <a:avLst/>
          </a:prstGeom>
          <a:solidFill>
            <a:srgbClr val="FFFFBD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860000"/>
                </a:solidFill>
                <a:latin typeface="Adobe Garamond Pro Bold" panose="02020702060506020403" pitchFamily="18" charset="0"/>
              </a:rPr>
              <a:t>Untuk mencapai tujuan tersebut maka bisnis kita harus go to digital</a:t>
            </a:r>
            <a:endParaRPr lang="en-ID" sz="1200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20EF7-256E-6E40-8602-CB1B5CD98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8" y="5006967"/>
            <a:ext cx="959389" cy="376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6E6E4E-C515-BD94-6E8E-50ECBBE15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347" y="4971751"/>
            <a:ext cx="711093" cy="49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3C8531-81D7-6445-653D-7685DA095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413" y="4945698"/>
            <a:ext cx="459590" cy="5800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DB83E6-3D43-50BF-DEC1-6F085CEFB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022" y="5000289"/>
            <a:ext cx="1166812" cy="2476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0C3D20-912C-8070-DB75-DE01250D8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683" y="5273651"/>
            <a:ext cx="1131151" cy="3595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ECD3D2-B2F3-061B-5B11-C2ECE1EBA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359" y="4991571"/>
            <a:ext cx="1057144" cy="3640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833BFF0-7A4D-E002-29E7-491515B1A7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080" y="4996716"/>
            <a:ext cx="537319" cy="5127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923C5E5-AFBB-53A3-F13E-27F508EAF4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0746" y="5383731"/>
            <a:ext cx="549380" cy="5543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3FAD0B9-3A7E-ED9F-77AF-80C73FB9D6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8183" y="5410510"/>
            <a:ext cx="448898" cy="4966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323FC8D-FA07-D6BE-8F55-C4CF9FF5E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6348" y="5074343"/>
            <a:ext cx="968373" cy="2267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725E3B-9321-2C9E-E6DB-9BCA42E1D7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3308" y="5118533"/>
            <a:ext cx="1496555" cy="4016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0050423-273A-3665-681A-6C1465E3ED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17843" y="5621911"/>
            <a:ext cx="878232" cy="24549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A8C5C36-8370-A04B-8ABE-8A87E1217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19036" y="5525581"/>
            <a:ext cx="73342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42D3603-586E-4CB4-F19F-F96FB50E14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45206" y="5967862"/>
            <a:ext cx="679315" cy="3460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F7E10F8-8754-D4B9-AA1F-29CDDF81C7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5138" y="5588216"/>
            <a:ext cx="515274" cy="5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>
                <a:solidFill>
                  <a:srgbClr val="FFFF8F"/>
                </a:solidFill>
              </a:rPr>
              <a:t>Strategi Bisnis Digital Kedepan</a:t>
            </a:r>
            <a:endParaRPr lang="en-US" dirty="0">
              <a:solidFill>
                <a:srgbClr val="FFFF8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6DE264-B3E7-B549-85DA-79857A67AA45}"/>
              </a:ext>
            </a:extLst>
          </p:cNvPr>
          <p:cNvSpPr/>
          <p:nvPr/>
        </p:nvSpPr>
        <p:spPr>
          <a:xfrm>
            <a:off x="4719587" y="1600200"/>
            <a:ext cx="255042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Strategi Bisnis Digital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F2FAB80-5CEB-8704-BB60-650442EF2BAA}"/>
              </a:ext>
            </a:extLst>
          </p:cNvPr>
          <p:cNvSpPr/>
          <p:nvPr/>
        </p:nvSpPr>
        <p:spPr>
          <a:xfrm rot="3254332">
            <a:off x="2767193" y="1484675"/>
            <a:ext cx="381000" cy="3898611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3726E87-10E1-B76D-F583-2F7D6F9DDCEE}"/>
              </a:ext>
            </a:extLst>
          </p:cNvPr>
          <p:cNvSpPr/>
          <p:nvPr/>
        </p:nvSpPr>
        <p:spPr>
          <a:xfrm rot="2228777">
            <a:off x="4160406" y="2892312"/>
            <a:ext cx="381000" cy="1938356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8FBA35A-B3E4-178E-9A8C-A4384ED67295}"/>
              </a:ext>
            </a:extLst>
          </p:cNvPr>
          <p:cNvSpPr/>
          <p:nvPr/>
        </p:nvSpPr>
        <p:spPr>
          <a:xfrm>
            <a:off x="5713412" y="3039908"/>
            <a:ext cx="381000" cy="1611025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4C84A4A-FC17-CF43-1A1A-9C2529860442}"/>
              </a:ext>
            </a:extLst>
          </p:cNvPr>
          <p:cNvSpPr/>
          <p:nvPr/>
        </p:nvSpPr>
        <p:spPr>
          <a:xfrm rot="17877306">
            <a:off x="8836382" y="1669512"/>
            <a:ext cx="381000" cy="3868402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C1D6968-7B3D-C1AF-29AB-9A2631FDF203}"/>
              </a:ext>
            </a:extLst>
          </p:cNvPr>
          <p:cNvSpPr/>
          <p:nvPr/>
        </p:nvSpPr>
        <p:spPr>
          <a:xfrm rot="19402558">
            <a:off x="7345412" y="2964327"/>
            <a:ext cx="381000" cy="1843747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83B385-CF8B-6D92-C114-0BFD782BA064}"/>
              </a:ext>
            </a:extLst>
          </p:cNvPr>
          <p:cNvSpPr/>
          <p:nvPr/>
        </p:nvSpPr>
        <p:spPr>
          <a:xfrm>
            <a:off x="381355" y="4609667"/>
            <a:ext cx="2072257" cy="969022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Research &amp; Learning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1EE51-E50C-ED95-0F25-9E3899FB85D6}"/>
              </a:ext>
            </a:extLst>
          </p:cNvPr>
          <p:cNvSpPr/>
          <p:nvPr/>
        </p:nvSpPr>
        <p:spPr>
          <a:xfrm>
            <a:off x="2755583" y="4653060"/>
            <a:ext cx="1942176" cy="91440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Product Development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7BE67B-A5EA-E60B-6DB3-21AECC5F7711}"/>
              </a:ext>
            </a:extLst>
          </p:cNvPr>
          <p:cNvSpPr/>
          <p:nvPr/>
        </p:nvSpPr>
        <p:spPr>
          <a:xfrm>
            <a:off x="5076192" y="4653060"/>
            <a:ext cx="1815382" cy="91440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Supply Chain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F4CD52-D41E-8F02-1642-7F9319505014}"/>
              </a:ext>
            </a:extLst>
          </p:cNvPr>
          <p:cNvSpPr/>
          <p:nvPr/>
        </p:nvSpPr>
        <p:spPr>
          <a:xfrm>
            <a:off x="7270007" y="4653060"/>
            <a:ext cx="1815382" cy="91440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Collaboration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F3B2CE-E6E4-525C-E548-3BDC16817453}"/>
              </a:ext>
            </a:extLst>
          </p:cNvPr>
          <p:cNvSpPr/>
          <p:nvPr/>
        </p:nvSpPr>
        <p:spPr>
          <a:xfrm>
            <a:off x="9689331" y="4598438"/>
            <a:ext cx="1815382" cy="91440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Adobe Garamond Pro Bold" panose="02020702060506020403" pitchFamily="18" charset="0"/>
              </a:rPr>
              <a:t>Digital Productivity</a:t>
            </a:r>
            <a:endParaRPr lang="en-ID" sz="2000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1" y="228600"/>
            <a:ext cx="9144001" cy="533402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Contoh Pemanfaatan Data Digital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914400"/>
            <a:ext cx="3429000" cy="533402"/>
          </a:xfrm>
        </p:spPr>
        <p:txBody>
          <a:bodyPr/>
          <a:lstStyle/>
          <a:p>
            <a:pPr lvl="0"/>
            <a:r>
              <a:rPr lang="en-US">
                <a:latin typeface="Adobe Garamond Pro Bold" panose="02020702060506020403" pitchFamily="18" charset="0"/>
              </a:rPr>
              <a:t>Trends.google.com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1E52E-165B-1C46-8DC2-A54EBA23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1295400"/>
            <a:ext cx="94168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 dirty="0" err="1">
                <a:solidFill>
                  <a:srgbClr val="FFFF00"/>
                </a:solidFill>
              </a:rPr>
              <a:t>Pengembangan</a:t>
            </a:r>
            <a:r>
              <a:rPr lang="en-ID" dirty="0">
                <a:solidFill>
                  <a:srgbClr val="FFFF00"/>
                </a:solidFill>
              </a:rPr>
              <a:t> Strategi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5BC7-4C3C-6225-74D4-5EFB1C20D6DF}"/>
              </a:ext>
            </a:extLst>
          </p:cNvPr>
          <p:cNvSpPr txBox="1"/>
          <p:nvPr/>
        </p:nvSpPr>
        <p:spPr>
          <a:xfrm>
            <a:off x="379412" y="1676400"/>
            <a:ext cx="110490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D" sz="1800" b="0" i="0" u="none" strike="noStrike" baseline="0">
                <a:latin typeface="Poppins-Regular"/>
              </a:rPr>
              <a:t>Menilai persaingan pasar dengan membandingkan dan menganalisis beberapa aspek bisnis utama termasuk: Fitur produk, Pangsa pasar, Harga, Saluran dan upaya pemasaran, Pembeda</a:t>
            </a:r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150812" y="1110285"/>
            <a:ext cx="28956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000" b="1">
                <a:solidFill>
                  <a:srgbClr val="FF9F00"/>
                </a:solidFill>
                <a:latin typeface="Poppins-Bold"/>
              </a:rPr>
              <a:t>Competitor Analysis</a:t>
            </a:r>
            <a:endParaRPr lang="en-US" sz="2000" b="1">
              <a:solidFill>
                <a:srgbClr val="FF9F00"/>
              </a:solidFill>
              <a:latin typeface="Poppins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E0FF2-12A7-5788-F92D-89B10EFA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08" y="2743200"/>
            <a:ext cx="10780007" cy="37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Pengembangan Strategi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608012" y="1905000"/>
            <a:ext cx="2743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3600" b="1">
                <a:solidFill>
                  <a:srgbClr val="C00000"/>
                </a:solidFill>
                <a:latin typeface="Poppins-Bold"/>
              </a:rPr>
              <a:t>4 P &amp; 4 C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24D7A56-A296-2C62-E1A7-441EDC3AF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27286"/>
              </p:ext>
            </p:extLst>
          </p:nvPr>
        </p:nvGraphicFramePr>
        <p:xfrm>
          <a:off x="455612" y="2971800"/>
          <a:ext cx="115061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92626855"/>
                    </a:ext>
                  </a:extLst>
                </a:gridCol>
                <a:gridCol w="2078908">
                  <a:extLst>
                    <a:ext uri="{9D8B030D-6E8A-4147-A177-3AD203B41FA5}">
                      <a16:colId xmlns:a16="http://schemas.microsoft.com/office/drawing/2014/main" val="2997800857"/>
                    </a:ext>
                  </a:extLst>
                </a:gridCol>
                <a:gridCol w="2227006">
                  <a:extLst>
                    <a:ext uri="{9D8B030D-6E8A-4147-A177-3AD203B41FA5}">
                      <a16:colId xmlns:a16="http://schemas.microsoft.com/office/drawing/2014/main" val="1055618383"/>
                    </a:ext>
                  </a:extLst>
                </a:gridCol>
                <a:gridCol w="3618885">
                  <a:extLst>
                    <a:ext uri="{9D8B030D-6E8A-4147-A177-3AD203B41FA5}">
                      <a16:colId xmlns:a16="http://schemas.microsoft.com/office/drawing/2014/main" val="3151971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D" sz="2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spek Utama</a:t>
                      </a:r>
                      <a:endParaRPr lang="en-ID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4P</a:t>
                      </a:r>
                      <a:endParaRPr lang="en-ID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Aksi</a:t>
                      </a:r>
                      <a:endParaRPr lang="en-ID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4C</a:t>
                      </a:r>
                      <a:endParaRPr lang="en-ID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Kebutuhan Apa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 </a:t>
                      </a:r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  <a:endParaRPr lang="en-ID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0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400"/>
                        <a:t>Biaya untuk Memenuhi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Representasi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 </a:t>
                      </a:r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ID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8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400"/>
                        <a:t>Titik Membeli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ayanan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CONVENIENT </a:t>
                      </a:r>
                      <a:r>
                        <a:rPr lang="en-ID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endParaRPr lang="en-ID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81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Informasi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PROMOTION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Layanan</a:t>
                      </a:r>
                      <a:endParaRPr lang="en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Komunikasi</a:t>
                      </a:r>
                      <a:endParaRPr lang="en-ID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0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0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 dirty="0" err="1">
                <a:solidFill>
                  <a:srgbClr val="FFFF00"/>
                </a:solidFill>
              </a:rPr>
              <a:t>Pengembangan</a:t>
            </a:r>
            <a:r>
              <a:rPr lang="en-ID" dirty="0">
                <a:solidFill>
                  <a:srgbClr val="FFFF00"/>
                </a:solidFill>
              </a:rPr>
              <a:t> Strategi </a:t>
            </a:r>
            <a:r>
              <a:rPr lang="en-ID" dirty="0" err="1">
                <a:solidFill>
                  <a:srgbClr val="FFFF00"/>
                </a:solidFill>
              </a:rPr>
              <a:t>Produk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455612" y="1354604"/>
            <a:ext cx="8305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3600" b="1">
                <a:solidFill>
                  <a:srgbClr val="C00000"/>
                </a:solidFill>
                <a:latin typeface="Poppins-Bold"/>
              </a:rPr>
              <a:t>Strategi ke pasar sebagai pelopor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CE33E-7CA6-02A9-5EBD-50CD77981504}"/>
              </a:ext>
            </a:extLst>
          </p:cNvPr>
          <p:cNvSpPr txBox="1"/>
          <p:nvPr/>
        </p:nvSpPr>
        <p:spPr>
          <a:xfrm>
            <a:off x="269540" y="2593538"/>
            <a:ext cx="267819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b="1"/>
              <a:t>Tentukan target pasar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D6A63-EE25-169B-D5B3-9D134547DCE3}"/>
              </a:ext>
            </a:extLst>
          </p:cNvPr>
          <p:cNvSpPr txBox="1"/>
          <p:nvPr/>
        </p:nvSpPr>
        <p:spPr>
          <a:xfrm>
            <a:off x="3198813" y="2593538"/>
            <a:ext cx="2895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1"/>
              <a:t>Identifikasi Daya Tarik Pasar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8A0B6-4AF3-6890-87E2-647E453504B0}"/>
              </a:ext>
            </a:extLst>
          </p:cNvPr>
          <p:cNvSpPr txBox="1"/>
          <p:nvPr/>
        </p:nvSpPr>
        <p:spPr>
          <a:xfrm>
            <a:off x="6399212" y="2577314"/>
            <a:ext cx="2895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1"/>
              <a:t>Tentukan Aktivitas Pemasaran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71C96-49DA-86FA-DFB1-721B0634FCF4}"/>
              </a:ext>
            </a:extLst>
          </p:cNvPr>
          <p:cNvSpPr txBox="1"/>
          <p:nvPr/>
        </p:nvSpPr>
        <p:spPr>
          <a:xfrm>
            <a:off x="9599611" y="2577314"/>
            <a:ext cx="236161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b="1"/>
              <a:t>Identifikasi Saluran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B3937-D2CE-058F-8AA0-F665788F5BDD}"/>
              </a:ext>
            </a:extLst>
          </p:cNvPr>
          <p:cNvSpPr txBox="1"/>
          <p:nvPr/>
        </p:nvSpPr>
        <p:spPr>
          <a:xfrm>
            <a:off x="305218" y="3710465"/>
            <a:ext cx="267819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Apa yang kita coba capai?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76DAC4-96AE-A1D6-4159-EB9BF3D75A54}"/>
              </a:ext>
            </a:extLst>
          </p:cNvPr>
          <p:cNvSpPr txBox="1"/>
          <p:nvPr/>
        </p:nvSpPr>
        <p:spPr>
          <a:xfrm>
            <a:off x="3144001" y="3730700"/>
            <a:ext cx="310293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Apa pasar potensialnya?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FCCAB8-7DAB-BEA6-8FA1-C0B2B290E7F8}"/>
              </a:ext>
            </a:extLst>
          </p:cNvPr>
          <p:cNvSpPr txBox="1"/>
          <p:nvPr/>
        </p:nvSpPr>
        <p:spPr>
          <a:xfrm>
            <a:off x="6409945" y="3634356"/>
            <a:ext cx="28956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Program atau penawaran apa yang bisa menarik target?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F6FDC3-EFE9-B7C7-9014-D917E0C79638}"/>
              </a:ext>
            </a:extLst>
          </p:cNvPr>
          <p:cNvSpPr txBox="1"/>
          <p:nvPr/>
        </p:nvSpPr>
        <p:spPr>
          <a:xfrm>
            <a:off x="9468552" y="3433466"/>
            <a:ext cx="2527181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Komunikasi mana yang akan bekerja paling baik?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73BBE6-6BBE-E031-294E-16B3B66BC272}"/>
              </a:ext>
            </a:extLst>
          </p:cNvPr>
          <p:cNvSpPr txBox="1"/>
          <p:nvPr/>
        </p:nvSpPr>
        <p:spPr>
          <a:xfrm>
            <a:off x="315951" y="4661188"/>
            <a:ext cx="266746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Apakah itu bisa dicapai?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4D060E-06ED-415A-DDD8-C871F348B6D9}"/>
              </a:ext>
            </a:extLst>
          </p:cNvPr>
          <p:cNvSpPr txBox="1"/>
          <p:nvPr/>
        </p:nvSpPr>
        <p:spPr>
          <a:xfrm>
            <a:off x="3169151" y="4679185"/>
            <a:ext cx="3102936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Apa saja hal-hal yang bisa menarik mereka?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B0ECC-B301-DB05-0055-1E988ED3CD9A}"/>
              </a:ext>
            </a:extLst>
          </p:cNvPr>
          <p:cNvSpPr txBox="1"/>
          <p:nvPr/>
        </p:nvSpPr>
        <p:spPr>
          <a:xfrm>
            <a:off x="6405645" y="4775847"/>
            <a:ext cx="28956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Bagaimana skema kampanyenya?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EFD43E-706F-8133-41BC-6ED9F142304D}"/>
              </a:ext>
            </a:extLst>
          </p:cNvPr>
          <p:cNvSpPr txBox="1"/>
          <p:nvPr/>
        </p:nvSpPr>
        <p:spPr>
          <a:xfrm>
            <a:off x="9468552" y="4775847"/>
            <a:ext cx="226632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/>
              <a:t>Bagaimana kita berkomunikasi?</a:t>
            </a:r>
          </a:p>
        </p:txBody>
      </p:sp>
    </p:spTree>
    <p:extLst>
      <p:ext uri="{BB962C8B-B14F-4D97-AF65-F5344CB8AC3E}">
        <p14:creationId xmlns:p14="http://schemas.microsoft.com/office/powerpoint/2010/main" val="29934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Marketplace (Pasar Online)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7F2C9-ADEC-33F4-F3E9-6CE1850F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1947791"/>
            <a:ext cx="9982200" cy="4510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1E395-CD94-57B7-1BFF-E07A8541F1CF}"/>
              </a:ext>
            </a:extLst>
          </p:cNvPr>
          <p:cNvSpPr txBox="1"/>
          <p:nvPr/>
        </p:nvSpPr>
        <p:spPr>
          <a:xfrm>
            <a:off x="3047415" y="1289428"/>
            <a:ext cx="609399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1" i="0">
                <a:effectLst/>
                <a:latin typeface="inherit"/>
              </a:rPr>
              <a:t>Data Pengunjung Website E-Commerce Bulanan Terbanyak</a:t>
            </a:r>
          </a:p>
          <a:p>
            <a:pPr algn="ctr"/>
            <a:r>
              <a:rPr lang="en-ID" b="0" i="0">
                <a:effectLst/>
                <a:latin typeface="inherit"/>
              </a:rPr>
              <a:t>(Kuartal I/2022)</a:t>
            </a:r>
          </a:p>
        </p:txBody>
      </p:sp>
    </p:spTree>
    <p:extLst>
      <p:ext uri="{BB962C8B-B14F-4D97-AF65-F5344CB8AC3E}">
        <p14:creationId xmlns:p14="http://schemas.microsoft.com/office/powerpoint/2010/main" val="41561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-2356661" y="-6078698"/>
            <a:ext cx="7731586" cy="77315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63791" y="3297500"/>
            <a:ext cx="7286902" cy="93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5465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4715371" y="1626469"/>
            <a:ext cx="7473653" cy="386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6665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Pahami Platform</a:t>
            </a:r>
            <a:endParaRPr sz="6665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>
              <a:buClr>
                <a:srgbClr val="000000"/>
              </a:buClr>
              <a:buSzPts val="4100"/>
            </a:pPr>
            <a:endParaRPr sz="5599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buClr>
                <a:schemeClr val="dk1"/>
              </a:buClr>
              <a:buSzPts val="4100"/>
            </a:pPr>
            <a:r>
              <a:rPr lang="en" sz="5599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5599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buClr>
                <a:srgbClr val="000000"/>
              </a:buClr>
              <a:buSzPts val="4100"/>
            </a:pPr>
            <a:endParaRPr sz="6665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1476877" y="6046519"/>
            <a:ext cx="610241" cy="81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4666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2</a:t>
            </a:r>
            <a:endParaRPr sz="4532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460" y="1939155"/>
            <a:ext cx="5123099" cy="512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4715371" y="2402301"/>
            <a:ext cx="6723449" cy="95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5599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Sebelum Perform </a:t>
            </a:r>
            <a:endParaRPr sz="5599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562345" y="3903610"/>
            <a:ext cx="7185728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 marL="609448" indent="-465550" algn="just">
              <a:buClr>
                <a:schemeClr val="lt1"/>
              </a:buClr>
              <a:buSzPts val="1900"/>
              <a:buFont typeface="Nunito Sans"/>
              <a:buChar char="●"/>
            </a:pPr>
            <a:r>
              <a:rPr lang="en" sz="2533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Mengenali  perbedaan </a:t>
            </a:r>
            <a:r>
              <a:rPr lang="en" sz="2533" b="1" i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Marketplace</a:t>
            </a:r>
            <a:r>
              <a:rPr lang="en" sz="2533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en" sz="2533" b="1" i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E-Commerce</a:t>
            </a:r>
            <a:r>
              <a:rPr lang="en" sz="2533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dan </a:t>
            </a:r>
            <a:r>
              <a:rPr lang="en" sz="2533" b="1" i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Online Shop</a:t>
            </a:r>
            <a:endParaRPr sz="2533" b="1" i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609448" indent="-465550" algn="just">
              <a:buClr>
                <a:schemeClr val="lt1"/>
              </a:buClr>
              <a:buSzPts val="1900"/>
              <a:buFont typeface="Nunito Sans"/>
              <a:buChar char="●"/>
            </a:pPr>
            <a:r>
              <a:rPr lang="en" sz="2533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Karakteristik audiences dalam berbagai platform (Facebook, Instagram, Youtube, Tiktok </a:t>
            </a:r>
            <a:endParaRPr sz="2533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144001" cy="83820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Besarnya Gelombang Perubahan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143000"/>
            <a:ext cx="11353800" cy="5562600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lvl="0"/>
            <a:r>
              <a:rPr lang="en-US" sz="2800">
                <a:latin typeface="Adobe Garamond Pro" panose="02020502060506020403" pitchFamily="18" charset="0"/>
              </a:rPr>
              <a:t>Perubahan Teknologi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Dunia lagi mengalami gelombang besar inovasi teknologi digital seperti Internet of things (IOT), Robotika, Blokchains, keuangan digital</a:t>
            </a:r>
          </a:p>
          <a:p>
            <a:r>
              <a:rPr lang="en-US" sz="2800">
                <a:latin typeface="Adobe Garamond Pro" panose="02020502060506020403" pitchFamily="18" charset="0"/>
              </a:rPr>
              <a:t>Perubahan Ekonomi dan Geopolitik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Pergeseran ekonomi dunia dari Barat ke Asia. Beberapa negara menghadapi penuaan penduduk yang cepat di tengah kelahiran yang sangat rendah, sedangkan populasi global tumbuh eksplosit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800">
                <a:latin typeface="Adobe Garamond Pro" panose="02020502060506020403" pitchFamily="18" charset="0"/>
              </a:rPr>
              <a:t>Perubahan Pola Pikir</a:t>
            </a:r>
          </a:p>
          <a:p>
            <a:pPr lvl="1"/>
            <a:r>
              <a:rPr lang="en-US" sz="2400">
                <a:latin typeface="Adobe Garamond Pro" panose="02020502060506020403" pitchFamily="18" charset="0"/>
              </a:rPr>
              <a:t>Masalah isu lingkungan global dan kesenjangan social yang memburuk.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800">
                <a:latin typeface="Adobe Garamond Pro" panose="02020502060506020403" pitchFamily="18" charset="0"/>
              </a:rPr>
              <a:t>Perubahan Dapat Membawa Peluang dan juga Ancaman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800">
                <a:latin typeface="Adobe Garamond Pro" panose="02020502060506020403" pitchFamily="18" charset="0"/>
              </a:rPr>
              <a:t>Imajinasi adalah kunci membentuk masa depan</a:t>
            </a:r>
            <a:endParaRPr lang="en-US" sz="2800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5697216" y="1434353"/>
            <a:ext cx="5857274" cy="1811128"/>
          </a:xfrm>
          <a:prstGeom prst="round2DiagRect">
            <a:avLst>
              <a:gd name="adj1" fmla="val 45876"/>
              <a:gd name="adj2" fmla="val 0"/>
            </a:avLst>
          </a:prstGeom>
          <a:solidFill>
            <a:srgbClr val="B71F73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-2356661" y="-6078698"/>
            <a:ext cx="7731586" cy="7731586"/>
          </a:xfrm>
          <a:prstGeom prst="ellipse">
            <a:avLst/>
          </a:prstGeom>
          <a:solidFill>
            <a:srgbClr val="069EC6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563791" y="3297500"/>
            <a:ext cx="7286902" cy="93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5465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11476877" y="6046519"/>
            <a:ext cx="610241" cy="81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4666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3</a:t>
            </a:r>
            <a:endParaRPr sz="4532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5063247" y="1895433"/>
            <a:ext cx="6923796" cy="403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 algn="ctr">
              <a:buClr>
                <a:srgbClr val="000000"/>
              </a:buClr>
              <a:buSzPts val="4100"/>
            </a:pPr>
            <a:r>
              <a:rPr lang="en" sz="6665" i="1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Marketplace</a:t>
            </a:r>
            <a:r>
              <a:rPr lang="en" sz="4799" b="1" i="1" dirty="0">
                <a:solidFill>
                  <a:srgbClr val="FFFF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3999" b="1" i="1" dirty="0">
              <a:solidFill>
                <a:srgbClr val="FFFF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algn="just">
              <a:buClr>
                <a:srgbClr val="000000"/>
              </a:buClr>
              <a:buSzPts val="4100"/>
            </a:pPr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>
              <a:buClr>
                <a:srgbClr val="000000"/>
              </a:buClr>
              <a:buSzPts val="4100"/>
            </a:pP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Merupakan situs web pihak ketiga yang menyediakan beragam kategori produk dari berbagai penjual.</a:t>
            </a:r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>
              <a:buClr>
                <a:srgbClr val="000000"/>
              </a:buClr>
              <a:buSzPts val="4100"/>
            </a:pPr>
            <a:endParaRPr sz="2933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>
              <a:buClr>
                <a:srgbClr val="000000"/>
              </a:buClr>
              <a:buSzPts val="4100"/>
            </a:pP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Contoh </a:t>
            </a:r>
            <a:r>
              <a:rPr lang="en" sz="2666" i="1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marketplace</a:t>
            </a: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, yakni Amazon, Ebay, Tokopedia, Shopee, dan lain-lain.</a:t>
            </a:r>
            <a:endParaRPr sz="2933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574" y="1786894"/>
            <a:ext cx="5171786" cy="517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>
            <a:off x="5595642" y="1332779"/>
            <a:ext cx="5857274" cy="1811128"/>
          </a:xfrm>
          <a:prstGeom prst="round2DiagRect">
            <a:avLst>
              <a:gd name="adj1" fmla="val 45876"/>
              <a:gd name="adj2" fmla="val 0"/>
            </a:avLst>
          </a:prstGeom>
          <a:solidFill>
            <a:srgbClr val="B71F73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-2356661" y="-6078698"/>
            <a:ext cx="7731586" cy="7731586"/>
          </a:xfrm>
          <a:prstGeom prst="ellipse">
            <a:avLst/>
          </a:prstGeom>
          <a:solidFill>
            <a:srgbClr val="069EC6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563791" y="3297500"/>
            <a:ext cx="7286902" cy="93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5465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11476877" y="6046519"/>
            <a:ext cx="610241" cy="81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4666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4</a:t>
            </a:r>
            <a:endParaRPr sz="4532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5016126" y="1759635"/>
            <a:ext cx="7036567" cy="542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 algn="ctr">
              <a:buClr>
                <a:srgbClr val="000000"/>
              </a:buClr>
              <a:buSzPts val="4100"/>
            </a:pPr>
            <a:r>
              <a:rPr lang="en" sz="6665" i="1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E-Commerce</a:t>
            </a:r>
            <a:r>
              <a:rPr lang="en" sz="4799" b="1" dirty="0">
                <a:solidFill>
                  <a:srgbClr val="FFFF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5865" dirty="0">
              <a:solidFill>
                <a:srgbClr val="FFFF00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algn="just"/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Situs </a:t>
            </a:r>
            <a:r>
              <a:rPr lang="en" sz="2666" i="1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online</a:t>
            </a: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yang berdiri sendiri untuk menjual barang atau jasa kepada pelanggan.</a:t>
            </a:r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Biasanya, </a:t>
            </a:r>
            <a:r>
              <a:rPr lang="en" sz="2666" i="1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ecommerce</a:t>
            </a: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dibuat menggunakan platform</a:t>
            </a:r>
            <a:r>
              <a:rPr lang="en" sz="2666" i="1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,</a:t>
            </a: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seperti Magento, Shopify, BigCommerce, dan WooCommerce.</a:t>
            </a:r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>
              <a:buClr>
                <a:srgbClr val="000000"/>
              </a:buClr>
              <a:buSzPts val="4100"/>
            </a:pPr>
            <a:endParaRPr sz="6665" dirty="0">
              <a:solidFill>
                <a:srgbClr val="FFFF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3059"/>
            <a:ext cx="4934048" cy="493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/>
          <p:nvPr/>
        </p:nvSpPr>
        <p:spPr>
          <a:xfrm>
            <a:off x="5595642" y="1535927"/>
            <a:ext cx="5857274" cy="1811128"/>
          </a:xfrm>
          <a:prstGeom prst="round2DiagRect">
            <a:avLst>
              <a:gd name="adj1" fmla="val 45876"/>
              <a:gd name="adj2" fmla="val 0"/>
            </a:avLst>
          </a:prstGeom>
          <a:solidFill>
            <a:srgbClr val="B71F73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-2356661" y="-6078698"/>
            <a:ext cx="7731586" cy="7731586"/>
          </a:xfrm>
          <a:prstGeom prst="ellipse">
            <a:avLst/>
          </a:prstGeom>
          <a:solidFill>
            <a:srgbClr val="069EC6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563791" y="3297500"/>
            <a:ext cx="7286902" cy="93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5465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5102637" y="1895433"/>
            <a:ext cx="6984581" cy="401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 algn="ctr">
              <a:buClr>
                <a:srgbClr val="000000"/>
              </a:buClr>
              <a:buSzPts val="4100"/>
            </a:pPr>
            <a:r>
              <a:rPr lang="en" sz="6665" i="1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Online Shop</a:t>
            </a:r>
            <a:r>
              <a:rPr lang="en" sz="4799" b="1" dirty="0">
                <a:solidFill>
                  <a:srgbClr val="FFFF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5865" dirty="0">
              <a:solidFill>
                <a:srgbClr val="FFFF00"/>
              </a:solidFill>
              <a:highlight>
                <a:srgbClr val="B71F73"/>
              </a:highlight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algn="just"/>
            <a:endParaRPr sz="2799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Bisnis yang fokus melakukan penjualan di media sosial biasanya menggunakan platform seperti; </a:t>
            </a:r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Facebook dan Instagram, tiktok maupun Carousell.</a:t>
            </a:r>
            <a:endParaRPr sz="7731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1476877" y="6046519"/>
            <a:ext cx="610241" cy="81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4666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5</a:t>
            </a:r>
            <a:endParaRPr sz="4532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3147" y="1507701"/>
            <a:ext cx="5857274" cy="585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>
            <a:off x="5697216" y="1434353"/>
            <a:ext cx="5857274" cy="1811128"/>
          </a:xfrm>
          <a:prstGeom prst="round2DiagRect">
            <a:avLst>
              <a:gd name="adj1" fmla="val 45876"/>
              <a:gd name="adj2" fmla="val 0"/>
            </a:avLst>
          </a:prstGeom>
          <a:solidFill>
            <a:srgbClr val="B71F73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-2356661" y="-6078698"/>
            <a:ext cx="7731586" cy="7731586"/>
          </a:xfrm>
          <a:prstGeom prst="ellipse">
            <a:avLst/>
          </a:prstGeom>
          <a:solidFill>
            <a:srgbClr val="069EC6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563791" y="3297500"/>
            <a:ext cx="7286902" cy="93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5465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5001063" y="1793860"/>
            <a:ext cx="6747043" cy="419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 algn="just">
              <a:buClr>
                <a:srgbClr val="000000"/>
              </a:buClr>
              <a:buSzPts val="4100"/>
            </a:pPr>
            <a:r>
              <a:rPr lang="en" sz="6665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      Perbedaan</a:t>
            </a:r>
            <a:endParaRPr sz="6665" dirty="0">
              <a:solidFill>
                <a:srgbClr val="FFFF00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algn="just">
              <a:buClr>
                <a:srgbClr val="000000"/>
              </a:buClr>
              <a:buSzPts val="4100"/>
            </a:pPr>
            <a:r>
              <a:rPr lang="en" sz="6665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 </a:t>
            </a:r>
            <a:r>
              <a:rPr lang="en" sz="4799" b="1" dirty="0">
                <a:solidFill>
                  <a:srgbClr val="FFFF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2799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609448" indent="-474015" algn="just">
              <a:buClr>
                <a:srgbClr val="FFFF00"/>
              </a:buClr>
              <a:buSzPts val="2000"/>
              <a:buFont typeface="Nunito Sans SemiBold"/>
              <a:buChar char="●"/>
            </a:pP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Waktu dan Biaya yang dibutuhkan</a:t>
            </a:r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609448" indent="-474015" algn="just">
              <a:buClr>
                <a:srgbClr val="FFFF00"/>
              </a:buClr>
              <a:buSzPts val="2000"/>
              <a:buFont typeface="Nunito Sans SemiBold"/>
              <a:buChar char="●"/>
            </a:pP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Pengakuan Merk dimata pelanggan</a:t>
            </a:r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609448" indent="-474015" algn="just">
              <a:buClr>
                <a:srgbClr val="FFFF00"/>
              </a:buClr>
              <a:buSzPts val="2000"/>
              <a:buFont typeface="Nunito Sans SemiBold"/>
              <a:buChar char="●"/>
            </a:pP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Akses kepada pelanggan</a:t>
            </a:r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609448" indent="-474015" algn="just">
              <a:buClr>
                <a:srgbClr val="FFFF00"/>
              </a:buClr>
              <a:buSzPts val="2000"/>
              <a:buFont typeface="Nunito Sans SemiBold"/>
              <a:buChar char="●"/>
            </a:pPr>
            <a:r>
              <a:rPr lang="en" sz="2666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Tingkat Persaingan dan Metode Promosi</a:t>
            </a:r>
            <a:endParaRPr sz="2666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11476877" y="6046519"/>
            <a:ext cx="610241" cy="81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4666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6</a:t>
            </a:r>
            <a:endParaRPr sz="4532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0156"/>
            <a:ext cx="4758527" cy="4758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9539" y="228599"/>
            <a:ext cx="7272674" cy="533402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Marketplace (Pasar Online)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1E395-CD94-57B7-1BFF-E07A8541F1CF}"/>
              </a:ext>
            </a:extLst>
          </p:cNvPr>
          <p:cNvSpPr txBox="1"/>
          <p:nvPr/>
        </p:nvSpPr>
        <p:spPr>
          <a:xfrm>
            <a:off x="379412" y="1152182"/>
            <a:ext cx="304699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inherit"/>
              </a:rPr>
              <a:t>M</a:t>
            </a:r>
            <a:r>
              <a:rPr lang="en-ID" b="1">
                <a:latin typeface="inherit"/>
              </a:rPr>
              <a:t>arketplace mobile</a:t>
            </a:r>
            <a:endParaRPr lang="en-ID" b="0" i="0">
              <a:effectLst/>
              <a:latin typeface="inheri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66EAC-C4D3-70AB-FDEC-E06E063D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814279"/>
            <a:ext cx="2133600" cy="425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75290-DE8F-BDE4-2510-9B409FACD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409" y="1800130"/>
            <a:ext cx="1905000" cy="4259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9C9E4-8BAE-A9A4-47DE-5EE805849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475" y="1811967"/>
            <a:ext cx="2085271" cy="4236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FFA08-6487-C654-89BF-EAF8F48F9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812" y="1811968"/>
            <a:ext cx="2114486" cy="423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90AA01-DD42-1D26-BB04-92F9591FC8BE}"/>
              </a:ext>
            </a:extLst>
          </p:cNvPr>
          <p:cNvSpPr txBox="1"/>
          <p:nvPr/>
        </p:nvSpPr>
        <p:spPr>
          <a:xfrm>
            <a:off x="379412" y="6180053"/>
            <a:ext cx="189614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inherit"/>
              </a:rPr>
              <a:t>Tokopedia</a:t>
            </a:r>
            <a:endParaRPr lang="en-ID" b="0" i="0">
              <a:effectLst/>
              <a:latin typeface="inheri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824D4-D5DD-A42E-F7D9-AD37195D6446}"/>
              </a:ext>
            </a:extLst>
          </p:cNvPr>
          <p:cNvSpPr txBox="1"/>
          <p:nvPr/>
        </p:nvSpPr>
        <p:spPr>
          <a:xfrm>
            <a:off x="3566517" y="6180053"/>
            <a:ext cx="189614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inherit"/>
              </a:rPr>
              <a:t>Shopee</a:t>
            </a:r>
            <a:endParaRPr lang="en-ID" b="0" i="0">
              <a:effectLst/>
              <a:latin typeface="inheri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5A1EAE-BD52-61C1-0427-A8ECEEB51049}"/>
              </a:ext>
            </a:extLst>
          </p:cNvPr>
          <p:cNvSpPr txBox="1"/>
          <p:nvPr/>
        </p:nvSpPr>
        <p:spPr>
          <a:xfrm>
            <a:off x="6486087" y="6147606"/>
            <a:ext cx="189614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inherit"/>
              </a:rPr>
              <a:t>Lazada</a:t>
            </a:r>
            <a:endParaRPr lang="en-ID" b="0" i="0">
              <a:effectLst/>
              <a:latin typeface="inheri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D2EE-2AD1-585F-82C5-18E78C2F0A9A}"/>
              </a:ext>
            </a:extLst>
          </p:cNvPr>
          <p:cNvSpPr txBox="1"/>
          <p:nvPr/>
        </p:nvSpPr>
        <p:spPr>
          <a:xfrm>
            <a:off x="9513153" y="6143427"/>
            <a:ext cx="189614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>
                <a:effectLst/>
                <a:latin typeface="inherit"/>
              </a:rPr>
              <a:t>Bukalapak</a:t>
            </a:r>
            <a:endParaRPr lang="en-ID" b="0" i="0"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8107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57C324-F6AE-AC77-59A1-06C5331E1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614663"/>
            <a:ext cx="7419975" cy="449073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FCFFB-BF41-FCC6-78D4-555CD72B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230" y="4648200"/>
            <a:ext cx="7086600" cy="11550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>
                <a:solidFill>
                  <a:srgbClr val="FFFFC1"/>
                </a:solidFill>
                <a:latin typeface="Algerian" panose="04020705040A02060702" pitchFamily="82" charset="0"/>
              </a:rPr>
              <a:t>Terimakasih</a:t>
            </a:r>
            <a:endParaRPr lang="en-ID" sz="8000">
              <a:solidFill>
                <a:srgbClr val="FFFFC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9144001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Perkembangan Bentuk Masyarakat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lvl="0"/>
            <a:r>
              <a:rPr lang="en-US">
                <a:latin typeface="Adobe Garamond Pro" panose="02020502060506020403" pitchFamily="18" charset="0"/>
              </a:rPr>
              <a:t>Sampai jaman sekang ini manusia telah menempuh empat jenis masyarakat yaitu: Masa Berburu, masa Bertani, masa industry dan masa informasi, serta sedang menuju tahap kelima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C63CF-CCB2-E074-BEF9-650F66FCC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78" b="2329"/>
          <a:stretch/>
        </p:blipFill>
        <p:spPr>
          <a:xfrm>
            <a:off x="1560512" y="2373532"/>
            <a:ext cx="8848725" cy="42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9144001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Pengguna Internet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D0CC4-9E9A-AB86-2BC5-3E9EE763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28" y="1190368"/>
            <a:ext cx="9800768" cy="56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11201400" cy="69918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Data Pertumbuhan Pengguna Internet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A698E-68E7-B55E-597E-8D3D896D8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54" y="1066800"/>
            <a:ext cx="10142915" cy="5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11201400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Pengguna Sosial Media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6E98A-450C-A8F8-555D-26EDEEAF8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990600"/>
            <a:ext cx="9983447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11201400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Aktivitas Keuangan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6FF4E-A7EC-550C-807C-60BD4137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1075419"/>
            <a:ext cx="10117159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2818"/>
            <a:ext cx="11201400" cy="6991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Aktivitas Online Shopping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1219200"/>
            <a:ext cx="11058524" cy="115433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B85AC-BFA1-EA2C-D437-8F3213CC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103089"/>
            <a:ext cx="11411596" cy="56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2355</TotalTime>
  <Words>988</Words>
  <Application>Microsoft Office PowerPoint</Application>
  <PresentationFormat>Custom</PresentationFormat>
  <Paragraphs>174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Adobe Garamond Pro</vt:lpstr>
      <vt:lpstr>Adobe Garamond Pro Bold</vt:lpstr>
      <vt:lpstr>Algerian</vt:lpstr>
      <vt:lpstr>Arial</vt:lpstr>
      <vt:lpstr>Calibri</vt:lpstr>
      <vt:lpstr>Cambria</vt:lpstr>
      <vt:lpstr>Century Gothic</vt:lpstr>
      <vt:lpstr>inherit</vt:lpstr>
      <vt:lpstr>Nunito Sans</vt:lpstr>
      <vt:lpstr>Nunito Sans Black</vt:lpstr>
      <vt:lpstr>Nunito Sans SemiBold</vt:lpstr>
      <vt:lpstr>Poppins</vt:lpstr>
      <vt:lpstr>Poppins-Bold</vt:lpstr>
      <vt:lpstr>Poppins-Regular</vt:lpstr>
      <vt:lpstr>Blue atom design template</vt:lpstr>
      <vt:lpstr>E-Commerce dan Toko Digital</vt:lpstr>
      <vt:lpstr>E-Commerce pada Metaverse (2025-2030) </vt:lpstr>
      <vt:lpstr>Besarnya Gelombang Perubahan</vt:lpstr>
      <vt:lpstr>Perkembangan Bentuk Masyarakat</vt:lpstr>
      <vt:lpstr>Data Pengguna Internet Indonesia 2022</vt:lpstr>
      <vt:lpstr>Data Pertumbuhan Pengguna Internet Indonesia 2022</vt:lpstr>
      <vt:lpstr>Data Pengguna Sosial Media Indonesia 2022</vt:lpstr>
      <vt:lpstr>Data Aktivitas Keuangan Indonesia 2022</vt:lpstr>
      <vt:lpstr>Data Aktivitas Online Shopping</vt:lpstr>
      <vt:lpstr>Data Sosial Media di Indonesia 2022</vt:lpstr>
      <vt:lpstr>Transformasi Digital</vt:lpstr>
      <vt:lpstr>Sifat Masyarakat 5.0</vt:lpstr>
      <vt:lpstr>E-Commerce Terlaris di Indonesia 2022</vt:lpstr>
      <vt:lpstr>Layanan Gojek</vt:lpstr>
      <vt:lpstr>Layanan Grab</vt:lpstr>
      <vt:lpstr>Layanan Sistem Pembayaran</vt:lpstr>
      <vt:lpstr>Jasa Pengiriman Paket</vt:lpstr>
      <vt:lpstr>Pengecekan Pembayaran Jualan Online</vt:lpstr>
      <vt:lpstr>Pengecekan Pembayaran Jualan Online</vt:lpstr>
      <vt:lpstr>Contoh Pengelolaan Double Order</vt:lpstr>
      <vt:lpstr>Tren Penggunaan alat Bayar</vt:lpstr>
      <vt:lpstr>Strategi Bisnis Go Digital</vt:lpstr>
      <vt:lpstr>Strategi Bisnis Digital Kedepan</vt:lpstr>
      <vt:lpstr>Contoh Pemanfaatan Data Digital</vt:lpstr>
      <vt:lpstr>Pengembangan Strategi Marketing</vt:lpstr>
      <vt:lpstr>Pengembangan Strategi Marketing</vt:lpstr>
      <vt:lpstr>Pengembangan Strategi Produk</vt:lpstr>
      <vt:lpstr>Marketplace (Pasar Online)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Marketplace (Pasar Online)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digital minset</dc:title>
  <dc:creator>deni</dc:creator>
  <cp:lastModifiedBy>deni</cp:lastModifiedBy>
  <cp:revision>35</cp:revision>
  <dcterms:created xsi:type="dcterms:W3CDTF">2022-07-18T12:34:11Z</dcterms:created>
  <dcterms:modified xsi:type="dcterms:W3CDTF">2023-07-19T14:34:19Z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