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3"/>
  </p:notesMasterIdLst>
  <p:handoutMasterIdLst>
    <p:handoutMasterId r:id="rId44"/>
  </p:handoutMasterIdLst>
  <p:sldIdLst>
    <p:sldId id="322" r:id="rId5"/>
    <p:sldId id="362" r:id="rId6"/>
    <p:sldId id="323" r:id="rId7"/>
    <p:sldId id="324" r:id="rId8"/>
    <p:sldId id="375" r:id="rId9"/>
    <p:sldId id="376" r:id="rId10"/>
    <p:sldId id="377" r:id="rId11"/>
    <p:sldId id="378" r:id="rId12"/>
    <p:sldId id="379" r:id="rId13"/>
    <p:sldId id="336" r:id="rId14"/>
    <p:sldId id="325" r:id="rId15"/>
    <p:sldId id="388" r:id="rId16"/>
    <p:sldId id="326" r:id="rId17"/>
    <p:sldId id="327" r:id="rId18"/>
    <p:sldId id="384" r:id="rId19"/>
    <p:sldId id="381" r:id="rId20"/>
    <p:sldId id="382" r:id="rId21"/>
    <p:sldId id="380" r:id="rId22"/>
    <p:sldId id="383" r:id="rId23"/>
    <p:sldId id="364" r:id="rId24"/>
    <p:sldId id="370" r:id="rId25"/>
    <p:sldId id="373" r:id="rId26"/>
    <p:sldId id="374" r:id="rId27"/>
    <p:sldId id="347" r:id="rId28"/>
    <p:sldId id="389" r:id="rId29"/>
    <p:sldId id="390" r:id="rId30"/>
    <p:sldId id="391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312" r:id="rId42"/>
  </p:sldIdLst>
  <p:sldSz cx="12188825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338"/>
    <a:srgbClr val="FFBDBF"/>
    <a:srgbClr val="FFFFC1"/>
    <a:srgbClr val="16422C"/>
    <a:srgbClr val="DDDAC5"/>
    <a:srgbClr val="FFFFBD"/>
    <a:srgbClr val="FFFFE1"/>
    <a:srgbClr val="860000"/>
    <a:srgbClr val="ECF7C9"/>
    <a:srgbClr val="2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581" autoAdjust="0"/>
  </p:normalViewPr>
  <p:slideViewPr>
    <p:cSldViewPr showGuides="1">
      <p:cViewPr varScale="1">
        <p:scale>
          <a:sx n="76" d="100"/>
          <a:sy n="76" d="100"/>
        </p:scale>
        <p:origin x="226" y="5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6/23/2023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6/23/2023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12" y="1225618"/>
            <a:ext cx="11658600" cy="1447800"/>
          </a:xfrm>
        </p:spPr>
        <p:txBody>
          <a:bodyPr>
            <a:normAutofit/>
          </a:bodyPr>
          <a:lstStyle/>
          <a:p>
            <a:r>
              <a:rPr lang="en-US" dirty="0"/>
              <a:t>Digital Marketing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094" y="3429000"/>
            <a:ext cx="4343400" cy="633662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Deni Wardani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Developing A Digital Mindset Shift From “Why” To “How” - Business 2  Community">
            <a:extLst>
              <a:ext uri="{FF2B5EF4-FFF2-40B4-BE49-F238E27FC236}">
                <a16:creationId xmlns:a16="http://schemas.microsoft.com/office/drawing/2014/main" id="{63E5BB62-8F00-0064-56A4-02AC634D2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 bwMode="auto">
          <a:xfrm>
            <a:off x="6107262" y="2673418"/>
            <a:ext cx="522514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5814" y="76200"/>
            <a:ext cx="9144001" cy="914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Sosial Media di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6439917"/>
            <a:ext cx="3911887" cy="22860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/>
              <a:t>Sumber: datareportal.com</a:t>
            </a:r>
            <a:endParaRPr lang="en-US" dirty="0"/>
          </a:p>
        </p:txBody>
      </p:sp>
      <p:pic>
        <p:nvPicPr>
          <p:cNvPr id="1026" name="Picture 2" descr="Hootsuite (We are Social): Indonesian Digital Report 2022 – Andi Dwi  Riyanto, Dosen, Praktisi, Konsultan, Pembicara: E-bisnis/Digital  Marketing/Promotion/Internet marketing, SEO, Technopreneur, Fasilitator  Google Gapura Digital yogyakarta">
            <a:extLst>
              <a:ext uri="{FF2B5EF4-FFF2-40B4-BE49-F238E27FC236}">
                <a16:creationId xmlns:a16="http://schemas.microsoft.com/office/drawing/2014/main" id="{C2EEBC56-F262-5540-FE30-5E8A5575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" y="1106952"/>
            <a:ext cx="9425933" cy="53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Rekomendasi Ucapan Hari Media Sosial 2022, Cocok Buat Update Status WA,  FB, dan IG - Utara Times">
            <a:extLst>
              <a:ext uri="{FF2B5EF4-FFF2-40B4-BE49-F238E27FC236}">
                <a16:creationId xmlns:a16="http://schemas.microsoft.com/office/drawing/2014/main" id="{A4C269AF-00B1-9A10-799E-1EEE50B8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913" y="1106952"/>
            <a:ext cx="2561727" cy="22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a Itu Media Sosial, Fungsi, dan Dampaknya - - Berita Info Publik,  Internet Pelayanan Publik">
            <a:extLst>
              <a:ext uri="{FF2B5EF4-FFF2-40B4-BE49-F238E27FC236}">
                <a16:creationId xmlns:a16="http://schemas.microsoft.com/office/drawing/2014/main" id="{A4D18972-2D49-2CF3-5950-4CCADA2F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040" y="3987889"/>
            <a:ext cx="3276600" cy="17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190501"/>
            <a:ext cx="9144001" cy="800099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Mengapa Marketing Sangat Penting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1104898"/>
            <a:ext cx="11887200" cy="5753101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>
                <a:latin typeface="Adobe Garamond Pro" panose="02020502060506020403" pitchFamily="18" charset="0"/>
              </a:rPr>
              <a:t>Pemasaran berkontribusi padabisnis dalam aspek: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Sebagai garis depan untuk menghubungkanmerek dengan pelanggan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Mempertahankan keberadaan merekdan reputasi untuk jangka Panjang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Libatkan pengguna untuk membentukhubungan dengan merek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Sebagai strategi penting untuk memastikanpertumbuhan bisnis dankeberlanjutan</a:t>
            </a:r>
          </a:p>
          <a:p>
            <a:r>
              <a:rPr lang="en-US" sz="2800">
                <a:latin typeface="Adobe Garamond Pro" panose="02020502060506020403" pitchFamily="18" charset="0"/>
              </a:rPr>
              <a:t>Apa Tujuan Pemasaran :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Kesadaran Merek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Pangsa Pasar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Pelanggan Baru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Pertahankan Pelanggan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Lalu Lintas/Kunjungan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Konversi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Nilai Seumur Hidup Pelanggan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Penjualan/Pendapatan</a:t>
            </a:r>
          </a:p>
        </p:txBody>
      </p:sp>
    </p:spTree>
    <p:extLst>
      <p:ext uri="{BB962C8B-B14F-4D97-AF65-F5344CB8AC3E}">
        <p14:creationId xmlns:p14="http://schemas.microsoft.com/office/powerpoint/2010/main" val="34850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190501"/>
            <a:ext cx="9144001" cy="9144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Transformasi Digital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5112" y="1371600"/>
            <a:ext cx="11658600" cy="5181601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en-US" sz="2800">
                <a:latin typeface="Adobe Garamond Pro" panose="02020502060506020403" pitchFamily="18" charset="0"/>
              </a:rPr>
              <a:t>Transformasi digital secara dramatis akan mengubah banyak aspek masyarakat, termasuk kehidupan pribadi, bisnis, industry, dan pekerjaan</a:t>
            </a:r>
          </a:p>
          <a:p>
            <a:pPr lvl="0"/>
            <a:r>
              <a:rPr lang="en-US" sz="2800">
                <a:latin typeface="Adobe Garamond Pro" panose="02020502060506020403" pitchFamily="18" charset="0"/>
              </a:rPr>
              <a:t>Pemanfaatan data dan AI akan membuka banyak kemungkinan baru dalam menggunakan teknologi digital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IOT artinya setiap hal dapat terhubung ke internet. Peningkatan teknologi untuk mendapatkan data yang tepat dari dunia nyata akan memungkinkan data sesuai secara real time dan disebarkan di dunia maya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AI artinya Aspek yang penting dlam kemampuannya dalam menganalisis data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Robotika artinya Objek yang pintar mempunyai kemampuan AI yang dapat berinteraksi di dunia maya dan dunia nyata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Teknologi e-commerce yang dapat menjual secara dunia maya dengan produk berupa barang nyata ataupun digital</a:t>
            </a:r>
          </a:p>
          <a:p>
            <a:pPr lvl="1"/>
            <a:endParaRPr lang="en-US" sz="2400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185350"/>
            <a:ext cx="9144001" cy="9144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Sifat Masyarakat 5.0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1424115"/>
            <a:ext cx="11811000" cy="2004885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/>
          </a:bodyPr>
          <a:lstStyle/>
          <a:p>
            <a:pPr lvl="0"/>
            <a:r>
              <a:rPr lang="en-US" sz="2800">
                <a:latin typeface="Adobe Garamond Pro" panose="02020502060506020403" pitchFamily="18" charset="0"/>
              </a:rPr>
              <a:t>Memanfaatkan data dan teknologi digital dalam menciptakan masyarakat yang menjalani gaya hidup yang beragam dan mengejar kebahagiaan dalam diri mereka sendiri</a:t>
            </a:r>
          </a:p>
          <a:p>
            <a:pPr lvl="0"/>
            <a:r>
              <a:rPr lang="en-US" sz="2800">
                <a:latin typeface="Adobe Garamond Pro" panose="02020502060506020403" pitchFamily="18" charset="0"/>
              </a:rPr>
              <a:t>Kedepannya manusia akan membutuhkan imajinasi untuk mengubah dunia yang kreatif untuk mewujudkan ide-ide masyarakat 5.0 yang menjadi masyarakat imajinasi</a:t>
            </a:r>
            <a:endParaRPr lang="en-US" sz="2800" dirty="0">
              <a:latin typeface="Adobe Garamond Pro" panose="02020502060506020403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E6BE96-07AB-AB6D-1376-92066AA9991E}"/>
              </a:ext>
            </a:extLst>
          </p:cNvPr>
          <p:cNvSpPr/>
          <p:nvPr/>
        </p:nvSpPr>
        <p:spPr>
          <a:xfrm>
            <a:off x="1498858" y="4088027"/>
            <a:ext cx="3667209" cy="198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60000"/>
                </a:solidFill>
              </a:rPr>
              <a:t>Transformasi digital</a:t>
            </a:r>
          </a:p>
          <a:p>
            <a:pPr algn="ctr"/>
            <a:endParaRPr lang="en-US" b="1">
              <a:solidFill>
                <a:srgbClr val="96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84526-E3DB-C0C7-03C4-04F0CD0269C9}"/>
              </a:ext>
            </a:extLst>
          </p:cNvPr>
          <p:cNvSpPr/>
          <p:nvPr/>
        </p:nvSpPr>
        <p:spPr>
          <a:xfrm>
            <a:off x="6667885" y="4075670"/>
            <a:ext cx="3667209" cy="19812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60000"/>
                </a:solidFill>
              </a:rPr>
              <a:t>Imajinasi &amp; Kreativitas</a:t>
            </a:r>
          </a:p>
          <a:p>
            <a:pPr algn="ctr"/>
            <a:endParaRPr lang="en-US" b="1">
              <a:solidFill>
                <a:srgbClr val="96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BBB4D-E84E-8015-1FF1-F5791CD757E2}"/>
              </a:ext>
            </a:extLst>
          </p:cNvPr>
          <p:cNvSpPr/>
          <p:nvPr/>
        </p:nvSpPr>
        <p:spPr>
          <a:xfrm>
            <a:off x="1498858" y="5688227"/>
            <a:ext cx="3667209" cy="76200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60000"/>
                </a:solidFill>
              </a:rPr>
              <a:t>Penyelesaian masalah</a:t>
            </a:r>
            <a:endParaRPr lang="en-ID" b="1" dirty="0">
              <a:solidFill>
                <a:srgbClr val="96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D46A4C-9AFB-745A-1578-860BC22E0825}"/>
              </a:ext>
            </a:extLst>
          </p:cNvPr>
          <p:cNvSpPr/>
          <p:nvPr/>
        </p:nvSpPr>
        <p:spPr>
          <a:xfrm>
            <a:off x="6667885" y="5675870"/>
            <a:ext cx="3667209" cy="76200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960000"/>
              </a:solidFill>
            </a:endParaRPr>
          </a:p>
          <a:p>
            <a:pPr algn="ctr"/>
            <a:r>
              <a:rPr lang="en-US" b="1">
                <a:solidFill>
                  <a:srgbClr val="960000"/>
                </a:solidFill>
              </a:rPr>
              <a:t>Penciptaan nilai</a:t>
            </a:r>
            <a:endParaRPr lang="en-ID" b="1">
              <a:solidFill>
                <a:srgbClr val="960000"/>
              </a:solidFill>
            </a:endParaRPr>
          </a:p>
          <a:p>
            <a:pPr algn="ctr"/>
            <a:endParaRPr lang="en-ID" b="1" dirty="0">
              <a:solidFill>
                <a:srgbClr val="960000"/>
              </a:solidFill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2B88239F-8302-7AEE-4899-AFDB647FB438}"/>
              </a:ext>
            </a:extLst>
          </p:cNvPr>
          <p:cNvSpPr/>
          <p:nvPr/>
        </p:nvSpPr>
        <p:spPr>
          <a:xfrm>
            <a:off x="5166067" y="4724400"/>
            <a:ext cx="1501818" cy="709485"/>
          </a:xfrm>
          <a:prstGeom prst="left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69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CIRI MASYARAKAT 5.0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295400"/>
            <a:ext cx="11049000" cy="1167881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lvl="0">
              <a:spcBef>
                <a:spcPts val="3600"/>
              </a:spcBef>
            </a:pPr>
            <a:r>
              <a:rPr lang="en-US" sz="3200">
                <a:latin typeface="Adobe Garamond Pro" panose="02020502060506020403" pitchFamily="18" charset="0"/>
              </a:rPr>
              <a:t>Untuk membawa sebuah masyarakat dimana setiap orang dapat menciptakan nilai kapan saja yang harmoni dengan alam dan bebas dari kendala yang ada</a:t>
            </a:r>
            <a:endParaRPr lang="en-US" sz="3200" dirty="0">
              <a:latin typeface="Adobe Garamond Pro" panose="020205020605060204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A0048-C44F-BF1F-9385-86056837CA10}"/>
              </a:ext>
            </a:extLst>
          </p:cNvPr>
          <p:cNvSpPr/>
          <p:nvPr/>
        </p:nvSpPr>
        <p:spPr>
          <a:xfrm>
            <a:off x="3071508" y="2675637"/>
            <a:ext cx="2362200" cy="524763"/>
          </a:xfrm>
          <a:prstGeom prst="rect">
            <a:avLst/>
          </a:prstGeom>
          <a:gradFill flip="none" rotWithShape="1">
            <a:gsLst>
              <a:gs pos="0">
                <a:srgbClr val="BED729">
                  <a:shade val="30000"/>
                  <a:satMod val="115000"/>
                </a:srgbClr>
              </a:gs>
              <a:gs pos="50000">
                <a:srgbClr val="BED729">
                  <a:shade val="67500"/>
                  <a:satMod val="115000"/>
                </a:srgbClr>
              </a:gs>
              <a:gs pos="100000">
                <a:srgbClr val="BED72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60000"/>
                </a:solidFill>
              </a:rPr>
              <a:t>Society 4.0</a:t>
            </a:r>
            <a:endParaRPr lang="en-ID" b="1" dirty="0">
              <a:solidFill>
                <a:srgbClr val="960000"/>
              </a:solidFill>
            </a:endParaRPr>
          </a:p>
        </p:txBody>
      </p:sp>
      <p:pic>
        <p:nvPicPr>
          <p:cNvPr id="6" name="Graphic 5" descr="Chevron arrows">
            <a:extLst>
              <a:ext uri="{FF2B5EF4-FFF2-40B4-BE49-F238E27FC236}">
                <a16:creationId xmlns:a16="http://schemas.microsoft.com/office/drawing/2014/main" id="{591ED18B-6A59-CD00-981E-0A677EB79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9932" y="2514600"/>
            <a:ext cx="1610074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C7D929-EE46-70FC-ACCB-D288DD970B05}"/>
              </a:ext>
            </a:extLst>
          </p:cNvPr>
          <p:cNvSpPr/>
          <p:nvPr/>
        </p:nvSpPr>
        <p:spPr>
          <a:xfrm>
            <a:off x="206653" y="3474676"/>
            <a:ext cx="2133600" cy="5247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Economi of scale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5C165-E537-50EE-4407-72675E5CC032}"/>
              </a:ext>
            </a:extLst>
          </p:cNvPr>
          <p:cNvSpPr/>
          <p:nvPr/>
        </p:nvSpPr>
        <p:spPr>
          <a:xfrm>
            <a:off x="196827" y="4107755"/>
            <a:ext cx="2133600" cy="5247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Uniformity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0751E3-CA77-0BBB-76C6-2180C25DE31E}"/>
              </a:ext>
            </a:extLst>
          </p:cNvPr>
          <p:cNvSpPr/>
          <p:nvPr/>
        </p:nvSpPr>
        <p:spPr>
          <a:xfrm>
            <a:off x="230573" y="4785905"/>
            <a:ext cx="2133600" cy="5247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Concentration</a:t>
            </a:r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58664A-BDC0-2EDD-1936-50CED8B72828}"/>
              </a:ext>
            </a:extLst>
          </p:cNvPr>
          <p:cNvSpPr/>
          <p:nvPr/>
        </p:nvSpPr>
        <p:spPr>
          <a:xfrm>
            <a:off x="234369" y="5437282"/>
            <a:ext cx="2133600" cy="5247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Vulnerability</a:t>
            </a:r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0B1C8C-F954-7CA0-E038-53B65B08E2DE}"/>
              </a:ext>
            </a:extLst>
          </p:cNvPr>
          <p:cNvSpPr/>
          <p:nvPr/>
        </p:nvSpPr>
        <p:spPr>
          <a:xfrm>
            <a:off x="227012" y="6154434"/>
            <a:ext cx="2133600" cy="5247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High environmental</a:t>
            </a:r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4A570E-87BF-2EF5-036E-B0F0964AF0F1}"/>
              </a:ext>
            </a:extLst>
          </p:cNvPr>
          <p:cNvSpPr/>
          <p:nvPr/>
        </p:nvSpPr>
        <p:spPr>
          <a:xfrm>
            <a:off x="2447272" y="3477843"/>
            <a:ext cx="3402212" cy="524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1132"/>
                </a:solidFill>
              </a:rPr>
              <a:t>Liberation from focus on efficiency</a:t>
            </a:r>
            <a:endParaRPr lang="en-ID" dirty="0">
              <a:solidFill>
                <a:srgbClr val="00113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9E48A7-5088-CCA7-DB92-14AE0756CBDF}"/>
              </a:ext>
            </a:extLst>
          </p:cNvPr>
          <p:cNvSpPr/>
          <p:nvPr/>
        </p:nvSpPr>
        <p:spPr>
          <a:xfrm>
            <a:off x="2474912" y="4152654"/>
            <a:ext cx="3402212" cy="524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1132"/>
                </a:solidFill>
              </a:rPr>
              <a:t>Liberation from Suppresion of individuality</a:t>
            </a:r>
            <a:endParaRPr lang="en-ID" dirty="0">
              <a:solidFill>
                <a:srgbClr val="00113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182F1-A5E0-88BB-CA40-1856A0900676}"/>
              </a:ext>
            </a:extLst>
          </p:cNvPr>
          <p:cNvSpPr/>
          <p:nvPr/>
        </p:nvSpPr>
        <p:spPr>
          <a:xfrm>
            <a:off x="2474912" y="4828249"/>
            <a:ext cx="3402212" cy="524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1132"/>
                </a:solidFill>
              </a:rPr>
              <a:t>Liberation from disparity</a:t>
            </a:r>
            <a:endParaRPr lang="en-ID" dirty="0">
              <a:solidFill>
                <a:srgbClr val="00113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044233-C850-5F12-120C-76C502BDBB8F}"/>
              </a:ext>
            </a:extLst>
          </p:cNvPr>
          <p:cNvSpPr/>
          <p:nvPr/>
        </p:nvSpPr>
        <p:spPr>
          <a:xfrm>
            <a:off x="2479501" y="5465591"/>
            <a:ext cx="3397623" cy="524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1132"/>
                </a:solidFill>
              </a:rPr>
              <a:t>Liberation from anxiety (kecemasan)</a:t>
            </a:r>
            <a:endParaRPr lang="en-ID" dirty="0">
              <a:solidFill>
                <a:srgbClr val="00113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5F20AB-2F82-ECEE-01EB-C1ABD5CE2380}"/>
              </a:ext>
            </a:extLst>
          </p:cNvPr>
          <p:cNvSpPr/>
          <p:nvPr/>
        </p:nvSpPr>
        <p:spPr>
          <a:xfrm>
            <a:off x="2479501" y="6154434"/>
            <a:ext cx="3408407" cy="5835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1132"/>
                </a:solidFill>
              </a:rPr>
              <a:t>Liberation from resource and environmental constrains</a:t>
            </a:r>
            <a:endParaRPr lang="en-ID" dirty="0">
              <a:solidFill>
                <a:srgbClr val="00113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F6A93-C286-4B7D-E8F2-944EEC06CA9E}"/>
              </a:ext>
            </a:extLst>
          </p:cNvPr>
          <p:cNvSpPr/>
          <p:nvPr/>
        </p:nvSpPr>
        <p:spPr>
          <a:xfrm>
            <a:off x="7820218" y="2708533"/>
            <a:ext cx="2362200" cy="524763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60000"/>
                </a:solidFill>
              </a:rPr>
              <a:t>Society 5.0</a:t>
            </a:r>
            <a:endParaRPr lang="en-ID" b="1" dirty="0">
              <a:solidFill>
                <a:srgbClr val="96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7F7F73-7B06-CDC1-FA82-36A65CB511DD}"/>
              </a:ext>
            </a:extLst>
          </p:cNvPr>
          <p:cNvSpPr/>
          <p:nvPr/>
        </p:nvSpPr>
        <p:spPr>
          <a:xfrm>
            <a:off x="7458007" y="3388908"/>
            <a:ext cx="4129205" cy="5247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Problem solving &amp; value creation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DDCF79-0688-2C47-32A1-9AA3A74D043F}"/>
              </a:ext>
            </a:extLst>
          </p:cNvPr>
          <p:cNvSpPr/>
          <p:nvPr/>
        </p:nvSpPr>
        <p:spPr>
          <a:xfrm>
            <a:off x="7450006" y="4126027"/>
            <a:ext cx="4145209" cy="5247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Disverity (Keanekaragaman)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524C6F-C84E-C9B1-7CE1-5D985AFC5101}"/>
              </a:ext>
            </a:extLst>
          </p:cNvPr>
          <p:cNvSpPr/>
          <p:nvPr/>
        </p:nvSpPr>
        <p:spPr>
          <a:xfrm>
            <a:off x="7466010" y="4785904"/>
            <a:ext cx="4129205" cy="5247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Decentralization (Desentralisasi)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22A812-13FC-BCC8-FB01-269534AEFC1D}"/>
              </a:ext>
            </a:extLst>
          </p:cNvPr>
          <p:cNvSpPr/>
          <p:nvPr/>
        </p:nvSpPr>
        <p:spPr>
          <a:xfrm>
            <a:off x="7466011" y="5465590"/>
            <a:ext cx="4129205" cy="5247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Resilience (Ketangguhan)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00612-6559-D50A-F655-7ED595F85410}"/>
              </a:ext>
            </a:extLst>
          </p:cNvPr>
          <p:cNvSpPr/>
          <p:nvPr/>
        </p:nvSpPr>
        <p:spPr>
          <a:xfrm>
            <a:off x="7466012" y="6213238"/>
            <a:ext cx="4129205" cy="5247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Sustainability &amp; environmental harmony</a:t>
            </a:r>
            <a:endParaRPr lang="en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5814" y="76200"/>
            <a:ext cx="9144001" cy="9144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E-Commerce Terlaris di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39525" y="6221628"/>
            <a:ext cx="4572000" cy="457201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Sumber: pikiran-rakyat.com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896DF-F973-BB72-7321-A1D66A96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08" y="1015314"/>
            <a:ext cx="1006540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2" y="29863"/>
            <a:ext cx="9144001" cy="9144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Layanan Gojek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6745" y="4588475"/>
            <a:ext cx="4389322" cy="424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Adobe Garamond Pro" panose="02020502060506020403" pitchFamily="18" charset="0"/>
              </a:rPr>
              <a:t>Sumber: pikiran-rakyat.com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16ACE-D767-51A8-939C-4909DCECF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8" y="1600200"/>
            <a:ext cx="4614656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A34DFB-3786-D90C-E9C5-35CAED5F3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29" y="815031"/>
            <a:ext cx="7235735" cy="60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2" y="29863"/>
            <a:ext cx="9144001" cy="9144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Layanan Grab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31437" y="6248400"/>
            <a:ext cx="4389322" cy="424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Adobe Garamond Pro" panose="02020502060506020403" pitchFamily="18" charset="0"/>
              </a:rPr>
              <a:t>Sumber: https://www.laros.id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4877E-8535-23CE-6047-4FF1B54B1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212765"/>
            <a:ext cx="8937595" cy="50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Layanan Sistem Pembayaran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371600"/>
            <a:ext cx="11961812" cy="1295400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Transformasi digital menyediakan beragam jasa keuangan</a:t>
            </a:r>
          </a:p>
          <a:p>
            <a:pPr lvl="0">
              <a:spcBef>
                <a:spcPts val="600"/>
              </a:spcBef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Sistem keuangan menyediakan dana secara efisien dan efektif di masyarakat</a:t>
            </a:r>
          </a:p>
          <a:p>
            <a:pPr lvl="0">
              <a:spcBef>
                <a:spcPts val="600"/>
              </a:spcBef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Akses ke layanan keuangan akan memeberikan kontribusi kemandirian ekonomi dan pendapatan yang lebih besar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BBA08-F702-5EF6-3C61-88E80727C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48" r="37649" b="21542"/>
          <a:stretch/>
        </p:blipFill>
        <p:spPr>
          <a:xfrm>
            <a:off x="836612" y="3733800"/>
            <a:ext cx="4495800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4D5D24-6F6C-CAAE-636B-4B20D6FB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67" y="2828924"/>
            <a:ext cx="1842586" cy="600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FD045-FA42-2535-D8FC-A1B949CD3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542" y="3579999"/>
            <a:ext cx="1278469" cy="53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1DABA-6E59-F6E0-4544-FBEB0066D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4373140"/>
            <a:ext cx="1362075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E74D2-5D16-D03F-D84B-F1F7E8BC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332" y="5043483"/>
            <a:ext cx="619125" cy="64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1B1F6D-F051-F4ED-2804-0415DD1D2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5598" y="6036146"/>
            <a:ext cx="1285875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C2BD73-6CAE-234D-89DA-7CD42D497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2735" y="2909258"/>
            <a:ext cx="990600" cy="15301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E9CDB4-36B9-8AA0-E07D-9957A87D9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332" y="5867913"/>
            <a:ext cx="571500" cy="561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5356B8-9619-DCCB-28EE-525B0F2A80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4234" y="5174980"/>
            <a:ext cx="1122180" cy="5162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945DEF-1273-F0F3-C678-2A9A109E89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3249" y="5982483"/>
            <a:ext cx="1071563" cy="4474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60C116-EB3E-FD34-E6D5-BF5E64C775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9375" y="4664812"/>
            <a:ext cx="11620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Jasa Pengiriman Paket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442185"/>
            <a:ext cx="11276012" cy="1066800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800">
                <a:latin typeface="Adobe Garamond Pro" panose="02020502060506020403" pitchFamily="18" charset="0"/>
              </a:rPr>
              <a:t>Besarnya transaksi e-commerce meningkatkan beragam jasa pengiriman paket</a:t>
            </a:r>
          </a:p>
          <a:p>
            <a:pPr lvl="0">
              <a:spcBef>
                <a:spcPts val="600"/>
              </a:spcBef>
            </a:pPr>
            <a:r>
              <a:rPr lang="en-US" sz="2800">
                <a:latin typeface="Adobe Garamond Pro" panose="02020502060506020403" pitchFamily="18" charset="0"/>
              </a:rPr>
              <a:t>Sistem tracking untuk memantau status pengiriman barang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C110D-151D-E632-2E25-B6513600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5" y="2514600"/>
            <a:ext cx="9223732" cy="3962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59FF6D-2A16-16D9-E18A-A9BED1C5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13" y="3310998"/>
            <a:ext cx="1295400" cy="6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2681" y="266700"/>
            <a:ext cx="9144001" cy="4572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E-Commerce pada Metaverse (2025-2030)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56262-8C2B-64A8-68D9-5058425A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1066800"/>
            <a:ext cx="8134350" cy="552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CB2F4-BB58-19B5-DF31-417468A9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" y="1066800"/>
            <a:ext cx="5510170" cy="563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ED0F0-EB29-3489-353F-AC1C58889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03" y="1066800"/>
            <a:ext cx="662857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Pengecekan Pembayaran Jualan Online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27138" y="1784650"/>
            <a:ext cx="4571999" cy="464820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lvl="0"/>
            <a:r>
              <a:rPr lang="en-US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Penjualan online yang menerima dengan beberapa rekening misalnya: BCA, Mandiri, BNI, BRI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A3F2F-2247-7E33-4526-1C5D66A20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80" y="3753973"/>
            <a:ext cx="1639589" cy="2405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140A9-166E-B034-BE9C-4920CCD4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15" y="4391688"/>
            <a:ext cx="1304463" cy="544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D15F8-16D2-A68D-5C71-BF6D6F193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92" y="3595744"/>
            <a:ext cx="1354651" cy="544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60A27-E45E-00D1-8311-180A9BE38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921" y="5285144"/>
            <a:ext cx="1272792" cy="514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76AA5-484A-F85D-828A-02D5EC2A8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12" y="5821909"/>
            <a:ext cx="1809750" cy="514350"/>
          </a:xfrm>
          <a:prstGeom prst="rect">
            <a:avLst/>
          </a:prstGeom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F01D0C43-A215-17FC-56BE-8176FC8EE7E4}"/>
              </a:ext>
            </a:extLst>
          </p:cNvPr>
          <p:cNvSpPr/>
          <p:nvPr/>
        </p:nvSpPr>
        <p:spPr>
          <a:xfrm>
            <a:off x="3026176" y="4622009"/>
            <a:ext cx="665953" cy="669311"/>
          </a:xfrm>
          <a:prstGeom prst="lef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3DBA6DE3-18A0-F20D-DA0B-50E1EFB9EB01}"/>
              </a:ext>
            </a:extLst>
          </p:cNvPr>
          <p:cNvSpPr txBox="1">
            <a:spLocks/>
          </p:cNvSpPr>
          <p:nvPr/>
        </p:nvSpPr>
        <p:spPr>
          <a:xfrm>
            <a:off x="5865812" y="3380144"/>
            <a:ext cx="4571999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Bagaimana cara cek pembayaran yang sudah masuk rekening?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FF8F"/>
                </a:solidFill>
              </a:rPr>
              <a:t>Tren Penggunaan alat Bayar</a:t>
            </a:r>
            <a:endParaRPr lang="en-US" dirty="0">
              <a:solidFill>
                <a:srgbClr val="FFFF8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1296" y="1714912"/>
            <a:ext cx="4114799" cy="4114801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/>
          </a:bodyPr>
          <a:lstStyle/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Virtual account mendominasi pada tahun 2020 tetapi menurun pada tahun 2021</a:t>
            </a:r>
          </a:p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E-wallet mengalami peningkatan dari tahun 2021 pada tahun 2022</a:t>
            </a:r>
          </a:p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Qris sudah mulai digunakan pada tahun 2022</a:t>
            </a:r>
          </a:p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Ritel dan kartu kredit mengalami penurunan di tahun 2022</a:t>
            </a:r>
            <a:endParaRPr lang="en-US" b="1" dirty="0">
              <a:solidFill>
                <a:srgbClr val="F5F3C1"/>
              </a:solidFill>
              <a:latin typeface="Adobe Garamond Pro" panose="02020502060506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CA404-7FB9-6418-FDDF-03E831C3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628775"/>
            <a:ext cx="7743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pPr algn="ctr"/>
            <a:r>
              <a:rPr lang="en-US">
                <a:solidFill>
                  <a:srgbClr val="FFFF8F"/>
                </a:solidFill>
              </a:rPr>
              <a:t>Strategi Bisnis Go Digital</a:t>
            </a:r>
            <a:endParaRPr lang="en-US" dirty="0">
              <a:solidFill>
                <a:srgbClr val="FFFF8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5000"/>
            <a:ext cx="2666999" cy="609600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D1A9D4B-7F4F-2ABD-4338-8CD53EAE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543" y="6338887"/>
            <a:ext cx="2324100" cy="276225"/>
          </a:xfrm>
          <a:prstGeom prst="rect">
            <a:avLst/>
          </a:prstGeom>
        </p:spPr>
      </p:pic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9204C558-E7CE-84EF-A25E-4165DADA0778}"/>
              </a:ext>
            </a:extLst>
          </p:cNvPr>
          <p:cNvSpPr/>
          <p:nvPr/>
        </p:nvSpPr>
        <p:spPr>
          <a:xfrm rot="5400000">
            <a:off x="1172805" y="2795459"/>
            <a:ext cx="843495" cy="423591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EAE421C5-0D8D-8E24-6BBD-C7C3C45C6A62}"/>
              </a:ext>
            </a:extLst>
          </p:cNvPr>
          <p:cNvSpPr/>
          <p:nvPr/>
        </p:nvSpPr>
        <p:spPr>
          <a:xfrm rot="5400000">
            <a:off x="4081984" y="2791956"/>
            <a:ext cx="874484" cy="423591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5BD15479-ED0A-43DA-2CEC-4906280C2D42}"/>
              </a:ext>
            </a:extLst>
          </p:cNvPr>
          <p:cNvSpPr/>
          <p:nvPr/>
        </p:nvSpPr>
        <p:spPr>
          <a:xfrm rot="5400000">
            <a:off x="7171536" y="2823978"/>
            <a:ext cx="786457" cy="423591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Arrow: Striped Right 27">
            <a:extLst>
              <a:ext uri="{FF2B5EF4-FFF2-40B4-BE49-F238E27FC236}">
                <a16:creationId xmlns:a16="http://schemas.microsoft.com/office/drawing/2014/main" id="{AE29157C-5804-4E6B-4D80-6D7FC69BBFFB}"/>
              </a:ext>
            </a:extLst>
          </p:cNvPr>
          <p:cNvSpPr/>
          <p:nvPr/>
        </p:nvSpPr>
        <p:spPr>
          <a:xfrm rot="5400000">
            <a:off x="9981782" y="2771237"/>
            <a:ext cx="855166" cy="423591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5A51A2-C525-3464-EF11-9DC6CB1CE592}"/>
              </a:ext>
            </a:extLst>
          </p:cNvPr>
          <p:cNvSpPr/>
          <p:nvPr/>
        </p:nvSpPr>
        <p:spPr>
          <a:xfrm>
            <a:off x="628208" y="3440992"/>
            <a:ext cx="2114550" cy="148656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60000"/>
                </a:solidFill>
                <a:latin typeface="Adobe Garamond Pro Bold" panose="02020702060506020403" pitchFamily="18" charset="0"/>
              </a:rPr>
              <a:t>DIGITAL PRESENCE</a:t>
            </a:r>
          </a:p>
          <a:p>
            <a:pPr algn="ctr"/>
            <a:r>
              <a:rPr lang="en-US" sz="1400">
                <a:solidFill>
                  <a:srgbClr val="860000"/>
                </a:solidFill>
                <a:latin typeface="Adobe Garamond Pro Bold" panose="02020702060506020403" pitchFamily="18" charset="0"/>
              </a:rPr>
              <a:t>Menghadirkan bisnis pada pencarian internet</a:t>
            </a:r>
            <a:endParaRPr lang="en-ID" sz="14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F457B-B06B-16C4-1F6A-534E0E0FF403}"/>
              </a:ext>
            </a:extLst>
          </p:cNvPr>
          <p:cNvSpPr/>
          <p:nvPr/>
        </p:nvSpPr>
        <p:spPr>
          <a:xfrm>
            <a:off x="3483894" y="3429000"/>
            <a:ext cx="2114550" cy="148656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60000"/>
                </a:solidFill>
                <a:latin typeface="Adobe Garamond Pro Bold" panose="02020702060506020403" pitchFamily="18" charset="0"/>
              </a:rPr>
              <a:t>DIGITAL ONBOARDING</a:t>
            </a:r>
          </a:p>
          <a:p>
            <a:pPr algn="ctr"/>
            <a:r>
              <a:rPr lang="en-US" sz="1400">
                <a:solidFill>
                  <a:srgbClr val="860000"/>
                </a:solidFill>
                <a:latin typeface="Adobe Garamond Pro Bold" panose="02020702060506020403" pitchFamily="18" charset="0"/>
              </a:rPr>
              <a:t>Jualan online di platform e-commerce yang tepat</a:t>
            </a:r>
            <a:endParaRPr lang="en-ID" sz="14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097D3F-B2CB-641F-5CF8-84555031F89F}"/>
              </a:ext>
            </a:extLst>
          </p:cNvPr>
          <p:cNvSpPr/>
          <p:nvPr/>
        </p:nvSpPr>
        <p:spPr>
          <a:xfrm>
            <a:off x="6540291" y="3440992"/>
            <a:ext cx="2114550" cy="148656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60000"/>
                </a:solidFill>
                <a:latin typeface="Adobe Garamond Pro Bold" panose="02020702060506020403" pitchFamily="18" charset="0"/>
              </a:rPr>
              <a:t>DIGITAL MARKETING</a:t>
            </a:r>
          </a:p>
          <a:p>
            <a:pPr algn="ctr"/>
            <a:r>
              <a:rPr lang="en-US" sz="1400">
                <a:solidFill>
                  <a:srgbClr val="860000"/>
                </a:solidFill>
                <a:latin typeface="Adobe Garamond Pro Bold" panose="02020702060506020403" pitchFamily="18" charset="0"/>
              </a:rPr>
              <a:t>Pemasaran digital dan multichannel di pasar local atau Nasional</a:t>
            </a:r>
            <a:endParaRPr lang="en-ID" sz="14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B3B3BDD-99CD-1374-B43C-5D44426F9AAE}"/>
              </a:ext>
            </a:extLst>
          </p:cNvPr>
          <p:cNvSpPr/>
          <p:nvPr/>
        </p:nvSpPr>
        <p:spPr>
          <a:xfrm>
            <a:off x="9395977" y="3494472"/>
            <a:ext cx="2114550" cy="148656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60000"/>
                </a:solidFill>
                <a:latin typeface="Adobe Garamond Pro Bold" panose="02020702060506020403" pitchFamily="18" charset="0"/>
              </a:rPr>
              <a:t>DIGITAL OPERATION</a:t>
            </a:r>
          </a:p>
          <a:p>
            <a:pPr algn="ctr"/>
            <a:r>
              <a:rPr lang="en-US" sz="1400">
                <a:solidFill>
                  <a:srgbClr val="860000"/>
                </a:solidFill>
                <a:latin typeface="Adobe Garamond Pro Bold" panose="02020702060506020403" pitchFamily="18" charset="0"/>
              </a:rPr>
              <a:t>Adopsi aplikasi digital untuk operasional dan peningkatan bisnis</a:t>
            </a:r>
            <a:endParaRPr lang="en-ID" sz="14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1B476E-EDAE-D13E-BD98-CE21B5935FD7}"/>
              </a:ext>
            </a:extLst>
          </p:cNvPr>
          <p:cNvSpPr/>
          <p:nvPr/>
        </p:nvSpPr>
        <p:spPr>
          <a:xfrm>
            <a:off x="537278" y="1447800"/>
            <a:ext cx="2114550" cy="107879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mudah ditemukan di internet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204F6F3-D2C0-F11B-8B96-101BBD49FC36}"/>
              </a:ext>
            </a:extLst>
          </p:cNvPr>
          <p:cNvSpPr/>
          <p:nvPr/>
        </p:nvSpPr>
        <p:spPr>
          <a:xfrm>
            <a:off x="3410196" y="1456738"/>
            <a:ext cx="2371477" cy="107879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mudah ditemukan di social media dan mudah bertransaksi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C58EF23-517C-F4BB-5CCB-7F2389C4005A}"/>
              </a:ext>
            </a:extLst>
          </p:cNvPr>
          <p:cNvSpPr/>
          <p:nvPr/>
        </p:nvSpPr>
        <p:spPr>
          <a:xfrm>
            <a:off x="6432419" y="1425308"/>
            <a:ext cx="2251790" cy="107879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makin dikenal luas oleh pengguna internet di banyak channel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514F6A8-A9C3-8210-275C-1371C0E1532C}"/>
              </a:ext>
            </a:extLst>
          </p:cNvPr>
          <p:cNvSpPr/>
          <p:nvPr/>
        </p:nvSpPr>
        <p:spPr>
          <a:xfrm>
            <a:off x="9032449" y="1421677"/>
            <a:ext cx="2619098" cy="107879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makin efisien dan produktif serta terkontrol dalam peningkatan bisnis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80AC329-E0CB-EDF9-82A2-2DA70FB9868C}"/>
              </a:ext>
            </a:extLst>
          </p:cNvPr>
          <p:cNvSpPr/>
          <p:nvPr/>
        </p:nvSpPr>
        <p:spPr>
          <a:xfrm>
            <a:off x="324096" y="5762138"/>
            <a:ext cx="6172200" cy="512736"/>
          </a:xfrm>
          <a:prstGeom prst="roundRect">
            <a:avLst/>
          </a:prstGeom>
          <a:solidFill>
            <a:srgbClr val="FFFFBD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Untuk mencapai tujuan tersebut maka bisnis kita harus go to digital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20EF7-256E-6E40-8602-CB1B5CD98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8" y="5006967"/>
            <a:ext cx="959389" cy="376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6E6E4E-C515-BD94-6E8E-50ECBBE15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347" y="4971751"/>
            <a:ext cx="711093" cy="49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3C8531-81D7-6445-653D-7685DA095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413" y="4945698"/>
            <a:ext cx="459590" cy="5800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DB83E6-3D43-50BF-DEC1-6F085CEFB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022" y="5000289"/>
            <a:ext cx="1166812" cy="2476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0C3D20-912C-8070-DB75-DE01250D8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683" y="5273651"/>
            <a:ext cx="1131151" cy="3595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ECD3D2-B2F3-061B-5B11-C2ECE1EBA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359" y="4991571"/>
            <a:ext cx="1057144" cy="3640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833BFF0-7A4D-E002-29E7-491515B1A7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080" y="4996716"/>
            <a:ext cx="537319" cy="5127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923C5E5-AFBB-53A3-F13E-27F508EAF4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0746" y="5383731"/>
            <a:ext cx="549380" cy="5543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3FAD0B9-3A7E-ED9F-77AF-80C73FB9D6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8183" y="5410510"/>
            <a:ext cx="448898" cy="4966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323FC8D-FA07-D6BE-8F55-C4CF9FF5E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6348" y="5074343"/>
            <a:ext cx="968373" cy="2267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725E3B-9321-2C9E-E6DB-9BCA42E1D7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3308" y="5118533"/>
            <a:ext cx="1496555" cy="4016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0050423-273A-3665-681A-6C1465E3ED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17843" y="5621911"/>
            <a:ext cx="878232" cy="24549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A8C5C36-8370-A04B-8ABE-8A87E1217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19036" y="5525581"/>
            <a:ext cx="73342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42D3603-586E-4CB4-F19F-F96FB50E14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45206" y="5967862"/>
            <a:ext cx="679315" cy="3460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F7E10F8-8754-D4B9-AA1F-29CDDF81C7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5138" y="5588216"/>
            <a:ext cx="515274" cy="5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>
                <a:solidFill>
                  <a:srgbClr val="FFFF8F"/>
                </a:solidFill>
              </a:rPr>
              <a:t>Strategi Bisnis Digital Kedepan</a:t>
            </a:r>
            <a:endParaRPr lang="en-US" dirty="0">
              <a:solidFill>
                <a:srgbClr val="FFFF8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6DE264-B3E7-B549-85DA-79857A67AA45}"/>
              </a:ext>
            </a:extLst>
          </p:cNvPr>
          <p:cNvSpPr/>
          <p:nvPr/>
        </p:nvSpPr>
        <p:spPr>
          <a:xfrm>
            <a:off x="4719587" y="1600200"/>
            <a:ext cx="255042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Strategi Bisnis Digital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F2FAB80-5CEB-8704-BB60-650442EF2BAA}"/>
              </a:ext>
            </a:extLst>
          </p:cNvPr>
          <p:cNvSpPr/>
          <p:nvPr/>
        </p:nvSpPr>
        <p:spPr>
          <a:xfrm rot="3254332">
            <a:off x="2767193" y="1484675"/>
            <a:ext cx="381000" cy="3898611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3726E87-10E1-B76D-F583-2F7D6F9DDCEE}"/>
              </a:ext>
            </a:extLst>
          </p:cNvPr>
          <p:cNvSpPr/>
          <p:nvPr/>
        </p:nvSpPr>
        <p:spPr>
          <a:xfrm rot="2228777">
            <a:off x="4160406" y="2892312"/>
            <a:ext cx="381000" cy="1938356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8FBA35A-B3E4-178E-9A8C-A4384ED67295}"/>
              </a:ext>
            </a:extLst>
          </p:cNvPr>
          <p:cNvSpPr/>
          <p:nvPr/>
        </p:nvSpPr>
        <p:spPr>
          <a:xfrm>
            <a:off x="5713412" y="3039908"/>
            <a:ext cx="381000" cy="1611025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4C84A4A-FC17-CF43-1A1A-9C2529860442}"/>
              </a:ext>
            </a:extLst>
          </p:cNvPr>
          <p:cNvSpPr/>
          <p:nvPr/>
        </p:nvSpPr>
        <p:spPr>
          <a:xfrm rot="17877306">
            <a:off x="8836382" y="1669512"/>
            <a:ext cx="381000" cy="3868402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C1D6968-7B3D-C1AF-29AB-9A2631FDF203}"/>
              </a:ext>
            </a:extLst>
          </p:cNvPr>
          <p:cNvSpPr/>
          <p:nvPr/>
        </p:nvSpPr>
        <p:spPr>
          <a:xfrm rot="19402558">
            <a:off x="7345412" y="2964327"/>
            <a:ext cx="381000" cy="1843747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83B385-CF8B-6D92-C114-0BFD782BA064}"/>
              </a:ext>
            </a:extLst>
          </p:cNvPr>
          <p:cNvSpPr/>
          <p:nvPr/>
        </p:nvSpPr>
        <p:spPr>
          <a:xfrm>
            <a:off x="381355" y="4609667"/>
            <a:ext cx="2072257" cy="96902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Research &amp; Learning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1EE51-E50C-ED95-0F25-9E3899FB85D6}"/>
              </a:ext>
            </a:extLst>
          </p:cNvPr>
          <p:cNvSpPr/>
          <p:nvPr/>
        </p:nvSpPr>
        <p:spPr>
          <a:xfrm>
            <a:off x="2755583" y="4653060"/>
            <a:ext cx="1942176" cy="91440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Product Development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7BE67B-A5EA-E60B-6DB3-21AECC5F7711}"/>
              </a:ext>
            </a:extLst>
          </p:cNvPr>
          <p:cNvSpPr/>
          <p:nvPr/>
        </p:nvSpPr>
        <p:spPr>
          <a:xfrm>
            <a:off x="5076192" y="4653060"/>
            <a:ext cx="1815382" cy="91440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Supply Chain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F4CD52-D41E-8F02-1642-7F9319505014}"/>
              </a:ext>
            </a:extLst>
          </p:cNvPr>
          <p:cNvSpPr/>
          <p:nvPr/>
        </p:nvSpPr>
        <p:spPr>
          <a:xfrm>
            <a:off x="7270007" y="4653060"/>
            <a:ext cx="1815382" cy="91440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Collaboration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F3B2CE-E6E4-525C-E548-3BDC16817453}"/>
              </a:ext>
            </a:extLst>
          </p:cNvPr>
          <p:cNvSpPr/>
          <p:nvPr/>
        </p:nvSpPr>
        <p:spPr>
          <a:xfrm>
            <a:off x="9689331" y="4598438"/>
            <a:ext cx="1815382" cy="91440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Productivity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228600"/>
            <a:ext cx="9144001" cy="533402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Contoh Pemanfaatan Data Digital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914400"/>
            <a:ext cx="3429000" cy="533402"/>
          </a:xfrm>
        </p:spPr>
        <p:txBody>
          <a:bodyPr/>
          <a:lstStyle/>
          <a:p>
            <a:pPr lvl="0"/>
            <a:r>
              <a:rPr lang="en-US">
                <a:latin typeface="Adobe Garamond Pro Bold" panose="02020702060506020403" pitchFamily="18" charset="0"/>
              </a:rPr>
              <a:t>Trends.google.com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1E52E-165B-1C46-8DC2-A54EBA23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1295400"/>
            <a:ext cx="94168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9144001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914400"/>
            <a:ext cx="3429000" cy="533402"/>
          </a:xfrm>
          <a:solidFill>
            <a:srgbClr val="672338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500">
                <a:latin typeface="Adobe Garamond Pro Bold" panose="02020702060506020403" pitchFamily="18" charset="0"/>
              </a:rPr>
              <a:t>Apa Itu </a:t>
            </a:r>
            <a:r>
              <a:rPr lang="en-ID" sz="2500">
                <a:latin typeface="Adobe Garamond Pro Bold" panose="02020702060506020403" pitchFamily="18" charset="0"/>
              </a:rPr>
              <a:t>Marketing?</a:t>
            </a:r>
            <a:endParaRPr lang="en-US" sz="2500" dirty="0">
              <a:latin typeface="Adobe Garamond Pro Bold" panose="020207020605060204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8D296-D10F-E309-EA6D-D47335672C6B}"/>
              </a:ext>
            </a:extLst>
          </p:cNvPr>
          <p:cNvSpPr txBox="1"/>
          <p:nvPr/>
        </p:nvSpPr>
        <p:spPr>
          <a:xfrm>
            <a:off x="684212" y="1591905"/>
            <a:ext cx="7922794" cy="1477328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Suatu kegiatan atau inisiatif untukmembawa/mempromosikan produk kepasar yang meliputi penciptaanstrategi yang efektif mulai darimemperkenalkan produk sampaimembuat pelangganterbiasa menggunakan produk kamidengan mengoptimalkan potensi ruanganpertumbuhan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2B8B0BD1-E79C-C61E-518E-9BCD2CE5D10D}"/>
              </a:ext>
            </a:extLst>
          </p:cNvPr>
          <p:cNvSpPr txBox="1">
            <a:spLocks/>
          </p:cNvSpPr>
          <p:nvPr/>
        </p:nvSpPr>
        <p:spPr>
          <a:xfrm>
            <a:off x="221413" y="3413870"/>
            <a:ext cx="4267200" cy="533402"/>
          </a:xfrm>
          <a:prstGeom prst="rect">
            <a:avLst/>
          </a:prstGeom>
          <a:solidFill>
            <a:srgbClr val="672338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500">
                <a:latin typeface="Adobe Garamond Pro Bold" panose="02020702060506020403" pitchFamily="18" charset="0"/>
              </a:rPr>
              <a:t>Mengapa </a:t>
            </a:r>
            <a:r>
              <a:rPr lang="en-ID" sz="2500">
                <a:latin typeface="Adobe Garamond Pro Bold" panose="02020702060506020403" pitchFamily="18" charset="0"/>
              </a:rPr>
              <a:t>Marketing Sangat Penting?</a:t>
            </a:r>
            <a:endParaRPr lang="en-US" sz="2500" dirty="0">
              <a:latin typeface="Adobe Garamond Pro Bold" panose="02020702060506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33BFF-0093-3085-5E9E-28E1BCBD2DF4}"/>
              </a:ext>
            </a:extLst>
          </p:cNvPr>
          <p:cNvSpPr txBox="1"/>
          <p:nvPr/>
        </p:nvSpPr>
        <p:spPr>
          <a:xfrm>
            <a:off x="618456" y="4131938"/>
            <a:ext cx="6093994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Pemasaran berkontribusi pada bisnis dalam aspek: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54DC7-BD7E-87EF-F100-43330674313F}"/>
              </a:ext>
            </a:extLst>
          </p:cNvPr>
          <p:cNvSpPr txBox="1"/>
          <p:nvPr/>
        </p:nvSpPr>
        <p:spPr>
          <a:xfrm>
            <a:off x="608012" y="4501270"/>
            <a:ext cx="9525000" cy="1477328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Sebagai garis depan untuk menghubungkan merek dengan pelanggan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Mempertahankan kehadiran dan reputasi merek untuk jangka Panjang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Libatkan pengguna untuk membentuk hubungan dengan merek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Sebagai strategi penting untuk memastikan pertumbuhan dan keberlanjutan bisnis</a:t>
            </a:r>
          </a:p>
        </p:txBody>
      </p:sp>
    </p:spTree>
    <p:extLst>
      <p:ext uri="{BB962C8B-B14F-4D97-AF65-F5344CB8AC3E}">
        <p14:creationId xmlns:p14="http://schemas.microsoft.com/office/powerpoint/2010/main" val="39692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9144001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914400"/>
            <a:ext cx="2651111" cy="533402"/>
          </a:xfrm>
          <a:solidFill>
            <a:srgbClr val="672338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500">
                <a:latin typeface="Adobe Garamond Pro Bold" panose="02020702060506020403" pitchFamily="18" charset="0"/>
              </a:rPr>
              <a:t>Tujuan </a:t>
            </a:r>
            <a:r>
              <a:rPr lang="en-ID" sz="2500">
                <a:latin typeface="Adobe Garamond Pro Bold" panose="02020702060506020403" pitchFamily="18" charset="0"/>
              </a:rPr>
              <a:t>Marketing</a:t>
            </a:r>
            <a:endParaRPr lang="en-US" sz="2500" dirty="0">
              <a:latin typeface="Adobe Garamond Pro Bold" panose="020207020605060204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8D296-D10F-E309-EA6D-D47335672C6B}"/>
              </a:ext>
            </a:extLst>
          </p:cNvPr>
          <p:cNvSpPr txBox="1"/>
          <p:nvPr/>
        </p:nvSpPr>
        <p:spPr>
          <a:xfrm>
            <a:off x="3884612" y="4876800"/>
            <a:ext cx="701040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Pemasar bertanggung jawab untuk mengelola positioning produk untuk bersaing di pasar dan mengembangkan strategi yang diperlukan agar produk dapat memenuhi kebutuhan pelanggan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54DC7-BD7E-87EF-F100-43330674313F}"/>
              </a:ext>
            </a:extLst>
          </p:cNvPr>
          <p:cNvSpPr txBox="1"/>
          <p:nvPr/>
        </p:nvSpPr>
        <p:spPr>
          <a:xfrm>
            <a:off x="912812" y="1590450"/>
            <a:ext cx="5181600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● Kesadaran Merek</a:t>
            </a:r>
          </a:p>
          <a:p>
            <a:r>
              <a:rPr lang="en-ID"/>
              <a:t>● Pangsa Pasar</a:t>
            </a:r>
          </a:p>
          <a:p>
            <a:r>
              <a:rPr lang="en-ID"/>
              <a:t>● Pelanggan Baru</a:t>
            </a:r>
          </a:p>
          <a:p>
            <a:r>
              <a:rPr lang="en-ID"/>
              <a:t>● Pertahankan Pelanggan</a:t>
            </a:r>
          </a:p>
          <a:p>
            <a:r>
              <a:rPr lang="en-ID"/>
              <a:t>● Lalu Lintas/Kunjungan</a:t>
            </a:r>
          </a:p>
          <a:p>
            <a:r>
              <a:rPr lang="en-ID"/>
              <a:t>● Konversi</a:t>
            </a:r>
          </a:p>
          <a:p>
            <a:r>
              <a:rPr lang="en-ID"/>
              <a:t>● Nilai Seumur Hidup Pelanggan</a:t>
            </a:r>
          </a:p>
          <a:p>
            <a:r>
              <a:rPr lang="en-ID"/>
              <a:t>● Penjualan/Pendapatan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C2042-AF92-F49A-BC11-57AF7DB37C91}"/>
              </a:ext>
            </a:extLst>
          </p:cNvPr>
          <p:cNvSpPr txBox="1"/>
          <p:nvPr/>
        </p:nvSpPr>
        <p:spPr>
          <a:xfrm>
            <a:off x="3351212" y="4304016"/>
            <a:ext cx="3873335" cy="448200"/>
          </a:xfrm>
          <a:prstGeom prst="rect">
            <a:avLst/>
          </a:prstGeom>
          <a:solidFill>
            <a:srgbClr val="672338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ID" sz="2500">
                <a:latin typeface="Adobe Garamond Pro Bold" panose="02020702060506020403" pitchFamily="18" charset="0"/>
              </a:rPr>
              <a:t>Apa yang Pemasar lakukan?</a:t>
            </a:r>
          </a:p>
        </p:txBody>
      </p:sp>
    </p:spTree>
    <p:extLst>
      <p:ext uri="{BB962C8B-B14F-4D97-AF65-F5344CB8AC3E}">
        <p14:creationId xmlns:p14="http://schemas.microsoft.com/office/powerpoint/2010/main" val="41083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9144001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914400"/>
            <a:ext cx="3429000" cy="53340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2500">
                <a:latin typeface="Adobe Garamond Pro Bold" panose="02020702060506020403" pitchFamily="18" charset="0"/>
              </a:rPr>
              <a:t>MendalamiPeran </a:t>
            </a:r>
            <a:r>
              <a:rPr lang="en-ID" sz="2500">
                <a:latin typeface="Adobe Garamond Pro Bold" panose="02020702060506020403" pitchFamily="18" charset="0"/>
              </a:rPr>
              <a:t>Marketing</a:t>
            </a:r>
            <a:endParaRPr lang="en-US" sz="2500" dirty="0">
              <a:latin typeface="Adobe Garamond Pro Bold" panose="020207020605060204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8D296-D10F-E309-EA6D-D47335672C6B}"/>
              </a:ext>
            </a:extLst>
          </p:cNvPr>
          <p:cNvSpPr txBox="1"/>
          <p:nvPr/>
        </p:nvSpPr>
        <p:spPr>
          <a:xfrm>
            <a:off x="5624427" y="3164981"/>
            <a:ext cx="2984585" cy="2031325"/>
          </a:xfrm>
          <a:prstGeom prst="rect">
            <a:avLst/>
          </a:prstGeom>
          <a:solidFill>
            <a:srgbClr val="672338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ID"/>
              <a:t>Menyelaraskan dengan pemangku kepentingan masing-masing</a:t>
            </a:r>
          </a:p>
          <a:p>
            <a:pPr marL="285750" indent="-285750">
              <a:buFontTx/>
              <a:buChar char="-"/>
            </a:pPr>
            <a:r>
              <a:rPr lang="en-ID"/>
              <a:t>Memastikan rencana peluncuran berjalan lancar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C2042-AF92-F49A-BC11-57AF7DB37C91}"/>
              </a:ext>
            </a:extLst>
          </p:cNvPr>
          <p:cNvSpPr txBox="1"/>
          <p:nvPr/>
        </p:nvSpPr>
        <p:spPr>
          <a:xfrm>
            <a:off x="2912979" y="2774418"/>
            <a:ext cx="3046997" cy="448200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ID" sz="2500">
                <a:latin typeface="Adobe Garamond Pro Bold" panose="02020702060506020403" pitchFamily="18" charset="0"/>
              </a:rPr>
              <a:t>Kembangkan Strategi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A95B1-FFDE-1A91-DDCD-A909C470F258}"/>
              </a:ext>
            </a:extLst>
          </p:cNvPr>
          <p:cNvSpPr txBox="1"/>
          <p:nvPr/>
        </p:nvSpPr>
        <p:spPr>
          <a:xfrm>
            <a:off x="279983" y="3114272"/>
            <a:ext cx="2209800" cy="477054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2500">
                <a:latin typeface="Adobe Garamond Pro Bold" panose="02020702060506020403" pitchFamily="18" charset="0"/>
              </a:rPr>
              <a:t>Lakukan Riset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B0254-17A1-DBC2-61C0-B03AF1824499}"/>
              </a:ext>
            </a:extLst>
          </p:cNvPr>
          <p:cNvSpPr txBox="1"/>
          <p:nvPr/>
        </p:nvSpPr>
        <p:spPr>
          <a:xfrm>
            <a:off x="184315" y="4038600"/>
            <a:ext cx="2888165" cy="2308324"/>
          </a:xfrm>
          <a:prstGeom prst="rect">
            <a:avLst/>
          </a:prstGeom>
          <a:solidFill>
            <a:srgbClr val="672338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ID"/>
              <a:t>Mengetahui tujuan bisnis Anda</a:t>
            </a:r>
          </a:p>
          <a:p>
            <a:pPr marL="285750" indent="-285750">
              <a:buFontTx/>
              <a:buChar char="-"/>
            </a:pPr>
            <a:r>
              <a:rPr lang="en-ID"/>
              <a:t>Memahami persaingan pasar</a:t>
            </a:r>
          </a:p>
          <a:p>
            <a:pPr marL="285750" indent="-285750">
              <a:buFontTx/>
              <a:buChar char="-"/>
            </a:pPr>
            <a:r>
              <a:rPr lang="en-ID"/>
              <a:t>Mengetahui calon pelanggan</a:t>
            </a:r>
          </a:p>
          <a:p>
            <a:pPr marL="285750" indent="-285750">
              <a:buFontTx/>
              <a:buChar char="-"/>
            </a:pPr>
            <a:r>
              <a:rPr lang="en-ID"/>
              <a:t>Mengukur kemampuan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5BC7-4C3C-6225-74D4-5EFB1C20D6DF}"/>
              </a:ext>
            </a:extLst>
          </p:cNvPr>
          <p:cNvSpPr txBox="1"/>
          <p:nvPr/>
        </p:nvSpPr>
        <p:spPr>
          <a:xfrm>
            <a:off x="3142079" y="3460219"/>
            <a:ext cx="2438400" cy="1754326"/>
          </a:xfrm>
          <a:prstGeom prst="rect">
            <a:avLst/>
          </a:prstGeom>
          <a:solidFill>
            <a:srgbClr val="672338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ID"/>
              <a:t>Menetapkan target</a:t>
            </a:r>
          </a:p>
          <a:p>
            <a:pPr marL="285750" indent="-285750">
              <a:buFontTx/>
              <a:buChar char="-"/>
            </a:pPr>
            <a:r>
              <a:rPr lang="en-ID"/>
              <a:t>Membuat program</a:t>
            </a:r>
          </a:p>
          <a:p>
            <a:pPr marL="285750" indent="-285750">
              <a:buFontTx/>
              <a:buChar char="-"/>
            </a:pPr>
            <a:r>
              <a:rPr lang="en-ID"/>
              <a:t>Pendekatan komunikasi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C0C68-968A-0322-8CA4-AB1649FEB245}"/>
              </a:ext>
            </a:extLst>
          </p:cNvPr>
          <p:cNvSpPr txBox="1"/>
          <p:nvPr/>
        </p:nvSpPr>
        <p:spPr>
          <a:xfrm>
            <a:off x="5959976" y="2108723"/>
            <a:ext cx="2514600" cy="448200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ID" sz="2500">
                <a:latin typeface="Adobe Garamond Pro Bold" panose="02020702060506020403" pitchFamily="18" charset="0"/>
              </a:rPr>
              <a:t>Jalankan Rencana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D6788-C003-2FBD-1459-26E0DDEB1B89}"/>
              </a:ext>
            </a:extLst>
          </p:cNvPr>
          <p:cNvSpPr txBox="1"/>
          <p:nvPr/>
        </p:nvSpPr>
        <p:spPr>
          <a:xfrm>
            <a:off x="9218612" y="1370985"/>
            <a:ext cx="2709528" cy="448200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ID" sz="2500">
                <a:latin typeface="Adobe Garamond Pro Bold" panose="02020702060506020403" pitchFamily="18" charset="0"/>
              </a:rPr>
              <a:t>Monitor &amp; Review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2B0AC-D079-4C1D-7D12-4FB643B044DF}"/>
              </a:ext>
            </a:extLst>
          </p:cNvPr>
          <p:cNvSpPr txBox="1"/>
          <p:nvPr/>
        </p:nvSpPr>
        <p:spPr>
          <a:xfrm>
            <a:off x="8583361" y="2427243"/>
            <a:ext cx="3715335" cy="1200329"/>
          </a:xfrm>
          <a:prstGeom prst="rect">
            <a:avLst/>
          </a:prstGeom>
          <a:solidFill>
            <a:srgbClr val="672338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ID"/>
              <a:t>Review proses implementasi dan hasilnya</a:t>
            </a:r>
          </a:p>
          <a:p>
            <a:pPr marL="285750" indent="-285750">
              <a:buFontTx/>
              <a:buChar char="-"/>
            </a:pPr>
            <a:r>
              <a:rPr lang="en-ID"/>
              <a:t>Menyusun item yang dapat ditindaklanjuti berikutnya</a:t>
            </a:r>
          </a:p>
        </p:txBody>
      </p:sp>
    </p:spTree>
    <p:extLst>
      <p:ext uri="{BB962C8B-B14F-4D97-AF65-F5344CB8AC3E}">
        <p14:creationId xmlns:p14="http://schemas.microsoft.com/office/powerpoint/2010/main" val="181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5824873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Digital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828799"/>
            <a:ext cx="4267200" cy="457202"/>
          </a:xfrm>
          <a:solidFill>
            <a:schemeClr val="accent6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en-ID" sz="3600">
                <a:latin typeface="Adobe Garamond Pro Bold" panose="02020702060506020403" pitchFamily="18" charset="0"/>
              </a:rPr>
              <a:t>Kedekatan Dengan Pengguna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B0254-17A1-DBC2-61C0-B03AF1824499}"/>
              </a:ext>
            </a:extLst>
          </p:cNvPr>
          <p:cNvSpPr txBox="1"/>
          <p:nvPr/>
        </p:nvSpPr>
        <p:spPr>
          <a:xfrm>
            <a:off x="493668" y="2717377"/>
            <a:ext cx="4762544" cy="1754326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ID"/>
              <a:t>Berorientasi Pasar</a:t>
            </a:r>
          </a:p>
          <a:p>
            <a:pPr marL="285750" indent="-285750">
              <a:buFontTx/>
              <a:buChar char="-"/>
            </a:pPr>
            <a:r>
              <a:rPr lang="en-ID"/>
              <a:t>Fokus dalam menciptakan permintaan baru</a:t>
            </a:r>
          </a:p>
          <a:p>
            <a:pPr marL="285750" indent="-285750">
              <a:buFontTx/>
              <a:buChar char="-"/>
            </a:pPr>
            <a:r>
              <a:rPr lang="en-ID"/>
              <a:t>Bertujuan untuk memaksimalkan pangsa pasar</a:t>
            </a:r>
          </a:p>
          <a:p>
            <a:pPr marL="285750" indent="-285750">
              <a:buFontTx/>
              <a:buChar char="-"/>
            </a:pPr>
            <a:r>
              <a:rPr lang="en-ID"/>
              <a:t>Fokus strategi pada komunikasi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5BC7-4C3C-6225-74D4-5EFB1C20D6DF}"/>
              </a:ext>
            </a:extLst>
          </p:cNvPr>
          <p:cNvSpPr txBox="1"/>
          <p:nvPr/>
        </p:nvSpPr>
        <p:spPr>
          <a:xfrm>
            <a:off x="6856412" y="3018473"/>
            <a:ext cx="5332413" cy="1477328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ID"/>
              <a:t>Berorientasi Konversi</a:t>
            </a:r>
          </a:p>
          <a:p>
            <a:pPr marL="285750" indent="-285750">
              <a:buFontTx/>
              <a:buChar char="-"/>
            </a:pPr>
            <a:r>
              <a:rPr lang="en-ID"/>
              <a:t>Fokus dalam memenuhi permintaan</a:t>
            </a:r>
          </a:p>
          <a:p>
            <a:pPr marL="285750" indent="-285750">
              <a:buFontTx/>
              <a:buChar char="-"/>
            </a:pPr>
            <a:r>
              <a:rPr lang="en-ID"/>
              <a:t>Bertujuan untuk memaksimalkan keuntungan</a:t>
            </a:r>
          </a:p>
          <a:p>
            <a:pPr marL="285750" indent="-285750">
              <a:buFontTx/>
              <a:buChar char="-"/>
            </a:pPr>
            <a:r>
              <a:rPr lang="en-ID"/>
              <a:t>Fokus strategi pada distribusi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539351EC-4D7D-B1C4-D130-F9E6863EBCA6}"/>
              </a:ext>
            </a:extLst>
          </p:cNvPr>
          <p:cNvSpPr txBox="1">
            <a:spLocks/>
          </p:cNvSpPr>
          <p:nvPr/>
        </p:nvSpPr>
        <p:spPr>
          <a:xfrm>
            <a:off x="7542213" y="1828798"/>
            <a:ext cx="1447800" cy="53340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D" sz="3600">
                <a:latin typeface="Adobe Garamond Pro Bold" panose="02020702060506020403" pitchFamily="18" charset="0"/>
              </a:rPr>
              <a:t>Sales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6C2AA8E4-20FE-EDB1-B795-C74525D150FA}"/>
              </a:ext>
            </a:extLst>
          </p:cNvPr>
          <p:cNvSpPr/>
          <p:nvPr/>
        </p:nvSpPr>
        <p:spPr>
          <a:xfrm>
            <a:off x="5256212" y="1828798"/>
            <a:ext cx="1371600" cy="457202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40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Pengembangan Digital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1277044"/>
            <a:ext cx="4267200" cy="698945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en-ID" sz="3600">
                <a:latin typeface="Adobe Garamond Pro Bold" panose="02020702060506020403" pitchFamily="18" charset="0"/>
              </a:rPr>
              <a:t>Kedekatan Dengan Pengguna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B0254-17A1-DBC2-61C0-B03AF1824499}"/>
              </a:ext>
            </a:extLst>
          </p:cNvPr>
          <p:cNvSpPr txBox="1"/>
          <p:nvPr/>
        </p:nvSpPr>
        <p:spPr>
          <a:xfrm>
            <a:off x="5490539" y="2033216"/>
            <a:ext cx="25908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1"/>
              <a:t>Brand Marketing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5BC7-4C3C-6225-74D4-5EFB1C20D6DF}"/>
              </a:ext>
            </a:extLst>
          </p:cNvPr>
          <p:cNvSpPr txBox="1"/>
          <p:nvPr/>
        </p:nvSpPr>
        <p:spPr>
          <a:xfrm>
            <a:off x="5711697" y="2405825"/>
            <a:ext cx="598383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Menarik orang yang kurang akrab dengan produk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E3F4E-5F8A-3D90-0052-32FAE6C5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05" y="1970925"/>
            <a:ext cx="4645982" cy="4679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4907DB-8685-13DC-62A4-D1106A1A9E5A}"/>
              </a:ext>
            </a:extLst>
          </p:cNvPr>
          <p:cNvSpPr txBox="1"/>
          <p:nvPr/>
        </p:nvSpPr>
        <p:spPr>
          <a:xfrm>
            <a:off x="5599529" y="3244334"/>
            <a:ext cx="25908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1"/>
              <a:t>Growth Marketing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12A13-7B9B-9839-C32F-C7C5C83BFA99}"/>
              </a:ext>
            </a:extLst>
          </p:cNvPr>
          <p:cNvSpPr txBox="1"/>
          <p:nvPr/>
        </p:nvSpPr>
        <p:spPr>
          <a:xfrm>
            <a:off x="5599529" y="4263024"/>
            <a:ext cx="25908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1"/>
              <a:t>Produk Marketing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2C7AE-1CA0-A6CE-C10C-9FCCA9398376}"/>
              </a:ext>
            </a:extLst>
          </p:cNvPr>
          <p:cNvSpPr txBox="1"/>
          <p:nvPr/>
        </p:nvSpPr>
        <p:spPr>
          <a:xfrm>
            <a:off x="5856912" y="3609181"/>
            <a:ext cx="633032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Fokus pada target pelanggan tetap dan menjaganya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8BF38-3DF2-6187-822D-FB029271924E}"/>
              </a:ext>
            </a:extLst>
          </p:cNvPr>
          <p:cNvSpPr txBox="1"/>
          <p:nvPr/>
        </p:nvSpPr>
        <p:spPr>
          <a:xfrm>
            <a:off x="5711697" y="4627871"/>
            <a:ext cx="633032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Meyakinkan bahwa pelanggan mengerti produk kita</a:t>
            </a:r>
          </a:p>
        </p:txBody>
      </p:sp>
    </p:spTree>
    <p:extLst>
      <p:ext uri="{BB962C8B-B14F-4D97-AF65-F5344CB8AC3E}">
        <p14:creationId xmlns:p14="http://schemas.microsoft.com/office/powerpoint/2010/main" val="21322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144001" cy="8382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Besarnya Gelombang Perubahan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143000"/>
            <a:ext cx="11353800" cy="5562600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lvl="0"/>
            <a:r>
              <a:rPr lang="en-US" sz="2800">
                <a:latin typeface="Adobe Garamond Pro" panose="02020502060506020403" pitchFamily="18" charset="0"/>
              </a:rPr>
              <a:t>Perubahan Teknologi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Dunia lagi mengalami gelombang besar inovasi teknologi digital seperti Internet of things (IOT), Robotika, Blokchains, keuangan digital</a:t>
            </a:r>
          </a:p>
          <a:p>
            <a:r>
              <a:rPr lang="en-US" sz="2800">
                <a:latin typeface="Adobe Garamond Pro" panose="02020502060506020403" pitchFamily="18" charset="0"/>
              </a:rPr>
              <a:t>Perubahan Ekonomi dan Geopolitik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Pergeseran ekonomi dunia dari Barat ke Asia. Beberapa negara menghadapi penuaan penduduk yang cepat di tengah kelahiran yang sangat rendah, sedangkan populasi global tumbuh eksplosit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800">
                <a:latin typeface="Adobe Garamond Pro" panose="02020502060506020403" pitchFamily="18" charset="0"/>
              </a:rPr>
              <a:t>Perubahan Pola Pikir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Masalah isu lingkungan global dan kesenjangan social yang memburuk.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800">
                <a:latin typeface="Adobe Garamond Pro" panose="02020502060506020403" pitchFamily="18" charset="0"/>
              </a:rPr>
              <a:t>Perubahan Dapat Membawa Peluang dan juga Ancaman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800">
                <a:latin typeface="Adobe Garamond Pro" panose="02020502060506020403" pitchFamily="18" charset="0"/>
              </a:rPr>
              <a:t>Imajinasi adalah kunci membentuk masa depan</a:t>
            </a:r>
            <a:endParaRPr lang="en-US" sz="2800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Komunikasi Pada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9539" y="1371600"/>
            <a:ext cx="4953000" cy="161855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ID">
                <a:latin typeface="Arial Rounded MT Bold" panose="020F0704030504030204" pitchFamily="34" charset="0"/>
              </a:rPr>
              <a:t>Komunikasi Marketing adalah elemen yang digunakan pemasaran untuk berhubungan dengan konsumen dimana dengan cara: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5BC7-4C3C-6225-74D4-5EFB1C20D6DF}"/>
              </a:ext>
            </a:extLst>
          </p:cNvPr>
          <p:cNvSpPr txBox="1"/>
          <p:nvPr/>
        </p:nvSpPr>
        <p:spPr>
          <a:xfrm>
            <a:off x="269539" y="3429000"/>
            <a:ext cx="5102977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Menghubungkan merek dengan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Secara persuasive untuk membujuk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Menjaga hubungan dengan pelanggan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D82DA-7DAE-14FB-2DCA-37D1110FF5E1}"/>
              </a:ext>
            </a:extLst>
          </p:cNvPr>
          <p:cNvSpPr/>
          <p:nvPr/>
        </p:nvSpPr>
        <p:spPr>
          <a:xfrm>
            <a:off x="5561012" y="1232932"/>
            <a:ext cx="6479423" cy="54102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D19A27-1994-13EF-C21E-802933099A41}"/>
              </a:ext>
            </a:extLst>
          </p:cNvPr>
          <p:cNvSpPr/>
          <p:nvPr/>
        </p:nvSpPr>
        <p:spPr>
          <a:xfrm>
            <a:off x="6047121" y="2530643"/>
            <a:ext cx="5638801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49B6B-0AA1-F47D-7AD2-FFBDF048861C}"/>
              </a:ext>
            </a:extLst>
          </p:cNvPr>
          <p:cNvSpPr/>
          <p:nvPr/>
        </p:nvSpPr>
        <p:spPr>
          <a:xfrm>
            <a:off x="6475412" y="4267200"/>
            <a:ext cx="4800600" cy="2362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1CDE771-CF3D-5381-DC19-02A1DA0129B6}"/>
              </a:ext>
            </a:extLst>
          </p:cNvPr>
          <p:cNvSpPr txBox="1">
            <a:spLocks/>
          </p:cNvSpPr>
          <p:nvPr/>
        </p:nvSpPr>
        <p:spPr>
          <a:xfrm>
            <a:off x="6475412" y="696251"/>
            <a:ext cx="4953000" cy="58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D">
                <a:latin typeface="Arial Rounded MT Bold" panose="020F0704030504030204" pitchFamily="34" charset="0"/>
              </a:rPr>
              <a:t>Strategi Komunikasi Marketing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DDDDA7E3-74C3-4619-0F8F-11D666C439F7}"/>
              </a:ext>
            </a:extLst>
          </p:cNvPr>
          <p:cNvSpPr txBox="1">
            <a:spLocks/>
          </p:cNvSpPr>
          <p:nvPr/>
        </p:nvSpPr>
        <p:spPr>
          <a:xfrm>
            <a:off x="7694612" y="1240953"/>
            <a:ext cx="2209800" cy="493176"/>
          </a:xfrm>
          <a:prstGeom prst="rect">
            <a:avLst/>
          </a:prstGeom>
          <a:solidFill>
            <a:srgbClr val="FFBDBF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D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Segmentation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52C1A1AF-EF8C-C4A7-4178-1AA6A25B6105}"/>
              </a:ext>
            </a:extLst>
          </p:cNvPr>
          <p:cNvSpPr txBox="1">
            <a:spLocks/>
          </p:cNvSpPr>
          <p:nvPr/>
        </p:nvSpPr>
        <p:spPr>
          <a:xfrm>
            <a:off x="7770812" y="2494667"/>
            <a:ext cx="2209800" cy="493176"/>
          </a:xfrm>
          <a:prstGeom prst="rect">
            <a:avLst/>
          </a:prstGeom>
          <a:solidFill>
            <a:srgbClr val="FFBDBF"/>
          </a:solidFill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Targeting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9C956E11-BE6A-E767-5308-CB54C7424CCD}"/>
              </a:ext>
            </a:extLst>
          </p:cNvPr>
          <p:cNvSpPr txBox="1">
            <a:spLocks/>
          </p:cNvSpPr>
          <p:nvPr/>
        </p:nvSpPr>
        <p:spPr>
          <a:xfrm>
            <a:off x="7694612" y="4341455"/>
            <a:ext cx="2209800" cy="493176"/>
          </a:xfrm>
          <a:prstGeom prst="rect">
            <a:avLst/>
          </a:prstGeom>
          <a:solidFill>
            <a:srgbClr val="FFBDBF"/>
          </a:solidFill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D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Posisioning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AE881-7A25-C745-ADB7-E64588ABD879}"/>
              </a:ext>
            </a:extLst>
          </p:cNvPr>
          <p:cNvSpPr txBox="1"/>
          <p:nvPr/>
        </p:nvSpPr>
        <p:spPr>
          <a:xfrm>
            <a:off x="6132929" y="1714301"/>
            <a:ext cx="529548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b="1">
                <a:solidFill>
                  <a:schemeClr val="bg1">
                    <a:lumMod val="95000"/>
                    <a:lumOff val="5000"/>
                  </a:schemeClr>
                </a:solidFill>
              </a:rPr>
              <a:t>Identifikasi kelompok pelanggan: Demografis, Psikografis, Geografis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640760-7859-DCC7-78A1-2B3BC34D10BF}"/>
              </a:ext>
            </a:extLst>
          </p:cNvPr>
          <p:cNvSpPr txBox="1"/>
          <p:nvPr/>
        </p:nvSpPr>
        <p:spPr>
          <a:xfrm>
            <a:off x="6227970" y="3184681"/>
            <a:ext cx="529548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b="1">
                <a:solidFill>
                  <a:schemeClr val="bg1">
                    <a:lumMod val="95000"/>
                    <a:lumOff val="5000"/>
                  </a:schemeClr>
                </a:solidFill>
              </a:rPr>
              <a:t>Tentukan target kelompok spesifik yang dituju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552ED-67CB-3FAD-2C12-1C5E0C157480}"/>
              </a:ext>
            </a:extLst>
          </p:cNvPr>
          <p:cNvSpPr txBox="1"/>
          <p:nvPr/>
        </p:nvSpPr>
        <p:spPr>
          <a:xfrm>
            <a:off x="6808890" y="4990553"/>
            <a:ext cx="41336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b="1">
                <a:solidFill>
                  <a:schemeClr val="bg1">
                    <a:lumMod val="95000"/>
                    <a:lumOff val="5000"/>
                  </a:schemeClr>
                </a:solidFill>
              </a:rPr>
              <a:t>Tetapkan keunggulan kompetitif merek/produk</a:t>
            </a:r>
          </a:p>
        </p:txBody>
      </p:sp>
    </p:spTree>
    <p:extLst>
      <p:ext uri="{BB962C8B-B14F-4D97-AF65-F5344CB8AC3E}">
        <p14:creationId xmlns:p14="http://schemas.microsoft.com/office/powerpoint/2010/main" val="10959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Komunikasi Pada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5BC7-4C3C-6225-74D4-5EFB1C20D6DF}"/>
              </a:ext>
            </a:extLst>
          </p:cNvPr>
          <p:cNvSpPr txBox="1"/>
          <p:nvPr/>
        </p:nvSpPr>
        <p:spPr>
          <a:xfrm>
            <a:off x="455612" y="1691449"/>
            <a:ext cx="7924800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Memahami segmen pasar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Konsisten dan ringkas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Sesuaikan nada suara dan gaya pesan dengan audiens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Pilih saluran terbaik untuk menjangkau pelanggan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1CDE771-CF3D-5381-DC19-02A1DA0129B6}"/>
              </a:ext>
            </a:extLst>
          </p:cNvPr>
          <p:cNvSpPr txBox="1">
            <a:spLocks/>
          </p:cNvSpPr>
          <p:nvPr/>
        </p:nvSpPr>
        <p:spPr>
          <a:xfrm>
            <a:off x="319253" y="1143000"/>
            <a:ext cx="5775159" cy="58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D">
                <a:latin typeface="Arial Rounded MT Bold" panose="020F0704030504030204" pitchFamily="34" charset="0"/>
              </a:rPr>
              <a:t>Strategi Komunikasi Marketing Efektif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78255A05-C99C-68AB-D740-2EAC8EA4EEB5}"/>
              </a:ext>
            </a:extLst>
          </p:cNvPr>
          <p:cNvSpPr txBox="1">
            <a:spLocks/>
          </p:cNvSpPr>
          <p:nvPr/>
        </p:nvSpPr>
        <p:spPr>
          <a:xfrm>
            <a:off x="912812" y="3385545"/>
            <a:ext cx="5775159" cy="58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D">
                <a:latin typeface="Arial Rounded MT Bold" panose="020F0704030504030204" pitchFamily="34" charset="0"/>
              </a:rPr>
              <a:t>Komunikasi Marketing Mix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AFF7B82-1EA9-F4AF-6692-94FC357C2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02896"/>
              </p:ext>
            </p:extLst>
          </p:nvPr>
        </p:nvGraphicFramePr>
        <p:xfrm>
          <a:off x="1065212" y="4054031"/>
          <a:ext cx="81258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3635666480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345450794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371465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Offline Channel</a:t>
                      </a:r>
                      <a:endParaRPr lang="en-ID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Digital Channel</a:t>
                      </a:r>
                      <a:endParaRPr lang="en-ID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Direct Channel</a:t>
                      </a:r>
                      <a:endParaRPr lang="en-ID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20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OOH (Out of home)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Aplikasi marketing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Event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6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Media masa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Media sosial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Telemarketing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30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Media cetak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SEO/SEM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Tim Promosi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48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Toko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TV Comercial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/>
                        <a:t>Konferensi 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28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40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Pengembangan Strategi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5BC7-4C3C-6225-74D4-5EFB1C20D6DF}"/>
              </a:ext>
            </a:extLst>
          </p:cNvPr>
          <p:cNvSpPr txBox="1"/>
          <p:nvPr/>
        </p:nvSpPr>
        <p:spPr>
          <a:xfrm>
            <a:off x="455612" y="2064334"/>
            <a:ext cx="4572000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D" sz="1800" b="0" i="0" u="none" strike="noStrike" baseline="0">
                <a:latin typeface="Poppins-Regular"/>
              </a:rPr>
              <a:t>- SWOT Analysis</a:t>
            </a:r>
          </a:p>
          <a:p>
            <a:pPr algn="l"/>
            <a:r>
              <a:rPr lang="en-ID" sz="1800" b="0" i="0" u="none" strike="noStrike" baseline="0">
                <a:latin typeface="Poppins-Regular"/>
              </a:rPr>
              <a:t>- Competitor Analysis</a:t>
            </a:r>
          </a:p>
          <a:p>
            <a:pPr algn="l"/>
            <a:r>
              <a:rPr lang="en-ID" sz="1800" b="0" i="0" u="none" strike="noStrike" baseline="0">
                <a:latin typeface="Poppins-Regular"/>
              </a:rPr>
              <a:t>- 4P &amp; 4C</a:t>
            </a:r>
          </a:p>
          <a:p>
            <a:pPr algn="l"/>
            <a:r>
              <a:rPr lang="en-ID" sz="1800" b="0" i="0" u="none" strike="noStrike" baseline="0">
                <a:latin typeface="Poppins-Regular"/>
              </a:rPr>
              <a:t>- Strategi ke pasar sebagai pelopor</a:t>
            </a:r>
            <a:endParaRPr lang="en-ID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1CDE771-CF3D-5381-DC19-02A1DA0129B6}"/>
              </a:ext>
            </a:extLst>
          </p:cNvPr>
          <p:cNvSpPr txBox="1">
            <a:spLocks/>
          </p:cNvSpPr>
          <p:nvPr/>
        </p:nvSpPr>
        <p:spPr>
          <a:xfrm>
            <a:off x="269539" y="1110771"/>
            <a:ext cx="11032959" cy="580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D">
                <a:latin typeface="Arial Rounded MT Bold" panose="020F0704030504030204" pitchFamily="34" charset="0"/>
              </a:rPr>
              <a:t>Dalam pembuatan strategi pemasaran, Pemasar perlu meramalkan potensi ruang pertumbuhan di pasar. Ini dapat didefinisikan dengan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6780212" y="3581400"/>
            <a:ext cx="2133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1800" b="1" i="0" u="none" strike="noStrike" baseline="0">
                <a:solidFill>
                  <a:srgbClr val="FF9F00"/>
                </a:solidFill>
                <a:latin typeface="Poppins-Bold"/>
              </a:rPr>
              <a:t>SWOT ANALYSIS</a:t>
            </a:r>
            <a:endParaRPr lang="en-ID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B0DD4CE-9D70-3655-D6C9-9FD6A4E4F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59613"/>
              </p:ext>
            </p:extLst>
          </p:nvPr>
        </p:nvGraphicFramePr>
        <p:xfrm>
          <a:off x="3275012" y="4038600"/>
          <a:ext cx="8913813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20072889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355251305"/>
                    </a:ext>
                  </a:extLst>
                </a:gridCol>
                <a:gridCol w="3808413">
                  <a:extLst>
                    <a:ext uri="{9D8B030D-6E8A-4147-A177-3AD203B41FA5}">
                      <a16:colId xmlns:a16="http://schemas.microsoft.com/office/drawing/2014/main" val="2630492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Kekuatan</a:t>
                      </a:r>
                      <a:endParaRPr lang="en-ID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Kelemahan</a:t>
                      </a:r>
                      <a:endParaRPr lang="en-ID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7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ID" sz="18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eluang</a:t>
                      </a:r>
                      <a:endParaRPr lang="en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/>
                        <a:t>Menghasilkan strategi dengan mengoptimalkan kemampuan bisnis dalam peluang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/>
                        <a:t>Hasilkan strategi dengan mengambil peluang keuntungan untuk mengatasi keterbatasan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7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Ancaman</a:t>
                      </a:r>
                      <a:endParaRPr lang="en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/>
                        <a:t>Menghasilkan strategi dengan menggunakan kekuatan untuk menghindari risiko eksternal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/>
                        <a:t>Ciptakan strategi dengan meminimalkan keterbatasan dan menghindari potensi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3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Pengembangan Strategi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5BC7-4C3C-6225-74D4-5EFB1C20D6DF}"/>
              </a:ext>
            </a:extLst>
          </p:cNvPr>
          <p:cNvSpPr txBox="1"/>
          <p:nvPr/>
        </p:nvSpPr>
        <p:spPr>
          <a:xfrm>
            <a:off x="379412" y="1676400"/>
            <a:ext cx="110490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D" sz="1800" b="0" i="0" u="none" strike="noStrike" baseline="0">
                <a:latin typeface="Poppins-Regular"/>
              </a:rPr>
              <a:t>Menilai persaingan pasar dengan membandingkan dan menganalisis beberapa aspek bisnis utama termasuk: Fitur produk, Pangsa pasar, Harga, Saluran dan upaya pemasaran, Pembeda</a:t>
            </a:r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150812" y="1110285"/>
            <a:ext cx="28956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000" b="1">
                <a:solidFill>
                  <a:srgbClr val="FF9F00"/>
                </a:solidFill>
                <a:latin typeface="Poppins-Bold"/>
              </a:rPr>
              <a:t>Competitor Analysis</a:t>
            </a:r>
            <a:endParaRPr lang="en-US" sz="2000" b="1">
              <a:solidFill>
                <a:srgbClr val="FF9F00"/>
              </a:solidFill>
              <a:latin typeface="Poppins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E0FF2-12A7-5788-F92D-89B10EFA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08" y="2743200"/>
            <a:ext cx="10780007" cy="37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Pengembangan Strategi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608012" y="1905000"/>
            <a:ext cx="2743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3600" b="1">
                <a:solidFill>
                  <a:srgbClr val="C00000"/>
                </a:solidFill>
                <a:latin typeface="Poppins-Bold"/>
              </a:rPr>
              <a:t>4 P &amp; 4 C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24D7A56-A296-2C62-E1A7-441EDC3AF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27286"/>
              </p:ext>
            </p:extLst>
          </p:nvPr>
        </p:nvGraphicFramePr>
        <p:xfrm>
          <a:off x="455612" y="2971800"/>
          <a:ext cx="115061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92626855"/>
                    </a:ext>
                  </a:extLst>
                </a:gridCol>
                <a:gridCol w="2078908">
                  <a:extLst>
                    <a:ext uri="{9D8B030D-6E8A-4147-A177-3AD203B41FA5}">
                      <a16:colId xmlns:a16="http://schemas.microsoft.com/office/drawing/2014/main" val="2997800857"/>
                    </a:ext>
                  </a:extLst>
                </a:gridCol>
                <a:gridCol w="2227006">
                  <a:extLst>
                    <a:ext uri="{9D8B030D-6E8A-4147-A177-3AD203B41FA5}">
                      <a16:colId xmlns:a16="http://schemas.microsoft.com/office/drawing/2014/main" val="1055618383"/>
                    </a:ext>
                  </a:extLst>
                </a:gridCol>
                <a:gridCol w="3618885">
                  <a:extLst>
                    <a:ext uri="{9D8B030D-6E8A-4147-A177-3AD203B41FA5}">
                      <a16:colId xmlns:a16="http://schemas.microsoft.com/office/drawing/2014/main" val="3151971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D" sz="2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spek Utama</a:t>
                      </a:r>
                      <a:endParaRPr lang="en-ID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4P</a:t>
                      </a:r>
                      <a:endParaRPr lang="en-ID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Aksi</a:t>
                      </a:r>
                      <a:endParaRPr lang="en-ID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4C</a:t>
                      </a:r>
                      <a:endParaRPr lang="en-ID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Kebutuhan Apa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 </a:t>
                      </a:r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  <a:endParaRPr lang="en-ID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0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400"/>
                        <a:t>Biaya untuk Memenuhi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Representasi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 </a:t>
                      </a:r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ID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8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400"/>
                        <a:t>Titik Membeli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ayanan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CONVENIENT </a:t>
                      </a:r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endParaRPr lang="en-ID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81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Informasi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PROMOTION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Layanan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Komunikasi</a:t>
                      </a:r>
                      <a:endParaRPr lang="en-ID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0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0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Pengembangan Strategi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455612" y="1354604"/>
            <a:ext cx="8305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3600" b="1">
                <a:solidFill>
                  <a:srgbClr val="C00000"/>
                </a:solidFill>
                <a:latin typeface="Poppins-Bold"/>
              </a:rPr>
              <a:t>Strategi ke pasar sebagai pelopor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CE33E-7CA6-02A9-5EBD-50CD77981504}"/>
              </a:ext>
            </a:extLst>
          </p:cNvPr>
          <p:cNvSpPr txBox="1"/>
          <p:nvPr/>
        </p:nvSpPr>
        <p:spPr>
          <a:xfrm>
            <a:off x="269540" y="2593538"/>
            <a:ext cx="267819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b="1"/>
              <a:t>Tentukan target pasar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D6A63-EE25-169B-D5B3-9D134547DCE3}"/>
              </a:ext>
            </a:extLst>
          </p:cNvPr>
          <p:cNvSpPr txBox="1"/>
          <p:nvPr/>
        </p:nvSpPr>
        <p:spPr>
          <a:xfrm>
            <a:off x="3198813" y="2593538"/>
            <a:ext cx="2895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1"/>
              <a:t>Identifikasi Daya Tarik Pasar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8A0B6-4AF3-6890-87E2-647E453504B0}"/>
              </a:ext>
            </a:extLst>
          </p:cNvPr>
          <p:cNvSpPr txBox="1"/>
          <p:nvPr/>
        </p:nvSpPr>
        <p:spPr>
          <a:xfrm>
            <a:off x="6399212" y="2577314"/>
            <a:ext cx="2895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1"/>
              <a:t>Tentukan Aktivitas Pemasaran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71C96-49DA-86FA-DFB1-721B0634FCF4}"/>
              </a:ext>
            </a:extLst>
          </p:cNvPr>
          <p:cNvSpPr txBox="1"/>
          <p:nvPr/>
        </p:nvSpPr>
        <p:spPr>
          <a:xfrm>
            <a:off x="9599611" y="2577314"/>
            <a:ext cx="236161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b="1"/>
              <a:t>Identifikasi Saluran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B3937-D2CE-058F-8AA0-F665788F5BDD}"/>
              </a:ext>
            </a:extLst>
          </p:cNvPr>
          <p:cNvSpPr txBox="1"/>
          <p:nvPr/>
        </p:nvSpPr>
        <p:spPr>
          <a:xfrm>
            <a:off x="305218" y="3710465"/>
            <a:ext cx="267819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Apa yang kita coba capai?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76DAC4-96AE-A1D6-4159-EB9BF3D75A54}"/>
              </a:ext>
            </a:extLst>
          </p:cNvPr>
          <p:cNvSpPr txBox="1"/>
          <p:nvPr/>
        </p:nvSpPr>
        <p:spPr>
          <a:xfrm>
            <a:off x="3144001" y="3730700"/>
            <a:ext cx="310293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Apa pasar potensialnya?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FCCAB8-7DAB-BEA6-8FA1-C0B2B290E7F8}"/>
              </a:ext>
            </a:extLst>
          </p:cNvPr>
          <p:cNvSpPr txBox="1"/>
          <p:nvPr/>
        </p:nvSpPr>
        <p:spPr>
          <a:xfrm>
            <a:off x="6409945" y="3634356"/>
            <a:ext cx="28956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Program atau penawaran apa yang bisa menarik target?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F6FDC3-EFE9-B7C7-9014-D917E0C79638}"/>
              </a:ext>
            </a:extLst>
          </p:cNvPr>
          <p:cNvSpPr txBox="1"/>
          <p:nvPr/>
        </p:nvSpPr>
        <p:spPr>
          <a:xfrm>
            <a:off x="9468552" y="3433466"/>
            <a:ext cx="2527181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Komunikasi mana yang akan bekerja paling baik?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73BBE6-6BBE-E031-294E-16B3B66BC272}"/>
              </a:ext>
            </a:extLst>
          </p:cNvPr>
          <p:cNvSpPr txBox="1"/>
          <p:nvPr/>
        </p:nvSpPr>
        <p:spPr>
          <a:xfrm>
            <a:off x="315951" y="4661188"/>
            <a:ext cx="266746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Apakah itu bisa dicapai?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4D060E-06ED-415A-DDD8-C871F348B6D9}"/>
              </a:ext>
            </a:extLst>
          </p:cNvPr>
          <p:cNvSpPr txBox="1"/>
          <p:nvPr/>
        </p:nvSpPr>
        <p:spPr>
          <a:xfrm>
            <a:off x="3169151" y="4679185"/>
            <a:ext cx="3102936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Apa saja hal-hal yang bisa menarik mereka?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B0ECC-B301-DB05-0055-1E988ED3CD9A}"/>
              </a:ext>
            </a:extLst>
          </p:cNvPr>
          <p:cNvSpPr txBox="1"/>
          <p:nvPr/>
        </p:nvSpPr>
        <p:spPr>
          <a:xfrm>
            <a:off x="6405645" y="4775847"/>
            <a:ext cx="28956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Bagaimana skema kampanyenya?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EFD43E-706F-8133-41BC-6ED9F142304D}"/>
              </a:ext>
            </a:extLst>
          </p:cNvPr>
          <p:cNvSpPr txBox="1"/>
          <p:nvPr/>
        </p:nvSpPr>
        <p:spPr>
          <a:xfrm>
            <a:off x="9468552" y="4775847"/>
            <a:ext cx="226632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Bagaimana kita berkomunikasi?</a:t>
            </a:r>
          </a:p>
        </p:txBody>
      </p:sp>
    </p:spTree>
    <p:extLst>
      <p:ext uri="{BB962C8B-B14F-4D97-AF65-F5344CB8AC3E}">
        <p14:creationId xmlns:p14="http://schemas.microsoft.com/office/powerpoint/2010/main" val="29934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Marketplace (Pasar Online)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7F2C9-ADEC-33F4-F3E9-6CE1850F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1947791"/>
            <a:ext cx="9982200" cy="4510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1E395-CD94-57B7-1BFF-E07A8541F1CF}"/>
              </a:ext>
            </a:extLst>
          </p:cNvPr>
          <p:cNvSpPr txBox="1"/>
          <p:nvPr/>
        </p:nvSpPr>
        <p:spPr>
          <a:xfrm>
            <a:off x="3047415" y="1289428"/>
            <a:ext cx="609399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1" i="0">
                <a:effectLst/>
                <a:latin typeface="inherit"/>
              </a:rPr>
              <a:t>Data Pengunjung Website E-Commerce Bulanan Terbanyak</a:t>
            </a:r>
          </a:p>
          <a:p>
            <a:pPr algn="ctr"/>
            <a:r>
              <a:rPr lang="en-ID" b="0" i="0">
                <a:effectLst/>
                <a:latin typeface="inherit"/>
              </a:rPr>
              <a:t>(Kuartal I/2022)</a:t>
            </a:r>
          </a:p>
        </p:txBody>
      </p:sp>
    </p:spTree>
    <p:extLst>
      <p:ext uri="{BB962C8B-B14F-4D97-AF65-F5344CB8AC3E}">
        <p14:creationId xmlns:p14="http://schemas.microsoft.com/office/powerpoint/2010/main" val="41561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Marketplace (Pasar Online)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1E395-CD94-57B7-1BFF-E07A8541F1CF}"/>
              </a:ext>
            </a:extLst>
          </p:cNvPr>
          <p:cNvSpPr txBox="1"/>
          <p:nvPr/>
        </p:nvSpPr>
        <p:spPr>
          <a:xfrm>
            <a:off x="379412" y="1152182"/>
            <a:ext cx="304699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inherit"/>
              </a:rPr>
              <a:t>M</a:t>
            </a:r>
            <a:r>
              <a:rPr lang="en-ID" b="1">
                <a:latin typeface="inherit"/>
              </a:rPr>
              <a:t>arketplace mobile</a:t>
            </a:r>
            <a:endParaRPr lang="en-ID" b="0" i="0">
              <a:effectLst/>
              <a:latin typeface="inheri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66EAC-C4D3-70AB-FDEC-E06E063D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814279"/>
            <a:ext cx="2133600" cy="425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75290-DE8F-BDE4-2510-9B409FACD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409" y="1800130"/>
            <a:ext cx="1905000" cy="4259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9C9E4-8BAE-A9A4-47DE-5EE805849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475" y="1811967"/>
            <a:ext cx="2085271" cy="4236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FFA08-6487-C654-89BF-EAF8F48F9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812" y="1811968"/>
            <a:ext cx="2114486" cy="423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90AA01-DD42-1D26-BB04-92F9591FC8BE}"/>
              </a:ext>
            </a:extLst>
          </p:cNvPr>
          <p:cNvSpPr txBox="1"/>
          <p:nvPr/>
        </p:nvSpPr>
        <p:spPr>
          <a:xfrm>
            <a:off x="379412" y="6180053"/>
            <a:ext cx="189614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inherit"/>
              </a:rPr>
              <a:t>Tokopedia</a:t>
            </a:r>
            <a:endParaRPr lang="en-ID" b="0" i="0">
              <a:effectLst/>
              <a:latin typeface="inheri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824D4-D5DD-A42E-F7D9-AD37195D6446}"/>
              </a:ext>
            </a:extLst>
          </p:cNvPr>
          <p:cNvSpPr txBox="1"/>
          <p:nvPr/>
        </p:nvSpPr>
        <p:spPr>
          <a:xfrm>
            <a:off x="3566517" y="6180053"/>
            <a:ext cx="189614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inherit"/>
              </a:rPr>
              <a:t>Shopee</a:t>
            </a:r>
            <a:endParaRPr lang="en-ID" b="0" i="0">
              <a:effectLst/>
              <a:latin typeface="inheri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5A1EAE-BD52-61C1-0427-A8ECEEB51049}"/>
              </a:ext>
            </a:extLst>
          </p:cNvPr>
          <p:cNvSpPr txBox="1"/>
          <p:nvPr/>
        </p:nvSpPr>
        <p:spPr>
          <a:xfrm>
            <a:off x="6486087" y="6147606"/>
            <a:ext cx="189614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inherit"/>
              </a:rPr>
              <a:t>Lazada</a:t>
            </a:r>
            <a:endParaRPr lang="en-ID" b="0" i="0">
              <a:effectLst/>
              <a:latin typeface="inheri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D2EE-2AD1-585F-82C5-18E78C2F0A9A}"/>
              </a:ext>
            </a:extLst>
          </p:cNvPr>
          <p:cNvSpPr txBox="1"/>
          <p:nvPr/>
        </p:nvSpPr>
        <p:spPr>
          <a:xfrm>
            <a:off x="9513153" y="6143427"/>
            <a:ext cx="189614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inherit"/>
              </a:rPr>
              <a:t>Bukalapak</a:t>
            </a:r>
            <a:endParaRPr lang="en-ID" b="0" i="0"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8107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57C324-F6AE-AC77-59A1-06C5331E1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614663"/>
            <a:ext cx="7419975" cy="449073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FCFFB-BF41-FCC6-78D4-555CD72B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230" y="4648200"/>
            <a:ext cx="7086600" cy="11550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>
                <a:solidFill>
                  <a:srgbClr val="FFFFC1"/>
                </a:solidFill>
                <a:latin typeface="Algerian" panose="04020705040A02060702" pitchFamily="82" charset="0"/>
              </a:rPr>
              <a:t>Terimakasih</a:t>
            </a:r>
            <a:endParaRPr lang="en-ID" sz="8000">
              <a:solidFill>
                <a:srgbClr val="FFFFC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9144001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Perkembangan Bentuk Masyarakat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lvl="0"/>
            <a:r>
              <a:rPr lang="en-US">
                <a:latin typeface="Adobe Garamond Pro" panose="02020502060506020403" pitchFamily="18" charset="0"/>
              </a:rPr>
              <a:t>Sampai jaman sekang ini manusia telah menempuh empat jenis masyarakat yaitu: Masa Berburu, masa Bertani, masa industry dan masa informasi, serta sedang menuju tahap kelima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C63CF-CCB2-E074-BEF9-650F66FCC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78" b="2329"/>
          <a:stretch/>
        </p:blipFill>
        <p:spPr>
          <a:xfrm>
            <a:off x="1560512" y="2373532"/>
            <a:ext cx="8848725" cy="42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9144001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Pengguna Internet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D0CC4-9E9A-AB86-2BC5-3E9EE763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28" y="1190368"/>
            <a:ext cx="9800768" cy="56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11201400" cy="69918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Data Pertumbuhan Pengguna Internet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A698E-68E7-B55E-597E-8D3D896D8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54" y="1066800"/>
            <a:ext cx="10142915" cy="5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11201400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Pengguna Sosial Media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6E98A-450C-A8F8-555D-26EDEEAF8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990600"/>
            <a:ext cx="9983447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11201400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Aktivitas Keuangan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6FF4E-A7EC-550C-807C-60BD4137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1075419"/>
            <a:ext cx="10117159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11201400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Aktivitas Online Shopping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B85AC-BFA1-EA2C-D437-8F3213CC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103089"/>
            <a:ext cx="11411596" cy="56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2304</TotalTime>
  <Words>1375</Words>
  <Application>Microsoft Office PowerPoint</Application>
  <PresentationFormat>Custom</PresentationFormat>
  <Paragraphs>275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Adobe Garamond Pro</vt:lpstr>
      <vt:lpstr>Adobe Garamond Pro Bold</vt:lpstr>
      <vt:lpstr>Algerian</vt:lpstr>
      <vt:lpstr>Arial</vt:lpstr>
      <vt:lpstr>Arial Rounded MT Bold</vt:lpstr>
      <vt:lpstr>Cambria</vt:lpstr>
      <vt:lpstr>Century Gothic</vt:lpstr>
      <vt:lpstr>inherit</vt:lpstr>
      <vt:lpstr>Poppins-Bold</vt:lpstr>
      <vt:lpstr>Poppins-Regular</vt:lpstr>
      <vt:lpstr>Blue atom design template</vt:lpstr>
      <vt:lpstr>Digital Marketing</vt:lpstr>
      <vt:lpstr>E-Commerce pada Metaverse (2025-2030) </vt:lpstr>
      <vt:lpstr>Besarnya Gelombang Perubahan</vt:lpstr>
      <vt:lpstr>Perkembangan Bentuk Masyarakat</vt:lpstr>
      <vt:lpstr>Data Pengguna Internet Indonesia 2022</vt:lpstr>
      <vt:lpstr>Data Pertumbuhan Pengguna Internet Indonesia 2022</vt:lpstr>
      <vt:lpstr>Data Pengguna Sosial Media Indonesia 2022</vt:lpstr>
      <vt:lpstr>Data Aktivitas Keuangan Indonesia 2022</vt:lpstr>
      <vt:lpstr>Data Aktivitas Online Shopping</vt:lpstr>
      <vt:lpstr>Data Sosial Media di Indonesia 2022</vt:lpstr>
      <vt:lpstr>Mengapa Marketing Sangat Penting</vt:lpstr>
      <vt:lpstr>Transformasi Digital</vt:lpstr>
      <vt:lpstr>Sifat Masyarakat 5.0</vt:lpstr>
      <vt:lpstr>CIRI MASYARAKAT 5.0</vt:lpstr>
      <vt:lpstr>E-Commerce Terlaris di Indonesia 2022</vt:lpstr>
      <vt:lpstr>Layanan Gojek</vt:lpstr>
      <vt:lpstr>Layanan Grab</vt:lpstr>
      <vt:lpstr>Layanan Sistem Pembayaran</vt:lpstr>
      <vt:lpstr>Jasa Pengiriman Paket</vt:lpstr>
      <vt:lpstr>Pengecekan Pembayaran Jualan Online</vt:lpstr>
      <vt:lpstr>Tren Penggunaan alat Bayar</vt:lpstr>
      <vt:lpstr>Strategi Bisnis Go Digital</vt:lpstr>
      <vt:lpstr>Strategi Bisnis Digital Kedepan</vt:lpstr>
      <vt:lpstr>Contoh Pemanfaatan Data Digital</vt:lpstr>
      <vt:lpstr>Marketing</vt:lpstr>
      <vt:lpstr>Marketing</vt:lpstr>
      <vt:lpstr>Marketing</vt:lpstr>
      <vt:lpstr>Digital Marketing</vt:lpstr>
      <vt:lpstr>Pengembangan Digital Marketing</vt:lpstr>
      <vt:lpstr>Komunikasi Pada Marketing</vt:lpstr>
      <vt:lpstr>Komunikasi Pada Marketing</vt:lpstr>
      <vt:lpstr>Pengembangan Strategi Marketing</vt:lpstr>
      <vt:lpstr>Pengembangan Strategi Marketing</vt:lpstr>
      <vt:lpstr>Pengembangan Strategi Marketing</vt:lpstr>
      <vt:lpstr>Pengembangan Strategi Marketing</vt:lpstr>
      <vt:lpstr>Marketplace (Pasar Online)</vt:lpstr>
      <vt:lpstr>Marketplace (Pasar Online)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digital minset</dc:title>
  <dc:creator>deni</dc:creator>
  <cp:lastModifiedBy>deni</cp:lastModifiedBy>
  <cp:revision>35</cp:revision>
  <dcterms:created xsi:type="dcterms:W3CDTF">2022-07-18T12:34:11Z</dcterms:created>
  <dcterms:modified xsi:type="dcterms:W3CDTF">2023-06-23T03:13:00Z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