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322" r:id="rId5"/>
    <p:sldId id="362" r:id="rId6"/>
    <p:sldId id="323" r:id="rId7"/>
    <p:sldId id="324" r:id="rId8"/>
    <p:sldId id="375" r:id="rId9"/>
    <p:sldId id="376" r:id="rId10"/>
    <p:sldId id="377" r:id="rId11"/>
    <p:sldId id="378" r:id="rId12"/>
    <p:sldId id="379" r:id="rId13"/>
    <p:sldId id="336" r:id="rId14"/>
    <p:sldId id="388" r:id="rId15"/>
    <p:sldId id="326" r:id="rId16"/>
    <p:sldId id="384" r:id="rId17"/>
    <p:sldId id="381" r:id="rId18"/>
    <p:sldId id="382" r:id="rId19"/>
    <p:sldId id="380" r:id="rId20"/>
    <p:sldId id="383" r:id="rId21"/>
    <p:sldId id="364" r:id="rId22"/>
    <p:sldId id="365" r:id="rId23"/>
    <p:sldId id="367" r:id="rId24"/>
    <p:sldId id="370" r:id="rId25"/>
    <p:sldId id="373" r:id="rId26"/>
    <p:sldId id="374" r:id="rId27"/>
    <p:sldId id="347" r:id="rId28"/>
    <p:sldId id="398" r:id="rId29"/>
    <p:sldId id="399" r:id="rId30"/>
    <p:sldId id="400" r:id="rId31"/>
    <p:sldId id="401" r:id="rId32"/>
    <p:sldId id="259" r:id="rId33"/>
    <p:sldId id="260" r:id="rId34"/>
    <p:sldId id="261" r:id="rId35"/>
    <p:sldId id="262" r:id="rId36"/>
    <p:sldId id="263" r:id="rId37"/>
    <p:sldId id="402" r:id="rId38"/>
    <p:sldId id="312" r:id="rId39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30" userDrawn="1">
          <p15:clr>
            <a:srgbClr val="A4A3A4"/>
          </p15:clr>
        </p15:guide>
        <p15:guide id="3" orient="horz" pos="1200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orient="horz" pos="379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3360" userDrawn="1">
          <p15:clr>
            <a:srgbClr val="A4A3A4"/>
          </p15:clr>
        </p15:guide>
        <p15:guide id="8" orient="horz" pos="3312" userDrawn="1">
          <p15:clr>
            <a:srgbClr val="A4A3A4"/>
          </p15:clr>
        </p15:guide>
        <p15:guide id="9" orient="horz" pos="240" userDrawn="1">
          <p15:clr>
            <a:srgbClr val="A4A3A4"/>
          </p15:clr>
        </p15:guide>
        <p15:guide id="10" orient="horz" pos="432" userDrawn="1">
          <p15:clr>
            <a:srgbClr val="A4A3A4"/>
          </p15:clr>
        </p15:guide>
        <p15:guide id="11" orient="horz" pos="2784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959" userDrawn="1">
          <p15:clr>
            <a:srgbClr val="A4A3A4"/>
          </p15:clr>
        </p15:guide>
        <p15:guide id="14" pos="6145" userDrawn="1">
          <p15:clr>
            <a:srgbClr val="A4A3A4"/>
          </p15:clr>
        </p15:guide>
        <p15:guide id="15" pos="1247" userDrawn="1">
          <p15:clr>
            <a:srgbClr val="A4A3A4"/>
          </p15:clr>
        </p15:guide>
        <p15:guide id="16" pos="7009" userDrawn="1">
          <p15:clr>
            <a:srgbClr val="A4A3A4"/>
          </p15:clr>
        </p15:guide>
        <p15:guide id="17" pos="5857" userDrawn="1">
          <p15:clr>
            <a:srgbClr val="A4A3A4"/>
          </p15:clr>
        </p15:guide>
        <p15:guide id="18" pos="671" userDrawn="1">
          <p15:clr>
            <a:srgbClr val="A4A3A4"/>
          </p15:clr>
        </p15:guide>
        <p15:guide id="19" pos="7153" userDrawn="1">
          <p15:clr>
            <a:srgbClr val="A4A3A4"/>
          </p15:clr>
        </p15:guide>
        <p15:guide id="20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338"/>
    <a:srgbClr val="FFBDBF"/>
    <a:srgbClr val="FFFFC1"/>
    <a:srgbClr val="16422C"/>
    <a:srgbClr val="DDDAC5"/>
    <a:srgbClr val="FFFFBD"/>
    <a:srgbClr val="FFFFE1"/>
    <a:srgbClr val="860000"/>
    <a:srgbClr val="ECF7C9"/>
    <a:srgbClr val="2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581" autoAdjust="0"/>
  </p:normalViewPr>
  <p:slideViewPr>
    <p:cSldViewPr showGuides="1">
      <p:cViewPr varScale="1">
        <p:scale>
          <a:sx n="54" d="100"/>
          <a:sy n="54" d="100"/>
        </p:scale>
        <p:origin x="278" y="67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40"/>
        <p:guide pos="959"/>
        <p:guide pos="6145"/>
        <p:guide pos="1247"/>
        <p:guide pos="7009"/>
        <p:guide pos="5857"/>
        <p:guide pos="671"/>
        <p:guide pos="7153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7/29/2023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7/29/2023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b4bc28820_0_8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5" name="Google Shape;125;g14b4bc28820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5a7a680a9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0" name="Google Shape;140;g185a7a680a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5a7a680a9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4" name="Google Shape;154;g185a7a680a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5a7a680a9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8" name="Google Shape;168;g185a7a680a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851a6823fd_3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2" name="Google Shape;182;g1851a6823fd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713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89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125" b="1" cap="all" spc="113" baseline="0">
                <a:solidFill>
                  <a:schemeClr val="accent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19"/>
            </a:lvl1pPr>
          </a:lstStyle>
          <a:p>
            <a:fld id="{1D2498CD-A622-4ACC-98D8-8365C1B868F0}" type="datetime1">
              <a:rPr lang="en-US" smtClean="0"/>
              <a:pPr/>
              <a:t>7/29/2023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19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19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5" y="381001"/>
            <a:ext cx="1524399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11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4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7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5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125" cap="all" spc="113" baseline="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5" y="1905001"/>
            <a:ext cx="4420751" cy="41148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9" y="1905001"/>
            <a:ext cx="4420751" cy="41148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125" b="0" cap="all" spc="113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743201"/>
            <a:ext cx="4417703" cy="3276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91" y="1905000"/>
            <a:ext cx="4417703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125" b="0" cap="all" spc="113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91" y="2743201"/>
            <a:ext cx="4417703" cy="3276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025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5" y="685800"/>
            <a:ext cx="6402467" cy="53340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75"/>
              </a:spcBef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025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2705" y="685800"/>
            <a:ext cx="6402467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75"/>
              </a:spcBef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7/29/2023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3" y="381000"/>
            <a:ext cx="9146383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1904999"/>
            <a:ext cx="913677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09" y="6400800"/>
            <a:ext cx="655490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7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7/29/2023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3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25909" indent="-125909" algn="l" defTabSz="514350" rtl="0" eaLnBrk="1" latinLnBrk="0" hangingPunct="1">
        <a:lnSpc>
          <a:spcPct val="90000"/>
        </a:lnSpc>
        <a:spcBef>
          <a:spcPts val="1013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260747" indent="-130373" algn="l" defTabSz="514350" rtl="0" eaLnBrk="1" latinLnBrk="0" hangingPunct="1">
        <a:lnSpc>
          <a:spcPct val="90000"/>
        </a:lnSpc>
        <a:spcBef>
          <a:spcPts val="675"/>
        </a:spcBef>
        <a:buClr>
          <a:schemeClr val="accent1"/>
        </a:buClr>
        <a:buSzPct val="10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383977" indent="-123230" algn="l" defTabSz="514350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SzPct val="10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482204" indent="-98227" algn="l" defTabSz="514350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SzPct val="10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579537" indent="-97334" algn="l" defTabSz="514350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SzPct val="10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" indent="-97727" algn="l" defTabSz="514350" rtl="0" eaLnBrk="1" latinLnBrk="0" hangingPunct="1">
        <a:spcBef>
          <a:spcPts val="338"/>
        </a:spcBef>
        <a:buClr>
          <a:schemeClr val="accent1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776669" indent="-97727" algn="l" defTabSz="514350" rtl="0" eaLnBrk="1" latinLnBrk="0" hangingPunct="1">
        <a:spcBef>
          <a:spcPts val="338"/>
        </a:spcBef>
        <a:buClr>
          <a:schemeClr val="accent1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874395" indent="-97727" algn="l" defTabSz="514350" rtl="0" eaLnBrk="1" latinLnBrk="0" hangingPunct="1">
        <a:spcBef>
          <a:spcPts val="338"/>
        </a:spcBef>
        <a:buClr>
          <a:schemeClr val="accent1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972122" indent="-97727" algn="l" defTabSz="514350" rtl="0" eaLnBrk="1" latinLnBrk="0" hangingPunct="1">
        <a:spcBef>
          <a:spcPts val="338"/>
        </a:spcBef>
        <a:buClr>
          <a:schemeClr val="accent1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020" y="2189598"/>
            <a:ext cx="6557963" cy="814388"/>
          </a:xfrm>
        </p:spPr>
        <p:txBody>
          <a:bodyPr>
            <a:normAutofit fontScale="90000"/>
          </a:bodyPr>
          <a:lstStyle/>
          <a:p>
            <a:r>
              <a:rPr lang="en-US" dirty="0"/>
              <a:t>E-Commerce dan </a:t>
            </a:r>
            <a:r>
              <a:rPr lang="en-US" dirty="0" err="1"/>
              <a:t>Toko</a:t>
            </a:r>
            <a:r>
              <a:rPr lang="en-US" dirty="0"/>
              <a:t> Digital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322" y="3429002"/>
            <a:ext cx="2443163" cy="356435"/>
          </a:xfrm>
        </p:spPr>
        <p:txBody>
          <a:bodyPr>
            <a:normAutofit/>
          </a:bodyPr>
          <a:lstStyle/>
          <a:p>
            <a:pPr algn="ctr"/>
            <a:r>
              <a:rPr lang="en-US" sz="1350">
                <a:solidFill>
                  <a:srgbClr val="FFFF00"/>
                </a:solidFill>
              </a:rPr>
              <a:t>Deni Wardani</a:t>
            </a:r>
            <a:endParaRPr lang="en-US" sz="1350" dirty="0">
              <a:solidFill>
                <a:srgbClr val="FFFF00"/>
              </a:solidFill>
            </a:endParaRPr>
          </a:p>
        </p:txBody>
      </p:sp>
      <p:pic>
        <p:nvPicPr>
          <p:cNvPr id="3074" name="Picture 2" descr="Developing A Digital Mindset Shift From “Why” To “How” - Business 2  Community">
            <a:extLst>
              <a:ext uri="{FF2B5EF4-FFF2-40B4-BE49-F238E27FC236}">
                <a16:creationId xmlns:a16="http://schemas.microsoft.com/office/drawing/2014/main" id="{63E5BB62-8F00-0064-56A4-02AC634D2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 bwMode="auto">
          <a:xfrm>
            <a:off x="6103231" y="3003985"/>
            <a:ext cx="2939143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03667" y="1543050"/>
            <a:ext cx="5143501" cy="5143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Sosial Media di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95590" y="5122641"/>
            <a:ext cx="2200436" cy="1285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/>
              <a:t>Sumber: datareportal.com</a:t>
            </a:r>
            <a:endParaRPr lang="en-US" dirty="0"/>
          </a:p>
        </p:txBody>
      </p:sp>
      <p:pic>
        <p:nvPicPr>
          <p:cNvPr id="1026" name="Picture 2" descr="Hootsuite (We are Social): Indonesian Digital Report 2022 – Andi Dwi  Riyanto, Dosen, Praktisi, Konsultan, Pembicara: E-bisnis/Digital  Marketing/Promotion/Internet marketing, SEO, Technopreneur, Fasilitator  Google Gapura Digital yogyakarta">
            <a:extLst>
              <a:ext uri="{FF2B5EF4-FFF2-40B4-BE49-F238E27FC236}">
                <a16:creationId xmlns:a16="http://schemas.microsoft.com/office/drawing/2014/main" id="{C2EEBC56-F262-5540-FE30-5E8A5575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61" y="2122850"/>
            <a:ext cx="5302088" cy="29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Rekomendasi Ucapan Hari Media Sosial 2022, Cocok Buat Update Status WA,  FB, dan IG - Utara Times">
            <a:extLst>
              <a:ext uri="{FF2B5EF4-FFF2-40B4-BE49-F238E27FC236}">
                <a16:creationId xmlns:a16="http://schemas.microsoft.com/office/drawing/2014/main" id="{A4C269AF-00B1-9A10-799E-1EEE50B8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73" y="2122848"/>
            <a:ext cx="1440971" cy="12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pa Itu Media Sosial, Fungsi, dan Dampaknya - - Berita Info Publik,  Internet Pelayanan Publik">
            <a:extLst>
              <a:ext uri="{FF2B5EF4-FFF2-40B4-BE49-F238E27FC236}">
                <a16:creationId xmlns:a16="http://schemas.microsoft.com/office/drawing/2014/main" id="{A4D18972-2D49-2CF3-5950-4CCADA2F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53" y="3743377"/>
            <a:ext cx="1843088" cy="9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9940" y="1607345"/>
            <a:ext cx="5143501" cy="51435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Transformasi Digital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7020" y="2271715"/>
            <a:ext cx="6557963" cy="2914651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lvl="0"/>
            <a:r>
              <a:rPr lang="en-US" sz="1575">
                <a:latin typeface="Adobe Garamond Pro" panose="02020502060506020403" pitchFamily="18" charset="0"/>
              </a:rPr>
              <a:t>Transformasi digital secara dramatis akan mengubah banyak aspek masyarakat, termasuk kehidupan pribadi, bisnis, industry, dan pekerjaan</a:t>
            </a:r>
          </a:p>
          <a:p>
            <a:pPr lvl="0"/>
            <a:r>
              <a:rPr lang="en-US" sz="1575">
                <a:latin typeface="Adobe Garamond Pro" panose="02020502060506020403" pitchFamily="18" charset="0"/>
              </a:rPr>
              <a:t>Pemanfaatan data dan AI akan membuka banyak kemungkinan baru dalam menggunakan teknologi digital</a:t>
            </a:r>
            <a:endParaRPr lang="en-US" sz="1575" dirty="0">
              <a:latin typeface="Adobe Garamond Pro" panose="02020502060506020403" pitchFamily="18" charset="0"/>
            </a:endParaRPr>
          </a:p>
          <a:p>
            <a:pPr lvl="1"/>
            <a:r>
              <a:rPr lang="en-US" sz="1350">
                <a:latin typeface="Adobe Garamond Pro" panose="02020502060506020403" pitchFamily="18" charset="0"/>
              </a:rPr>
              <a:t>IOT artinya setiap hal dapat terhubung ke internet. Peningkatan teknologi untuk mendapatkan data yang tepat dari dunia nyata akan memungkinkan data sesuai secara real time dan disebarkan di dunia maya</a:t>
            </a:r>
          </a:p>
          <a:p>
            <a:pPr lvl="1"/>
            <a:r>
              <a:rPr lang="en-US" sz="1350">
                <a:latin typeface="Adobe Garamond Pro" panose="02020502060506020403" pitchFamily="18" charset="0"/>
              </a:rPr>
              <a:t>AI artinya Aspek yang penting dlam kemampuannya dalam menganalisis data</a:t>
            </a:r>
          </a:p>
          <a:p>
            <a:pPr lvl="1"/>
            <a:r>
              <a:rPr lang="en-US" sz="1350">
                <a:latin typeface="Adobe Garamond Pro" panose="02020502060506020403" pitchFamily="18" charset="0"/>
              </a:rPr>
              <a:t>Robotika artinya Objek yang pintar mempunyai kemampuan AI yang dapat berinteraksi di dunia maya dan dunia nyata</a:t>
            </a:r>
          </a:p>
          <a:p>
            <a:pPr lvl="1"/>
            <a:r>
              <a:rPr lang="en-US" sz="1350">
                <a:latin typeface="Adobe Garamond Pro" panose="02020502060506020403" pitchFamily="18" charset="0"/>
              </a:rPr>
              <a:t>Teknologi e-commerce yang dapat menjual secara dunia maya dengan produk berupa barang nyata ataupun digital</a:t>
            </a:r>
          </a:p>
          <a:p>
            <a:pPr lvl="1"/>
            <a:endParaRPr lang="en-US" sz="1350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2" y="1604447"/>
            <a:ext cx="5143501" cy="51435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Sifat Masyarakat 5.0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52725" y="2301253"/>
            <a:ext cx="6643688" cy="1127748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20000"/>
          </a:bodyPr>
          <a:lstStyle/>
          <a:p>
            <a:pPr lvl="0"/>
            <a:r>
              <a:rPr lang="en-US" sz="1575">
                <a:latin typeface="Adobe Garamond Pro" panose="02020502060506020403" pitchFamily="18" charset="0"/>
              </a:rPr>
              <a:t>Memanfaatkan data dan teknologi digital dalam menciptakan masyarakat yang menjalani gaya hidup yang beragam dan mengejar kebahagiaan dalam diri mereka sendiri</a:t>
            </a:r>
          </a:p>
          <a:p>
            <a:pPr lvl="0"/>
            <a:r>
              <a:rPr lang="en-US" sz="1575">
                <a:latin typeface="Adobe Garamond Pro" panose="02020502060506020403" pitchFamily="18" charset="0"/>
              </a:rPr>
              <a:t>Kedepannya manusia akan membutuhkan imajinasi untuk mengubah dunia yang kreatif untuk mewujudkan ide-ide masyarakat 5.0 yang menjadi masyarakat imajinasi</a:t>
            </a:r>
            <a:endParaRPr lang="en-US" sz="1575" dirty="0">
              <a:latin typeface="Adobe Garamond Pro" panose="02020502060506020403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E6BE96-07AB-AB6D-1376-92066AA9991E}"/>
              </a:ext>
            </a:extLst>
          </p:cNvPr>
          <p:cNvSpPr/>
          <p:nvPr/>
        </p:nvSpPr>
        <p:spPr>
          <a:xfrm>
            <a:off x="3511004" y="3799704"/>
            <a:ext cx="2062805" cy="11144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>
                <a:solidFill>
                  <a:srgbClr val="960000"/>
                </a:solidFill>
              </a:rPr>
              <a:t>Transformasi digital</a:t>
            </a:r>
          </a:p>
          <a:p>
            <a:pPr algn="ctr"/>
            <a:endParaRPr lang="en-US" sz="1013" b="1">
              <a:solidFill>
                <a:srgbClr val="96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84526-E3DB-C0C7-03C4-04F0CD0269C9}"/>
              </a:ext>
            </a:extLst>
          </p:cNvPr>
          <p:cNvSpPr/>
          <p:nvPr/>
        </p:nvSpPr>
        <p:spPr>
          <a:xfrm>
            <a:off x="6418582" y="3792753"/>
            <a:ext cx="2062805" cy="111442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>
                <a:solidFill>
                  <a:srgbClr val="960000"/>
                </a:solidFill>
              </a:rPr>
              <a:t>Imajinasi &amp; Kreativitas</a:t>
            </a:r>
          </a:p>
          <a:p>
            <a:pPr algn="ctr"/>
            <a:endParaRPr lang="en-US" sz="1013" b="1">
              <a:solidFill>
                <a:srgbClr val="96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BBB4D-E84E-8015-1FF1-F5791CD757E2}"/>
              </a:ext>
            </a:extLst>
          </p:cNvPr>
          <p:cNvSpPr/>
          <p:nvPr/>
        </p:nvSpPr>
        <p:spPr>
          <a:xfrm>
            <a:off x="3511004" y="4699816"/>
            <a:ext cx="2062805" cy="4286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>
                <a:solidFill>
                  <a:srgbClr val="960000"/>
                </a:solidFill>
              </a:rPr>
              <a:t>Penyelesaian masalah</a:t>
            </a:r>
            <a:endParaRPr lang="en-ID" sz="1013" b="1" dirty="0">
              <a:solidFill>
                <a:srgbClr val="96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D46A4C-9AFB-745A-1578-860BC22E0825}"/>
              </a:ext>
            </a:extLst>
          </p:cNvPr>
          <p:cNvSpPr/>
          <p:nvPr/>
        </p:nvSpPr>
        <p:spPr>
          <a:xfrm>
            <a:off x="6418582" y="4692866"/>
            <a:ext cx="2062805" cy="4286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1">
              <a:solidFill>
                <a:srgbClr val="960000"/>
              </a:solidFill>
            </a:endParaRPr>
          </a:p>
          <a:p>
            <a:pPr algn="ctr"/>
            <a:r>
              <a:rPr lang="en-US" sz="1013" b="1">
                <a:solidFill>
                  <a:srgbClr val="960000"/>
                </a:solidFill>
              </a:rPr>
              <a:t>Penciptaan nilai</a:t>
            </a:r>
            <a:endParaRPr lang="en-ID" sz="1013" b="1">
              <a:solidFill>
                <a:srgbClr val="960000"/>
              </a:solidFill>
            </a:endParaRPr>
          </a:p>
          <a:p>
            <a:pPr algn="ctr"/>
            <a:endParaRPr lang="en-ID" sz="1013" b="1" dirty="0">
              <a:solidFill>
                <a:srgbClr val="960000"/>
              </a:solidFill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2B88239F-8302-7AEE-4899-AFDB647FB438}"/>
              </a:ext>
            </a:extLst>
          </p:cNvPr>
          <p:cNvSpPr/>
          <p:nvPr/>
        </p:nvSpPr>
        <p:spPr>
          <a:xfrm>
            <a:off x="5573807" y="4157663"/>
            <a:ext cx="844773" cy="399086"/>
          </a:xfrm>
          <a:prstGeom prst="left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</p:spTree>
    <p:extLst>
      <p:ext uri="{BB962C8B-B14F-4D97-AF65-F5344CB8AC3E}">
        <p14:creationId xmlns:p14="http://schemas.microsoft.com/office/powerpoint/2010/main" val="355690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03667" y="1543050"/>
            <a:ext cx="5143501" cy="51435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E-Commerce Terlaris di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52626" y="4999855"/>
            <a:ext cx="2571750" cy="257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Sumber: pikiran-rakyat.com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896DF-F973-BB72-7321-A1D66A96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107" y="2071302"/>
            <a:ext cx="5661791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67040" y="1516985"/>
            <a:ext cx="5143501" cy="51435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Layanan Gojek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17938" y="4081207"/>
            <a:ext cx="2468994" cy="238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Adobe Garamond Pro" panose="02020502060506020403" pitchFamily="18" charset="0"/>
              </a:rPr>
              <a:t>Sumber: pikiran-rakyat.com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16ACE-D767-51A8-939C-4909DCECF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63" y="2400301"/>
            <a:ext cx="2595744" cy="1457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A34DFB-3786-D90C-E9C5-35CAED5F3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56" y="1958644"/>
            <a:ext cx="4070101" cy="339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67040" y="1516985"/>
            <a:ext cx="5143501" cy="514350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Layanan Grab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79327" y="5014915"/>
            <a:ext cx="2468994" cy="238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Adobe Garamond Pro" panose="02020502060506020403" pitchFamily="18" charset="0"/>
              </a:rPr>
              <a:t>Sumber: https://www.laros.id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4877E-8535-23CE-6047-4FF1B54B1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2" y="2182370"/>
            <a:ext cx="5027397" cy="28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4" y="1714501"/>
            <a:ext cx="5143501" cy="385763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Layanan Sistem Pembayaran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67896" y="2271713"/>
            <a:ext cx="6728519" cy="728663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>
              <a:spcBef>
                <a:spcPts val="338"/>
              </a:spcBef>
            </a:pPr>
            <a:r>
              <a:rPr lang="en-US" sz="1125">
                <a:latin typeface="Cambria" panose="02040503050406030204" pitchFamily="18" charset="0"/>
                <a:ea typeface="Cambria" panose="02040503050406030204" pitchFamily="18" charset="0"/>
              </a:rPr>
              <a:t>Transformasi digital menyediakan beragam jasa keuangan</a:t>
            </a:r>
          </a:p>
          <a:p>
            <a:pPr>
              <a:spcBef>
                <a:spcPts val="338"/>
              </a:spcBef>
            </a:pPr>
            <a:r>
              <a:rPr lang="en-US" sz="1125">
                <a:latin typeface="Cambria" panose="02040503050406030204" pitchFamily="18" charset="0"/>
                <a:ea typeface="Cambria" panose="02040503050406030204" pitchFamily="18" charset="0"/>
              </a:rPr>
              <a:t>Sistem keuangan menyediakan dana secara efisien dan efektif di masyarakat</a:t>
            </a:r>
          </a:p>
          <a:p>
            <a:pPr>
              <a:spcBef>
                <a:spcPts val="338"/>
              </a:spcBef>
            </a:pPr>
            <a:r>
              <a:rPr lang="en-US" sz="1125">
                <a:latin typeface="Cambria" panose="02040503050406030204" pitchFamily="18" charset="0"/>
                <a:ea typeface="Cambria" panose="02040503050406030204" pitchFamily="18" charset="0"/>
              </a:rPr>
              <a:t>Akses ke layanan keuangan akan memeberikan kontribusi kemandirian ekonomi dan pendapatan yang lebih besar</a:t>
            </a:r>
            <a:endParaRPr lang="en-US" sz="112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BBA08-F702-5EF6-3C61-88E80727C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48" r="37649" b="21542"/>
          <a:stretch/>
        </p:blipFill>
        <p:spPr>
          <a:xfrm>
            <a:off x="3138487" y="3600450"/>
            <a:ext cx="2528888" cy="1157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4D5D24-6F6C-CAAE-636B-4B20D6FB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63" y="3091459"/>
            <a:ext cx="1036455" cy="337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FD045-FA42-2535-D8FC-A1B949CD3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075" y="3513939"/>
            <a:ext cx="719139" cy="300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1DABA-6E59-F6E0-4544-FBEB0066D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2" y="3960079"/>
            <a:ext cx="766167" cy="300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E74D2-5D16-D03F-D84B-F1F7E8BC0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956" y="4337149"/>
            <a:ext cx="348258" cy="36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1B1F6D-F051-F4ED-2804-0415DD1D2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419" y="4895520"/>
            <a:ext cx="723305" cy="2464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C2BD73-6CAE-234D-89DA-7CD42D497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3807" y="3136647"/>
            <a:ext cx="557213" cy="8607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E9CDB4-36B9-8AA0-E07D-9957A87D9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6957" y="4800892"/>
            <a:ext cx="321469" cy="3161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5356B8-9619-DCCB-28EE-525B0F2A80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3402" y="4411115"/>
            <a:ext cx="631226" cy="2903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945DEF-1273-F0F3-C678-2A9A109E89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3472" y="4865335"/>
            <a:ext cx="602754" cy="2516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60C116-EB3E-FD34-E6D5-BF5E64C775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7541" y="4124145"/>
            <a:ext cx="653654" cy="5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4" y="1714501"/>
            <a:ext cx="5143501" cy="385763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Jasa Pengiriman Paket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52765" y="2311418"/>
            <a:ext cx="6342757" cy="600075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Autofit/>
          </a:bodyPr>
          <a:lstStyle/>
          <a:p>
            <a:pPr>
              <a:spcBef>
                <a:spcPts val="338"/>
              </a:spcBef>
            </a:pPr>
            <a:r>
              <a:rPr lang="en-US" sz="1575">
                <a:latin typeface="Adobe Garamond Pro" panose="02020502060506020403" pitchFamily="18" charset="0"/>
              </a:rPr>
              <a:t>Besarnya transaksi e-commerce meningkatkan beragam jasa pengiriman paket</a:t>
            </a:r>
          </a:p>
          <a:p>
            <a:pPr>
              <a:spcBef>
                <a:spcPts val="338"/>
              </a:spcBef>
            </a:pPr>
            <a:r>
              <a:rPr lang="en-US" sz="1575">
                <a:latin typeface="Adobe Garamond Pro" panose="02020502060506020403" pitchFamily="18" charset="0"/>
              </a:rPr>
              <a:t>Sistem tracking untuk memantau status pengiriman barang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C110D-151D-E632-2E25-B6513600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53" y="2914650"/>
            <a:ext cx="5188349" cy="2228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59FF6D-2A16-16D9-E18A-A9BED1C5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2" y="3362627"/>
            <a:ext cx="728663" cy="3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4" y="1714500"/>
            <a:ext cx="5143501" cy="5143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Pengecekan Pembayaran Jualan Online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189412" y="2504054"/>
            <a:ext cx="2571749" cy="261461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lvl="0"/>
            <a:r>
              <a:rPr lang="en-US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Penjualan online yang menerima dengan beberapa rekening misalnya: BCA, Mandiri, BNI, BRI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A3F2F-2247-7E33-4526-1C5D66A20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078" y="3611801"/>
            <a:ext cx="922269" cy="1353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140A9-166E-B034-BE9C-4920CCD4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48" y="3970514"/>
            <a:ext cx="733760" cy="306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D15F8-16D2-A68D-5C71-BF6D6F193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41" y="3522795"/>
            <a:ext cx="761991" cy="306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60A27-E45E-00D1-8311-180A9BE38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661" y="4473082"/>
            <a:ext cx="715946" cy="289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76AA5-484A-F85D-828A-02D5EC2A8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240" y="4775013"/>
            <a:ext cx="1017985" cy="289322"/>
          </a:xfrm>
          <a:prstGeom prst="rect">
            <a:avLst/>
          </a:prstGeom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F01D0C43-A215-17FC-56BE-8176FC8EE7E4}"/>
              </a:ext>
            </a:extLst>
          </p:cNvPr>
          <p:cNvSpPr/>
          <p:nvPr/>
        </p:nvSpPr>
        <p:spPr>
          <a:xfrm>
            <a:off x="4370120" y="4100071"/>
            <a:ext cx="374599" cy="376487"/>
          </a:xfrm>
          <a:prstGeom prst="lef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3DBA6DE3-18A0-F20D-DA0B-50E1EFB9EB01}"/>
              </a:ext>
            </a:extLst>
          </p:cNvPr>
          <p:cNvSpPr txBox="1">
            <a:spLocks/>
          </p:cNvSpPr>
          <p:nvPr/>
        </p:nvSpPr>
        <p:spPr>
          <a:xfrm>
            <a:off x="5967416" y="3401519"/>
            <a:ext cx="2571749" cy="51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51435" tIns="25718" rIns="51435" bIns="25718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Bagaimana cara cek pembayaran yang sudah masuk rekening?</a:t>
            </a:r>
            <a:endParaRPr lang="en-US" sz="135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4" y="1714501"/>
            <a:ext cx="5143501" cy="3857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Pengecekan Pembayaran Jualan Online</a:t>
            </a:r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717EFC52-E468-BE28-B759-4134F4E6C259}"/>
              </a:ext>
            </a:extLst>
          </p:cNvPr>
          <p:cNvSpPr txBox="1">
            <a:spLocks/>
          </p:cNvSpPr>
          <p:nvPr/>
        </p:nvSpPr>
        <p:spPr>
          <a:xfrm>
            <a:off x="3052762" y="2330215"/>
            <a:ext cx="2700338" cy="2598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51435" tIns="25718" rIns="51435" bIns="25718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Pengecekan Penjualan online yang menerima dengan beberapa rekening misalnya: BCA, Mandiri, BNI, BRI</a:t>
            </a:r>
          </a:p>
          <a:p>
            <a:r>
              <a:rPr lang="en-US" sz="1350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 dilakukan dengan system aplikasi untuk membantu melakukan pengelolaan cek mutase rekening bank paling efektif dalam satu Dasboard</a:t>
            </a:r>
          </a:p>
          <a:p>
            <a:endParaRPr lang="en-US" sz="135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35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8538E-8E86-A346-4AAE-FD4193FB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6" y="2571751"/>
            <a:ext cx="2828927" cy="22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22529" y="1650207"/>
            <a:ext cx="5143501" cy="25717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E-Commerce pada Metaverse (2025-2030)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56262-8C2B-64A8-68D9-5058425A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76" y="2100265"/>
            <a:ext cx="4575572" cy="3107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CB2F4-BB58-19B5-DF31-417468A9D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80" y="2100264"/>
            <a:ext cx="3099471" cy="3171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ED0F0-EB29-3489-353F-AC1C58889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47" y="2100264"/>
            <a:ext cx="3728571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4" y="1714501"/>
            <a:ext cx="5143501" cy="428625"/>
          </a:xfrm>
        </p:spPr>
        <p:txBody>
          <a:bodyPr/>
          <a:lstStyle/>
          <a:p>
            <a:r>
              <a:rPr lang="en-US">
                <a:solidFill>
                  <a:srgbClr val="FFFF5D"/>
                </a:solidFill>
              </a:rPr>
              <a:t>Contoh Pengelolaan Double Order</a:t>
            </a:r>
            <a:endParaRPr lang="en-US" dirty="0">
              <a:solidFill>
                <a:srgbClr val="FFFF5D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09901" y="2346723"/>
            <a:ext cx="3011090" cy="2625329"/>
          </a:xfrm>
          <a:solidFill>
            <a:srgbClr val="FFFF8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Pengecekan Penjualan online yang menerima orderan dari Gofood dan Grabfood</a:t>
            </a:r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DFFF3B8-2B55-629D-8474-B7681EAFB10A}"/>
              </a:ext>
            </a:extLst>
          </p:cNvPr>
          <p:cNvSpPr txBox="1">
            <a:spLocks/>
          </p:cNvSpPr>
          <p:nvPr/>
        </p:nvSpPr>
        <p:spPr>
          <a:xfrm>
            <a:off x="6213874" y="2346722"/>
            <a:ext cx="3011090" cy="867966"/>
          </a:xfrm>
          <a:prstGeom prst="rect">
            <a:avLst/>
          </a:prstGeom>
          <a:solidFill>
            <a:srgbClr val="FFFF8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51435" tIns="25718" rIns="51435" bIns="25718" rtlCol="0">
            <a:normAutofit fontScale="850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Bagaimana caranya mengelola order dari Gofood dan Grabfood yang efektif?</a:t>
            </a:r>
          </a:p>
          <a:p>
            <a:r>
              <a:rPr lang="en-US" sz="1350" b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Hubster bisa mendukung kebutuhan tersebut</a:t>
            </a:r>
            <a:endParaRPr lang="en-US" sz="135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A3FD5-338A-1C5B-215F-CBC7A6E6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54" y="3257552"/>
            <a:ext cx="2625329" cy="2010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D0D94-7022-6B90-028D-EFEC2501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944" y="3310550"/>
            <a:ext cx="803672" cy="632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FA1F7-49F7-6C73-D51C-ABB80E03C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197" y="4182862"/>
            <a:ext cx="741731" cy="707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166FF2-4E90-2337-DCDB-834707001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853" y="3626660"/>
            <a:ext cx="734021" cy="867966"/>
          </a:xfrm>
          <a:prstGeom prst="rect">
            <a:avLst/>
          </a:prstGeom>
        </p:spPr>
      </p:pic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20A5BB83-6617-1B10-6EFA-1BEB264EF7C1}"/>
              </a:ext>
            </a:extLst>
          </p:cNvPr>
          <p:cNvSpPr/>
          <p:nvPr/>
        </p:nvSpPr>
        <p:spPr>
          <a:xfrm rot="2278274">
            <a:off x="3871604" y="3645472"/>
            <a:ext cx="608345" cy="300038"/>
          </a:xfrm>
          <a:prstGeom prst="striped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D3557AF3-90A8-D6B5-3D6B-2CB1FBCA0E48}"/>
              </a:ext>
            </a:extLst>
          </p:cNvPr>
          <p:cNvSpPr/>
          <p:nvPr/>
        </p:nvSpPr>
        <p:spPr>
          <a:xfrm rot="19794331">
            <a:off x="3843135" y="4314194"/>
            <a:ext cx="670875" cy="300038"/>
          </a:xfrm>
          <a:prstGeom prst="striped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DAB451-ADB6-EB7D-1634-B9D1C9B6E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1" t="12789" r="7347" b="58249"/>
          <a:stretch/>
        </p:blipFill>
        <p:spPr>
          <a:xfrm>
            <a:off x="4277731" y="4031239"/>
            <a:ext cx="824006" cy="220261"/>
          </a:xfrm>
          <a:prstGeom prst="rect">
            <a:avLst/>
          </a:prstGeom>
        </p:spPr>
      </p:pic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C8940242-EAF3-3266-E4BC-A3308D4B30B1}"/>
              </a:ext>
            </a:extLst>
          </p:cNvPr>
          <p:cNvSpPr/>
          <p:nvPr/>
        </p:nvSpPr>
        <p:spPr>
          <a:xfrm>
            <a:off x="5150342" y="3974048"/>
            <a:ext cx="342900" cy="300038"/>
          </a:xfrm>
          <a:prstGeom prst="striped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</p:spTree>
    <p:extLst>
      <p:ext uri="{BB962C8B-B14F-4D97-AF65-F5344CB8AC3E}">
        <p14:creationId xmlns:p14="http://schemas.microsoft.com/office/powerpoint/2010/main" val="30543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4" y="1714500"/>
            <a:ext cx="5143501" cy="300038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FF8F"/>
                </a:solidFill>
              </a:rPr>
              <a:t>Tren Penggunaan alat Bayar</a:t>
            </a:r>
            <a:endParaRPr lang="en-US" dirty="0">
              <a:solidFill>
                <a:srgbClr val="FFFF8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52999" y="2464827"/>
            <a:ext cx="2314574" cy="2314576"/>
          </a:xfr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/>
          </a:bodyPr>
          <a:lstStyle/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Virtual account mendominasi pada tahun 2020 tetapi menurun pada tahun 2021</a:t>
            </a:r>
          </a:p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E-wallet mengalami peningkatan dari tahun 2021 pada tahun 2022</a:t>
            </a:r>
          </a:p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Qris sudah mulai digunakan pada tahun 2022</a:t>
            </a:r>
          </a:p>
          <a:p>
            <a:pPr lvl="0"/>
            <a:r>
              <a:rPr lang="en-US" b="1">
                <a:solidFill>
                  <a:srgbClr val="F5F3C1"/>
                </a:solidFill>
                <a:latin typeface="Adobe Garamond Pro" panose="02020502060506020403" pitchFamily="18" charset="0"/>
              </a:rPr>
              <a:t>Ritel dan kartu kredit mengalami penurunan di tahun 2022</a:t>
            </a:r>
            <a:endParaRPr lang="en-US" b="1" dirty="0">
              <a:solidFill>
                <a:srgbClr val="F5F3C1"/>
              </a:solidFill>
              <a:latin typeface="Adobe Garamond Pro" panose="02020502060506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CA404-7FB9-6418-FDDF-03E831C3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339" y="2416376"/>
            <a:ext cx="4355902" cy="24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4" y="1714500"/>
            <a:ext cx="5143501" cy="34290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FF8F"/>
                </a:solidFill>
              </a:rPr>
              <a:t>Strategi Bisnis Go Digital</a:t>
            </a:r>
            <a:endParaRPr lang="en-US" dirty="0">
              <a:solidFill>
                <a:srgbClr val="FFFF8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24254" y="2571750"/>
            <a:ext cx="1500187" cy="342900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D1A9D4B-7F4F-2ABD-4338-8CD53EAE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012" y="5065814"/>
            <a:ext cx="1307306" cy="155377"/>
          </a:xfrm>
          <a:prstGeom prst="rect">
            <a:avLst/>
          </a:prstGeom>
        </p:spPr>
      </p:pic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9204C558-E7CE-84EF-A25E-4165DADA0778}"/>
              </a:ext>
            </a:extLst>
          </p:cNvPr>
          <p:cNvSpPr/>
          <p:nvPr/>
        </p:nvSpPr>
        <p:spPr>
          <a:xfrm rot="5400000">
            <a:off x="3327598" y="3072636"/>
            <a:ext cx="474466" cy="238270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EAE421C5-0D8D-8E24-6BBD-C7C3C45C6A62}"/>
              </a:ext>
            </a:extLst>
          </p:cNvPr>
          <p:cNvSpPr/>
          <p:nvPr/>
        </p:nvSpPr>
        <p:spPr>
          <a:xfrm rot="5400000">
            <a:off x="4964012" y="3070665"/>
            <a:ext cx="491897" cy="238270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5BD15479-ED0A-43DA-2CEC-4906280C2D42}"/>
              </a:ext>
            </a:extLst>
          </p:cNvPr>
          <p:cNvSpPr/>
          <p:nvPr/>
        </p:nvSpPr>
        <p:spPr>
          <a:xfrm rot="5400000">
            <a:off x="6701884" y="3088677"/>
            <a:ext cx="442382" cy="238270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8" name="Arrow: Striped Right 27">
            <a:extLst>
              <a:ext uri="{FF2B5EF4-FFF2-40B4-BE49-F238E27FC236}">
                <a16:creationId xmlns:a16="http://schemas.microsoft.com/office/drawing/2014/main" id="{AE29157C-5804-4E6B-4D80-6D7FC69BBFFB}"/>
              </a:ext>
            </a:extLst>
          </p:cNvPr>
          <p:cNvSpPr/>
          <p:nvPr/>
        </p:nvSpPr>
        <p:spPr>
          <a:xfrm rot="5400000">
            <a:off x="8282648" y="3059010"/>
            <a:ext cx="481031" cy="238270"/>
          </a:xfrm>
          <a:prstGeom prst="stripedRight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5A51A2-C525-3464-EF11-9DC6CB1CE592}"/>
              </a:ext>
            </a:extLst>
          </p:cNvPr>
          <p:cNvSpPr/>
          <p:nvPr/>
        </p:nvSpPr>
        <p:spPr>
          <a:xfrm>
            <a:off x="3021262" y="3435747"/>
            <a:ext cx="1189435" cy="83619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rgbClr val="860000"/>
                </a:solidFill>
                <a:latin typeface="Adobe Garamond Pro Bold" panose="02020702060506020403" pitchFamily="18" charset="0"/>
              </a:rPr>
              <a:t>DIGITAL PRESENCE</a:t>
            </a:r>
          </a:p>
          <a:p>
            <a:pPr algn="ctr"/>
            <a:r>
              <a:rPr lang="en-US" sz="788">
                <a:solidFill>
                  <a:srgbClr val="860000"/>
                </a:solidFill>
                <a:latin typeface="Adobe Garamond Pro Bold" panose="02020702060506020403" pitchFamily="18" charset="0"/>
              </a:rPr>
              <a:t>Menghadirkan bisnis pada pencarian internet</a:t>
            </a:r>
            <a:endParaRPr lang="en-ID" sz="788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9F457B-B06B-16C4-1F6A-534E0E0FF403}"/>
              </a:ext>
            </a:extLst>
          </p:cNvPr>
          <p:cNvSpPr/>
          <p:nvPr/>
        </p:nvSpPr>
        <p:spPr>
          <a:xfrm>
            <a:off x="4627585" y="3429001"/>
            <a:ext cx="1189435" cy="83619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rgbClr val="860000"/>
                </a:solidFill>
                <a:latin typeface="Adobe Garamond Pro Bold" panose="02020702060506020403" pitchFamily="18" charset="0"/>
              </a:rPr>
              <a:t>DIGITAL ONBOARDING</a:t>
            </a:r>
          </a:p>
          <a:p>
            <a:pPr algn="ctr"/>
            <a:r>
              <a:rPr lang="en-US" sz="788">
                <a:solidFill>
                  <a:srgbClr val="860000"/>
                </a:solidFill>
                <a:latin typeface="Adobe Garamond Pro Bold" panose="02020702060506020403" pitchFamily="18" charset="0"/>
              </a:rPr>
              <a:t>Jualan online di platform e-commerce yang tepat</a:t>
            </a:r>
            <a:endParaRPr lang="en-ID" sz="788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097D3F-B2CB-641F-5CF8-84555031F89F}"/>
              </a:ext>
            </a:extLst>
          </p:cNvPr>
          <p:cNvSpPr/>
          <p:nvPr/>
        </p:nvSpPr>
        <p:spPr>
          <a:xfrm>
            <a:off x="6346809" y="3435747"/>
            <a:ext cx="1189435" cy="83619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rgbClr val="860000"/>
                </a:solidFill>
                <a:latin typeface="Adobe Garamond Pro Bold" panose="02020702060506020403" pitchFamily="18" charset="0"/>
              </a:rPr>
              <a:t>DIGITAL MARKETING</a:t>
            </a:r>
          </a:p>
          <a:p>
            <a:pPr algn="ctr"/>
            <a:r>
              <a:rPr lang="en-US" sz="788">
                <a:solidFill>
                  <a:srgbClr val="860000"/>
                </a:solidFill>
                <a:latin typeface="Adobe Garamond Pro Bold" panose="02020702060506020403" pitchFamily="18" charset="0"/>
              </a:rPr>
              <a:t>Pemasaran digital dan multichannel di pasar local atau Nasional</a:t>
            </a:r>
            <a:endParaRPr lang="en-ID" sz="788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B3B3BDD-99CD-1374-B43C-5D44426F9AAE}"/>
              </a:ext>
            </a:extLst>
          </p:cNvPr>
          <p:cNvSpPr/>
          <p:nvPr/>
        </p:nvSpPr>
        <p:spPr>
          <a:xfrm>
            <a:off x="7953133" y="3465829"/>
            <a:ext cx="1189435" cy="83619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rgbClr val="860000"/>
                </a:solidFill>
                <a:latin typeface="Adobe Garamond Pro Bold" panose="02020702060506020403" pitchFamily="18" charset="0"/>
              </a:rPr>
              <a:t>DIGITAL OPERATION</a:t>
            </a:r>
          </a:p>
          <a:p>
            <a:pPr algn="ctr"/>
            <a:r>
              <a:rPr lang="en-US" sz="788">
                <a:solidFill>
                  <a:srgbClr val="860000"/>
                </a:solidFill>
                <a:latin typeface="Adobe Garamond Pro Bold" panose="02020702060506020403" pitchFamily="18" charset="0"/>
              </a:rPr>
              <a:t>Adopsi aplikasi digital untuk operasional dan peningkatan bisnis</a:t>
            </a:r>
            <a:endParaRPr lang="en-ID" sz="788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1B476E-EDAE-D13E-BD98-CE21B5935FD7}"/>
              </a:ext>
            </a:extLst>
          </p:cNvPr>
          <p:cNvSpPr/>
          <p:nvPr/>
        </p:nvSpPr>
        <p:spPr>
          <a:xfrm>
            <a:off x="2970114" y="2314576"/>
            <a:ext cx="1189435" cy="606821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mudah ditemukan di internet</a:t>
            </a:r>
            <a:endParaRPr lang="en-ID" sz="675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204F6F3-D2C0-F11B-8B96-101BBD49FC36}"/>
              </a:ext>
            </a:extLst>
          </p:cNvPr>
          <p:cNvSpPr/>
          <p:nvPr/>
        </p:nvSpPr>
        <p:spPr>
          <a:xfrm>
            <a:off x="4586129" y="2319604"/>
            <a:ext cx="1333956" cy="606821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mudah ditemukan di social media dan mudah bertransaksi</a:t>
            </a:r>
            <a:endParaRPr lang="en-ID" sz="675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C58EF23-517C-F4BB-5CCB-7F2389C4005A}"/>
              </a:ext>
            </a:extLst>
          </p:cNvPr>
          <p:cNvSpPr/>
          <p:nvPr/>
        </p:nvSpPr>
        <p:spPr>
          <a:xfrm>
            <a:off x="6286130" y="2301924"/>
            <a:ext cx="1266632" cy="606821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makin dikenal luas oleh pengguna internet di banyak channel</a:t>
            </a:r>
            <a:endParaRPr lang="en-ID" sz="675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514F6A8-A9C3-8210-275C-1371C0E1532C}"/>
              </a:ext>
            </a:extLst>
          </p:cNvPr>
          <p:cNvSpPr/>
          <p:nvPr/>
        </p:nvSpPr>
        <p:spPr>
          <a:xfrm>
            <a:off x="7748647" y="2299882"/>
            <a:ext cx="1473243" cy="606821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rgbClr val="860000"/>
                </a:solidFill>
                <a:latin typeface="Adobe Garamond Pro Bold" panose="02020702060506020403" pitchFamily="18" charset="0"/>
              </a:rPr>
              <a:t>Jika bisnis kita ingin makin efisien dan produktif serta terkontrol dalam peningkatan bisnis</a:t>
            </a:r>
            <a:endParaRPr lang="en-ID" sz="675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80AC329-E0CB-EDF9-82A2-2DA70FB9868C}"/>
              </a:ext>
            </a:extLst>
          </p:cNvPr>
          <p:cNvSpPr/>
          <p:nvPr/>
        </p:nvSpPr>
        <p:spPr>
          <a:xfrm>
            <a:off x="2850198" y="4741391"/>
            <a:ext cx="3471863" cy="288414"/>
          </a:xfrm>
          <a:prstGeom prst="roundRect">
            <a:avLst/>
          </a:prstGeom>
          <a:solidFill>
            <a:srgbClr val="FFFFBD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rgbClr val="860000"/>
                </a:solidFill>
                <a:latin typeface="Adobe Garamond Pro Bold" panose="02020702060506020403" pitchFamily="18" charset="0"/>
              </a:rPr>
              <a:t>Untuk mencapai tujuan tersebut maka bisnis kita harus go to digital</a:t>
            </a:r>
            <a:endParaRPr lang="en-ID" sz="675" dirty="0">
              <a:solidFill>
                <a:srgbClr val="8600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20EF7-256E-6E40-8602-CB1B5CD98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38" y="4316607"/>
            <a:ext cx="539657" cy="211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6E6E4E-C515-BD94-6E8E-50ECBBE15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152" y="4296801"/>
            <a:ext cx="399990" cy="2792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3C8531-81D7-6445-653D-7685DA095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9" y="4282146"/>
            <a:ext cx="258520" cy="3262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8DB83E6-3D43-50BF-DEC1-6F085CEFB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9095" y="4312850"/>
            <a:ext cx="656332" cy="1393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20C3D20-912C-8070-DB75-DE01250D8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155" y="4466618"/>
            <a:ext cx="636272" cy="2022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ECD3D2-B2F3-061B-5B11-C2ECE1EBA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1782" y="4307947"/>
            <a:ext cx="594644" cy="2047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833BFF0-7A4D-E002-29E7-491515B1A7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2503" y="4310840"/>
            <a:ext cx="302242" cy="28841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923C5E5-AFBB-53A3-F13E-27F508EAF4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4565" y="4528538"/>
            <a:ext cx="309026" cy="311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3FAD0B9-3A7E-ED9F-77AF-80C73FB9D6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9996" y="4543600"/>
            <a:ext cx="252506" cy="2793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323FC8D-FA07-D6BE-8F55-C4CF9FF5E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3965" y="4354505"/>
            <a:ext cx="544710" cy="12757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725E3B-9321-2C9E-E6DB-9BCA42E1D7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2880" y="4379364"/>
            <a:ext cx="841812" cy="22592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0050423-273A-3665-681A-6C1465E3ED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930" y="4662513"/>
            <a:ext cx="494006" cy="1380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A8C5C36-8370-A04B-8ABE-8A87E1217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41103" y="4608328"/>
            <a:ext cx="412552" cy="2464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42D3603-586E-4CB4-F19F-F96FB50E14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9574" y="4857110"/>
            <a:ext cx="382115" cy="1946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F7E10F8-8754-D4B9-AA1F-29CDDF81C7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98908" y="4643561"/>
            <a:ext cx="289842" cy="3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4" y="1714501"/>
            <a:ext cx="5143501" cy="385763"/>
          </a:xfrm>
        </p:spPr>
        <p:txBody>
          <a:bodyPr/>
          <a:lstStyle/>
          <a:p>
            <a:pPr algn="ctr"/>
            <a:r>
              <a:rPr lang="en-US">
                <a:solidFill>
                  <a:srgbClr val="FFFF8F"/>
                </a:solidFill>
              </a:rPr>
              <a:t>Strategi Bisnis Digital Kedepan</a:t>
            </a:r>
            <a:endParaRPr lang="en-US" dirty="0">
              <a:solidFill>
                <a:srgbClr val="FFFF8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6DE264-B3E7-B549-85DA-79857A67AA45}"/>
              </a:ext>
            </a:extLst>
          </p:cNvPr>
          <p:cNvSpPr/>
          <p:nvPr/>
        </p:nvSpPr>
        <p:spPr>
          <a:xfrm>
            <a:off x="5322663" y="2400301"/>
            <a:ext cx="1434611" cy="771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>
                <a:solidFill>
                  <a:srgbClr val="C00000"/>
                </a:solidFill>
              </a:rPr>
              <a:t>Strategi Bisnis Digital</a:t>
            </a:r>
            <a:endParaRPr lang="en-ID" sz="1013" b="1" dirty="0">
              <a:solidFill>
                <a:srgbClr val="C0000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F2FAB80-5CEB-8704-BB60-650442EF2BAA}"/>
              </a:ext>
            </a:extLst>
          </p:cNvPr>
          <p:cNvSpPr/>
          <p:nvPr/>
        </p:nvSpPr>
        <p:spPr>
          <a:xfrm rot="3254332">
            <a:off x="4224440" y="2335319"/>
            <a:ext cx="214313" cy="2192969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3726E87-10E1-B76D-F583-2F7D6F9DDCEE}"/>
              </a:ext>
            </a:extLst>
          </p:cNvPr>
          <p:cNvSpPr/>
          <p:nvPr/>
        </p:nvSpPr>
        <p:spPr>
          <a:xfrm rot="2228777">
            <a:off x="5008123" y="3127115"/>
            <a:ext cx="214313" cy="1090325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8FBA35A-B3E4-178E-9A8C-A4384ED67295}"/>
              </a:ext>
            </a:extLst>
          </p:cNvPr>
          <p:cNvSpPr/>
          <p:nvPr/>
        </p:nvSpPr>
        <p:spPr>
          <a:xfrm>
            <a:off x="5881688" y="3210138"/>
            <a:ext cx="214313" cy="906202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4C84A4A-FC17-CF43-1A1A-9C2529860442}"/>
              </a:ext>
            </a:extLst>
          </p:cNvPr>
          <p:cNvSpPr/>
          <p:nvPr/>
        </p:nvSpPr>
        <p:spPr>
          <a:xfrm rot="17877306">
            <a:off x="7638359" y="2439289"/>
            <a:ext cx="214313" cy="2175977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C1D6968-7B3D-C1AF-29AB-9A2631FDF203}"/>
              </a:ext>
            </a:extLst>
          </p:cNvPr>
          <p:cNvSpPr/>
          <p:nvPr/>
        </p:nvSpPr>
        <p:spPr>
          <a:xfrm rot="19402558">
            <a:off x="6799688" y="3167623"/>
            <a:ext cx="214313" cy="1037108"/>
          </a:xfrm>
          <a:prstGeom prst="downArrow">
            <a:avLst>
              <a:gd name="adj1" fmla="val 50180"/>
              <a:gd name="adj2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83B385-CF8B-6D92-C114-0BFD782BA064}"/>
              </a:ext>
            </a:extLst>
          </p:cNvPr>
          <p:cNvSpPr/>
          <p:nvPr/>
        </p:nvSpPr>
        <p:spPr>
          <a:xfrm>
            <a:off x="2882408" y="4093127"/>
            <a:ext cx="1165645" cy="545075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solidFill>
                  <a:srgbClr val="C00000"/>
                </a:solidFill>
                <a:latin typeface="Adobe Garamond Pro Bold" panose="02020702060506020403" pitchFamily="18" charset="0"/>
              </a:rPr>
              <a:t>Digital Research &amp; Learning</a:t>
            </a:r>
            <a:endParaRPr lang="en-ID" sz="1125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1EE51-E50C-ED95-0F25-9E3899FB85D6}"/>
              </a:ext>
            </a:extLst>
          </p:cNvPr>
          <p:cNvSpPr/>
          <p:nvPr/>
        </p:nvSpPr>
        <p:spPr>
          <a:xfrm>
            <a:off x="4217909" y="4117534"/>
            <a:ext cx="1092474" cy="51435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solidFill>
                  <a:srgbClr val="C00000"/>
                </a:solidFill>
                <a:latin typeface="Adobe Garamond Pro Bold" panose="02020702060506020403" pitchFamily="18" charset="0"/>
              </a:rPr>
              <a:t>Digital Product Development</a:t>
            </a:r>
            <a:endParaRPr lang="en-ID" sz="1125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7BE67B-A5EA-E60B-6DB3-21AECC5F7711}"/>
              </a:ext>
            </a:extLst>
          </p:cNvPr>
          <p:cNvSpPr/>
          <p:nvPr/>
        </p:nvSpPr>
        <p:spPr>
          <a:xfrm>
            <a:off x="5523253" y="4117534"/>
            <a:ext cx="1021153" cy="51435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solidFill>
                  <a:srgbClr val="C00000"/>
                </a:solidFill>
                <a:latin typeface="Adobe Garamond Pro Bold" panose="02020702060506020403" pitchFamily="18" charset="0"/>
              </a:rPr>
              <a:t>Digital Supply Chain</a:t>
            </a:r>
            <a:endParaRPr lang="en-ID" sz="1125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F4CD52-D41E-8F02-1642-7F9319505014}"/>
              </a:ext>
            </a:extLst>
          </p:cNvPr>
          <p:cNvSpPr/>
          <p:nvPr/>
        </p:nvSpPr>
        <p:spPr>
          <a:xfrm>
            <a:off x="6757274" y="4117534"/>
            <a:ext cx="1021153" cy="51435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solidFill>
                  <a:srgbClr val="C00000"/>
                </a:solidFill>
                <a:latin typeface="Adobe Garamond Pro Bold" panose="02020702060506020403" pitchFamily="18" charset="0"/>
              </a:rPr>
              <a:t>Digital Collaboration</a:t>
            </a:r>
            <a:endParaRPr lang="en-ID" sz="1125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1F3B2CE-E6E4-525C-E548-3BDC16817453}"/>
              </a:ext>
            </a:extLst>
          </p:cNvPr>
          <p:cNvSpPr/>
          <p:nvPr/>
        </p:nvSpPr>
        <p:spPr>
          <a:xfrm>
            <a:off x="8118144" y="4086809"/>
            <a:ext cx="1021153" cy="514350"/>
          </a:xfrm>
          <a:prstGeom prst="roundRect">
            <a:avLst/>
          </a:prstGeom>
          <a:solidFill>
            <a:srgbClr val="FFFFE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>
                <a:solidFill>
                  <a:srgbClr val="C00000"/>
                </a:solidFill>
                <a:latin typeface="Adobe Garamond Pro Bold" panose="02020702060506020403" pitchFamily="18" charset="0"/>
              </a:rPr>
              <a:t>Digital Productivity</a:t>
            </a:r>
            <a:endParaRPr lang="en-ID" sz="1125" dirty="0">
              <a:solidFill>
                <a:srgbClr val="C00000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4252" y="1628776"/>
            <a:ext cx="5143501" cy="300039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Contoh Pemanfaatan Data Digital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95588" y="2014539"/>
            <a:ext cx="1928813" cy="300039"/>
          </a:xfrm>
        </p:spPr>
        <p:txBody>
          <a:bodyPr/>
          <a:lstStyle/>
          <a:p>
            <a:pPr lvl="0"/>
            <a:r>
              <a:rPr lang="en-US">
                <a:latin typeface="Adobe Garamond Pro Bold" panose="02020702060506020403" pitchFamily="18" charset="0"/>
              </a:rPr>
              <a:t>Trends.google.com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1E52E-165B-1C46-8DC2-A54EBA23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76" y="2228850"/>
            <a:ext cx="5296992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9509" y="1628775"/>
            <a:ext cx="4090880" cy="300039"/>
          </a:xfrm>
        </p:spPr>
        <p:txBody>
          <a:bodyPr>
            <a:normAutofit fontScale="90000"/>
          </a:bodyPr>
          <a:lstStyle/>
          <a:p>
            <a:pPr algn="l"/>
            <a:r>
              <a:rPr lang="en-ID" dirty="0" err="1">
                <a:solidFill>
                  <a:srgbClr val="FFFF00"/>
                </a:solidFill>
              </a:rPr>
              <a:t>Pengembangan</a:t>
            </a:r>
            <a:r>
              <a:rPr lang="en-ID" dirty="0">
                <a:solidFill>
                  <a:srgbClr val="FFFF00"/>
                </a:solidFill>
              </a:rPr>
              <a:t> Strategi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55BC7-4C3C-6225-74D4-5EFB1C20D6DF}"/>
              </a:ext>
            </a:extLst>
          </p:cNvPr>
          <p:cNvSpPr txBox="1"/>
          <p:nvPr/>
        </p:nvSpPr>
        <p:spPr>
          <a:xfrm>
            <a:off x="2881313" y="2443165"/>
            <a:ext cx="6215063" cy="55996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ID" sz="1013">
                <a:latin typeface="Poppins-Regular"/>
              </a:rPr>
              <a:t>Menilai persaingan pasar dengan membandingkan dan menganalisis beberapa aspek bisnis utama termasuk: Fitur produk, Pangsa pasar, Harga, Saluran dan upaya pemasaran, Pembeda</a:t>
            </a:r>
            <a:endParaRPr lang="en-ID" sz="101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2752726" y="2124723"/>
            <a:ext cx="1628775" cy="4385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1125" b="1">
                <a:solidFill>
                  <a:srgbClr val="FF9F00"/>
                </a:solidFill>
                <a:latin typeface="Poppins-Bold"/>
              </a:rPr>
              <a:t>Competitor Analysis</a:t>
            </a:r>
            <a:endParaRPr lang="en-US" sz="1125" b="1">
              <a:solidFill>
                <a:srgbClr val="FF9F00"/>
              </a:solidFill>
              <a:latin typeface="Poppins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E0FF2-12A7-5788-F92D-89B10EFA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50" y="3043237"/>
            <a:ext cx="6063754" cy="21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9509" y="1628775"/>
            <a:ext cx="4090880" cy="300039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Pengembangan Strategi Marketing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3009900" y="2571753"/>
            <a:ext cx="1543050" cy="4039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025" b="1">
                <a:solidFill>
                  <a:srgbClr val="C00000"/>
                </a:solidFill>
                <a:latin typeface="Poppins-Bold"/>
              </a:rPr>
              <a:t>4 P &amp; 4 C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24D7A56-A296-2C62-E1A7-441EDC3AF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27286"/>
              </p:ext>
            </p:extLst>
          </p:nvPr>
        </p:nvGraphicFramePr>
        <p:xfrm>
          <a:off x="2924178" y="3171826"/>
          <a:ext cx="6472237" cy="128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538">
                  <a:extLst>
                    <a:ext uri="{9D8B030D-6E8A-4147-A177-3AD203B41FA5}">
                      <a16:colId xmlns:a16="http://schemas.microsoft.com/office/drawing/2014/main" val="392626855"/>
                    </a:ext>
                  </a:extLst>
                </a:gridCol>
                <a:gridCol w="1169386">
                  <a:extLst>
                    <a:ext uri="{9D8B030D-6E8A-4147-A177-3AD203B41FA5}">
                      <a16:colId xmlns:a16="http://schemas.microsoft.com/office/drawing/2014/main" val="2997800857"/>
                    </a:ext>
                  </a:extLst>
                </a:gridCol>
                <a:gridCol w="1252691">
                  <a:extLst>
                    <a:ext uri="{9D8B030D-6E8A-4147-A177-3AD203B41FA5}">
                      <a16:colId xmlns:a16="http://schemas.microsoft.com/office/drawing/2014/main" val="1055618383"/>
                    </a:ext>
                  </a:extLst>
                </a:gridCol>
                <a:gridCol w="2035623">
                  <a:extLst>
                    <a:ext uri="{9D8B030D-6E8A-4147-A177-3AD203B41FA5}">
                      <a16:colId xmlns:a16="http://schemas.microsoft.com/office/drawing/2014/main" val="3151971335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D"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spek Utama</a:t>
                      </a:r>
                      <a:endParaRPr lang="en-ID" sz="140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4P</a:t>
                      </a:r>
                      <a:endParaRPr lang="en-ID" sz="140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Aksi</a:t>
                      </a:r>
                      <a:endParaRPr lang="en-ID" sz="140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4C</a:t>
                      </a:r>
                      <a:endParaRPr lang="en-ID" sz="140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699501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/>
                        <a:t>Kebutuhan Apa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 </a:t>
                      </a:r>
                      <a:r>
                        <a:rPr lang="en-ID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  <a:endParaRPr lang="en-ID" sz="14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8317023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ID" sz="1400"/>
                        <a:t>Biaya untuk Memenuhi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Representasi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 </a:t>
                      </a:r>
                      <a:r>
                        <a:rPr lang="en-ID" sz="1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lang="en-ID" sz="14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06438574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ID" sz="1400"/>
                        <a:t>Titik Membeli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ID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ayanan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CONVENIENT </a:t>
                      </a:r>
                      <a:r>
                        <a:rPr lang="en-ID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endParaRPr lang="en-ID" sz="14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8398101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400"/>
                        <a:t>Informasi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b="1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PROMOTION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Layanan</a:t>
                      </a:r>
                      <a:endParaRPr lang="en-ID" sz="14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Komunikasi</a:t>
                      </a:r>
                      <a:endParaRPr lang="en-ID" sz="140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24380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0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9509" y="1628775"/>
            <a:ext cx="4090880" cy="300039"/>
          </a:xfrm>
        </p:spPr>
        <p:txBody>
          <a:bodyPr>
            <a:normAutofit fontScale="90000"/>
          </a:bodyPr>
          <a:lstStyle/>
          <a:p>
            <a:pPr algn="l"/>
            <a:r>
              <a:rPr lang="en-ID" dirty="0" err="1">
                <a:solidFill>
                  <a:srgbClr val="FFFF00"/>
                </a:solidFill>
              </a:rPr>
              <a:t>Pengembangan</a:t>
            </a:r>
            <a:r>
              <a:rPr lang="en-ID" dirty="0">
                <a:solidFill>
                  <a:srgbClr val="FFFF00"/>
                </a:solidFill>
              </a:rPr>
              <a:t> Strategi </a:t>
            </a:r>
            <a:r>
              <a:rPr lang="en-ID" dirty="0" err="1">
                <a:solidFill>
                  <a:srgbClr val="FFFF00"/>
                </a:solidFill>
              </a:rPr>
              <a:t>Produk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6C168-587E-DDA5-A702-5BBD2AB87E6C}"/>
              </a:ext>
            </a:extLst>
          </p:cNvPr>
          <p:cNvSpPr txBox="1"/>
          <p:nvPr/>
        </p:nvSpPr>
        <p:spPr>
          <a:xfrm>
            <a:off x="2924176" y="2262155"/>
            <a:ext cx="4672013" cy="4039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025" b="1">
                <a:solidFill>
                  <a:srgbClr val="C00000"/>
                </a:solidFill>
                <a:latin typeface="Poppins-Bold"/>
              </a:rPr>
              <a:t>Strategi ke pasar sebagai pelopor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CE33E-7CA6-02A9-5EBD-50CD77981504}"/>
              </a:ext>
            </a:extLst>
          </p:cNvPr>
          <p:cNvSpPr txBox="1"/>
          <p:nvPr/>
        </p:nvSpPr>
        <p:spPr>
          <a:xfrm>
            <a:off x="2819512" y="2959054"/>
            <a:ext cx="1506487" cy="4040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 b="1"/>
              <a:t>Tentukan target pasar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D6A63-EE25-169B-D5B3-9D134547DCE3}"/>
              </a:ext>
            </a:extLst>
          </p:cNvPr>
          <p:cNvSpPr txBox="1"/>
          <p:nvPr/>
        </p:nvSpPr>
        <p:spPr>
          <a:xfrm>
            <a:off x="4467227" y="2959055"/>
            <a:ext cx="1628775" cy="4040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1013" b="1"/>
              <a:t>Identifikasi Daya Tarik Pasar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8A0B6-4AF3-6890-87E2-647E453504B0}"/>
              </a:ext>
            </a:extLst>
          </p:cNvPr>
          <p:cNvSpPr txBox="1"/>
          <p:nvPr/>
        </p:nvSpPr>
        <p:spPr>
          <a:xfrm>
            <a:off x="6267451" y="2949929"/>
            <a:ext cx="1628775" cy="4040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1013" b="1"/>
              <a:t>Tentukan Aktivitas Pemasaran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371C96-49DA-86FA-DFB1-721B0634FCF4}"/>
              </a:ext>
            </a:extLst>
          </p:cNvPr>
          <p:cNvSpPr txBox="1"/>
          <p:nvPr/>
        </p:nvSpPr>
        <p:spPr>
          <a:xfrm>
            <a:off x="8067677" y="2949928"/>
            <a:ext cx="1328408" cy="4040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 b="1"/>
              <a:t>Identifikasi Saluran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B3937-D2CE-058F-8AA0-F665788F5BDD}"/>
              </a:ext>
            </a:extLst>
          </p:cNvPr>
          <p:cNvSpPr txBox="1"/>
          <p:nvPr/>
        </p:nvSpPr>
        <p:spPr>
          <a:xfrm>
            <a:off x="2839580" y="3587326"/>
            <a:ext cx="1506487" cy="4040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/>
              <a:t>Apa yang kita coba capai?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76DAC4-96AE-A1D6-4159-EB9BF3D75A54}"/>
              </a:ext>
            </a:extLst>
          </p:cNvPr>
          <p:cNvSpPr txBox="1"/>
          <p:nvPr/>
        </p:nvSpPr>
        <p:spPr>
          <a:xfrm>
            <a:off x="4436394" y="3598708"/>
            <a:ext cx="1745402" cy="2482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/>
              <a:t>Apa pasar potensialnya?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FCCAB8-7DAB-BEA6-8FA1-C0B2B290E7F8}"/>
              </a:ext>
            </a:extLst>
          </p:cNvPr>
          <p:cNvSpPr txBox="1"/>
          <p:nvPr/>
        </p:nvSpPr>
        <p:spPr>
          <a:xfrm>
            <a:off x="6273489" y="3544516"/>
            <a:ext cx="1628775" cy="5599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/>
              <a:t>Program atau penawaran apa yang bisa menarik target?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F6FDC3-EFE9-B7C7-9014-D917E0C79638}"/>
              </a:ext>
            </a:extLst>
          </p:cNvPr>
          <p:cNvSpPr txBox="1"/>
          <p:nvPr/>
        </p:nvSpPr>
        <p:spPr>
          <a:xfrm>
            <a:off x="7993954" y="3431515"/>
            <a:ext cx="1421540" cy="5599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/>
              <a:t>Komunikasi mana yang akan bekerja paling baik?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73BBE6-6BBE-E031-294E-16B3B66BC272}"/>
              </a:ext>
            </a:extLst>
          </p:cNvPr>
          <p:cNvSpPr txBox="1"/>
          <p:nvPr/>
        </p:nvSpPr>
        <p:spPr>
          <a:xfrm>
            <a:off x="2845619" y="4122109"/>
            <a:ext cx="1500449" cy="4040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/>
              <a:t>Apakah itu bisa dicapai?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4D060E-06ED-415A-DDD8-C871F348B6D9}"/>
              </a:ext>
            </a:extLst>
          </p:cNvPr>
          <p:cNvSpPr txBox="1"/>
          <p:nvPr/>
        </p:nvSpPr>
        <p:spPr>
          <a:xfrm>
            <a:off x="4450540" y="4132232"/>
            <a:ext cx="1745402" cy="4040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/>
              <a:t>Apa saja hal-hal yang bisa menarik mereka?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B0ECC-B301-DB05-0055-1E988ED3CD9A}"/>
              </a:ext>
            </a:extLst>
          </p:cNvPr>
          <p:cNvSpPr txBox="1"/>
          <p:nvPr/>
        </p:nvSpPr>
        <p:spPr>
          <a:xfrm>
            <a:off x="6271070" y="4186605"/>
            <a:ext cx="1628775" cy="4040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/>
              <a:t>Bagaimana skema kampanyenya?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EFD43E-706F-8133-41BC-6ED9F142304D}"/>
              </a:ext>
            </a:extLst>
          </p:cNvPr>
          <p:cNvSpPr txBox="1"/>
          <p:nvPr/>
        </p:nvSpPr>
        <p:spPr>
          <a:xfrm>
            <a:off x="7993955" y="4186605"/>
            <a:ext cx="1274807" cy="4040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ID" sz="1013"/>
              <a:t>Bagaimana kita berkomunikasi?</a:t>
            </a:r>
          </a:p>
        </p:txBody>
      </p:sp>
    </p:spTree>
    <p:extLst>
      <p:ext uri="{BB962C8B-B14F-4D97-AF65-F5344CB8AC3E}">
        <p14:creationId xmlns:p14="http://schemas.microsoft.com/office/powerpoint/2010/main" val="299347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9509" y="1628775"/>
            <a:ext cx="4090880" cy="300039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Marketplace (Pasar Online)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7F2C9-ADEC-33F4-F3E9-6CE1850F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595823"/>
            <a:ext cx="5614988" cy="2536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1E395-CD94-57B7-1BFF-E07A8541F1CF}"/>
              </a:ext>
            </a:extLst>
          </p:cNvPr>
          <p:cNvSpPr txBox="1"/>
          <p:nvPr/>
        </p:nvSpPr>
        <p:spPr>
          <a:xfrm>
            <a:off x="4382064" y="2225494"/>
            <a:ext cx="3427872" cy="4040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1013" b="1">
                <a:latin typeface="inherit"/>
              </a:rPr>
              <a:t>Data Pengunjung Website E-Commerce Bulanan Terbanyak</a:t>
            </a:r>
          </a:p>
          <a:p>
            <a:pPr algn="ctr"/>
            <a:r>
              <a:rPr lang="en-ID" sz="1013">
                <a:latin typeface="inherit"/>
              </a:rPr>
              <a:t>(Kuartal I/2022)</a:t>
            </a:r>
          </a:p>
        </p:txBody>
      </p:sp>
    </p:spTree>
    <p:extLst>
      <p:ext uri="{BB962C8B-B14F-4D97-AF65-F5344CB8AC3E}">
        <p14:creationId xmlns:p14="http://schemas.microsoft.com/office/powerpoint/2010/main" val="41561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1342271" y="-1919081"/>
            <a:ext cx="4349018" cy="43490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1419" tIns="51419" rIns="51419" bIns="51419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2985028" y="3355033"/>
            <a:ext cx="4098883" cy="52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3074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5320290" y="2415080"/>
            <a:ext cx="4203930" cy="217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3749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Pahami Platform</a:t>
            </a:r>
            <a:endParaRPr sz="3749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>
              <a:buClr>
                <a:srgbClr val="000000"/>
              </a:buClr>
              <a:buSzPts val="4100"/>
            </a:pPr>
            <a:endParaRPr sz="3149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buClr>
                <a:schemeClr val="dk1"/>
              </a:buClr>
              <a:buSzPts val="4100"/>
            </a:pPr>
            <a:r>
              <a:rPr lang="en" sz="3149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3149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>
              <a:buClr>
                <a:srgbClr val="000000"/>
              </a:buClr>
              <a:buSzPts val="4100"/>
            </a:pPr>
            <a:endParaRPr sz="3749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9123640" y="4901355"/>
            <a:ext cx="343261" cy="45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2624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2</a:t>
            </a:r>
            <a:endParaRPr sz="2549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011" y="2590965"/>
            <a:ext cx="2881743" cy="2881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5320291" y="2851482"/>
            <a:ext cx="3781940" cy="53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3149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Sebelum Perform </a:t>
            </a:r>
            <a:endParaRPr sz="3149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5234213" y="3695969"/>
            <a:ext cx="4041972" cy="1148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 marL="342815" indent="-261872" algn="just">
              <a:buClr>
                <a:schemeClr val="lt1"/>
              </a:buClr>
              <a:buSzPts val="1900"/>
              <a:buFont typeface="Nunito Sans"/>
              <a:buChar char="●"/>
            </a:pPr>
            <a:r>
              <a:rPr lang="en" sz="1425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Mengenali  perbedaan </a:t>
            </a:r>
            <a:r>
              <a:rPr lang="en" sz="1425" b="1" i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Marketplace</a:t>
            </a:r>
            <a:r>
              <a:rPr lang="en" sz="1425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</a:t>
            </a:r>
            <a:r>
              <a:rPr lang="en" sz="1425" b="1" i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E-Commerce</a:t>
            </a:r>
            <a:r>
              <a:rPr lang="en" sz="1425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dan </a:t>
            </a:r>
            <a:r>
              <a:rPr lang="en" sz="1425" b="1" i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Online Shop</a:t>
            </a:r>
            <a:endParaRPr sz="1425" b="1" i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342815" indent="-261872" algn="just">
              <a:buClr>
                <a:schemeClr val="lt1"/>
              </a:buClr>
              <a:buSzPts val="1900"/>
              <a:buFont typeface="Nunito Sans"/>
              <a:buChar char="●"/>
            </a:pPr>
            <a:r>
              <a:rPr lang="en" sz="1425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Karakteristik audiences dalam berbagai platform (Facebook, Instagram, Youtube, Tiktok </a:t>
            </a:r>
            <a:endParaRPr sz="1425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38528" y="1585912"/>
            <a:ext cx="5143501" cy="471488"/>
          </a:xfrm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Besarnya Gelombang Perubahan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81313" y="2143126"/>
            <a:ext cx="6386513" cy="3128963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lvl="0"/>
            <a:r>
              <a:rPr lang="en-US" sz="1575">
                <a:latin typeface="Adobe Garamond Pro" panose="02020502060506020403" pitchFamily="18" charset="0"/>
              </a:rPr>
              <a:t>Perubahan Teknologi</a:t>
            </a:r>
            <a:endParaRPr lang="en-US" sz="1575" dirty="0">
              <a:latin typeface="Adobe Garamond Pro" panose="02020502060506020403" pitchFamily="18" charset="0"/>
            </a:endParaRPr>
          </a:p>
          <a:p>
            <a:pPr lvl="1"/>
            <a:r>
              <a:rPr lang="en-US" sz="1350">
                <a:latin typeface="Adobe Garamond Pro" panose="02020502060506020403" pitchFamily="18" charset="0"/>
              </a:rPr>
              <a:t>Dunia lagi mengalami gelombang besar inovasi teknologi digital seperti Internet of things (IOT), Robotika, Blokchains, keuangan digital</a:t>
            </a:r>
          </a:p>
          <a:p>
            <a:r>
              <a:rPr lang="en-US" sz="1575">
                <a:latin typeface="Adobe Garamond Pro" panose="02020502060506020403" pitchFamily="18" charset="0"/>
              </a:rPr>
              <a:t>Perubahan Ekonomi dan Geopolitik</a:t>
            </a:r>
          </a:p>
          <a:p>
            <a:pPr lvl="1"/>
            <a:r>
              <a:rPr lang="en-US" sz="1350">
                <a:latin typeface="Adobe Garamond Pro" panose="02020502060506020403" pitchFamily="18" charset="0"/>
              </a:rPr>
              <a:t>Pergeseran ekonomi dunia dari Barat ke Asia. Beberapa negara menghadapi penuaan penduduk yang cepat di tengah kelahiran yang sangat rendah, sedangkan populasi global tumbuh eksplosit</a:t>
            </a:r>
          </a:p>
          <a:p>
            <a:pPr marL="125909" lvl="1" indent="-125909">
              <a:spcBef>
                <a:spcPts val="1013"/>
              </a:spcBef>
            </a:pPr>
            <a:r>
              <a:rPr lang="en-US" sz="1575">
                <a:latin typeface="Adobe Garamond Pro" panose="02020502060506020403" pitchFamily="18" charset="0"/>
              </a:rPr>
              <a:t>Perubahan Pola Pikir</a:t>
            </a:r>
          </a:p>
          <a:p>
            <a:pPr lvl="1"/>
            <a:r>
              <a:rPr lang="en-US" sz="1350">
                <a:latin typeface="Adobe Garamond Pro" panose="02020502060506020403" pitchFamily="18" charset="0"/>
              </a:rPr>
              <a:t>Masalah isu lingkungan global dan kesenjangan social yang memburuk.</a:t>
            </a:r>
          </a:p>
          <a:p>
            <a:pPr marL="125909" lvl="1" indent="-125909">
              <a:spcBef>
                <a:spcPts val="1013"/>
              </a:spcBef>
            </a:pPr>
            <a:r>
              <a:rPr lang="en-US" sz="1575">
                <a:latin typeface="Adobe Garamond Pro" panose="02020502060506020403" pitchFamily="18" charset="0"/>
              </a:rPr>
              <a:t>Perubahan Dapat Membawa Peluang dan juga Ancaman</a:t>
            </a:r>
          </a:p>
          <a:p>
            <a:pPr marL="125909" lvl="1" indent="-125909">
              <a:spcBef>
                <a:spcPts val="1013"/>
              </a:spcBef>
            </a:pPr>
            <a:r>
              <a:rPr lang="en-US" sz="1575">
                <a:latin typeface="Adobe Garamond Pro" panose="02020502060506020403" pitchFamily="18" charset="0"/>
              </a:rPr>
              <a:t>Imajinasi adalah kunci membentuk masa depan</a:t>
            </a:r>
            <a:endParaRPr lang="en-US" sz="1575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5872578" y="2307011"/>
            <a:ext cx="3294717" cy="1018760"/>
          </a:xfrm>
          <a:prstGeom prst="round2DiagRect">
            <a:avLst>
              <a:gd name="adj1" fmla="val 45876"/>
              <a:gd name="adj2" fmla="val 0"/>
            </a:avLst>
          </a:prstGeom>
          <a:solidFill>
            <a:srgbClr val="B71F73"/>
          </a:solidFill>
          <a:ln>
            <a:noFill/>
          </a:ln>
        </p:spPr>
        <p:txBody>
          <a:bodyPr spcFirstLastPara="1" wrap="square" lIns="51419" tIns="51419" rIns="51419" bIns="51419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1342271" y="-1919081"/>
            <a:ext cx="4349018" cy="4349018"/>
          </a:xfrm>
          <a:prstGeom prst="ellipse">
            <a:avLst/>
          </a:prstGeom>
          <a:solidFill>
            <a:srgbClr val="069EC6"/>
          </a:solidFill>
          <a:ln>
            <a:noFill/>
          </a:ln>
        </p:spPr>
        <p:txBody>
          <a:bodyPr spcFirstLastPara="1" wrap="square" lIns="51419" tIns="51419" rIns="51419" bIns="51419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2985028" y="3355033"/>
            <a:ext cx="4098883" cy="52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3074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9123640" y="4901355"/>
            <a:ext cx="343261" cy="45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2624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3</a:t>
            </a:r>
            <a:endParaRPr sz="2549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5515972" y="2566371"/>
            <a:ext cx="3894635" cy="226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 algn="ctr">
              <a:buClr>
                <a:srgbClr val="000000"/>
              </a:buClr>
              <a:buSzPts val="4100"/>
            </a:pPr>
            <a:r>
              <a:rPr lang="en" sz="3749" i="1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Marketplace</a:t>
            </a:r>
            <a:r>
              <a:rPr lang="en" sz="2699" b="1" i="1" dirty="0">
                <a:solidFill>
                  <a:srgbClr val="FFFF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2249" b="1" i="1" dirty="0">
              <a:solidFill>
                <a:srgbClr val="FFFF00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algn="just">
              <a:buClr>
                <a:srgbClr val="000000"/>
              </a:buClr>
              <a:buSzPts val="4100"/>
            </a:pPr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>
              <a:buClr>
                <a:srgbClr val="000000"/>
              </a:buClr>
              <a:buSzPts val="4100"/>
            </a:pP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Merupakan situs web pihak ketiga yang menyediakan beragam kategori produk dari berbagai penjual.</a:t>
            </a:r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>
              <a:buClr>
                <a:srgbClr val="000000"/>
              </a:buClr>
              <a:buSzPts val="4100"/>
            </a:pPr>
            <a:endParaRPr sz="165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>
              <a:buClr>
                <a:srgbClr val="000000"/>
              </a:buClr>
              <a:buSzPts val="4100"/>
            </a:pP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Contoh </a:t>
            </a:r>
            <a:r>
              <a:rPr lang="en" sz="1500" i="1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marketplace</a:t>
            </a: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, yakni Amazon, Ebay, Tokopedia, Shopee, dan lain-lain.</a:t>
            </a:r>
            <a:endParaRPr sz="165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758" y="2505315"/>
            <a:ext cx="2909130" cy="290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>
            <a:off x="5815443" y="2249875"/>
            <a:ext cx="3294717" cy="1018760"/>
          </a:xfrm>
          <a:prstGeom prst="round2DiagRect">
            <a:avLst>
              <a:gd name="adj1" fmla="val 45876"/>
              <a:gd name="adj2" fmla="val 0"/>
            </a:avLst>
          </a:prstGeom>
          <a:solidFill>
            <a:srgbClr val="B71F73"/>
          </a:solidFill>
          <a:ln>
            <a:noFill/>
          </a:ln>
        </p:spPr>
        <p:txBody>
          <a:bodyPr spcFirstLastPara="1" wrap="square" lIns="51419" tIns="51419" rIns="51419" bIns="51419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1342271" y="-1919081"/>
            <a:ext cx="4349018" cy="4349018"/>
          </a:xfrm>
          <a:prstGeom prst="ellipse">
            <a:avLst/>
          </a:prstGeom>
          <a:solidFill>
            <a:srgbClr val="069EC6"/>
          </a:solidFill>
          <a:ln>
            <a:noFill/>
          </a:ln>
        </p:spPr>
        <p:txBody>
          <a:bodyPr spcFirstLastPara="1" wrap="square" lIns="51419" tIns="51419" rIns="51419" bIns="51419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2985028" y="3355033"/>
            <a:ext cx="4098883" cy="52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3074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9123640" y="4901355"/>
            <a:ext cx="343261" cy="45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2624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4</a:t>
            </a:r>
            <a:endParaRPr sz="2549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5489467" y="2489984"/>
            <a:ext cx="3958069" cy="30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 algn="ctr">
              <a:buClr>
                <a:srgbClr val="000000"/>
              </a:buClr>
              <a:buSzPts val="4100"/>
            </a:pPr>
            <a:r>
              <a:rPr lang="en" sz="3749" i="1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E-Commerce</a:t>
            </a:r>
            <a:r>
              <a:rPr lang="en" sz="2699" b="1" dirty="0">
                <a:solidFill>
                  <a:srgbClr val="FFFF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3299" dirty="0">
              <a:solidFill>
                <a:srgbClr val="FFFF00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algn="just"/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Situs </a:t>
            </a:r>
            <a:r>
              <a:rPr lang="en" sz="1500" i="1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online</a:t>
            </a: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yang berdiri sendiri untuk menjual barang atau jasa kepada pelanggan.</a:t>
            </a:r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Biasanya, </a:t>
            </a:r>
            <a:r>
              <a:rPr lang="en" sz="1500" i="1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ecommerce</a:t>
            </a: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dibuat menggunakan platform</a:t>
            </a:r>
            <a:r>
              <a:rPr lang="en" sz="1500" i="1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,</a:t>
            </a: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seperti Magento, Shopify, BigCommerce, dan WooCommerce.</a:t>
            </a:r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>
              <a:buClr>
                <a:srgbClr val="000000"/>
              </a:buClr>
              <a:buSzPts val="4100"/>
            </a:pPr>
            <a:endParaRPr sz="3749" dirty="0">
              <a:solidFill>
                <a:srgbClr val="FFFF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893" y="2581908"/>
            <a:ext cx="2775402" cy="2775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/>
          <p:nvPr/>
        </p:nvSpPr>
        <p:spPr>
          <a:xfrm>
            <a:off x="5815443" y="2364146"/>
            <a:ext cx="3294717" cy="1018760"/>
          </a:xfrm>
          <a:prstGeom prst="round2DiagRect">
            <a:avLst>
              <a:gd name="adj1" fmla="val 45876"/>
              <a:gd name="adj2" fmla="val 0"/>
            </a:avLst>
          </a:prstGeom>
          <a:solidFill>
            <a:srgbClr val="B71F73"/>
          </a:solidFill>
          <a:ln>
            <a:noFill/>
          </a:ln>
        </p:spPr>
        <p:txBody>
          <a:bodyPr spcFirstLastPara="1" wrap="square" lIns="51419" tIns="51419" rIns="51419" bIns="51419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1342271" y="-1919081"/>
            <a:ext cx="4349018" cy="4349018"/>
          </a:xfrm>
          <a:prstGeom prst="ellipse">
            <a:avLst/>
          </a:prstGeom>
          <a:solidFill>
            <a:srgbClr val="069EC6"/>
          </a:solidFill>
          <a:ln>
            <a:noFill/>
          </a:ln>
        </p:spPr>
        <p:txBody>
          <a:bodyPr spcFirstLastPara="1" wrap="square" lIns="51419" tIns="51419" rIns="51419" bIns="51419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2985028" y="3355033"/>
            <a:ext cx="4098883" cy="52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3074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5538129" y="2566370"/>
            <a:ext cx="3928827" cy="225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 algn="ctr">
              <a:buClr>
                <a:srgbClr val="000000"/>
              </a:buClr>
              <a:buSzPts val="4100"/>
            </a:pPr>
            <a:r>
              <a:rPr lang="en" sz="3749" i="1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Online Shop</a:t>
            </a:r>
            <a:r>
              <a:rPr lang="en" sz="2699" b="1" dirty="0">
                <a:solidFill>
                  <a:srgbClr val="FFFF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3299" dirty="0">
              <a:solidFill>
                <a:srgbClr val="FFFF00"/>
              </a:solidFill>
              <a:highlight>
                <a:srgbClr val="B71F73"/>
              </a:highlight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algn="just"/>
            <a:endParaRPr sz="1574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Bisnis yang fokus melakukan penjualan di media sosial biasanya menggunakan platform seperti; </a:t>
            </a:r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algn="just"/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Facebook dan Instagram, tiktok maupun Carousell.</a:t>
            </a:r>
            <a:endParaRPr sz="4349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9123640" y="4901355"/>
            <a:ext cx="343261" cy="45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2624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5</a:t>
            </a:r>
            <a:endParaRPr sz="2549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624" y="2348271"/>
            <a:ext cx="3294717" cy="3294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>
            <a:off x="5872578" y="2307011"/>
            <a:ext cx="3294717" cy="1018760"/>
          </a:xfrm>
          <a:prstGeom prst="round2DiagRect">
            <a:avLst>
              <a:gd name="adj1" fmla="val 45876"/>
              <a:gd name="adj2" fmla="val 0"/>
            </a:avLst>
          </a:prstGeom>
          <a:solidFill>
            <a:srgbClr val="B71F73"/>
          </a:solidFill>
          <a:ln>
            <a:noFill/>
          </a:ln>
        </p:spPr>
        <p:txBody>
          <a:bodyPr spcFirstLastPara="1" wrap="square" lIns="51419" tIns="51419" rIns="51419" bIns="51419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1342271" y="-1919081"/>
            <a:ext cx="4349018" cy="4349018"/>
          </a:xfrm>
          <a:prstGeom prst="ellipse">
            <a:avLst/>
          </a:prstGeom>
          <a:solidFill>
            <a:srgbClr val="069EC6"/>
          </a:solidFill>
          <a:ln>
            <a:noFill/>
          </a:ln>
        </p:spPr>
        <p:txBody>
          <a:bodyPr spcFirstLastPara="1" wrap="square" lIns="51419" tIns="51419" rIns="51419" bIns="51419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82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2985028" y="3355033"/>
            <a:ext cx="4098883" cy="52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endParaRPr sz="3074">
              <a:solidFill>
                <a:srgbClr val="013C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5480992" y="2509234"/>
            <a:ext cx="3795212" cy="235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 algn="just">
              <a:buClr>
                <a:srgbClr val="000000"/>
              </a:buClr>
              <a:buSzPts val="4100"/>
            </a:pPr>
            <a:r>
              <a:rPr lang="en" sz="3749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      Perbedaan</a:t>
            </a:r>
            <a:endParaRPr sz="3749" dirty="0">
              <a:solidFill>
                <a:srgbClr val="FFFF00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algn="just">
              <a:buClr>
                <a:srgbClr val="000000"/>
              </a:buClr>
              <a:buSzPts val="4100"/>
            </a:pPr>
            <a:r>
              <a:rPr lang="en" sz="3749" dirty="0">
                <a:solidFill>
                  <a:srgbClr val="FFFF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 </a:t>
            </a:r>
            <a:r>
              <a:rPr lang="en" sz="2699" b="1" dirty="0">
                <a:solidFill>
                  <a:srgbClr val="FFFF00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sz="1574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342815" indent="-266633" algn="just">
              <a:buClr>
                <a:srgbClr val="FFFF00"/>
              </a:buClr>
              <a:buSzPts val="2000"/>
              <a:buFont typeface="Nunito Sans SemiBold"/>
              <a:buChar char="●"/>
            </a:pP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Waktu dan Biaya yang dibutuhkan</a:t>
            </a:r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342815" indent="-266633" algn="just">
              <a:buClr>
                <a:srgbClr val="FFFF00"/>
              </a:buClr>
              <a:buSzPts val="2000"/>
              <a:buFont typeface="Nunito Sans SemiBold"/>
              <a:buChar char="●"/>
            </a:pP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Pengakuan Merk dimata pelanggan</a:t>
            </a:r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342815" indent="-266633" algn="just">
              <a:buClr>
                <a:srgbClr val="FFFF00"/>
              </a:buClr>
              <a:buSzPts val="2000"/>
              <a:buFont typeface="Nunito Sans SemiBold"/>
              <a:buChar char="●"/>
            </a:pP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Akses kepada pelanggan</a:t>
            </a:r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marL="342815" indent="-266633" algn="just">
              <a:buClr>
                <a:srgbClr val="FFFF00"/>
              </a:buClr>
              <a:buSzPts val="2000"/>
              <a:buFont typeface="Nunito Sans SemiBold"/>
              <a:buChar char="●"/>
            </a:pPr>
            <a:r>
              <a:rPr lang="en" sz="1500" dirty="0">
                <a:solidFill>
                  <a:srgbClr val="FFFF0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Tingkat Persaingan dan Metode Promosi</a:t>
            </a:r>
            <a:endParaRPr sz="1500" dirty="0">
              <a:solidFill>
                <a:srgbClr val="FFFF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9123640" y="4901355"/>
            <a:ext cx="343261" cy="45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19" tIns="25700" rIns="51419" bIns="25700" anchor="t" anchorCtr="0">
            <a:spAutoFit/>
          </a:bodyPr>
          <a:lstStyle/>
          <a:p>
            <a:pPr>
              <a:buClr>
                <a:srgbClr val="000000"/>
              </a:buClr>
              <a:buSzPts val="4100"/>
            </a:pPr>
            <a:r>
              <a:rPr lang="en" sz="2624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6</a:t>
            </a:r>
            <a:endParaRPr sz="2549">
              <a:solidFill>
                <a:schemeClr val="lt1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896" y="2737778"/>
            <a:ext cx="2676671" cy="267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19509" y="1628775"/>
            <a:ext cx="4090880" cy="300039"/>
          </a:xfrm>
        </p:spPr>
        <p:txBody>
          <a:bodyPr>
            <a:normAutofit fontScale="90000"/>
          </a:bodyPr>
          <a:lstStyle/>
          <a:p>
            <a:pPr algn="l"/>
            <a:r>
              <a:rPr lang="en-ID">
                <a:solidFill>
                  <a:srgbClr val="FFFF00"/>
                </a:solidFill>
              </a:rPr>
              <a:t>Marketplace (Pasar Online)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1E395-CD94-57B7-1BFF-E07A8541F1CF}"/>
              </a:ext>
            </a:extLst>
          </p:cNvPr>
          <p:cNvSpPr txBox="1"/>
          <p:nvPr/>
        </p:nvSpPr>
        <p:spPr>
          <a:xfrm>
            <a:off x="2881313" y="2148291"/>
            <a:ext cx="1713936" cy="248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13" b="1">
                <a:latin typeface="inherit"/>
              </a:rPr>
              <a:t>M</a:t>
            </a:r>
            <a:r>
              <a:rPr lang="en-ID" sz="1013" b="1">
                <a:latin typeface="inherit"/>
              </a:rPr>
              <a:t>arketplace mobile</a:t>
            </a:r>
            <a:endParaRPr lang="en-ID" sz="1013">
              <a:latin typeface="inheri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66EAC-C4D3-70AB-FDEC-E06E063D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3" y="2520721"/>
            <a:ext cx="1200150" cy="2394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75290-DE8F-BDE4-2510-9B409FACD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249" y="2512762"/>
            <a:ext cx="1071563" cy="2396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9C9E4-8BAE-A9A4-47DE-5EE805849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39" y="2519421"/>
            <a:ext cx="1172965" cy="2382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FFA08-6487-C654-89BF-EAF8F48F9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27" y="2519421"/>
            <a:ext cx="1189399" cy="23828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90AA01-DD42-1D26-BB04-92F9591FC8BE}"/>
              </a:ext>
            </a:extLst>
          </p:cNvPr>
          <p:cNvSpPr txBox="1"/>
          <p:nvPr/>
        </p:nvSpPr>
        <p:spPr>
          <a:xfrm>
            <a:off x="2881314" y="4976469"/>
            <a:ext cx="1066582" cy="248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13">
                <a:latin typeface="inherit"/>
              </a:rPr>
              <a:t>Tokopedia</a:t>
            </a:r>
            <a:endParaRPr lang="en-ID" sz="1013">
              <a:latin typeface="inheri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824D4-D5DD-A42E-F7D9-AD37195D6446}"/>
              </a:ext>
            </a:extLst>
          </p:cNvPr>
          <p:cNvSpPr txBox="1"/>
          <p:nvPr/>
        </p:nvSpPr>
        <p:spPr>
          <a:xfrm>
            <a:off x="4674061" y="4976469"/>
            <a:ext cx="1066582" cy="248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13">
                <a:latin typeface="inherit"/>
              </a:rPr>
              <a:t>Shopee</a:t>
            </a:r>
            <a:endParaRPr lang="en-ID" sz="1013">
              <a:latin typeface="inheri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5A1EAE-BD52-61C1-0427-A8ECEEB51049}"/>
              </a:ext>
            </a:extLst>
          </p:cNvPr>
          <p:cNvSpPr txBox="1"/>
          <p:nvPr/>
        </p:nvSpPr>
        <p:spPr>
          <a:xfrm>
            <a:off x="6316319" y="4958217"/>
            <a:ext cx="1066582" cy="248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13">
                <a:latin typeface="inherit"/>
              </a:rPr>
              <a:t>Lazada</a:t>
            </a:r>
            <a:endParaRPr lang="en-ID" sz="1013">
              <a:latin typeface="inheri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ED2EE-2AD1-585F-82C5-18E78C2F0A9A}"/>
              </a:ext>
            </a:extLst>
          </p:cNvPr>
          <p:cNvSpPr txBox="1"/>
          <p:nvPr/>
        </p:nvSpPr>
        <p:spPr>
          <a:xfrm>
            <a:off x="8019044" y="4955866"/>
            <a:ext cx="1066582" cy="248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13">
                <a:latin typeface="inherit"/>
              </a:rPr>
              <a:t>Bukalapak</a:t>
            </a:r>
            <a:endParaRPr lang="en-ID" sz="1013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8107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57C324-F6AE-AC77-59A1-06C5331E1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7" y="1845936"/>
            <a:ext cx="4173736" cy="2526041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FCFFB-BF41-FCC6-78D4-555CD72B2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336" y="4114802"/>
            <a:ext cx="3986213" cy="6497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500">
                <a:solidFill>
                  <a:srgbClr val="FFFFC1"/>
                </a:solidFill>
                <a:latin typeface="Algerian" panose="04020705040A02060702" pitchFamily="82" charset="0"/>
              </a:rPr>
              <a:t>Terimakasih</a:t>
            </a:r>
            <a:endParaRPr lang="en-ID" sz="4500">
              <a:solidFill>
                <a:srgbClr val="FFFFC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24178" y="1535524"/>
            <a:ext cx="5143501" cy="3932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Perkembangan Bentuk Masyarakat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24177" y="2185989"/>
            <a:ext cx="6220420" cy="649312"/>
          </a:xfrm>
          <a:solidFill>
            <a:srgbClr val="16422C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lvl="0"/>
            <a:r>
              <a:rPr lang="en-US">
                <a:latin typeface="Adobe Garamond Pro" panose="02020502060506020403" pitchFamily="18" charset="0"/>
              </a:rPr>
              <a:t>Sampai jaman sekang ini manusia telah menempuh empat jenis masyarakat yaitu: Masa Berburu, masa Bertani, masa industry dan masa informasi, serta sedang menuju tahap kelima</a:t>
            </a:r>
            <a:endParaRPr lang="en-US" dirty="0">
              <a:latin typeface="Adobe Garamond Pro" panose="020205020605060204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C63CF-CCB2-E074-BEF9-650F66FCC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78" b="2329"/>
          <a:stretch/>
        </p:blipFill>
        <p:spPr>
          <a:xfrm>
            <a:off x="3545682" y="2835300"/>
            <a:ext cx="4977408" cy="2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24178" y="1535524"/>
            <a:ext cx="5143501" cy="3932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Pengguna Internet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24177" y="2185989"/>
            <a:ext cx="6220420" cy="64931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D0CC4-9E9A-AB86-2BC5-3E9EE763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34" y="2169771"/>
            <a:ext cx="5512932" cy="31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24175" y="1535524"/>
            <a:ext cx="6300788" cy="3932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Data Pertumbuhan Pengguna Internet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24177" y="2185989"/>
            <a:ext cx="6220420" cy="64931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A698E-68E7-B55E-597E-8D3D896D8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306" y="2100265"/>
            <a:ext cx="5705390" cy="32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24175" y="1535524"/>
            <a:ext cx="6300788" cy="3932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Pengguna Sosial Media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24177" y="2185989"/>
            <a:ext cx="6220420" cy="64931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6E98A-450C-A8F8-555D-26EDEEAF8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5" y="2057401"/>
            <a:ext cx="5615689" cy="32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24175" y="1535524"/>
            <a:ext cx="6300788" cy="3932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Aktivitas Keuangan Indonesia 2022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24177" y="2185989"/>
            <a:ext cx="6220420" cy="64931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6FF4E-A7EC-550C-807C-60BD4137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2" y="2105113"/>
            <a:ext cx="5690902" cy="32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24175" y="1535524"/>
            <a:ext cx="6300788" cy="3932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</a:rPr>
              <a:t>Data Aktivitas Online Shopping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24177" y="2185989"/>
            <a:ext cx="6220420" cy="649312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B85AC-BFA1-EA2C-D437-8F3213CC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7" y="2120677"/>
            <a:ext cx="6419023" cy="320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2482</TotalTime>
  <Words>988</Words>
  <Application>Microsoft Office PowerPoint</Application>
  <PresentationFormat>Widescreen</PresentationFormat>
  <Paragraphs>174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Adobe Garamond Pro</vt:lpstr>
      <vt:lpstr>Adobe Garamond Pro Bold</vt:lpstr>
      <vt:lpstr>Algerian</vt:lpstr>
      <vt:lpstr>Arial</vt:lpstr>
      <vt:lpstr>Calibri</vt:lpstr>
      <vt:lpstr>Cambria</vt:lpstr>
      <vt:lpstr>Century Gothic</vt:lpstr>
      <vt:lpstr>inherit</vt:lpstr>
      <vt:lpstr>Nunito Sans</vt:lpstr>
      <vt:lpstr>Nunito Sans Black</vt:lpstr>
      <vt:lpstr>Nunito Sans SemiBold</vt:lpstr>
      <vt:lpstr>Poppins</vt:lpstr>
      <vt:lpstr>Poppins-Bold</vt:lpstr>
      <vt:lpstr>Poppins-Regular</vt:lpstr>
      <vt:lpstr>Blue atom design template</vt:lpstr>
      <vt:lpstr>E-Commerce dan Toko Digital</vt:lpstr>
      <vt:lpstr>E-Commerce pada Metaverse (2025-2030) </vt:lpstr>
      <vt:lpstr>Besarnya Gelombang Perubahan</vt:lpstr>
      <vt:lpstr>Perkembangan Bentuk Masyarakat</vt:lpstr>
      <vt:lpstr>Data Pengguna Internet Indonesia 2022</vt:lpstr>
      <vt:lpstr>Data Pertumbuhan Pengguna Internet Indonesia 2022</vt:lpstr>
      <vt:lpstr>Data Pengguna Sosial Media Indonesia 2022</vt:lpstr>
      <vt:lpstr>Data Aktivitas Keuangan Indonesia 2022</vt:lpstr>
      <vt:lpstr>Data Aktivitas Online Shopping</vt:lpstr>
      <vt:lpstr>Data Sosial Media di Indonesia 2022</vt:lpstr>
      <vt:lpstr>Transformasi Digital</vt:lpstr>
      <vt:lpstr>Sifat Masyarakat 5.0</vt:lpstr>
      <vt:lpstr>E-Commerce Terlaris di Indonesia 2022</vt:lpstr>
      <vt:lpstr>Layanan Gojek</vt:lpstr>
      <vt:lpstr>Layanan Grab</vt:lpstr>
      <vt:lpstr>Layanan Sistem Pembayaran</vt:lpstr>
      <vt:lpstr>Jasa Pengiriman Paket</vt:lpstr>
      <vt:lpstr>Pengecekan Pembayaran Jualan Online</vt:lpstr>
      <vt:lpstr>Pengecekan Pembayaran Jualan Online</vt:lpstr>
      <vt:lpstr>Contoh Pengelolaan Double Order</vt:lpstr>
      <vt:lpstr>Tren Penggunaan alat Bayar</vt:lpstr>
      <vt:lpstr>Strategi Bisnis Go Digital</vt:lpstr>
      <vt:lpstr>Strategi Bisnis Digital Kedepan</vt:lpstr>
      <vt:lpstr>Contoh Pemanfaatan Data Digital</vt:lpstr>
      <vt:lpstr>Pengembangan Strategi Marketing</vt:lpstr>
      <vt:lpstr>Pengembangan Strategi Marketing</vt:lpstr>
      <vt:lpstr>Pengembangan Strategi Produk</vt:lpstr>
      <vt:lpstr>Marketplace (Pasar Online)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Marketplace (Pasar Online)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digital minset</dc:title>
  <dc:creator>deni</dc:creator>
  <cp:lastModifiedBy>deni</cp:lastModifiedBy>
  <cp:revision>36</cp:revision>
  <dcterms:created xsi:type="dcterms:W3CDTF">2022-07-18T12:34:11Z</dcterms:created>
  <dcterms:modified xsi:type="dcterms:W3CDTF">2023-07-29T10:08:50Z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