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00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8" r:id="rId22"/>
    <p:sldId id="275" r:id="rId23"/>
    <p:sldId id="279" r:id="rId24"/>
    <p:sldId id="276" r:id="rId25"/>
    <p:sldId id="277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512" r:id="rId34"/>
    <p:sldId id="513" r:id="rId35"/>
    <p:sldId id="398" r:id="rId36"/>
    <p:sldId id="514" r:id="rId37"/>
    <p:sldId id="392" r:id="rId38"/>
    <p:sldId id="397" r:id="rId39"/>
    <p:sldId id="341" r:id="rId40"/>
    <p:sldId id="515" r:id="rId41"/>
    <p:sldId id="516" r:id="rId42"/>
    <p:sldId id="289" r:id="rId43"/>
    <p:sldId id="517" r:id="rId44"/>
    <p:sldId id="488" r:id="rId45"/>
    <p:sldId id="518" r:id="rId46"/>
    <p:sldId id="519" r:id="rId47"/>
    <p:sldId id="396" r:id="rId48"/>
    <p:sldId id="467" r:id="rId49"/>
    <p:sldId id="520" r:id="rId50"/>
    <p:sldId id="352" r:id="rId51"/>
    <p:sldId id="523" r:id="rId52"/>
    <p:sldId id="288" r:id="rId53"/>
    <p:sldId id="452" r:id="rId54"/>
    <p:sldId id="407" r:id="rId55"/>
    <p:sldId id="481" r:id="rId56"/>
    <p:sldId id="524" r:id="rId57"/>
    <p:sldId id="447" r:id="rId58"/>
    <p:sldId id="492" r:id="rId59"/>
    <p:sldId id="460" r:id="rId60"/>
    <p:sldId id="461" r:id="rId61"/>
    <p:sldId id="462" r:id="rId62"/>
    <p:sldId id="468" r:id="rId63"/>
    <p:sldId id="469" r:id="rId64"/>
    <p:sldId id="470" r:id="rId65"/>
    <p:sldId id="473" r:id="rId66"/>
    <p:sldId id="474" r:id="rId67"/>
    <p:sldId id="475" r:id="rId68"/>
    <p:sldId id="483" r:id="rId69"/>
    <p:sldId id="299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itha Kamath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2A1E"/>
    <a:srgbClr val="E20000"/>
    <a:srgbClr val="CC0000"/>
    <a:srgbClr val="BF3B17"/>
    <a:srgbClr val="C03E16"/>
    <a:srgbClr val="BF2317"/>
    <a:srgbClr val="C11515"/>
    <a:srgbClr val="BF2F17"/>
    <a:srgbClr val="BD1D19"/>
    <a:srgbClr val="BC3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451" autoAdjust="0"/>
  </p:normalViewPr>
  <p:slideViewPr>
    <p:cSldViewPr snapToGrid="0">
      <p:cViewPr varScale="1">
        <p:scale>
          <a:sx n="75" d="100"/>
          <a:sy n="75" d="100"/>
        </p:scale>
        <p:origin x="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        Tune-up Parts Cost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50-59</c:v>
                </c:pt>
                <c:pt idx="1">
                  <c:v>60-69</c:v>
                </c:pt>
                <c:pt idx="2">
                  <c:v>70-79</c:v>
                </c:pt>
                <c:pt idx="3">
                  <c:v>80-89</c:v>
                </c:pt>
                <c:pt idx="4">
                  <c:v>90-99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13</c:v>
                </c:pt>
                <c:pt idx="2">
                  <c:v>16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D4-4397-AF71-9E278C5FB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96169736"/>
        <c:axId val="396170128"/>
      </c:barChart>
      <c:catAx>
        <c:axId val="396169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Parts Cost 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70128"/>
        <c:crosses val="autoZero"/>
        <c:auto val="1"/>
        <c:lblAlgn val="ctr"/>
        <c:lblOffset val="100"/>
        <c:noMultiLvlLbl val="0"/>
      </c:catAx>
      <c:valAx>
        <c:axId val="39617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69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3B4F20-2A0D-4903-933B-52DE51AEC5AD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AC7B1EB3-4BD8-4B4F-B58C-118DC471B66E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Data</a:t>
          </a:r>
        </a:p>
      </dgm:t>
    </dgm:pt>
    <dgm:pt modelId="{B8506E59-CA4F-474E-AB88-55C194A98534}" type="parTrans" cxnId="{14EC2E9C-FE3E-4BDC-A553-8EE7CB01EFB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B8FB084-7CD7-40A3-85BD-279569F0BEC4}" type="sibTrans" cxnId="{14EC2E9C-FE3E-4BDC-A553-8EE7CB01EFB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0732490-6C8F-44C7-8F38-C85C5A966A66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Qualitative</a:t>
          </a:r>
        </a:p>
      </dgm:t>
    </dgm:pt>
    <dgm:pt modelId="{79B598FE-F241-4CA7-BB21-331292327391}" type="parTrans" cxnId="{FA49A4D7-3431-479C-A37D-1148FCF7B6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1F4EDA7-7BA0-4458-B547-351072D2BD3E}" type="sibTrans" cxnId="{FA49A4D7-3431-479C-A37D-1148FCF7B6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6D1587-5E9A-4C67-A411-178E512802F5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Quantitative</a:t>
          </a:r>
        </a:p>
      </dgm:t>
    </dgm:pt>
    <dgm:pt modelId="{70949F93-4C6A-4D97-BBEB-54B5CAFEECE7}" type="parTrans" cxnId="{93C661B1-62A9-4342-829D-9F2EE836648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64F3B25-618C-4BCF-A4A0-C81A285BA0F6}" type="sibTrans" cxnId="{93C661B1-62A9-4342-829D-9F2EE836648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2DC363-43D4-4C33-A428-0147FFA5DC7C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Numeric</a:t>
          </a:r>
        </a:p>
      </dgm:t>
    </dgm:pt>
    <dgm:pt modelId="{817E10E3-CB72-46CB-A5FE-05C0E64CB16E}" type="parTrans" cxnId="{1D1688FB-8856-4094-A12C-9DA88BEF33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80D4DBD-D7C8-4967-A67E-8C9FE685B673}" type="sibTrans" cxnId="{1D1688FB-8856-4094-A12C-9DA88BEF33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1D2F636-63F1-43AF-83A6-503C984C9608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Non-numeric</a:t>
          </a:r>
        </a:p>
      </dgm:t>
    </dgm:pt>
    <dgm:pt modelId="{091F9E62-BFDD-4195-804F-F09C54CD3A57}" type="parTrans" cxnId="{F758409B-2E9D-4AF0-A52B-F37C3622D53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2B6957E-FB0B-4C91-97CA-C1D55F4D4A88}" type="sibTrans" cxnId="{F758409B-2E9D-4AF0-A52B-F37C3622D53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46FA895-E87E-4D32-9FC4-08DB6CB4B2AA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Numeric</a:t>
          </a:r>
        </a:p>
      </dgm:t>
    </dgm:pt>
    <dgm:pt modelId="{4B26B906-94A9-4645-ABDA-AA48164C0256}" type="parTrans" cxnId="{EEB3302D-485E-42FB-967D-EFC7B77054F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791C468-AD56-4D4F-B90A-A32BCA535561}" type="sibTrans" cxnId="{EEB3302D-485E-42FB-967D-EFC7B77054F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D2C2AD6-9A44-437B-BB9C-4356AEB1CA7B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Nominal</a:t>
          </a:r>
        </a:p>
      </dgm:t>
    </dgm:pt>
    <dgm:pt modelId="{07C33CFF-B01C-4F66-85F6-7D7404E75940}" type="parTrans" cxnId="{8AD6C663-F9C3-4B91-9BFA-FDE310DE5C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79E98B2-DF66-43BA-8846-70DEB6DEF6D4}" type="sibTrans" cxnId="{8AD6C663-F9C3-4B91-9BFA-FDE310DE5C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FDFAF51-1199-4DEA-9CE6-B9A655371B34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Ordinal</a:t>
          </a:r>
        </a:p>
      </dgm:t>
    </dgm:pt>
    <dgm:pt modelId="{B112B36F-DE6C-4064-A721-F2FE52145F79}" type="parTrans" cxnId="{02DB2161-F708-4B83-B082-CF818AB2DF3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C07BB2B-9751-484D-848A-7D4A0FD7A49B}" type="sibTrans" cxnId="{02DB2161-F708-4B83-B082-CF818AB2DF3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EDF4F8-7E12-4B8E-89AB-F2470C1A4F59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Nominal</a:t>
          </a:r>
        </a:p>
      </dgm:t>
    </dgm:pt>
    <dgm:pt modelId="{B83BBB1E-7444-4D2B-98DC-D4477A8D1BAC}" type="parTrans" cxnId="{671B4E88-A845-40AF-9B7E-70B8AF1806F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073BB3A-3D60-46A9-B9F8-8DEF7358BA93}" type="sibTrans" cxnId="{671B4E88-A845-40AF-9B7E-70B8AF1806F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10A1CB5-9032-4620-9AFD-2A859755F6AF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Ordinal</a:t>
          </a:r>
        </a:p>
      </dgm:t>
    </dgm:pt>
    <dgm:pt modelId="{C13E3FBF-CB84-4E42-B6D6-D18C40A4EF2D}" type="parTrans" cxnId="{B7B0E71E-2C8C-4F13-9E22-D9C474449C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06B9182-C85A-4585-BC8D-EB05915BE976}" type="sibTrans" cxnId="{B7B0E71E-2C8C-4F13-9E22-D9C474449C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E09DAE-406C-44B9-AF29-8538AEE97BCE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Interval</a:t>
          </a:r>
        </a:p>
      </dgm:t>
    </dgm:pt>
    <dgm:pt modelId="{0A69F6E1-1508-4C7A-B8C1-35DB1CDB5C7F}" type="parTrans" cxnId="{BB1B279D-1680-477D-A61F-91D7B39D7E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38DDCDE-D39F-4A14-81E2-0F7F0FC11EF8}" type="sibTrans" cxnId="{BB1B279D-1680-477D-A61F-91D7B39D7E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475465-30ED-49B6-AFBF-6FDA71EFAC7A}" type="asst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Ratio</a:t>
          </a:r>
        </a:p>
      </dgm:t>
    </dgm:pt>
    <dgm:pt modelId="{B316FBC4-F493-44C3-8CDC-AE8E8C5D2F61}" type="parTrans" cxnId="{ABA74C07-5968-48E4-8C38-1B6B3D558D3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605A13D-3647-44E5-AD03-5D93206F5A8B}" type="sibTrans" cxnId="{ABA74C07-5968-48E4-8C38-1B6B3D558D3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6BD74A3-DFA2-4636-B1F8-A31E0BE2EF30}" type="pres">
      <dgm:prSet presAssocID="{013B4F20-2A0D-4903-933B-52DE51AEC5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5962871-0927-4C9A-8622-05962920DB23}" type="pres">
      <dgm:prSet presAssocID="{AC7B1EB3-4BD8-4B4F-B58C-118DC471B66E}" presName="hierRoot1" presStyleCnt="0">
        <dgm:presLayoutVars>
          <dgm:hierBranch val="init"/>
        </dgm:presLayoutVars>
      </dgm:prSet>
      <dgm:spPr/>
    </dgm:pt>
    <dgm:pt modelId="{06EA510E-E912-488B-9695-5D79AC61DFBE}" type="pres">
      <dgm:prSet presAssocID="{AC7B1EB3-4BD8-4B4F-B58C-118DC471B66E}" presName="rootComposite1" presStyleCnt="0"/>
      <dgm:spPr/>
    </dgm:pt>
    <dgm:pt modelId="{A45B61BB-2952-4FD8-A410-F2E54305F844}" type="pres">
      <dgm:prSet presAssocID="{AC7B1EB3-4BD8-4B4F-B58C-118DC471B66E}" presName="rootText1" presStyleLbl="node0" presStyleIdx="0" presStyleCnt="1">
        <dgm:presLayoutVars>
          <dgm:chPref val="3"/>
        </dgm:presLayoutVars>
      </dgm:prSet>
      <dgm:spPr/>
    </dgm:pt>
    <dgm:pt modelId="{5295854C-3B50-4309-8FB2-1546C49348BB}" type="pres">
      <dgm:prSet presAssocID="{AC7B1EB3-4BD8-4B4F-B58C-118DC471B66E}" presName="rootConnector1" presStyleLbl="node1" presStyleIdx="0" presStyleCnt="0"/>
      <dgm:spPr/>
    </dgm:pt>
    <dgm:pt modelId="{097348A3-18B6-42A4-BC57-EF08E5CB6AA9}" type="pres">
      <dgm:prSet presAssocID="{AC7B1EB3-4BD8-4B4F-B58C-118DC471B66E}" presName="hierChild2" presStyleCnt="0"/>
      <dgm:spPr/>
    </dgm:pt>
    <dgm:pt modelId="{12AACF1F-E149-4A7D-AADF-50D420078915}" type="pres">
      <dgm:prSet presAssocID="{AC7B1EB3-4BD8-4B4F-B58C-118DC471B66E}" presName="hierChild3" presStyleCnt="0"/>
      <dgm:spPr/>
    </dgm:pt>
    <dgm:pt modelId="{292A1526-4DB4-4678-B301-8F4233A8D41D}" type="pres">
      <dgm:prSet presAssocID="{79B598FE-F241-4CA7-BB21-331292327391}" presName="Name111" presStyleLbl="parChTrans1D2" presStyleIdx="0" presStyleCnt="2"/>
      <dgm:spPr/>
    </dgm:pt>
    <dgm:pt modelId="{F24AF2B9-5C4D-4B33-9FED-9DB733AA671E}" type="pres">
      <dgm:prSet presAssocID="{40732490-6C8F-44C7-8F38-C85C5A966A66}" presName="hierRoot3" presStyleCnt="0">
        <dgm:presLayoutVars>
          <dgm:hierBranch val="init"/>
        </dgm:presLayoutVars>
      </dgm:prSet>
      <dgm:spPr/>
    </dgm:pt>
    <dgm:pt modelId="{CA227F0A-E88B-43D3-9098-07B8E62A7265}" type="pres">
      <dgm:prSet presAssocID="{40732490-6C8F-44C7-8F38-C85C5A966A66}" presName="rootComposite3" presStyleCnt="0"/>
      <dgm:spPr/>
    </dgm:pt>
    <dgm:pt modelId="{4D0FBADE-8380-4C2E-9B89-5BC795C0098E}" type="pres">
      <dgm:prSet presAssocID="{40732490-6C8F-44C7-8F38-C85C5A966A66}" presName="rootText3" presStyleLbl="asst1" presStyleIdx="0" presStyleCnt="11">
        <dgm:presLayoutVars>
          <dgm:chPref val="3"/>
        </dgm:presLayoutVars>
      </dgm:prSet>
      <dgm:spPr/>
    </dgm:pt>
    <dgm:pt modelId="{19582590-5F68-4571-A8A0-FCC14DE45B1F}" type="pres">
      <dgm:prSet presAssocID="{40732490-6C8F-44C7-8F38-C85C5A966A66}" presName="rootConnector3" presStyleLbl="asst1" presStyleIdx="0" presStyleCnt="11"/>
      <dgm:spPr/>
    </dgm:pt>
    <dgm:pt modelId="{2BBEBED6-6F43-40E4-8947-2CD26C5FD809}" type="pres">
      <dgm:prSet presAssocID="{40732490-6C8F-44C7-8F38-C85C5A966A66}" presName="hierChild6" presStyleCnt="0"/>
      <dgm:spPr/>
    </dgm:pt>
    <dgm:pt modelId="{FFC9093C-CF04-4D46-AD3F-082EBFB99AAC}" type="pres">
      <dgm:prSet presAssocID="{40732490-6C8F-44C7-8F38-C85C5A966A66}" presName="hierChild7" presStyleCnt="0"/>
      <dgm:spPr/>
    </dgm:pt>
    <dgm:pt modelId="{032110B5-8813-48F3-9085-67E6847F3011}" type="pres">
      <dgm:prSet presAssocID="{817E10E3-CB72-46CB-A5FE-05C0E64CB16E}" presName="Name111" presStyleLbl="parChTrans1D3" presStyleIdx="0" presStyleCnt="3"/>
      <dgm:spPr/>
    </dgm:pt>
    <dgm:pt modelId="{B6307FBB-56E7-4A5D-9886-2986528AE34A}" type="pres">
      <dgm:prSet presAssocID="{C22DC363-43D4-4C33-A428-0147FFA5DC7C}" presName="hierRoot3" presStyleCnt="0">
        <dgm:presLayoutVars>
          <dgm:hierBranch val="init"/>
        </dgm:presLayoutVars>
      </dgm:prSet>
      <dgm:spPr/>
    </dgm:pt>
    <dgm:pt modelId="{5F08C3BD-CF68-49E4-8893-237EEEC0FA6D}" type="pres">
      <dgm:prSet presAssocID="{C22DC363-43D4-4C33-A428-0147FFA5DC7C}" presName="rootComposite3" presStyleCnt="0"/>
      <dgm:spPr/>
    </dgm:pt>
    <dgm:pt modelId="{B275C4BD-C7C8-4446-8120-545F1A40E76F}" type="pres">
      <dgm:prSet presAssocID="{C22DC363-43D4-4C33-A428-0147FFA5DC7C}" presName="rootText3" presStyleLbl="asst1" presStyleIdx="1" presStyleCnt="11">
        <dgm:presLayoutVars>
          <dgm:chPref val="3"/>
        </dgm:presLayoutVars>
      </dgm:prSet>
      <dgm:spPr/>
    </dgm:pt>
    <dgm:pt modelId="{C3FA9EFB-0EC9-4AD5-BDBC-38C76911944C}" type="pres">
      <dgm:prSet presAssocID="{C22DC363-43D4-4C33-A428-0147FFA5DC7C}" presName="rootConnector3" presStyleLbl="asst1" presStyleIdx="1" presStyleCnt="11"/>
      <dgm:spPr/>
    </dgm:pt>
    <dgm:pt modelId="{8E113EEB-8EDA-432D-B100-93493AF72D33}" type="pres">
      <dgm:prSet presAssocID="{C22DC363-43D4-4C33-A428-0147FFA5DC7C}" presName="hierChild6" presStyleCnt="0"/>
      <dgm:spPr/>
    </dgm:pt>
    <dgm:pt modelId="{F8E249C6-A0AF-4DF9-B2DB-2D6F0CD3DAC1}" type="pres">
      <dgm:prSet presAssocID="{C22DC363-43D4-4C33-A428-0147FFA5DC7C}" presName="hierChild7" presStyleCnt="0"/>
      <dgm:spPr/>
    </dgm:pt>
    <dgm:pt modelId="{392338F6-E3E7-4C94-8DFF-42BE517EEFAD}" type="pres">
      <dgm:prSet presAssocID="{07C33CFF-B01C-4F66-85F6-7D7404E75940}" presName="Name111" presStyleLbl="parChTrans1D4" presStyleIdx="0" presStyleCnt="6"/>
      <dgm:spPr/>
    </dgm:pt>
    <dgm:pt modelId="{8A1E507C-6520-4C95-84C7-FEAEED8DB469}" type="pres">
      <dgm:prSet presAssocID="{0D2C2AD6-9A44-437B-BB9C-4356AEB1CA7B}" presName="hierRoot3" presStyleCnt="0">
        <dgm:presLayoutVars>
          <dgm:hierBranch val="init"/>
        </dgm:presLayoutVars>
      </dgm:prSet>
      <dgm:spPr/>
    </dgm:pt>
    <dgm:pt modelId="{6316D436-7024-4019-B2F3-85383B1CDD32}" type="pres">
      <dgm:prSet presAssocID="{0D2C2AD6-9A44-437B-BB9C-4356AEB1CA7B}" presName="rootComposite3" presStyleCnt="0"/>
      <dgm:spPr/>
    </dgm:pt>
    <dgm:pt modelId="{B9835145-5709-415E-B4B0-5162E6582048}" type="pres">
      <dgm:prSet presAssocID="{0D2C2AD6-9A44-437B-BB9C-4356AEB1CA7B}" presName="rootText3" presStyleLbl="asst1" presStyleIdx="2" presStyleCnt="11">
        <dgm:presLayoutVars>
          <dgm:chPref val="3"/>
        </dgm:presLayoutVars>
      </dgm:prSet>
      <dgm:spPr/>
    </dgm:pt>
    <dgm:pt modelId="{8E18977D-8E17-4E89-9F9E-827B552F0FBC}" type="pres">
      <dgm:prSet presAssocID="{0D2C2AD6-9A44-437B-BB9C-4356AEB1CA7B}" presName="rootConnector3" presStyleLbl="asst1" presStyleIdx="2" presStyleCnt="11"/>
      <dgm:spPr/>
    </dgm:pt>
    <dgm:pt modelId="{26F534B4-B9D9-4F28-97F0-325EA66FA9E1}" type="pres">
      <dgm:prSet presAssocID="{0D2C2AD6-9A44-437B-BB9C-4356AEB1CA7B}" presName="hierChild6" presStyleCnt="0"/>
      <dgm:spPr/>
    </dgm:pt>
    <dgm:pt modelId="{29D8C9F1-9B98-4B3A-9970-0E5679BD0CF5}" type="pres">
      <dgm:prSet presAssocID="{0D2C2AD6-9A44-437B-BB9C-4356AEB1CA7B}" presName="hierChild7" presStyleCnt="0"/>
      <dgm:spPr/>
    </dgm:pt>
    <dgm:pt modelId="{FDF71642-BEFE-4DB1-B672-43643DBA730D}" type="pres">
      <dgm:prSet presAssocID="{B112B36F-DE6C-4064-A721-F2FE52145F79}" presName="Name111" presStyleLbl="parChTrans1D4" presStyleIdx="1" presStyleCnt="6"/>
      <dgm:spPr/>
    </dgm:pt>
    <dgm:pt modelId="{8561D1FD-A533-46D6-B972-1453612135B5}" type="pres">
      <dgm:prSet presAssocID="{EFDFAF51-1199-4DEA-9CE6-B9A655371B34}" presName="hierRoot3" presStyleCnt="0">
        <dgm:presLayoutVars>
          <dgm:hierBranch val="init"/>
        </dgm:presLayoutVars>
      </dgm:prSet>
      <dgm:spPr/>
    </dgm:pt>
    <dgm:pt modelId="{312E64E6-1EAE-4333-AF18-50B107AD255F}" type="pres">
      <dgm:prSet presAssocID="{EFDFAF51-1199-4DEA-9CE6-B9A655371B34}" presName="rootComposite3" presStyleCnt="0"/>
      <dgm:spPr/>
    </dgm:pt>
    <dgm:pt modelId="{24F5D89B-6D72-477B-8891-6A4EE1D3D108}" type="pres">
      <dgm:prSet presAssocID="{EFDFAF51-1199-4DEA-9CE6-B9A655371B34}" presName="rootText3" presStyleLbl="asst1" presStyleIdx="3" presStyleCnt="11">
        <dgm:presLayoutVars>
          <dgm:chPref val="3"/>
        </dgm:presLayoutVars>
      </dgm:prSet>
      <dgm:spPr/>
    </dgm:pt>
    <dgm:pt modelId="{A994F853-A669-4E19-9FDC-100A9E102A53}" type="pres">
      <dgm:prSet presAssocID="{EFDFAF51-1199-4DEA-9CE6-B9A655371B34}" presName="rootConnector3" presStyleLbl="asst1" presStyleIdx="3" presStyleCnt="11"/>
      <dgm:spPr/>
    </dgm:pt>
    <dgm:pt modelId="{E94456B7-6320-4E98-BE5A-E9E42FFD185C}" type="pres">
      <dgm:prSet presAssocID="{EFDFAF51-1199-4DEA-9CE6-B9A655371B34}" presName="hierChild6" presStyleCnt="0"/>
      <dgm:spPr/>
    </dgm:pt>
    <dgm:pt modelId="{9EDB9B09-2BC9-4FAF-9261-A3B0E7F261E7}" type="pres">
      <dgm:prSet presAssocID="{EFDFAF51-1199-4DEA-9CE6-B9A655371B34}" presName="hierChild7" presStyleCnt="0"/>
      <dgm:spPr/>
    </dgm:pt>
    <dgm:pt modelId="{295D78FF-E65E-4B1D-9F2E-7AB7A4ADCE70}" type="pres">
      <dgm:prSet presAssocID="{091F9E62-BFDD-4195-804F-F09C54CD3A57}" presName="Name111" presStyleLbl="parChTrans1D3" presStyleIdx="1" presStyleCnt="3"/>
      <dgm:spPr/>
    </dgm:pt>
    <dgm:pt modelId="{2CE71E26-BB62-4913-820F-664E3D6B3C5F}" type="pres">
      <dgm:prSet presAssocID="{B1D2F636-63F1-43AF-83A6-503C984C9608}" presName="hierRoot3" presStyleCnt="0">
        <dgm:presLayoutVars>
          <dgm:hierBranch val="init"/>
        </dgm:presLayoutVars>
      </dgm:prSet>
      <dgm:spPr/>
    </dgm:pt>
    <dgm:pt modelId="{E9168AB6-D142-4ED2-8EB5-1EF2CB73CF6C}" type="pres">
      <dgm:prSet presAssocID="{B1D2F636-63F1-43AF-83A6-503C984C9608}" presName="rootComposite3" presStyleCnt="0"/>
      <dgm:spPr/>
    </dgm:pt>
    <dgm:pt modelId="{8A07B981-0BDC-47EB-9AA0-47CAA519C9F4}" type="pres">
      <dgm:prSet presAssocID="{B1D2F636-63F1-43AF-83A6-503C984C9608}" presName="rootText3" presStyleLbl="asst1" presStyleIdx="4" presStyleCnt="11">
        <dgm:presLayoutVars>
          <dgm:chPref val="3"/>
        </dgm:presLayoutVars>
      </dgm:prSet>
      <dgm:spPr/>
    </dgm:pt>
    <dgm:pt modelId="{607A04F8-514F-4C42-8D00-48BBAC0E62D3}" type="pres">
      <dgm:prSet presAssocID="{B1D2F636-63F1-43AF-83A6-503C984C9608}" presName="rootConnector3" presStyleLbl="asst1" presStyleIdx="4" presStyleCnt="11"/>
      <dgm:spPr/>
    </dgm:pt>
    <dgm:pt modelId="{5F69488A-3998-4AE5-BB0D-7608ECF0E4AB}" type="pres">
      <dgm:prSet presAssocID="{B1D2F636-63F1-43AF-83A6-503C984C9608}" presName="hierChild6" presStyleCnt="0"/>
      <dgm:spPr/>
    </dgm:pt>
    <dgm:pt modelId="{ABFD40E8-99A3-49E1-9602-699C87880C42}" type="pres">
      <dgm:prSet presAssocID="{B1D2F636-63F1-43AF-83A6-503C984C9608}" presName="hierChild7" presStyleCnt="0"/>
      <dgm:spPr/>
    </dgm:pt>
    <dgm:pt modelId="{92A3874A-87BD-41D3-8E67-88DF3F109B8A}" type="pres">
      <dgm:prSet presAssocID="{B83BBB1E-7444-4D2B-98DC-D4477A8D1BAC}" presName="Name111" presStyleLbl="parChTrans1D4" presStyleIdx="2" presStyleCnt="6"/>
      <dgm:spPr/>
    </dgm:pt>
    <dgm:pt modelId="{080E8D1A-AD1E-4FFD-AA78-E4AF351CD6B9}" type="pres">
      <dgm:prSet presAssocID="{08EDF4F8-7E12-4B8E-89AB-F2470C1A4F59}" presName="hierRoot3" presStyleCnt="0">
        <dgm:presLayoutVars>
          <dgm:hierBranch val="init"/>
        </dgm:presLayoutVars>
      </dgm:prSet>
      <dgm:spPr/>
    </dgm:pt>
    <dgm:pt modelId="{BC170AEA-E169-45C9-8CA0-613F13C3F192}" type="pres">
      <dgm:prSet presAssocID="{08EDF4F8-7E12-4B8E-89AB-F2470C1A4F59}" presName="rootComposite3" presStyleCnt="0"/>
      <dgm:spPr/>
    </dgm:pt>
    <dgm:pt modelId="{0D0F5380-F7D3-4B55-AFF3-94875B4FCBB6}" type="pres">
      <dgm:prSet presAssocID="{08EDF4F8-7E12-4B8E-89AB-F2470C1A4F59}" presName="rootText3" presStyleLbl="asst1" presStyleIdx="5" presStyleCnt="11">
        <dgm:presLayoutVars>
          <dgm:chPref val="3"/>
        </dgm:presLayoutVars>
      </dgm:prSet>
      <dgm:spPr/>
    </dgm:pt>
    <dgm:pt modelId="{08B04AD0-7ABA-4D7A-8930-692994292EB0}" type="pres">
      <dgm:prSet presAssocID="{08EDF4F8-7E12-4B8E-89AB-F2470C1A4F59}" presName="rootConnector3" presStyleLbl="asst1" presStyleIdx="5" presStyleCnt="11"/>
      <dgm:spPr/>
    </dgm:pt>
    <dgm:pt modelId="{38C13700-EB97-480A-B7B3-B7D9F6204C15}" type="pres">
      <dgm:prSet presAssocID="{08EDF4F8-7E12-4B8E-89AB-F2470C1A4F59}" presName="hierChild6" presStyleCnt="0"/>
      <dgm:spPr/>
    </dgm:pt>
    <dgm:pt modelId="{F3156632-0780-4901-8E77-79994DB518EF}" type="pres">
      <dgm:prSet presAssocID="{08EDF4F8-7E12-4B8E-89AB-F2470C1A4F59}" presName="hierChild7" presStyleCnt="0"/>
      <dgm:spPr/>
    </dgm:pt>
    <dgm:pt modelId="{CD35D3F3-8C87-46AF-A97D-7209CF99AC78}" type="pres">
      <dgm:prSet presAssocID="{C13E3FBF-CB84-4E42-B6D6-D18C40A4EF2D}" presName="Name111" presStyleLbl="parChTrans1D4" presStyleIdx="3" presStyleCnt="6"/>
      <dgm:spPr/>
    </dgm:pt>
    <dgm:pt modelId="{D1429166-2F52-4343-ADD8-A1DEF0213DEC}" type="pres">
      <dgm:prSet presAssocID="{A10A1CB5-9032-4620-9AFD-2A859755F6AF}" presName="hierRoot3" presStyleCnt="0">
        <dgm:presLayoutVars>
          <dgm:hierBranch val="init"/>
        </dgm:presLayoutVars>
      </dgm:prSet>
      <dgm:spPr/>
    </dgm:pt>
    <dgm:pt modelId="{97AB4517-A9B1-4CB6-9A6A-469FC2858005}" type="pres">
      <dgm:prSet presAssocID="{A10A1CB5-9032-4620-9AFD-2A859755F6AF}" presName="rootComposite3" presStyleCnt="0"/>
      <dgm:spPr/>
    </dgm:pt>
    <dgm:pt modelId="{BEFE7C18-8339-464E-87D8-32E87859742B}" type="pres">
      <dgm:prSet presAssocID="{A10A1CB5-9032-4620-9AFD-2A859755F6AF}" presName="rootText3" presStyleLbl="asst1" presStyleIdx="6" presStyleCnt="11">
        <dgm:presLayoutVars>
          <dgm:chPref val="3"/>
        </dgm:presLayoutVars>
      </dgm:prSet>
      <dgm:spPr/>
    </dgm:pt>
    <dgm:pt modelId="{D2ED0DD8-8A09-4DC3-A659-6EFFDA718647}" type="pres">
      <dgm:prSet presAssocID="{A10A1CB5-9032-4620-9AFD-2A859755F6AF}" presName="rootConnector3" presStyleLbl="asst1" presStyleIdx="6" presStyleCnt="11"/>
      <dgm:spPr/>
    </dgm:pt>
    <dgm:pt modelId="{F062E4F5-A33F-4CE4-AA57-227E407B6C49}" type="pres">
      <dgm:prSet presAssocID="{A10A1CB5-9032-4620-9AFD-2A859755F6AF}" presName="hierChild6" presStyleCnt="0"/>
      <dgm:spPr/>
    </dgm:pt>
    <dgm:pt modelId="{0AEC812F-274A-4DAB-8601-04BB36C43C8E}" type="pres">
      <dgm:prSet presAssocID="{A10A1CB5-9032-4620-9AFD-2A859755F6AF}" presName="hierChild7" presStyleCnt="0"/>
      <dgm:spPr/>
    </dgm:pt>
    <dgm:pt modelId="{369EFAD2-85F8-47D7-A65A-21D1B179E171}" type="pres">
      <dgm:prSet presAssocID="{70949F93-4C6A-4D97-BBEB-54B5CAFEECE7}" presName="Name111" presStyleLbl="parChTrans1D2" presStyleIdx="1" presStyleCnt="2"/>
      <dgm:spPr/>
    </dgm:pt>
    <dgm:pt modelId="{CE49119C-3C6C-4D86-97B1-5E0E718CD818}" type="pres">
      <dgm:prSet presAssocID="{976D1587-5E9A-4C67-A411-178E512802F5}" presName="hierRoot3" presStyleCnt="0">
        <dgm:presLayoutVars>
          <dgm:hierBranch val="init"/>
        </dgm:presLayoutVars>
      </dgm:prSet>
      <dgm:spPr/>
    </dgm:pt>
    <dgm:pt modelId="{9253F427-42DF-40D5-A071-3FD6A085B036}" type="pres">
      <dgm:prSet presAssocID="{976D1587-5E9A-4C67-A411-178E512802F5}" presName="rootComposite3" presStyleCnt="0"/>
      <dgm:spPr/>
    </dgm:pt>
    <dgm:pt modelId="{74844D63-7CCF-4225-AE4C-7D3DF8A8C3E0}" type="pres">
      <dgm:prSet presAssocID="{976D1587-5E9A-4C67-A411-178E512802F5}" presName="rootText3" presStyleLbl="asst1" presStyleIdx="7" presStyleCnt="11">
        <dgm:presLayoutVars>
          <dgm:chPref val="3"/>
        </dgm:presLayoutVars>
      </dgm:prSet>
      <dgm:spPr/>
    </dgm:pt>
    <dgm:pt modelId="{68E59BF6-428C-4401-9EEF-AF9CF2665D46}" type="pres">
      <dgm:prSet presAssocID="{976D1587-5E9A-4C67-A411-178E512802F5}" presName="rootConnector3" presStyleLbl="asst1" presStyleIdx="7" presStyleCnt="11"/>
      <dgm:spPr/>
    </dgm:pt>
    <dgm:pt modelId="{23A7E32E-4EE3-4748-93B7-7BF2028D15E4}" type="pres">
      <dgm:prSet presAssocID="{976D1587-5E9A-4C67-A411-178E512802F5}" presName="hierChild6" presStyleCnt="0"/>
      <dgm:spPr/>
    </dgm:pt>
    <dgm:pt modelId="{DEEEFA03-6D66-4C35-AA46-1CDCA5E59701}" type="pres">
      <dgm:prSet presAssocID="{976D1587-5E9A-4C67-A411-178E512802F5}" presName="hierChild7" presStyleCnt="0"/>
      <dgm:spPr/>
    </dgm:pt>
    <dgm:pt modelId="{D0058424-F8C0-4C43-8CB4-ACED13F8FF6E}" type="pres">
      <dgm:prSet presAssocID="{4B26B906-94A9-4645-ABDA-AA48164C0256}" presName="Name111" presStyleLbl="parChTrans1D3" presStyleIdx="2" presStyleCnt="3"/>
      <dgm:spPr/>
    </dgm:pt>
    <dgm:pt modelId="{15060110-1EA2-42E3-8CCB-330181F36364}" type="pres">
      <dgm:prSet presAssocID="{346FA895-E87E-4D32-9FC4-08DB6CB4B2AA}" presName="hierRoot3" presStyleCnt="0">
        <dgm:presLayoutVars>
          <dgm:hierBranch val="init"/>
        </dgm:presLayoutVars>
      </dgm:prSet>
      <dgm:spPr/>
    </dgm:pt>
    <dgm:pt modelId="{2F6962D4-96AA-4F33-9DF3-201ACC23A20B}" type="pres">
      <dgm:prSet presAssocID="{346FA895-E87E-4D32-9FC4-08DB6CB4B2AA}" presName="rootComposite3" presStyleCnt="0"/>
      <dgm:spPr/>
    </dgm:pt>
    <dgm:pt modelId="{A7F69DA3-05F3-4261-AE5B-6AC215FA7BAB}" type="pres">
      <dgm:prSet presAssocID="{346FA895-E87E-4D32-9FC4-08DB6CB4B2AA}" presName="rootText3" presStyleLbl="asst1" presStyleIdx="8" presStyleCnt="11">
        <dgm:presLayoutVars>
          <dgm:chPref val="3"/>
        </dgm:presLayoutVars>
      </dgm:prSet>
      <dgm:spPr/>
    </dgm:pt>
    <dgm:pt modelId="{0C73740F-4631-4E39-9BB9-5AE400317E36}" type="pres">
      <dgm:prSet presAssocID="{346FA895-E87E-4D32-9FC4-08DB6CB4B2AA}" presName="rootConnector3" presStyleLbl="asst1" presStyleIdx="8" presStyleCnt="11"/>
      <dgm:spPr/>
    </dgm:pt>
    <dgm:pt modelId="{0E63BD1B-60A4-4218-9C6E-E6330F61D99A}" type="pres">
      <dgm:prSet presAssocID="{346FA895-E87E-4D32-9FC4-08DB6CB4B2AA}" presName="hierChild6" presStyleCnt="0"/>
      <dgm:spPr/>
    </dgm:pt>
    <dgm:pt modelId="{B12E3912-C56A-4986-921C-33A938041CD7}" type="pres">
      <dgm:prSet presAssocID="{346FA895-E87E-4D32-9FC4-08DB6CB4B2AA}" presName="hierChild7" presStyleCnt="0"/>
      <dgm:spPr/>
    </dgm:pt>
    <dgm:pt modelId="{7A47F5DA-EB60-42B5-A415-63B89D6EE3E2}" type="pres">
      <dgm:prSet presAssocID="{0A69F6E1-1508-4C7A-B8C1-35DB1CDB5C7F}" presName="Name111" presStyleLbl="parChTrans1D4" presStyleIdx="4" presStyleCnt="6"/>
      <dgm:spPr/>
    </dgm:pt>
    <dgm:pt modelId="{ED23114C-0FFA-40C3-92B0-8E8235E1BB02}" type="pres">
      <dgm:prSet presAssocID="{65E09DAE-406C-44B9-AF29-8538AEE97BCE}" presName="hierRoot3" presStyleCnt="0">
        <dgm:presLayoutVars>
          <dgm:hierBranch val="init"/>
        </dgm:presLayoutVars>
      </dgm:prSet>
      <dgm:spPr/>
    </dgm:pt>
    <dgm:pt modelId="{DCE2001B-2264-4D9E-9981-37874549A12E}" type="pres">
      <dgm:prSet presAssocID="{65E09DAE-406C-44B9-AF29-8538AEE97BCE}" presName="rootComposite3" presStyleCnt="0"/>
      <dgm:spPr/>
    </dgm:pt>
    <dgm:pt modelId="{BE4C03AA-EB87-464B-9A1E-0CF7A6302E5A}" type="pres">
      <dgm:prSet presAssocID="{65E09DAE-406C-44B9-AF29-8538AEE97BCE}" presName="rootText3" presStyleLbl="asst1" presStyleIdx="9" presStyleCnt="11">
        <dgm:presLayoutVars>
          <dgm:chPref val="3"/>
        </dgm:presLayoutVars>
      </dgm:prSet>
      <dgm:spPr/>
    </dgm:pt>
    <dgm:pt modelId="{FDB74E79-943D-4C5C-BCFA-F87DCF5CE4E0}" type="pres">
      <dgm:prSet presAssocID="{65E09DAE-406C-44B9-AF29-8538AEE97BCE}" presName="rootConnector3" presStyleLbl="asst1" presStyleIdx="9" presStyleCnt="11"/>
      <dgm:spPr/>
    </dgm:pt>
    <dgm:pt modelId="{C4298744-F501-4C07-B2EA-71F5B6BCF6F4}" type="pres">
      <dgm:prSet presAssocID="{65E09DAE-406C-44B9-AF29-8538AEE97BCE}" presName="hierChild6" presStyleCnt="0"/>
      <dgm:spPr/>
    </dgm:pt>
    <dgm:pt modelId="{E8A5042A-2F3E-4DCC-8E0A-2EB8D7EBA56E}" type="pres">
      <dgm:prSet presAssocID="{65E09DAE-406C-44B9-AF29-8538AEE97BCE}" presName="hierChild7" presStyleCnt="0"/>
      <dgm:spPr/>
    </dgm:pt>
    <dgm:pt modelId="{D32E9587-A6DB-4E03-AD99-2E3F7FAF96BE}" type="pres">
      <dgm:prSet presAssocID="{B316FBC4-F493-44C3-8CDC-AE8E8C5D2F61}" presName="Name111" presStyleLbl="parChTrans1D4" presStyleIdx="5" presStyleCnt="6"/>
      <dgm:spPr/>
    </dgm:pt>
    <dgm:pt modelId="{68146B07-7EFD-4DB2-96CC-04A65193B63A}" type="pres">
      <dgm:prSet presAssocID="{1C475465-30ED-49B6-AFBF-6FDA71EFAC7A}" presName="hierRoot3" presStyleCnt="0">
        <dgm:presLayoutVars>
          <dgm:hierBranch val="init"/>
        </dgm:presLayoutVars>
      </dgm:prSet>
      <dgm:spPr/>
    </dgm:pt>
    <dgm:pt modelId="{109F2AAC-209C-49DE-A3E6-C33932625144}" type="pres">
      <dgm:prSet presAssocID="{1C475465-30ED-49B6-AFBF-6FDA71EFAC7A}" presName="rootComposite3" presStyleCnt="0"/>
      <dgm:spPr/>
    </dgm:pt>
    <dgm:pt modelId="{2DE707A9-84B0-4EB9-A524-F048DEA364FB}" type="pres">
      <dgm:prSet presAssocID="{1C475465-30ED-49B6-AFBF-6FDA71EFAC7A}" presName="rootText3" presStyleLbl="asst1" presStyleIdx="10" presStyleCnt="11">
        <dgm:presLayoutVars>
          <dgm:chPref val="3"/>
        </dgm:presLayoutVars>
      </dgm:prSet>
      <dgm:spPr/>
    </dgm:pt>
    <dgm:pt modelId="{EEF9FF6D-F987-487B-9243-8B8C5A0AE60F}" type="pres">
      <dgm:prSet presAssocID="{1C475465-30ED-49B6-AFBF-6FDA71EFAC7A}" presName="rootConnector3" presStyleLbl="asst1" presStyleIdx="10" presStyleCnt="11"/>
      <dgm:spPr/>
    </dgm:pt>
    <dgm:pt modelId="{41BFFC24-0DD1-4CCA-862E-E8D66CFA985C}" type="pres">
      <dgm:prSet presAssocID="{1C475465-30ED-49B6-AFBF-6FDA71EFAC7A}" presName="hierChild6" presStyleCnt="0"/>
      <dgm:spPr/>
    </dgm:pt>
    <dgm:pt modelId="{DBCD70CB-EC4D-4382-9C6D-F284BB179143}" type="pres">
      <dgm:prSet presAssocID="{1C475465-30ED-49B6-AFBF-6FDA71EFAC7A}" presName="hierChild7" presStyleCnt="0"/>
      <dgm:spPr/>
    </dgm:pt>
  </dgm:ptLst>
  <dgm:cxnLst>
    <dgm:cxn modelId="{ABA74C07-5968-48E4-8C38-1B6B3D558D3E}" srcId="{346FA895-E87E-4D32-9FC4-08DB6CB4B2AA}" destId="{1C475465-30ED-49B6-AFBF-6FDA71EFAC7A}" srcOrd="1" destOrd="0" parTransId="{B316FBC4-F493-44C3-8CDC-AE8E8C5D2F61}" sibTransId="{8605A13D-3647-44E5-AD03-5D93206F5A8B}"/>
    <dgm:cxn modelId="{D926F00F-E94C-4C9E-A422-6D337137E848}" type="presOf" srcId="{346FA895-E87E-4D32-9FC4-08DB6CB4B2AA}" destId="{A7F69DA3-05F3-4261-AE5B-6AC215FA7BAB}" srcOrd="0" destOrd="0" presId="urn:microsoft.com/office/officeart/2005/8/layout/orgChart1"/>
    <dgm:cxn modelId="{6CD9A616-8149-4AC6-AE84-4D6F6732E54C}" type="presOf" srcId="{40732490-6C8F-44C7-8F38-C85C5A966A66}" destId="{4D0FBADE-8380-4C2E-9B89-5BC795C0098E}" srcOrd="0" destOrd="0" presId="urn:microsoft.com/office/officeart/2005/8/layout/orgChart1"/>
    <dgm:cxn modelId="{E049BD1C-B8AA-450D-929A-EA0507F55832}" type="presOf" srcId="{1C475465-30ED-49B6-AFBF-6FDA71EFAC7A}" destId="{EEF9FF6D-F987-487B-9243-8B8C5A0AE60F}" srcOrd="1" destOrd="0" presId="urn:microsoft.com/office/officeart/2005/8/layout/orgChart1"/>
    <dgm:cxn modelId="{B7B0E71E-2C8C-4F13-9E22-D9C474449C8A}" srcId="{B1D2F636-63F1-43AF-83A6-503C984C9608}" destId="{A10A1CB5-9032-4620-9AFD-2A859755F6AF}" srcOrd="1" destOrd="0" parTransId="{C13E3FBF-CB84-4E42-B6D6-D18C40A4EF2D}" sibTransId="{D06B9182-C85A-4585-BC8D-EB05915BE976}"/>
    <dgm:cxn modelId="{C9FA521F-F798-4626-A1D9-51BE49F8C310}" type="presOf" srcId="{817E10E3-CB72-46CB-A5FE-05C0E64CB16E}" destId="{032110B5-8813-48F3-9085-67E6847F3011}" srcOrd="0" destOrd="0" presId="urn:microsoft.com/office/officeart/2005/8/layout/orgChart1"/>
    <dgm:cxn modelId="{D9937E23-41D4-4299-911A-628E08A9489B}" type="presOf" srcId="{B1D2F636-63F1-43AF-83A6-503C984C9608}" destId="{607A04F8-514F-4C42-8D00-48BBAC0E62D3}" srcOrd="1" destOrd="0" presId="urn:microsoft.com/office/officeart/2005/8/layout/orgChart1"/>
    <dgm:cxn modelId="{3A40BD27-90C5-4012-99CE-6EF0FB1EE7F0}" type="presOf" srcId="{0A69F6E1-1508-4C7A-B8C1-35DB1CDB5C7F}" destId="{7A47F5DA-EB60-42B5-A415-63B89D6EE3E2}" srcOrd="0" destOrd="0" presId="urn:microsoft.com/office/officeart/2005/8/layout/orgChart1"/>
    <dgm:cxn modelId="{EEB3302D-485E-42FB-967D-EFC7B77054F9}" srcId="{976D1587-5E9A-4C67-A411-178E512802F5}" destId="{346FA895-E87E-4D32-9FC4-08DB6CB4B2AA}" srcOrd="0" destOrd="0" parTransId="{4B26B906-94A9-4645-ABDA-AA48164C0256}" sibTransId="{F791C468-AD56-4D4F-B90A-A32BCA535561}"/>
    <dgm:cxn modelId="{FED7C236-26B6-4E56-91A6-10F95E1DAB7B}" type="presOf" srcId="{A10A1CB5-9032-4620-9AFD-2A859755F6AF}" destId="{D2ED0DD8-8A09-4DC3-A659-6EFFDA718647}" srcOrd="1" destOrd="0" presId="urn:microsoft.com/office/officeart/2005/8/layout/orgChart1"/>
    <dgm:cxn modelId="{2EFE895C-D584-4CFB-B714-D3EEAA9666E9}" type="presOf" srcId="{EFDFAF51-1199-4DEA-9CE6-B9A655371B34}" destId="{A994F853-A669-4E19-9FDC-100A9E102A53}" srcOrd="1" destOrd="0" presId="urn:microsoft.com/office/officeart/2005/8/layout/orgChart1"/>
    <dgm:cxn modelId="{0D19C460-2056-4CEA-9C66-525E154D380B}" type="presOf" srcId="{79B598FE-F241-4CA7-BB21-331292327391}" destId="{292A1526-4DB4-4678-B301-8F4233A8D41D}" srcOrd="0" destOrd="0" presId="urn:microsoft.com/office/officeart/2005/8/layout/orgChart1"/>
    <dgm:cxn modelId="{02DB2161-F708-4B83-B082-CF818AB2DF3B}" srcId="{C22DC363-43D4-4C33-A428-0147FFA5DC7C}" destId="{EFDFAF51-1199-4DEA-9CE6-B9A655371B34}" srcOrd="1" destOrd="0" parTransId="{B112B36F-DE6C-4064-A721-F2FE52145F79}" sibTransId="{5C07BB2B-9751-484D-848A-7D4A0FD7A49B}"/>
    <dgm:cxn modelId="{8AD6C663-F9C3-4B91-9BFA-FDE310DE5CBB}" srcId="{C22DC363-43D4-4C33-A428-0147FFA5DC7C}" destId="{0D2C2AD6-9A44-437B-BB9C-4356AEB1CA7B}" srcOrd="0" destOrd="0" parTransId="{07C33CFF-B01C-4F66-85F6-7D7404E75940}" sibTransId="{179E98B2-DF66-43BA-8846-70DEB6DEF6D4}"/>
    <dgm:cxn modelId="{0493F344-7E0A-4985-8573-477047471C5C}" type="presOf" srcId="{AC7B1EB3-4BD8-4B4F-B58C-118DC471B66E}" destId="{A45B61BB-2952-4FD8-A410-F2E54305F844}" srcOrd="0" destOrd="0" presId="urn:microsoft.com/office/officeart/2005/8/layout/orgChart1"/>
    <dgm:cxn modelId="{BD2BEE4B-1104-4A7B-8407-936B63D38AE8}" type="presOf" srcId="{091F9E62-BFDD-4195-804F-F09C54CD3A57}" destId="{295D78FF-E65E-4B1D-9F2E-7AB7A4ADCE70}" srcOrd="0" destOrd="0" presId="urn:microsoft.com/office/officeart/2005/8/layout/orgChart1"/>
    <dgm:cxn modelId="{57ED584D-2966-4891-9CFC-9F1828A2EC4B}" type="presOf" srcId="{4B26B906-94A9-4645-ABDA-AA48164C0256}" destId="{D0058424-F8C0-4C43-8CB4-ACED13F8FF6E}" srcOrd="0" destOrd="0" presId="urn:microsoft.com/office/officeart/2005/8/layout/orgChart1"/>
    <dgm:cxn modelId="{3D31A051-239C-446B-92FB-2F56313D5FCD}" type="presOf" srcId="{0D2C2AD6-9A44-437B-BB9C-4356AEB1CA7B}" destId="{8E18977D-8E17-4E89-9F9E-827B552F0FBC}" srcOrd="1" destOrd="0" presId="urn:microsoft.com/office/officeart/2005/8/layout/orgChart1"/>
    <dgm:cxn modelId="{89EAF559-D40F-4FC3-A32D-6DAB7C6AE457}" type="presOf" srcId="{976D1587-5E9A-4C67-A411-178E512802F5}" destId="{74844D63-7CCF-4225-AE4C-7D3DF8A8C3E0}" srcOrd="0" destOrd="0" presId="urn:microsoft.com/office/officeart/2005/8/layout/orgChart1"/>
    <dgm:cxn modelId="{671B4E88-A845-40AF-9B7E-70B8AF1806FA}" srcId="{B1D2F636-63F1-43AF-83A6-503C984C9608}" destId="{08EDF4F8-7E12-4B8E-89AB-F2470C1A4F59}" srcOrd="0" destOrd="0" parTransId="{B83BBB1E-7444-4D2B-98DC-D4477A8D1BAC}" sibTransId="{9073BB3A-3D60-46A9-B9F8-8DEF7358BA93}"/>
    <dgm:cxn modelId="{55FCC488-3CC5-4066-BF15-1F67791CB424}" type="presOf" srcId="{08EDF4F8-7E12-4B8E-89AB-F2470C1A4F59}" destId="{0D0F5380-F7D3-4B55-AFF3-94875B4FCBB6}" srcOrd="0" destOrd="0" presId="urn:microsoft.com/office/officeart/2005/8/layout/orgChart1"/>
    <dgm:cxn modelId="{6638D288-9230-480F-916C-BE931705E09C}" type="presOf" srcId="{C13E3FBF-CB84-4E42-B6D6-D18C40A4EF2D}" destId="{CD35D3F3-8C87-46AF-A97D-7209CF99AC78}" srcOrd="0" destOrd="0" presId="urn:microsoft.com/office/officeart/2005/8/layout/orgChart1"/>
    <dgm:cxn modelId="{1E68F58A-C235-482F-9E4B-00C2EF7DF5B3}" type="presOf" srcId="{976D1587-5E9A-4C67-A411-178E512802F5}" destId="{68E59BF6-428C-4401-9EEF-AF9CF2665D46}" srcOrd="1" destOrd="0" presId="urn:microsoft.com/office/officeart/2005/8/layout/orgChart1"/>
    <dgm:cxn modelId="{D30D9E94-8D2A-4AD6-8033-90710AB3E13A}" type="presOf" srcId="{EFDFAF51-1199-4DEA-9CE6-B9A655371B34}" destId="{24F5D89B-6D72-477B-8891-6A4EE1D3D108}" srcOrd="0" destOrd="0" presId="urn:microsoft.com/office/officeart/2005/8/layout/orgChart1"/>
    <dgm:cxn modelId="{7B49F394-968F-4606-B682-45FC6F2A0ED1}" type="presOf" srcId="{B112B36F-DE6C-4064-A721-F2FE52145F79}" destId="{FDF71642-BEFE-4DB1-B672-43643DBA730D}" srcOrd="0" destOrd="0" presId="urn:microsoft.com/office/officeart/2005/8/layout/orgChart1"/>
    <dgm:cxn modelId="{161E2B95-C39D-4303-9DF1-C4DD16F440D8}" type="presOf" srcId="{B83BBB1E-7444-4D2B-98DC-D4477A8D1BAC}" destId="{92A3874A-87BD-41D3-8E67-88DF3F109B8A}" srcOrd="0" destOrd="0" presId="urn:microsoft.com/office/officeart/2005/8/layout/orgChart1"/>
    <dgm:cxn modelId="{E9E2029B-3414-4709-BBC1-987D11342438}" type="presOf" srcId="{C22DC363-43D4-4C33-A428-0147FFA5DC7C}" destId="{C3FA9EFB-0EC9-4AD5-BDBC-38C76911944C}" srcOrd="1" destOrd="0" presId="urn:microsoft.com/office/officeart/2005/8/layout/orgChart1"/>
    <dgm:cxn modelId="{B9970B9B-069C-44A5-A30D-DCEA4481B693}" type="presOf" srcId="{0D2C2AD6-9A44-437B-BB9C-4356AEB1CA7B}" destId="{B9835145-5709-415E-B4B0-5162E6582048}" srcOrd="0" destOrd="0" presId="urn:microsoft.com/office/officeart/2005/8/layout/orgChart1"/>
    <dgm:cxn modelId="{4EA5279B-8C6E-48B0-A0F9-2334DECE872D}" type="presOf" srcId="{B316FBC4-F493-44C3-8CDC-AE8E8C5D2F61}" destId="{D32E9587-A6DB-4E03-AD99-2E3F7FAF96BE}" srcOrd="0" destOrd="0" presId="urn:microsoft.com/office/officeart/2005/8/layout/orgChart1"/>
    <dgm:cxn modelId="{F758409B-2E9D-4AF0-A52B-F37C3622D53D}" srcId="{40732490-6C8F-44C7-8F38-C85C5A966A66}" destId="{B1D2F636-63F1-43AF-83A6-503C984C9608}" srcOrd="1" destOrd="0" parTransId="{091F9E62-BFDD-4195-804F-F09C54CD3A57}" sibTransId="{D2B6957E-FB0B-4C91-97CA-C1D55F4D4A88}"/>
    <dgm:cxn modelId="{14EC2E9C-FE3E-4BDC-A553-8EE7CB01EFBA}" srcId="{013B4F20-2A0D-4903-933B-52DE51AEC5AD}" destId="{AC7B1EB3-4BD8-4B4F-B58C-118DC471B66E}" srcOrd="0" destOrd="0" parTransId="{B8506E59-CA4F-474E-AB88-55C194A98534}" sibTransId="{8B8FB084-7CD7-40A3-85BD-279569F0BEC4}"/>
    <dgm:cxn modelId="{BB1B279D-1680-477D-A61F-91D7B39D7E36}" srcId="{346FA895-E87E-4D32-9FC4-08DB6CB4B2AA}" destId="{65E09DAE-406C-44B9-AF29-8538AEE97BCE}" srcOrd="0" destOrd="0" parTransId="{0A69F6E1-1508-4C7A-B8C1-35DB1CDB5C7F}" sibTransId="{138DDCDE-D39F-4A14-81E2-0F7F0FC11EF8}"/>
    <dgm:cxn modelId="{7BA433A0-B82C-4259-B5D3-E473C46DFE43}" type="presOf" srcId="{65E09DAE-406C-44B9-AF29-8538AEE97BCE}" destId="{FDB74E79-943D-4C5C-BCFA-F87DCF5CE4E0}" srcOrd="1" destOrd="0" presId="urn:microsoft.com/office/officeart/2005/8/layout/orgChart1"/>
    <dgm:cxn modelId="{D4D775A1-7944-45DF-9D38-2271895233ED}" type="presOf" srcId="{1C475465-30ED-49B6-AFBF-6FDA71EFAC7A}" destId="{2DE707A9-84B0-4EB9-A524-F048DEA364FB}" srcOrd="0" destOrd="0" presId="urn:microsoft.com/office/officeart/2005/8/layout/orgChart1"/>
    <dgm:cxn modelId="{F82263A8-873D-4917-B3A0-54C49D8F40CB}" type="presOf" srcId="{B1D2F636-63F1-43AF-83A6-503C984C9608}" destId="{8A07B981-0BDC-47EB-9AA0-47CAA519C9F4}" srcOrd="0" destOrd="0" presId="urn:microsoft.com/office/officeart/2005/8/layout/orgChart1"/>
    <dgm:cxn modelId="{E1B9A6A8-2510-4B60-B6A9-88F140E84D14}" type="presOf" srcId="{AC7B1EB3-4BD8-4B4F-B58C-118DC471B66E}" destId="{5295854C-3B50-4309-8FB2-1546C49348BB}" srcOrd="1" destOrd="0" presId="urn:microsoft.com/office/officeart/2005/8/layout/orgChart1"/>
    <dgm:cxn modelId="{F03A04AB-E729-4C27-8D10-E85290BAFCC4}" type="presOf" srcId="{40732490-6C8F-44C7-8F38-C85C5A966A66}" destId="{19582590-5F68-4571-A8A0-FCC14DE45B1F}" srcOrd="1" destOrd="0" presId="urn:microsoft.com/office/officeart/2005/8/layout/orgChart1"/>
    <dgm:cxn modelId="{20F425AB-6BED-4C9A-9C75-CDAC8E4B7D68}" type="presOf" srcId="{C22DC363-43D4-4C33-A428-0147FFA5DC7C}" destId="{B275C4BD-C7C8-4446-8120-545F1A40E76F}" srcOrd="0" destOrd="0" presId="urn:microsoft.com/office/officeart/2005/8/layout/orgChart1"/>
    <dgm:cxn modelId="{B9E3A0AD-7B29-4125-AFB5-AFF45CB16887}" type="presOf" srcId="{65E09DAE-406C-44B9-AF29-8538AEE97BCE}" destId="{BE4C03AA-EB87-464B-9A1E-0CF7A6302E5A}" srcOrd="0" destOrd="0" presId="urn:microsoft.com/office/officeart/2005/8/layout/orgChart1"/>
    <dgm:cxn modelId="{93C661B1-62A9-4342-829D-9F2EE8366486}" srcId="{AC7B1EB3-4BD8-4B4F-B58C-118DC471B66E}" destId="{976D1587-5E9A-4C67-A411-178E512802F5}" srcOrd="1" destOrd="0" parTransId="{70949F93-4C6A-4D97-BBEB-54B5CAFEECE7}" sibTransId="{064F3B25-618C-4BCF-A4A0-C81A285BA0F6}"/>
    <dgm:cxn modelId="{C1A89DB2-40CE-4F9A-BA5F-FC68A5BBE91A}" type="presOf" srcId="{013B4F20-2A0D-4903-933B-52DE51AEC5AD}" destId="{76BD74A3-DFA2-4636-B1F8-A31E0BE2EF30}" srcOrd="0" destOrd="0" presId="urn:microsoft.com/office/officeart/2005/8/layout/orgChart1"/>
    <dgm:cxn modelId="{F798AAB5-B0EA-4612-8AE8-92B7E00361CF}" type="presOf" srcId="{A10A1CB5-9032-4620-9AFD-2A859755F6AF}" destId="{BEFE7C18-8339-464E-87D8-32E87859742B}" srcOrd="0" destOrd="0" presId="urn:microsoft.com/office/officeart/2005/8/layout/orgChart1"/>
    <dgm:cxn modelId="{7DA80FB6-AABC-4A8C-854B-4065E342BFD2}" type="presOf" srcId="{346FA895-E87E-4D32-9FC4-08DB6CB4B2AA}" destId="{0C73740F-4631-4E39-9BB9-5AE400317E36}" srcOrd="1" destOrd="0" presId="urn:microsoft.com/office/officeart/2005/8/layout/orgChart1"/>
    <dgm:cxn modelId="{F9B43FB9-961C-4B61-8E79-A5E82D497FDD}" type="presOf" srcId="{70949F93-4C6A-4D97-BBEB-54B5CAFEECE7}" destId="{369EFAD2-85F8-47D7-A65A-21D1B179E171}" srcOrd="0" destOrd="0" presId="urn:microsoft.com/office/officeart/2005/8/layout/orgChart1"/>
    <dgm:cxn modelId="{6CBE42BD-AA84-4C4A-8062-E15AA485E256}" type="presOf" srcId="{08EDF4F8-7E12-4B8E-89AB-F2470C1A4F59}" destId="{08B04AD0-7ABA-4D7A-8930-692994292EB0}" srcOrd="1" destOrd="0" presId="urn:microsoft.com/office/officeart/2005/8/layout/orgChart1"/>
    <dgm:cxn modelId="{E8EBEAD6-EC60-490C-BF12-A66C621856B3}" type="presOf" srcId="{07C33CFF-B01C-4F66-85F6-7D7404E75940}" destId="{392338F6-E3E7-4C94-8DFF-42BE517EEFAD}" srcOrd="0" destOrd="0" presId="urn:microsoft.com/office/officeart/2005/8/layout/orgChart1"/>
    <dgm:cxn modelId="{FA49A4D7-3431-479C-A37D-1148FCF7B6EF}" srcId="{AC7B1EB3-4BD8-4B4F-B58C-118DC471B66E}" destId="{40732490-6C8F-44C7-8F38-C85C5A966A66}" srcOrd="0" destOrd="0" parTransId="{79B598FE-F241-4CA7-BB21-331292327391}" sibTransId="{C1F4EDA7-7BA0-4458-B547-351072D2BD3E}"/>
    <dgm:cxn modelId="{1D1688FB-8856-4094-A12C-9DA88BEF337A}" srcId="{40732490-6C8F-44C7-8F38-C85C5A966A66}" destId="{C22DC363-43D4-4C33-A428-0147FFA5DC7C}" srcOrd="0" destOrd="0" parTransId="{817E10E3-CB72-46CB-A5FE-05C0E64CB16E}" sibTransId="{580D4DBD-D7C8-4967-A67E-8C9FE685B673}"/>
    <dgm:cxn modelId="{1E240B89-679A-48A2-BAB6-F0936B316FAF}" type="presParOf" srcId="{76BD74A3-DFA2-4636-B1F8-A31E0BE2EF30}" destId="{E5962871-0927-4C9A-8622-05962920DB23}" srcOrd="0" destOrd="0" presId="urn:microsoft.com/office/officeart/2005/8/layout/orgChart1"/>
    <dgm:cxn modelId="{B4A9A5BE-42DE-44CF-A8E9-9547C6535C51}" type="presParOf" srcId="{E5962871-0927-4C9A-8622-05962920DB23}" destId="{06EA510E-E912-488B-9695-5D79AC61DFBE}" srcOrd="0" destOrd="0" presId="urn:microsoft.com/office/officeart/2005/8/layout/orgChart1"/>
    <dgm:cxn modelId="{DD4A4991-3257-4329-9B88-0274860597EF}" type="presParOf" srcId="{06EA510E-E912-488B-9695-5D79AC61DFBE}" destId="{A45B61BB-2952-4FD8-A410-F2E54305F844}" srcOrd="0" destOrd="0" presId="urn:microsoft.com/office/officeart/2005/8/layout/orgChart1"/>
    <dgm:cxn modelId="{32FB42D7-01EF-453A-A17F-19C81443B303}" type="presParOf" srcId="{06EA510E-E912-488B-9695-5D79AC61DFBE}" destId="{5295854C-3B50-4309-8FB2-1546C49348BB}" srcOrd="1" destOrd="0" presId="urn:microsoft.com/office/officeart/2005/8/layout/orgChart1"/>
    <dgm:cxn modelId="{2D16F56C-291E-44C2-8363-3048375A4D7B}" type="presParOf" srcId="{E5962871-0927-4C9A-8622-05962920DB23}" destId="{097348A3-18B6-42A4-BC57-EF08E5CB6AA9}" srcOrd="1" destOrd="0" presId="urn:microsoft.com/office/officeart/2005/8/layout/orgChart1"/>
    <dgm:cxn modelId="{B40E8BF0-A653-439E-9B37-B98FADDC684C}" type="presParOf" srcId="{E5962871-0927-4C9A-8622-05962920DB23}" destId="{12AACF1F-E149-4A7D-AADF-50D420078915}" srcOrd="2" destOrd="0" presId="urn:microsoft.com/office/officeart/2005/8/layout/orgChart1"/>
    <dgm:cxn modelId="{4C954A7F-E202-4CDA-8F53-56205A288CD1}" type="presParOf" srcId="{12AACF1F-E149-4A7D-AADF-50D420078915}" destId="{292A1526-4DB4-4678-B301-8F4233A8D41D}" srcOrd="0" destOrd="0" presId="urn:microsoft.com/office/officeart/2005/8/layout/orgChart1"/>
    <dgm:cxn modelId="{C5F820D3-2205-4A47-B489-058741D13453}" type="presParOf" srcId="{12AACF1F-E149-4A7D-AADF-50D420078915}" destId="{F24AF2B9-5C4D-4B33-9FED-9DB733AA671E}" srcOrd="1" destOrd="0" presId="urn:microsoft.com/office/officeart/2005/8/layout/orgChart1"/>
    <dgm:cxn modelId="{20949825-677A-4895-ABFB-8AA5EA3C76A2}" type="presParOf" srcId="{F24AF2B9-5C4D-4B33-9FED-9DB733AA671E}" destId="{CA227F0A-E88B-43D3-9098-07B8E62A7265}" srcOrd="0" destOrd="0" presId="urn:microsoft.com/office/officeart/2005/8/layout/orgChart1"/>
    <dgm:cxn modelId="{6A2B79C1-90A4-4353-897D-D56755C1AB8A}" type="presParOf" srcId="{CA227F0A-E88B-43D3-9098-07B8E62A7265}" destId="{4D0FBADE-8380-4C2E-9B89-5BC795C0098E}" srcOrd="0" destOrd="0" presId="urn:microsoft.com/office/officeart/2005/8/layout/orgChart1"/>
    <dgm:cxn modelId="{F89DEB7E-0BA2-4FAE-9CE8-2C973B45EE6D}" type="presParOf" srcId="{CA227F0A-E88B-43D3-9098-07B8E62A7265}" destId="{19582590-5F68-4571-A8A0-FCC14DE45B1F}" srcOrd="1" destOrd="0" presId="urn:microsoft.com/office/officeart/2005/8/layout/orgChart1"/>
    <dgm:cxn modelId="{DBB99FFC-1DFE-40FC-BDD1-8FE39B1E83DC}" type="presParOf" srcId="{F24AF2B9-5C4D-4B33-9FED-9DB733AA671E}" destId="{2BBEBED6-6F43-40E4-8947-2CD26C5FD809}" srcOrd="1" destOrd="0" presId="urn:microsoft.com/office/officeart/2005/8/layout/orgChart1"/>
    <dgm:cxn modelId="{AA34F63F-0362-42D4-B98B-B42FFABF40A6}" type="presParOf" srcId="{F24AF2B9-5C4D-4B33-9FED-9DB733AA671E}" destId="{FFC9093C-CF04-4D46-AD3F-082EBFB99AAC}" srcOrd="2" destOrd="0" presId="urn:microsoft.com/office/officeart/2005/8/layout/orgChart1"/>
    <dgm:cxn modelId="{486D441F-9DAC-4C96-9740-BB6DA32A6E40}" type="presParOf" srcId="{FFC9093C-CF04-4D46-AD3F-082EBFB99AAC}" destId="{032110B5-8813-48F3-9085-67E6847F3011}" srcOrd="0" destOrd="0" presId="urn:microsoft.com/office/officeart/2005/8/layout/orgChart1"/>
    <dgm:cxn modelId="{A0F99411-59BB-47EF-8BC4-23FD9817F52B}" type="presParOf" srcId="{FFC9093C-CF04-4D46-AD3F-082EBFB99AAC}" destId="{B6307FBB-56E7-4A5D-9886-2986528AE34A}" srcOrd="1" destOrd="0" presId="urn:microsoft.com/office/officeart/2005/8/layout/orgChart1"/>
    <dgm:cxn modelId="{86E43BFD-AC0A-4C10-8BB9-D8A32D5F05F5}" type="presParOf" srcId="{B6307FBB-56E7-4A5D-9886-2986528AE34A}" destId="{5F08C3BD-CF68-49E4-8893-237EEEC0FA6D}" srcOrd="0" destOrd="0" presId="urn:microsoft.com/office/officeart/2005/8/layout/orgChart1"/>
    <dgm:cxn modelId="{69695778-98A9-4A56-8051-577CA0BAC551}" type="presParOf" srcId="{5F08C3BD-CF68-49E4-8893-237EEEC0FA6D}" destId="{B275C4BD-C7C8-4446-8120-545F1A40E76F}" srcOrd="0" destOrd="0" presId="urn:microsoft.com/office/officeart/2005/8/layout/orgChart1"/>
    <dgm:cxn modelId="{F4C89025-D003-4718-AC4E-7B31D3C1233B}" type="presParOf" srcId="{5F08C3BD-CF68-49E4-8893-237EEEC0FA6D}" destId="{C3FA9EFB-0EC9-4AD5-BDBC-38C76911944C}" srcOrd="1" destOrd="0" presId="urn:microsoft.com/office/officeart/2005/8/layout/orgChart1"/>
    <dgm:cxn modelId="{AF7699E3-8D94-49BB-8E5C-DFC1F52B863C}" type="presParOf" srcId="{B6307FBB-56E7-4A5D-9886-2986528AE34A}" destId="{8E113EEB-8EDA-432D-B100-93493AF72D33}" srcOrd="1" destOrd="0" presId="urn:microsoft.com/office/officeart/2005/8/layout/orgChart1"/>
    <dgm:cxn modelId="{A8F879CD-6705-4B1E-BFD3-A5C49C48E81C}" type="presParOf" srcId="{B6307FBB-56E7-4A5D-9886-2986528AE34A}" destId="{F8E249C6-A0AF-4DF9-B2DB-2D6F0CD3DAC1}" srcOrd="2" destOrd="0" presId="urn:microsoft.com/office/officeart/2005/8/layout/orgChart1"/>
    <dgm:cxn modelId="{E89F446D-69DD-4D7A-8E0C-3BB795134581}" type="presParOf" srcId="{F8E249C6-A0AF-4DF9-B2DB-2D6F0CD3DAC1}" destId="{392338F6-E3E7-4C94-8DFF-42BE517EEFAD}" srcOrd="0" destOrd="0" presId="urn:microsoft.com/office/officeart/2005/8/layout/orgChart1"/>
    <dgm:cxn modelId="{228827A4-0408-457C-8E93-36BB1F3F2F06}" type="presParOf" srcId="{F8E249C6-A0AF-4DF9-B2DB-2D6F0CD3DAC1}" destId="{8A1E507C-6520-4C95-84C7-FEAEED8DB469}" srcOrd="1" destOrd="0" presId="urn:microsoft.com/office/officeart/2005/8/layout/orgChart1"/>
    <dgm:cxn modelId="{95CD1E87-A818-42ED-85FB-65BCF0DD0625}" type="presParOf" srcId="{8A1E507C-6520-4C95-84C7-FEAEED8DB469}" destId="{6316D436-7024-4019-B2F3-85383B1CDD32}" srcOrd="0" destOrd="0" presId="urn:microsoft.com/office/officeart/2005/8/layout/orgChart1"/>
    <dgm:cxn modelId="{87CEDAAC-342E-4CAB-AADC-0E3F040519C1}" type="presParOf" srcId="{6316D436-7024-4019-B2F3-85383B1CDD32}" destId="{B9835145-5709-415E-B4B0-5162E6582048}" srcOrd="0" destOrd="0" presId="urn:microsoft.com/office/officeart/2005/8/layout/orgChart1"/>
    <dgm:cxn modelId="{744C8B11-1E32-4BCB-B3CF-A2693AF8118C}" type="presParOf" srcId="{6316D436-7024-4019-B2F3-85383B1CDD32}" destId="{8E18977D-8E17-4E89-9F9E-827B552F0FBC}" srcOrd="1" destOrd="0" presId="urn:microsoft.com/office/officeart/2005/8/layout/orgChart1"/>
    <dgm:cxn modelId="{85ED666A-1227-4664-A638-ACE5D1C7AEFD}" type="presParOf" srcId="{8A1E507C-6520-4C95-84C7-FEAEED8DB469}" destId="{26F534B4-B9D9-4F28-97F0-325EA66FA9E1}" srcOrd="1" destOrd="0" presId="urn:microsoft.com/office/officeart/2005/8/layout/orgChart1"/>
    <dgm:cxn modelId="{223FB05F-55FF-4437-B14A-6412F5CA6770}" type="presParOf" srcId="{8A1E507C-6520-4C95-84C7-FEAEED8DB469}" destId="{29D8C9F1-9B98-4B3A-9970-0E5679BD0CF5}" srcOrd="2" destOrd="0" presId="urn:microsoft.com/office/officeart/2005/8/layout/orgChart1"/>
    <dgm:cxn modelId="{7C23C611-BF4D-4C57-91A2-BADCDFFDDC38}" type="presParOf" srcId="{F8E249C6-A0AF-4DF9-B2DB-2D6F0CD3DAC1}" destId="{FDF71642-BEFE-4DB1-B672-43643DBA730D}" srcOrd="2" destOrd="0" presId="urn:microsoft.com/office/officeart/2005/8/layout/orgChart1"/>
    <dgm:cxn modelId="{34F87F1A-AB38-459E-8B95-9E45873198C8}" type="presParOf" srcId="{F8E249C6-A0AF-4DF9-B2DB-2D6F0CD3DAC1}" destId="{8561D1FD-A533-46D6-B972-1453612135B5}" srcOrd="3" destOrd="0" presId="urn:microsoft.com/office/officeart/2005/8/layout/orgChart1"/>
    <dgm:cxn modelId="{27EC724F-0F68-419F-86AF-4ED0525CFC13}" type="presParOf" srcId="{8561D1FD-A533-46D6-B972-1453612135B5}" destId="{312E64E6-1EAE-4333-AF18-50B107AD255F}" srcOrd="0" destOrd="0" presId="urn:microsoft.com/office/officeart/2005/8/layout/orgChart1"/>
    <dgm:cxn modelId="{83DCA9F2-0FBD-4BF4-A1BD-2379BB21DB87}" type="presParOf" srcId="{312E64E6-1EAE-4333-AF18-50B107AD255F}" destId="{24F5D89B-6D72-477B-8891-6A4EE1D3D108}" srcOrd="0" destOrd="0" presId="urn:microsoft.com/office/officeart/2005/8/layout/orgChart1"/>
    <dgm:cxn modelId="{BCFC8186-73D6-4405-96B2-B042197CFF0F}" type="presParOf" srcId="{312E64E6-1EAE-4333-AF18-50B107AD255F}" destId="{A994F853-A669-4E19-9FDC-100A9E102A53}" srcOrd="1" destOrd="0" presId="urn:microsoft.com/office/officeart/2005/8/layout/orgChart1"/>
    <dgm:cxn modelId="{7393C84D-1F9F-4AA5-9573-736F3D1AADA2}" type="presParOf" srcId="{8561D1FD-A533-46D6-B972-1453612135B5}" destId="{E94456B7-6320-4E98-BE5A-E9E42FFD185C}" srcOrd="1" destOrd="0" presId="urn:microsoft.com/office/officeart/2005/8/layout/orgChart1"/>
    <dgm:cxn modelId="{A1C2338A-C384-4014-B22F-41FB46447235}" type="presParOf" srcId="{8561D1FD-A533-46D6-B972-1453612135B5}" destId="{9EDB9B09-2BC9-4FAF-9261-A3B0E7F261E7}" srcOrd="2" destOrd="0" presId="urn:microsoft.com/office/officeart/2005/8/layout/orgChart1"/>
    <dgm:cxn modelId="{22BF10A6-A860-48B8-B061-C6640C593834}" type="presParOf" srcId="{FFC9093C-CF04-4D46-AD3F-082EBFB99AAC}" destId="{295D78FF-E65E-4B1D-9F2E-7AB7A4ADCE70}" srcOrd="2" destOrd="0" presId="urn:microsoft.com/office/officeart/2005/8/layout/orgChart1"/>
    <dgm:cxn modelId="{778DE557-6E67-4824-81FA-C107F1DE7BA6}" type="presParOf" srcId="{FFC9093C-CF04-4D46-AD3F-082EBFB99AAC}" destId="{2CE71E26-BB62-4913-820F-664E3D6B3C5F}" srcOrd="3" destOrd="0" presId="urn:microsoft.com/office/officeart/2005/8/layout/orgChart1"/>
    <dgm:cxn modelId="{3CF6A36E-DCDE-463F-950A-3A38F8FD2366}" type="presParOf" srcId="{2CE71E26-BB62-4913-820F-664E3D6B3C5F}" destId="{E9168AB6-D142-4ED2-8EB5-1EF2CB73CF6C}" srcOrd="0" destOrd="0" presId="urn:microsoft.com/office/officeart/2005/8/layout/orgChart1"/>
    <dgm:cxn modelId="{9636D186-5CEF-455C-8334-FDDB632F14E9}" type="presParOf" srcId="{E9168AB6-D142-4ED2-8EB5-1EF2CB73CF6C}" destId="{8A07B981-0BDC-47EB-9AA0-47CAA519C9F4}" srcOrd="0" destOrd="0" presId="urn:microsoft.com/office/officeart/2005/8/layout/orgChart1"/>
    <dgm:cxn modelId="{46982C86-A64E-4D5D-BEC9-BA3020611B8E}" type="presParOf" srcId="{E9168AB6-D142-4ED2-8EB5-1EF2CB73CF6C}" destId="{607A04F8-514F-4C42-8D00-48BBAC0E62D3}" srcOrd="1" destOrd="0" presId="urn:microsoft.com/office/officeart/2005/8/layout/orgChart1"/>
    <dgm:cxn modelId="{D0FB3C34-7C66-4D74-A320-8D4A77BAF787}" type="presParOf" srcId="{2CE71E26-BB62-4913-820F-664E3D6B3C5F}" destId="{5F69488A-3998-4AE5-BB0D-7608ECF0E4AB}" srcOrd="1" destOrd="0" presId="urn:microsoft.com/office/officeart/2005/8/layout/orgChart1"/>
    <dgm:cxn modelId="{57F1BF96-653B-4C1E-A8FE-6C3A09C78455}" type="presParOf" srcId="{2CE71E26-BB62-4913-820F-664E3D6B3C5F}" destId="{ABFD40E8-99A3-49E1-9602-699C87880C42}" srcOrd="2" destOrd="0" presId="urn:microsoft.com/office/officeart/2005/8/layout/orgChart1"/>
    <dgm:cxn modelId="{C7F0BAD5-BB2A-4AFC-AF5B-1A1FF2F30624}" type="presParOf" srcId="{ABFD40E8-99A3-49E1-9602-699C87880C42}" destId="{92A3874A-87BD-41D3-8E67-88DF3F109B8A}" srcOrd="0" destOrd="0" presId="urn:microsoft.com/office/officeart/2005/8/layout/orgChart1"/>
    <dgm:cxn modelId="{C5AD9F22-590C-4C4C-8124-58393A5C5665}" type="presParOf" srcId="{ABFD40E8-99A3-49E1-9602-699C87880C42}" destId="{080E8D1A-AD1E-4FFD-AA78-E4AF351CD6B9}" srcOrd="1" destOrd="0" presId="urn:microsoft.com/office/officeart/2005/8/layout/orgChart1"/>
    <dgm:cxn modelId="{85C3BE50-A66E-4E0F-A177-E90A48FFBCC8}" type="presParOf" srcId="{080E8D1A-AD1E-4FFD-AA78-E4AF351CD6B9}" destId="{BC170AEA-E169-45C9-8CA0-613F13C3F192}" srcOrd="0" destOrd="0" presId="urn:microsoft.com/office/officeart/2005/8/layout/orgChart1"/>
    <dgm:cxn modelId="{3891A6CB-1235-470F-A72E-4BBCBEDFDA92}" type="presParOf" srcId="{BC170AEA-E169-45C9-8CA0-613F13C3F192}" destId="{0D0F5380-F7D3-4B55-AFF3-94875B4FCBB6}" srcOrd="0" destOrd="0" presId="urn:microsoft.com/office/officeart/2005/8/layout/orgChart1"/>
    <dgm:cxn modelId="{20361255-BD6C-42E2-91F0-2607573AD928}" type="presParOf" srcId="{BC170AEA-E169-45C9-8CA0-613F13C3F192}" destId="{08B04AD0-7ABA-4D7A-8930-692994292EB0}" srcOrd="1" destOrd="0" presId="urn:microsoft.com/office/officeart/2005/8/layout/orgChart1"/>
    <dgm:cxn modelId="{8A0714C6-988D-45EC-8D27-329F7611D5AD}" type="presParOf" srcId="{080E8D1A-AD1E-4FFD-AA78-E4AF351CD6B9}" destId="{38C13700-EB97-480A-B7B3-B7D9F6204C15}" srcOrd="1" destOrd="0" presId="urn:microsoft.com/office/officeart/2005/8/layout/orgChart1"/>
    <dgm:cxn modelId="{BF406F98-DBBE-4FE4-81A8-08F87EC2E771}" type="presParOf" srcId="{080E8D1A-AD1E-4FFD-AA78-E4AF351CD6B9}" destId="{F3156632-0780-4901-8E77-79994DB518EF}" srcOrd="2" destOrd="0" presId="urn:microsoft.com/office/officeart/2005/8/layout/orgChart1"/>
    <dgm:cxn modelId="{B0F25DF3-DDAA-4952-8C5B-19EB5302DA0F}" type="presParOf" srcId="{ABFD40E8-99A3-49E1-9602-699C87880C42}" destId="{CD35D3F3-8C87-46AF-A97D-7209CF99AC78}" srcOrd="2" destOrd="0" presId="urn:microsoft.com/office/officeart/2005/8/layout/orgChart1"/>
    <dgm:cxn modelId="{1CF66AF0-3834-4B21-A598-F3BF74C0FE81}" type="presParOf" srcId="{ABFD40E8-99A3-49E1-9602-699C87880C42}" destId="{D1429166-2F52-4343-ADD8-A1DEF0213DEC}" srcOrd="3" destOrd="0" presId="urn:microsoft.com/office/officeart/2005/8/layout/orgChart1"/>
    <dgm:cxn modelId="{AE5D05A2-D66F-4456-B7EA-DC9EC68467A5}" type="presParOf" srcId="{D1429166-2F52-4343-ADD8-A1DEF0213DEC}" destId="{97AB4517-A9B1-4CB6-9A6A-469FC2858005}" srcOrd="0" destOrd="0" presId="urn:microsoft.com/office/officeart/2005/8/layout/orgChart1"/>
    <dgm:cxn modelId="{779F5686-5E80-4EC5-AE7F-262763D53AC3}" type="presParOf" srcId="{97AB4517-A9B1-4CB6-9A6A-469FC2858005}" destId="{BEFE7C18-8339-464E-87D8-32E87859742B}" srcOrd="0" destOrd="0" presId="urn:microsoft.com/office/officeart/2005/8/layout/orgChart1"/>
    <dgm:cxn modelId="{E9F8EDD1-C628-4F85-BB7C-8D7187F49F30}" type="presParOf" srcId="{97AB4517-A9B1-4CB6-9A6A-469FC2858005}" destId="{D2ED0DD8-8A09-4DC3-A659-6EFFDA718647}" srcOrd="1" destOrd="0" presId="urn:microsoft.com/office/officeart/2005/8/layout/orgChart1"/>
    <dgm:cxn modelId="{E21DBF68-E24B-4537-ACDE-017A36D02ED1}" type="presParOf" srcId="{D1429166-2F52-4343-ADD8-A1DEF0213DEC}" destId="{F062E4F5-A33F-4CE4-AA57-227E407B6C49}" srcOrd="1" destOrd="0" presId="urn:microsoft.com/office/officeart/2005/8/layout/orgChart1"/>
    <dgm:cxn modelId="{12E6FF29-29FF-4772-8407-C987E7DDF64F}" type="presParOf" srcId="{D1429166-2F52-4343-ADD8-A1DEF0213DEC}" destId="{0AEC812F-274A-4DAB-8601-04BB36C43C8E}" srcOrd="2" destOrd="0" presId="urn:microsoft.com/office/officeart/2005/8/layout/orgChart1"/>
    <dgm:cxn modelId="{35D1923B-B913-443C-BD06-10EC51D015BB}" type="presParOf" srcId="{12AACF1F-E149-4A7D-AADF-50D420078915}" destId="{369EFAD2-85F8-47D7-A65A-21D1B179E171}" srcOrd="2" destOrd="0" presId="urn:microsoft.com/office/officeart/2005/8/layout/orgChart1"/>
    <dgm:cxn modelId="{52C43483-BE1E-4E24-82AC-4686D542321C}" type="presParOf" srcId="{12AACF1F-E149-4A7D-AADF-50D420078915}" destId="{CE49119C-3C6C-4D86-97B1-5E0E718CD818}" srcOrd="3" destOrd="0" presId="urn:microsoft.com/office/officeart/2005/8/layout/orgChart1"/>
    <dgm:cxn modelId="{3D158071-1226-4212-A024-855AFD66168D}" type="presParOf" srcId="{CE49119C-3C6C-4D86-97B1-5E0E718CD818}" destId="{9253F427-42DF-40D5-A071-3FD6A085B036}" srcOrd="0" destOrd="0" presId="urn:microsoft.com/office/officeart/2005/8/layout/orgChart1"/>
    <dgm:cxn modelId="{A4CE8BEB-4E77-4704-91B3-CEAF352F7D32}" type="presParOf" srcId="{9253F427-42DF-40D5-A071-3FD6A085B036}" destId="{74844D63-7CCF-4225-AE4C-7D3DF8A8C3E0}" srcOrd="0" destOrd="0" presId="urn:microsoft.com/office/officeart/2005/8/layout/orgChart1"/>
    <dgm:cxn modelId="{71AE0595-6FE5-49C1-922F-0803DCD4E4B6}" type="presParOf" srcId="{9253F427-42DF-40D5-A071-3FD6A085B036}" destId="{68E59BF6-428C-4401-9EEF-AF9CF2665D46}" srcOrd="1" destOrd="0" presId="urn:microsoft.com/office/officeart/2005/8/layout/orgChart1"/>
    <dgm:cxn modelId="{26C7046A-FDEA-445D-8604-28F04FFD057E}" type="presParOf" srcId="{CE49119C-3C6C-4D86-97B1-5E0E718CD818}" destId="{23A7E32E-4EE3-4748-93B7-7BF2028D15E4}" srcOrd="1" destOrd="0" presId="urn:microsoft.com/office/officeart/2005/8/layout/orgChart1"/>
    <dgm:cxn modelId="{B711B725-B6B8-4EF2-A91B-79C1D7887152}" type="presParOf" srcId="{CE49119C-3C6C-4D86-97B1-5E0E718CD818}" destId="{DEEEFA03-6D66-4C35-AA46-1CDCA5E59701}" srcOrd="2" destOrd="0" presId="urn:microsoft.com/office/officeart/2005/8/layout/orgChart1"/>
    <dgm:cxn modelId="{73DD6A0C-2B79-443A-84A4-388CA23B6E8B}" type="presParOf" srcId="{DEEEFA03-6D66-4C35-AA46-1CDCA5E59701}" destId="{D0058424-F8C0-4C43-8CB4-ACED13F8FF6E}" srcOrd="0" destOrd="0" presId="urn:microsoft.com/office/officeart/2005/8/layout/orgChart1"/>
    <dgm:cxn modelId="{6AE8CEE1-9E83-4463-A1B0-BAC0C60241D1}" type="presParOf" srcId="{DEEEFA03-6D66-4C35-AA46-1CDCA5E59701}" destId="{15060110-1EA2-42E3-8CCB-330181F36364}" srcOrd="1" destOrd="0" presId="urn:microsoft.com/office/officeart/2005/8/layout/orgChart1"/>
    <dgm:cxn modelId="{F4A65B3A-8ADB-4FF5-AA66-A81B0EB92306}" type="presParOf" srcId="{15060110-1EA2-42E3-8CCB-330181F36364}" destId="{2F6962D4-96AA-4F33-9DF3-201ACC23A20B}" srcOrd="0" destOrd="0" presId="urn:microsoft.com/office/officeart/2005/8/layout/orgChart1"/>
    <dgm:cxn modelId="{E981CE6E-121C-483F-8F8B-2FE3D9755CF2}" type="presParOf" srcId="{2F6962D4-96AA-4F33-9DF3-201ACC23A20B}" destId="{A7F69DA3-05F3-4261-AE5B-6AC215FA7BAB}" srcOrd="0" destOrd="0" presId="urn:microsoft.com/office/officeart/2005/8/layout/orgChart1"/>
    <dgm:cxn modelId="{EA92C7D0-9BF1-421F-B991-6EA1A04D7B7F}" type="presParOf" srcId="{2F6962D4-96AA-4F33-9DF3-201ACC23A20B}" destId="{0C73740F-4631-4E39-9BB9-5AE400317E36}" srcOrd="1" destOrd="0" presId="urn:microsoft.com/office/officeart/2005/8/layout/orgChart1"/>
    <dgm:cxn modelId="{76B77E0F-AD12-4411-9319-86362954131C}" type="presParOf" srcId="{15060110-1EA2-42E3-8CCB-330181F36364}" destId="{0E63BD1B-60A4-4218-9C6E-E6330F61D99A}" srcOrd="1" destOrd="0" presId="urn:microsoft.com/office/officeart/2005/8/layout/orgChart1"/>
    <dgm:cxn modelId="{39488407-80A6-4D2F-9FB0-2C2C5FF56DD9}" type="presParOf" srcId="{15060110-1EA2-42E3-8CCB-330181F36364}" destId="{B12E3912-C56A-4986-921C-33A938041CD7}" srcOrd="2" destOrd="0" presId="urn:microsoft.com/office/officeart/2005/8/layout/orgChart1"/>
    <dgm:cxn modelId="{18DE7240-2F79-4C63-A4FE-E28AB8832451}" type="presParOf" srcId="{B12E3912-C56A-4986-921C-33A938041CD7}" destId="{7A47F5DA-EB60-42B5-A415-63B89D6EE3E2}" srcOrd="0" destOrd="0" presId="urn:microsoft.com/office/officeart/2005/8/layout/orgChart1"/>
    <dgm:cxn modelId="{ED2F6E24-895E-48A8-850C-911080FB82FD}" type="presParOf" srcId="{B12E3912-C56A-4986-921C-33A938041CD7}" destId="{ED23114C-0FFA-40C3-92B0-8E8235E1BB02}" srcOrd="1" destOrd="0" presId="urn:microsoft.com/office/officeart/2005/8/layout/orgChart1"/>
    <dgm:cxn modelId="{232B4369-F42D-42C8-BD74-95564A433EBA}" type="presParOf" srcId="{ED23114C-0FFA-40C3-92B0-8E8235E1BB02}" destId="{DCE2001B-2264-4D9E-9981-37874549A12E}" srcOrd="0" destOrd="0" presId="urn:microsoft.com/office/officeart/2005/8/layout/orgChart1"/>
    <dgm:cxn modelId="{9B8E82AF-4BAE-49FC-A10B-0B87A401EF90}" type="presParOf" srcId="{DCE2001B-2264-4D9E-9981-37874549A12E}" destId="{BE4C03AA-EB87-464B-9A1E-0CF7A6302E5A}" srcOrd="0" destOrd="0" presId="urn:microsoft.com/office/officeart/2005/8/layout/orgChart1"/>
    <dgm:cxn modelId="{923DF5E7-88FA-4E7A-ADCC-C691DC3363D6}" type="presParOf" srcId="{DCE2001B-2264-4D9E-9981-37874549A12E}" destId="{FDB74E79-943D-4C5C-BCFA-F87DCF5CE4E0}" srcOrd="1" destOrd="0" presId="urn:microsoft.com/office/officeart/2005/8/layout/orgChart1"/>
    <dgm:cxn modelId="{742D096B-A4D7-4BB9-B48E-06221D2B8FB5}" type="presParOf" srcId="{ED23114C-0FFA-40C3-92B0-8E8235E1BB02}" destId="{C4298744-F501-4C07-B2EA-71F5B6BCF6F4}" srcOrd="1" destOrd="0" presId="urn:microsoft.com/office/officeart/2005/8/layout/orgChart1"/>
    <dgm:cxn modelId="{477358AF-25BE-4BFE-BC26-73BACE432F10}" type="presParOf" srcId="{ED23114C-0FFA-40C3-92B0-8E8235E1BB02}" destId="{E8A5042A-2F3E-4DCC-8E0A-2EB8D7EBA56E}" srcOrd="2" destOrd="0" presId="urn:microsoft.com/office/officeart/2005/8/layout/orgChart1"/>
    <dgm:cxn modelId="{0C25E68E-BA4B-4FC6-AD3D-0E4769D60A28}" type="presParOf" srcId="{B12E3912-C56A-4986-921C-33A938041CD7}" destId="{D32E9587-A6DB-4E03-AD99-2E3F7FAF96BE}" srcOrd="2" destOrd="0" presId="urn:microsoft.com/office/officeart/2005/8/layout/orgChart1"/>
    <dgm:cxn modelId="{31184370-1C79-4D1D-8851-87F2E0BCE2FB}" type="presParOf" srcId="{B12E3912-C56A-4986-921C-33A938041CD7}" destId="{68146B07-7EFD-4DB2-96CC-04A65193B63A}" srcOrd="3" destOrd="0" presId="urn:microsoft.com/office/officeart/2005/8/layout/orgChart1"/>
    <dgm:cxn modelId="{5BF3E2A3-8B95-4834-8D48-DF496E6D83C1}" type="presParOf" srcId="{68146B07-7EFD-4DB2-96CC-04A65193B63A}" destId="{109F2AAC-209C-49DE-A3E6-C33932625144}" srcOrd="0" destOrd="0" presId="urn:microsoft.com/office/officeart/2005/8/layout/orgChart1"/>
    <dgm:cxn modelId="{C93AADE0-4E1B-4D7B-955C-D22D8A0B5B32}" type="presParOf" srcId="{109F2AAC-209C-49DE-A3E6-C33932625144}" destId="{2DE707A9-84B0-4EB9-A524-F048DEA364FB}" srcOrd="0" destOrd="0" presId="urn:microsoft.com/office/officeart/2005/8/layout/orgChart1"/>
    <dgm:cxn modelId="{7EF8DB42-5484-4945-A582-78597AE4EC01}" type="presParOf" srcId="{109F2AAC-209C-49DE-A3E6-C33932625144}" destId="{EEF9FF6D-F987-487B-9243-8B8C5A0AE60F}" srcOrd="1" destOrd="0" presId="urn:microsoft.com/office/officeart/2005/8/layout/orgChart1"/>
    <dgm:cxn modelId="{C6B88685-6BAA-45DD-93E9-34E1092C6704}" type="presParOf" srcId="{68146B07-7EFD-4DB2-96CC-04A65193B63A}" destId="{41BFFC24-0DD1-4CCA-862E-E8D66CFA985C}" srcOrd="1" destOrd="0" presId="urn:microsoft.com/office/officeart/2005/8/layout/orgChart1"/>
    <dgm:cxn modelId="{DE5138BA-A881-48A4-8B2C-748F6AC77B58}" type="presParOf" srcId="{68146B07-7EFD-4DB2-96CC-04A65193B63A}" destId="{DBCD70CB-EC4D-4382-9C6D-F284BB1791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C1FA9D-1C08-4442-AA5E-105421B133EB}" type="doc">
      <dgm:prSet loTypeId="urn:microsoft.com/office/officeart/2005/8/layout/process1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444C639-7FAB-43DF-AFBB-09B7FCBC4816}">
      <dgm:prSet phldrT="[Text]"/>
      <dgm:spPr/>
      <dgm:t>
        <a:bodyPr/>
        <a:lstStyle/>
        <a:p>
          <a:r>
            <a:rPr lang="en-US" sz="1800" b="0" cap="none" spc="0" dirty="0">
              <a:ln w="0"/>
              <a:solidFill>
                <a:schemeClr val="tx1"/>
              </a:solidFill>
              <a:effectLst/>
            </a:rPr>
            <a:t>Step 1</a:t>
          </a:r>
        </a:p>
      </dgm:t>
    </dgm:pt>
    <dgm:pt modelId="{33442963-E807-45B4-8238-ECDCC9238A26}" type="parTrans" cxnId="{A6A02004-07F7-4CD0-8FC1-3723167B82E2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8F05D305-5DAD-4556-AB32-ECC8590BF299}" type="sibTrans" cxnId="{A6A02004-07F7-4CD0-8FC1-3723167B82E2}">
      <dgm:prSet/>
      <dgm:spPr/>
      <dgm:t>
        <a:bodyPr/>
        <a:lstStyle/>
        <a:p>
          <a:endParaRPr lang="en-US" b="0" cap="none" spc="0" dirty="0">
            <a:ln w="0"/>
            <a:solidFill>
              <a:schemeClr val="tx1"/>
            </a:solidFill>
            <a:effectLst/>
          </a:endParaRPr>
        </a:p>
      </dgm:t>
    </dgm:pt>
    <dgm:pt modelId="{A2DFCE3B-0C65-439A-B80A-52263FBB270D}">
      <dgm:prSet phldrT="[Text]" custT="1"/>
      <dgm:spPr/>
      <dgm:t>
        <a:bodyPr/>
        <a:lstStyle/>
        <a:p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Populasi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terdiri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dari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semua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tune up.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Biaya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rata-rata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suku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cadang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tidak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diketahui</a:t>
          </a:r>
          <a:r>
            <a:rPr lang="en-US" sz="1600" b="0" cap="none" spc="0" dirty="0">
              <a:ln w="0"/>
              <a:solidFill>
                <a:schemeClr val="tx1"/>
              </a:solidFill>
              <a:effectLst/>
            </a:rPr>
            <a:t>.</a:t>
          </a:r>
        </a:p>
      </dgm:t>
    </dgm:pt>
    <dgm:pt modelId="{B7751FF4-E4DB-4DEA-9CFA-CB3824BCDC75}" type="parTrans" cxnId="{980E5883-BDDF-4AA1-AEA1-64FC477B06A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10987F76-3E29-429A-8BCF-3BDDD8DC67C6}" type="sibTrans" cxnId="{980E5883-BDDF-4AA1-AEA1-64FC477B06A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E2573128-B300-445C-906F-FC5866F942A3}">
      <dgm:prSet phldrT="[Text]"/>
      <dgm:spPr/>
      <dgm:t>
        <a:bodyPr/>
        <a:lstStyle/>
        <a:p>
          <a:r>
            <a:rPr lang="en-US" sz="1900" b="0" cap="none" spc="0" dirty="0">
              <a:ln w="0"/>
              <a:solidFill>
                <a:schemeClr val="tx1"/>
              </a:solidFill>
              <a:effectLst/>
            </a:rPr>
            <a:t>Step 2</a:t>
          </a:r>
        </a:p>
      </dgm:t>
    </dgm:pt>
    <dgm:pt modelId="{90C257B9-D7EE-4DBF-81C1-72F2C731231D}" type="parTrans" cxnId="{E60B2434-5852-495B-8204-75DA216D835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35604C7D-565F-4B34-B795-F63B7C869FD1}" type="sibTrans" cxnId="{E60B2434-5852-495B-8204-75DA216D835D}">
      <dgm:prSet/>
      <dgm:spPr/>
      <dgm:t>
        <a:bodyPr/>
        <a:lstStyle/>
        <a:p>
          <a:endParaRPr lang="en-US" b="0" cap="none" spc="0" dirty="0">
            <a:ln w="0"/>
            <a:solidFill>
              <a:schemeClr val="tx1"/>
            </a:solidFill>
            <a:effectLst/>
          </a:endParaRPr>
        </a:p>
      </dgm:t>
    </dgm:pt>
    <dgm:pt modelId="{6A654BAF-0F7C-435B-B424-096107E6E3A7}">
      <dgm:prSet phldrT="[Text]" custT="1"/>
      <dgm:spPr/>
      <dgm:t>
        <a:bodyPr/>
        <a:lstStyle/>
        <a:p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Sampel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dari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50 tune-up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mesin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diperiksa</a:t>
          </a:r>
          <a:r>
            <a:rPr lang="en-US" sz="1600" b="0" cap="none" spc="0" dirty="0">
              <a:ln w="0"/>
              <a:solidFill>
                <a:schemeClr val="tx1"/>
              </a:solidFill>
              <a:effectLst/>
            </a:rPr>
            <a:t>.</a:t>
          </a:r>
        </a:p>
      </dgm:t>
    </dgm:pt>
    <dgm:pt modelId="{EE7BEA42-2A38-415F-8C03-D2874E369D64}" type="parTrans" cxnId="{144F5488-002C-413A-96AD-3D7F768F88DB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336EBD53-0C0A-48AF-9571-D76318D255DF}" type="sibTrans" cxnId="{144F5488-002C-413A-96AD-3D7F768F88DB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F0E3A60C-8B84-4DE5-88A1-10A1619BA148}">
      <dgm:prSet phldrT="[Text]"/>
      <dgm:spPr/>
      <dgm:t>
        <a:bodyPr/>
        <a:lstStyle/>
        <a:p>
          <a:r>
            <a:rPr lang="en-US" sz="1900" b="0" cap="none" spc="0" dirty="0">
              <a:ln w="0"/>
              <a:solidFill>
                <a:schemeClr val="tx1"/>
              </a:solidFill>
              <a:effectLst/>
            </a:rPr>
            <a:t>Step 3</a:t>
          </a:r>
        </a:p>
      </dgm:t>
    </dgm:pt>
    <dgm:pt modelId="{EB8725B6-7339-49E0-8A53-4A489DAECF09}" type="parTrans" cxnId="{A6E4DFF7-9500-4309-929F-97FC95F58DE3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F8AF115E-498C-4A97-A03A-A54C97464DBB}" type="sibTrans" cxnId="{A6E4DFF7-9500-4309-929F-97FC95F58DE3}">
      <dgm:prSet/>
      <dgm:spPr/>
      <dgm:t>
        <a:bodyPr/>
        <a:lstStyle/>
        <a:p>
          <a:endParaRPr lang="en-US" b="0" cap="none" spc="0" dirty="0">
            <a:ln w="0"/>
            <a:solidFill>
              <a:schemeClr val="tx1"/>
            </a:solidFill>
            <a:effectLst/>
          </a:endParaRPr>
        </a:p>
      </dgm:t>
    </dgm:pt>
    <dgm:pt modelId="{F232EAE1-798D-4CD1-AF4C-57790F500A0E}">
      <dgm:prSet phldrT="[Text]" custT="1"/>
      <dgm:spPr/>
      <dgm:t>
        <a:bodyPr/>
        <a:lstStyle/>
        <a:p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Data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sampel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memberikan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sampel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biaya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suku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cap="none" spc="0" dirty="0" err="1">
              <a:ln w="0"/>
              <a:solidFill>
                <a:schemeClr val="tx1"/>
              </a:solidFill>
              <a:effectLst/>
            </a:rPr>
            <a:t>cadang</a:t>
          </a:r>
          <a:r>
            <a:rPr lang="en-ID" sz="1600" b="0" cap="none" spc="0" dirty="0">
              <a:ln w="0"/>
              <a:solidFill>
                <a:schemeClr val="tx1"/>
              </a:solidFill>
              <a:effectLst/>
            </a:rPr>
            <a:t> rata-rata $ 79 per tune-up</a:t>
          </a:r>
          <a:r>
            <a:rPr lang="en-US" sz="1600" b="0" cap="none" spc="0" dirty="0">
              <a:ln w="0"/>
              <a:solidFill>
                <a:schemeClr val="tx1"/>
              </a:solidFill>
              <a:effectLst/>
            </a:rPr>
            <a:t>.</a:t>
          </a:r>
        </a:p>
      </dgm:t>
    </dgm:pt>
    <dgm:pt modelId="{968DB898-171A-4955-85F4-350AED14E1D9}" type="parTrans" cxnId="{7FA291C0-3E49-4283-BE3B-18EE8116287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993D046C-B118-435B-973A-E2D74407E459}" type="sibTrans" cxnId="{7FA291C0-3E49-4283-BE3B-18EE8116287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E9FBF217-C9CD-4D35-9D59-A5E376E2ED1B}">
      <dgm:prSet phldrT="[Text]"/>
      <dgm:spPr/>
      <dgm:t>
        <a:bodyPr/>
        <a:lstStyle/>
        <a:p>
          <a:r>
            <a:rPr lang="en-US" sz="1900" b="0" cap="none" spc="0" dirty="0">
              <a:ln w="0"/>
              <a:solidFill>
                <a:schemeClr val="tx1"/>
              </a:solidFill>
              <a:effectLst/>
            </a:rPr>
            <a:t>Step 4</a:t>
          </a:r>
        </a:p>
      </dgm:t>
    </dgm:pt>
    <dgm:pt modelId="{1BC31E09-796C-407A-A8D6-727099FF1448}" type="parTrans" cxnId="{820D38D0-6B75-4976-B12B-FB7B869B9E93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73B43E57-86D6-41EA-9E53-5C3F49217CFC}" type="sibTrans" cxnId="{820D38D0-6B75-4976-B12B-FB7B869B9E93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E56CC88F-9D5E-4FE4-9F0A-CEFFEAE6803C}">
      <dgm:prSet phldrT="[Text]" custT="1"/>
      <dgm:spPr/>
      <dgm:t>
        <a:bodyPr/>
        <a:lstStyle/>
        <a:p>
          <a:r>
            <a:rPr lang="fi-FI" sz="1600" b="0" cap="none" spc="0" dirty="0">
              <a:ln w="0"/>
              <a:solidFill>
                <a:schemeClr val="tx1"/>
              </a:solidFill>
              <a:effectLst/>
            </a:rPr>
            <a:t>Rata-rata sampel digunakan untuk memperkirakan rata-rata populasi</a:t>
          </a:r>
          <a:r>
            <a:rPr lang="en-US" sz="1600" b="0" cap="none" spc="0" dirty="0">
              <a:ln w="0"/>
              <a:solidFill>
                <a:schemeClr val="tx1"/>
              </a:solidFill>
              <a:effectLst/>
            </a:rPr>
            <a:t>.</a:t>
          </a:r>
        </a:p>
      </dgm:t>
    </dgm:pt>
    <dgm:pt modelId="{BEB3C97C-1BCB-4055-A885-A9A0A35F90E2}" type="parTrans" cxnId="{2C30C336-B730-463A-8B0B-98D649C2F1E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0D256597-A19E-4A15-BDD1-DF7A1A554E60}" type="sibTrans" cxnId="{2C30C336-B730-463A-8B0B-98D649C2F1E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/>
          </a:endParaRPr>
        </a:p>
      </dgm:t>
    </dgm:pt>
    <dgm:pt modelId="{A189412D-38B2-471B-867F-1AD7465CF8B7}" type="pres">
      <dgm:prSet presAssocID="{5CC1FA9D-1C08-4442-AA5E-105421B133EB}" presName="Name0" presStyleCnt="0">
        <dgm:presLayoutVars>
          <dgm:dir/>
          <dgm:resizeHandles val="exact"/>
        </dgm:presLayoutVars>
      </dgm:prSet>
      <dgm:spPr/>
    </dgm:pt>
    <dgm:pt modelId="{C380352A-E2AD-47E5-99F4-933819C2E0B2}" type="pres">
      <dgm:prSet presAssocID="{3444C639-7FAB-43DF-AFBB-09B7FCBC4816}" presName="node" presStyleLbl="node1" presStyleIdx="0" presStyleCnt="4">
        <dgm:presLayoutVars>
          <dgm:bulletEnabled val="1"/>
        </dgm:presLayoutVars>
      </dgm:prSet>
      <dgm:spPr/>
    </dgm:pt>
    <dgm:pt modelId="{A2D2AAA5-51D1-4D8E-901C-CB2C415652D3}" type="pres">
      <dgm:prSet presAssocID="{8F05D305-5DAD-4556-AB32-ECC8590BF299}" presName="sibTrans" presStyleLbl="sibTrans2D1" presStyleIdx="0" presStyleCnt="3"/>
      <dgm:spPr/>
    </dgm:pt>
    <dgm:pt modelId="{4687F46E-5DC6-4A60-A4AD-02EEF8042C98}" type="pres">
      <dgm:prSet presAssocID="{8F05D305-5DAD-4556-AB32-ECC8590BF299}" presName="connectorText" presStyleLbl="sibTrans2D1" presStyleIdx="0" presStyleCnt="3"/>
      <dgm:spPr/>
    </dgm:pt>
    <dgm:pt modelId="{6E1FF621-BEB2-4503-BD4B-D87ACDC28CD8}" type="pres">
      <dgm:prSet presAssocID="{E2573128-B300-445C-906F-FC5866F942A3}" presName="node" presStyleLbl="node1" presStyleIdx="1" presStyleCnt="4">
        <dgm:presLayoutVars>
          <dgm:bulletEnabled val="1"/>
        </dgm:presLayoutVars>
      </dgm:prSet>
      <dgm:spPr/>
    </dgm:pt>
    <dgm:pt modelId="{9FFF0875-58F4-4FC2-B3EA-61486CB2CEA7}" type="pres">
      <dgm:prSet presAssocID="{35604C7D-565F-4B34-B795-F63B7C869FD1}" presName="sibTrans" presStyleLbl="sibTrans2D1" presStyleIdx="1" presStyleCnt="3"/>
      <dgm:spPr/>
    </dgm:pt>
    <dgm:pt modelId="{854F02DC-981C-4EBC-A9D6-8754A728CF68}" type="pres">
      <dgm:prSet presAssocID="{35604C7D-565F-4B34-B795-F63B7C869FD1}" presName="connectorText" presStyleLbl="sibTrans2D1" presStyleIdx="1" presStyleCnt="3"/>
      <dgm:spPr/>
    </dgm:pt>
    <dgm:pt modelId="{99ABA506-3AE6-41D5-8262-B177908FAEBF}" type="pres">
      <dgm:prSet presAssocID="{F0E3A60C-8B84-4DE5-88A1-10A1619BA148}" presName="node" presStyleLbl="node1" presStyleIdx="2" presStyleCnt="4">
        <dgm:presLayoutVars>
          <dgm:bulletEnabled val="1"/>
        </dgm:presLayoutVars>
      </dgm:prSet>
      <dgm:spPr/>
    </dgm:pt>
    <dgm:pt modelId="{47DB989D-6170-4E49-863B-9C06A9386107}" type="pres">
      <dgm:prSet presAssocID="{F8AF115E-498C-4A97-A03A-A54C97464DBB}" presName="sibTrans" presStyleLbl="sibTrans2D1" presStyleIdx="2" presStyleCnt="3"/>
      <dgm:spPr/>
    </dgm:pt>
    <dgm:pt modelId="{EA22D200-7FC1-4B7A-BB3A-B28131306125}" type="pres">
      <dgm:prSet presAssocID="{F8AF115E-498C-4A97-A03A-A54C97464DBB}" presName="connectorText" presStyleLbl="sibTrans2D1" presStyleIdx="2" presStyleCnt="3"/>
      <dgm:spPr/>
    </dgm:pt>
    <dgm:pt modelId="{D6378F48-A195-4164-B612-3CB563A71D72}" type="pres">
      <dgm:prSet presAssocID="{E9FBF217-C9CD-4D35-9D59-A5E376E2ED1B}" presName="node" presStyleLbl="node1" presStyleIdx="3" presStyleCnt="4">
        <dgm:presLayoutVars>
          <dgm:bulletEnabled val="1"/>
        </dgm:presLayoutVars>
      </dgm:prSet>
      <dgm:spPr/>
    </dgm:pt>
  </dgm:ptLst>
  <dgm:cxnLst>
    <dgm:cxn modelId="{A6A02004-07F7-4CD0-8FC1-3723167B82E2}" srcId="{5CC1FA9D-1C08-4442-AA5E-105421B133EB}" destId="{3444C639-7FAB-43DF-AFBB-09B7FCBC4816}" srcOrd="0" destOrd="0" parTransId="{33442963-E807-45B4-8238-ECDCC9238A26}" sibTransId="{8F05D305-5DAD-4556-AB32-ECC8590BF299}"/>
    <dgm:cxn modelId="{7CCA4609-A303-46D6-A3DC-37CD366ED7F8}" type="presOf" srcId="{A2DFCE3B-0C65-439A-B80A-52263FBB270D}" destId="{C380352A-E2AD-47E5-99F4-933819C2E0B2}" srcOrd="0" destOrd="1" presId="urn:microsoft.com/office/officeart/2005/8/layout/process1"/>
    <dgm:cxn modelId="{4CFD140A-0321-4697-8C9F-95BBEC2B8322}" type="presOf" srcId="{8F05D305-5DAD-4556-AB32-ECC8590BF299}" destId="{4687F46E-5DC6-4A60-A4AD-02EEF8042C98}" srcOrd="1" destOrd="0" presId="urn:microsoft.com/office/officeart/2005/8/layout/process1"/>
    <dgm:cxn modelId="{CFE9F820-E878-4CDD-8618-693F49F2DB92}" type="presOf" srcId="{F8AF115E-498C-4A97-A03A-A54C97464DBB}" destId="{47DB989D-6170-4E49-863B-9C06A9386107}" srcOrd="0" destOrd="0" presId="urn:microsoft.com/office/officeart/2005/8/layout/process1"/>
    <dgm:cxn modelId="{CC027926-AFDC-41AC-85C2-81CD9C471DC1}" type="presOf" srcId="{E9FBF217-C9CD-4D35-9D59-A5E376E2ED1B}" destId="{D6378F48-A195-4164-B612-3CB563A71D72}" srcOrd="0" destOrd="0" presId="urn:microsoft.com/office/officeart/2005/8/layout/process1"/>
    <dgm:cxn modelId="{E60B2434-5852-495B-8204-75DA216D835D}" srcId="{5CC1FA9D-1C08-4442-AA5E-105421B133EB}" destId="{E2573128-B300-445C-906F-FC5866F942A3}" srcOrd="1" destOrd="0" parTransId="{90C257B9-D7EE-4DBF-81C1-72F2C731231D}" sibTransId="{35604C7D-565F-4B34-B795-F63B7C869FD1}"/>
    <dgm:cxn modelId="{2C30C336-B730-463A-8B0B-98D649C2F1EA}" srcId="{E9FBF217-C9CD-4D35-9D59-A5E376E2ED1B}" destId="{E56CC88F-9D5E-4FE4-9F0A-CEFFEAE6803C}" srcOrd="0" destOrd="0" parTransId="{BEB3C97C-1BCB-4055-A885-A9A0A35F90E2}" sibTransId="{0D256597-A19E-4A15-BDD1-DF7A1A554E60}"/>
    <dgm:cxn modelId="{6C18013F-3CE8-4471-B1B1-6D7BD2EE9A51}" type="presOf" srcId="{8F05D305-5DAD-4556-AB32-ECC8590BF299}" destId="{A2D2AAA5-51D1-4D8E-901C-CB2C415652D3}" srcOrd="0" destOrd="0" presId="urn:microsoft.com/office/officeart/2005/8/layout/process1"/>
    <dgm:cxn modelId="{32FFDB43-4A1B-4A88-989B-3B8F88BF0FF2}" type="presOf" srcId="{F8AF115E-498C-4A97-A03A-A54C97464DBB}" destId="{EA22D200-7FC1-4B7A-BB3A-B28131306125}" srcOrd="1" destOrd="0" presId="urn:microsoft.com/office/officeart/2005/8/layout/process1"/>
    <dgm:cxn modelId="{D173404D-8F98-4B9F-93F1-90D440F9BED4}" type="presOf" srcId="{5CC1FA9D-1C08-4442-AA5E-105421B133EB}" destId="{A189412D-38B2-471B-867F-1AD7465CF8B7}" srcOrd="0" destOrd="0" presId="urn:microsoft.com/office/officeart/2005/8/layout/process1"/>
    <dgm:cxn modelId="{C72B3E56-441D-4444-BDD3-EA459EA71FC8}" type="presOf" srcId="{F232EAE1-798D-4CD1-AF4C-57790F500A0E}" destId="{99ABA506-3AE6-41D5-8262-B177908FAEBF}" srcOrd="0" destOrd="1" presId="urn:microsoft.com/office/officeart/2005/8/layout/process1"/>
    <dgm:cxn modelId="{454A607F-B839-4B06-BF19-9C95CB19DB68}" type="presOf" srcId="{E2573128-B300-445C-906F-FC5866F942A3}" destId="{6E1FF621-BEB2-4503-BD4B-D87ACDC28CD8}" srcOrd="0" destOrd="0" presId="urn:microsoft.com/office/officeart/2005/8/layout/process1"/>
    <dgm:cxn modelId="{A0DD6580-4760-4D72-96B9-3D8AF8E838C7}" type="presOf" srcId="{35604C7D-565F-4B34-B795-F63B7C869FD1}" destId="{854F02DC-981C-4EBC-A9D6-8754A728CF68}" srcOrd="1" destOrd="0" presId="urn:microsoft.com/office/officeart/2005/8/layout/process1"/>
    <dgm:cxn modelId="{7E5A8A81-D9C1-4C3D-89BC-960D363ED5DE}" type="presOf" srcId="{3444C639-7FAB-43DF-AFBB-09B7FCBC4816}" destId="{C380352A-E2AD-47E5-99F4-933819C2E0B2}" srcOrd="0" destOrd="0" presId="urn:microsoft.com/office/officeart/2005/8/layout/process1"/>
    <dgm:cxn modelId="{980E5883-BDDF-4AA1-AEA1-64FC477B06A9}" srcId="{3444C639-7FAB-43DF-AFBB-09B7FCBC4816}" destId="{A2DFCE3B-0C65-439A-B80A-52263FBB270D}" srcOrd="0" destOrd="0" parTransId="{B7751FF4-E4DB-4DEA-9CFA-CB3824BCDC75}" sibTransId="{10987F76-3E29-429A-8BCF-3BDDD8DC67C6}"/>
    <dgm:cxn modelId="{7962A884-2879-4234-A5CB-0B6F6D16CCEB}" type="presOf" srcId="{F0E3A60C-8B84-4DE5-88A1-10A1619BA148}" destId="{99ABA506-3AE6-41D5-8262-B177908FAEBF}" srcOrd="0" destOrd="0" presId="urn:microsoft.com/office/officeart/2005/8/layout/process1"/>
    <dgm:cxn modelId="{144F5488-002C-413A-96AD-3D7F768F88DB}" srcId="{E2573128-B300-445C-906F-FC5866F942A3}" destId="{6A654BAF-0F7C-435B-B424-096107E6E3A7}" srcOrd="0" destOrd="0" parTransId="{EE7BEA42-2A38-415F-8C03-D2874E369D64}" sibTransId="{336EBD53-0C0A-48AF-9571-D76318D255DF}"/>
    <dgm:cxn modelId="{B0A9C3AE-E8E7-4856-AF57-7070EBE00D92}" type="presOf" srcId="{E56CC88F-9D5E-4FE4-9F0A-CEFFEAE6803C}" destId="{D6378F48-A195-4164-B612-3CB563A71D72}" srcOrd="0" destOrd="1" presId="urn:microsoft.com/office/officeart/2005/8/layout/process1"/>
    <dgm:cxn modelId="{7FA291C0-3E49-4283-BE3B-18EE81162876}" srcId="{F0E3A60C-8B84-4DE5-88A1-10A1619BA148}" destId="{F232EAE1-798D-4CD1-AF4C-57790F500A0E}" srcOrd="0" destOrd="0" parTransId="{968DB898-171A-4955-85F4-350AED14E1D9}" sibTransId="{993D046C-B118-435B-973A-E2D74407E459}"/>
    <dgm:cxn modelId="{EB5726C2-F9E6-4018-B232-840CEF178581}" type="presOf" srcId="{6A654BAF-0F7C-435B-B424-096107E6E3A7}" destId="{6E1FF621-BEB2-4503-BD4B-D87ACDC28CD8}" srcOrd="0" destOrd="1" presId="urn:microsoft.com/office/officeart/2005/8/layout/process1"/>
    <dgm:cxn modelId="{5F9386C4-D124-4017-B7F1-38D0B1775F82}" type="presOf" srcId="{35604C7D-565F-4B34-B795-F63B7C869FD1}" destId="{9FFF0875-58F4-4FC2-B3EA-61486CB2CEA7}" srcOrd="0" destOrd="0" presId="urn:microsoft.com/office/officeart/2005/8/layout/process1"/>
    <dgm:cxn modelId="{820D38D0-6B75-4976-B12B-FB7B869B9E93}" srcId="{5CC1FA9D-1C08-4442-AA5E-105421B133EB}" destId="{E9FBF217-C9CD-4D35-9D59-A5E376E2ED1B}" srcOrd="3" destOrd="0" parTransId="{1BC31E09-796C-407A-A8D6-727099FF1448}" sibTransId="{73B43E57-86D6-41EA-9E53-5C3F49217CFC}"/>
    <dgm:cxn modelId="{A6E4DFF7-9500-4309-929F-97FC95F58DE3}" srcId="{5CC1FA9D-1C08-4442-AA5E-105421B133EB}" destId="{F0E3A60C-8B84-4DE5-88A1-10A1619BA148}" srcOrd="2" destOrd="0" parTransId="{EB8725B6-7339-49E0-8A53-4A489DAECF09}" sibTransId="{F8AF115E-498C-4A97-A03A-A54C97464DBB}"/>
    <dgm:cxn modelId="{4E97F1B7-D5BA-4EEF-8591-48CFBD9C50F6}" type="presParOf" srcId="{A189412D-38B2-471B-867F-1AD7465CF8B7}" destId="{C380352A-E2AD-47E5-99F4-933819C2E0B2}" srcOrd="0" destOrd="0" presId="urn:microsoft.com/office/officeart/2005/8/layout/process1"/>
    <dgm:cxn modelId="{7237B738-F2BD-4E7E-A611-B25AB63C8DB1}" type="presParOf" srcId="{A189412D-38B2-471B-867F-1AD7465CF8B7}" destId="{A2D2AAA5-51D1-4D8E-901C-CB2C415652D3}" srcOrd="1" destOrd="0" presId="urn:microsoft.com/office/officeart/2005/8/layout/process1"/>
    <dgm:cxn modelId="{83A096F7-8AE4-4911-92CB-295A0AA76855}" type="presParOf" srcId="{A2D2AAA5-51D1-4D8E-901C-CB2C415652D3}" destId="{4687F46E-5DC6-4A60-A4AD-02EEF8042C98}" srcOrd="0" destOrd="0" presId="urn:microsoft.com/office/officeart/2005/8/layout/process1"/>
    <dgm:cxn modelId="{E2A8DAC8-7354-420A-8B33-0F53FA9DE383}" type="presParOf" srcId="{A189412D-38B2-471B-867F-1AD7465CF8B7}" destId="{6E1FF621-BEB2-4503-BD4B-D87ACDC28CD8}" srcOrd="2" destOrd="0" presId="urn:microsoft.com/office/officeart/2005/8/layout/process1"/>
    <dgm:cxn modelId="{17955524-561B-4CA4-8A64-0200DDC88AEB}" type="presParOf" srcId="{A189412D-38B2-471B-867F-1AD7465CF8B7}" destId="{9FFF0875-58F4-4FC2-B3EA-61486CB2CEA7}" srcOrd="3" destOrd="0" presId="urn:microsoft.com/office/officeart/2005/8/layout/process1"/>
    <dgm:cxn modelId="{20B4C6F2-BC3F-4A01-AA9F-557513FD75F1}" type="presParOf" srcId="{9FFF0875-58F4-4FC2-B3EA-61486CB2CEA7}" destId="{854F02DC-981C-4EBC-A9D6-8754A728CF68}" srcOrd="0" destOrd="0" presId="urn:microsoft.com/office/officeart/2005/8/layout/process1"/>
    <dgm:cxn modelId="{D3A2DB91-FD1F-4BDD-B041-F7D0A5E97200}" type="presParOf" srcId="{A189412D-38B2-471B-867F-1AD7465CF8B7}" destId="{99ABA506-3AE6-41D5-8262-B177908FAEBF}" srcOrd="4" destOrd="0" presId="urn:microsoft.com/office/officeart/2005/8/layout/process1"/>
    <dgm:cxn modelId="{75152049-DD46-49D6-9B01-6A7E500CAAE3}" type="presParOf" srcId="{A189412D-38B2-471B-867F-1AD7465CF8B7}" destId="{47DB989D-6170-4E49-863B-9C06A9386107}" srcOrd="5" destOrd="0" presId="urn:microsoft.com/office/officeart/2005/8/layout/process1"/>
    <dgm:cxn modelId="{09A12258-D4C4-4739-8E56-B6055BEA5A22}" type="presParOf" srcId="{47DB989D-6170-4E49-863B-9C06A9386107}" destId="{EA22D200-7FC1-4B7A-BB3A-B28131306125}" srcOrd="0" destOrd="0" presId="urn:microsoft.com/office/officeart/2005/8/layout/process1"/>
    <dgm:cxn modelId="{D05069AD-8D93-4C52-A14F-5F0C66EEE4F9}" type="presParOf" srcId="{A189412D-38B2-471B-867F-1AD7465CF8B7}" destId="{D6378F48-A195-4164-B612-3CB563A71D7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E9587-A6DB-4E03-AD99-2E3F7FAF96BE}">
      <dsp:nvSpPr>
        <dsp:cNvPr id="0" name=""/>
        <dsp:cNvSpPr/>
      </dsp:nvSpPr>
      <dsp:spPr>
        <a:xfrm>
          <a:off x="8166181" y="3116966"/>
          <a:ext cx="144217" cy="631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08"/>
              </a:lnTo>
              <a:lnTo>
                <a:pt x="144217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F5DA-EB60-42B5-A415-63B89D6EE3E2}">
      <dsp:nvSpPr>
        <dsp:cNvPr id="0" name=""/>
        <dsp:cNvSpPr/>
      </dsp:nvSpPr>
      <dsp:spPr>
        <a:xfrm>
          <a:off x="8021963" y="3116966"/>
          <a:ext cx="144217" cy="631808"/>
        </a:xfrm>
        <a:custGeom>
          <a:avLst/>
          <a:gdLst/>
          <a:ahLst/>
          <a:cxnLst/>
          <a:rect l="0" t="0" r="0" b="0"/>
          <a:pathLst>
            <a:path>
              <a:moveTo>
                <a:pt x="144217" y="0"/>
              </a:moveTo>
              <a:lnTo>
                <a:pt x="144217" y="631808"/>
              </a:lnTo>
              <a:lnTo>
                <a:pt x="0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58424-F8C0-4C43-8CB4-ACED13F8FF6E}">
      <dsp:nvSpPr>
        <dsp:cNvPr id="0" name=""/>
        <dsp:cNvSpPr/>
      </dsp:nvSpPr>
      <dsp:spPr>
        <a:xfrm>
          <a:off x="8852929" y="2141782"/>
          <a:ext cx="975183" cy="631808"/>
        </a:xfrm>
        <a:custGeom>
          <a:avLst/>
          <a:gdLst/>
          <a:ahLst/>
          <a:cxnLst/>
          <a:rect l="0" t="0" r="0" b="0"/>
          <a:pathLst>
            <a:path>
              <a:moveTo>
                <a:pt x="975183" y="0"/>
              </a:moveTo>
              <a:lnTo>
                <a:pt x="975183" y="631808"/>
              </a:lnTo>
              <a:lnTo>
                <a:pt x="0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EFAD2-85F8-47D7-A65A-21D1B179E171}">
      <dsp:nvSpPr>
        <dsp:cNvPr id="0" name=""/>
        <dsp:cNvSpPr/>
      </dsp:nvSpPr>
      <dsp:spPr>
        <a:xfrm>
          <a:off x="6504249" y="1166599"/>
          <a:ext cx="2637115" cy="631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08"/>
              </a:lnTo>
              <a:lnTo>
                <a:pt x="2637115" y="63180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5D3F3-8C87-46AF-A97D-7209CF99AC78}">
      <dsp:nvSpPr>
        <dsp:cNvPr id="0" name=""/>
        <dsp:cNvSpPr/>
      </dsp:nvSpPr>
      <dsp:spPr>
        <a:xfrm>
          <a:off x="4842316" y="3116966"/>
          <a:ext cx="144217" cy="631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08"/>
              </a:lnTo>
              <a:lnTo>
                <a:pt x="144217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3874A-87BD-41D3-8E67-88DF3F109B8A}">
      <dsp:nvSpPr>
        <dsp:cNvPr id="0" name=""/>
        <dsp:cNvSpPr/>
      </dsp:nvSpPr>
      <dsp:spPr>
        <a:xfrm>
          <a:off x="4698099" y="3116966"/>
          <a:ext cx="144217" cy="631808"/>
        </a:xfrm>
        <a:custGeom>
          <a:avLst/>
          <a:gdLst/>
          <a:ahLst/>
          <a:cxnLst/>
          <a:rect l="0" t="0" r="0" b="0"/>
          <a:pathLst>
            <a:path>
              <a:moveTo>
                <a:pt x="144217" y="0"/>
              </a:moveTo>
              <a:lnTo>
                <a:pt x="144217" y="631808"/>
              </a:lnTo>
              <a:lnTo>
                <a:pt x="0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D78FF-E65E-4B1D-9F2E-7AB7A4ADCE70}">
      <dsp:nvSpPr>
        <dsp:cNvPr id="0" name=""/>
        <dsp:cNvSpPr/>
      </dsp:nvSpPr>
      <dsp:spPr>
        <a:xfrm>
          <a:off x="3180384" y="2141782"/>
          <a:ext cx="975183" cy="631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08"/>
              </a:lnTo>
              <a:lnTo>
                <a:pt x="975183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71642-BEFE-4DB1-B672-43643DBA730D}">
      <dsp:nvSpPr>
        <dsp:cNvPr id="0" name=""/>
        <dsp:cNvSpPr/>
      </dsp:nvSpPr>
      <dsp:spPr>
        <a:xfrm>
          <a:off x="1518452" y="3116966"/>
          <a:ext cx="144217" cy="631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08"/>
              </a:lnTo>
              <a:lnTo>
                <a:pt x="144217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338F6-E3E7-4C94-8DFF-42BE517EEFAD}">
      <dsp:nvSpPr>
        <dsp:cNvPr id="0" name=""/>
        <dsp:cNvSpPr/>
      </dsp:nvSpPr>
      <dsp:spPr>
        <a:xfrm>
          <a:off x="1374235" y="3116966"/>
          <a:ext cx="144217" cy="631808"/>
        </a:xfrm>
        <a:custGeom>
          <a:avLst/>
          <a:gdLst/>
          <a:ahLst/>
          <a:cxnLst/>
          <a:rect l="0" t="0" r="0" b="0"/>
          <a:pathLst>
            <a:path>
              <a:moveTo>
                <a:pt x="144217" y="0"/>
              </a:moveTo>
              <a:lnTo>
                <a:pt x="144217" y="631808"/>
              </a:lnTo>
              <a:lnTo>
                <a:pt x="0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110B5-8813-48F3-9085-67E6847F3011}">
      <dsp:nvSpPr>
        <dsp:cNvPr id="0" name=""/>
        <dsp:cNvSpPr/>
      </dsp:nvSpPr>
      <dsp:spPr>
        <a:xfrm>
          <a:off x="2205201" y="2141782"/>
          <a:ext cx="975183" cy="631808"/>
        </a:xfrm>
        <a:custGeom>
          <a:avLst/>
          <a:gdLst/>
          <a:ahLst/>
          <a:cxnLst/>
          <a:rect l="0" t="0" r="0" b="0"/>
          <a:pathLst>
            <a:path>
              <a:moveTo>
                <a:pt x="975183" y="0"/>
              </a:moveTo>
              <a:lnTo>
                <a:pt x="975183" y="631808"/>
              </a:lnTo>
              <a:lnTo>
                <a:pt x="0" y="631808"/>
              </a:lnTo>
            </a:path>
          </a:pathLst>
        </a:custGeom>
        <a:noFill/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A1526-4DB4-4678-B301-8F4233A8D41D}">
      <dsp:nvSpPr>
        <dsp:cNvPr id="0" name=""/>
        <dsp:cNvSpPr/>
      </dsp:nvSpPr>
      <dsp:spPr>
        <a:xfrm>
          <a:off x="3867133" y="1166599"/>
          <a:ext cx="2637115" cy="631808"/>
        </a:xfrm>
        <a:custGeom>
          <a:avLst/>
          <a:gdLst/>
          <a:ahLst/>
          <a:cxnLst/>
          <a:rect l="0" t="0" r="0" b="0"/>
          <a:pathLst>
            <a:path>
              <a:moveTo>
                <a:pt x="2637115" y="0"/>
              </a:moveTo>
              <a:lnTo>
                <a:pt x="2637115" y="631808"/>
              </a:lnTo>
              <a:lnTo>
                <a:pt x="0" y="63180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B61BB-2952-4FD8-A410-F2E54305F844}">
      <dsp:nvSpPr>
        <dsp:cNvPr id="0" name=""/>
        <dsp:cNvSpPr/>
      </dsp:nvSpPr>
      <dsp:spPr>
        <a:xfrm>
          <a:off x="5817500" y="47985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Data</a:t>
          </a:r>
        </a:p>
      </dsp:txBody>
      <dsp:txXfrm>
        <a:off x="5817500" y="479850"/>
        <a:ext cx="1373497" cy="686748"/>
      </dsp:txXfrm>
    </dsp:sp>
    <dsp:sp modelId="{4D0FBADE-8380-4C2E-9B89-5BC795C0098E}">
      <dsp:nvSpPr>
        <dsp:cNvPr id="0" name=""/>
        <dsp:cNvSpPr/>
      </dsp:nvSpPr>
      <dsp:spPr>
        <a:xfrm>
          <a:off x="2493636" y="1455033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Qualitative</a:t>
          </a:r>
        </a:p>
      </dsp:txBody>
      <dsp:txXfrm>
        <a:off x="2493636" y="1455033"/>
        <a:ext cx="1373497" cy="686748"/>
      </dsp:txXfrm>
    </dsp:sp>
    <dsp:sp modelId="{B275C4BD-C7C8-4446-8120-545F1A40E76F}">
      <dsp:nvSpPr>
        <dsp:cNvPr id="0" name=""/>
        <dsp:cNvSpPr/>
      </dsp:nvSpPr>
      <dsp:spPr>
        <a:xfrm>
          <a:off x="831704" y="2430217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Numeric</a:t>
          </a:r>
        </a:p>
      </dsp:txBody>
      <dsp:txXfrm>
        <a:off x="831704" y="2430217"/>
        <a:ext cx="1373497" cy="686748"/>
      </dsp:txXfrm>
    </dsp:sp>
    <dsp:sp modelId="{B9835145-5709-415E-B4B0-5162E6582048}">
      <dsp:nvSpPr>
        <dsp:cNvPr id="0" name=""/>
        <dsp:cNvSpPr/>
      </dsp:nvSpPr>
      <dsp:spPr>
        <a:xfrm>
          <a:off x="738" y="340540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Nominal</a:t>
          </a:r>
        </a:p>
      </dsp:txBody>
      <dsp:txXfrm>
        <a:off x="738" y="3405400"/>
        <a:ext cx="1373497" cy="686748"/>
      </dsp:txXfrm>
    </dsp:sp>
    <dsp:sp modelId="{24F5D89B-6D72-477B-8891-6A4EE1D3D108}">
      <dsp:nvSpPr>
        <dsp:cNvPr id="0" name=""/>
        <dsp:cNvSpPr/>
      </dsp:nvSpPr>
      <dsp:spPr>
        <a:xfrm>
          <a:off x="1662670" y="340540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Ordinal</a:t>
          </a:r>
        </a:p>
      </dsp:txBody>
      <dsp:txXfrm>
        <a:off x="1662670" y="3405400"/>
        <a:ext cx="1373497" cy="686748"/>
      </dsp:txXfrm>
    </dsp:sp>
    <dsp:sp modelId="{8A07B981-0BDC-47EB-9AA0-47CAA519C9F4}">
      <dsp:nvSpPr>
        <dsp:cNvPr id="0" name=""/>
        <dsp:cNvSpPr/>
      </dsp:nvSpPr>
      <dsp:spPr>
        <a:xfrm>
          <a:off x="4155568" y="2430217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Non-numeric</a:t>
          </a:r>
        </a:p>
      </dsp:txBody>
      <dsp:txXfrm>
        <a:off x="4155568" y="2430217"/>
        <a:ext cx="1373497" cy="686748"/>
      </dsp:txXfrm>
    </dsp:sp>
    <dsp:sp modelId="{0D0F5380-F7D3-4B55-AFF3-94875B4FCBB6}">
      <dsp:nvSpPr>
        <dsp:cNvPr id="0" name=""/>
        <dsp:cNvSpPr/>
      </dsp:nvSpPr>
      <dsp:spPr>
        <a:xfrm>
          <a:off x="3324602" y="340540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Nominal</a:t>
          </a:r>
        </a:p>
      </dsp:txBody>
      <dsp:txXfrm>
        <a:off x="3324602" y="3405400"/>
        <a:ext cx="1373497" cy="686748"/>
      </dsp:txXfrm>
    </dsp:sp>
    <dsp:sp modelId="{BEFE7C18-8339-464E-87D8-32E87859742B}">
      <dsp:nvSpPr>
        <dsp:cNvPr id="0" name=""/>
        <dsp:cNvSpPr/>
      </dsp:nvSpPr>
      <dsp:spPr>
        <a:xfrm>
          <a:off x="4986534" y="340540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Ordinal</a:t>
          </a:r>
        </a:p>
      </dsp:txBody>
      <dsp:txXfrm>
        <a:off x="4986534" y="3405400"/>
        <a:ext cx="1373497" cy="686748"/>
      </dsp:txXfrm>
    </dsp:sp>
    <dsp:sp modelId="{74844D63-7CCF-4225-AE4C-7D3DF8A8C3E0}">
      <dsp:nvSpPr>
        <dsp:cNvPr id="0" name=""/>
        <dsp:cNvSpPr/>
      </dsp:nvSpPr>
      <dsp:spPr>
        <a:xfrm>
          <a:off x="9141364" y="1455033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Quantitative</a:t>
          </a:r>
        </a:p>
      </dsp:txBody>
      <dsp:txXfrm>
        <a:off x="9141364" y="1455033"/>
        <a:ext cx="1373497" cy="686748"/>
      </dsp:txXfrm>
    </dsp:sp>
    <dsp:sp modelId="{A7F69DA3-05F3-4261-AE5B-6AC215FA7BAB}">
      <dsp:nvSpPr>
        <dsp:cNvPr id="0" name=""/>
        <dsp:cNvSpPr/>
      </dsp:nvSpPr>
      <dsp:spPr>
        <a:xfrm>
          <a:off x="7479432" y="2430217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Numeric</a:t>
          </a:r>
        </a:p>
      </dsp:txBody>
      <dsp:txXfrm>
        <a:off x="7479432" y="2430217"/>
        <a:ext cx="1373497" cy="686748"/>
      </dsp:txXfrm>
    </dsp:sp>
    <dsp:sp modelId="{BE4C03AA-EB87-464B-9A1E-0CF7A6302E5A}">
      <dsp:nvSpPr>
        <dsp:cNvPr id="0" name=""/>
        <dsp:cNvSpPr/>
      </dsp:nvSpPr>
      <dsp:spPr>
        <a:xfrm>
          <a:off x="6648466" y="340540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Interval</a:t>
          </a:r>
        </a:p>
      </dsp:txBody>
      <dsp:txXfrm>
        <a:off x="6648466" y="3405400"/>
        <a:ext cx="1373497" cy="686748"/>
      </dsp:txXfrm>
    </dsp:sp>
    <dsp:sp modelId="{2DE707A9-84B0-4EB9-A524-F048DEA364FB}">
      <dsp:nvSpPr>
        <dsp:cNvPr id="0" name=""/>
        <dsp:cNvSpPr/>
      </dsp:nvSpPr>
      <dsp:spPr>
        <a:xfrm>
          <a:off x="8310398" y="3405400"/>
          <a:ext cx="1373497" cy="6867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Ratio</a:t>
          </a:r>
        </a:p>
      </dsp:txBody>
      <dsp:txXfrm>
        <a:off x="8310398" y="3405400"/>
        <a:ext cx="1373497" cy="6867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0352A-E2AD-47E5-99F4-933819C2E0B2}">
      <dsp:nvSpPr>
        <dsp:cNvPr id="0" name=""/>
        <dsp:cNvSpPr/>
      </dsp:nvSpPr>
      <dsp:spPr>
        <a:xfrm>
          <a:off x="4621" y="1424150"/>
          <a:ext cx="2020453" cy="17236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cap="none" spc="0" dirty="0">
              <a:ln w="0"/>
              <a:solidFill>
                <a:schemeClr val="tx1"/>
              </a:solidFill>
              <a:effectLst/>
            </a:rPr>
            <a:t>Step 1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Populasi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terdiri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dari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semua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tune up.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Biaya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rata-rata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suku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cadang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tidak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diketahui</a:t>
          </a:r>
          <a:r>
            <a:rPr lang="en-US" sz="1600" b="0" kern="1200" cap="none" spc="0" dirty="0">
              <a:ln w="0"/>
              <a:solidFill>
                <a:schemeClr val="tx1"/>
              </a:solidFill>
              <a:effectLst/>
            </a:rPr>
            <a:t>.</a:t>
          </a:r>
        </a:p>
      </dsp:txBody>
      <dsp:txXfrm>
        <a:off x="55106" y="1474635"/>
        <a:ext cx="1919483" cy="1622729"/>
      </dsp:txXfrm>
    </dsp:sp>
    <dsp:sp modelId="{A2D2AAA5-51D1-4D8E-901C-CB2C415652D3}">
      <dsp:nvSpPr>
        <dsp:cNvPr id="0" name=""/>
        <dsp:cNvSpPr/>
      </dsp:nvSpPr>
      <dsp:spPr>
        <a:xfrm>
          <a:off x="2227119" y="2035463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b="0" kern="1200" cap="none" spc="0" dirty="0">
            <a:ln w="0"/>
            <a:solidFill>
              <a:schemeClr val="tx1"/>
            </a:solidFill>
            <a:effectLst/>
          </a:endParaRPr>
        </a:p>
      </dsp:txBody>
      <dsp:txXfrm>
        <a:off x="2227119" y="2135677"/>
        <a:ext cx="299835" cy="300644"/>
      </dsp:txXfrm>
    </dsp:sp>
    <dsp:sp modelId="{6E1FF621-BEB2-4503-BD4B-D87ACDC28CD8}">
      <dsp:nvSpPr>
        <dsp:cNvPr id="0" name=""/>
        <dsp:cNvSpPr/>
      </dsp:nvSpPr>
      <dsp:spPr>
        <a:xfrm>
          <a:off x="2833255" y="1424150"/>
          <a:ext cx="2020453" cy="17236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cap="none" spc="0" dirty="0">
              <a:ln w="0"/>
              <a:solidFill>
                <a:schemeClr val="tx1"/>
              </a:solidFill>
              <a:effectLst/>
            </a:rPr>
            <a:t>Step 2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Sampel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dari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50 tune-up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mesin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diperiksa</a:t>
          </a:r>
          <a:r>
            <a:rPr lang="en-US" sz="1600" b="0" kern="1200" cap="none" spc="0" dirty="0">
              <a:ln w="0"/>
              <a:solidFill>
                <a:schemeClr val="tx1"/>
              </a:solidFill>
              <a:effectLst/>
            </a:rPr>
            <a:t>.</a:t>
          </a:r>
        </a:p>
      </dsp:txBody>
      <dsp:txXfrm>
        <a:off x="2883740" y="1474635"/>
        <a:ext cx="1919483" cy="1622729"/>
      </dsp:txXfrm>
    </dsp:sp>
    <dsp:sp modelId="{9FFF0875-58F4-4FC2-B3EA-61486CB2CEA7}">
      <dsp:nvSpPr>
        <dsp:cNvPr id="0" name=""/>
        <dsp:cNvSpPr/>
      </dsp:nvSpPr>
      <dsp:spPr>
        <a:xfrm>
          <a:off x="5055754" y="2035463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b="0" kern="1200" cap="none" spc="0" dirty="0">
            <a:ln w="0"/>
            <a:solidFill>
              <a:schemeClr val="tx1"/>
            </a:solidFill>
            <a:effectLst/>
          </a:endParaRPr>
        </a:p>
      </dsp:txBody>
      <dsp:txXfrm>
        <a:off x="5055754" y="2135677"/>
        <a:ext cx="299835" cy="300644"/>
      </dsp:txXfrm>
    </dsp:sp>
    <dsp:sp modelId="{99ABA506-3AE6-41D5-8262-B177908FAEBF}">
      <dsp:nvSpPr>
        <dsp:cNvPr id="0" name=""/>
        <dsp:cNvSpPr/>
      </dsp:nvSpPr>
      <dsp:spPr>
        <a:xfrm>
          <a:off x="5661890" y="1424150"/>
          <a:ext cx="2020453" cy="17236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cap="none" spc="0" dirty="0">
              <a:ln w="0"/>
              <a:solidFill>
                <a:schemeClr val="tx1"/>
              </a:solidFill>
              <a:effectLst/>
            </a:rPr>
            <a:t>Step 3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Data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sampel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memberikan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sampel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biaya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suku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</a:t>
          </a:r>
          <a:r>
            <a:rPr lang="en-ID" sz="1600" b="0" kern="1200" cap="none" spc="0" dirty="0" err="1">
              <a:ln w="0"/>
              <a:solidFill>
                <a:schemeClr val="tx1"/>
              </a:solidFill>
              <a:effectLst/>
            </a:rPr>
            <a:t>cadang</a:t>
          </a:r>
          <a:r>
            <a:rPr lang="en-ID" sz="1600" b="0" kern="1200" cap="none" spc="0" dirty="0">
              <a:ln w="0"/>
              <a:solidFill>
                <a:schemeClr val="tx1"/>
              </a:solidFill>
              <a:effectLst/>
            </a:rPr>
            <a:t> rata-rata $ 79 per tune-up</a:t>
          </a:r>
          <a:r>
            <a:rPr lang="en-US" sz="1600" b="0" kern="1200" cap="none" spc="0" dirty="0">
              <a:ln w="0"/>
              <a:solidFill>
                <a:schemeClr val="tx1"/>
              </a:solidFill>
              <a:effectLst/>
            </a:rPr>
            <a:t>.</a:t>
          </a:r>
        </a:p>
      </dsp:txBody>
      <dsp:txXfrm>
        <a:off x="5712375" y="1474635"/>
        <a:ext cx="1919483" cy="1622729"/>
      </dsp:txXfrm>
    </dsp:sp>
    <dsp:sp modelId="{47DB989D-6170-4E49-863B-9C06A9386107}">
      <dsp:nvSpPr>
        <dsp:cNvPr id="0" name=""/>
        <dsp:cNvSpPr/>
      </dsp:nvSpPr>
      <dsp:spPr>
        <a:xfrm>
          <a:off x="7884389" y="2035463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b="0" kern="1200" cap="none" spc="0" dirty="0">
            <a:ln w="0"/>
            <a:solidFill>
              <a:schemeClr val="tx1"/>
            </a:solidFill>
            <a:effectLst/>
          </a:endParaRPr>
        </a:p>
      </dsp:txBody>
      <dsp:txXfrm>
        <a:off x="7884389" y="2135677"/>
        <a:ext cx="299835" cy="300644"/>
      </dsp:txXfrm>
    </dsp:sp>
    <dsp:sp modelId="{D6378F48-A195-4164-B612-3CB563A71D72}">
      <dsp:nvSpPr>
        <dsp:cNvPr id="0" name=""/>
        <dsp:cNvSpPr/>
      </dsp:nvSpPr>
      <dsp:spPr>
        <a:xfrm>
          <a:off x="8490525" y="1424150"/>
          <a:ext cx="2020453" cy="17236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cap="none" spc="0" dirty="0">
              <a:ln w="0"/>
              <a:solidFill>
                <a:schemeClr val="tx1"/>
              </a:solidFill>
              <a:effectLst/>
            </a:rPr>
            <a:t>Step 4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600" b="0" kern="1200" cap="none" spc="0" dirty="0">
              <a:ln w="0"/>
              <a:solidFill>
                <a:schemeClr val="tx1"/>
              </a:solidFill>
              <a:effectLst/>
            </a:rPr>
            <a:t>Rata-rata sampel digunakan untuk memperkirakan rata-rata populasi</a:t>
          </a:r>
          <a:r>
            <a:rPr lang="en-US" sz="1600" b="0" kern="1200" cap="none" spc="0" dirty="0">
              <a:ln w="0"/>
              <a:solidFill>
                <a:schemeClr val="tx1"/>
              </a:solidFill>
              <a:effectLst/>
            </a:rPr>
            <a:t>.</a:t>
          </a:r>
        </a:p>
      </dsp:txBody>
      <dsp:txXfrm>
        <a:off x="8541010" y="1474635"/>
        <a:ext cx="1919483" cy="1622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4D6AC-7EC9-46DC-9BF9-22D63BF27C8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3C1DF-5E15-4B5F-BDE0-920118E0A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47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692150"/>
            <a:ext cx="6057900" cy="34163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727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05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40079"/>
            <a:ext cx="2628900" cy="53035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0079"/>
            <a:ext cx="7734300" cy="53035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8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37401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6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3040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3040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1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63040"/>
            <a:ext cx="5157787" cy="7398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298811"/>
            <a:ext cx="5157787" cy="3657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63040"/>
            <a:ext cx="5183188" cy="7398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98811"/>
            <a:ext cx="5183188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727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772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5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0080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640079"/>
            <a:ext cx="6172200" cy="5303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38227"/>
            <a:ext cx="3932237" cy="41053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8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0080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640080"/>
            <a:ext cx="6172200" cy="52289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38227"/>
            <a:ext cx="3932237" cy="40307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1"/>
            <a:ext cx="12191996" cy="464388"/>
          </a:xfrm>
          <a:prstGeom prst="rect">
            <a:avLst/>
          </a:prstGeom>
          <a:solidFill>
            <a:srgbClr val="BF2317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727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515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6310" y="6448508"/>
            <a:ext cx="627490" cy="27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BC64-41CB-41B8-B6DF-9B1367312BD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388"/>
            <a:ext cx="12226355" cy="1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6248401"/>
            <a:ext cx="12226353" cy="11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38200" y="6448508"/>
            <a:ext cx="944283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800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© 2017 Cengage Learning.  May not be scanned, copied or duplicated, or posted to a publicly accessible website, in whole or in part, except for use as permitted</a:t>
            </a:r>
            <a:r>
              <a:rPr lang="en-US" sz="800" baseline="0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in a license distributed with a certain product or service or otherwise on a password-protected website or</a:t>
            </a:r>
            <a:r>
              <a:rPr lang="en-US" sz="800" baseline="0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 school-approved learning management system f</a:t>
            </a:r>
            <a:r>
              <a:rPr lang="en-US" sz="800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or classroom use.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001758" y="48578"/>
            <a:ext cx="43520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Statistics for Business and Economics (13e)</a:t>
            </a: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0" y="6175652"/>
            <a:ext cx="12191997" cy="79652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1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640080"/>
            <a:ext cx="5620721" cy="2998666"/>
          </a:xfrm>
        </p:spPr>
        <p:txBody>
          <a:bodyPr>
            <a:normAutofit/>
          </a:bodyPr>
          <a:lstStyle/>
          <a:p>
            <a:r>
              <a:rPr lang="en-US" dirty="0"/>
              <a:t>Statistics for </a:t>
            </a:r>
            <a:br>
              <a:rPr lang="en-US" dirty="0"/>
            </a:br>
            <a:r>
              <a:rPr lang="en-US" dirty="0"/>
              <a:t>Business and Economics (13e)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3789575"/>
            <a:ext cx="5620721" cy="735291"/>
          </a:xfrm>
        </p:spPr>
        <p:txBody>
          <a:bodyPr/>
          <a:lstStyle/>
          <a:p>
            <a:r>
              <a:rPr lang="en-US" dirty="0"/>
              <a:t>Anderson, Sweeney, Williams, </a:t>
            </a:r>
            <a:r>
              <a:rPr lang="en-US" dirty="0" err="1"/>
              <a:t>Camm</a:t>
            </a:r>
            <a:r>
              <a:rPr lang="en-US" dirty="0"/>
              <a:t>, Cochran</a:t>
            </a:r>
          </a:p>
          <a:p>
            <a:r>
              <a:rPr lang="en-US" dirty="0"/>
              <a:t>© 2017 Cengage Learning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839788" y="4828094"/>
            <a:ext cx="5620721" cy="735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Slides by John </a:t>
            </a:r>
            <a:r>
              <a:rPr lang="en-US" dirty="0" err="1"/>
              <a:t>Loucks</a:t>
            </a:r>
            <a:endParaRPr lang="en-US" dirty="0"/>
          </a:p>
          <a:p>
            <a:r>
              <a:rPr lang="en-US" dirty="0"/>
              <a:t>St. Edwards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2" descr="C:\Slides\SBE13ppt\9781305585317 cover sh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855" y="680531"/>
            <a:ext cx="4311720" cy="539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643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Nominal 	</a:t>
            </a:r>
          </a:p>
          <a:p>
            <a:r>
              <a:rPr lang="en-US" dirty="0"/>
              <a:t>Data are </a:t>
            </a:r>
            <a:r>
              <a:rPr lang="en-US" u="sng" dirty="0"/>
              <a:t>labels or names</a:t>
            </a:r>
            <a:r>
              <a:rPr lang="en-US" dirty="0"/>
              <a:t> used to identify an attribute of the element.</a:t>
            </a:r>
          </a:p>
          <a:p>
            <a:r>
              <a:rPr lang="en-US" dirty="0"/>
              <a:t>Data </a:t>
            </a:r>
            <a:r>
              <a:rPr lang="en-US" dirty="0" err="1"/>
              <a:t>merupakan</a:t>
            </a:r>
            <a:r>
              <a:rPr lang="en-US" dirty="0"/>
              <a:t> label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.</a:t>
            </a:r>
          </a:p>
          <a:p>
            <a:r>
              <a:rPr lang="en-US" dirty="0" err="1"/>
              <a:t>Sebuah</a:t>
            </a:r>
            <a:r>
              <a:rPr lang="en-US" dirty="0"/>
              <a:t> label </a:t>
            </a:r>
            <a:r>
              <a:rPr lang="en-US" u="sng" dirty="0" err="1"/>
              <a:t>nonnumerik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u="sng" dirty="0" err="1"/>
              <a:t>numerik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universitas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label </a:t>
            </a:r>
            <a:r>
              <a:rPr lang="en-US" dirty="0" err="1"/>
              <a:t>nonnumerik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Humaniora</a:t>
            </a:r>
            <a:r>
              <a:rPr lang="en-US" dirty="0"/>
              <a:t>, Pendidikan, dan </a:t>
            </a:r>
            <a:r>
              <a:rPr lang="en-US" dirty="0" err="1"/>
              <a:t>sebagainya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,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1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2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Humaniora</a:t>
            </a:r>
            <a:r>
              <a:rPr lang="en-US" dirty="0"/>
              <a:t>, 3 </a:t>
            </a:r>
            <a:r>
              <a:rPr lang="en-US" dirty="0" err="1"/>
              <a:t>menunjukkan</a:t>
            </a:r>
            <a:r>
              <a:rPr lang="en-US" dirty="0"/>
              <a:t> Pendidikan, dan </a:t>
            </a:r>
            <a:r>
              <a:rPr lang="en-US" dirty="0" err="1"/>
              <a:t>seterusnya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1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Ordinal </a:t>
            </a:r>
          </a:p>
          <a:p>
            <a:r>
              <a:rPr lang="en-US" dirty="0"/>
              <a:t>The data have the properties of nominal data and the </a:t>
            </a:r>
            <a:r>
              <a:rPr lang="en-US" u="sng" dirty="0"/>
              <a:t>order or rank of the data is meaningful</a:t>
            </a:r>
            <a:r>
              <a:rPr lang="en-US" dirty="0"/>
              <a:t>.</a:t>
            </a:r>
          </a:p>
          <a:p>
            <a:r>
              <a:rPr lang="en-US" dirty="0"/>
              <a:t>Data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data nominal dan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rangking</a:t>
            </a:r>
            <a:r>
              <a:rPr lang="en-US" dirty="0"/>
              <a:t> </a:t>
            </a:r>
            <a:r>
              <a:rPr lang="en-US" dirty="0" err="1"/>
              <a:t>datanya</a:t>
            </a:r>
            <a:r>
              <a:rPr lang="en-US" dirty="0"/>
              <a:t> </a:t>
            </a:r>
            <a:r>
              <a:rPr lang="en-US" dirty="0" err="1"/>
              <a:t>bermakna</a:t>
            </a:r>
            <a:r>
              <a:rPr lang="en-US" dirty="0"/>
              <a:t>.</a:t>
            </a:r>
          </a:p>
          <a:p>
            <a:r>
              <a:rPr lang="en-US" dirty="0"/>
              <a:t>Label </a:t>
            </a:r>
            <a:r>
              <a:rPr lang="en-US" dirty="0" err="1"/>
              <a:t>nonnumerik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universitas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kelasnya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label </a:t>
            </a:r>
            <a:r>
              <a:rPr lang="en-US" dirty="0" err="1"/>
              <a:t>nonnumerik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Sophomore, Junior, </a:t>
            </a:r>
            <a:r>
              <a:rPr lang="en-US" dirty="0" err="1"/>
              <a:t>atau</a:t>
            </a:r>
            <a:r>
              <a:rPr lang="en-US" dirty="0"/>
              <a:t> Senior</a:t>
            </a:r>
          </a:p>
          <a:p>
            <a:pPr marL="0" indent="0">
              <a:buNone/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,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1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ingkat</a:t>
            </a:r>
            <a:r>
              <a:rPr lang="en-US" dirty="0"/>
              <a:t> 1, 2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2, dan </a:t>
            </a:r>
            <a:r>
              <a:rPr lang="en-US" dirty="0" err="1"/>
              <a:t>seterusnya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1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Interval </a:t>
            </a:r>
          </a:p>
          <a:p>
            <a:r>
              <a:rPr lang="en-US" dirty="0"/>
              <a:t>Data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data ordinal, dan interval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tetap</a:t>
            </a:r>
            <a:endParaRPr lang="en-US" dirty="0"/>
          </a:p>
          <a:p>
            <a:r>
              <a:rPr lang="en-US" dirty="0"/>
              <a:t>Data interval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Melissa has an SAT score of 1985, while Kevin has an SAT score of 1880.  Melissa scored 105 points more than Kevin.</a:t>
            </a:r>
          </a:p>
          <a:p>
            <a:pPr marL="0" indent="0">
              <a:buNone/>
            </a:pPr>
            <a:r>
              <a:rPr lang="en-US" dirty="0"/>
              <a:t>Melissa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skor</a:t>
            </a:r>
            <a:r>
              <a:rPr lang="en-US" dirty="0"/>
              <a:t> TOFL 600, </a:t>
            </a:r>
            <a:r>
              <a:rPr lang="en-US" dirty="0" err="1"/>
              <a:t>sedangkan</a:t>
            </a:r>
            <a:r>
              <a:rPr lang="en-US" dirty="0"/>
              <a:t> Kevin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skor</a:t>
            </a:r>
            <a:r>
              <a:rPr lang="en-US" dirty="0"/>
              <a:t> TOEFL 550. Melissa </a:t>
            </a:r>
            <a:r>
              <a:rPr lang="en-US" dirty="0" err="1"/>
              <a:t>mencetak</a:t>
            </a:r>
            <a:r>
              <a:rPr lang="en-US" dirty="0"/>
              <a:t> 50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Kevin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47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r>
              <a:rPr lang="en-US" dirty="0"/>
              <a:t>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Ratio </a:t>
            </a:r>
          </a:p>
          <a:p>
            <a:pPr lvl="1"/>
            <a:r>
              <a:rPr lang="en-US" sz="2400" dirty="0"/>
              <a:t>Data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sifat</a:t>
            </a:r>
            <a:r>
              <a:rPr lang="en-US" sz="2400" dirty="0"/>
              <a:t> data interval dan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Data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.</a:t>
            </a:r>
          </a:p>
          <a:p>
            <a:pPr lvl="1"/>
            <a:r>
              <a:rPr lang="sv-SE" sz="2400" dirty="0"/>
              <a:t>Nilai nol termasuk dalam skala yang mengindikasikan bahwa pada titik nol variabel ini tidak memiliki nilai.</a:t>
            </a: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</a:p>
          <a:p>
            <a:pPr marL="457200" lvl="1" indent="0">
              <a:buNone/>
            </a:pPr>
            <a:r>
              <a:rPr lang="en-US" sz="2400" dirty="0"/>
              <a:t>Harga </a:t>
            </a:r>
            <a:r>
              <a:rPr lang="en-US" sz="2400" dirty="0" err="1"/>
              <a:t>buku</a:t>
            </a:r>
            <a:r>
              <a:rPr lang="en-US" sz="2400" dirty="0"/>
              <a:t> di </a:t>
            </a:r>
            <a:r>
              <a:rPr lang="en-US" sz="2400" dirty="0" err="1"/>
              <a:t>toko</a:t>
            </a:r>
            <a:r>
              <a:rPr lang="en-US" sz="2400" dirty="0"/>
              <a:t> retail </a:t>
            </a:r>
            <a:r>
              <a:rPr lang="en-US" sz="2400" dirty="0" err="1"/>
              <a:t>adalah</a:t>
            </a:r>
            <a:r>
              <a:rPr lang="en-US" sz="2400" dirty="0"/>
              <a:t> $ 200,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yang </a:t>
            </a:r>
            <a:r>
              <a:rPr lang="en-US" sz="2400" dirty="0" err="1"/>
              <a:t>dijual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online </a:t>
            </a:r>
            <a:r>
              <a:rPr lang="en-US" sz="2400" dirty="0" err="1"/>
              <a:t>adalah</a:t>
            </a:r>
            <a:r>
              <a:rPr lang="en-US" sz="2400" dirty="0"/>
              <a:t> $ 100. </a:t>
            </a:r>
            <a:r>
              <a:rPr lang="en-US" sz="2400" dirty="0" err="1"/>
              <a:t>Properti</a:t>
            </a:r>
            <a:r>
              <a:rPr lang="en-US" sz="2400" dirty="0"/>
              <a:t>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toko</a:t>
            </a:r>
            <a:r>
              <a:rPr lang="en-US" sz="2400" dirty="0"/>
              <a:t> </a:t>
            </a:r>
            <a:r>
              <a:rPr lang="en-US" sz="2400" dirty="0" err="1"/>
              <a:t>ritel</a:t>
            </a:r>
            <a:r>
              <a:rPr lang="en-US" sz="2400" dirty="0"/>
              <a:t> </a:t>
            </a:r>
            <a:r>
              <a:rPr lang="en-US" sz="2400" dirty="0" err="1"/>
              <a:t>mengenakan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kali </a:t>
            </a:r>
            <a:r>
              <a:rPr lang="en-US" sz="2400" dirty="0" err="1"/>
              <a:t>lipat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online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1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Kualitatif</a:t>
            </a:r>
            <a:r>
              <a:rPr lang="en-US" dirty="0"/>
              <a:t> dan Data </a:t>
            </a:r>
            <a:r>
              <a:rPr lang="en-US" dirty="0" err="1"/>
              <a:t>Kuantitatif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/>
              <a:t> dan </a:t>
            </a:r>
            <a:r>
              <a:rPr lang="en-US" dirty="0" err="1"/>
              <a:t>kuantitatif</a:t>
            </a:r>
            <a:r>
              <a:rPr lang="en-US" dirty="0"/>
              <a:t>.</a:t>
            </a:r>
          </a:p>
          <a:p>
            <a:r>
              <a:rPr lang="en-US" dirty="0"/>
              <a:t>The statistical analysis that is appropriate depends on whether the data for the variable are categorical or quantitative.</a:t>
            </a:r>
          </a:p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apakah</a:t>
            </a:r>
            <a:r>
              <a:rPr lang="en-US" dirty="0"/>
              <a:t>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kuantitatif</a:t>
            </a:r>
            <a:r>
              <a:rPr lang="en-US" dirty="0"/>
              <a:t>.</a:t>
            </a:r>
          </a:p>
          <a:p>
            <a:r>
              <a:rPr lang="sv-SE" dirty="0"/>
              <a:t>Secara umum, ada lebih banyak alternatif untuk analisis statistik bila datanya bersifat kuantitatif.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2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Kualitatif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Label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endParaRPr lang="en-US" dirty="0"/>
          </a:p>
          <a:p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nominal </a:t>
            </a:r>
            <a:r>
              <a:rPr lang="en-US" dirty="0" err="1"/>
              <a:t>atau</a:t>
            </a:r>
            <a:r>
              <a:rPr lang="en-US" dirty="0"/>
              <a:t> ordinal</a:t>
            </a:r>
          </a:p>
          <a:p>
            <a:r>
              <a:rPr lang="en-US" dirty="0"/>
              <a:t>Bisa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nonnumerik</a:t>
            </a:r>
            <a:endParaRPr lang="en-US" dirty="0"/>
          </a:p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agak</a:t>
            </a:r>
            <a:r>
              <a:rPr lang="en-US" dirty="0"/>
              <a:t> </a:t>
            </a:r>
            <a:r>
              <a:rPr lang="en-US" dirty="0" err="1"/>
              <a:t>terbatas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86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Kuantitatif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kuantitatif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.</a:t>
            </a:r>
          </a:p>
          <a:p>
            <a:r>
              <a:rPr lang="en-US" dirty="0"/>
              <a:t>Data </a:t>
            </a:r>
            <a:r>
              <a:rPr lang="en-US" dirty="0" err="1"/>
              <a:t>kuantitatif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.</a:t>
            </a:r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aritmatika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data </a:t>
            </a:r>
            <a:r>
              <a:rPr lang="en-US" dirty="0" err="1"/>
              <a:t>kuantitatif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06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386967"/>
              </p:ext>
            </p:extLst>
          </p:nvPr>
        </p:nvGraphicFramePr>
        <p:xfrm>
          <a:off x="838200" y="1463675"/>
          <a:ext cx="10515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98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Cross-Sectional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Cross-sectional </a:t>
            </a:r>
            <a:r>
              <a:rPr lang="en-US" dirty="0"/>
              <a:t>data </a:t>
            </a:r>
            <a:r>
              <a:rPr lang="en-US" dirty="0" err="1"/>
              <a:t>dikumpulkan</a:t>
            </a:r>
            <a:r>
              <a:rPr lang="en-US" dirty="0"/>
              <a:t> pada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kira-kira</a:t>
            </a:r>
            <a:r>
              <a:rPr lang="en-US" dirty="0"/>
              <a:t> pada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Data yang </a:t>
            </a:r>
            <a:r>
              <a:rPr lang="en-US" dirty="0" err="1"/>
              <a:t>merinci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pada November 2013 di masing-masing </a:t>
            </a:r>
            <a:r>
              <a:rPr lang="en-US" dirty="0" err="1"/>
              <a:t>provinsi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6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Series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Time series </a:t>
            </a:r>
            <a:r>
              <a:rPr lang="en-US" dirty="0"/>
              <a:t>Data yang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Data yang </a:t>
            </a:r>
            <a:r>
              <a:rPr lang="en-US" dirty="0" err="1"/>
              <a:t>merinci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di Lucas County, Ohio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36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Grafik</a:t>
            </a:r>
            <a:r>
              <a:rPr lang="en-US" dirty="0"/>
              <a:t> data </a:t>
            </a:r>
            <a:r>
              <a:rPr lang="en-US" dirty="0" err="1"/>
              <a:t>deret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memahami</a:t>
            </a:r>
            <a:endParaRPr lang="en-US" dirty="0"/>
          </a:p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masa </a:t>
            </a:r>
            <a:r>
              <a:rPr lang="en-US" dirty="0" err="1"/>
              <a:t>lalu</a:t>
            </a:r>
            <a:endParaRPr lang="en-US" dirty="0"/>
          </a:p>
          <a:p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tren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dan</a:t>
            </a:r>
          </a:p>
          <a:p>
            <a:r>
              <a:rPr lang="en-US" dirty="0" err="1"/>
              <a:t>memproyeksikan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masa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deret</a:t>
            </a:r>
            <a:r>
              <a:rPr lang="en-US" dirty="0"/>
              <a:t> </a:t>
            </a:r>
            <a:r>
              <a:rPr lang="en-US" dirty="0" err="1"/>
              <a:t>waktu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4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1 - Data and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  <a:p>
            <a:r>
              <a:rPr lang="en-US" dirty="0"/>
              <a:t>Applications in Business and Economics</a:t>
            </a:r>
          </a:p>
          <a:p>
            <a:r>
              <a:rPr lang="en-US" dirty="0"/>
              <a:t>Data</a:t>
            </a:r>
          </a:p>
          <a:p>
            <a:r>
              <a:rPr lang="en-US" dirty="0"/>
              <a:t>Data Sources</a:t>
            </a:r>
          </a:p>
          <a:p>
            <a:r>
              <a:rPr lang="en-US" dirty="0"/>
              <a:t>Descriptive Statistics</a:t>
            </a:r>
          </a:p>
          <a:p>
            <a:r>
              <a:rPr lang="en-US" dirty="0"/>
              <a:t>Statistical Inference</a:t>
            </a:r>
          </a:p>
          <a:p>
            <a:r>
              <a:rPr lang="en-US"/>
              <a:t>Analytics</a:t>
            </a:r>
            <a:endParaRPr lang="en-US" dirty="0"/>
          </a:p>
          <a:p>
            <a:r>
              <a:rPr lang="en-US" dirty="0"/>
              <a:t>Big</a:t>
            </a:r>
            <a:r>
              <a:rPr lang="en-US"/>
              <a:t> Data and Data </a:t>
            </a:r>
            <a:r>
              <a:rPr lang="en-US" dirty="0"/>
              <a:t>Mining</a:t>
            </a:r>
          </a:p>
          <a:p>
            <a:r>
              <a:rPr lang="en-US" dirty="0"/>
              <a:t>Computers</a:t>
            </a:r>
            <a:r>
              <a:rPr lang="en-US"/>
              <a:t> and Statistical Analysis</a:t>
            </a:r>
            <a:endParaRPr lang="en-US" dirty="0"/>
          </a:p>
          <a:p>
            <a:r>
              <a:rPr lang="en-US"/>
              <a:t>Ethical </a:t>
            </a:r>
            <a:r>
              <a:rPr lang="en-US" dirty="0"/>
              <a:t>Guidelines for Statistical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99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Series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Graph of Time Series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49113"/>
            <a:ext cx="5862851" cy="356867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2206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Sumber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endParaRPr lang="en-US" dirty="0"/>
          </a:p>
          <a:p>
            <a:r>
              <a:rPr lang="en-US" dirty="0" err="1"/>
              <a:t>Catatan</a:t>
            </a:r>
            <a:r>
              <a:rPr lang="en-US" dirty="0"/>
              <a:t> internal </a:t>
            </a:r>
            <a:r>
              <a:rPr lang="en-US" dirty="0" err="1"/>
              <a:t>perusahaan</a:t>
            </a:r>
            <a:r>
              <a:rPr lang="en-US" dirty="0"/>
              <a:t> -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departemen</a:t>
            </a:r>
            <a:endParaRPr lang="en-US" dirty="0"/>
          </a:p>
          <a:p>
            <a:r>
              <a:rPr lang="en-US" dirty="0" err="1"/>
              <a:t>Layanan</a:t>
            </a:r>
            <a:r>
              <a:rPr lang="en-US" dirty="0"/>
              <a:t> database </a:t>
            </a:r>
            <a:r>
              <a:rPr lang="en-US" dirty="0" err="1"/>
              <a:t>bisnis</a:t>
            </a:r>
            <a:r>
              <a:rPr lang="en-US" dirty="0"/>
              <a:t> - Dow Jones &amp; Co.</a:t>
            </a:r>
          </a:p>
          <a:p>
            <a:r>
              <a:rPr lang="en-US" dirty="0"/>
              <a:t>Lembaga </a:t>
            </a:r>
            <a:r>
              <a:rPr lang="en-US" dirty="0" err="1"/>
              <a:t>pemerintah</a:t>
            </a:r>
            <a:r>
              <a:rPr lang="en-US" dirty="0"/>
              <a:t> - </a:t>
            </a:r>
            <a:r>
              <a:rPr lang="en-US" dirty="0" err="1"/>
              <a:t>Departemen</a:t>
            </a:r>
            <a:r>
              <a:rPr lang="en-US" dirty="0"/>
              <a:t> Tenaga </a:t>
            </a:r>
            <a:r>
              <a:rPr lang="en-US" dirty="0" err="1"/>
              <a:t>Kerja</a:t>
            </a:r>
            <a:r>
              <a:rPr lang="en-US" dirty="0"/>
              <a:t> AS</a:t>
            </a:r>
          </a:p>
          <a:p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-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Perjalanan</a:t>
            </a:r>
            <a:r>
              <a:rPr lang="en-US" dirty="0"/>
              <a:t> Amerika</a:t>
            </a:r>
          </a:p>
          <a:p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- Dewan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Pascasarjana</a:t>
            </a:r>
            <a:r>
              <a:rPr lang="en-US" dirty="0"/>
              <a:t> (GMAT)</a:t>
            </a:r>
          </a:p>
          <a:p>
            <a:r>
              <a:rPr lang="en-US" dirty="0"/>
              <a:t>Internet -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07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Data Tersedia Dari Catatan Internal Perusahaan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2936"/>
              </p:ext>
            </p:extLst>
          </p:nvPr>
        </p:nvGraphicFramePr>
        <p:xfrm>
          <a:off x="1393720" y="2131060"/>
          <a:ext cx="9404560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Some of the Data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Employee records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Name, address, social security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Production records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 number, quantity produced, direct labor cost, material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Inventory records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 number, quantity in stock,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reorder level, economic order 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Sales records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 number, sales volume, sales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volume by region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Credit records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 name, credit limit, accounts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receivable 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 profile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Age, gender, income, household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42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Data Tersedia Dari Instansi Pemerintah Terpilih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972478"/>
              </p:ext>
            </p:extLst>
          </p:nvPr>
        </p:nvGraphicFramePr>
        <p:xfrm>
          <a:off x="922421" y="2144501"/>
          <a:ext cx="10431378" cy="3266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8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7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4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Government</a:t>
                      </a:r>
                      <a:r>
                        <a:rPr lang="en-US" baseline="0" dirty="0"/>
                        <a:t> Agency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Web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Some of the Data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/>
                        <a:t>Census Bureau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www.census.gov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Population data, number of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households, household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/>
                        <a:t>Federal Reserve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www.federalreserve.gov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on money supply, exchange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rates, discount rates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/>
                        <a:t>Office of Mgmt. &amp;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www.whitehouse.gov/omb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on revenue, expenditures, debt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of federal government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/>
                        <a:t>Department of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www.doc.gov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on business activity, value of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shipments, profit by industry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/>
                        <a:t>Bureau of Labor 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www.bls.gov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Customer spending, unemployment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rate, hourly earnings, safety record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831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055" y="1367155"/>
            <a:ext cx="10515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Studi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Statistik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Observasional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studi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observasional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noneksperimental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ada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upaya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dilakukan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mengontrol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mempengaruhi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menarik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Contoh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Survei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Studi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terhadap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perokok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bukan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perokok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merupakan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studi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observasional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karena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peneliti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menentukan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mengontrol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siapa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merokok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siapa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merokok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83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- </a:t>
            </a:r>
            <a:r>
              <a:rPr lang="en-US" dirty="0" err="1"/>
              <a:t>Eksperimental</a:t>
            </a:r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eksperimental</a:t>
            </a:r>
            <a:r>
              <a:rPr lang="en-US" dirty="0"/>
              <a:t>,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diidentifikasi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lain </a:t>
            </a:r>
            <a:r>
              <a:rPr lang="en-US" dirty="0" err="1"/>
              <a:t>diidentifikasi</a:t>
            </a:r>
            <a:r>
              <a:rPr lang="en-US" dirty="0"/>
              <a:t> dan </a:t>
            </a:r>
            <a:r>
              <a:rPr lang="en-US" dirty="0" err="1"/>
              <a:t>dikendalikan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pengaruhnya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.</a:t>
            </a:r>
          </a:p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yang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diyakini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eksperimen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Kesehatan Masyarakat </a:t>
            </a:r>
            <a:r>
              <a:rPr lang="en-US" dirty="0" err="1"/>
              <a:t>tahun</a:t>
            </a:r>
            <a:r>
              <a:rPr lang="en-US" dirty="0"/>
              <a:t> 1954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vaksin</a:t>
            </a:r>
            <a:r>
              <a:rPr lang="en-US" dirty="0"/>
              <a:t> polio Salk.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A.S. (</a:t>
            </a:r>
            <a:r>
              <a:rPr lang="en-US" dirty="0" err="1"/>
              <a:t>kelas</a:t>
            </a:r>
            <a:r>
              <a:rPr lang="en-US" dirty="0"/>
              <a:t> 1-3) </a:t>
            </a:r>
            <a:r>
              <a:rPr lang="en-US" dirty="0" err="1"/>
              <a:t>dipilih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48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Deskriptif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Sebagian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di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,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dan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 yang </a:t>
            </a:r>
            <a:r>
              <a:rPr lang="en-US" dirty="0" err="1"/>
              <a:t>dirangkum</a:t>
            </a:r>
            <a:r>
              <a:rPr lang="en-US" dirty="0"/>
              <a:t> dan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.</a:t>
            </a:r>
          </a:p>
          <a:p>
            <a:r>
              <a:rPr lang="en-US" dirty="0" err="1"/>
              <a:t>Ringkasan</a:t>
            </a:r>
            <a:r>
              <a:rPr lang="en-US" dirty="0"/>
              <a:t> data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, </a:t>
            </a:r>
            <a:r>
              <a:rPr lang="en-US" dirty="0" err="1"/>
              <a:t>grafik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,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Manajer</a:t>
            </a:r>
            <a:r>
              <a:rPr lang="en-US" dirty="0"/>
              <a:t> Hudson Auto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cadang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penyetelan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di </a:t>
            </a:r>
            <a:r>
              <a:rPr lang="en-US" dirty="0" err="1"/>
              <a:t>tokonya</a:t>
            </a:r>
            <a:r>
              <a:rPr lang="en-US" dirty="0"/>
              <a:t>.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50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penyetelan</a:t>
            </a:r>
            <a:r>
              <a:rPr lang="en-US" dirty="0"/>
              <a:t>.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cadang</a:t>
            </a:r>
            <a:r>
              <a:rPr lang="en-US" dirty="0"/>
              <a:t>, </a:t>
            </a:r>
            <a:r>
              <a:rPr lang="en-US" dirty="0" err="1"/>
              <a:t>dibulatkan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dolar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, </a:t>
            </a:r>
            <a:r>
              <a:rPr lang="en-US" dirty="0" err="1"/>
              <a:t>tercantum</a:t>
            </a:r>
            <a:r>
              <a:rPr lang="en-US" dirty="0"/>
              <a:t> pada slide </a:t>
            </a:r>
            <a:r>
              <a:rPr lang="en-US" dirty="0" err="1"/>
              <a:t>berikutnya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54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0080"/>
            <a:ext cx="10515600" cy="727075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 Hudson Auto Repair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tune-up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50 </a:t>
            </a:r>
            <a:r>
              <a:rPr lang="en-US" dirty="0" err="1"/>
              <a:t>pelanggan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576884"/>
              </p:ext>
            </p:extLst>
          </p:nvPr>
        </p:nvGraphicFramePr>
        <p:xfrm>
          <a:off x="838200" y="2099779"/>
          <a:ext cx="10515600" cy="3200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91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78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93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57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97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62</a:t>
                      </a:r>
                    </a:p>
                  </a:txBody>
                  <a:tcPr marL="150223" marR="15022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71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66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76</a:t>
                      </a:r>
                    </a:p>
                  </a:txBody>
                  <a:tcPr marL="150223" marR="1502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104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74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68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97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77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109</a:t>
                      </a:r>
                    </a:p>
                  </a:txBody>
                  <a:tcPr marL="150223" marR="1502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97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88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68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83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68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71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67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74</a:t>
                      </a:r>
                    </a:p>
                  </a:txBody>
                  <a:tcPr marL="150223" marR="15022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98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101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105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69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62</a:t>
                      </a:r>
                    </a:p>
                  </a:txBody>
                  <a:tcPr marL="150223" marR="1502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73</a:t>
                      </a:r>
                    </a:p>
                  </a:txBody>
                  <a:tcPr marL="150223" marR="15022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528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Ringkasan</a:t>
            </a:r>
            <a:r>
              <a:rPr lang="en-US" dirty="0"/>
              <a:t> Tabular : </a:t>
            </a:r>
            <a:r>
              <a:rPr lang="en-US" dirty="0" err="1"/>
              <a:t>Frekuensi</a:t>
            </a:r>
            <a:r>
              <a:rPr lang="en-US" dirty="0"/>
              <a:t> dan </a:t>
            </a:r>
            <a:r>
              <a:rPr lang="en-US" dirty="0" err="1"/>
              <a:t>Persen</a:t>
            </a:r>
            <a:r>
              <a:rPr lang="en-US" dirty="0"/>
              <a:t> </a:t>
            </a:r>
            <a:r>
              <a:rPr lang="en-US" dirty="0" err="1"/>
              <a:t>Frekuensi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583963"/>
              </p:ext>
            </p:extLst>
          </p:nvPr>
        </p:nvGraphicFramePr>
        <p:xfrm>
          <a:off x="3372389" y="1945640"/>
          <a:ext cx="5973491" cy="3169920"/>
        </p:xfrm>
        <a:graphic>
          <a:graphicData uri="http://schemas.openxmlformats.org/drawingml/2006/table">
            <a:tbl>
              <a:tblPr firstRow="1" lastRow="1" bandRow="1">
                <a:tableStyleId>{073A0DAA-6AF3-43AB-8588-CEC1D06C72B9}</a:tableStyleId>
              </a:tblPr>
              <a:tblGrid>
                <a:gridCol w="175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3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Parts Cost ($)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Percent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60-69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80-89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90-99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100-109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76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Ringkasan</a:t>
            </a:r>
            <a:r>
              <a:rPr lang="en-US" dirty="0"/>
              <a:t> Graphical : Histogram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:  Hudson Auto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357115"/>
              </p:ext>
            </p:extLst>
          </p:nvPr>
        </p:nvGraphicFramePr>
        <p:xfrm>
          <a:off x="2645631" y="1868557"/>
          <a:ext cx="6900738" cy="4166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29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2664460"/>
          </a:xfrm>
        </p:spPr>
        <p:txBody>
          <a:bodyPr/>
          <a:lstStyle/>
          <a:p>
            <a:r>
              <a:rPr lang="sv-SE" dirty="0"/>
              <a:t>Istilah statistik dapat merujuk pada fakta numerik seperti rata-rata, median, persentase, dan maksimum yang membantu kita memahami berbagai situasi bisnis dan ekonomi.</a:t>
            </a:r>
            <a:endParaRPr lang="en-US" dirty="0"/>
          </a:p>
          <a:p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juga pada </a:t>
            </a:r>
            <a:r>
              <a:rPr lang="en-US" dirty="0" err="1"/>
              <a:t>seni</a:t>
            </a:r>
            <a:r>
              <a:rPr lang="en-US" dirty="0"/>
              <a:t> dan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, </a:t>
            </a:r>
            <a:r>
              <a:rPr lang="en-US" dirty="0" err="1"/>
              <a:t>menganalisis</a:t>
            </a:r>
            <a:r>
              <a:rPr lang="en-US" dirty="0"/>
              <a:t>, </a:t>
            </a:r>
            <a:r>
              <a:rPr lang="en-US" dirty="0" err="1"/>
              <a:t>menyajikan</a:t>
            </a:r>
            <a:r>
              <a:rPr lang="en-US" dirty="0"/>
              <a:t>, dan </a:t>
            </a:r>
            <a:r>
              <a:rPr lang="en-US" dirty="0" err="1"/>
              <a:t>menafsirkan</a:t>
            </a:r>
            <a:r>
              <a:rPr lang="en-US" dirty="0"/>
              <a:t>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</a:t>
            </a:r>
            <a:r>
              <a:rPr lang="en-US" dirty="0" err="1"/>
              <a:t>Numerik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yang paling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mean (</a:t>
            </a:r>
            <a:r>
              <a:rPr lang="en-US" dirty="0" err="1"/>
              <a:t>atau</a:t>
            </a:r>
            <a:r>
              <a:rPr lang="en-US" dirty="0"/>
              <a:t> rata-rata).</a:t>
            </a:r>
          </a:p>
          <a:p>
            <a:r>
              <a:rPr lang="en-US" dirty="0"/>
              <a:t>Mean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tendensi</a:t>
            </a:r>
            <a:r>
              <a:rPr lang="en-US" dirty="0"/>
              <a:t> </a:t>
            </a:r>
            <a:r>
              <a:rPr lang="en-US" dirty="0" err="1"/>
              <a:t>sentral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.</a:t>
            </a:r>
          </a:p>
          <a:p>
            <a:r>
              <a:rPr lang="en-US" dirty="0" err="1"/>
              <a:t>Biaya</a:t>
            </a:r>
            <a:r>
              <a:rPr lang="en-US" dirty="0"/>
              <a:t> rata-rata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cadang</a:t>
            </a:r>
            <a:r>
              <a:rPr lang="en-US" dirty="0"/>
              <a:t> Hudson, </a:t>
            </a:r>
            <a:r>
              <a:rPr lang="en-US" dirty="0" err="1"/>
              <a:t>berdasarkan</a:t>
            </a:r>
            <a:r>
              <a:rPr lang="en-US" dirty="0"/>
              <a:t> 50 </a:t>
            </a:r>
            <a:r>
              <a:rPr lang="en-US" dirty="0" err="1"/>
              <a:t>penyetelan</a:t>
            </a:r>
            <a:r>
              <a:rPr lang="en-US" dirty="0"/>
              <a:t> yang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$ 79 (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menjumlahkan</a:t>
            </a:r>
            <a:r>
              <a:rPr lang="en-US" dirty="0"/>
              <a:t> 50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dan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membaginya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50).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66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Inferens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Populasi</a:t>
            </a:r>
            <a:r>
              <a:rPr lang="en-ID" dirty="0"/>
              <a:t>: </a:t>
            </a:r>
            <a:r>
              <a:rPr lang="en-ID" dirty="0" err="1"/>
              <a:t>Himpunan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yang </a:t>
            </a:r>
            <a:r>
              <a:rPr lang="en-ID" dirty="0" err="1"/>
              <a:t>diminati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r>
              <a:rPr lang="en-ID" dirty="0" err="1"/>
              <a:t>Sampel</a:t>
            </a:r>
            <a:r>
              <a:rPr lang="en-ID" dirty="0"/>
              <a:t>: Bagian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  <a:p>
            <a:r>
              <a:rPr lang="en-ID" dirty="0" err="1"/>
              <a:t>Inferensi</a:t>
            </a:r>
            <a:r>
              <a:rPr lang="en-ID" dirty="0"/>
              <a:t> </a:t>
            </a:r>
            <a:r>
              <a:rPr lang="en-ID" dirty="0" err="1"/>
              <a:t>statistik</a:t>
            </a:r>
            <a:r>
              <a:rPr lang="en-ID" dirty="0"/>
              <a:t>: Proses </a:t>
            </a:r>
            <a:r>
              <a:rPr lang="en-ID" dirty="0" err="1"/>
              <a:t>menggunakan</a:t>
            </a:r>
            <a:r>
              <a:rPr lang="en-ID" dirty="0"/>
              <a:t> data yang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perkiraan</a:t>
            </a:r>
            <a:r>
              <a:rPr lang="en-ID" dirty="0"/>
              <a:t> dan </a:t>
            </a:r>
            <a:r>
              <a:rPr lang="en-ID" dirty="0" err="1"/>
              <a:t>menguji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karakteristik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  <a:p>
            <a:r>
              <a:rPr lang="en-ID" dirty="0" err="1"/>
              <a:t>Sensus</a:t>
            </a:r>
            <a:r>
              <a:rPr lang="en-ID" dirty="0"/>
              <a:t>: </a:t>
            </a:r>
            <a:r>
              <a:rPr lang="en-ID" dirty="0" err="1"/>
              <a:t>Mengumpulkan</a:t>
            </a:r>
            <a:r>
              <a:rPr lang="en-ID" dirty="0"/>
              <a:t> data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.</a:t>
            </a:r>
          </a:p>
          <a:p>
            <a:r>
              <a:rPr lang="en-ID" dirty="0" err="1"/>
              <a:t>Survei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: </a:t>
            </a:r>
            <a:r>
              <a:rPr lang="en-ID" dirty="0" err="1"/>
              <a:t>Mengumpulkan</a:t>
            </a:r>
            <a:r>
              <a:rPr lang="en-ID" dirty="0"/>
              <a:t> data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05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Inferensi</a:t>
            </a:r>
            <a:r>
              <a:rPr lang="en-US" dirty="0"/>
              <a:t> </a:t>
            </a:r>
            <a:r>
              <a:rPr lang="en-US" dirty="0" err="1"/>
              <a:t>Statistik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562540"/>
              </p:ext>
            </p:extLst>
          </p:nvPr>
        </p:nvGraphicFramePr>
        <p:xfrm>
          <a:off x="838200" y="1463675"/>
          <a:ext cx="10515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1515287"/>
            <a:ext cx="2948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Conoth</a:t>
            </a:r>
            <a:r>
              <a:rPr lang="en-US" sz="2400" dirty="0"/>
              <a:t>:  Hudson Auto</a:t>
            </a:r>
          </a:p>
        </p:txBody>
      </p:sp>
    </p:spTree>
    <p:extLst>
      <p:ext uri="{BB962C8B-B14F-4D97-AF65-F5344CB8AC3E}">
        <p14:creationId xmlns:p14="http://schemas.microsoft.com/office/powerpoint/2010/main" val="29311398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515" y="650840"/>
            <a:ext cx="10489585" cy="1188718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Chapter 2</a:t>
            </a:r>
            <a:br>
              <a:rPr lang="en-US" dirty="0"/>
            </a:b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Deskriptif</a:t>
            </a:r>
            <a:r>
              <a:rPr lang="en-US" dirty="0"/>
              <a:t> : </a:t>
            </a:r>
            <a:r>
              <a:rPr lang="en-US" dirty="0" err="1"/>
              <a:t>Pengelolaan</a:t>
            </a:r>
            <a:r>
              <a:rPr lang="en-US" dirty="0"/>
              <a:t> data </a:t>
            </a:r>
            <a:r>
              <a:rPr lang="en-US" dirty="0" err="1"/>
              <a:t>Kualitatif</a:t>
            </a:r>
            <a:r>
              <a:rPr lang="en-US" dirty="0"/>
              <a:t> dan </a:t>
            </a:r>
            <a:r>
              <a:rPr lang="en-US" dirty="0" err="1"/>
              <a:t>Kuantitatif</a:t>
            </a:r>
            <a:r>
              <a:rPr lang="en-US" dirty="0"/>
              <a:t> Tabular dan Graphical Displays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273" y="1846107"/>
            <a:ext cx="10489585" cy="3232528"/>
          </a:xfrm>
        </p:spPr>
        <p:txBody>
          <a:bodyPr/>
          <a:lstStyle/>
          <a:p>
            <a:r>
              <a:rPr lang="nn-NO" dirty="0"/>
              <a:t>Meringkas Data untuk Variabel kualitatif</a:t>
            </a:r>
            <a:endParaRPr lang="en-US" dirty="0"/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Data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kualitatif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menggunakan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label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nama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mengidentifikasi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kategori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item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sejenis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nn-NO" dirty="0">
                <a:solidFill>
                  <a:srgbClr val="000000"/>
                </a:solidFill>
                <a:cs typeface="Arial" panose="020B0604020202020204" pitchFamily="34" charset="0"/>
              </a:rPr>
              <a:t>Meringkas Data untuk Variabel Kuantitatif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Data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kuantitatif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merupakan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nilai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numerik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seberapa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banyak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seberapa</a:t>
            </a: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 panose="020B0604020202020204" pitchFamily="34" charset="0"/>
              </a:rPr>
              <a:t>banyak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/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765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648687"/>
            <a:ext cx="10337562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/>
              <a:t>Mengolah</a:t>
            </a:r>
            <a:r>
              <a:rPr lang="en-US" dirty="0"/>
              <a:t> Data </a:t>
            </a:r>
            <a:r>
              <a:rPr lang="en-US" dirty="0" err="1"/>
              <a:t>Kualitatif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39151" y="1280721"/>
            <a:ext cx="10356051" cy="3653695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(Frequency Distribution)</a:t>
            </a:r>
          </a:p>
          <a:p>
            <a:pPr>
              <a:defRPr/>
            </a:pP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relative (Relative Frequency Distribution)</a:t>
            </a:r>
          </a:p>
          <a:p>
            <a:pPr>
              <a:defRPr/>
            </a:pP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persen</a:t>
            </a:r>
            <a:r>
              <a:rPr lang="en-US" dirty="0"/>
              <a:t> (Percent Frequency Distribution)</a:t>
            </a:r>
          </a:p>
          <a:p>
            <a:pPr>
              <a:defRPr/>
            </a:pPr>
            <a:r>
              <a:rPr lang="en-US" dirty="0"/>
              <a:t>Bar Chart</a:t>
            </a:r>
          </a:p>
          <a:p>
            <a:pPr>
              <a:defRPr/>
            </a:pPr>
            <a:r>
              <a:rPr lang="en-US" dirty="0"/>
              <a:t>Pie Chart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927219" y="1791435"/>
            <a:ext cx="10263868" cy="293129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t">
            <a:normAutofit/>
          </a:bodyPr>
          <a:lstStyle/>
          <a:p>
            <a:pPr marL="234950" indent="-23495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ringkasan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tabular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pengamatan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di masing-masing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kategori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tumpang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tindih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  <a:p>
            <a:pPr marL="234950" indent="-23495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Tujuannya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memberikan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wawasan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tentang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diperoleh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cepat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melihat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aslinya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  <a:p>
            <a:pPr marL="234950" indent="-23495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27219" y="648687"/>
            <a:ext cx="10337562" cy="76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Frekuensi</a:t>
            </a:r>
            <a:r>
              <a:rPr lang="en-US" sz="3200" dirty="0"/>
              <a:t> (Frequency Distribution)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35312" y="1432868"/>
            <a:ext cx="10844306" cy="184467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Marada</a:t>
            </a:r>
            <a:r>
              <a:rPr lang="en-US" dirty="0"/>
              <a:t> Inn</a:t>
            </a:r>
          </a:p>
          <a:p>
            <a:pPr>
              <a:defRPr/>
            </a:pPr>
            <a:r>
              <a:rPr lang="en-US" dirty="0"/>
              <a:t>Para </a:t>
            </a:r>
            <a:r>
              <a:rPr lang="en-US" dirty="0" err="1"/>
              <a:t>tamu</a:t>
            </a:r>
            <a:r>
              <a:rPr lang="en-US" dirty="0"/>
              <a:t> yang </a:t>
            </a:r>
            <a:r>
              <a:rPr lang="en-US" dirty="0" err="1"/>
              <a:t>menginap</a:t>
            </a:r>
            <a:r>
              <a:rPr lang="en-US" dirty="0"/>
              <a:t> di </a:t>
            </a:r>
            <a:r>
              <a:rPr lang="en-US" dirty="0" err="1"/>
              <a:t>Marada</a:t>
            </a:r>
            <a:r>
              <a:rPr lang="en-US" dirty="0"/>
              <a:t> Inn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akomodasi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excellent</a:t>
            </a:r>
            <a:r>
              <a:rPr lang="en-US" dirty="0"/>
              <a:t>, </a:t>
            </a:r>
            <a:r>
              <a:rPr lang="en-US" i="1" dirty="0"/>
              <a:t>above average</a:t>
            </a:r>
            <a:r>
              <a:rPr lang="en-US" dirty="0"/>
              <a:t>, </a:t>
            </a:r>
            <a:r>
              <a:rPr lang="en-US" i="1" dirty="0"/>
              <a:t>average</a:t>
            </a:r>
            <a:r>
              <a:rPr lang="en-US" dirty="0"/>
              <a:t>, </a:t>
            </a:r>
            <a:r>
              <a:rPr lang="en-US" i="1" dirty="0"/>
              <a:t>below average</a:t>
            </a:r>
            <a:r>
              <a:rPr lang="en-US" dirty="0"/>
              <a:t>, or </a:t>
            </a:r>
            <a:r>
              <a:rPr lang="en-US" i="1" dirty="0"/>
              <a:t>poor</a:t>
            </a:r>
            <a:endParaRPr lang="en-US" dirty="0"/>
          </a:p>
          <a:p>
            <a:pPr>
              <a:tabLst>
                <a:tab pos="685800" algn="l"/>
                <a:tab pos="3028950" algn="l"/>
                <a:tab pos="5372100" algn="l"/>
              </a:tabLst>
              <a:defRPr/>
            </a:pPr>
            <a:r>
              <a:rPr lang="en-US" dirty="0" err="1"/>
              <a:t>Penilaian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sample 20 </a:t>
            </a:r>
            <a:r>
              <a:rPr lang="en-US" dirty="0" err="1"/>
              <a:t>tamu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927219" y="648687"/>
            <a:ext cx="10337562" cy="76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Frekuensi</a:t>
            </a:r>
            <a:r>
              <a:rPr lang="en-US" sz="3200" dirty="0"/>
              <a:t> (Frequency Distribution)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60170" y="3364237"/>
          <a:ext cx="8107893" cy="27736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02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2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2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effectLst/>
                        </a:rPr>
                        <a:t>Below Average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effectLst/>
                        </a:rPr>
                        <a:t>Above Average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Above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Below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Below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Excellent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Above Average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27219" y="648687"/>
            <a:ext cx="10337562" cy="76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Frekuensi</a:t>
            </a:r>
            <a:r>
              <a:rPr lang="en-US" sz="3200" dirty="0"/>
              <a:t> (Frequency Distribution)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27219" y="1584325"/>
            <a:ext cx="10844306" cy="18446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defRPr/>
            </a:pP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Marada</a:t>
            </a:r>
            <a:r>
              <a:rPr lang="en-US" dirty="0"/>
              <a:t> Inn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796713" y="2254605"/>
          <a:ext cx="3966054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3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Below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Above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Excellent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927219" y="1174211"/>
            <a:ext cx="9780145" cy="330972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suatu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pecahan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proporsi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total item data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dimiliki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ringkasan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04224" y="2513153"/>
                <a:ext cx="8783551" cy="631840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Relative</m:t>
                    </m:r>
                    <m: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frequency</m:t>
                    </m:r>
                    <m: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of</m:t>
                    </m:r>
                    <m: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a</m:t>
                    </m:r>
                    <m: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00"/>
                        </a:solidFill>
                        <a:latin typeface="Cambria Math"/>
                      </a:rPr>
                      <m:t>class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Frequency</m:t>
                        </m:r>
                        <m: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of</m:t>
                        </m:r>
                        <m: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the</m:t>
                        </m:r>
                        <m: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/>
                          </a:rPr>
                          <m:t>class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24" y="2513153"/>
                <a:ext cx="8783551" cy="631840"/>
              </a:xfrm>
              <a:prstGeom prst="rect">
                <a:avLst/>
              </a:prstGeom>
              <a:blipFill>
                <a:blip r:embed="rId3"/>
                <a:stretch>
                  <a:fillRect b="-9615"/>
                </a:stretch>
              </a:blipFill>
              <a:effectLst/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38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27219" y="648687"/>
            <a:ext cx="10337562" cy="76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Frekuensi</a:t>
            </a:r>
            <a:r>
              <a:rPr lang="en-US" sz="3200" dirty="0"/>
              <a:t> </a:t>
            </a:r>
            <a:r>
              <a:rPr lang="en-US" sz="3200" dirty="0" err="1"/>
              <a:t>Relatif</a:t>
            </a:r>
            <a:r>
              <a:rPr lang="en-US" sz="3200" dirty="0"/>
              <a:t> (Relative Frequency Distribution)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927219" y="1918965"/>
            <a:ext cx="9780145" cy="2180981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Persentase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suatu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dikalikan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100.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ringkasan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sekumpulan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39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27219" y="648687"/>
            <a:ext cx="10337562" cy="76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Frekuensi</a:t>
            </a:r>
            <a:r>
              <a:rPr lang="en-US" sz="3200" dirty="0"/>
              <a:t> </a:t>
            </a:r>
            <a:r>
              <a:rPr lang="en-US" sz="3200" dirty="0" err="1"/>
              <a:t>Persen</a:t>
            </a:r>
            <a:r>
              <a:rPr lang="en-US" sz="3200" dirty="0"/>
              <a:t> (Percent Frequency Distribution)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Applications in Business and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Accounting</a:t>
            </a:r>
          </a:p>
          <a:p>
            <a:r>
              <a:rPr lang="en-US" dirty="0"/>
              <a:t>Kantor </a:t>
            </a:r>
            <a:r>
              <a:rPr lang="en-US" dirty="0" err="1"/>
              <a:t>akuntan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audit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Economics</a:t>
            </a:r>
          </a:p>
          <a:p>
            <a:r>
              <a:rPr lang="en-US" dirty="0"/>
              <a:t>Para </a:t>
            </a:r>
            <a:r>
              <a:rPr lang="en-US" dirty="0" err="1"/>
              <a:t>ekonom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prakiraan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masa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aspeknya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Finance</a:t>
            </a:r>
          </a:p>
          <a:p>
            <a:r>
              <a:rPr lang="en-US" dirty="0" err="1"/>
              <a:t>Penasihat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harga-pendapatan</a:t>
            </a:r>
            <a:r>
              <a:rPr lang="en-US" dirty="0"/>
              <a:t> dan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dividen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memandu</a:t>
            </a:r>
            <a:r>
              <a:rPr lang="en-US" dirty="0"/>
              <a:t> saran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mereka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214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Rectangle 83"/>
          <p:cNvSpPr>
            <a:spLocks noChangeArrowheads="1"/>
          </p:cNvSpPr>
          <p:nvPr/>
        </p:nvSpPr>
        <p:spPr bwMode="auto">
          <a:xfrm>
            <a:off x="765237" y="1410687"/>
            <a:ext cx="5506610" cy="503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Marada Inn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927219" y="648687"/>
            <a:ext cx="10337562" cy="76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/>
              <a:t>Relative Frequency and Percent Frequency Distributions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17901" y="2109694"/>
          <a:ext cx="8107893" cy="2987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2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2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2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Relative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Percent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Below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Above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  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Excellent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u="sng" dirty="0"/>
                        <a:t>  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u="sng" dirty="0"/>
                        <a:t>    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4674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2493" y="661345"/>
            <a:ext cx="10337562" cy="661987"/>
          </a:xfrm>
        </p:spPr>
        <p:txBody>
          <a:bodyPr/>
          <a:lstStyle/>
          <a:p>
            <a:pPr>
              <a:defRPr/>
            </a:pPr>
            <a:r>
              <a:rPr lang="en-US" dirty="0"/>
              <a:t>Bar Chart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36869" y="1136306"/>
            <a:ext cx="10236214" cy="6539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bar chart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tampilan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grafis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menggambarkan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kualitatif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36869" y="1719531"/>
            <a:ext cx="10236214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Pada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sumbu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biasanya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sumbu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horizontal), kami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menentukan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label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936869" y="2619278"/>
            <a:ext cx="10236214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frequency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relative frequency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or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percent frequency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scale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 axis (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biasanya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sumbu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vertical axis).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936869" y="3538075"/>
            <a:ext cx="10236214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tetap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digambar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label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memperpanjang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tinggi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tepat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844409" y="4490212"/>
            <a:ext cx="102783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Batang-batang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dipisahkan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menekankan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fakta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bahwa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merupakan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kategori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terpisah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8273" y="1220296"/>
            <a:ext cx="9283849" cy="49458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H="1" flipV="1">
            <a:off x="2477009" y="1582245"/>
            <a:ext cx="0" cy="386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3758" name="Rectangle 30"/>
          <p:cNvSpPr>
            <a:spLocks noChangeArrowheads="1"/>
          </p:cNvSpPr>
          <p:nvPr/>
        </p:nvSpPr>
        <p:spPr bwMode="auto">
          <a:xfrm>
            <a:off x="2840876" y="5497022"/>
            <a:ext cx="7245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</a:t>
            </a:r>
          </a:p>
        </p:txBody>
      </p:sp>
      <p:sp>
        <p:nvSpPr>
          <p:cNvPr id="73759" name="Rectangle 31"/>
          <p:cNvSpPr>
            <a:spLocks noChangeArrowheads="1"/>
          </p:cNvSpPr>
          <p:nvPr/>
        </p:nvSpPr>
        <p:spPr bwMode="auto">
          <a:xfrm>
            <a:off x="3968895" y="5522420"/>
            <a:ext cx="113351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</a:p>
        </p:txBody>
      </p:sp>
      <p:sp>
        <p:nvSpPr>
          <p:cNvPr id="73760" name="Rectangle 32"/>
          <p:cNvSpPr>
            <a:spLocks noChangeArrowheads="1"/>
          </p:cNvSpPr>
          <p:nvPr/>
        </p:nvSpPr>
        <p:spPr bwMode="auto">
          <a:xfrm>
            <a:off x="5360817" y="5497022"/>
            <a:ext cx="1133516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</a:p>
        </p:txBody>
      </p:sp>
      <p:sp>
        <p:nvSpPr>
          <p:cNvPr id="73761" name="Rectangle 33"/>
          <p:cNvSpPr>
            <a:spLocks noChangeArrowheads="1"/>
          </p:cNvSpPr>
          <p:nvPr/>
        </p:nvSpPr>
        <p:spPr bwMode="auto">
          <a:xfrm>
            <a:off x="6693645" y="5520833"/>
            <a:ext cx="1133516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Above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7977786" y="5495435"/>
            <a:ext cx="122469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Excellent</a:t>
            </a:r>
          </a:p>
        </p:txBody>
      </p:sp>
      <p:sp>
        <p:nvSpPr>
          <p:cNvPr id="73763" name="Rectangle 35"/>
          <p:cNvSpPr>
            <a:spLocks noChangeArrowheads="1"/>
          </p:cNvSpPr>
          <p:nvPr/>
        </p:nvSpPr>
        <p:spPr bwMode="auto">
          <a:xfrm rot="16200000">
            <a:off x="956244" y="3144013"/>
            <a:ext cx="13946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</a:p>
        </p:txBody>
      </p:sp>
      <p:sp>
        <p:nvSpPr>
          <p:cNvPr id="73764" name="Rectangle 36"/>
          <p:cNvSpPr>
            <a:spLocks noChangeArrowheads="1"/>
          </p:cNvSpPr>
          <p:nvPr/>
        </p:nvSpPr>
        <p:spPr bwMode="auto">
          <a:xfrm>
            <a:off x="9489976" y="5134564"/>
            <a:ext cx="981039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</a:p>
        </p:txBody>
      </p:sp>
      <p:grpSp>
        <p:nvGrpSpPr>
          <p:cNvPr id="4" name="Group 148"/>
          <p:cNvGrpSpPr>
            <a:grpSpLocks/>
          </p:cNvGrpSpPr>
          <p:nvPr/>
        </p:nvGrpSpPr>
        <p:grpSpPr bwMode="auto">
          <a:xfrm>
            <a:off x="2333432" y="1577483"/>
            <a:ext cx="270263" cy="3479800"/>
            <a:chOff x="1014" y="1027"/>
            <a:chExt cx="128" cy="2192"/>
          </a:xfrm>
        </p:grpSpPr>
        <p:grpSp>
          <p:nvGrpSpPr>
            <p:cNvPr id="13354" name="Group 147"/>
            <p:cNvGrpSpPr>
              <a:grpSpLocks/>
            </p:cNvGrpSpPr>
            <p:nvPr/>
          </p:nvGrpSpPr>
          <p:grpSpPr bwMode="auto">
            <a:xfrm>
              <a:off x="1014" y="1271"/>
              <a:ext cx="128" cy="1948"/>
              <a:chOff x="1014" y="1271"/>
              <a:chExt cx="128" cy="1948"/>
            </a:xfrm>
          </p:grpSpPr>
          <p:sp>
            <p:nvSpPr>
              <p:cNvPr id="73735" name="Line 7"/>
              <p:cNvSpPr>
                <a:spLocks noChangeShapeType="1"/>
              </p:cNvSpPr>
              <p:nvPr/>
            </p:nvSpPr>
            <p:spPr bwMode="auto">
              <a:xfrm>
                <a:off x="1021" y="3219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36" name="Line 8"/>
              <p:cNvSpPr>
                <a:spLocks noChangeShapeType="1"/>
              </p:cNvSpPr>
              <p:nvPr/>
            </p:nvSpPr>
            <p:spPr bwMode="auto">
              <a:xfrm>
                <a:off x="1021" y="2980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37" name="Line 9"/>
              <p:cNvSpPr>
                <a:spLocks noChangeShapeType="1"/>
              </p:cNvSpPr>
              <p:nvPr/>
            </p:nvSpPr>
            <p:spPr bwMode="auto">
              <a:xfrm>
                <a:off x="1021" y="2736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38" name="Line 10"/>
              <p:cNvSpPr>
                <a:spLocks noChangeShapeType="1"/>
              </p:cNvSpPr>
              <p:nvPr/>
            </p:nvSpPr>
            <p:spPr bwMode="auto">
              <a:xfrm>
                <a:off x="1021" y="2490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39" name="Line 11"/>
              <p:cNvSpPr>
                <a:spLocks noChangeShapeType="1"/>
              </p:cNvSpPr>
              <p:nvPr/>
            </p:nvSpPr>
            <p:spPr bwMode="auto">
              <a:xfrm>
                <a:off x="1021" y="2247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40" name="Line 12"/>
              <p:cNvSpPr>
                <a:spLocks noChangeShapeType="1"/>
              </p:cNvSpPr>
              <p:nvPr/>
            </p:nvSpPr>
            <p:spPr bwMode="auto">
              <a:xfrm>
                <a:off x="1021" y="2002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41" name="Line 13"/>
              <p:cNvSpPr>
                <a:spLocks noChangeShapeType="1"/>
              </p:cNvSpPr>
              <p:nvPr/>
            </p:nvSpPr>
            <p:spPr bwMode="auto">
              <a:xfrm>
                <a:off x="1021" y="1758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42" name="Line 14"/>
              <p:cNvSpPr>
                <a:spLocks noChangeShapeType="1"/>
              </p:cNvSpPr>
              <p:nvPr/>
            </p:nvSpPr>
            <p:spPr bwMode="auto">
              <a:xfrm>
                <a:off x="1014" y="1517"/>
                <a:ext cx="12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743" name="Line 15"/>
              <p:cNvSpPr>
                <a:spLocks noChangeShapeType="1"/>
              </p:cNvSpPr>
              <p:nvPr/>
            </p:nvSpPr>
            <p:spPr bwMode="auto">
              <a:xfrm>
                <a:off x="1021" y="1271"/>
                <a:ext cx="12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73872" name="Line 144"/>
            <p:cNvSpPr>
              <a:spLocks noChangeShapeType="1"/>
            </p:cNvSpPr>
            <p:nvPr/>
          </p:nvSpPr>
          <p:spPr bwMode="auto">
            <a:xfrm>
              <a:off x="1021" y="1027"/>
              <a:ext cx="1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6" name="Group 152"/>
          <p:cNvGrpSpPr>
            <a:grpSpLocks/>
          </p:cNvGrpSpPr>
          <p:nvPr/>
        </p:nvGrpSpPr>
        <p:grpSpPr bwMode="auto">
          <a:xfrm>
            <a:off x="1778130" y="1380635"/>
            <a:ext cx="487742" cy="3875087"/>
            <a:chOff x="745" y="903"/>
            <a:chExt cx="231" cy="2441"/>
          </a:xfrm>
          <a:effectLst/>
        </p:grpSpPr>
        <p:grpSp>
          <p:nvGrpSpPr>
            <p:cNvPr id="13343" name="Group 151"/>
            <p:cNvGrpSpPr>
              <a:grpSpLocks/>
            </p:cNvGrpSpPr>
            <p:nvPr/>
          </p:nvGrpSpPr>
          <p:grpSpPr bwMode="auto">
            <a:xfrm>
              <a:off x="817" y="1143"/>
              <a:ext cx="159" cy="2201"/>
              <a:chOff x="817" y="1143"/>
              <a:chExt cx="159" cy="2201"/>
            </a:xfrm>
          </p:grpSpPr>
          <p:sp>
            <p:nvSpPr>
              <p:cNvPr id="73744" name="Rectangle 16"/>
              <p:cNvSpPr>
                <a:spLocks noChangeArrowheads="1"/>
              </p:cNvSpPr>
              <p:nvPr/>
            </p:nvSpPr>
            <p:spPr bwMode="auto">
              <a:xfrm>
                <a:off x="817" y="3094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3745" name="Rectangle 17"/>
              <p:cNvSpPr>
                <a:spLocks noChangeArrowheads="1"/>
              </p:cNvSpPr>
              <p:nvPr/>
            </p:nvSpPr>
            <p:spPr bwMode="auto">
              <a:xfrm>
                <a:off x="817" y="2862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73746" name="Rectangle 18"/>
              <p:cNvSpPr>
                <a:spLocks noChangeArrowheads="1"/>
              </p:cNvSpPr>
              <p:nvPr/>
            </p:nvSpPr>
            <p:spPr bwMode="auto">
              <a:xfrm>
                <a:off x="817" y="2617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73747" name="Rectangle 19"/>
              <p:cNvSpPr>
                <a:spLocks noChangeArrowheads="1"/>
              </p:cNvSpPr>
              <p:nvPr/>
            </p:nvSpPr>
            <p:spPr bwMode="auto">
              <a:xfrm>
                <a:off x="817" y="2365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73748" name="Rectangle 20"/>
              <p:cNvSpPr>
                <a:spLocks noChangeArrowheads="1"/>
              </p:cNvSpPr>
              <p:nvPr/>
            </p:nvSpPr>
            <p:spPr bwMode="auto">
              <a:xfrm>
                <a:off x="817" y="2120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73749" name="Rectangle 21"/>
              <p:cNvSpPr>
                <a:spLocks noChangeArrowheads="1"/>
              </p:cNvSpPr>
              <p:nvPr/>
            </p:nvSpPr>
            <p:spPr bwMode="auto">
              <a:xfrm>
                <a:off x="818" y="1874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73750" name="Rectangle 22"/>
              <p:cNvSpPr>
                <a:spLocks noChangeArrowheads="1"/>
              </p:cNvSpPr>
              <p:nvPr/>
            </p:nvSpPr>
            <p:spPr bwMode="auto">
              <a:xfrm>
                <a:off x="817" y="1633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</p:txBody>
          </p:sp>
          <p:sp>
            <p:nvSpPr>
              <p:cNvPr id="73751" name="Rectangle 23"/>
              <p:cNvSpPr>
                <a:spLocks noChangeArrowheads="1"/>
              </p:cNvSpPr>
              <p:nvPr/>
            </p:nvSpPr>
            <p:spPr bwMode="auto">
              <a:xfrm>
                <a:off x="822" y="1387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73752" name="Rectangle 24"/>
              <p:cNvSpPr>
                <a:spLocks noChangeArrowheads="1"/>
              </p:cNvSpPr>
              <p:nvPr/>
            </p:nvSpPr>
            <p:spPr bwMode="auto">
              <a:xfrm>
                <a:off x="817" y="1143"/>
                <a:ext cx="15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</a:p>
            </p:txBody>
          </p:sp>
        </p:grpSp>
        <p:sp>
          <p:nvSpPr>
            <p:cNvPr id="73874" name="Rectangle 146"/>
            <p:cNvSpPr>
              <a:spLocks noChangeArrowheads="1"/>
            </p:cNvSpPr>
            <p:nvPr/>
          </p:nvSpPr>
          <p:spPr bwMode="auto">
            <a:xfrm>
              <a:off x="745" y="903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73869" name="Rectangle 141"/>
          <p:cNvSpPr>
            <a:spLocks noChangeArrowheads="1"/>
          </p:cNvSpPr>
          <p:nvPr/>
        </p:nvSpPr>
        <p:spPr bwMode="auto">
          <a:xfrm>
            <a:off x="3460936" y="1220295"/>
            <a:ext cx="5422153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Marada Inn Quality Ratings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2734604" y="4679460"/>
            <a:ext cx="891024" cy="76993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3754" name="Rectangle 26"/>
          <p:cNvSpPr>
            <a:spLocks noChangeArrowheads="1"/>
          </p:cNvSpPr>
          <p:nvPr/>
        </p:nvSpPr>
        <p:spPr bwMode="auto">
          <a:xfrm>
            <a:off x="4092254" y="4295283"/>
            <a:ext cx="891024" cy="115411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3755" name="Rectangle 27"/>
          <p:cNvSpPr>
            <a:spLocks noChangeArrowheads="1"/>
          </p:cNvSpPr>
          <p:nvPr/>
        </p:nvSpPr>
        <p:spPr bwMode="auto">
          <a:xfrm>
            <a:off x="5447792" y="3520583"/>
            <a:ext cx="891024" cy="192881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3756" name="Rectangle 28"/>
          <p:cNvSpPr>
            <a:spLocks noChangeArrowheads="1"/>
          </p:cNvSpPr>
          <p:nvPr/>
        </p:nvSpPr>
        <p:spPr bwMode="auto">
          <a:xfrm>
            <a:off x="6805441" y="1975945"/>
            <a:ext cx="888913" cy="34734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3757" name="Rectangle 29"/>
          <p:cNvSpPr>
            <a:spLocks noChangeArrowheads="1"/>
          </p:cNvSpPr>
          <p:nvPr/>
        </p:nvSpPr>
        <p:spPr bwMode="auto">
          <a:xfrm>
            <a:off x="8160979" y="5057283"/>
            <a:ext cx="891024" cy="39211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grpSp>
        <p:nvGrpSpPr>
          <p:cNvPr id="8" name="Group 157"/>
          <p:cNvGrpSpPr>
            <a:grpSpLocks/>
          </p:cNvGrpSpPr>
          <p:nvPr/>
        </p:nvGrpSpPr>
        <p:grpSpPr bwMode="auto">
          <a:xfrm>
            <a:off x="2472788" y="5443045"/>
            <a:ext cx="6830477" cy="122238"/>
            <a:chOff x="1164" y="3402"/>
            <a:chExt cx="3235" cy="77"/>
          </a:xfrm>
        </p:grpSpPr>
        <p:sp>
          <p:nvSpPr>
            <p:cNvPr id="73733" name="Line 5"/>
            <p:cNvSpPr>
              <a:spLocks noChangeShapeType="1"/>
            </p:cNvSpPr>
            <p:nvPr/>
          </p:nvSpPr>
          <p:spPr bwMode="auto">
            <a:xfrm>
              <a:off x="1164" y="3408"/>
              <a:ext cx="32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3336" name="Group 155"/>
            <p:cNvGrpSpPr>
              <a:grpSpLocks/>
            </p:cNvGrpSpPr>
            <p:nvPr/>
          </p:nvGrpSpPr>
          <p:grpSpPr bwMode="auto">
            <a:xfrm>
              <a:off x="1170" y="3402"/>
              <a:ext cx="3229" cy="77"/>
              <a:chOff x="1170" y="3402"/>
              <a:chExt cx="3229" cy="77"/>
            </a:xfrm>
          </p:grpSpPr>
          <p:sp>
            <p:nvSpPr>
              <p:cNvPr id="73823" name="Line 95"/>
              <p:cNvSpPr>
                <a:spLocks noChangeShapeType="1"/>
              </p:cNvSpPr>
              <p:nvPr/>
            </p:nvSpPr>
            <p:spPr bwMode="auto">
              <a:xfrm rot="-5400000">
                <a:off x="1783" y="3436"/>
                <a:ext cx="69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824" name="Line 96"/>
              <p:cNvSpPr>
                <a:spLocks noChangeShapeType="1"/>
              </p:cNvSpPr>
              <p:nvPr/>
            </p:nvSpPr>
            <p:spPr bwMode="auto">
              <a:xfrm rot="5400000" flipH="1">
                <a:off x="2428" y="3436"/>
                <a:ext cx="69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825" name="Line 97"/>
              <p:cNvSpPr>
                <a:spLocks noChangeShapeType="1"/>
              </p:cNvSpPr>
              <p:nvPr/>
            </p:nvSpPr>
            <p:spPr bwMode="auto">
              <a:xfrm rot="5400000" flipH="1">
                <a:off x="3076" y="3436"/>
                <a:ext cx="69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826" name="Line 98"/>
              <p:cNvSpPr>
                <a:spLocks noChangeShapeType="1"/>
              </p:cNvSpPr>
              <p:nvPr/>
            </p:nvSpPr>
            <p:spPr bwMode="auto">
              <a:xfrm rot="5400000" flipH="1">
                <a:off x="3711" y="3437"/>
                <a:ext cx="72" cy="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827" name="Line 99"/>
              <p:cNvSpPr>
                <a:spLocks noChangeShapeType="1"/>
              </p:cNvSpPr>
              <p:nvPr/>
            </p:nvSpPr>
            <p:spPr bwMode="auto">
              <a:xfrm rot="5400000" flipH="1">
                <a:off x="4360" y="3440"/>
                <a:ext cx="77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73828" name="Line 100"/>
              <p:cNvSpPr>
                <a:spLocks noChangeShapeType="1"/>
              </p:cNvSpPr>
              <p:nvPr/>
            </p:nvSpPr>
            <p:spPr bwMode="auto">
              <a:xfrm rot="5400000" flipH="1">
                <a:off x="1135" y="3437"/>
                <a:ext cx="6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42</a:t>
            </a:fld>
            <a:endParaRPr lang="en-US"/>
          </a:p>
        </p:txBody>
      </p:sp>
      <p:sp>
        <p:nvSpPr>
          <p:cNvPr id="65" name="Rectangle 2"/>
          <p:cNvSpPr>
            <a:spLocks noGrp="1" noChangeArrowheads="1"/>
          </p:cNvSpPr>
          <p:nvPr>
            <p:ph type="title"/>
          </p:nvPr>
        </p:nvSpPr>
        <p:spPr>
          <a:xfrm>
            <a:off x="920380" y="692034"/>
            <a:ext cx="10337562" cy="661987"/>
          </a:xfrm>
        </p:spPr>
        <p:txBody>
          <a:bodyPr/>
          <a:lstStyle/>
          <a:p>
            <a:pPr>
              <a:defRPr/>
            </a:pPr>
            <a:r>
              <a:rPr lang="en-US" dirty="0"/>
              <a:t>Bar Chart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25710" y="677417"/>
            <a:ext cx="10337562" cy="700087"/>
          </a:xfrm>
        </p:spPr>
        <p:txBody>
          <a:bodyPr/>
          <a:lstStyle/>
          <a:p>
            <a:pPr>
              <a:defRPr/>
            </a:pPr>
            <a:r>
              <a:rPr lang="en-US" dirty="0"/>
              <a:t>Pie Chart</a:t>
            </a:r>
          </a:p>
        </p:txBody>
      </p:sp>
      <p:sp>
        <p:nvSpPr>
          <p:cNvPr id="14419" name="Rectangle 83"/>
          <p:cNvSpPr>
            <a:spLocks noChangeArrowheads="1"/>
          </p:cNvSpPr>
          <p:nvPr/>
        </p:nvSpPr>
        <p:spPr bwMode="auto">
          <a:xfrm>
            <a:off x="925709" y="1308144"/>
            <a:ext cx="9780145" cy="10062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Pie chart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tampilan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grafis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umum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menyajikan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persentase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kualitatif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4420" name="Rectangle 84"/>
          <p:cNvSpPr>
            <a:spLocks noChangeArrowheads="1"/>
          </p:cNvSpPr>
          <p:nvPr/>
        </p:nvSpPr>
        <p:spPr bwMode="auto">
          <a:xfrm>
            <a:off x="925709" y="2452077"/>
            <a:ext cx="10337562" cy="9769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Pertama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gambar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sebuah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lingkaran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kemudian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membagi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lingkaran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menjadi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sektor-sektor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sesuai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4421" name="Rectangle 85"/>
          <p:cNvSpPr>
            <a:spLocks noChangeArrowheads="1"/>
          </p:cNvSpPr>
          <p:nvPr/>
        </p:nvSpPr>
        <p:spPr bwMode="auto">
          <a:xfrm>
            <a:off x="990901" y="3571789"/>
            <a:ext cx="10362899" cy="10277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Karena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360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derajat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sebuah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lingkaran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0,25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mengkonsumsi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0,25 (360) = 90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derajat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lingkaran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47"/>
          <p:cNvSpPr>
            <a:spLocks noChangeArrowheads="1"/>
          </p:cNvSpPr>
          <p:nvPr/>
        </p:nvSpPr>
        <p:spPr bwMode="auto">
          <a:xfrm>
            <a:off x="3414485" y="1143002"/>
            <a:ext cx="5392593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Marada Inn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Ratings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2"/>
          <p:cNvSpPr>
            <a:spLocks noGrp="1" noChangeArrowheads="1"/>
          </p:cNvSpPr>
          <p:nvPr>
            <p:ph type="title"/>
          </p:nvPr>
        </p:nvSpPr>
        <p:spPr>
          <a:xfrm>
            <a:off x="925710" y="675205"/>
            <a:ext cx="10337562" cy="700087"/>
          </a:xfrm>
        </p:spPr>
        <p:txBody>
          <a:bodyPr/>
          <a:lstStyle/>
          <a:p>
            <a:pPr>
              <a:defRPr/>
            </a:pPr>
            <a:r>
              <a:rPr lang="en-US" dirty="0"/>
              <a:t>Pie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44</a:t>
            </a:fld>
            <a:endParaRPr lang="en-US"/>
          </a:p>
        </p:txBody>
      </p:sp>
      <p:grpSp>
        <p:nvGrpSpPr>
          <p:cNvPr id="4" name="Group 129"/>
          <p:cNvGrpSpPr/>
          <p:nvPr/>
        </p:nvGrpSpPr>
        <p:grpSpPr>
          <a:xfrm>
            <a:off x="3760373" y="1814879"/>
            <a:ext cx="4329303" cy="4043364"/>
            <a:chOff x="3745291" y="1814879"/>
            <a:chExt cx="4329303" cy="4043364"/>
          </a:xfrm>
        </p:grpSpPr>
        <p:sp>
          <p:nvSpPr>
            <p:cNvPr id="31" name="Rectangle 146"/>
            <p:cNvSpPr>
              <a:spLocks noChangeArrowheads="1"/>
            </p:cNvSpPr>
            <p:nvPr/>
          </p:nvSpPr>
          <p:spPr bwMode="auto">
            <a:xfrm>
              <a:off x="3745291" y="1814879"/>
              <a:ext cx="1224695" cy="7053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Excellent</a:t>
              </a:r>
            </a:p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5%</a:t>
              </a:r>
            </a:p>
          </p:txBody>
        </p:sp>
        <p:sp>
          <p:nvSpPr>
            <p:cNvPr id="5" name="Oval 139"/>
            <p:cNvSpPr>
              <a:spLocks noChangeArrowheads="1"/>
            </p:cNvSpPr>
            <p:nvPr/>
          </p:nvSpPr>
          <p:spPr bwMode="auto">
            <a:xfrm>
              <a:off x="4202188" y="2146667"/>
              <a:ext cx="3834998" cy="368458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Arc 105"/>
            <p:cNvSpPr>
              <a:spLocks/>
            </p:cNvSpPr>
            <p:nvPr/>
          </p:nvSpPr>
          <p:spPr bwMode="auto">
            <a:xfrm>
              <a:off x="4195567" y="2237153"/>
              <a:ext cx="1945147" cy="3621089"/>
            </a:xfrm>
            <a:custGeom>
              <a:avLst/>
              <a:gdLst>
                <a:gd name="G0" fmla="+- 21600 0 0"/>
                <a:gd name="G1" fmla="+- 20489 0 0"/>
                <a:gd name="G2" fmla="+- 21600 0 0"/>
                <a:gd name="T0" fmla="*/ 21703 w 21703"/>
                <a:gd name="T1" fmla="*/ 42089 h 42089"/>
                <a:gd name="T2" fmla="*/ 14763 w 21703"/>
                <a:gd name="T3" fmla="*/ 0 h 42089"/>
                <a:gd name="T4" fmla="*/ 21600 w 21703"/>
                <a:gd name="T5" fmla="*/ 20489 h 42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3" h="42089" fill="none" extrusionOk="0">
                  <a:moveTo>
                    <a:pt x="21702" y="42088"/>
                  </a:moveTo>
                  <a:cubicBezTo>
                    <a:pt x="21668" y="42088"/>
                    <a:pt x="21634" y="42088"/>
                    <a:pt x="21600" y="42089"/>
                  </a:cubicBezTo>
                  <a:cubicBezTo>
                    <a:pt x="9670" y="42089"/>
                    <a:pt x="0" y="32418"/>
                    <a:pt x="0" y="20489"/>
                  </a:cubicBezTo>
                  <a:cubicBezTo>
                    <a:pt x="-1" y="11194"/>
                    <a:pt x="5946" y="2941"/>
                    <a:pt x="14762" y="-1"/>
                  </a:cubicBezTo>
                </a:path>
                <a:path w="21703" h="42089" stroke="0" extrusionOk="0">
                  <a:moveTo>
                    <a:pt x="21702" y="42088"/>
                  </a:moveTo>
                  <a:cubicBezTo>
                    <a:pt x="21668" y="42088"/>
                    <a:pt x="21634" y="42088"/>
                    <a:pt x="21600" y="42089"/>
                  </a:cubicBezTo>
                  <a:cubicBezTo>
                    <a:pt x="9670" y="42089"/>
                    <a:pt x="0" y="32418"/>
                    <a:pt x="0" y="20489"/>
                  </a:cubicBezTo>
                  <a:cubicBezTo>
                    <a:pt x="-1" y="11194"/>
                    <a:pt x="5946" y="2941"/>
                    <a:pt x="14762" y="-1"/>
                  </a:cubicBezTo>
                  <a:lnTo>
                    <a:pt x="21600" y="2048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Line 107"/>
            <p:cNvSpPr>
              <a:spLocks noChangeShapeType="1"/>
            </p:cNvSpPr>
            <p:nvPr/>
          </p:nvSpPr>
          <p:spPr bwMode="auto">
            <a:xfrm rot="20572078" flipH="1" flipV="1">
              <a:off x="5800408" y="2187939"/>
              <a:ext cx="53866" cy="1869195"/>
            </a:xfrm>
            <a:prstGeom prst="line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Arc 113"/>
            <p:cNvSpPr>
              <a:spLocks/>
            </p:cNvSpPr>
            <p:nvPr/>
          </p:nvSpPr>
          <p:spPr bwMode="auto">
            <a:xfrm>
              <a:off x="5519554" y="2145079"/>
              <a:ext cx="614771" cy="1849437"/>
            </a:xfrm>
            <a:custGeom>
              <a:avLst/>
              <a:gdLst>
                <a:gd name="G0" fmla="+- 6845 0 0"/>
                <a:gd name="G1" fmla="+- 21599 0 0"/>
                <a:gd name="G2" fmla="+- 21600 0 0"/>
                <a:gd name="T0" fmla="*/ 0 w 6845"/>
                <a:gd name="T1" fmla="*/ 1112 h 21599"/>
                <a:gd name="T2" fmla="*/ 6640 w 6845"/>
                <a:gd name="T3" fmla="*/ 0 h 21599"/>
                <a:gd name="T4" fmla="*/ 6845 w 6845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45" h="21599" fill="none" extrusionOk="0">
                  <a:moveTo>
                    <a:pt x="0" y="1112"/>
                  </a:moveTo>
                  <a:cubicBezTo>
                    <a:pt x="2141" y="396"/>
                    <a:pt x="4382" y="21"/>
                    <a:pt x="6639" y="-1"/>
                  </a:cubicBezTo>
                </a:path>
                <a:path w="6845" h="21599" stroke="0" extrusionOk="0">
                  <a:moveTo>
                    <a:pt x="0" y="1112"/>
                  </a:moveTo>
                  <a:cubicBezTo>
                    <a:pt x="2141" y="396"/>
                    <a:pt x="4382" y="21"/>
                    <a:pt x="6639" y="-1"/>
                  </a:cubicBezTo>
                  <a:lnTo>
                    <a:pt x="6845" y="2159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Line 114"/>
            <p:cNvSpPr>
              <a:spLocks noChangeShapeType="1"/>
            </p:cNvSpPr>
            <p:nvPr/>
          </p:nvSpPr>
          <p:spPr bwMode="auto">
            <a:xfrm flipH="1" flipV="1">
              <a:off x="6139204" y="2132380"/>
              <a:ext cx="0" cy="1854200"/>
            </a:xfrm>
            <a:prstGeom prst="line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Line 115"/>
            <p:cNvSpPr>
              <a:spLocks noChangeShapeType="1"/>
            </p:cNvSpPr>
            <p:nvPr/>
          </p:nvSpPr>
          <p:spPr bwMode="auto">
            <a:xfrm rot="20572078" flipH="1" flipV="1">
              <a:off x="5796038" y="2195879"/>
              <a:ext cx="60176" cy="1860550"/>
            </a:xfrm>
            <a:prstGeom prst="line">
              <a:avLst/>
            </a:prstGeom>
            <a:solidFill>
              <a:schemeClr val="bg1">
                <a:lumMod val="50000"/>
              </a:schemeClr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Arc 118"/>
            <p:cNvSpPr>
              <a:spLocks/>
            </p:cNvSpPr>
            <p:nvPr/>
          </p:nvSpPr>
          <p:spPr bwMode="auto">
            <a:xfrm>
              <a:off x="6139204" y="2146667"/>
              <a:ext cx="1123826" cy="1866282"/>
            </a:xfrm>
            <a:custGeom>
              <a:avLst/>
              <a:gdLst>
                <a:gd name="G0" fmla="+- 205 0 0"/>
                <a:gd name="G1" fmla="+- 21600 0 0"/>
                <a:gd name="G2" fmla="+- 21600 0 0"/>
                <a:gd name="T0" fmla="*/ 0 w 12669"/>
                <a:gd name="T1" fmla="*/ 1 h 21600"/>
                <a:gd name="T2" fmla="*/ 12669 w 12669"/>
                <a:gd name="T3" fmla="*/ 3959 h 21600"/>
                <a:gd name="T4" fmla="*/ 205 w 126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69" h="21600" fill="none" extrusionOk="0">
                  <a:moveTo>
                    <a:pt x="-1" y="0"/>
                  </a:moveTo>
                  <a:cubicBezTo>
                    <a:pt x="68" y="0"/>
                    <a:pt x="136" y="-1"/>
                    <a:pt x="205" y="0"/>
                  </a:cubicBezTo>
                  <a:cubicBezTo>
                    <a:pt x="4668" y="0"/>
                    <a:pt x="9023" y="1383"/>
                    <a:pt x="12669" y="3958"/>
                  </a:cubicBezTo>
                </a:path>
                <a:path w="12669" h="21600" stroke="0" extrusionOk="0">
                  <a:moveTo>
                    <a:pt x="-1" y="0"/>
                  </a:moveTo>
                  <a:cubicBezTo>
                    <a:pt x="68" y="0"/>
                    <a:pt x="136" y="-1"/>
                    <a:pt x="205" y="0"/>
                  </a:cubicBezTo>
                  <a:cubicBezTo>
                    <a:pt x="4668" y="0"/>
                    <a:pt x="9023" y="1383"/>
                    <a:pt x="12669" y="3958"/>
                  </a:cubicBezTo>
                  <a:lnTo>
                    <a:pt x="205" y="2160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Line 119"/>
            <p:cNvSpPr>
              <a:spLocks noChangeShapeType="1"/>
            </p:cNvSpPr>
            <p:nvPr/>
          </p:nvSpPr>
          <p:spPr bwMode="auto">
            <a:xfrm rot="1797583" flipV="1">
              <a:off x="6590681" y="2340508"/>
              <a:ext cx="197344" cy="1803235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23" name="Group 138"/>
            <p:cNvGrpSpPr>
              <a:grpSpLocks/>
            </p:cNvGrpSpPr>
            <p:nvPr/>
          </p:nvGrpSpPr>
          <p:grpSpPr bwMode="auto">
            <a:xfrm>
              <a:off x="6127821" y="2308592"/>
              <a:ext cx="1946773" cy="1841500"/>
              <a:chOff x="2867" y="1309"/>
              <a:chExt cx="1197" cy="1160"/>
            </a:xfrm>
            <a:solidFill>
              <a:schemeClr val="bg1">
                <a:lumMod val="85000"/>
              </a:schemeClr>
            </a:solidFill>
          </p:grpSpPr>
          <p:sp>
            <p:nvSpPr>
              <p:cNvPr id="24" name="Arc 109"/>
              <p:cNvSpPr>
                <a:spLocks/>
              </p:cNvSpPr>
              <p:nvPr/>
            </p:nvSpPr>
            <p:spPr bwMode="auto">
              <a:xfrm>
                <a:off x="2867" y="1420"/>
                <a:ext cx="1190" cy="950"/>
              </a:xfrm>
              <a:custGeom>
                <a:avLst/>
                <a:gdLst>
                  <a:gd name="G0" fmla="+- 0 0 0"/>
                  <a:gd name="G1" fmla="+- 17629 0 0"/>
                  <a:gd name="G2" fmla="+- 21600 0 0"/>
                  <a:gd name="T0" fmla="*/ 12481 w 21599"/>
                  <a:gd name="T1" fmla="*/ 0 h 17629"/>
                  <a:gd name="T2" fmla="*/ 21599 w 21599"/>
                  <a:gd name="T3" fmla="*/ 17425 h 17629"/>
                  <a:gd name="T4" fmla="*/ 0 w 21599"/>
                  <a:gd name="T5" fmla="*/ 17629 h 17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17629" fill="none" extrusionOk="0">
                    <a:moveTo>
                      <a:pt x="12481" y="-1"/>
                    </a:moveTo>
                    <a:cubicBezTo>
                      <a:pt x="18141" y="4007"/>
                      <a:pt x="21533" y="10489"/>
                      <a:pt x="21599" y="17424"/>
                    </a:cubicBezTo>
                  </a:path>
                  <a:path w="21599" h="17629" stroke="0" extrusionOk="0">
                    <a:moveTo>
                      <a:pt x="12481" y="-1"/>
                    </a:moveTo>
                    <a:cubicBezTo>
                      <a:pt x="18141" y="4007"/>
                      <a:pt x="21533" y="10489"/>
                      <a:pt x="21599" y="17424"/>
                    </a:cubicBezTo>
                    <a:lnTo>
                      <a:pt x="0" y="17629"/>
                    </a:lnTo>
                    <a:close/>
                  </a:path>
                </a:pathLst>
              </a:custGeom>
              <a:grpFill/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5" name="Line 110"/>
              <p:cNvSpPr>
                <a:spLocks noChangeShapeType="1"/>
              </p:cNvSpPr>
              <p:nvPr/>
            </p:nvSpPr>
            <p:spPr bwMode="auto">
              <a:xfrm rot="1797583" flipV="1">
                <a:off x="3155" y="1309"/>
                <a:ext cx="124" cy="1160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26" name="Line 111"/>
              <p:cNvSpPr>
                <a:spLocks noChangeShapeType="1"/>
              </p:cNvSpPr>
              <p:nvPr/>
            </p:nvSpPr>
            <p:spPr bwMode="auto">
              <a:xfrm>
                <a:off x="2873" y="2368"/>
                <a:ext cx="1191" cy="0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27" name="Rectangle 142"/>
            <p:cNvSpPr>
              <a:spLocks noChangeArrowheads="1"/>
            </p:cNvSpPr>
            <p:nvPr/>
          </p:nvSpPr>
          <p:spPr bwMode="auto">
            <a:xfrm>
              <a:off x="6627117" y="3002329"/>
              <a:ext cx="1133516" cy="9207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90000"/>
                </a:lnSpc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Below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Average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15%</a:t>
              </a:r>
            </a:p>
          </p:txBody>
        </p:sp>
        <p:sp>
          <p:nvSpPr>
            <p:cNvPr id="28" name="Rectangle 143"/>
            <p:cNvSpPr>
              <a:spLocks noChangeArrowheads="1"/>
            </p:cNvSpPr>
            <p:nvPr/>
          </p:nvSpPr>
          <p:spPr bwMode="auto">
            <a:xfrm>
              <a:off x="6344128" y="4354879"/>
              <a:ext cx="1133516" cy="7053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Average</a:t>
              </a:r>
            </a:p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25%</a:t>
              </a:r>
            </a:p>
          </p:txBody>
        </p:sp>
        <p:sp>
          <p:nvSpPr>
            <p:cNvPr id="29" name="Rectangle 144"/>
            <p:cNvSpPr>
              <a:spLocks noChangeArrowheads="1"/>
            </p:cNvSpPr>
            <p:nvPr/>
          </p:nvSpPr>
          <p:spPr bwMode="auto">
            <a:xfrm>
              <a:off x="4592519" y="3554779"/>
              <a:ext cx="1133516" cy="10130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Above</a:t>
              </a:r>
            </a:p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Average</a:t>
              </a:r>
            </a:p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45%</a:t>
              </a:r>
            </a:p>
          </p:txBody>
        </p:sp>
        <p:sp>
          <p:nvSpPr>
            <p:cNvPr id="30" name="Rectangle 145"/>
            <p:cNvSpPr>
              <a:spLocks noChangeArrowheads="1"/>
            </p:cNvSpPr>
            <p:nvPr/>
          </p:nvSpPr>
          <p:spPr bwMode="auto">
            <a:xfrm>
              <a:off x="6222149" y="2392729"/>
              <a:ext cx="724558" cy="7053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Poor</a:t>
              </a:r>
            </a:p>
            <a:p>
              <a:pPr algn="l">
                <a:defRPr/>
              </a:pPr>
              <a:r>
                <a:rPr 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10%</a:t>
              </a:r>
            </a:p>
          </p:txBody>
        </p:sp>
        <p:grpSp>
          <p:nvGrpSpPr>
            <p:cNvPr id="34" name="Group 190"/>
            <p:cNvGrpSpPr>
              <a:grpSpLocks/>
            </p:cNvGrpSpPr>
            <p:nvPr/>
          </p:nvGrpSpPr>
          <p:grpSpPr bwMode="auto">
            <a:xfrm>
              <a:off x="5070674" y="2000617"/>
              <a:ext cx="621276" cy="174625"/>
              <a:chOff x="2290" y="1371"/>
              <a:chExt cx="382" cy="134"/>
            </a:xfrm>
          </p:grpSpPr>
          <p:sp>
            <p:nvSpPr>
              <p:cNvPr id="35" name="Line 150"/>
              <p:cNvSpPr>
                <a:spLocks noChangeShapeType="1"/>
              </p:cNvSpPr>
              <p:nvPr/>
            </p:nvSpPr>
            <p:spPr bwMode="auto">
              <a:xfrm>
                <a:off x="2290" y="1371"/>
                <a:ext cx="2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6" name="Line 149"/>
              <p:cNvSpPr>
                <a:spLocks noChangeShapeType="1"/>
              </p:cNvSpPr>
              <p:nvPr/>
            </p:nvSpPr>
            <p:spPr bwMode="auto">
              <a:xfrm>
                <a:off x="2550" y="1373"/>
                <a:ext cx="122" cy="1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>
                <a:outerShdw dist="12700" dir="5400000" algn="ctr" rotWithShape="0">
                  <a:srgbClr val="00000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6" name="Group 141"/>
            <p:cNvGrpSpPr>
              <a:grpSpLocks/>
            </p:cNvGrpSpPr>
            <p:nvPr/>
          </p:nvGrpSpPr>
          <p:grpSpPr bwMode="auto">
            <a:xfrm>
              <a:off x="6140715" y="3983405"/>
              <a:ext cx="1924005" cy="1874838"/>
              <a:chOff x="2917" y="2403"/>
              <a:chExt cx="1183" cy="1181"/>
            </a:xfrm>
            <a:solidFill>
              <a:schemeClr val="bg1">
                <a:lumMod val="75000"/>
              </a:schemeClr>
            </a:solidFill>
          </p:grpSpPr>
          <p:sp>
            <p:nvSpPr>
              <p:cNvPr id="7" name="Arc 101"/>
              <p:cNvSpPr>
                <a:spLocks/>
              </p:cNvSpPr>
              <p:nvPr/>
            </p:nvSpPr>
            <p:spPr bwMode="auto">
              <a:xfrm>
                <a:off x="2917" y="2403"/>
                <a:ext cx="1183" cy="1176"/>
              </a:xfrm>
              <a:custGeom>
                <a:avLst/>
                <a:gdLst>
                  <a:gd name="G0" fmla="+- 209 0 0"/>
                  <a:gd name="G1" fmla="+- 204 0 0"/>
                  <a:gd name="G2" fmla="+- 21600 0 0"/>
                  <a:gd name="T0" fmla="*/ 21808 w 21809"/>
                  <a:gd name="T1" fmla="*/ 0 h 21804"/>
                  <a:gd name="T2" fmla="*/ 0 w 21809"/>
                  <a:gd name="T3" fmla="*/ 21803 h 21804"/>
                  <a:gd name="T4" fmla="*/ 209 w 21809"/>
                  <a:gd name="T5" fmla="*/ 204 h 218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809" h="21804" fill="none" extrusionOk="0">
                    <a:moveTo>
                      <a:pt x="21808" y="-1"/>
                    </a:moveTo>
                    <a:cubicBezTo>
                      <a:pt x="21808" y="67"/>
                      <a:pt x="21809" y="135"/>
                      <a:pt x="21809" y="204"/>
                    </a:cubicBezTo>
                    <a:cubicBezTo>
                      <a:pt x="21809" y="12133"/>
                      <a:pt x="12138" y="21804"/>
                      <a:pt x="209" y="21804"/>
                    </a:cubicBezTo>
                    <a:cubicBezTo>
                      <a:pt x="139" y="21804"/>
                      <a:pt x="69" y="21803"/>
                      <a:pt x="0" y="21802"/>
                    </a:cubicBezTo>
                  </a:path>
                  <a:path w="21809" h="21804" stroke="0" extrusionOk="0">
                    <a:moveTo>
                      <a:pt x="21808" y="-1"/>
                    </a:moveTo>
                    <a:cubicBezTo>
                      <a:pt x="21808" y="67"/>
                      <a:pt x="21809" y="135"/>
                      <a:pt x="21809" y="204"/>
                    </a:cubicBezTo>
                    <a:cubicBezTo>
                      <a:pt x="21809" y="12133"/>
                      <a:pt x="12138" y="21804"/>
                      <a:pt x="209" y="21804"/>
                    </a:cubicBezTo>
                    <a:cubicBezTo>
                      <a:pt x="139" y="21804"/>
                      <a:pt x="69" y="21803"/>
                      <a:pt x="0" y="21802"/>
                    </a:cubicBezTo>
                    <a:lnTo>
                      <a:pt x="209" y="204"/>
                    </a:lnTo>
                    <a:close/>
                  </a:path>
                </a:pathLst>
              </a:cu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Average</a:t>
                </a:r>
              </a:p>
              <a:p>
                <a:pPr>
                  <a:defRPr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25%</a:t>
                </a:r>
              </a:p>
            </p:txBody>
          </p:sp>
          <p:sp>
            <p:nvSpPr>
              <p:cNvPr id="8" name="Line 102"/>
              <p:cNvSpPr>
                <a:spLocks noChangeShapeType="1"/>
              </p:cNvSpPr>
              <p:nvPr/>
            </p:nvSpPr>
            <p:spPr bwMode="auto">
              <a:xfrm>
                <a:off x="2926" y="2413"/>
                <a:ext cx="0" cy="1171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9" name="Line 103"/>
              <p:cNvSpPr>
                <a:spLocks noChangeShapeType="1"/>
              </p:cNvSpPr>
              <p:nvPr/>
            </p:nvSpPr>
            <p:spPr bwMode="auto">
              <a:xfrm>
                <a:off x="2917" y="2404"/>
                <a:ext cx="1170" cy="0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727035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37977" y="648840"/>
            <a:ext cx="10337562" cy="7620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Pengelolaan</a:t>
            </a:r>
            <a:r>
              <a:rPr lang="en-US" dirty="0"/>
              <a:t> Data </a:t>
            </a:r>
            <a:r>
              <a:rPr lang="en-US" dirty="0" err="1"/>
              <a:t>Kuantitatif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36269" y="1962639"/>
            <a:ext cx="7307659" cy="479425"/>
          </a:xfrm>
        </p:spPr>
        <p:txBody>
          <a:bodyPr/>
          <a:lstStyle/>
          <a:p>
            <a:pPr marL="339725" indent="-339725">
              <a:buSzPct val="100000"/>
              <a:defRPr/>
            </a:pPr>
            <a:r>
              <a:rPr lang="en-US" dirty="0"/>
              <a:t>Frequency Distribution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940491" y="2539713"/>
            <a:ext cx="9774864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Relative Frequency and Percent Frequency Distributions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940492" y="3013401"/>
            <a:ext cx="5196229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Dot Plot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940492" y="3485745"/>
            <a:ext cx="7307659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Histogram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936270" y="3952714"/>
            <a:ext cx="7307659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Cumulative Distributions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936270" y="4420660"/>
            <a:ext cx="7307659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Stem-and-Leaf Display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190443" y="2029859"/>
            <a:ext cx="9849612" cy="1749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indent="339725">
              <a:spcBef>
                <a:spcPct val="20000"/>
              </a:spcBef>
              <a:buClr>
                <a:srgbClr val="FFFF00"/>
              </a:buClr>
              <a:buSzPct val="80000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Manajer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Hudson Auto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ingin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mendapatkan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pemahaman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baik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tentang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biaya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suku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cadang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penyetelan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mesin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dilakukan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bengkel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memeriksa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50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faktur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pelanggan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penyetelan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Biaya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suku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cadang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dibulatkan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dolar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terdekat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tercantum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pada slide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berikutnya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7510" name="Rectangle 102"/>
          <p:cNvSpPr>
            <a:spLocks noGrp="1" noChangeArrowheads="1"/>
          </p:cNvSpPr>
          <p:nvPr>
            <p:ph type="title"/>
          </p:nvPr>
        </p:nvSpPr>
        <p:spPr>
          <a:xfrm>
            <a:off x="925308" y="650710"/>
            <a:ext cx="10337562" cy="757237"/>
          </a:xfrm>
        </p:spPr>
        <p:txBody>
          <a:bodyPr/>
          <a:lstStyle/>
          <a:p>
            <a:pPr>
              <a:defRPr/>
            </a:pPr>
            <a:r>
              <a:rPr lang="en-US" dirty="0"/>
              <a:t>Frequency Distribution</a:t>
            </a:r>
          </a:p>
        </p:txBody>
      </p:sp>
      <p:sp>
        <p:nvSpPr>
          <p:cNvPr id="17508" name="Rectangle 100"/>
          <p:cNvSpPr>
            <a:spLocks noGrp="1" noChangeArrowheads="1"/>
          </p:cNvSpPr>
          <p:nvPr>
            <p:ph idx="1"/>
          </p:nvPr>
        </p:nvSpPr>
        <p:spPr>
          <a:xfrm>
            <a:off x="938378" y="1272622"/>
            <a:ext cx="7330886" cy="569913"/>
          </a:xfrm>
        </p:spPr>
        <p:txBody>
          <a:bodyPr/>
          <a:lstStyle/>
          <a:p>
            <a:pPr marL="339725" indent="-339725">
              <a:defRPr/>
            </a:pPr>
            <a:r>
              <a:rPr lang="en-US" dirty="0" err="1"/>
              <a:t>Contoh</a:t>
            </a:r>
            <a:r>
              <a:rPr lang="en-US" dirty="0"/>
              <a:t>:  Hudson Auto Repair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ChangeArrowheads="1"/>
          </p:cNvSpPr>
          <p:nvPr/>
        </p:nvSpPr>
        <p:spPr bwMode="auto">
          <a:xfrm>
            <a:off x="3407002" y="1773115"/>
            <a:ext cx="5259706" cy="50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tune-up </a:t>
            </a:r>
            <a:r>
              <a:rPr lang="en-US" sz="2400" dirty="0" err="1"/>
              <a:t>mesin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50 </a:t>
            </a:r>
            <a:r>
              <a:rPr lang="en-US" sz="2400" dirty="0" err="1"/>
              <a:t>pelanggan</a:t>
            </a:r>
            <a:endParaRPr lang="en-US" sz="2400" dirty="0"/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925308" y="629194"/>
            <a:ext cx="10337562" cy="757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Frequency Distribution</a:t>
            </a:r>
          </a:p>
        </p:txBody>
      </p:sp>
      <p:sp>
        <p:nvSpPr>
          <p:cNvPr id="268297" name="Rectangle 9"/>
          <p:cNvSpPr>
            <a:spLocks noChangeArrowheads="1"/>
          </p:cNvSpPr>
          <p:nvPr/>
        </p:nvSpPr>
        <p:spPr bwMode="auto">
          <a:xfrm>
            <a:off x="938378" y="1240348"/>
            <a:ext cx="7330886" cy="56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:  Hudson Auto Repair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45461" y="2277940"/>
            <a:ext cx="9997623" cy="2033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172"/>
          <p:cNvGrpSpPr>
            <a:grpSpLocks/>
          </p:cNvGrpSpPr>
          <p:nvPr/>
        </p:nvGrpSpPr>
        <p:grpSpPr bwMode="auto">
          <a:xfrm>
            <a:off x="1045461" y="2265273"/>
            <a:ext cx="9997623" cy="2033611"/>
            <a:chOff x="488" y="1390"/>
            <a:chExt cx="4735" cy="1281"/>
          </a:xfrm>
          <a:solidFill>
            <a:schemeClr val="bg1">
              <a:lumMod val="95000"/>
            </a:schemeClr>
          </a:solidFill>
        </p:grpSpPr>
        <p:sp>
          <p:nvSpPr>
            <p:cNvPr id="268317" name="Rectangle 6"/>
            <p:cNvSpPr>
              <a:spLocks noChangeArrowheads="1"/>
            </p:cNvSpPr>
            <p:nvPr/>
          </p:nvSpPr>
          <p:spPr bwMode="auto">
            <a:xfrm>
              <a:off x="488" y="139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18" name="Rectangle 7"/>
            <p:cNvSpPr>
              <a:spLocks noChangeArrowheads="1"/>
            </p:cNvSpPr>
            <p:nvPr/>
          </p:nvSpPr>
          <p:spPr bwMode="auto">
            <a:xfrm>
              <a:off x="488" y="1398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19" name="Rectangle 8"/>
            <p:cNvSpPr>
              <a:spLocks noChangeArrowheads="1"/>
            </p:cNvSpPr>
            <p:nvPr/>
          </p:nvSpPr>
          <p:spPr bwMode="auto">
            <a:xfrm>
              <a:off x="488" y="140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0" name="Rectangle 9"/>
            <p:cNvSpPr>
              <a:spLocks noChangeArrowheads="1"/>
            </p:cNvSpPr>
            <p:nvPr/>
          </p:nvSpPr>
          <p:spPr bwMode="auto">
            <a:xfrm>
              <a:off x="488" y="141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1" name="Rectangle 10"/>
            <p:cNvSpPr>
              <a:spLocks noChangeArrowheads="1"/>
            </p:cNvSpPr>
            <p:nvPr/>
          </p:nvSpPr>
          <p:spPr bwMode="auto">
            <a:xfrm>
              <a:off x="488" y="142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2" name="Rectangle 11"/>
            <p:cNvSpPr>
              <a:spLocks noChangeArrowheads="1"/>
            </p:cNvSpPr>
            <p:nvPr/>
          </p:nvSpPr>
          <p:spPr bwMode="auto">
            <a:xfrm>
              <a:off x="488" y="1429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3" name="Rectangle 12"/>
            <p:cNvSpPr>
              <a:spLocks noChangeArrowheads="1"/>
            </p:cNvSpPr>
            <p:nvPr/>
          </p:nvSpPr>
          <p:spPr bwMode="auto">
            <a:xfrm>
              <a:off x="488" y="143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4" name="Rectangle 13"/>
            <p:cNvSpPr>
              <a:spLocks noChangeArrowheads="1"/>
            </p:cNvSpPr>
            <p:nvPr/>
          </p:nvSpPr>
          <p:spPr bwMode="auto">
            <a:xfrm>
              <a:off x="488" y="144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5" name="Rectangle 14"/>
            <p:cNvSpPr>
              <a:spLocks noChangeArrowheads="1"/>
            </p:cNvSpPr>
            <p:nvPr/>
          </p:nvSpPr>
          <p:spPr bwMode="auto">
            <a:xfrm>
              <a:off x="488" y="1452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6" name="Rectangle 15"/>
            <p:cNvSpPr>
              <a:spLocks noChangeArrowheads="1"/>
            </p:cNvSpPr>
            <p:nvPr/>
          </p:nvSpPr>
          <p:spPr bwMode="auto">
            <a:xfrm>
              <a:off x="488" y="145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7" name="Rectangle 16"/>
            <p:cNvSpPr>
              <a:spLocks noChangeArrowheads="1"/>
            </p:cNvSpPr>
            <p:nvPr/>
          </p:nvSpPr>
          <p:spPr bwMode="auto">
            <a:xfrm>
              <a:off x="488" y="146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8" name="Rectangle 17"/>
            <p:cNvSpPr>
              <a:spLocks noChangeArrowheads="1"/>
            </p:cNvSpPr>
            <p:nvPr/>
          </p:nvSpPr>
          <p:spPr bwMode="auto">
            <a:xfrm>
              <a:off x="488" y="147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29" name="Rectangle 18"/>
            <p:cNvSpPr>
              <a:spLocks noChangeArrowheads="1"/>
            </p:cNvSpPr>
            <p:nvPr/>
          </p:nvSpPr>
          <p:spPr bwMode="auto">
            <a:xfrm>
              <a:off x="488" y="1483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0" name="Rectangle 19"/>
            <p:cNvSpPr>
              <a:spLocks noChangeArrowheads="1"/>
            </p:cNvSpPr>
            <p:nvPr/>
          </p:nvSpPr>
          <p:spPr bwMode="auto">
            <a:xfrm>
              <a:off x="488" y="149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1" name="Rectangle 20"/>
            <p:cNvSpPr>
              <a:spLocks noChangeArrowheads="1"/>
            </p:cNvSpPr>
            <p:nvPr/>
          </p:nvSpPr>
          <p:spPr bwMode="auto">
            <a:xfrm>
              <a:off x="488" y="149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2" name="Rectangle 21"/>
            <p:cNvSpPr>
              <a:spLocks noChangeArrowheads="1"/>
            </p:cNvSpPr>
            <p:nvPr/>
          </p:nvSpPr>
          <p:spPr bwMode="auto">
            <a:xfrm>
              <a:off x="488" y="1506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3" name="Rectangle 22"/>
            <p:cNvSpPr>
              <a:spLocks noChangeArrowheads="1"/>
            </p:cNvSpPr>
            <p:nvPr/>
          </p:nvSpPr>
          <p:spPr bwMode="auto">
            <a:xfrm>
              <a:off x="488" y="151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4" name="Rectangle 23"/>
            <p:cNvSpPr>
              <a:spLocks noChangeArrowheads="1"/>
            </p:cNvSpPr>
            <p:nvPr/>
          </p:nvSpPr>
          <p:spPr bwMode="auto">
            <a:xfrm>
              <a:off x="488" y="152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5" name="Rectangle 24"/>
            <p:cNvSpPr>
              <a:spLocks noChangeArrowheads="1"/>
            </p:cNvSpPr>
            <p:nvPr/>
          </p:nvSpPr>
          <p:spPr bwMode="auto">
            <a:xfrm>
              <a:off x="488" y="152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6" name="Rectangle 25"/>
            <p:cNvSpPr>
              <a:spLocks noChangeArrowheads="1"/>
            </p:cNvSpPr>
            <p:nvPr/>
          </p:nvSpPr>
          <p:spPr bwMode="auto">
            <a:xfrm>
              <a:off x="488" y="1537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7" name="Rectangle 26"/>
            <p:cNvSpPr>
              <a:spLocks noChangeArrowheads="1"/>
            </p:cNvSpPr>
            <p:nvPr/>
          </p:nvSpPr>
          <p:spPr bwMode="auto">
            <a:xfrm>
              <a:off x="488" y="154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8" name="Rectangle 27"/>
            <p:cNvSpPr>
              <a:spLocks noChangeArrowheads="1"/>
            </p:cNvSpPr>
            <p:nvPr/>
          </p:nvSpPr>
          <p:spPr bwMode="auto">
            <a:xfrm>
              <a:off x="488" y="155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39" name="Rectangle 28"/>
            <p:cNvSpPr>
              <a:spLocks noChangeArrowheads="1"/>
            </p:cNvSpPr>
            <p:nvPr/>
          </p:nvSpPr>
          <p:spPr bwMode="auto">
            <a:xfrm>
              <a:off x="488" y="1560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0" name="Rectangle 29"/>
            <p:cNvSpPr>
              <a:spLocks noChangeArrowheads="1"/>
            </p:cNvSpPr>
            <p:nvPr/>
          </p:nvSpPr>
          <p:spPr bwMode="auto">
            <a:xfrm>
              <a:off x="488" y="156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1" name="Rectangle 30"/>
            <p:cNvSpPr>
              <a:spLocks noChangeArrowheads="1"/>
            </p:cNvSpPr>
            <p:nvPr/>
          </p:nvSpPr>
          <p:spPr bwMode="auto">
            <a:xfrm>
              <a:off x="488" y="157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2" name="Rectangle 31"/>
            <p:cNvSpPr>
              <a:spLocks noChangeArrowheads="1"/>
            </p:cNvSpPr>
            <p:nvPr/>
          </p:nvSpPr>
          <p:spPr bwMode="auto">
            <a:xfrm>
              <a:off x="488" y="158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3" name="Rectangle 32"/>
            <p:cNvSpPr>
              <a:spLocks noChangeArrowheads="1"/>
            </p:cNvSpPr>
            <p:nvPr/>
          </p:nvSpPr>
          <p:spPr bwMode="auto">
            <a:xfrm>
              <a:off x="488" y="1591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4" name="Rectangle 33"/>
            <p:cNvSpPr>
              <a:spLocks noChangeArrowheads="1"/>
            </p:cNvSpPr>
            <p:nvPr/>
          </p:nvSpPr>
          <p:spPr bwMode="auto">
            <a:xfrm>
              <a:off x="488" y="159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5" name="Rectangle 34"/>
            <p:cNvSpPr>
              <a:spLocks noChangeArrowheads="1"/>
            </p:cNvSpPr>
            <p:nvPr/>
          </p:nvSpPr>
          <p:spPr bwMode="auto">
            <a:xfrm>
              <a:off x="488" y="160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6" name="Rectangle 35"/>
            <p:cNvSpPr>
              <a:spLocks noChangeArrowheads="1"/>
            </p:cNvSpPr>
            <p:nvPr/>
          </p:nvSpPr>
          <p:spPr bwMode="auto">
            <a:xfrm>
              <a:off x="488" y="161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7" name="Rectangle 36"/>
            <p:cNvSpPr>
              <a:spLocks noChangeArrowheads="1"/>
            </p:cNvSpPr>
            <p:nvPr/>
          </p:nvSpPr>
          <p:spPr bwMode="auto">
            <a:xfrm>
              <a:off x="488" y="1622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8" name="Rectangle 37"/>
            <p:cNvSpPr>
              <a:spLocks noChangeArrowheads="1"/>
            </p:cNvSpPr>
            <p:nvPr/>
          </p:nvSpPr>
          <p:spPr bwMode="auto">
            <a:xfrm>
              <a:off x="488" y="162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49" name="Rectangle 38"/>
            <p:cNvSpPr>
              <a:spLocks noChangeArrowheads="1"/>
            </p:cNvSpPr>
            <p:nvPr/>
          </p:nvSpPr>
          <p:spPr bwMode="auto">
            <a:xfrm>
              <a:off x="488" y="163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0" name="Rectangle 39"/>
            <p:cNvSpPr>
              <a:spLocks noChangeArrowheads="1"/>
            </p:cNvSpPr>
            <p:nvPr/>
          </p:nvSpPr>
          <p:spPr bwMode="auto">
            <a:xfrm>
              <a:off x="488" y="1645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1" name="Rectangle 40"/>
            <p:cNvSpPr>
              <a:spLocks noChangeArrowheads="1"/>
            </p:cNvSpPr>
            <p:nvPr/>
          </p:nvSpPr>
          <p:spPr bwMode="auto">
            <a:xfrm>
              <a:off x="488" y="165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2" name="Rectangle 41"/>
            <p:cNvSpPr>
              <a:spLocks noChangeArrowheads="1"/>
            </p:cNvSpPr>
            <p:nvPr/>
          </p:nvSpPr>
          <p:spPr bwMode="auto">
            <a:xfrm>
              <a:off x="488" y="166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3" name="Rectangle 42"/>
            <p:cNvSpPr>
              <a:spLocks noChangeArrowheads="1"/>
            </p:cNvSpPr>
            <p:nvPr/>
          </p:nvSpPr>
          <p:spPr bwMode="auto">
            <a:xfrm>
              <a:off x="488" y="166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4" name="Rectangle 43"/>
            <p:cNvSpPr>
              <a:spLocks noChangeArrowheads="1"/>
            </p:cNvSpPr>
            <p:nvPr/>
          </p:nvSpPr>
          <p:spPr bwMode="auto">
            <a:xfrm>
              <a:off x="488" y="1676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5" name="Rectangle 44"/>
            <p:cNvSpPr>
              <a:spLocks noChangeArrowheads="1"/>
            </p:cNvSpPr>
            <p:nvPr/>
          </p:nvSpPr>
          <p:spPr bwMode="auto">
            <a:xfrm>
              <a:off x="488" y="168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6" name="Rectangle 45"/>
            <p:cNvSpPr>
              <a:spLocks noChangeArrowheads="1"/>
            </p:cNvSpPr>
            <p:nvPr/>
          </p:nvSpPr>
          <p:spPr bwMode="auto">
            <a:xfrm>
              <a:off x="488" y="169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7" name="Rectangle 46"/>
            <p:cNvSpPr>
              <a:spLocks noChangeArrowheads="1"/>
            </p:cNvSpPr>
            <p:nvPr/>
          </p:nvSpPr>
          <p:spPr bwMode="auto">
            <a:xfrm>
              <a:off x="488" y="1699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8" name="Rectangle 47"/>
            <p:cNvSpPr>
              <a:spLocks noChangeArrowheads="1"/>
            </p:cNvSpPr>
            <p:nvPr/>
          </p:nvSpPr>
          <p:spPr bwMode="auto">
            <a:xfrm>
              <a:off x="488" y="170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59" name="Rectangle 48"/>
            <p:cNvSpPr>
              <a:spLocks noChangeArrowheads="1"/>
            </p:cNvSpPr>
            <p:nvPr/>
          </p:nvSpPr>
          <p:spPr bwMode="auto">
            <a:xfrm>
              <a:off x="488" y="171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0" name="Rectangle 49"/>
            <p:cNvSpPr>
              <a:spLocks noChangeArrowheads="1"/>
            </p:cNvSpPr>
            <p:nvPr/>
          </p:nvSpPr>
          <p:spPr bwMode="auto">
            <a:xfrm>
              <a:off x="488" y="172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1" name="Rectangle 50"/>
            <p:cNvSpPr>
              <a:spLocks noChangeArrowheads="1"/>
            </p:cNvSpPr>
            <p:nvPr/>
          </p:nvSpPr>
          <p:spPr bwMode="auto">
            <a:xfrm>
              <a:off x="488" y="1730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2" name="Rectangle 51"/>
            <p:cNvSpPr>
              <a:spLocks noChangeArrowheads="1"/>
            </p:cNvSpPr>
            <p:nvPr/>
          </p:nvSpPr>
          <p:spPr bwMode="auto">
            <a:xfrm>
              <a:off x="488" y="173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3" name="Rectangle 52"/>
            <p:cNvSpPr>
              <a:spLocks noChangeArrowheads="1"/>
            </p:cNvSpPr>
            <p:nvPr/>
          </p:nvSpPr>
          <p:spPr bwMode="auto">
            <a:xfrm>
              <a:off x="488" y="174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4" name="Rectangle 53"/>
            <p:cNvSpPr>
              <a:spLocks noChangeArrowheads="1"/>
            </p:cNvSpPr>
            <p:nvPr/>
          </p:nvSpPr>
          <p:spPr bwMode="auto">
            <a:xfrm>
              <a:off x="488" y="1753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5" name="Rectangle 54"/>
            <p:cNvSpPr>
              <a:spLocks noChangeArrowheads="1"/>
            </p:cNvSpPr>
            <p:nvPr/>
          </p:nvSpPr>
          <p:spPr bwMode="auto">
            <a:xfrm>
              <a:off x="488" y="176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6" name="Rectangle 55"/>
            <p:cNvSpPr>
              <a:spLocks noChangeArrowheads="1"/>
            </p:cNvSpPr>
            <p:nvPr/>
          </p:nvSpPr>
          <p:spPr bwMode="auto">
            <a:xfrm>
              <a:off x="488" y="176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7" name="Rectangle 56"/>
            <p:cNvSpPr>
              <a:spLocks noChangeArrowheads="1"/>
            </p:cNvSpPr>
            <p:nvPr/>
          </p:nvSpPr>
          <p:spPr bwMode="auto">
            <a:xfrm>
              <a:off x="488" y="177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8" name="Rectangle 57"/>
            <p:cNvSpPr>
              <a:spLocks noChangeArrowheads="1"/>
            </p:cNvSpPr>
            <p:nvPr/>
          </p:nvSpPr>
          <p:spPr bwMode="auto">
            <a:xfrm>
              <a:off x="488" y="1784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69" name="Rectangle 58"/>
            <p:cNvSpPr>
              <a:spLocks noChangeArrowheads="1"/>
            </p:cNvSpPr>
            <p:nvPr/>
          </p:nvSpPr>
          <p:spPr bwMode="auto">
            <a:xfrm>
              <a:off x="488" y="179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0" name="Rectangle 59"/>
            <p:cNvSpPr>
              <a:spLocks noChangeArrowheads="1"/>
            </p:cNvSpPr>
            <p:nvPr/>
          </p:nvSpPr>
          <p:spPr bwMode="auto">
            <a:xfrm>
              <a:off x="488" y="179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1" name="Rectangle 60"/>
            <p:cNvSpPr>
              <a:spLocks noChangeArrowheads="1"/>
            </p:cNvSpPr>
            <p:nvPr/>
          </p:nvSpPr>
          <p:spPr bwMode="auto">
            <a:xfrm>
              <a:off x="488" y="1807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2" name="Rectangle 61"/>
            <p:cNvSpPr>
              <a:spLocks noChangeArrowheads="1"/>
            </p:cNvSpPr>
            <p:nvPr/>
          </p:nvSpPr>
          <p:spPr bwMode="auto">
            <a:xfrm>
              <a:off x="488" y="181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3" name="Rectangle 62"/>
            <p:cNvSpPr>
              <a:spLocks noChangeArrowheads="1"/>
            </p:cNvSpPr>
            <p:nvPr/>
          </p:nvSpPr>
          <p:spPr bwMode="auto">
            <a:xfrm>
              <a:off x="488" y="182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4" name="Rectangle 63"/>
            <p:cNvSpPr>
              <a:spLocks noChangeArrowheads="1"/>
            </p:cNvSpPr>
            <p:nvPr/>
          </p:nvSpPr>
          <p:spPr bwMode="auto">
            <a:xfrm>
              <a:off x="488" y="183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5" name="Rectangle 64"/>
            <p:cNvSpPr>
              <a:spLocks noChangeArrowheads="1"/>
            </p:cNvSpPr>
            <p:nvPr/>
          </p:nvSpPr>
          <p:spPr bwMode="auto">
            <a:xfrm>
              <a:off x="488" y="1838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6" name="Rectangle 65"/>
            <p:cNvSpPr>
              <a:spLocks noChangeArrowheads="1"/>
            </p:cNvSpPr>
            <p:nvPr/>
          </p:nvSpPr>
          <p:spPr bwMode="auto">
            <a:xfrm>
              <a:off x="488" y="184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7" name="Rectangle 66"/>
            <p:cNvSpPr>
              <a:spLocks noChangeArrowheads="1"/>
            </p:cNvSpPr>
            <p:nvPr/>
          </p:nvSpPr>
          <p:spPr bwMode="auto">
            <a:xfrm>
              <a:off x="488" y="185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8" name="Rectangle 67"/>
            <p:cNvSpPr>
              <a:spLocks noChangeArrowheads="1"/>
            </p:cNvSpPr>
            <p:nvPr/>
          </p:nvSpPr>
          <p:spPr bwMode="auto">
            <a:xfrm>
              <a:off x="488" y="1861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79" name="Rectangle 68"/>
            <p:cNvSpPr>
              <a:spLocks noChangeArrowheads="1"/>
            </p:cNvSpPr>
            <p:nvPr/>
          </p:nvSpPr>
          <p:spPr bwMode="auto">
            <a:xfrm>
              <a:off x="488" y="186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0" name="Rectangle 69"/>
            <p:cNvSpPr>
              <a:spLocks noChangeArrowheads="1"/>
            </p:cNvSpPr>
            <p:nvPr/>
          </p:nvSpPr>
          <p:spPr bwMode="auto">
            <a:xfrm>
              <a:off x="488" y="187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1" name="Rectangle 70"/>
            <p:cNvSpPr>
              <a:spLocks noChangeArrowheads="1"/>
            </p:cNvSpPr>
            <p:nvPr/>
          </p:nvSpPr>
          <p:spPr bwMode="auto">
            <a:xfrm>
              <a:off x="488" y="188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2" name="Rectangle 71"/>
            <p:cNvSpPr>
              <a:spLocks noChangeArrowheads="1"/>
            </p:cNvSpPr>
            <p:nvPr/>
          </p:nvSpPr>
          <p:spPr bwMode="auto">
            <a:xfrm>
              <a:off x="488" y="1892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3" name="Rectangle 72"/>
            <p:cNvSpPr>
              <a:spLocks noChangeArrowheads="1"/>
            </p:cNvSpPr>
            <p:nvPr/>
          </p:nvSpPr>
          <p:spPr bwMode="auto">
            <a:xfrm>
              <a:off x="488" y="189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4" name="Rectangle 73"/>
            <p:cNvSpPr>
              <a:spLocks noChangeArrowheads="1"/>
            </p:cNvSpPr>
            <p:nvPr/>
          </p:nvSpPr>
          <p:spPr bwMode="auto">
            <a:xfrm>
              <a:off x="488" y="190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5" name="Rectangle 74"/>
            <p:cNvSpPr>
              <a:spLocks noChangeArrowheads="1"/>
            </p:cNvSpPr>
            <p:nvPr/>
          </p:nvSpPr>
          <p:spPr bwMode="auto">
            <a:xfrm>
              <a:off x="488" y="1915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6" name="Rectangle 75"/>
            <p:cNvSpPr>
              <a:spLocks noChangeArrowheads="1"/>
            </p:cNvSpPr>
            <p:nvPr/>
          </p:nvSpPr>
          <p:spPr bwMode="auto">
            <a:xfrm>
              <a:off x="488" y="192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7" name="Rectangle 76"/>
            <p:cNvSpPr>
              <a:spLocks noChangeArrowheads="1"/>
            </p:cNvSpPr>
            <p:nvPr/>
          </p:nvSpPr>
          <p:spPr bwMode="auto">
            <a:xfrm>
              <a:off x="488" y="193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8" name="Rectangle 77"/>
            <p:cNvSpPr>
              <a:spLocks noChangeArrowheads="1"/>
            </p:cNvSpPr>
            <p:nvPr/>
          </p:nvSpPr>
          <p:spPr bwMode="auto">
            <a:xfrm>
              <a:off x="488" y="193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89" name="Rectangle 78"/>
            <p:cNvSpPr>
              <a:spLocks noChangeArrowheads="1"/>
            </p:cNvSpPr>
            <p:nvPr/>
          </p:nvSpPr>
          <p:spPr bwMode="auto">
            <a:xfrm>
              <a:off x="488" y="1946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0" name="Rectangle 79"/>
            <p:cNvSpPr>
              <a:spLocks noChangeArrowheads="1"/>
            </p:cNvSpPr>
            <p:nvPr/>
          </p:nvSpPr>
          <p:spPr bwMode="auto">
            <a:xfrm>
              <a:off x="488" y="195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1" name="Rectangle 80"/>
            <p:cNvSpPr>
              <a:spLocks noChangeArrowheads="1"/>
            </p:cNvSpPr>
            <p:nvPr/>
          </p:nvSpPr>
          <p:spPr bwMode="auto">
            <a:xfrm>
              <a:off x="488" y="196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2" name="Rectangle 81"/>
            <p:cNvSpPr>
              <a:spLocks noChangeArrowheads="1"/>
            </p:cNvSpPr>
            <p:nvPr/>
          </p:nvSpPr>
          <p:spPr bwMode="auto">
            <a:xfrm>
              <a:off x="488" y="1969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3" name="Rectangle 82"/>
            <p:cNvSpPr>
              <a:spLocks noChangeArrowheads="1"/>
            </p:cNvSpPr>
            <p:nvPr/>
          </p:nvSpPr>
          <p:spPr bwMode="auto">
            <a:xfrm>
              <a:off x="488" y="197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4" name="Rectangle 83"/>
            <p:cNvSpPr>
              <a:spLocks noChangeArrowheads="1"/>
            </p:cNvSpPr>
            <p:nvPr/>
          </p:nvSpPr>
          <p:spPr bwMode="auto">
            <a:xfrm>
              <a:off x="488" y="198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5" name="Rectangle 84"/>
            <p:cNvSpPr>
              <a:spLocks noChangeArrowheads="1"/>
            </p:cNvSpPr>
            <p:nvPr/>
          </p:nvSpPr>
          <p:spPr bwMode="auto">
            <a:xfrm>
              <a:off x="488" y="199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6" name="Rectangle 85"/>
            <p:cNvSpPr>
              <a:spLocks noChangeArrowheads="1"/>
            </p:cNvSpPr>
            <p:nvPr/>
          </p:nvSpPr>
          <p:spPr bwMode="auto">
            <a:xfrm>
              <a:off x="488" y="2000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7" name="Rectangle 86"/>
            <p:cNvSpPr>
              <a:spLocks noChangeArrowheads="1"/>
            </p:cNvSpPr>
            <p:nvPr/>
          </p:nvSpPr>
          <p:spPr bwMode="auto">
            <a:xfrm>
              <a:off x="488" y="200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8" name="Rectangle 87"/>
            <p:cNvSpPr>
              <a:spLocks noChangeArrowheads="1"/>
            </p:cNvSpPr>
            <p:nvPr/>
          </p:nvSpPr>
          <p:spPr bwMode="auto">
            <a:xfrm>
              <a:off x="488" y="201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399" name="Rectangle 88"/>
            <p:cNvSpPr>
              <a:spLocks noChangeArrowheads="1"/>
            </p:cNvSpPr>
            <p:nvPr/>
          </p:nvSpPr>
          <p:spPr bwMode="auto">
            <a:xfrm>
              <a:off x="488" y="202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0" name="Rectangle 89"/>
            <p:cNvSpPr>
              <a:spLocks noChangeArrowheads="1"/>
            </p:cNvSpPr>
            <p:nvPr/>
          </p:nvSpPr>
          <p:spPr bwMode="auto">
            <a:xfrm>
              <a:off x="488" y="2031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1" name="Rectangle 90"/>
            <p:cNvSpPr>
              <a:spLocks noChangeArrowheads="1"/>
            </p:cNvSpPr>
            <p:nvPr/>
          </p:nvSpPr>
          <p:spPr bwMode="auto">
            <a:xfrm>
              <a:off x="488" y="203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2" name="Rectangle 91"/>
            <p:cNvSpPr>
              <a:spLocks noChangeArrowheads="1"/>
            </p:cNvSpPr>
            <p:nvPr/>
          </p:nvSpPr>
          <p:spPr bwMode="auto">
            <a:xfrm>
              <a:off x="488" y="204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3" name="Rectangle 92"/>
            <p:cNvSpPr>
              <a:spLocks noChangeArrowheads="1"/>
            </p:cNvSpPr>
            <p:nvPr/>
          </p:nvSpPr>
          <p:spPr bwMode="auto">
            <a:xfrm>
              <a:off x="488" y="2054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4" name="Rectangle 93"/>
            <p:cNvSpPr>
              <a:spLocks noChangeArrowheads="1"/>
            </p:cNvSpPr>
            <p:nvPr/>
          </p:nvSpPr>
          <p:spPr bwMode="auto">
            <a:xfrm>
              <a:off x="488" y="206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5" name="Rectangle 94"/>
            <p:cNvSpPr>
              <a:spLocks noChangeArrowheads="1"/>
            </p:cNvSpPr>
            <p:nvPr/>
          </p:nvSpPr>
          <p:spPr bwMode="auto">
            <a:xfrm>
              <a:off x="488" y="206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6" name="Rectangle 95"/>
            <p:cNvSpPr>
              <a:spLocks noChangeArrowheads="1"/>
            </p:cNvSpPr>
            <p:nvPr/>
          </p:nvSpPr>
          <p:spPr bwMode="auto">
            <a:xfrm>
              <a:off x="488" y="207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7" name="Rectangle 96"/>
            <p:cNvSpPr>
              <a:spLocks noChangeArrowheads="1"/>
            </p:cNvSpPr>
            <p:nvPr/>
          </p:nvSpPr>
          <p:spPr bwMode="auto">
            <a:xfrm>
              <a:off x="488" y="2085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8" name="Rectangle 97"/>
            <p:cNvSpPr>
              <a:spLocks noChangeArrowheads="1"/>
            </p:cNvSpPr>
            <p:nvPr/>
          </p:nvSpPr>
          <p:spPr bwMode="auto">
            <a:xfrm>
              <a:off x="488" y="209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09" name="Rectangle 98"/>
            <p:cNvSpPr>
              <a:spLocks noChangeArrowheads="1"/>
            </p:cNvSpPr>
            <p:nvPr/>
          </p:nvSpPr>
          <p:spPr bwMode="auto">
            <a:xfrm>
              <a:off x="488" y="210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0" name="Rectangle 99"/>
            <p:cNvSpPr>
              <a:spLocks noChangeArrowheads="1"/>
            </p:cNvSpPr>
            <p:nvPr/>
          </p:nvSpPr>
          <p:spPr bwMode="auto">
            <a:xfrm>
              <a:off x="488" y="2108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1" name="Rectangle 100"/>
            <p:cNvSpPr>
              <a:spLocks noChangeArrowheads="1"/>
            </p:cNvSpPr>
            <p:nvPr/>
          </p:nvSpPr>
          <p:spPr bwMode="auto">
            <a:xfrm>
              <a:off x="488" y="211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2" name="Rectangle 101"/>
            <p:cNvSpPr>
              <a:spLocks noChangeArrowheads="1"/>
            </p:cNvSpPr>
            <p:nvPr/>
          </p:nvSpPr>
          <p:spPr bwMode="auto">
            <a:xfrm>
              <a:off x="488" y="212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3" name="Rectangle 102"/>
            <p:cNvSpPr>
              <a:spLocks noChangeArrowheads="1"/>
            </p:cNvSpPr>
            <p:nvPr/>
          </p:nvSpPr>
          <p:spPr bwMode="auto">
            <a:xfrm>
              <a:off x="488" y="213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4" name="Rectangle 103"/>
            <p:cNvSpPr>
              <a:spLocks noChangeArrowheads="1"/>
            </p:cNvSpPr>
            <p:nvPr/>
          </p:nvSpPr>
          <p:spPr bwMode="auto">
            <a:xfrm>
              <a:off x="488" y="2139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5" name="Rectangle 104"/>
            <p:cNvSpPr>
              <a:spLocks noChangeArrowheads="1"/>
            </p:cNvSpPr>
            <p:nvPr/>
          </p:nvSpPr>
          <p:spPr bwMode="auto">
            <a:xfrm>
              <a:off x="488" y="214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6" name="Rectangle 105"/>
            <p:cNvSpPr>
              <a:spLocks noChangeArrowheads="1"/>
            </p:cNvSpPr>
            <p:nvPr/>
          </p:nvSpPr>
          <p:spPr bwMode="auto">
            <a:xfrm>
              <a:off x="488" y="215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7" name="Rectangle 106"/>
            <p:cNvSpPr>
              <a:spLocks noChangeArrowheads="1"/>
            </p:cNvSpPr>
            <p:nvPr/>
          </p:nvSpPr>
          <p:spPr bwMode="auto">
            <a:xfrm>
              <a:off x="488" y="2162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8" name="Rectangle 107"/>
            <p:cNvSpPr>
              <a:spLocks noChangeArrowheads="1"/>
            </p:cNvSpPr>
            <p:nvPr/>
          </p:nvSpPr>
          <p:spPr bwMode="auto">
            <a:xfrm>
              <a:off x="488" y="216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19" name="Rectangle 108"/>
            <p:cNvSpPr>
              <a:spLocks noChangeArrowheads="1"/>
            </p:cNvSpPr>
            <p:nvPr/>
          </p:nvSpPr>
          <p:spPr bwMode="auto">
            <a:xfrm>
              <a:off x="488" y="217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0" name="Rectangle 109"/>
            <p:cNvSpPr>
              <a:spLocks noChangeArrowheads="1"/>
            </p:cNvSpPr>
            <p:nvPr/>
          </p:nvSpPr>
          <p:spPr bwMode="auto">
            <a:xfrm>
              <a:off x="488" y="218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1" name="Rectangle 110"/>
            <p:cNvSpPr>
              <a:spLocks noChangeArrowheads="1"/>
            </p:cNvSpPr>
            <p:nvPr/>
          </p:nvSpPr>
          <p:spPr bwMode="auto">
            <a:xfrm>
              <a:off x="488" y="2193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2" name="Rectangle 111"/>
            <p:cNvSpPr>
              <a:spLocks noChangeArrowheads="1"/>
            </p:cNvSpPr>
            <p:nvPr/>
          </p:nvSpPr>
          <p:spPr bwMode="auto">
            <a:xfrm>
              <a:off x="488" y="220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3" name="Rectangle 112"/>
            <p:cNvSpPr>
              <a:spLocks noChangeArrowheads="1"/>
            </p:cNvSpPr>
            <p:nvPr/>
          </p:nvSpPr>
          <p:spPr bwMode="auto">
            <a:xfrm>
              <a:off x="488" y="220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4" name="Rectangle 113"/>
            <p:cNvSpPr>
              <a:spLocks noChangeArrowheads="1"/>
            </p:cNvSpPr>
            <p:nvPr/>
          </p:nvSpPr>
          <p:spPr bwMode="auto">
            <a:xfrm>
              <a:off x="488" y="2216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5" name="Rectangle 114"/>
            <p:cNvSpPr>
              <a:spLocks noChangeArrowheads="1"/>
            </p:cNvSpPr>
            <p:nvPr/>
          </p:nvSpPr>
          <p:spPr bwMode="auto">
            <a:xfrm>
              <a:off x="488" y="222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6" name="Rectangle 115"/>
            <p:cNvSpPr>
              <a:spLocks noChangeArrowheads="1"/>
            </p:cNvSpPr>
            <p:nvPr/>
          </p:nvSpPr>
          <p:spPr bwMode="auto">
            <a:xfrm>
              <a:off x="488" y="223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7" name="Rectangle 116"/>
            <p:cNvSpPr>
              <a:spLocks noChangeArrowheads="1"/>
            </p:cNvSpPr>
            <p:nvPr/>
          </p:nvSpPr>
          <p:spPr bwMode="auto">
            <a:xfrm>
              <a:off x="488" y="223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8" name="Rectangle 117"/>
            <p:cNvSpPr>
              <a:spLocks noChangeArrowheads="1"/>
            </p:cNvSpPr>
            <p:nvPr/>
          </p:nvSpPr>
          <p:spPr bwMode="auto">
            <a:xfrm>
              <a:off x="488" y="2247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29" name="Rectangle 118"/>
            <p:cNvSpPr>
              <a:spLocks noChangeArrowheads="1"/>
            </p:cNvSpPr>
            <p:nvPr/>
          </p:nvSpPr>
          <p:spPr bwMode="auto">
            <a:xfrm>
              <a:off x="488" y="225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0" name="Rectangle 119"/>
            <p:cNvSpPr>
              <a:spLocks noChangeArrowheads="1"/>
            </p:cNvSpPr>
            <p:nvPr/>
          </p:nvSpPr>
          <p:spPr bwMode="auto">
            <a:xfrm>
              <a:off x="488" y="226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1" name="Rectangle 120"/>
            <p:cNvSpPr>
              <a:spLocks noChangeArrowheads="1"/>
            </p:cNvSpPr>
            <p:nvPr/>
          </p:nvSpPr>
          <p:spPr bwMode="auto">
            <a:xfrm>
              <a:off x="488" y="2270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2" name="Rectangle 121"/>
            <p:cNvSpPr>
              <a:spLocks noChangeArrowheads="1"/>
            </p:cNvSpPr>
            <p:nvPr/>
          </p:nvSpPr>
          <p:spPr bwMode="auto">
            <a:xfrm>
              <a:off x="488" y="227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3" name="Rectangle 122"/>
            <p:cNvSpPr>
              <a:spLocks noChangeArrowheads="1"/>
            </p:cNvSpPr>
            <p:nvPr/>
          </p:nvSpPr>
          <p:spPr bwMode="auto">
            <a:xfrm>
              <a:off x="488" y="228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4" name="Rectangle 123"/>
            <p:cNvSpPr>
              <a:spLocks noChangeArrowheads="1"/>
            </p:cNvSpPr>
            <p:nvPr/>
          </p:nvSpPr>
          <p:spPr bwMode="auto">
            <a:xfrm>
              <a:off x="488" y="229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5" name="Rectangle 124"/>
            <p:cNvSpPr>
              <a:spLocks noChangeArrowheads="1"/>
            </p:cNvSpPr>
            <p:nvPr/>
          </p:nvSpPr>
          <p:spPr bwMode="auto">
            <a:xfrm>
              <a:off x="488" y="2301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6" name="Rectangle 125"/>
            <p:cNvSpPr>
              <a:spLocks noChangeArrowheads="1"/>
            </p:cNvSpPr>
            <p:nvPr/>
          </p:nvSpPr>
          <p:spPr bwMode="auto">
            <a:xfrm>
              <a:off x="488" y="230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7" name="Rectangle 126"/>
            <p:cNvSpPr>
              <a:spLocks noChangeArrowheads="1"/>
            </p:cNvSpPr>
            <p:nvPr/>
          </p:nvSpPr>
          <p:spPr bwMode="auto">
            <a:xfrm>
              <a:off x="488" y="231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8" name="Rectangle 127"/>
            <p:cNvSpPr>
              <a:spLocks noChangeArrowheads="1"/>
            </p:cNvSpPr>
            <p:nvPr/>
          </p:nvSpPr>
          <p:spPr bwMode="auto">
            <a:xfrm>
              <a:off x="488" y="2324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39" name="Rectangle 128"/>
            <p:cNvSpPr>
              <a:spLocks noChangeArrowheads="1"/>
            </p:cNvSpPr>
            <p:nvPr/>
          </p:nvSpPr>
          <p:spPr bwMode="auto">
            <a:xfrm>
              <a:off x="488" y="233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0" name="Rectangle 129"/>
            <p:cNvSpPr>
              <a:spLocks noChangeArrowheads="1"/>
            </p:cNvSpPr>
            <p:nvPr/>
          </p:nvSpPr>
          <p:spPr bwMode="auto">
            <a:xfrm>
              <a:off x="488" y="233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1" name="Rectangle 130"/>
            <p:cNvSpPr>
              <a:spLocks noChangeArrowheads="1"/>
            </p:cNvSpPr>
            <p:nvPr/>
          </p:nvSpPr>
          <p:spPr bwMode="auto">
            <a:xfrm>
              <a:off x="488" y="234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2" name="Rectangle 131"/>
            <p:cNvSpPr>
              <a:spLocks noChangeArrowheads="1"/>
            </p:cNvSpPr>
            <p:nvPr/>
          </p:nvSpPr>
          <p:spPr bwMode="auto">
            <a:xfrm>
              <a:off x="488" y="2355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3" name="Rectangle 132"/>
            <p:cNvSpPr>
              <a:spLocks noChangeArrowheads="1"/>
            </p:cNvSpPr>
            <p:nvPr/>
          </p:nvSpPr>
          <p:spPr bwMode="auto">
            <a:xfrm>
              <a:off x="488" y="236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4" name="Rectangle 133"/>
            <p:cNvSpPr>
              <a:spLocks noChangeArrowheads="1"/>
            </p:cNvSpPr>
            <p:nvPr/>
          </p:nvSpPr>
          <p:spPr bwMode="auto">
            <a:xfrm>
              <a:off x="488" y="237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5" name="Rectangle 134"/>
            <p:cNvSpPr>
              <a:spLocks noChangeArrowheads="1"/>
            </p:cNvSpPr>
            <p:nvPr/>
          </p:nvSpPr>
          <p:spPr bwMode="auto">
            <a:xfrm>
              <a:off x="488" y="2378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6" name="Rectangle 135"/>
            <p:cNvSpPr>
              <a:spLocks noChangeArrowheads="1"/>
            </p:cNvSpPr>
            <p:nvPr/>
          </p:nvSpPr>
          <p:spPr bwMode="auto">
            <a:xfrm>
              <a:off x="488" y="238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7" name="Rectangle 136"/>
            <p:cNvSpPr>
              <a:spLocks noChangeArrowheads="1"/>
            </p:cNvSpPr>
            <p:nvPr/>
          </p:nvSpPr>
          <p:spPr bwMode="auto">
            <a:xfrm>
              <a:off x="488" y="239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8" name="Rectangle 137"/>
            <p:cNvSpPr>
              <a:spLocks noChangeArrowheads="1"/>
            </p:cNvSpPr>
            <p:nvPr/>
          </p:nvSpPr>
          <p:spPr bwMode="auto">
            <a:xfrm>
              <a:off x="488" y="240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49" name="Rectangle 138"/>
            <p:cNvSpPr>
              <a:spLocks noChangeArrowheads="1"/>
            </p:cNvSpPr>
            <p:nvPr/>
          </p:nvSpPr>
          <p:spPr bwMode="auto">
            <a:xfrm>
              <a:off x="488" y="2409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0" name="Rectangle 139"/>
            <p:cNvSpPr>
              <a:spLocks noChangeArrowheads="1"/>
            </p:cNvSpPr>
            <p:nvPr/>
          </p:nvSpPr>
          <p:spPr bwMode="auto">
            <a:xfrm>
              <a:off x="488" y="241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1" name="Rectangle 140"/>
            <p:cNvSpPr>
              <a:spLocks noChangeArrowheads="1"/>
            </p:cNvSpPr>
            <p:nvPr/>
          </p:nvSpPr>
          <p:spPr bwMode="auto">
            <a:xfrm>
              <a:off x="488" y="242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2" name="Rectangle 141"/>
            <p:cNvSpPr>
              <a:spLocks noChangeArrowheads="1"/>
            </p:cNvSpPr>
            <p:nvPr/>
          </p:nvSpPr>
          <p:spPr bwMode="auto">
            <a:xfrm>
              <a:off x="488" y="2432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3" name="Rectangle 142"/>
            <p:cNvSpPr>
              <a:spLocks noChangeArrowheads="1"/>
            </p:cNvSpPr>
            <p:nvPr/>
          </p:nvSpPr>
          <p:spPr bwMode="auto">
            <a:xfrm>
              <a:off x="488" y="243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4" name="Rectangle 143"/>
            <p:cNvSpPr>
              <a:spLocks noChangeArrowheads="1"/>
            </p:cNvSpPr>
            <p:nvPr/>
          </p:nvSpPr>
          <p:spPr bwMode="auto">
            <a:xfrm>
              <a:off x="488" y="244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5" name="Rectangle 144"/>
            <p:cNvSpPr>
              <a:spLocks noChangeArrowheads="1"/>
            </p:cNvSpPr>
            <p:nvPr/>
          </p:nvSpPr>
          <p:spPr bwMode="auto">
            <a:xfrm>
              <a:off x="488" y="245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6" name="Rectangle 145"/>
            <p:cNvSpPr>
              <a:spLocks noChangeArrowheads="1"/>
            </p:cNvSpPr>
            <p:nvPr/>
          </p:nvSpPr>
          <p:spPr bwMode="auto">
            <a:xfrm>
              <a:off x="488" y="2463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7" name="Rectangle 146"/>
            <p:cNvSpPr>
              <a:spLocks noChangeArrowheads="1"/>
            </p:cNvSpPr>
            <p:nvPr/>
          </p:nvSpPr>
          <p:spPr bwMode="auto">
            <a:xfrm>
              <a:off x="488" y="247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8" name="Rectangle 147"/>
            <p:cNvSpPr>
              <a:spLocks noChangeArrowheads="1"/>
            </p:cNvSpPr>
            <p:nvPr/>
          </p:nvSpPr>
          <p:spPr bwMode="auto">
            <a:xfrm>
              <a:off x="488" y="247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59" name="Rectangle 148"/>
            <p:cNvSpPr>
              <a:spLocks noChangeArrowheads="1"/>
            </p:cNvSpPr>
            <p:nvPr/>
          </p:nvSpPr>
          <p:spPr bwMode="auto">
            <a:xfrm>
              <a:off x="488" y="248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0" name="Rectangle 149"/>
            <p:cNvSpPr>
              <a:spLocks noChangeArrowheads="1"/>
            </p:cNvSpPr>
            <p:nvPr/>
          </p:nvSpPr>
          <p:spPr bwMode="auto">
            <a:xfrm>
              <a:off x="488" y="2494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1" name="Rectangle 150"/>
            <p:cNvSpPr>
              <a:spLocks noChangeArrowheads="1"/>
            </p:cNvSpPr>
            <p:nvPr/>
          </p:nvSpPr>
          <p:spPr bwMode="auto">
            <a:xfrm>
              <a:off x="488" y="2501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2" name="Rectangle 151"/>
            <p:cNvSpPr>
              <a:spLocks noChangeArrowheads="1"/>
            </p:cNvSpPr>
            <p:nvPr/>
          </p:nvSpPr>
          <p:spPr bwMode="auto">
            <a:xfrm>
              <a:off x="488" y="250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3" name="Rectangle 152"/>
            <p:cNvSpPr>
              <a:spLocks noChangeArrowheads="1"/>
            </p:cNvSpPr>
            <p:nvPr/>
          </p:nvSpPr>
          <p:spPr bwMode="auto">
            <a:xfrm>
              <a:off x="488" y="2517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4" name="Rectangle 153"/>
            <p:cNvSpPr>
              <a:spLocks noChangeArrowheads="1"/>
            </p:cNvSpPr>
            <p:nvPr/>
          </p:nvSpPr>
          <p:spPr bwMode="auto">
            <a:xfrm>
              <a:off x="488" y="252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5" name="Rectangle 154"/>
            <p:cNvSpPr>
              <a:spLocks noChangeArrowheads="1"/>
            </p:cNvSpPr>
            <p:nvPr/>
          </p:nvSpPr>
          <p:spPr bwMode="auto">
            <a:xfrm>
              <a:off x="488" y="253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6" name="Rectangle 155"/>
            <p:cNvSpPr>
              <a:spLocks noChangeArrowheads="1"/>
            </p:cNvSpPr>
            <p:nvPr/>
          </p:nvSpPr>
          <p:spPr bwMode="auto">
            <a:xfrm>
              <a:off x="488" y="254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7" name="Rectangle 156"/>
            <p:cNvSpPr>
              <a:spLocks noChangeArrowheads="1"/>
            </p:cNvSpPr>
            <p:nvPr/>
          </p:nvSpPr>
          <p:spPr bwMode="auto">
            <a:xfrm>
              <a:off x="488" y="2548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8" name="Rectangle 157"/>
            <p:cNvSpPr>
              <a:spLocks noChangeArrowheads="1"/>
            </p:cNvSpPr>
            <p:nvPr/>
          </p:nvSpPr>
          <p:spPr bwMode="auto">
            <a:xfrm>
              <a:off x="488" y="2555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69" name="Rectangle 158"/>
            <p:cNvSpPr>
              <a:spLocks noChangeArrowheads="1"/>
            </p:cNvSpPr>
            <p:nvPr/>
          </p:nvSpPr>
          <p:spPr bwMode="auto">
            <a:xfrm>
              <a:off x="488" y="256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0" name="Rectangle 159"/>
            <p:cNvSpPr>
              <a:spLocks noChangeArrowheads="1"/>
            </p:cNvSpPr>
            <p:nvPr/>
          </p:nvSpPr>
          <p:spPr bwMode="auto">
            <a:xfrm>
              <a:off x="488" y="2571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1" name="Rectangle 160"/>
            <p:cNvSpPr>
              <a:spLocks noChangeArrowheads="1"/>
            </p:cNvSpPr>
            <p:nvPr/>
          </p:nvSpPr>
          <p:spPr bwMode="auto">
            <a:xfrm>
              <a:off x="488" y="257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2" name="Rectangle 161"/>
            <p:cNvSpPr>
              <a:spLocks noChangeArrowheads="1"/>
            </p:cNvSpPr>
            <p:nvPr/>
          </p:nvSpPr>
          <p:spPr bwMode="auto">
            <a:xfrm>
              <a:off x="488" y="2586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3" name="Rectangle 162"/>
            <p:cNvSpPr>
              <a:spLocks noChangeArrowheads="1"/>
            </p:cNvSpPr>
            <p:nvPr/>
          </p:nvSpPr>
          <p:spPr bwMode="auto">
            <a:xfrm>
              <a:off x="488" y="2594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4" name="Rectangle 163"/>
            <p:cNvSpPr>
              <a:spLocks noChangeArrowheads="1"/>
            </p:cNvSpPr>
            <p:nvPr/>
          </p:nvSpPr>
          <p:spPr bwMode="auto">
            <a:xfrm>
              <a:off x="488" y="2602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5" name="Rectangle 164"/>
            <p:cNvSpPr>
              <a:spLocks noChangeArrowheads="1"/>
            </p:cNvSpPr>
            <p:nvPr/>
          </p:nvSpPr>
          <p:spPr bwMode="auto">
            <a:xfrm>
              <a:off x="488" y="2609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6" name="Rectangle 165"/>
            <p:cNvSpPr>
              <a:spLocks noChangeArrowheads="1"/>
            </p:cNvSpPr>
            <p:nvPr/>
          </p:nvSpPr>
          <p:spPr bwMode="auto">
            <a:xfrm>
              <a:off x="488" y="2617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7" name="Rectangle 166"/>
            <p:cNvSpPr>
              <a:spLocks noChangeArrowheads="1"/>
            </p:cNvSpPr>
            <p:nvPr/>
          </p:nvSpPr>
          <p:spPr bwMode="auto">
            <a:xfrm>
              <a:off x="488" y="2625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8" name="Rectangle 167"/>
            <p:cNvSpPr>
              <a:spLocks noChangeArrowheads="1"/>
            </p:cNvSpPr>
            <p:nvPr/>
          </p:nvSpPr>
          <p:spPr bwMode="auto">
            <a:xfrm>
              <a:off x="488" y="2632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79" name="Rectangle 168"/>
            <p:cNvSpPr>
              <a:spLocks noChangeArrowheads="1"/>
            </p:cNvSpPr>
            <p:nvPr/>
          </p:nvSpPr>
          <p:spPr bwMode="auto">
            <a:xfrm>
              <a:off x="488" y="2640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80" name="Rectangle 169"/>
            <p:cNvSpPr>
              <a:spLocks noChangeArrowheads="1"/>
            </p:cNvSpPr>
            <p:nvPr/>
          </p:nvSpPr>
          <p:spPr bwMode="auto">
            <a:xfrm>
              <a:off x="488" y="2648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81" name="Rectangle 170"/>
            <p:cNvSpPr>
              <a:spLocks noChangeArrowheads="1"/>
            </p:cNvSpPr>
            <p:nvPr/>
          </p:nvSpPr>
          <p:spPr bwMode="auto">
            <a:xfrm>
              <a:off x="488" y="2656"/>
              <a:ext cx="4735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482" name="Rectangle 171"/>
            <p:cNvSpPr>
              <a:spLocks noChangeArrowheads="1"/>
            </p:cNvSpPr>
            <p:nvPr/>
          </p:nvSpPr>
          <p:spPr bwMode="auto">
            <a:xfrm>
              <a:off x="488" y="2663"/>
              <a:ext cx="4735" cy="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173"/>
          <p:cNvSpPr>
            <a:spLocks noChangeArrowheads="1"/>
          </p:cNvSpPr>
          <p:nvPr/>
        </p:nvSpPr>
        <p:spPr bwMode="auto">
          <a:xfrm>
            <a:off x="1364287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</a:rPr>
              <a:t>91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74"/>
          <p:cNvSpPr>
            <a:spLocks noChangeArrowheads="1"/>
          </p:cNvSpPr>
          <p:nvPr/>
        </p:nvSpPr>
        <p:spPr bwMode="auto">
          <a:xfrm>
            <a:off x="2358770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78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75"/>
          <p:cNvSpPr>
            <a:spLocks noChangeArrowheads="1"/>
          </p:cNvSpPr>
          <p:nvPr/>
        </p:nvSpPr>
        <p:spPr bwMode="auto">
          <a:xfrm>
            <a:off x="3355365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93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176"/>
          <p:cNvSpPr>
            <a:spLocks noChangeArrowheads="1"/>
          </p:cNvSpPr>
          <p:nvPr/>
        </p:nvSpPr>
        <p:spPr bwMode="auto">
          <a:xfrm>
            <a:off x="4349850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57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" name="Rectangle 177"/>
          <p:cNvSpPr>
            <a:spLocks noChangeArrowheads="1"/>
          </p:cNvSpPr>
          <p:nvPr/>
        </p:nvSpPr>
        <p:spPr bwMode="auto">
          <a:xfrm>
            <a:off x="5344333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" name="Rectangle 178"/>
          <p:cNvSpPr>
            <a:spLocks noChangeArrowheads="1"/>
          </p:cNvSpPr>
          <p:nvPr/>
        </p:nvSpPr>
        <p:spPr bwMode="auto">
          <a:xfrm>
            <a:off x="6338817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52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" name="Rectangle 179"/>
          <p:cNvSpPr>
            <a:spLocks noChangeArrowheads="1"/>
          </p:cNvSpPr>
          <p:nvPr/>
        </p:nvSpPr>
        <p:spPr bwMode="auto">
          <a:xfrm>
            <a:off x="7335412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99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" name="Rectangle 180"/>
          <p:cNvSpPr>
            <a:spLocks noChangeArrowheads="1"/>
          </p:cNvSpPr>
          <p:nvPr/>
        </p:nvSpPr>
        <p:spPr bwMode="auto">
          <a:xfrm>
            <a:off x="8329895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80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" name="Rectangle 181"/>
          <p:cNvSpPr>
            <a:spLocks noChangeArrowheads="1"/>
          </p:cNvSpPr>
          <p:nvPr/>
        </p:nvSpPr>
        <p:spPr bwMode="auto">
          <a:xfrm>
            <a:off x="9324379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97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" name="Rectangle 182"/>
          <p:cNvSpPr>
            <a:spLocks noChangeArrowheads="1"/>
          </p:cNvSpPr>
          <p:nvPr/>
        </p:nvSpPr>
        <p:spPr bwMode="auto">
          <a:xfrm>
            <a:off x="10320974" y="23001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" name="Rectangle 183"/>
          <p:cNvSpPr>
            <a:spLocks noChangeArrowheads="1"/>
          </p:cNvSpPr>
          <p:nvPr/>
        </p:nvSpPr>
        <p:spPr bwMode="auto">
          <a:xfrm>
            <a:off x="1364287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71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" name="Rectangle 184"/>
          <p:cNvSpPr>
            <a:spLocks noChangeArrowheads="1"/>
          </p:cNvSpPr>
          <p:nvPr/>
        </p:nvSpPr>
        <p:spPr bwMode="auto">
          <a:xfrm>
            <a:off x="2358770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" name="Rectangle 185"/>
          <p:cNvSpPr>
            <a:spLocks noChangeArrowheads="1"/>
          </p:cNvSpPr>
          <p:nvPr/>
        </p:nvSpPr>
        <p:spPr bwMode="auto">
          <a:xfrm>
            <a:off x="3355365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" name="Rectangle 186"/>
          <p:cNvSpPr>
            <a:spLocks noChangeArrowheads="1"/>
          </p:cNvSpPr>
          <p:nvPr/>
        </p:nvSpPr>
        <p:spPr bwMode="auto">
          <a:xfrm>
            <a:off x="4349850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" name="Rectangle 187"/>
          <p:cNvSpPr>
            <a:spLocks noChangeArrowheads="1"/>
          </p:cNvSpPr>
          <p:nvPr/>
        </p:nvSpPr>
        <p:spPr bwMode="auto">
          <a:xfrm>
            <a:off x="5344333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66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" name="Rectangle 188"/>
          <p:cNvSpPr>
            <a:spLocks noChangeArrowheads="1"/>
          </p:cNvSpPr>
          <p:nvPr/>
        </p:nvSpPr>
        <p:spPr bwMode="auto">
          <a:xfrm>
            <a:off x="6338817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" name="Rectangle 189"/>
          <p:cNvSpPr>
            <a:spLocks noChangeArrowheads="1"/>
          </p:cNvSpPr>
          <p:nvPr/>
        </p:nvSpPr>
        <p:spPr bwMode="auto">
          <a:xfrm>
            <a:off x="7335412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" name="Rectangle 190"/>
          <p:cNvSpPr>
            <a:spLocks noChangeArrowheads="1"/>
          </p:cNvSpPr>
          <p:nvPr/>
        </p:nvSpPr>
        <p:spPr bwMode="auto">
          <a:xfrm>
            <a:off x="8329895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" name="Rectangle 191"/>
          <p:cNvSpPr>
            <a:spLocks noChangeArrowheads="1"/>
          </p:cNvSpPr>
          <p:nvPr/>
        </p:nvSpPr>
        <p:spPr bwMode="auto">
          <a:xfrm>
            <a:off x="9324379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" name="Rectangle 192"/>
          <p:cNvSpPr>
            <a:spLocks noChangeArrowheads="1"/>
          </p:cNvSpPr>
          <p:nvPr/>
        </p:nvSpPr>
        <p:spPr bwMode="auto">
          <a:xfrm>
            <a:off x="10320974" y="270021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76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" name="Rectangle 193"/>
          <p:cNvSpPr>
            <a:spLocks noChangeArrowheads="1"/>
          </p:cNvSpPr>
          <p:nvPr/>
        </p:nvSpPr>
        <p:spPr bwMode="auto">
          <a:xfrm>
            <a:off x="1235489" y="3100266"/>
            <a:ext cx="49051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</a:rPr>
              <a:t>104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7" name="Rectangle 194"/>
          <p:cNvSpPr>
            <a:spLocks noChangeArrowheads="1"/>
          </p:cNvSpPr>
          <p:nvPr/>
        </p:nvSpPr>
        <p:spPr bwMode="auto">
          <a:xfrm>
            <a:off x="2358770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74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" name="Rectangle 195"/>
          <p:cNvSpPr>
            <a:spLocks noChangeArrowheads="1"/>
          </p:cNvSpPr>
          <p:nvPr/>
        </p:nvSpPr>
        <p:spPr bwMode="auto">
          <a:xfrm>
            <a:off x="3355365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9" name="Rectangle 196"/>
          <p:cNvSpPr>
            <a:spLocks noChangeArrowheads="1"/>
          </p:cNvSpPr>
          <p:nvPr/>
        </p:nvSpPr>
        <p:spPr bwMode="auto">
          <a:xfrm>
            <a:off x="4349850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68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" name="Rectangle 197"/>
          <p:cNvSpPr>
            <a:spLocks noChangeArrowheads="1"/>
          </p:cNvSpPr>
          <p:nvPr/>
        </p:nvSpPr>
        <p:spPr bwMode="auto">
          <a:xfrm>
            <a:off x="5344333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97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1" name="Rectangle 198"/>
          <p:cNvSpPr>
            <a:spLocks noChangeArrowheads="1"/>
          </p:cNvSpPr>
          <p:nvPr/>
        </p:nvSpPr>
        <p:spPr bwMode="auto">
          <a:xfrm>
            <a:off x="6212131" y="3100266"/>
            <a:ext cx="49051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</a:rPr>
              <a:t>105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68288" name="Rectangle 199"/>
          <p:cNvSpPr>
            <a:spLocks noChangeArrowheads="1"/>
          </p:cNvSpPr>
          <p:nvPr/>
        </p:nvSpPr>
        <p:spPr bwMode="auto">
          <a:xfrm>
            <a:off x="7335412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77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289" name="Rectangle 200"/>
          <p:cNvSpPr>
            <a:spLocks noChangeArrowheads="1"/>
          </p:cNvSpPr>
          <p:nvPr/>
        </p:nvSpPr>
        <p:spPr bwMode="auto">
          <a:xfrm>
            <a:off x="8329895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290" name="Rectangle 201"/>
          <p:cNvSpPr>
            <a:spLocks noChangeArrowheads="1"/>
          </p:cNvSpPr>
          <p:nvPr/>
        </p:nvSpPr>
        <p:spPr bwMode="auto">
          <a:xfrm>
            <a:off x="9324379" y="3100266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80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292" name="Rectangle 202"/>
          <p:cNvSpPr>
            <a:spLocks noChangeArrowheads="1"/>
          </p:cNvSpPr>
          <p:nvPr/>
        </p:nvSpPr>
        <p:spPr bwMode="auto">
          <a:xfrm>
            <a:off x="10204845" y="3100266"/>
            <a:ext cx="49051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>
                <a:solidFill>
                  <a:srgbClr val="000000"/>
                </a:solidFill>
              </a:rPr>
              <a:t>109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68293" name="Rectangle 203"/>
          <p:cNvSpPr>
            <a:spLocks noChangeArrowheads="1"/>
          </p:cNvSpPr>
          <p:nvPr/>
        </p:nvSpPr>
        <p:spPr bwMode="auto">
          <a:xfrm>
            <a:off x="1364287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294" name="Rectangle 204"/>
          <p:cNvSpPr>
            <a:spLocks noChangeArrowheads="1"/>
          </p:cNvSpPr>
          <p:nvPr/>
        </p:nvSpPr>
        <p:spPr bwMode="auto">
          <a:xfrm>
            <a:off x="2358770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97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298" name="Rectangle 205"/>
          <p:cNvSpPr>
            <a:spLocks noChangeArrowheads="1"/>
          </p:cNvSpPr>
          <p:nvPr/>
        </p:nvSpPr>
        <p:spPr bwMode="auto">
          <a:xfrm>
            <a:off x="3355365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88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299" name="Rectangle 206"/>
          <p:cNvSpPr>
            <a:spLocks noChangeArrowheads="1"/>
          </p:cNvSpPr>
          <p:nvPr/>
        </p:nvSpPr>
        <p:spPr bwMode="auto">
          <a:xfrm>
            <a:off x="4349850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68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0" name="Rectangle 207"/>
          <p:cNvSpPr>
            <a:spLocks noChangeArrowheads="1"/>
          </p:cNvSpPr>
          <p:nvPr/>
        </p:nvSpPr>
        <p:spPr bwMode="auto">
          <a:xfrm>
            <a:off x="5344333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83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1" name="Rectangle 208"/>
          <p:cNvSpPr>
            <a:spLocks noChangeArrowheads="1"/>
          </p:cNvSpPr>
          <p:nvPr/>
        </p:nvSpPr>
        <p:spPr bwMode="auto">
          <a:xfrm>
            <a:off x="6338817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68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2" name="Rectangle 209"/>
          <p:cNvSpPr>
            <a:spLocks noChangeArrowheads="1"/>
          </p:cNvSpPr>
          <p:nvPr/>
        </p:nvSpPr>
        <p:spPr bwMode="auto">
          <a:xfrm>
            <a:off x="7335412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71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3" name="Rectangle 210"/>
          <p:cNvSpPr>
            <a:spLocks noChangeArrowheads="1"/>
          </p:cNvSpPr>
          <p:nvPr/>
        </p:nvSpPr>
        <p:spPr bwMode="auto">
          <a:xfrm>
            <a:off x="8329895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4" name="Rectangle 211"/>
          <p:cNvSpPr>
            <a:spLocks noChangeArrowheads="1"/>
          </p:cNvSpPr>
          <p:nvPr/>
        </p:nvSpPr>
        <p:spPr bwMode="auto">
          <a:xfrm>
            <a:off x="9324379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67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5" name="Rectangle 212"/>
          <p:cNvSpPr>
            <a:spLocks noChangeArrowheads="1"/>
          </p:cNvSpPr>
          <p:nvPr/>
        </p:nvSpPr>
        <p:spPr bwMode="auto">
          <a:xfrm>
            <a:off x="10320974" y="349872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74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6" name="Rectangle 213"/>
          <p:cNvSpPr>
            <a:spLocks noChangeArrowheads="1"/>
          </p:cNvSpPr>
          <p:nvPr/>
        </p:nvSpPr>
        <p:spPr bwMode="auto">
          <a:xfrm>
            <a:off x="1364287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7" name="Rectangle 214"/>
          <p:cNvSpPr>
            <a:spLocks noChangeArrowheads="1"/>
          </p:cNvSpPr>
          <p:nvPr/>
        </p:nvSpPr>
        <p:spPr bwMode="auto">
          <a:xfrm>
            <a:off x="2358770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82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8" name="Rectangle 215"/>
          <p:cNvSpPr>
            <a:spLocks noChangeArrowheads="1"/>
          </p:cNvSpPr>
          <p:nvPr/>
        </p:nvSpPr>
        <p:spPr bwMode="auto">
          <a:xfrm>
            <a:off x="3355365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98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09" name="Rectangle 216"/>
          <p:cNvSpPr>
            <a:spLocks noChangeArrowheads="1"/>
          </p:cNvSpPr>
          <p:nvPr/>
        </p:nvSpPr>
        <p:spPr bwMode="auto">
          <a:xfrm>
            <a:off x="4259057" y="3898779"/>
            <a:ext cx="49051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101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0" name="Rectangle 217"/>
          <p:cNvSpPr>
            <a:spLocks noChangeArrowheads="1"/>
          </p:cNvSpPr>
          <p:nvPr/>
        </p:nvSpPr>
        <p:spPr bwMode="auto">
          <a:xfrm>
            <a:off x="5344333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1" name="Rectangle 218"/>
          <p:cNvSpPr>
            <a:spLocks noChangeArrowheads="1"/>
          </p:cNvSpPr>
          <p:nvPr/>
        </p:nvSpPr>
        <p:spPr bwMode="auto">
          <a:xfrm>
            <a:off x="6212131" y="3898779"/>
            <a:ext cx="49051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105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2" name="Rectangle 219"/>
          <p:cNvSpPr>
            <a:spLocks noChangeArrowheads="1"/>
          </p:cNvSpPr>
          <p:nvPr/>
        </p:nvSpPr>
        <p:spPr bwMode="auto">
          <a:xfrm>
            <a:off x="7335412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3" name="Rectangle 220"/>
          <p:cNvSpPr>
            <a:spLocks noChangeArrowheads="1"/>
          </p:cNvSpPr>
          <p:nvPr/>
        </p:nvSpPr>
        <p:spPr bwMode="auto">
          <a:xfrm>
            <a:off x="8329895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4" name="Rectangle 221"/>
          <p:cNvSpPr>
            <a:spLocks noChangeArrowheads="1"/>
          </p:cNvSpPr>
          <p:nvPr/>
        </p:nvSpPr>
        <p:spPr bwMode="auto">
          <a:xfrm>
            <a:off x="9324379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62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5" name="Rectangle 222"/>
          <p:cNvSpPr>
            <a:spLocks noChangeArrowheads="1"/>
          </p:cNvSpPr>
          <p:nvPr/>
        </p:nvSpPr>
        <p:spPr bwMode="auto">
          <a:xfrm>
            <a:off x="10320974" y="3898779"/>
            <a:ext cx="32701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00"/>
                </a:solidFill>
              </a:rPr>
              <a:t>73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8316" name="Rectangle 223"/>
          <p:cNvSpPr>
            <a:spLocks noChangeArrowheads="1"/>
          </p:cNvSpPr>
          <p:nvPr/>
        </p:nvSpPr>
        <p:spPr bwMode="auto">
          <a:xfrm>
            <a:off x="1045460" y="2265241"/>
            <a:ext cx="9999734" cy="2035175"/>
          </a:xfrm>
          <a:prstGeom prst="rect">
            <a:avLst/>
          </a:prstGeom>
          <a:noFill/>
          <a:ln w="1270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1298831" y="2592896"/>
            <a:ext cx="9788590" cy="55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2.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Tentukan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1298831" y="3069148"/>
            <a:ext cx="9484544" cy="595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3.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Tentukan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batasan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1294609" y="2119821"/>
            <a:ext cx="10734511" cy="541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1.  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Menentukan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Kelas. </a:t>
            </a:r>
            <a:endParaRPr lang="en-US" sz="24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1324168" y="1235586"/>
            <a:ext cx="9763253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Tiga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langkah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diperlukan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menentukan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kelas-kelas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kuantitatif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48</a:t>
            </a:fld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25308" y="629194"/>
            <a:ext cx="10337562" cy="757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Frequency Distribution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25308" y="1506306"/>
            <a:ext cx="10337562" cy="495300"/>
          </a:xfrm>
        </p:spPr>
        <p:txBody>
          <a:bodyPr/>
          <a:lstStyle/>
          <a:p>
            <a:pPr marL="339725" indent="-339725">
              <a:buSzPct val="100000"/>
              <a:defRPr/>
            </a:pP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Kelas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308331" y="2275458"/>
            <a:ext cx="6486314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fi-FI" sz="2400" dirty="0">
                <a:solidFill>
                  <a:srgbClr val="000000"/>
                </a:solidFill>
                <a:cs typeface="Arial" panose="020B0604020202020204" pitchFamily="34" charset="0"/>
              </a:rPr>
              <a:t>Gunakan antara 5 dan 20 kelas.</a:t>
            </a: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308332" y="2789808"/>
            <a:ext cx="946757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Kumpulan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elemen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besar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biasanya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membutuhkan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banyak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333669" y="3608958"/>
            <a:ext cx="9020030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Kumpulan data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kecil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biasanya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membutuhkan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sedikit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1308331" y="4215439"/>
            <a:ext cx="9726734" cy="1001101"/>
          </a:xfrm>
          <a:prstGeom prst="roundRect">
            <a:avLst>
              <a:gd name="adj" fmla="val 16667"/>
            </a:avLst>
          </a:prstGeom>
          <a:noFill/>
          <a:ln w="635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Tujuannya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cukup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tetapi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begitu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banyak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sehingga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berisi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beberapa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item data.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49</a:t>
            </a:fld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25308" y="629194"/>
            <a:ext cx="10337562" cy="757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Frequency Distribution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Applications in Business and 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Marketing</a:t>
            </a:r>
          </a:p>
          <a:p>
            <a:r>
              <a:rPr lang="en-US" dirty="0"/>
              <a:t>Electronic point-of-sale scanners at retail checkout counters are used to collect data for a variety of marketing research applications.</a:t>
            </a:r>
          </a:p>
          <a:p>
            <a:r>
              <a:rPr lang="sv-SE" dirty="0"/>
              <a:t>Pemindai penjualan elektronik di konter pembayaran ritel digunakan untuk mengumpulkan data untuk berbagai aplikasi riset pemasaran.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Production</a:t>
            </a:r>
          </a:p>
          <a:p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memantau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produksi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Information Systems</a:t>
            </a:r>
          </a:p>
          <a:p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administrator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549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938379" y="1282147"/>
            <a:ext cx="10337562" cy="569913"/>
          </a:xfrm>
        </p:spPr>
        <p:txBody>
          <a:bodyPr/>
          <a:lstStyle/>
          <a:p>
            <a:pPr marL="339725" indent="-339725">
              <a:defRPr/>
            </a:pPr>
            <a:r>
              <a:rPr lang="en-US" dirty="0"/>
              <a:t>Cara </a:t>
            </a:r>
            <a:r>
              <a:rPr lang="en-US" dirty="0" err="1"/>
              <a:t>Menentukan</a:t>
            </a:r>
            <a:r>
              <a:rPr lang="en-US" dirty="0"/>
              <a:t> Lebar </a:t>
            </a:r>
            <a:r>
              <a:rPr lang="en-US" dirty="0" err="1"/>
              <a:t>Setiap</a:t>
            </a:r>
            <a:r>
              <a:rPr lang="en-US" dirty="0"/>
              <a:t> Kelas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409820" y="1680021"/>
            <a:ext cx="5776873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2487" y="2168971"/>
            <a:ext cx="5751536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Perkiraan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Lebar Kelas  =</a:t>
            </a:r>
          </a:p>
        </p:txBody>
      </p:sp>
      <p:sp>
        <p:nvSpPr>
          <p:cNvPr id="148490" name="AutoShape 10"/>
          <p:cNvSpPr>
            <a:spLocks noChangeArrowheads="1"/>
          </p:cNvSpPr>
          <p:nvPr/>
        </p:nvSpPr>
        <p:spPr bwMode="auto">
          <a:xfrm>
            <a:off x="1350549" y="3670016"/>
            <a:ext cx="9777044" cy="967642"/>
          </a:xfrm>
          <a:prstGeom prst="roundRect">
            <a:avLst>
              <a:gd name="adj" fmla="val 16667"/>
            </a:avLst>
          </a:prstGeom>
          <a:noFill/>
          <a:ln w="635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Membuat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mengurangi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kemungkinan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interpretasi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tepat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85329" y="2811827"/>
                <a:ext cx="5576142" cy="793743"/>
              </a:xfrm>
              <a:prstGeom prst="rect">
                <a:avLst/>
              </a:prstGeom>
              <a:noFill/>
              <a:effectLst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Largest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data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value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Smallest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data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value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Number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of</m:t>
                          </m:r>
                          <m: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classes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329" y="2811827"/>
                <a:ext cx="5576142" cy="7937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/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50</a:t>
            </a:fld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925308" y="629194"/>
            <a:ext cx="10337562" cy="757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Frequency Distribution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717725"/>
            <a:ext cx="10337562" cy="6238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Histogram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05190" y="1414383"/>
            <a:ext cx="10134865" cy="653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Tampilan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grafik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umum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lainnya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kuantitatif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histogram.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27219" y="2140471"/>
            <a:ext cx="9856156" cy="571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bunga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ditempatkan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sumbu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horizontal.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928281" y="2868690"/>
            <a:ext cx="10160202" cy="9515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Sebuah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persegi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panjang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digambar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interval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tingginya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sesuai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interval,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40950" y="3825099"/>
            <a:ext cx="10134865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seperti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grafik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histogram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memiliki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pemisahan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alami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antara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persegi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panjang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berdekatan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8121" y="1566863"/>
            <a:ext cx="8961120" cy="44942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26515" y="661742"/>
            <a:ext cx="10489585" cy="727075"/>
          </a:xfrm>
        </p:spPr>
        <p:txBody>
          <a:bodyPr/>
          <a:lstStyle/>
          <a:p>
            <a:pPr>
              <a:defRPr/>
            </a:pPr>
            <a:r>
              <a:rPr lang="en-US" dirty="0"/>
              <a:t>Histogram</a:t>
            </a:r>
          </a:p>
        </p:txBody>
      </p:sp>
      <p:grpSp>
        <p:nvGrpSpPr>
          <p:cNvPr id="4" name="Group 146"/>
          <p:cNvGrpSpPr>
            <a:grpSpLocks/>
          </p:cNvGrpSpPr>
          <p:nvPr/>
        </p:nvGrpSpPr>
        <p:grpSpPr bwMode="auto">
          <a:xfrm>
            <a:off x="2614253" y="1773239"/>
            <a:ext cx="276597" cy="3444875"/>
            <a:chOff x="1063" y="1207"/>
            <a:chExt cx="131" cy="2170"/>
          </a:xfrm>
        </p:grpSpPr>
        <p:sp>
          <p:nvSpPr>
            <p:cNvPr id="72851" name="Line 147"/>
            <p:cNvSpPr>
              <a:spLocks noChangeShapeType="1"/>
            </p:cNvSpPr>
            <p:nvPr/>
          </p:nvSpPr>
          <p:spPr bwMode="auto">
            <a:xfrm>
              <a:off x="1066" y="3377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2" name="Line 148"/>
            <p:cNvSpPr>
              <a:spLocks noChangeShapeType="1"/>
            </p:cNvSpPr>
            <p:nvPr/>
          </p:nvSpPr>
          <p:spPr bwMode="auto">
            <a:xfrm>
              <a:off x="1066" y="3125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3" name="Line 149"/>
            <p:cNvSpPr>
              <a:spLocks noChangeShapeType="1"/>
            </p:cNvSpPr>
            <p:nvPr/>
          </p:nvSpPr>
          <p:spPr bwMode="auto">
            <a:xfrm>
              <a:off x="1066" y="2849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4" name="Line 150"/>
            <p:cNvSpPr>
              <a:spLocks noChangeShapeType="1"/>
            </p:cNvSpPr>
            <p:nvPr/>
          </p:nvSpPr>
          <p:spPr bwMode="auto">
            <a:xfrm>
              <a:off x="1066" y="2585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5" name="Line 151"/>
            <p:cNvSpPr>
              <a:spLocks noChangeShapeType="1"/>
            </p:cNvSpPr>
            <p:nvPr/>
          </p:nvSpPr>
          <p:spPr bwMode="auto">
            <a:xfrm>
              <a:off x="1066" y="2302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6" name="Line 152"/>
            <p:cNvSpPr>
              <a:spLocks noChangeShapeType="1"/>
            </p:cNvSpPr>
            <p:nvPr/>
          </p:nvSpPr>
          <p:spPr bwMode="auto">
            <a:xfrm>
              <a:off x="1066" y="2023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7" name="Line 153"/>
            <p:cNvSpPr>
              <a:spLocks noChangeShapeType="1"/>
            </p:cNvSpPr>
            <p:nvPr/>
          </p:nvSpPr>
          <p:spPr bwMode="auto">
            <a:xfrm>
              <a:off x="1066" y="1747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8" name="Line 154"/>
            <p:cNvSpPr>
              <a:spLocks noChangeShapeType="1"/>
            </p:cNvSpPr>
            <p:nvPr/>
          </p:nvSpPr>
          <p:spPr bwMode="auto">
            <a:xfrm>
              <a:off x="1063" y="1471"/>
              <a:ext cx="1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59" name="Line 155"/>
            <p:cNvSpPr>
              <a:spLocks noChangeShapeType="1"/>
            </p:cNvSpPr>
            <p:nvPr/>
          </p:nvSpPr>
          <p:spPr bwMode="auto">
            <a:xfrm>
              <a:off x="1066" y="1207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5" name="Group 156"/>
          <p:cNvGrpSpPr>
            <a:grpSpLocks/>
          </p:cNvGrpSpPr>
          <p:nvPr/>
        </p:nvGrpSpPr>
        <p:grpSpPr bwMode="auto">
          <a:xfrm>
            <a:off x="2063168" y="1566863"/>
            <a:ext cx="506744" cy="3848100"/>
            <a:chOff x="982" y="1053"/>
            <a:chExt cx="240" cy="2424"/>
          </a:xfrm>
          <a:effectLst/>
        </p:grpSpPr>
        <p:sp>
          <p:nvSpPr>
            <p:cNvPr id="72861" name="Rectangle 157"/>
            <p:cNvSpPr>
              <a:spLocks noChangeArrowheads="1"/>
            </p:cNvSpPr>
            <p:nvPr/>
          </p:nvSpPr>
          <p:spPr bwMode="auto">
            <a:xfrm>
              <a:off x="1075" y="3246"/>
              <a:ext cx="14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2862" name="Rectangle 158"/>
            <p:cNvSpPr>
              <a:spLocks noChangeArrowheads="1"/>
            </p:cNvSpPr>
            <p:nvPr/>
          </p:nvSpPr>
          <p:spPr bwMode="auto">
            <a:xfrm>
              <a:off x="1075" y="2993"/>
              <a:ext cx="14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72863" name="Rectangle 159"/>
            <p:cNvSpPr>
              <a:spLocks noChangeArrowheads="1"/>
            </p:cNvSpPr>
            <p:nvPr/>
          </p:nvSpPr>
          <p:spPr bwMode="auto">
            <a:xfrm>
              <a:off x="1075" y="2717"/>
              <a:ext cx="14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72864" name="Rectangle 160"/>
            <p:cNvSpPr>
              <a:spLocks noChangeArrowheads="1"/>
            </p:cNvSpPr>
            <p:nvPr/>
          </p:nvSpPr>
          <p:spPr bwMode="auto">
            <a:xfrm>
              <a:off x="1075" y="2442"/>
              <a:ext cx="14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72865" name="Rectangle 161"/>
            <p:cNvSpPr>
              <a:spLocks noChangeArrowheads="1"/>
            </p:cNvSpPr>
            <p:nvPr/>
          </p:nvSpPr>
          <p:spPr bwMode="auto">
            <a:xfrm>
              <a:off x="982" y="2166"/>
              <a:ext cx="2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72866" name="Rectangle 162"/>
            <p:cNvSpPr>
              <a:spLocks noChangeArrowheads="1"/>
            </p:cNvSpPr>
            <p:nvPr/>
          </p:nvSpPr>
          <p:spPr bwMode="auto">
            <a:xfrm>
              <a:off x="982" y="1880"/>
              <a:ext cx="2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72867" name="Rectangle 163"/>
            <p:cNvSpPr>
              <a:spLocks noChangeArrowheads="1"/>
            </p:cNvSpPr>
            <p:nvPr/>
          </p:nvSpPr>
          <p:spPr bwMode="auto">
            <a:xfrm>
              <a:off x="982" y="1604"/>
              <a:ext cx="2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</p:txBody>
        </p:sp>
        <p:sp>
          <p:nvSpPr>
            <p:cNvPr id="72868" name="Rectangle 164"/>
            <p:cNvSpPr>
              <a:spLocks noChangeArrowheads="1"/>
            </p:cNvSpPr>
            <p:nvPr/>
          </p:nvSpPr>
          <p:spPr bwMode="auto">
            <a:xfrm>
              <a:off x="982" y="1329"/>
              <a:ext cx="2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72869" name="Rectangle 165"/>
            <p:cNvSpPr>
              <a:spLocks noChangeArrowheads="1"/>
            </p:cNvSpPr>
            <p:nvPr/>
          </p:nvSpPr>
          <p:spPr bwMode="auto">
            <a:xfrm>
              <a:off x="993" y="1053"/>
              <a:ext cx="2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</p:grpSp>
      <p:sp>
        <p:nvSpPr>
          <p:cNvPr id="72870" name="Rectangle 166"/>
          <p:cNvSpPr>
            <a:spLocks noChangeArrowheads="1"/>
          </p:cNvSpPr>
          <p:nvPr/>
        </p:nvSpPr>
        <p:spPr bwMode="auto">
          <a:xfrm>
            <a:off x="9199804" y="5307015"/>
            <a:ext cx="1093249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</a:t>
            </a:r>
          </a:p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($)</a:t>
            </a:r>
          </a:p>
        </p:txBody>
      </p:sp>
      <p:sp>
        <p:nvSpPr>
          <p:cNvPr id="72871" name="Line 167"/>
          <p:cNvSpPr>
            <a:spLocks noChangeShapeType="1"/>
          </p:cNvSpPr>
          <p:nvPr/>
        </p:nvSpPr>
        <p:spPr bwMode="auto">
          <a:xfrm flipV="1">
            <a:off x="2753607" y="1770065"/>
            <a:ext cx="0" cy="388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2" name="Rectangle 168"/>
          <p:cNvSpPr>
            <a:spLocks noChangeArrowheads="1"/>
          </p:cNvSpPr>
          <p:nvPr/>
        </p:nvSpPr>
        <p:spPr bwMode="auto">
          <a:xfrm>
            <a:off x="3412374" y="5229225"/>
            <a:ext cx="933252" cy="42545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3" name="Rectangle 169"/>
          <p:cNvSpPr>
            <a:spLocks noChangeArrowheads="1"/>
          </p:cNvSpPr>
          <p:nvPr/>
        </p:nvSpPr>
        <p:spPr bwMode="auto">
          <a:xfrm>
            <a:off x="4343514" y="2859090"/>
            <a:ext cx="935364" cy="279558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4" name="Rectangle 170"/>
          <p:cNvSpPr>
            <a:spLocks noChangeArrowheads="1"/>
          </p:cNvSpPr>
          <p:nvPr/>
        </p:nvSpPr>
        <p:spPr bwMode="auto">
          <a:xfrm>
            <a:off x="5278878" y="2191984"/>
            <a:ext cx="933252" cy="347186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5" name="Rectangle 171"/>
          <p:cNvSpPr>
            <a:spLocks noChangeArrowheads="1"/>
          </p:cNvSpPr>
          <p:nvPr/>
        </p:nvSpPr>
        <p:spPr bwMode="auto">
          <a:xfrm>
            <a:off x="6212130" y="4200173"/>
            <a:ext cx="935363" cy="146367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6" name="Rectangle 172"/>
          <p:cNvSpPr>
            <a:spLocks noChangeArrowheads="1"/>
          </p:cNvSpPr>
          <p:nvPr/>
        </p:nvSpPr>
        <p:spPr bwMode="auto">
          <a:xfrm>
            <a:off x="7139047" y="4200173"/>
            <a:ext cx="935364" cy="146367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7" name="Rectangle 173"/>
          <p:cNvSpPr>
            <a:spLocks noChangeArrowheads="1"/>
          </p:cNvSpPr>
          <p:nvPr/>
        </p:nvSpPr>
        <p:spPr bwMode="auto">
          <a:xfrm rot="16200000">
            <a:off x="1074483" y="3343737"/>
            <a:ext cx="13946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</a:p>
        </p:txBody>
      </p:sp>
      <p:sp>
        <p:nvSpPr>
          <p:cNvPr id="72878" name="Rectangle 174"/>
          <p:cNvSpPr>
            <a:spLocks noChangeArrowheads="1"/>
          </p:cNvSpPr>
          <p:nvPr/>
        </p:nvSpPr>
        <p:spPr bwMode="auto">
          <a:xfrm>
            <a:off x="8074412" y="4617685"/>
            <a:ext cx="922694" cy="104616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2879" name="Rectangle 175"/>
          <p:cNvSpPr>
            <a:spLocks noChangeArrowheads="1"/>
          </p:cNvSpPr>
          <p:nvPr/>
        </p:nvSpPr>
        <p:spPr bwMode="auto">
          <a:xfrm>
            <a:off x="3361699" y="5694365"/>
            <a:ext cx="570079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50-59      60-69     70-79    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80-89     90-99   100-110</a:t>
            </a:r>
          </a:p>
        </p:txBody>
      </p:sp>
      <p:grpSp>
        <p:nvGrpSpPr>
          <p:cNvPr id="6" name="Group 177"/>
          <p:cNvGrpSpPr>
            <a:grpSpLocks/>
          </p:cNvGrpSpPr>
          <p:nvPr/>
        </p:nvGrpSpPr>
        <p:grpSpPr bwMode="auto">
          <a:xfrm>
            <a:off x="2706065" y="5657235"/>
            <a:ext cx="6425083" cy="11113"/>
            <a:chOff x="1122" y="3629"/>
            <a:chExt cx="3435" cy="7"/>
          </a:xfrm>
          <a:effectLst/>
        </p:grpSpPr>
        <p:sp>
          <p:nvSpPr>
            <p:cNvPr id="72882" name="Line 178"/>
            <p:cNvSpPr>
              <a:spLocks noChangeShapeType="1"/>
            </p:cNvSpPr>
            <p:nvPr/>
          </p:nvSpPr>
          <p:spPr bwMode="auto">
            <a:xfrm flipV="1">
              <a:off x="1147" y="3629"/>
              <a:ext cx="3410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2886" name="Line 182"/>
            <p:cNvSpPr>
              <a:spLocks noChangeShapeType="1"/>
            </p:cNvSpPr>
            <p:nvPr/>
          </p:nvSpPr>
          <p:spPr bwMode="auto">
            <a:xfrm>
              <a:off x="1122" y="3636"/>
              <a:ext cx="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72887" name="Rectangle 183"/>
          <p:cNvSpPr>
            <a:spLocks noChangeArrowheads="1"/>
          </p:cNvSpPr>
          <p:nvPr/>
        </p:nvSpPr>
        <p:spPr bwMode="auto">
          <a:xfrm>
            <a:off x="4127676" y="1625600"/>
            <a:ext cx="397793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>
              <a:defRPr/>
            </a:pPr>
            <a:r>
              <a:rPr lang="en-US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Tune-up Parts Cost</a:t>
            </a:r>
          </a:p>
        </p:txBody>
      </p:sp>
      <p:sp>
        <p:nvSpPr>
          <p:cNvPr id="72888" name="Rectangle 184"/>
          <p:cNvSpPr>
            <a:spLocks noChangeArrowheads="1"/>
          </p:cNvSpPr>
          <p:nvPr/>
        </p:nvSpPr>
        <p:spPr bwMode="auto">
          <a:xfrm>
            <a:off x="938378" y="1146516"/>
            <a:ext cx="7330886" cy="56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Example:  Hudson Auto Repair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41909" y="1818038"/>
            <a:ext cx="7788536" cy="2590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062" name="Rectangle 22"/>
          <p:cNvSpPr>
            <a:spLocks noChangeArrowheads="1"/>
          </p:cNvSpPr>
          <p:nvPr/>
        </p:nvSpPr>
        <p:spPr bwMode="auto">
          <a:xfrm>
            <a:off x="3747766" y="3781192"/>
            <a:ext cx="4662038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Tune-up Parts Cost ($)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452751" y="2304389"/>
            <a:ext cx="7298266" cy="1376416"/>
            <a:chOff x="1247856" y="2573339"/>
            <a:chExt cx="9729470" cy="1376416"/>
          </a:xfrm>
        </p:grpSpPr>
        <p:sp>
          <p:nvSpPr>
            <p:cNvPr id="343046" name="Rectangle 6"/>
            <p:cNvSpPr>
              <a:spLocks noChangeArrowheads="1"/>
            </p:cNvSpPr>
            <p:nvPr/>
          </p:nvSpPr>
          <p:spPr bwMode="auto">
            <a:xfrm>
              <a:off x="1247856" y="3582988"/>
              <a:ext cx="817042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defRPr/>
              </a:pPr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50           60          70           80           90          100        110</a:t>
              </a:r>
            </a:p>
          </p:txBody>
        </p:sp>
        <p:grpSp>
          <p:nvGrpSpPr>
            <p:cNvPr id="2" name="Group 8"/>
            <p:cNvGrpSpPr>
              <a:grpSpLocks/>
            </p:cNvGrpSpPr>
            <p:nvPr/>
          </p:nvGrpSpPr>
          <p:grpSpPr bwMode="auto">
            <a:xfrm>
              <a:off x="1575128" y="3351213"/>
              <a:ext cx="9134047" cy="190500"/>
              <a:chOff x="746" y="1919"/>
              <a:chExt cx="4326" cy="120"/>
            </a:xfrm>
          </p:grpSpPr>
          <p:sp>
            <p:nvSpPr>
              <p:cNvPr id="343049" name="Line 9"/>
              <p:cNvSpPr>
                <a:spLocks noChangeShapeType="1"/>
              </p:cNvSpPr>
              <p:nvPr/>
            </p:nvSpPr>
            <p:spPr bwMode="auto">
              <a:xfrm>
                <a:off x="746" y="1921"/>
                <a:ext cx="0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0" name="Line 10"/>
              <p:cNvSpPr>
                <a:spLocks noChangeShapeType="1"/>
              </p:cNvSpPr>
              <p:nvPr/>
            </p:nvSpPr>
            <p:spPr bwMode="auto">
              <a:xfrm>
                <a:off x="1466" y="1924"/>
                <a:ext cx="0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1" name="Line 11"/>
              <p:cNvSpPr>
                <a:spLocks noChangeShapeType="1"/>
              </p:cNvSpPr>
              <p:nvPr/>
            </p:nvSpPr>
            <p:spPr bwMode="auto">
              <a:xfrm>
                <a:off x="2186" y="1921"/>
                <a:ext cx="0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2" name="Line 12"/>
              <p:cNvSpPr>
                <a:spLocks noChangeShapeType="1"/>
              </p:cNvSpPr>
              <p:nvPr/>
            </p:nvSpPr>
            <p:spPr bwMode="auto">
              <a:xfrm>
                <a:off x="3633" y="1921"/>
                <a:ext cx="0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3" name="Line 13"/>
              <p:cNvSpPr>
                <a:spLocks noChangeShapeType="1"/>
              </p:cNvSpPr>
              <p:nvPr/>
            </p:nvSpPr>
            <p:spPr bwMode="auto">
              <a:xfrm>
                <a:off x="4355" y="1924"/>
                <a:ext cx="0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4" name="Line 14"/>
              <p:cNvSpPr>
                <a:spLocks noChangeShapeType="1"/>
              </p:cNvSpPr>
              <p:nvPr/>
            </p:nvSpPr>
            <p:spPr bwMode="auto">
              <a:xfrm>
                <a:off x="5072" y="1924"/>
                <a:ext cx="0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5" name="Line 15"/>
              <p:cNvSpPr>
                <a:spLocks noChangeShapeType="1"/>
              </p:cNvSpPr>
              <p:nvPr/>
            </p:nvSpPr>
            <p:spPr bwMode="auto">
              <a:xfrm>
                <a:off x="2912" y="1919"/>
                <a:ext cx="0" cy="1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6" name="Line 16"/>
              <p:cNvSpPr>
                <a:spLocks noChangeShapeType="1"/>
              </p:cNvSpPr>
              <p:nvPr/>
            </p:nvSpPr>
            <p:spPr bwMode="auto">
              <a:xfrm>
                <a:off x="1106" y="1948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7" name="Line 17"/>
              <p:cNvSpPr>
                <a:spLocks noChangeShapeType="1"/>
              </p:cNvSpPr>
              <p:nvPr/>
            </p:nvSpPr>
            <p:spPr bwMode="auto">
              <a:xfrm>
                <a:off x="1823" y="1954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8" name="Line 18"/>
              <p:cNvSpPr>
                <a:spLocks noChangeShapeType="1"/>
              </p:cNvSpPr>
              <p:nvPr/>
            </p:nvSpPr>
            <p:spPr bwMode="auto">
              <a:xfrm>
                <a:off x="2543" y="1951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59" name="Line 19"/>
              <p:cNvSpPr>
                <a:spLocks noChangeShapeType="1"/>
              </p:cNvSpPr>
              <p:nvPr/>
            </p:nvSpPr>
            <p:spPr bwMode="auto">
              <a:xfrm>
                <a:off x="3272" y="1951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60" name="Line 20"/>
              <p:cNvSpPr>
                <a:spLocks noChangeShapeType="1"/>
              </p:cNvSpPr>
              <p:nvPr/>
            </p:nvSpPr>
            <p:spPr bwMode="auto">
              <a:xfrm>
                <a:off x="3995" y="1954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343061" name="Line 21"/>
              <p:cNvSpPr>
                <a:spLocks noChangeShapeType="1"/>
              </p:cNvSpPr>
              <p:nvPr/>
            </p:nvSpPr>
            <p:spPr bwMode="auto">
              <a:xfrm>
                <a:off x="4715" y="1951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sp>
          <p:nvSpPr>
            <p:cNvPr id="343064" name="Line 24"/>
            <p:cNvSpPr>
              <a:spLocks noChangeShapeType="1"/>
            </p:cNvSpPr>
            <p:nvPr/>
          </p:nvSpPr>
          <p:spPr bwMode="auto">
            <a:xfrm>
              <a:off x="1323867" y="3400425"/>
              <a:ext cx="96534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65" name="Oval 25"/>
            <p:cNvSpPr>
              <a:spLocks noChangeArrowheads="1"/>
            </p:cNvSpPr>
            <p:nvPr/>
          </p:nvSpPr>
          <p:spPr bwMode="auto">
            <a:xfrm>
              <a:off x="7740504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66" name="Oval 26"/>
            <p:cNvSpPr>
              <a:spLocks noChangeArrowheads="1"/>
            </p:cNvSpPr>
            <p:nvPr/>
          </p:nvSpPr>
          <p:spPr bwMode="auto">
            <a:xfrm>
              <a:off x="5770540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67" name="Oval 27"/>
            <p:cNvSpPr>
              <a:spLocks noChangeArrowheads="1"/>
            </p:cNvSpPr>
            <p:nvPr/>
          </p:nvSpPr>
          <p:spPr bwMode="auto">
            <a:xfrm>
              <a:off x="8050884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68" name="Oval 28"/>
            <p:cNvSpPr>
              <a:spLocks noChangeArrowheads="1"/>
            </p:cNvSpPr>
            <p:nvPr/>
          </p:nvSpPr>
          <p:spPr bwMode="auto">
            <a:xfrm>
              <a:off x="2552720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69" name="Oval 29"/>
            <p:cNvSpPr>
              <a:spLocks noChangeArrowheads="1"/>
            </p:cNvSpPr>
            <p:nvPr/>
          </p:nvSpPr>
          <p:spPr bwMode="auto">
            <a:xfrm>
              <a:off x="5314471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0" name="Oval 30"/>
            <p:cNvSpPr>
              <a:spLocks noChangeArrowheads="1"/>
            </p:cNvSpPr>
            <p:nvPr/>
          </p:nvSpPr>
          <p:spPr bwMode="auto">
            <a:xfrm>
              <a:off x="1792605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1" name="Oval 31"/>
            <p:cNvSpPr>
              <a:spLocks noChangeArrowheads="1"/>
            </p:cNvSpPr>
            <p:nvPr/>
          </p:nvSpPr>
          <p:spPr bwMode="auto">
            <a:xfrm>
              <a:off x="8988359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2" name="Oval 32"/>
            <p:cNvSpPr>
              <a:spLocks noChangeArrowheads="1"/>
            </p:cNvSpPr>
            <p:nvPr/>
          </p:nvSpPr>
          <p:spPr bwMode="auto">
            <a:xfrm>
              <a:off x="6093588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3" name="Oval 33"/>
            <p:cNvSpPr>
              <a:spLocks noChangeArrowheads="1"/>
            </p:cNvSpPr>
            <p:nvPr/>
          </p:nvSpPr>
          <p:spPr bwMode="auto">
            <a:xfrm>
              <a:off x="8671645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4" name="Oval 34"/>
            <p:cNvSpPr>
              <a:spLocks noChangeArrowheads="1"/>
            </p:cNvSpPr>
            <p:nvPr/>
          </p:nvSpPr>
          <p:spPr bwMode="auto">
            <a:xfrm>
              <a:off x="3319169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5" name="Oval 35"/>
            <p:cNvSpPr>
              <a:spLocks noChangeArrowheads="1"/>
            </p:cNvSpPr>
            <p:nvPr/>
          </p:nvSpPr>
          <p:spPr bwMode="auto">
            <a:xfrm>
              <a:off x="4693710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6" name="Oval 36"/>
            <p:cNvSpPr>
              <a:spLocks noChangeArrowheads="1"/>
            </p:cNvSpPr>
            <p:nvPr/>
          </p:nvSpPr>
          <p:spPr bwMode="auto">
            <a:xfrm>
              <a:off x="4421335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7" name="Oval 37"/>
            <p:cNvSpPr>
              <a:spLocks noChangeArrowheads="1"/>
            </p:cNvSpPr>
            <p:nvPr/>
          </p:nvSpPr>
          <p:spPr bwMode="auto">
            <a:xfrm>
              <a:off x="4858402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8" name="Oval 38"/>
            <p:cNvSpPr>
              <a:spLocks noChangeArrowheads="1"/>
            </p:cNvSpPr>
            <p:nvPr/>
          </p:nvSpPr>
          <p:spPr bwMode="auto">
            <a:xfrm>
              <a:off x="7449126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79" name="Oval 39"/>
            <p:cNvSpPr>
              <a:spLocks noChangeArrowheads="1"/>
            </p:cNvSpPr>
            <p:nvPr/>
          </p:nvSpPr>
          <p:spPr bwMode="auto">
            <a:xfrm>
              <a:off x="3946264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0" name="Oval 40"/>
            <p:cNvSpPr>
              <a:spLocks noChangeArrowheads="1"/>
            </p:cNvSpPr>
            <p:nvPr/>
          </p:nvSpPr>
          <p:spPr bwMode="auto">
            <a:xfrm>
              <a:off x="5314471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1" name="Oval 41"/>
            <p:cNvSpPr>
              <a:spLocks noChangeArrowheads="1"/>
            </p:cNvSpPr>
            <p:nvPr/>
          </p:nvSpPr>
          <p:spPr bwMode="auto">
            <a:xfrm>
              <a:off x="5928896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2" name="Oval 42"/>
            <p:cNvSpPr>
              <a:spLocks noChangeArrowheads="1"/>
            </p:cNvSpPr>
            <p:nvPr/>
          </p:nvSpPr>
          <p:spPr bwMode="auto">
            <a:xfrm>
              <a:off x="5314471" y="27638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3" name="Oval 43"/>
            <p:cNvSpPr>
              <a:spLocks noChangeArrowheads="1"/>
            </p:cNvSpPr>
            <p:nvPr/>
          </p:nvSpPr>
          <p:spPr bwMode="auto">
            <a:xfrm>
              <a:off x="4858402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4" name="Oval 44"/>
            <p:cNvSpPr>
              <a:spLocks noChangeArrowheads="1"/>
            </p:cNvSpPr>
            <p:nvPr/>
          </p:nvSpPr>
          <p:spPr bwMode="auto">
            <a:xfrm>
              <a:off x="5472828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5" name="Oval 45"/>
            <p:cNvSpPr>
              <a:spLocks noChangeArrowheads="1"/>
            </p:cNvSpPr>
            <p:nvPr/>
          </p:nvSpPr>
          <p:spPr bwMode="auto">
            <a:xfrm>
              <a:off x="9729471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6" name="Oval 46"/>
            <p:cNvSpPr>
              <a:spLocks noChangeArrowheads="1"/>
            </p:cNvSpPr>
            <p:nvPr/>
          </p:nvSpPr>
          <p:spPr bwMode="auto">
            <a:xfrm>
              <a:off x="5156113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7" name="Oval 47"/>
            <p:cNvSpPr>
              <a:spLocks noChangeArrowheads="1"/>
            </p:cNvSpPr>
            <p:nvPr/>
          </p:nvSpPr>
          <p:spPr bwMode="auto">
            <a:xfrm>
              <a:off x="3319169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8" name="Oval 48"/>
            <p:cNvSpPr>
              <a:spLocks noChangeArrowheads="1"/>
            </p:cNvSpPr>
            <p:nvPr/>
          </p:nvSpPr>
          <p:spPr bwMode="auto">
            <a:xfrm>
              <a:off x="4256644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89" name="Oval 49"/>
            <p:cNvSpPr>
              <a:spLocks noChangeArrowheads="1"/>
            </p:cNvSpPr>
            <p:nvPr/>
          </p:nvSpPr>
          <p:spPr bwMode="auto">
            <a:xfrm>
              <a:off x="8671645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0" name="Oval 50"/>
            <p:cNvSpPr>
              <a:spLocks noChangeArrowheads="1"/>
            </p:cNvSpPr>
            <p:nvPr/>
          </p:nvSpPr>
          <p:spPr bwMode="auto">
            <a:xfrm>
              <a:off x="9900497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1" name="Oval 51"/>
            <p:cNvSpPr>
              <a:spLocks noChangeArrowheads="1"/>
            </p:cNvSpPr>
            <p:nvPr/>
          </p:nvSpPr>
          <p:spPr bwMode="auto">
            <a:xfrm>
              <a:off x="5624850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2" name="Oval 52"/>
            <p:cNvSpPr>
              <a:spLocks noChangeArrowheads="1"/>
            </p:cNvSpPr>
            <p:nvPr/>
          </p:nvSpPr>
          <p:spPr bwMode="auto">
            <a:xfrm>
              <a:off x="3794241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3" name="Oval 53"/>
            <p:cNvSpPr>
              <a:spLocks noChangeArrowheads="1"/>
            </p:cNvSpPr>
            <p:nvPr/>
          </p:nvSpPr>
          <p:spPr bwMode="auto">
            <a:xfrm>
              <a:off x="6095700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4" name="Oval 54"/>
            <p:cNvSpPr>
              <a:spLocks noChangeArrowheads="1"/>
            </p:cNvSpPr>
            <p:nvPr/>
          </p:nvSpPr>
          <p:spPr bwMode="auto">
            <a:xfrm>
              <a:off x="10502254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5" name="Oval 55"/>
            <p:cNvSpPr>
              <a:spLocks noChangeArrowheads="1"/>
            </p:cNvSpPr>
            <p:nvPr/>
          </p:nvSpPr>
          <p:spPr bwMode="auto">
            <a:xfrm>
              <a:off x="6853703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6" name="Oval 56"/>
            <p:cNvSpPr>
              <a:spLocks noChangeArrowheads="1"/>
            </p:cNvSpPr>
            <p:nvPr/>
          </p:nvSpPr>
          <p:spPr bwMode="auto">
            <a:xfrm>
              <a:off x="8671645" y="27638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7" name="Oval 57"/>
            <p:cNvSpPr>
              <a:spLocks noChangeArrowheads="1"/>
            </p:cNvSpPr>
            <p:nvPr/>
          </p:nvSpPr>
          <p:spPr bwMode="auto">
            <a:xfrm>
              <a:off x="7290770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8" name="Oval 58"/>
            <p:cNvSpPr>
              <a:spLocks noChangeArrowheads="1"/>
            </p:cNvSpPr>
            <p:nvPr/>
          </p:nvSpPr>
          <p:spPr bwMode="auto">
            <a:xfrm>
              <a:off x="4256644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099" name="Oval 59"/>
            <p:cNvSpPr>
              <a:spLocks noChangeArrowheads="1"/>
            </p:cNvSpPr>
            <p:nvPr/>
          </p:nvSpPr>
          <p:spPr bwMode="auto">
            <a:xfrm>
              <a:off x="6549657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0" name="Oval 60"/>
            <p:cNvSpPr>
              <a:spLocks noChangeArrowheads="1"/>
            </p:cNvSpPr>
            <p:nvPr/>
          </p:nvSpPr>
          <p:spPr bwMode="auto">
            <a:xfrm>
              <a:off x="4256644" y="27638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1" name="Oval 61"/>
            <p:cNvSpPr>
              <a:spLocks noChangeArrowheads="1"/>
            </p:cNvSpPr>
            <p:nvPr/>
          </p:nvSpPr>
          <p:spPr bwMode="auto">
            <a:xfrm>
              <a:off x="4691598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2" name="Oval 62"/>
            <p:cNvSpPr>
              <a:spLocks noChangeArrowheads="1"/>
            </p:cNvSpPr>
            <p:nvPr/>
          </p:nvSpPr>
          <p:spPr bwMode="auto">
            <a:xfrm>
              <a:off x="4421335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3" name="Oval 63"/>
            <p:cNvSpPr>
              <a:spLocks noChangeArrowheads="1"/>
            </p:cNvSpPr>
            <p:nvPr/>
          </p:nvSpPr>
          <p:spPr bwMode="auto">
            <a:xfrm>
              <a:off x="4098287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4" name="Oval 64"/>
            <p:cNvSpPr>
              <a:spLocks noChangeArrowheads="1"/>
            </p:cNvSpPr>
            <p:nvPr/>
          </p:nvSpPr>
          <p:spPr bwMode="auto">
            <a:xfrm>
              <a:off x="5156113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5" name="Oval 65"/>
            <p:cNvSpPr>
              <a:spLocks noChangeArrowheads="1"/>
            </p:cNvSpPr>
            <p:nvPr/>
          </p:nvSpPr>
          <p:spPr bwMode="auto">
            <a:xfrm>
              <a:off x="3319169" y="27638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6" name="Oval 66"/>
            <p:cNvSpPr>
              <a:spLocks noChangeArrowheads="1"/>
            </p:cNvSpPr>
            <p:nvPr/>
          </p:nvSpPr>
          <p:spPr bwMode="auto">
            <a:xfrm>
              <a:off x="6391300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7" name="Oval 67"/>
            <p:cNvSpPr>
              <a:spLocks noChangeArrowheads="1"/>
            </p:cNvSpPr>
            <p:nvPr/>
          </p:nvSpPr>
          <p:spPr bwMode="auto">
            <a:xfrm>
              <a:off x="8673756" y="25733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8" name="Oval 68"/>
            <p:cNvSpPr>
              <a:spLocks noChangeArrowheads="1"/>
            </p:cNvSpPr>
            <p:nvPr/>
          </p:nvSpPr>
          <p:spPr bwMode="auto">
            <a:xfrm>
              <a:off x="9279737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09" name="Oval 69"/>
            <p:cNvSpPr>
              <a:spLocks noChangeArrowheads="1"/>
            </p:cNvSpPr>
            <p:nvPr/>
          </p:nvSpPr>
          <p:spPr bwMode="auto">
            <a:xfrm>
              <a:off x="5928896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10" name="Oval 70"/>
            <p:cNvSpPr>
              <a:spLocks noChangeArrowheads="1"/>
            </p:cNvSpPr>
            <p:nvPr/>
          </p:nvSpPr>
          <p:spPr bwMode="auto">
            <a:xfrm>
              <a:off x="9900497" y="2944814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11" name="Oval 71"/>
            <p:cNvSpPr>
              <a:spLocks noChangeArrowheads="1"/>
            </p:cNvSpPr>
            <p:nvPr/>
          </p:nvSpPr>
          <p:spPr bwMode="auto">
            <a:xfrm>
              <a:off x="5928896" y="27638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12" name="Oval 72"/>
            <p:cNvSpPr>
              <a:spLocks noChangeArrowheads="1"/>
            </p:cNvSpPr>
            <p:nvPr/>
          </p:nvSpPr>
          <p:spPr bwMode="auto">
            <a:xfrm>
              <a:off x="4421335" y="27638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13" name="Oval 73"/>
            <p:cNvSpPr>
              <a:spLocks noChangeArrowheads="1"/>
            </p:cNvSpPr>
            <p:nvPr/>
          </p:nvSpPr>
          <p:spPr bwMode="auto">
            <a:xfrm>
              <a:off x="3319169" y="257333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3114" name="Oval 74"/>
            <p:cNvSpPr>
              <a:spLocks noChangeArrowheads="1"/>
            </p:cNvSpPr>
            <p:nvPr/>
          </p:nvSpPr>
          <p:spPr bwMode="auto">
            <a:xfrm>
              <a:off x="5010425" y="3125789"/>
              <a:ext cx="105572" cy="79375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43115" name="Rectangle 75"/>
          <p:cNvSpPr>
            <a:spLocks noChangeArrowheads="1"/>
          </p:cNvSpPr>
          <p:nvPr/>
        </p:nvSpPr>
        <p:spPr bwMode="auto">
          <a:xfrm>
            <a:off x="935340" y="1240348"/>
            <a:ext cx="7330886" cy="56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Example:  Hudson Auto Repair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53</a:t>
            </a:fld>
            <a:endParaRPr lang="en-US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929130" y="605027"/>
            <a:ext cx="10337562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Dot Plot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937977" y="1593285"/>
            <a:ext cx="9932168" cy="103895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Cumulative frequency distribution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-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item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nilai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kurang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937977" y="2627430"/>
            <a:ext cx="9932168" cy="107412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Cumulative relative frequency distribution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–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proporsi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item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nilai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kurang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937977" y="701594"/>
            <a:ext cx="10337562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Cumulative Distributions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937977" y="3429000"/>
            <a:ext cx="9932168" cy="111662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Cumulative percent frequency distribution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–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menunjukkan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persentase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item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nilai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kurang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kelas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916461" y="1923680"/>
            <a:ext cx="10464248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1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Entri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terakhir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kumulatif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selalu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observasi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916461" y="2780930"/>
            <a:ext cx="9957046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1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Entri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terakhir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relatif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kumulatif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selalu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1,00.</a:t>
            </a:r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916461" y="3612780"/>
            <a:ext cx="10160202" cy="97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1000"/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Entri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terakhir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distribusi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frekuensi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persen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kumulatif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selalu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100.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55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37977" y="701594"/>
            <a:ext cx="10337562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Cumulative Distributions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33009" y="1270863"/>
            <a:ext cx="10337562" cy="438150"/>
          </a:xfrm>
        </p:spPr>
        <p:txBody>
          <a:bodyPr/>
          <a:lstStyle/>
          <a:p>
            <a:pPr marL="339725" indent="-339725">
              <a:defRPr/>
            </a:pPr>
            <a:r>
              <a:rPr lang="en-US" dirty="0"/>
              <a:t>Hudson Auto Repair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67585" y="1717675"/>
            <a:ext cx="9258912" cy="4114800"/>
            <a:chOff x="2144194" y="1717675"/>
            <a:chExt cx="9258912" cy="4114800"/>
          </a:xfrm>
        </p:grpSpPr>
        <p:sp>
          <p:nvSpPr>
            <p:cNvPr id="3" name="Rectangle 2"/>
            <p:cNvSpPr/>
            <p:nvPr/>
          </p:nvSpPr>
          <p:spPr>
            <a:xfrm>
              <a:off x="2463501" y="1755775"/>
              <a:ext cx="8939605" cy="390525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2144194" y="2289175"/>
              <a:ext cx="1976299" cy="33718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59	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69 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79	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89	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99	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u="sng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109</a:t>
              </a:r>
              <a:endParaRPr lang="en-US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2245542" y="2346325"/>
              <a:ext cx="1722927" cy="6286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400" u="sng" dirty="0">
                  <a:solidFill>
                    <a:srgbClr val="000000"/>
                  </a:solidFill>
                  <a:cs typeface="Arial" panose="020B0604020202020204" pitchFamily="34" charset="0"/>
                </a:rPr>
                <a:t>Cost ($)</a:t>
              </a:r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3786995" y="2117725"/>
              <a:ext cx="2381693" cy="781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solidFill>
                    <a:srgbClr val="000000"/>
                  </a:solidFill>
                  <a:cs typeface="Arial" panose="020B0604020202020204" pitchFamily="34" charset="0"/>
                </a:rPr>
                <a:t> Cumulative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2400" u="sng" dirty="0">
                  <a:solidFill>
                    <a:srgbClr val="000000"/>
                  </a:solidFill>
                  <a:cs typeface="Arial" panose="020B0604020202020204" pitchFamily="34" charset="0"/>
                </a:rPr>
                <a:t>Frequency</a:t>
              </a:r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5995076" y="1717675"/>
              <a:ext cx="2381693" cy="12573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solidFill>
                    <a:srgbClr val="000000"/>
                  </a:solidFill>
                  <a:cs typeface="Arial" panose="020B0604020202020204" pitchFamily="34" charset="0"/>
                </a:rPr>
                <a:t> Cumulative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solidFill>
                    <a:srgbClr val="000000"/>
                  </a:solidFill>
                  <a:cs typeface="Arial" panose="020B0604020202020204" pitchFamily="34" charset="0"/>
                </a:rPr>
                <a:t>Relative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2400" u="sng" dirty="0">
                  <a:solidFill>
                    <a:srgbClr val="000000"/>
                  </a:solidFill>
                  <a:cs typeface="Arial" panose="020B0604020202020204" pitchFamily="34" charset="0"/>
                </a:rPr>
                <a:t>Frequency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8294306" y="1755775"/>
              <a:ext cx="2381693" cy="1200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solidFill>
                    <a:srgbClr val="000000"/>
                  </a:solidFill>
                  <a:cs typeface="Arial" panose="020B0604020202020204" pitchFamily="34" charset="0"/>
                </a:rPr>
                <a:t>Cumulative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solidFill>
                    <a:srgbClr val="000000"/>
                  </a:solidFill>
                  <a:cs typeface="Arial" panose="020B0604020202020204" pitchFamily="34" charset="0"/>
                </a:rPr>
                <a:t>Percent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2400" u="sng" dirty="0">
                  <a:solidFill>
                    <a:srgbClr val="000000"/>
                  </a:solidFill>
                  <a:cs typeface="Arial" panose="020B0604020202020204" pitchFamily="34" charset="0"/>
                </a:rPr>
                <a:t> Frequency</a:t>
              </a:r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3102891" y="2555875"/>
              <a:ext cx="3192482" cy="3276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2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15 = 2+13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31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38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45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50     </a:t>
              </a:r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5320804" y="2574925"/>
              <a:ext cx="3192482" cy="3238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.04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.30 = 15/50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.62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.76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.90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1.00   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7613932" y="2593975"/>
              <a:ext cx="3458301" cy="3238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4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          30 = .30(100)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62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76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90</a:t>
              </a:r>
            </a:p>
            <a:p>
              <a:pPr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100    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56</a:t>
            </a:fld>
            <a:endParaRPr lang="en-US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937977" y="701594"/>
            <a:ext cx="10337562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>
              <a:defRPr/>
            </a:pPr>
            <a:r>
              <a:rPr lang="en-US" sz="3200" dirty="0">
                <a:cs typeface="Arial" panose="020B0604020202020204" pitchFamily="34" charset="0"/>
              </a:rPr>
              <a:t>Cumulative Distributions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939210" y="446733"/>
            <a:ext cx="12161838" cy="13142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/>
            <a:r>
              <a:rPr lang="en-US" sz="3200" dirty="0">
                <a:cs typeface="Arial" panose="020B0604020202020204" pitchFamily="34" charset="0"/>
              </a:rPr>
              <a:t>Chapter 2, Part B</a:t>
            </a:r>
          </a:p>
          <a:p>
            <a:pPr algn="l"/>
            <a:r>
              <a:rPr lang="en-US" sz="3200" dirty="0">
                <a:cs typeface="Arial" panose="020B0604020202020204" pitchFamily="34" charset="0"/>
              </a:rPr>
              <a:t>Descriptive Statistics: Tabular and Graphical Displays</a:t>
            </a:r>
          </a:p>
        </p:txBody>
      </p:sp>
      <p:sp>
        <p:nvSpPr>
          <p:cNvPr id="263171" name="Rectangle 3"/>
          <p:cNvSpPr>
            <a:spLocks noChangeArrowheads="1"/>
          </p:cNvSpPr>
          <p:nvPr/>
        </p:nvSpPr>
        <p:spPr bwMode="auto">
          <a:xfrm>
            <a:off x="853787" y="3117642"/>
            <a:ext cx="10278442" cy="490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Pengelolaan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Graphical Displays</a:t>
            </a:r>
          </a:p>
        </p:txBody>
      </p:sp>
      <p:sp>
        <p:nvSpPr>
          <p:cNvPr id="263233" name="Rectangle 65"/>
          <p:cNvSpPr>
            <a:spLocks noChangeArrowheads="1"/>
          </p:cNvSpPr>
          <p:nvPr/>
        </p:nvSpPr>
        <p:spPr bwMode="auto">
          <a:xfrm>
            <a:off x="853787" y="2445313"/>
            <a:ext cx="10278442" cy="490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Pengelolaan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Variable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mengguankan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733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43393" y="572634"/>
            <a:ext cx="11037351" cy="743857"/>
          </a:xfrm>
          <a:prstGeom prst="rect">
            <a:avLst/>
          </a:prstGeom>
          <a:noFill/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defRPr>
            </a:lvl9pPr>
          </a:lstStyle>
          <a:p>
            <a:pPr algn="l"/>
            <a:r>
              <a:rPr lang="en-US" sz="320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Pengelolaan</a:t>
            </a:r>
            <a:r>
              <a:rPr lang="en-US" sz="320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Data </a:t>
            </a:r>
            <a:r>
              <a:rPr lang="en-US" sz="320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untuk</a:t>
            </a:r>
            <a:r>
              <a:rPr lang="en-US" sz="320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Dua</a:t>
            </a:r>
            <a:r>
              <a:rPr lang="en-US" sz="320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Variabel</a:t>
            </a:r>
            <a:r>
              <a:rPr lang="en-US" sz="320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menggunakan</a:t>
            </a:r>
            <a:r>
              <a:rPr lang="en-US" sz="3200" dirty="0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  <a:latin typeface="+mn-lt"/>
                <a:cs typeface="Arial" panose="020B0604020202020204" pitchFamily="34" charset="0"/>
              </a:rPr>
              <a:t>Tabel</a:t>
            </a:r>
            <a:endParaRPr lang="en-US" sz="3200" dirty="0">
              <a:solidFill>
                <a:schemeClr val="tx1"/>
              </a:solidFill>
              <a:effectLst/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51207" y="4078917"/>
            <a:ext cx="10641608" cy="76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Crosstabulation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metode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meringkas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51207" y="3197226"/>
            <a:ext cx="10641608" cy="989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Seringkali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seorang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manajer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tertarik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metode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grafik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membantu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memahami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hubungan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antara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851207" y="2397125"/>
            <a:ext cx="10641608" cy="85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Sejauh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kami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memfokuskan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metode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meringkas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waktu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100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ChangeArrowheads="1"/>
          </p:cNvSpPr>
          <p:nvPr/>
        </p:nvSpPr>
        <p:spPr bwMode="auto">
          <a:xfrm>
            <a:off x="928452" y="458690"/>
            <a:ext cx="10337562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/>
            <a:r>
              <a:rPr lang="en-US" sz="3200" dirty="0" err="1">
                <a:cs typeface="Arial" panose="020B0604020202020204" pitchFamily="34" charset="0"/>
              </a:rPr>
              <a:t>Crosstabulation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306183" name="Rectangle 7"/>
          <p:cNvSpPr>
            <a:spLocks noChangeArrowheads="1"/>
          </p:cNvSpPr>
          <p:nvPr/>
        </p:nvSpPr>
        <p:spPr bwMode="auto">
          <a:xfrm>
            <a:off x="848768" y="4345424"/>
            <a:ext cx="10388237" cy="5929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rgbClr val="000000"/>
                </a:solidFill>
                <a:cs typeface="Arial" panose="020B0604020202020204" pitchFamily="34" charset="0"/>
              </a:rPr>
              <a:t>Label margin kiri dan atas menentukan kelas untuk dua 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848767" y="2701469"/>
            <a:ext cx="10337562" cy="1693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Crosstabulation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ketika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lnSpc>
                <a:spcPct val="70000"/>
              </a:lnSpc>
              <a:spcBef>
                <a:spcPct val="20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bersifat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kategorikal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dan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lainnya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bersifat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kuantitatif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</a:t>
            </a:r>
          </a:p>
          <a:p>
            <a:pPr marL="800100" lvl="1" indent="-342900">
              <a:lnSpc>
                <a:spcPct val="70000"/>
              </a:lnSpc>
              <a:spcBef>
                <a:spcPct val="20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kedua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bersifat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kategorikal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</a:p>
          <a:p>
            <a:pPr marL="800100" lvl="1" indent="-342900">
              <a:lnSpc>
                <a:spcPct val="70000"/>
              </a:lnSpc>
              <a:spcBef>
                <a:spcPct val="20000"/>
              </a:spcBef>
              <a:buSzPct val="125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kedua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bersifat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kuantitatif</a:t>
            </a: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848768" y="2076424"/>
            <a:ext cx="10312225" cy="6006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A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crosstabulation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ringkasan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data tabular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variabel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4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Data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dan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dikumpulkan</a:t>
            </a:r>
            <a:r>
              <a:rPr lang="en-US" dirty="0"/>
              <a:t>, </a:t>
            </a:r>
            <a:r>
              <a:rPr lang="en-US" dirty="0" err="1"/>
              <a:t>dianalisis</a:t>
            </a:r>
            <a:r>
              <a:rPr lang="en-US" dirty="0"/>
              <a:t>, dan </a:t>
            </a:r>
            <a:r>
              <a:rPr lang="en-US" dirty="0" err="1"/>
              <a:t>diringkas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dan </a:t>
            </a:r>
            <a:r>
              <a:rPr lang="en-US" dirty="0" err="1"/>
              <a:t>diinterpretasi</a:t>
            </a:r>
            <a:endParaRPr lang="en-US" dirty="0"/>
          </a:p>
          <a:p>
            <a:r>
              <a:rPr lang="en-US" dirty="0" err="1"/>
              <a:t>Semua</a:t>
            </a:r>
            <a:r>
              <a:rPr lang="en-US" dirty="0"/>
              <a:t> data yang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9056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84" name="Rectangle 16"/>
          <p:cNvSpPr>
            <a:spLocks noChangeArrowheads="1"/>
          </p:cNvSpPr>
          <p:nvPr/>
        </p:nvSpPr>
        <p:spPr bwMode="auto">
          <a:xfrm>
            <a:off x="1295093" y="2773314"/>
            <a:ext cx="8635749" cy="28067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8933" name="Group 165"/>
          <p:cNvGrpSpPr>
            <a:grpSpLocks/>
          </p:cNvGrpSpPr>
          <p:nvPr/>
        </p:nvGrpSpPr>
        <p:grpSpPr bwMode="auto">
          <a:xfrm>
            <a:off x="1601841" y="2933652"/>
            <a:ext cx="7974370" cy="2482850"/>
            <a:chOff x="673" y="2027"/>
            <a:chExt cx="4660" cy="1564"/>
          </a:xfrm>
        </p:grpSpPr>
        <p:sp>
          <p:nvSpPr>
            <p:cNvPr id="288771" name="Line 3"/>
            <p:cNvSpPr>
              <a:spLocks noChangeShapeType="1"/>
            </p:cNvSpPr>
            <p:nvPr/>
          </p:nvSpPr>
          <p:spPr bwMode="auto">
            <a:xfrm>
              <a:off x="673" y="3210"/>
              <a:ext cx="46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2" name="Line 4"/>
            <p:cNvSpPr>
              <a:spLocks noChangeShapeType="1"/>
            </p:cNvSpPr>
            <p:nvPr/>
          </p:nvSpPr>
          <p:spPr bwMode="auto">
            <a:xfrm>
              <a:off x="685" y="2548"/>
              <a:ext cx="46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3" name="Line 5"/>
            <p:cNvSpPr>
              <a:spLocks noChangeShapeType="1"/>
            </p:cNvSpPr>
            <p:nvPr/>
          </p:nvSpPr>
          <p:spPr bwMode="auto">
            <a:xfrm>
              <a:off x="1641" y="2027"/>
              <a:ext cx="0" cy="15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4" name="Line 6"/>
            <p:cNvSpPr>
              <a:spLocks noChangeShapeType="1"/>
            </p:cNvSpPr>
            <p:nvPr/>
          </p:nvSpPr>
          <p:spPr bwMode="auto">
            <a:xfrm flipH="1">
              <a:off x="4653" y="2159"/>
              <a:ext cx="0" cy="1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1547980" y="2839989"/>
            <a:ext cx="1672253" cy="971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>
                <a:solidFill>
                  <a:srgbClr val="000000"/>
                </a:solidFill>
                <a:cs typeface="Arial" panose="020B0604020202020204" pitchFamily="34" charset="0"/>
              </a:rPr>
              <a:t>Price</a:t>
            </a:r>
          </a:p>
          <a:p>
            <a:r>
              <a:rPr lang="en-US" sz="2400">
                <a:solidFill>
                  <a:srgbClr val="000000"/>
                </a:solidFill>
                <a:cs typeface="Arial" panose="020B0604020202020204" pitchFamily="34" charset="0"/>
              </a:rPr>
              <a:t>Range</a:t>
            </a: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3520539" y="3182889"/>
            <a:ext cx="6359628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110000"/>
              </a:lnSpc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 Colonial     Log     Split     A-Frame</a:t>
            </a: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8414046" y="3259089"/>
            <a:ext cx="1216184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288778" name="Rectangle 10"/>
          <p:cNvSpPr>
            <a:spLocks noChangeArrowheads="1"/>
          </p:cNvSpPr>
          <p:nvPr/>
        </p:nvSpPr>
        <p:spPr bwMode="auto">
          <a:xfrm>
            <a:off x="1345282" y="3811539"/>
            <a:ext cx="2001636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&lt; $250,000</a:t>
            </a:r>
          </a:p>
          <a:p>
            <a:pPr>
              <a:lnSpc>
                <a:spcPct val="120000"/>
              </a:lnSpc>
            </a:pP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$250,000</a:t>
            </a:r>
          </a:p>
        </p:txBody>
      </p:sp>
      <p:sp>
        <p:nvSpPr>
          <p:cNvPr id="288779" name="Rectangle 11"/>
          <p:cNvSpPr>
            <a:spLocks noChangeArrowheads="1"/>
          </p:cNvSpPr>
          <p:nvPr/>
        </p:nvSpPr>
        <p:spPr bwMode="auto">
          <a:xfrm>
            <a:off x="3967990" y="3754389"/>
            <a:ext cx="5396816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18            6         19           12</a:t>
            </a:r>
          </a:p>
        </p:txBody>
      </p:sp>
      <p:sp>
        <p:nvSpPr>
          <p:cNvPr id="288780" name="Rectangle 12"/>
          <p:cNvSpPr>
            <a:spLocks noChangeArrowheads="1"/>
          </p:cNvSpPr>
          <p:nvPr/>
        </p:nvSpPr>
        <p:spPr bwMode="auto">
          <a:xfrm>
            <a:off x="8757032" y="3754389"/>
            <a:ext cx="734778" cy="102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>
                <a:solidFill>
                  <a:srgbClr val="000000"/>
                </a:solidFill>
                <a:cs typeface="Arial" panose="020B0604020202020204" pitchFamily="34" charset="0"/>
              </a:rPr>
              <a:t>55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rgbClr val="000000"/>
                </a:solidFill>
                <a:cs typeface="Arial" panose="020B0604020202020204" pitchFamily="34" charset="0"/>
              </a:rPr>
              <a:t>45</a:t>
            </a:r>
          </a:p>
        </p:txBody>
      </p:sp>
      <p:sp>
        <p:nvSpPr>
          <p:cNvPr id="288781" name="Rectangle 13"/>
          <p:cNvSpPr>
            <a:spLocks noChangeArrowheads="1"/>
          </p:cNvSpPr>
          <p:nvPr/>
        </p:nvSpPr>
        <p:spPr bwMode="auto">
          <a:xfrm>
            <a:off x="4044937" y="4802139"/>
            <a:ext cx="5346141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30	 20         35           15</a:t>
            </a:r>
          </a:p>
        </p:txBody>
      </p: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1725339" y="4840239"/>
            <a:ext cx="1393544" cy="55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>
                <a:solidFill>
                  <a:srgbClr val="000000"/>
                </a:solidFill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288783" name="Rectangle 15"/>
          <p:cNvSpPr>
            <a:spLocks noChangeArrowheads="1"/>
          </p:cNvSpPr>
          <p:nvPr/>
        </p:nvSpPr>
        <p:spPr bwMode="auto">
          <a:xfrm>
            <a:off x="8540421" y="4878339"/>
            <a:ext cx="10134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100</a:t>
            </a:r>
          </a:p>
        </p:txBody>
      </p:sp>
      <p:sp>
        <p:nvSpPr>
          <p:cNvPr id="288786" name="Rectangle 18"/>
          <p:cNvSpPr>
            <a:spLocks noChangeArrowheads="1"/>
          </p:cNvSpPr>
          <p:nvPr/>
        </p:nvSpPr>
        <p:spPr bwMode="auto">
          <a:xfrm>
            <a:off x="3980347" y="4192539"/>
            <a:ext cx="5396816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12          14         16             3</a:t>
            </a:r>
          </a:p>
        </p:txBody>
      </p:sp>
      <p:sp>
        <p:nvSpPr>
          <p:cNvPr id="288787" name="Rectangle 19"/>
          <p:cNvSpPr>
            <a:spLocks noChangeArrowheads="1"/>
          </p:cNvSpPr>
          <p:nvPr/>
        </p:nvSpPr>
        <p:spPr bwMode="auto">
          <a:xfrm>
            <a:off x="3422930" y="2763789"/>
            <a:ext cx="4512832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Home Style</a:t>
            </a:r>
          </a:p>
        </p:txBody>
      </p:sp>
      <p:sp>
        <p:nvSpPr>
          <p:cNvPr id="288789" name="Rectangle 21"/>
          <p:cNvSpPr>
            <a:spLocks noChangeArrowheads="1"/>
          </p:cNvSpPr>
          <p:nvPr/>
        </p:nvSpPr>
        <p:spPr bwMode="auto">
          <a:xfrm>
            <a:off x="850880" y="1133475"/>
            <a:ext cx="8074109" cy="48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:  Finger Lakes Homes</a:t>
            </a:r>
          </a:p>
        </p:txBody>
      </p:sp>
      <p:sp>
        <p:nvSpPr>
          <p:cNvPr id="288931" name="Rectangle 163"/>
          <p:cNvSpPr>
            <a:spLocks noChangeArrowheads="1"/>
          </p:cNvSpPr>
          <p:nvPr/>
        </p:nvSpPr>
        <p:spPr bwMode="auto">
          <a:xfrm>
            <a:off x="1431075" y="1685024"/>
            <a:ext cx="9830819" cy="829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75000"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	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rumah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Finger Lakes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terjual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model dan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harga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selama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tahun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terakhir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ditampilkan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bawah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60</a:t>
            </a:fld>
            <a:endParaRPr lang="en-US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924332" y="458101"/>
            <a:ext cx="10337562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/>
            <a:r>
              <a:rPr lang="en-US" sz="3200" dirty="0" err="1">
                <a:cs typeface="Arial" panose="020B0604020202020204" pitchFamily="34" charset="0"/>
              </a:rPr>
              <a:t>Crosstabulation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204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1571206" y="1669452"/>
            <a:ext cx="10337562" cy="541338"/>
          </a:xfrm>
        </p:spPr>
        <p:txBody>
          <a:bodyPr/>
          <a:lstStyle/>
          <a:p>
            <a:pPr>
              <a:buSzTx/>
              <a:buFont typeface="Wingdings" pitchFamily="2" charset="2"/>
              <a:buNone/>
            </a:pPr>
            <a:r>
              <a:rPr lang="en-US" dirty="0"/>
              <a:t>Data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Crosstabulation </a:t>
            </a:r>
            <a:r>
              <a:rPr lang="en-US" dirty="0" err="1"/>
              <a:t>Sebelumnya</a:t>
            </a:r>
            <a:endParaRPr lang="en-US" dirty="0"/>
          </a:p>
        </p:txBody>
      </p:sp>
      <p:sp>
        <p:nvSpPr>
          <p:cNvPr id="140360" name="Rectangle 72"/>
          <p:cNvSpPr>
            <a:spLocks noChangeArrowheads="1"/>
          </p:cNvSpPr>
          <p:nvPr/>
        </p:nvSpPr>
        <p:spPr bwMode="auto">
          <a:xfrm>
            <a:off x="1552202" y="3128061"/>
            <a:ext cx="972947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Hanya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tiga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rumah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sampel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bergaya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A-Frame dan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dihargai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$ 250.000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40361" name="Rectangle 73"/>
          <p:cNvSpPr>
            <a:spLocks noChangeArrowheads="1"/>
          </p:cNvSpPr>
          <p:nvPr/>
        </p:nvSpPr>
        <p:spPr bwMode="auto">
          <a:xfrm>
            <a:off x="1552202" y="2004111"/>
            <a:ext cx="972947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Jumlah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terbesar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rumah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(19)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sampel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gaya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split-level dan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harga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kurang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$ 250.000.</a:t>
            </a:r>
          </a:p>
        </p:txBody>
      </p:sp>
      <p:sp>
        <p:nvSpPr>
          <p:cNvPr id="140432" name="Rectangle 144"/>
          <p:cNvSpPr>
            <a:spLocks noChangeArrowheads="1"/>
          </p:cNvSpPr>
          <p:nvPr/>
        </p:nvSpPr>
        <p:spPr bwMode="auto">
          <a:xfrm>
            <a:off x="850879" y="1133475"/>
            <a:ext cx="7938978" cy="48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:  Finger Lakes Homes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61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8452" y="458690"/>
            <a:ext cx="10337562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/>
            <a:r>
              <a:rPr lang="en-US" sz="3200" dirty="0" err="1">
                <a:cs typeface="Arial" panose="020B0604020202020204" pitchFamily="34" charset="0"/>
              </a:rPr>
              <a:t>Crosstabulation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881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554726"/>
            <a:ext cx="10337562" cy="684441"/>
          </a:xfrm>
        </p:spPr>
        <p:txBody>
          <a:bodyPr>
            <a:normAutofit/>
          </a:bodyPr>
          <a:lstStyle/>
          <a:p>
            <a:r>
              <a:rPr lang="en-US" dirty="0" err="1"/>
              <a:t>Crosstabulation</a:t>
            </a:r>
            <a:r>
              <a:rPr lang="en-US" dirty="0"/>
              <a:t>: Row or Column Percentages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702493" y="2138348"/>
            <a:ext cx="10337562" cy="1136993"/>
          </a:xfrm>
        </p:spPr>
        <p:txBody>
          <a:bodyPr/>
          <a:lstStyle/>
          <a:p>
            <a:pPr marL="346075" indent="-346075"/>
            <a:r>
              <a:rPr lang="en-US" dirty="0" err="1"/>
              <a:t>Mengonversi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persentase</a:t>
            </a:r>
            <a:r>
              <a:rPr lang="en-US" dirty="0"/>
              <a:t> baris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persentase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data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914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127" name="Rectangle 71"/>
          <p:cNvSpPr>
            <a:spLocks noChangeArrowheads="1"/>
          </p:cNvSpPr>
          <p:nvPr/>
        </p:nvSpPr>
        <p:spPr bwMode="auto">
          <a:xfrm>
            <a:off x="1083466" y="1774227"/>
            <a:ext cx="9595497" cy="28067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1223" name="Group 167"/>
          <p:cNvGrpSpPr>
            <a:grpSpLocks/>
          </p:cNvGrpSpPr>
          <p:nvPr/>
        </p:nvGrpSpPr>
        <p:grpSpPr bwMode="auto">
          <a:xfrm>
            <a:off x="1446563" y="2058135"/>
            <a:ext cx="8799915" cy="1892300"/>
            <a:chOff x="637" y="1187"/>
            <a:chExt cx="4660" cy="1192"/>
          </a:xfrm>
        </p:grpSpPr>
        <p:sp>
          <p:nvSpPr>
            <p:cNvPr id="301129" name="Line 73"/>
            <p:cNvSpPr>
              <a:spLocks noChangeShapeType="1"/>
            </p:cNvSpPr>
            <p:nvPr/>
          </p:nvSpPr>
          <p:spPr bwMode="auto">
            <a:xfrm>
              <a:off x="637" y="2370"/>
              <a:ext cx="46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30" name="Line 74"/>
            <p:cNvSpPr>
              <a:spLocks noChangeShapeType="1"/>
            </p:cNvSpPr>
            <p:nvPr/>
          </p:nvSpPr>
          <p:spPr bwMode="auto">
            <a:xfrm>
              <a:off x="649" y="1708"/>
              <a:ext cx="46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31" name="Line 75"/>
            <p:cNvSpPr>
              <a:spLocks noChangeShapeType="1"/>
            </p:cNvSpPr>
            <p:nvPr/>
          </p:nvSpPr>
          <p:spPr bwMode="auto">
            <a:xfrm flipH="1">
              <a:off x="1589" y="1187"/>
              <a:ext cx="0" cy="11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32" name="Line 76"/>
            <p:cNvSpPr>
              <a:spLocks noChangeShapeType="1"/>
            </p:cNvSpPr>
            <p:nvPr/>
          </p:nvSpPr>
          <p:spPr bwMode="auto">
            <a:xfrm>
              <a:off x="4617" y="1187"/>
              <a:ext cx="0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1133" name="Rectangle 77"/>
          <p:cNvSpPr>
            <a:spLocks noChangeArrowheads="1"/>
          </p:cNvSpPr>
          <p:nvPr/>
        </p:nvSpPr>
        <p:spPr bwMode="auto">
          <a:xfrm>
            <a:off x="1484637" y="1926372"/>
            <a:ext cx="1672253" cy="971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</a:p>
        </p:txBody>
      </p:sp>
      <p:sp>
        <p:nvSpPr>
          <p:cNvPr id="301134" name="Rectangle 78"/>
          <p:cNvSpPr>
            <a:spLocks noChangeArrowheads="1"/>
          </p:cNvSpPr>
          <p:nvPr/>
        </p:nvSpPr>
        <p:spPr bwMode="auto">
          <a:xfrm>
            <a:off x="2728133" y="2307372"/>
            <a:ext cx="6359628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Colonial    Log     Split    A-Frame</a:t>
            </a:r>
          </a:p>
        </p:txBody>
      </p:sp>
      <p:sp>
        <p:nvSpPr>
          <p:cNvPr id="301135" name="Rectangle 79"/>
          <p:cNvSpPr>
            <a:spLocks noChangeArrowheads="1"/>
          </p:cNvSpPr>
          <p:nvPr/>
        </p:nvSpPr>
        <p:spPr bwMode="auto">
          <a:xfrm>
            <a:off x="9104480" y="2383572"/>
            <a:ext cx="1216184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301136" name="Rectangle 80"/>
          <p:cNvSpPr>
            <a:spLocks noChangeArrowheads="1"/>
          </p:cNvSpPr>
          <p:nvPr/>
        </p:nvSpPr>
        <p:spPr bwMode="auto">
          <a:xfrm>
            <a:off x="1248156" y="2936022"/>
            <a:ext cx="2001636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$250,000</a:t>
            </a:r>
          </a:p>
          <a:p>
            <a:pPr>
              <a:lnSpc>
                <a:spcPct val="120000"/>
              </a:lnSpc>
            </a:pPr>
            <a:r>
              <a:rPr lang="en-US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$250,000</a:t>
            </a:r>
          </a:p>
        </p:txBody>
      </p:sp>
      <p:sp>
        <p:nvSpPr>
          <p:cNvPr id="301137" name="Rectangle 81"/>
          <p:cNvSpPr>
            <a:spLocks noChangeArrowheads="1"/>
          </p:cNvSpPr>
          <p:nvPr/>
        </p:nvSpPr>
        <p:spPr bwMode="auto">
          <a:xfrm>
            <a:off x="3875259" y="2878872"/>
            <a:ext cx="5878222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32.73    10.91   34.55     21.82</a:t>
            </a:r>
          </a:p>
        </p:txBody>
      </p:sp>
      <p:sp>
        <p:nvSpPr>
          <p:cNvPr id="301138" name="Rectangle 82"/>
          <p:cNvSpPr>
            <a:spLocks noChangeArrowheads="1"/>
          </p:cNvSpPr>
          <p:nvPr/>
        </p:nvSpPr>
        <p:spPr bwMode="auto">
          <a:xfrm>
            <a:off x="9281841" y="2878872"/>
            <a:ext cx="937475" cy="102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301139" name="Rectangle 83"/>
          <p:cNvSpPr>
            <a:spLocks noChangeArrowheads="1"/>
          </p:cNvSpPr>
          <p:nvPr/>
        </p:nvSpPr>
        <p:spPr bwMode="auto">
          <a:xfrm>
            <a:off x="1641646" y="3963693"/>
            <a:ext cx="8994693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Note: row totals are actually 100.01 due to rounding.</a:t>
            </a:r>
          </a:p>
        </p:txBody>
      </p:sp>
      <p:sp>
        <p:nvSpPr>
          <p:cNvPr id="301143" name="Rectangle 87"/>
          <p:cNvSpPr>
            <a:spLocks noChangeArrowheads="1"/>
          </p:cNvSpPr>
          <p:nvPr/>
        </p:nvSpPr>
        <p:spPr bwMode="auto">
          <a:xfrm>
            <a:off x="3875259" y="3317022"/>
            <a:ext cx="6106256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26.67    31.11   35.56       6.67</a:t>
            </a:r>
          </a:p>
        </p:txBody>
      </p:sp>
      <p:sp>
        <p:nvSpPr>
          <p:cNvPr id="301144" name="Rectangle 88"/>
          <p:cNvSpPr>
            <a:spLocks noChangeArrowheads="1"/>
          </p:cNvSpPr>
          <p:nvPr/>
        </p:nvSpPr>
        <p:spPr bwMode="auto">
          <a:xfrm>
            <a:off x="2655237" y="1888272"/>
            <a:ext cx="6359628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Style</a:t>
            </a:r>
          </a:p>
        </p:txBody>
      </p:sp>
      <p:sp>
        <p:nvSpPr>
          <p:cNvPr id="301149" name="Oval 93"/>
          <p:cNvSpPr>
            <a:spLocks noChangeArrowheads="1"/>
          </p:cNvSpPr>
          <p:nvPr/>
        </p:nvSpPr>
        <p:spPr bwMode="auto">
          <a:xfrm>
            <a:off x="3574953" y="3393222"/>
            <a:ext cx="1545567" cy="47625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1151" name="Freeform 95"/>
          <p:cNvSpPr>
            <a:spLocks/>
          </p:cNvSpPr>
          <p:nvPr/>
        </p:nvSpPr>
        <p:spPr bwMode="auto">
          <a:xfrm>
            <a:off x="5057177" y="3565956"/>
            <a:ext cx="278709" cy="1404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6"/>
              </a:cxn>
              <a:cxn ang="0">
                <a:pos x="120" y="192"/>
              </a:cxn>
              <a:cxn ang="0">
                <a:pos x="120" y="660"/>
              </a:cxn>
              <a:cxn ang="0">
                <a:pos x="120" y="888"/>
              </a:cxn>
            </a:cxnLst>
            <a:rect l="0" t="0" r="r" b="b"/>
            <a:pathLst>
              <a:path w="124" h="888">
                <a:moveTo>
                  <a:pt x="0" y="0"/>
                </a:moveTo>
                <a:cubicBezTo>
                  <a:pt x="16" y="6"/>
                  <a:pt x="76" y="4"/>
                  <a:pt x="96" y="36"/>
                </a:cubicBezTo>
                <a:cubicBezTo>
                  <a:pt x="116" y="68"/>
                  <a:pt x="116" y="88"/>
                  <a:pt x="120" y="192"/>
                </a:cubicBezTo>
                <a:cubicBezTo>
                  <a:pt x="124" y="296"/>
                  <a:pt x="120" y="544"/>
                  <a:pt x="120" y="660"/>
                </a:cubicBezTo>
                <a:cubicBezTo>
                  <a:pt x="120" y="776"/>
                  <a:pt x="120" y="841"/>
                  <a:pt x="120" y="888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1152" name="Text Box 96"/>
          <p:cNvSpPr txBox="1">
            <a:spLocks noChangeArrowheads="1"/>
          </p:cNvSpPr>
          <p:nvPr/>
        </p:nvSpPr>
        <p:spPr bwMode="auto">
          <a:xfrm>
            <a:off x="2556149" y="4952875"/>
            <a:ext cx="738375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(Colonial and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$250K)/(All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$250K) x 100 = (12/45) x 100</a:t>
            </a:r>
          </a:p>
        </p:txBody>
      </p:sp>
      <p:sp>
        <p:nvSpPr>
          <p:cNvPr id="301153" name="Rectangle 97"/>
          <p:cNvSpPr>
            <a:spLocks noChangeArrowheads="1"/>
          </p:cNvSpPr>
          <p:nvPr/>
        </p:nvSpPr>
        <p:spPr bwMode="auto">
          <a:xfrm>
            <a:off x="927219" y="461623"/>
            <a:ext cx="10337562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/>
            <a:r>
              <a:rPr lang="en-US" sz="3200" dirty="0" err="1">
                <a:cs typeface="Arial" panose="020B0604020202020204" pitchFamily="34" charset="0"/>
              </a:rPr>
              <a:t>Crosstabulation</a:t>
            </a:r>
            <a:r>
              <a:rPr lang="en-US" sz="3200" dirty="0">
                <a:cs typeface="Arial" panose="020B0604020202020204" pitchFamily="34" charset="0"/>
              </a:rPr>
              <a:t>:  Row Percentages</a:t>
            </a:r>
          </a:p>
        </p:txBody>
      </p:sp>
      <p:sp>
        <p:nvSpPr>
          <p:cNvPr id="301222" name="Rectangle 166"/>
          <p:cNvSpPr>
            <a:spLocks noChangeArrowheads="1"/>
          </p:cNvSpPr>
          <p:nvPr/>
        </p:nvSpPr>
        <p:spPr bwMode="auto">
          <a:xfrm>
            <a:off x="850879" y="1122000"/>
            <a:ext cx="7938978" cy="48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Arial" panose="020B0604020202020204" pitchFamily="34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:  Finger Lakes Homes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252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51" name="Rectangle 71"/>
          <p:cNvSpPr>
            <a:spLocks noChangeArrowheads="1"/>
          </p:cNvSpPr>
          <p:nvPr/>
        </p:nvSpPr>
        <p:spPr bwMode="auto">
          <a:xfrm>
            <a:off x="1491247" y="1798941"/>
            <a:ext cx="8372177" cy="28067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57" name="Rectangle 77"/>
          <p:cNvSpPr>
            <a:spLocks noChangeArrowheads="1"/>
          </p:cNvSpPr>
          <p:nvPr/>
        </p:nvSpPr>
        <p:spPr bwMode="auto">
          <a:xfrm>
            <a:off x="1830633" y="1827516"/>
            <a:ext cx="1672253" cy="971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</a:p>
        </p:txBody>
      </p:sp>
      <p:sp>
        <p:nvSpPr>
          <p:cNvPr id="302158" name="Rectangle 78"/>
          <p:cNvSpPr>
            <a:spLocks noChangeArrowheads="1"/>
          </p:cNvSpPr>
          <p:nvPr/>
        </p:nvSpPr>
        <p:spPr bwMode="auto">
          <a:xfrm>
            <a:off x="3086486" y="2208516"/>
            <a:ext cx="6359628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Colonial    Log     Split    A-Frame</a:t>
            </a:r>
          </a:p>
        </p:txBody>
      </p:sp>
      <p:sp>
        <p:nvSpPr>
          <p:cNvPr id="302160" name="Rectangle 80"/>
          <p:cNvSpPr>
            <a:spLocks noChangeArrowheads="1"/>
          </p:cNvSpPr>
          <p:nvPr/>
        </p:nvSpPr>
        <p:spPr bwMode="auto">
          <a:xfrm>
            <a:off x="1636381" y="2837166"/>
            <a:ext cx="2001636" cy="95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$250,000</a:t>
            </a:r>
          </a:p>
          <a:p>
            <a:pPr>
              <a:lnSpc>
                <a:spcPct val="120000"/>
              </a:lnSpc>
            </a:pPr>
            <a:r>
              <a:rPr lang="en-US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$250,000</a:t>
            </a:r>
          </a:p>
        </p:txBody>
      </p:sp>
      <p:sp>
        <p:nvSpPr>
          <p:cNvPr id="302161" name="Rectangle 81"/>
          <p:cNvSpPr>
            <a:spLocks noChangeArrowheads="1"/>
          </p:cNvSpPr>
          <p:nvPr/>
        </p:nvSpPr>
        <p:spPr bwMode="auto">
          <a:xfrm>
            <a:off x="4234235" y="2780016"/>
            <a:ext cx="5878222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60.00    30.00   54.29     80.00</a:t>
            </a:r>
          </a:p>
        </p:txBody>
      </p:sp>
      <p:sp>
        <p:nvSpPr>
          <p:cNvPr id="302165" name="Rectangle 85"/>
          <p:cNvSpPr>
            <a:spLocks noChangeArrowheads="1"/>
          </p:cNvSpPr>
          <p:nvPr/>
        </p:nvSpPr>
        <p:spPr bwMode="auto">
          <a:xfrm>
            <a:off x="4234236" y="3218166"/>
            <a:ext cx="6106256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57200" indent="-457200"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40.00    70.00   45.71     20.00</a:t>
            </a:r>
          </a:p>
        </p:txBody>
      </p:sp>
      <p:sp>
        <p:nvSpPr>
          <p:cNvPr id="302166" name="Rectangle 86"/>
          <p:cNvSpPr>
            <a:spLocks noChangeArrowheads="1"/>
          </p:cNvSpPr>
          <p:nvPr/>
        </p:nvSpPr>
        <p:spPr bwMode="auto">
          <a:xfrm>
            <a:off x="3075375" y="1789416"/>
            <a:ext cx="6359628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Style</a:t>
            </a:r>
          </a:p>
        </p:txBody>
      </p:sp>
      <p:grpSp>
        <p:nvGrpSpPr>
          <p:cNvPr id="302251" name="Group 171"/>
          <p:cNvGrpSpPr>
            <a:grpSpLocks/>
          </p:cNvGrpSpPr>
          <p:nvPr/>
        </p:nvGrpSpPr>
        <p:grpSpPr bwMode="auto">
          <a:xfrm>
            <a:off x="1817895" y="1978329"/>
            <a:ext cx="7600686" cy="2482850"/>
            <a:chOff x="649" y="1199"/>
            <a:chExt cx="3988" cy="1564"/>
          </a:xfrm>
        </p:grpSpPr>
        <p:sp>
          <p:nvSpPr>
            <p:cNvPr id="302170" name="Line 90"/>
            <p:cNvSpPr>
              <a:spLocks noChangeShapeType="1"/>
            </p:cNvSpPr>
            <p:nvPr/>
          </p:nvSpPr>
          <p:spPr bwMode="auto">
            <a:xfrm>
              <a:off x="649" y="2382"/>
              <a:ext cx="39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71" name="Line 91"/>
            <p:cNvSpPr>
              <a:spLocks noChangeShapeType="1"/>
            </p:cNvSpPr>
            <p:nvPr/>
          </p:nvSpPr>
          <p:spPr bwMode="auto">
            <a:xfrm>
              <a:off x="661" y="1720"/>
              <a:ext cx="3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72" name="Line 92"/>
            <p:cNvSpPr>
              <a:spLocks noChangeShapeType="1"/>
            </p:cNvSpPr>
            <p:nvPr/>
          </p:nvSpPr>
          <p:spPr bwMode="auto">
            <a:xfrm>
              <a:off x="1601" y="1199"/>
              <a:ext cx="0" cy="15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73" name="Line 93"/>
            <p:cNvSpPr>
              <a:spLocks noChangeShapeType="1"/>
            </p:cNvSpPr>
            <p:nvPr/>
          </p:nvSpPr>
          <p:spPr bwMode="auto">
            <a:xfrm>
              <a:off x="4629" y="1199"/>
              <a:ext cx="0" cy="15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2174" name="Rectangle 94"/>
          <p:cNvSpPr>
            <a:spLocks noChangeArrowheads="1"/>
          </p:cNvSpPr>
          <p:nvPr/>
        </p:nvSpPr>
        <p:spPr bwMode="auto">
          <a:xfrm>
            <a:off x="4335585" y="3846816"/>
            <a:ext cx="5346141" cy="62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	   100      100        100</a:t>
            </a:r>
          </a:p>
        </p:txBody>
      </p:sp>
      <p:sp>
        <p:nvSpPr>
          <p:cNvPr id="302175" name="Rectangle 95"/>
          <p:cNvSpPr>
            <a:spLocks noChangeArrowheads="1"/>
          </p:cNvSpPr>
          <p:nvPr/>
        </p:nvSpPr>
        <p:spPr bwMode="auto">
          <a:xfrm>
            <a:off x="1957318" y="3884916"/>
            <a:ext cx="1393544" cy="55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302178" name="Oval 98"/>
          <p:cNvSpPr>
            <a:spLocks noChangeArrowheads="1"/>
          </p:cNvSpPr>
          <p:nvPr/>
        </p:nvSpPr>
        <p:spPr bwMode="auto">
          <a:xfrm>
            <a:off x="3958955" y="3294366"/>
            <a:ext cx="1545567" cy="47625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79" name="Freeform 99"/>
          <p:cNvSpPr>
            <a:spLocks/>
          </p:cNvSpPr>
          <p:nvPr/>
        </p:nvSpPr>
        <p:spPr bwMode="auto">
          <a:xfrm>
            <a:off x="5466516" y="3618216"/>
            <a:ext cx="261817" cy="1409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36"/>
              </a:cxn>
              <a:cxn ang="0">
                <a:pos x="120" y="192"/>
              </a:cxn>
              <a:cxn ang="0">
                <a:pos x="120" y="660"/>
              </a:cxn>
              <a:cxn ang="0">
                <a:pos x="120" y="888"/>
              </a:cxn>
            </a:cxnLst>
            <a:rect l="0" t="0" r="r" b="b"/>
            <a:pathLst>
              <a:path w="124" h="888">
                <a:moveTo>
                  <a:pt x="0" y="0"/>
                </a:moveTo>
                <a:cubicBezTo>
                  <a:pt x="16" y="6"/>
                  <a:pt x="76" y="4"/>
                  <a:pt x="96" y="36"/>
                </a:cubicBezTo>
                <a:cubicBezTo>
                  <a:pt x="116" y="68"/>
                  <a:pt x="116" y="88"/>
                  <a:pt x="120" y="192"/>
                </a:cubicBezTo>
                <a:cubicBezTo>
                  <a:pt x="124" y="296"/>
                  <a:pt x="120" y="544"/>
                  <a:pt x="120" y="660"/>
                </a:cubicBezTo>
                <a:cubicBezTo>
                  <a:pt x="120" y="776"/>
                  <a:pt x="120" y="841"/>
                  <a:pt x="120" y="888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180" name="Text Box 100"/>
          <p:cNvSpPr txBox="1">
            <a:spLocks noChangeArrowheads="1"/>
          </p:cNvSpPr>
          <p:nvPr/>
        </p:nvSpPr>
        <p:spPr bwMode="auto">
          <a:xfrm>
            <a:off x="2416246" y="5039374"/>
            <a:ext cx="738695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(Colonial and </a:t>
            </a:r>
            <a:r>
              <a:rPr lang="en-US" sz="2400" u="sng" dirty="0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$250K)/(All Colonial) x 100 = (12/30) x 100</a:t>
            </a:r>
          </a:p>
        </p:txBody>
      </p:sp>
      <p:sp>
        <p:nvSpPr>
          <p:cNvPr id="302181" name="Rectangle 101"/>
          <p:cNvSpPr>
            <a:spLocks noChangeArrowheads="1"/>
          </p:cNvSpPr>
          <p:nvPr/>
        </p:nvSpPr>
        <p:spPr bwMode="auto">
          <a:xfrm>
            <a:off x="927219" y="461642"/>
            <a:ext cx="10337562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l"/>
            <a:r>
              <a:rPr lang="en-US" sz="3200" dirty="0" err="1">
                <a:cs typeface="Arial" panose="020B0604020202020204" pitchFamily="34" charset="0"/>
              </a:rPr>
              <a:t>Crosstabulation</a:t>
            </a:r>
            <a:r>
              <a:rPr lang="en-US" sz="3200" dirty="0">
                <a:cs typeface="Arial" panose="020B0604020202020204" pitchFamily="34" charset="0"/>
              </a:rPr>
              <a:t>:  Column Percentages</a:t>
            </a:r>
          </a:p>
        </p:txBody>
      </p:sp>
      <p:sp>
        <p:nvSpPr>
          <p:cNvPr id="302250" name="Rectangle 170"/>
          <p:cNvSpPr>
            <a:spLocks noChangeArrowheads="1"/>
          </p:cNvSpPr>
          <p:nvPr/>
        </p:nvSpPr>
        <p:spPr bwMode="auto">
          <a:xfrm>
            <a:off x="845877" y="1133475"/>
            <a:ext cx="7938978" cy="48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 Example:  Finger Lakes Homes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241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05" name="Rectangle 57"/>
          <p:cNvSpPr>
            <a:spLocks noChangeArrowheads="1"/>
          </p:cNvSpPr>
          <p:nvPr/>
        </p:nvSpPr>
        <p:spPr bwMode="auto">
          <a:xfrm>
            <a:off x="2914076" y="1766290"/>
            <a:ext cx="6680565" cy="39052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11" name="Line 63"/>
          <p:cNvSpPr>
            <a:spLocks noChangeShapeType="1"/>
          </p:cNvSpPr>
          <p:nvPr/>
        </p:nvSpPr>
        <p:spPr bwMode="auto">
          <a:xfrm rot="160082" flipV="1">
            <a:off x="4105969" y="2759665"/>
            <a:ext cx="4452270" cy="1977699"/>
          </a:xfrm>
          <a:prstGeom prst="line">
            <a:avLst/>
          </a:prstGeom>
          <a:noFill/>
          <a:ln w="76200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554042"/>
            <a:ext cx="10337562" cy="684441"/>
          </a:xfrm>
        </p:spPr>
        <p:txBody>
          <a:bodyPr/>
          <a:lstStyle/>
          <a:p>
            <a:r>
              <a:rPr lang="en-US" dirty="0"/>
              <a:t>Scatter Diagram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853348" y="1156362"/>
            <a:ext cx="6672119" cy="541338"/>
          </a:xfrm>
        </p:spPr>
        <p:txBody>
          <a:bodyPr/>
          <a:lstStyle/>
          <a:p>
            <a:pPr marL="346075" indent="-346075"/>
            <a:r>
              <a:rPr lang="en-US" dirty="0"/>
              <a:t>A Positive Relationship</a:t>
            </a:r>
          </a:p>
        </p:txBody>
      </p:sp>
      <p:sp>
        <p:nvSpPr>
          <p:cNvPr id="130084" name="Line 36"/>
          <p:cNvSpPr>
            <a:spLocks noChangeShapeType="1"/>
          </p:cNvSpPr>
          <p:nvPr/>
        </p:nvSpPr>
        <p:spPr bwMode="auto">
          <a:xfrm>
            <a:off x="3492607" y="2418752"/>
            <a:ext cx="0" cy="286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85" name="Line 37"/>
          <p:cNvSpPr>
            <a:spLocks noChangeShapeType="1"/>
          </p:cNvSpPr>
          <p:nvPr/>
        </p:nvSpPr>
        <p:spPr bwMode="auto">
          <a:xfrm flipH="1">
            <a:off x="3465159" y="5288952"/>
            <a:ext cx="52912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86" name="Rectangle 38"/>
          <p:cNvSpPr>
            <a:spLocks noChangeArrowheads="1"/>
          </p:cNvSpPr>
          <p:nvPr/>
        </p:nvSpPr>
        <p:spPr bwMode="auto">
          <a:xfrm>
            <a:off x="8769071" y="5012729"/>
            <a:ext cx="36228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30094" name="Rectangle 46"/>
          <p:cNvSpPr>
            <a:spLocks noChangeArrowheads="1"/>
          </p:cNvSpPr>
          <p:nvPr/>
        </p:nvSpPr>
        <p:spPr bwMode="auto">
          <a:xfrm>
            <a:off x="3258238" y="1821854"/>
            <a:ext cx="36228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30089" name="Oval 41"/>
          <p:cNvSpPr>
            <a:spLocks noChangeArrowheads="1"/>
          </p:cNvSpPr>
          <p:nvPr/>
        </p:nvSpPr>
        <p:spPr bwMode="auto">
          <a:xfrm>
            <a:off x="5462571" y="3580802"/>
            <a:ext cx="187918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90" name="Oval 42"/>
          <p:cNvSpPr>
            <a:spLocks noChangeArrowheads="1"/>
          </p:cNvSpPr>
          <p:nvPr/>
        </p:nvSpPr>
        <p:spPr bwMode="auto">
          <a:xfrm>
            <a:off x="7540220" y="3518892"/>
            <a:ext cx="190029" cy="147637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92" name="Oval 44"/>
          <p:cNvSpPr>
            <a:spLocks noChangeArrowheads="1"/>
          </p:cNvSpPr>
          <p:nvPr/>
        </p:nvSpPr>
        <p:spPr bwMode="auto">
          <a:xfrm>
            <a:off x="4624335" y="4087217"/>
            <a:ext cx="190029" cy="147637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93" name="Oval 45"/>
          <p:cNvSpPr>
            <a:spLocks noChangeArrowheads="1"/>
          </p:cNvSpPr>
          <p:nvPr/>
        </p:nvSpPr>
        <p:spPr bwMode="auto">
          <a:xfrm>
            <a:off x="4246389" y="4530127"/>
            <a:ext cx="190029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96" name="Oval 48"/>
          <p:cNvSpPr>
            <a:spLocks noChangeArrowheads="1"/>
          </p:cNvSpPr>
          <p:nvPr/>
        </p:nvSpPr>
        <p:spPr bwMode="auto">
          <a:xfrm>
            <a:off x="4974833" y="4382492"/>
            <a:ext cx="190029" cy="147637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97" name="Oval 49"/>
          <p:cNvSpPr>
            <a:spLocks noChangeArrowheads="1"/>
          </p:cNvSpPr>
          <p:nvPr/>
        </p:nvSpPr>
        <p:spPr bwMode="auto">
          <a:xfrm>
            <a:off x="7747140" y="2717202"/>
            <a:ext cx="190029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98" name="Oval 50"/>
          <p:cNvSpPr>
            <a:spLocks noChangeArrowheads="1"/>
          </p:cNvSpPr>
          <p:nvPr/>
        </p:nvSpPr>
        <p:spPr bwMode="auto">
          <a:xfrm>
            <a:off x="5462571" y="4003077"/>
            <a:ext cx="187918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00" name="Oval 52"/>
          <p:cNvSpPr>
            <a:spLocks noChangeArrowheads="1"/>
          </p:cNvSpPr>
          <p:nvPr/>
        </p:nvSpPr>
        <p:spPr bwMode="auto">
          <a:xfrm>
            <a:off x="6775882" y="3264892"/>
            <a:ext cx="190029" cy="147637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01" name="Oval 53"/>
          <p:cNvSpPr>
            <a:spLocks noChangeArrowheads="1"/>
          </p:cNvSpPr>
          <p:nvPr/>
        </p:nvSpPr>
        <p:spPr bwMode="auto">
          <a:xfrm>
            <a:off x="7856933" y="3264892"/>
            <a:ext cx="187918" cy="147637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02" name="Oval 54"/>
          <p:cNvSpPr>
            <a:spLocks noChangeArrowheads="1"/>
          </p:cNvSpPr>
          <p:nvPr/>
        </p:nvSpPr>
        <p:spPr bwMode="auto">
          <a:xfrm>
            <a:off x="8125087" y="3053752"/>
            <a:ext cx="190029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06" name="Oval 58"/>
          <p:cNvSpPr>
            <a:spLocks noChangeArrowheads="1"/>
          </p:cNvSpPr>
          <p:nvPr/>
        </p:nvSpPr>
        <p:spPr bwMode="auto">
          <a:xfrm>
            <a:off x="5901748" y="4066577"/>
            <a:ext cx="187918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07" name="Oval 59"/>
          <p:cNvSpPr>
            <a:spLocks noChangeArrowheads="1"/>
          </p:cNvSpPr>
          <p:nvPr/>
        </p:nvSpPr>
        <p:spPr bwMode="auto">
          <a:xfrm>
            <a:off x="6324034" y="3723677"/>
            <a:ext cx="187918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108" name="Oval 60"/>
          <p:cNvSpPr>
            <a:spLocks noChangeArrowheads="1"/>
          </p:cNvSpPr>
          <p:nvPr/>
        </p:nvSpPr>
        <p:spPr bwMode="auto">
          <a:xfrm>
            <a:off x="6729429" y="3609377"/>
            <a:ext cx="187918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691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23" name="Rectangle 51"/>
          <p:cNvSpPr>
            <a:spLocks noChangeArrowheads="1"/>
          </p:cNvSpPr>
          <p:nvPr/>
        </p:nvSpPr>
        <p:spPr bwMode="auto">
          <a:xfrm>
            <a:off x="2914076" y="1926931"/>
            <a:ext cx="6680565" cy="39052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28" name="Line 56"/>
          <p:cNvSpPr>
            <a:spLocks noChangeShapeType="1"/>
          </p:cNvSpPr>
          <p:nvPr/>
        </p:nvSpPr>
        <p:spPr bwMode="auto">
          <a:xfrm rot="28369">
            <a:off x="4121822" y="3196046"/>
            <a:ext cx="4330722" cy="1908720"/>
          </a:xfrm>
          <a:prstGeom prst="line">
            <a:avLst/>
          </a:prstGeom>
          <a:noFill/>
          <a:ln w="76200">
            <a:solidFill>
              <a:srgbClr val="C00000"/>
            </a:solidFill>
            <a:prstDash val="lgDash"/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551100"/>
            <a:ext cx="10337562" cy="684441"/>
          </a:xfrm>
        </p:spPr>
        <p:txBody>
          <a:bodyPr/>
          <a:lstStyle/>
          <a:p>
            <a:r>
              <a:rPr lang="en-US" dirty="0"/>
              <a:t>Scatter Diagram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853348" y="1167248"/>
            <a:ext cx="7364669" cy="528638"/>
          </a:xfrm>
        </p:spPr>
        <p:txBody>
          <a:bodyPr/>
          <a:lstStyle/>
          <a:p>
            <a:pPr marL="346075" indent="-346075"/>
            <a:r>
              <a:rPr lang="en-US" dirty="0"/>
              <a:t>A Negative Relationship</a:t>
            </a:r>
          </a:p>
        </p:txBody>
      </p:sp>
      <p:sp>
        <p:nvSpPr>
          <p:cNvPr id="131102" name="Oval 30"/>
          <p:cNvSpPr>
            <a:spLocks noChangeArrowheads="1"/>
          </p:cNvSpPr>
          <p:nvPr/>
        </p:nvSpPr>
        <p:spPr bwMode="auto">
          <a:xfrm>
            <a:off x="6140342" y="4528845"/>
            <a:ext cx="192139" cy="144463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03" name="Oval 31"/>
          <p:cNvSpPr>
            <a:spLocks noChangeArrowheads="1"/>
          </p:cNvSpPr>
          <p:nvPr/>
        </p:nvSpPr>
        <p:spPr bwMode="auto">
          <a:xfrm>
            <a:off x="5946089" y="3900193"/>
            <a:ext cx="194252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04" name="Oval 32"/>
          <p:cNvSpPr>
            <a:spLocks noChangeArrowheads="1"/>
          </p:cNvSpPr>
          <p:nvPr/>
        </p:nvSpPr>
        <p:spPr bwMode="auto">
          <a:xfrm>
            <a:off x="4985389" y="3797006"/>
            <a:ext cx="192141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05" name="Oval 33"/>
          <p:cNvSpPr>
            <a:spLocks noChangeArrowheads="1"/>
          </p:cNvSpPr>
          <p:nvPr/>
        </p:nvSpPr>
        <p:spPr bwMode="auto">
          <a:xfrm>
            <a:off x="4214718" y="3169943"/>
            <a:ext cx="192139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06" name="Oval 34"/>
          <p:cNvSpPr>
            <a:spLocks noChangeArrowheads="1"/>
          </p:cNvSpPr>
          <p:nvPr/>
        </p:nvSpPr>
        <p:spPr bwMode="auto">
          <a:xfrm>
            <a:off x="4653894" y="3377908"/>
            <a:ext cx="194252" cy="147637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09" name="Oval 37"/>
          <p:cNvSpPr>
            <a:spLocks noChangeArrowheads="1"/>
          </p:cNvSpPr>
          <p:nvPr/>
        </p:nvSpPr>
        <p:spPr bwMode="auto">
          <a:xfrm>
            <a:off x="6828668" y="4214518"/>
            <a:ext cx="190029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1" name="Oval 39"/>
          <p:cNvSpPr>
            <a:spLocks noChangeArrowheads="1"/>
          </p:cNvSpPr>
          <p:nvPr/>
        </p:nvSpPr>
        <p:spPr bwMode="auto">
          <a:xfrm>
            <a:off x="7267844" y="4547893"/>
            <a:ext cx="194252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2" name="Oval 40"/>
          <p:cNvSpPr>
            <a:spLocks noChangeArrowheads="1"/>
          </p:cNvSpPr>
          <p:nvPr/>
        </p:nvSpPr>
        <p:spPr bwMode="auto">
          <a:xfrm>
            <a:off x="5561809" y="3503318"/>
            <a:ext cx="194252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3" name="Oval 41"/>
          <p:cNvSpPr>
            <a:spLocks noChangeArrowheads="1"/>
          </p:cNvSpPr>
          <p:nvPr/>
        </p:nvSpPr>
        <p:spPr bwMode="auto">
          <a:xfrm>
            <a:off x="4406857" y="3023893"/>
            <a:ext cx="192141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4" name="Oval 42"/>
          <p:cNvSpPr>
            <a:spLocks noChangeArrowheads="1"/>
          </p:cNvSpPr>
          <p:nvPr/>
        </p:nvSpPr>
        <p:spPr bwMode="auto">
          <a:xfrm>
            <a:off x="7928723" y="4506618"/>
            <a:ext cx="192141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5" name="Oval 43"/>
          <p:cNvSpPr>
            <a:spLocks noChangeArrowheads="1"/>
          </p:cNvSpPr>
          <p:nvPr/>
        </p:nvSpPr>
        <p:spPr bwMode="auto">
          <a:xfrm>
            <a:off x="7652125" y="4862218"/>
            <a:ext cx="194252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18" name="Line 46"/>
          <p:cNvSpPr>
            <a:spLocks noChangeShapeType="1"/>
          </p:cNvSpPr>
          <p:nvPr/>
        </p:nvSpPr>
        <p:spPr bwMode="auto">
          <a:xfrm>
            <a:off x="3492607" y="2579393"/>
            <a:ext cx="0" cy="286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119" name="Line 47"/>
          <p:cNvSpPr>
            <a:spLocks noChangeShapeType="1"/>
          </p:cNvSpPr>
          <p:nvPr/>
        </p:nvSpPr>
        <p:spPr bwMode="auto">
          <a:xfrm flipH="1">
            <a:off x="3465159" y="5449593"/>
            <a:ext cx="52912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120" name="Rectangle 48"/>
          <p:cNvSpPr>
            <a:spLocks noChangeArrowheads="1"/>
          </p:cNvSpPr>
          <p:nvPr/>
        </p:nvSpPr>
        <p:spPr bwMode="auto">
          <a:xfrm>
            <a:off x="8769072" y="5173370"/>
            <a:ext cx="383119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800" b="1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31121" name="Rectangle 49"/>
          <p:cNvSpPr>
            <a:spLocks noChangeArrowheads="1"/>
          </p:cNvSpPr>
          <p:nvPr/>
        </p:nvSpPr>
        <p:spPr bwMode="auto">
          <a:xfrm>
            <a:off x="3258239" y="1982495"/>
            <a:ext cx="383119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31124" name="Oval 52"/>
          <p:cNvSpPr>
            <a:spLocks noChangeArrowheads="1"/>
          </p:cNvSpPr>
          <p:nvPr/>
        </p:nvSpPr>
        <p:spPr bwMode="auto">
          <a:xfrm>
            <a:off x="6644973" y="4017668"/>
            <a:ext cx="190029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125" name="Oval 53"/>
          <p:cNvSpPr>
            <a:spLocks noChangeArrowheads="1"/>
          </p:cNvSpPr>
          <p:nvPr/>
        </p:nvSpPr>
        <p:spPr bwMode="auto">
          <a:xfrm>
            <a:off x="6995469" y="4700293"/>
            <a:ext cx="194252" cy="1476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46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57" name="Rectangle 61"/>
          <p:cNvSpPr>
            <a:spLocks noChangeArrowheads="1"/>
          </p:cNvSpPr>
          <p:nvPr/>
        </p:nvSpPr>
        <p:spPr bwMode="auto">
          <a:xfrm>
            <a:off x="2914076" y="1815718"/>
            <a:ext cx="6680565" cy="39052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62" name="Line 66"/>
          <p:cNvSpPr>
            <a:spLocks noChangeShapeType="1"/>
          </p:cNvSpPr>
          <p:nvPr/>
        </p:nvSpPr>
        <p:spPr bwMode="auto">
          <a:xfrm rot="28369" flipV="1">
            <a:off x="3845199" y="3798826"/>
            <a:ext cx="4923828" cy="31186"/>
          </a:xfrm>
          <a:prstGeom prst="line">
            <a:avLst/>
          </a:prstGeom>
          <a:noFill/>
          <a:ln w="76200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465492"/>
            <a:ext cx="10337562" cy="865187"/>
          </a:xfrm>
        </p:spPr>
        <p:txBody>
          <a:bodyPr/>
          <a:lstStyle/>
          <a:p>
            <a:r>
              <a:rPr lang="en-US" dirty="0"/>
              <a:t>Scatter Diagram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853347" y="1146947"/>
            <a:ext cx="6790360" cy="566738"/>
          </a:xfrm>
        </p:spPr>
        <p:txBody>
          <a:bodyPr/>
          <a:lstStyle/>
          <a:p>
            <a:pPr marL="346075" indent="-346075"/>
            <a:r>
              <a:rPr lang="en-US" dirty="0"/>
              <a:t>No Apparent Relationship</a:t>
            </a:r>
          </a:p>
        </p:txBody>
      </p:sp>
      <p:sp>
        <p:nvSpPr>
          <p:cNvPr id="132136" name="Oval 40"/>
          <p:cNvSpPr>
            <a:spLocks noChangeArrowheads="1"/>
          </p:cNvSpPr>
          <p:nvPr/>
        </p:nvSpPr>
        <p:spPr bwMode="auto">
          <a:xfrm>
            <a:off x="8087081" y="3157157"/>
            <a:ext cx="187917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37" name="Oval 41"/>
          <p:cNvSpPr>
            <a:spLocks noChangeArrowheads="1"/>
          </p:cNvSpPr>
          <p:nvPr/>
        </p:nvSpPr>
        <p:spPr bwMode="auto">
          <a:xfrm>
            <a:off x="7975173" y="4009645"/>
            <a:ext cx="187918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38" name="Oval 42"/>
          <p:cNvSpPr>
            <a:spLocks noChangeArrowheads="1"/>
          </p:cNvSpPr>
          <p:nvPr/>
        </p:nvSpPr>
        <p:spPr bwMode="auto">
          <a:xfrm>
            <a:off x="5595593" y="3009520"/>
            <a:ext cx="187917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39" name="Oval 43"/>
          <p:cNvSpPr>
            <a:spLocks noChangeArrowheads="1"/>
          </p:cNvSpPr>
          <p:nvPr/>
        </p:nvSpPr>
        <p:spPr bwMode="auto">
          <a:xfrm>
            <a:off x="4740462" y="4050920"/>
            <a:ext cx="187918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0" name="Oval 44"/>
          <p:cNvSpPr>
            <a:spLocks noChangeArrowheads="1"/>
          </p:cNvSpPr>
          <p:nvPr/>
        </p:nvSpPr>
        <p:spPr bwMode="auto">
          <a:xfrm>
            <a:off x="4126038" y="4092195"/>
            <a:ext cx="187917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3" name="Oval 47"/>
          <p:cNvSpPr>
            <a:spLocks noChangeArrowheads="1"/>
          </p:cNvSpPr>
          <p:nvPr/>
        </p:nvSpPr>
        <p:spPr bwMode="auto">
          <a:xfrm>
            <a:off x="6505617" y="3295270"/>
            <a:ext cx="185806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4" name="Oval 48"/>
          <p:cNvSpPr>
            <a:spLocks noChangeArrowheads="1"/>
          </p:cNvSpPr>
          <p:nvPr/>
        </p:nvSpPr>
        <p:spPr bwMode="auto">
          <a:xfrm>
            <a:off x="5943977" y="3819144"/>
            <a:ext cx="185806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6" name="Oval 50"/>
          <p:cNvSpPr>
            <a:spLocks noChangeArrowheads="1"/>
          </p:cNvSpPr>
          <p:nvPr/>
        </p:nvSpPr>
        <p:spPr bwMode="auto">
          <a:xfrm>
            <a:off x="7546555" y="3500057"/>
            <a:ext cx="187917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7" name="Oval 51"/>
          <p:cNvSpPr>
            <a:spLocks noChangeArrowheads="1"/>
          </p:cNvSpPr>
          <p:nvPr/>
        </p:nvSpPr>
        <p:spPr bwMode="auto">
          <a:xfrm>
            <a:off x="4979056" y="3603245"/>
            <a:ext cx="187917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8" name="Oval 52"/>
          <p:cNvSpPr>
            <a:spLocks noChangeArrowheads="1"/>
          </p:cNvSpPr>
          <p:nvPr/>
        </p:nvSpPr>
        <p:spPr bwMode="auto">
          <a:xfrm>
            <a:off x="5169083" y="4377945"/>
            <a:ext cx="185806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49" name="Oval 53"/>
          <p:cNvSpPr>
            <a:spLocks noChangeArrowheads="1"/>
          </p:cNvSpPr>
          <p:nvPr/>
        </p:nvSpPr>
        <p:spPr bwMode="auto">
          <a:xfrm>
            <a:off x="4394187" y="3274632"/>
            <a:ext cx="185806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50" name="Oval 54"/>
          <p:cNvSpPr>
            <a:spLocks noChangeArrowheads="1"/>
          </p:cNvSpPr>
          <p:nvPr/>
        </p:nvSpPr>
        <p:spPr bwMode="auto">
          <a:xfrm>
            <a:off x="5943977" y="4255707"/>
            <a:ext cx="185806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53" name="Line 57"/>
          <p:cNvSpPr>
            <a:spLocks noChangeShapeType="1"/>
          </p:cNvSpPr>
          <p:nvPr/>
        </p:nvSpPr>
        <p:spPr bwMode="auto">
          <a:xfrm>
            <a:off x="3492607" y="2468180"/>
            <a:ext cx="0" cy="286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54" name="Line 58"/>
          <p:cNvSpPr>
            <a:spLocks noChangeShapeType="1"/>
          </p:cNvSpPr>
          <p:nvPr/>
        </p:nvSpPr>
        <p:spPr bwMode="auto">
          <a:xfrm flipH="1">
            <a:off x="3465159" y="5338380"/>
            <a:ext cx="52912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55" name="Rectangle 59"/>
          <p:cNvSpPr>
            <a:spLocks noChangeArrowheads="1"/>
          </p:cNvSpPr>
          <p:nvPr/>
        </p:nvSpPr>
        <p:spPr bwMode="auto">
          <a:xfrm>
            <a:off x="8769072" y="5062157"/>
            <a:ext cx="383119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800" b="1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32156" name="Rectangle 60"/>
          <p:cNvSpPr>
            <a:spLocks noChangeArrowheads="1"/>
          </p:cNvSpPr>
          <p:nvPr/>
        </p:nvSpPr>
        <p:spPr bwMode="auto">
          <a:xfrm>
            <a:off x="3258239" y="1871282"/>
            <a:ext cx="383119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32159" name="Oval 63"/>
          <p:cNvSpPr>
            <a:spLocks noChangeArrowheads="1"/>
          </p:cNvSpPr>
          <p:nvPr/>
        </p:nvSpPr>
        <p:spPr bwMode="auto">
          <a:xfrm>
            <a:off x="7179166" y="4244595"/>
            <a:ext cx="187917" cy="14287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584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27219" y="490318"/>
            <a:ext cx="10337562" cy="814387"/>
          </a:xfrm>
        </p:spPr>
        <p:txBody>
          <a:bodyPr/>
          <a:lstStyle/>
          <a:p>
            <a:r>
              <a:rPr lang="en-US" dirty="0"/>
              <a:t>Tabular and Graphical Displays</a:t>
            </a: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929988" y="3706400"/>
            <a:ext cx="2685739" cy="219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Frequency</a:t>
            </a:r>
          </a:p>
          <a:p>
            <a:pPr algn="l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Distribution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Rel. Freq. Dist.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Percent Freq. </a:t>
            </a:r>
          </a:p>
          <a:p>
            <a:pPr algn="l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Distribution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Crosstabulation</a:t>
            </a:r>
            <a:endParaRPr lang="en-US" sz="1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3653077" y="3849048"/>
            <a:ext cx="2064979" cy="18930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 Chart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Pie Chart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Side-by-Side</a:t>
            </a:r>
          </a:p>
          <a:p>
            <a:pPr algn="l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Bar Chart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Stacked</a:t>
            </a:r>
          </a:p>
          <a:p>
            <a:pPr algn="l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Bar Chart</a:t>
            </a:r>
          </a:p>
        </p:txBody>
      </p:sp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6247886" y="3700763"/>
            <a:ext cx="2939111" cy="24529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Frequency Dist.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Rel. Freq. Dist.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 Freq. Dist.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Cum. Freq. Dist.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Cum. Rel. Freq. Dist.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Cum. % Freq. Dist. 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Crosstabulation</a:t>
            </a:r>
            <a:endParaRPr lang="en-US" sz="19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9150859" y="3600279"/>
            <a:ext cx="2402808" cy="2330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Dot Plot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Histogram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Stem-and-</a:t>
            </a:r>
          </a:p>
          <a:p>
            <a:pPr algn="l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Leaf Display</a:t>
            </a:r>
          </a:p>
          <a:p>
            <a:pPr algn="l">
              <a:buFontTx/>
              <a:buChar char="•"/>
            </a:pPr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Scatter</a:t>
            </a:r>
          </a:p>
          <a:p>
            <a:pPr algn="l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Diagram</a:t>
            </a:r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>
            <a:off x="10175282" y="3479992"/>
            <a:ext cx="0" cy="322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7451537" y="3484754"/>
            <a:ext cx="0" cy="322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>
            <a:off x="4632780" y="3482373"/>
            <a:ext cx="0" cy="322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>
            <a:off x="1890030" y="3487135"/>
            <a:ext cx="0" cy="322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Line 37"/>
          <p:cNvSpPr>
            <a:spLocks noChangeShapeType="1"/>
          </p:cNvSpPr>
          <p:nvPr/>
        </p:nvSpPr>
        <p:spPr bwMode="auto">
          <a:xfrm>
            <a:off x="3306801" y="2595748"/>
            <a:ext cx="1336535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>
            <a:off x="4639115" y="2602099"/>
            <a:ext cx="0" cy="149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98" name="Line 26"/>
          <p:cNvSpPr>
            <a:spLocks noChangeShapeType="1"/>
          </p:cNvSpPr>
          <p:nvPr/>
        </p:nvSpPr>
        <p:spPr bwMode="auto">
          <a:xfrm flipH="1">
            <a:off x="3277241" y="1724210"/>
            <a:ext cx="194884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99" name="Line 27"/>
          <p:cNvSpPr>
            <a:spLocks noChangeShapeType="1"/>
          </p:cNvSpPr>
          <p:nvPr/>
        </p:nvSpPr>
        <p:spPr bwMode="auto">
          <a:xfrm>
            <a:off x="3277240" y="1724210"/>
            <a:ext cx="0" cy="274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0" name="Line 28"/>
          <p:cNvSpPr>
            <a:spLocks noChangeShapeType="1"/>
          </p:cNvSpPr>
          <p:nvPr/>
        </p:nvSpPr>
        <p:spPr bwMode="auto">
          <a:xfrm>
            <a:off x="8834524" y="1724210"/>
            <a:ext cx="0" cy="2746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 flipH="1">
            <a:off x="6913123" y="1727385"/>
            <a:ext cx="190662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792905" y="2008373"/>
            <a:ext cx="182614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Qualitative Data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7246730" y="2008373"/>
            <a:ext cx="1967205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Quantitative Data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255162" y="2760849"/>
            <a:ext cx="10567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Tabular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Displays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804000" y="2760849"/>
            <a:ext cx="10567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Tabular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Displays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3667854" y="2760849"/>
            <a:ext cx="117211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Graphical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Displays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9216692" y="2760849"/>
            <a:ext cx="117211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Graphical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Displays</a:t>
            </a:r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 flipV="1">
            <a:off x="7421977" y="2587810"/>
            <a:ext cx="1425216" cy="0"/>
          </a:xfrm>
          <a:prstGeom prst="line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>
            <a:off x="8834525" y="2448110"/>
            <a:ext cx="4223" cy="139700"/>
          </a:xfrm>
          <a:prstGeom prst="line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6" name="Line 24"/>
          <p:cNvSpPr>
            <a:spLocks noChangeShapeType="1"/>
          </p:cNvSpPr>
          <p:nvPr/>
        </p:nvSpPr>
        <p:spPr bwMode="auto">
          <a:xfrm>
            <a:off x="7428313" y="2587811"/>
            <a:ext cx="4223" cy="161925"/>
          </a:xfrm>
          <a:prstGeom prst="line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7" name="Oval 35"/>
          <p:cNvSpPr>
            <a:spLocks noChangeArrowheads="1"/>
          </p:cNvSpPr>
          <p:nvPr/>
        </p:nvSpPr>
        <p:spPr bwMode="auto">
          <a:xfrm>
            <a:off x="5234536" y="1479735"/>
            <a:ext cx="1672253" cy="4953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866806" y="2595748"/>
            <a:ext cx="14378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>
            <a:off x="3296243" y="2463986"/>
            <a:ext cx="0" cy="130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H="1">
            <a:off x="1868916" y="2600510"/>
            <a:ext cx="0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2" name="Line 40"/>
          <p:cNvSpPr>
            <a:spLocks noChangeShapeType="1"/>
          </p:cNvSpPr>
          <p:nvPr/>
        </p:nvSpPr>
        <p:spPr bwMode="auto">
          <a:xfrm>
            <a:off x="8840858" y="2586224"/>
            <a:ext cx="1334424" cy="3175"/>
          </a:xfrm>
          <a:prstGeom prst="line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7" name="Line 25"/>
          <p:cNvSpPr>
            <a:spLocks noChangeShapeType="1"/>
          </p:cNvSpPr>
          <p:nvPr/>
        </p:nvSpPr>
        <p:spPr bwMode="auto">
          <a:xfrm>
            <a:off x="10171061" y="2594160"/>
            <a:ext cx="4223" cy="158750"/>
          </a:xfrm>
          <a:prstGeom prst="line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539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Chapter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69</a:t>
            </a:fld>
            <a:endParaRPr lang="en-US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144611" y="317318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5366226" y="2073507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solidFill>
            <a:srgbClr val="CC2A1E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en-US" dirty="0">
              <a:solidFill>
                <a:srgbClr val="B43D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3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Elements, Variables, and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/>
              <a:t>Elemen</a:t>
            </a:r>
            <a:r>
              <a:rPr lang="en-US" u="sng" dirty="0"/>
              <a:t> </a:t>
            </a:r>
            <a:r>
              <a:rPr lang="en-US" u="sng" dirty="0" err="1"/>
              <a:t>adalah</a:t>
            </a:r>
            <a:r>
              <a:rPr lang="en-US" u="sng" dirty="0"/>
              <a:t> </a:t>
            </a:r>
            <a:r>
              <a:rPr lang="en-US" u="sng" dirty="0" err="1"/>
              <a:t>entitas</a:t>
            </a:r>
            <a:r>
              <a:rPr lang="en-US" u="sng" dirty="0"/>
              <a:t> </a:t>
            </a:r>
            <a:r>
              <a:rPr lang="en-US" u="sng" dirty="0" err="1"/>
              <a:t>tempat</a:t>
            </a:r>
            <a:r>
              <a:rPr lang="en-US" u="sng" dirty="0"/>
              <a:t> data </a:t>
            </a:r>
            <a:r>
              <a:rPr lang="en-US" u="sng" dirty="0" err="1"/>
              <a:t>dikumpulkan</a:t>
            </a:r>
            <a:r>
              <a:rPr lang="en-US" u="sng" dirty="0"/>
              <a:t> </a:t>
            </a:r>
          </a:p>
          <a:p>
            <a:r>
              <a:rPr lang="en-US" dirty="0"/>
              <a:t>A </a:t>
            </a:r>
            <a:r>
              <a:rPr lang="en-US" u="sng" dirty="0"/>
              <a:t>variable</a:t>
            </a:r>
            <a:r>
              <a:rPr lang="en-US" dirty="0"/>
              <a:t> is a characteristic of interest for the elements.</a:t>
            </a:r>
          </a:p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yang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diteliti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elemen</a:t>
            </a:r>
            <a:endParaRPr lang="en-US" dirty="0"/>
          </a:p>
          <a:p>
            <a:r>
              <a:rPr lang="en-US" dirty="0"/>
              <a:t>Kumpulan </a:t>
            </a:r>
            <a:r>
              <a:rPr lang="en-US" dirty="0" err="1"/>
              <a:t>pengukuran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observasi</a:t>
            </a:r>
            <a:r>
              <a:rPr lang="en-US" dirty="0"/>
              <a:t>.</a:t>
            </a:r>
          </a:p>
          <a:p>
            <a:r>
              <a:rPr lang="en-US" dirty="0"/>
              <a:t>Satu data set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observasi</a:t>
            </a:r>
            <a:r>
              <a:rPr lang="en-US" dirty="0"/>
              <a:t>.</a:t>
            </a:r>
          </a:p>
          <a:p>
            <a:r>
              <a:rPr lang="en-US" dirty="0" err="1"/>
              <a:t>Jumlah</a:t>
            </a:r>
            <a:r>
              <a:rPr lang="en-US" dirty="0"/>
              <a:t> total </a:t>
            </a:r>
            <a:r>
              <a:rPr lang="en-US" dirty="0" err="1"/>
              <a:t>nilai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data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dikalikan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variabel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Data, Data Sets, Elements, Variables, and Observations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97359"/>
              </p:ext>
            </p:extLst>
          </p:nvPr>
        </p:nvGraphicFramePr>
        <p:xfrm>
          <a:off x="2373820" y="2316480"/>
          <a:ext cx="744436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1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Stock 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Sales ($M)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Earnings</a:t>
                      </a:r>
                      <a:r>
                        <a:rPr lang="en-US" baseline="0" dirty="0"/>
                        <a:t> per share ($)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73.10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EnergySouth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365.70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LandCare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Psychemedics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8</a:t>
            </a:fld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1876508" y="2695492"/>
            <a:ext cx="357809" cy="1828800"/>
          </a:xfrm>
          <a:prstGeom prst="leftBrace">
            <a:avLst/>
          </a:prstGeom>
          <a:ln w="12700">
            <a:solidFill>
              <a:srgbClr val="889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2638" y="3425226"/>
            <a:ext cx="170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Element Names</a:t>
            </a:r>
          </a:p>
        </p:txBody>
      </p:sp>
      <p:sp>
        <p:nvSpPr>
          <p:cNvPr id="8" name="Left Brace 7"/>
          <p:cNvSpPr/>
          <p:nvPr/>
        </p:nvSpPr>
        <p:spPr>
          <a:xfrm rot="5400000">
            <a:off x="6669821" y="-900951"/>
            <a:ext cx="357809" cy="5878665"/>
          </a:xfrm>
          <a:prstGeom prst="leftBrace">
            <a:avLst/>
          </a:prstGeom>
          <a:ln w="12700">
            <a:solidFill>
              <a:srgbClr val="889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93960" y="1477325"/>
            <a:ext cx="170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Variables</a:t>
            </a:r>
          </a:p>
        </p:txBody>
      </p:sp>
      <p:sp>
        <p:nvSpPr>
          <p:cNvPr id="10" name="Left Brace 9"/>
          <p:cNvSpPr/>
          <p:nvPr/>
        </p:nvSpPr>
        <p:spPr>
          <a:xfrm rot="10800000">
            <a:off x="9867568" y="3069203"/>
            <a:ext cx="190832" cy="356023"/>
          </a:xfrm>
          <a:prstGeom prst="leftBrace">
            <a:avLst/>
          </a:prstGeom>
          <a:ln w="12700">
            <a:solidFill>
              <a:srgbClr val="889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058400" y="3062548"/>
            <a:ext cx="170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Observation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3909393" y="2695492"/>
            <a:ext cx="5878665" cy="1828800"/>
          </a:xfrm>
          <a:prstGeom prst="wedgeRectCallout">
            <a:avLst>
              <a:gd name="adj1" fmla="val 49906"/>
              <a:gd name="adj2" fmla="val 81196"/>
            </a:avLst>
          </a:prstGeom>
          <a:noFill/>
          <a:ln>
            <a:solidFill>
              <a:srgbClr val="8893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788058" y="4896387"/>
            <a:ext cx="1709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Set</a:t>
            </a:r>
          </a:p>
        </p:txBody>
      </p:sp>
    </p:spTree>
    <p:extLst>
      <p:ext uri="{BB962C8B-B14F-4D97-AF65-F5344CB8AC3E}">
        <p14:creationId xmlns:p14="http://schemas.microsoft.com/office/powerpoint/2010/main" val="339435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Skala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:</a:t>
            </a:r>
          </a:p>
          <a:p>
            <a:pPr lvl="1"/>
            <a:r>
              <a:rPr lang="en-US" sz="2200" dirty="0"/>
              <a:t>Nominal</a:t>
            </a:r>
          </a:p>
          <a:p>
            <a:pPr lvl="1"/>
            <a:r>
              <a:rPr lang="en-US" sz="2200" dirty="0"/>
              <a:t>Ordinal</a:t>
            </a:r>
          </a:p>
          <a:p>
            <a:pPr lvl="1"/>
            <a:r>
              <a:rPr lang="en-US" sz="2200" dirty="0"/>
              <a:t>Interval</a:t>
            </a:r>
          </a:p>
          <a:p>
            <a:pPr lvl="1"/>
            <a:r>
              <a:rPr lang="en-US" sz="2200" dirty="0"/>
              <a:t>Ratio</a:t>
            </a:r>
          </a:p>
          <a:p>
            <a:r>
              <a:rPr lang="en-US" dirty="0"/>
              <a:t>Skala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terkandung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data</a:t>
            </a:r>
          </a:p>
          <a:p>
            <a:r>
              <a:rPr lang="en-US" dirty="0"/>
              <a:t>Skala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ringkasan</a:t>
            </a:r>
            <a:r>
              <a:rPr lang="en-US" dirty="0"/>
              <a:t> data dan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yang paling </a:t>
            </a:r>
            <a:r>
              <a:rPr lang="en-US" dirty="0" err="1"/>
              <a:t>sesuai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BC64-41CB-41B8-B6DF-9B1367312B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3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3465</Words>
  <Application>Microsoft Office PowerPoint</Application>
  <PresentationFormat>Widescreen</PresentationFormat>
  <Paragraphs>798</Paragraphs>
  <Slides>69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7" baseType="lpstr">
      <vt:lpstr>Arial</vt:lpstr>
      <vt:lpstr>Calibri</vt:lpstr>
      <vt:lpstr>Calibri Light</vt:lpstr>
      <vt:lpstr>Cambria Math</vt:lpstr>
      <vt:lpstr>Monotype Sorts</vt:lpstr>
      <vt:lpstr>Times New Roman</vt:lpstr>
      <vt:lpstr>Wingdings</vt:lpstr>
      <vt:lpstr>Office Theme</vt:lpstr>
      <vt:lpstr>Statistics for  Business and Economics (13e)</vt:lpstr>
      <vt:lpstr>Chapter 1 - Data and Statistics</vt:lpstr>
      <vt:lpstr>Apa itu Statistik?</vt:lpstr>
      <vt:lpstr>Applications in Business and Economics</vt:lpstr>
      <vt:lpstr>Applications in Business and Economics</vt:lpstr>
      <vt:lpstr>Data and Data Sets</vt:lpstr>
      <vt:lpstr>Elements, Variables, and Observations</vt:lpstr>
      <vt:lpstr>Data, Data Sets, Elements, Variables, and Observations</vt:lpstr>
      <vt:lpstr>Skala Pengukuran</vt:lpstr>
      <vt:lpstr>Skala Pengukuran</vt:lpstr>
      <vt:lpstr>Skala Pengukuran</vt:lpstr>
      <vt:lpstr>Skala Pengukuran</vt:lpstr>
      <vt:lpstr>Skala Pengukuran  </vt:lpstr>
      <vt:lpstr>Data Kualitatif dan Data Kuantitatif</vt:lpstr>
      <vt:lpstr>Data Kualitatif</vt:lpstr>
      <vt:lpstr>Data Kuantitatif</vt:lpstr>
      <vt:lpstr>Skala Pengukuran</vt:lpstr>
      <vt:lpstr>Cross-Sectional Data</vt:lpstr>
      <vt:lpstr>Time Series Data</vt:lpstr>
      <vt:lpstr>Time Series Data</vt:lpstr>
      <vt:lpstr>Sumber Data </vt:lpstr>
      <vt:lpstr>Sumber Data </vt:lpstr>
      <vt:lpstr>Sumber Data </vt:lpstr>
      <vt:lpstr>Sumber Data </vt:lpstr>
      <vt:lpstr>Sumber Data </vt:lpstr>
      <vt:lpstr>Statistik Deskriptif</vt:lpstr>
      <vt:lpstr>Contoh:  Hudson Auto Repair</vt:lpstr>
      <vt:lpstr>Ringkasan Tabular : Frekuensi dan Persen Frekuensi</vt:lpstr>
      <vt:lpstr>Ringkasan Graphical : Histogram</vt:lpstr>
      <vt:lpstr>Statistik Deskriptif Numerik</vt:lpstr>
      <vt:lpstr>Statistik Inferens </vt:lpstr>
      <vt:lpstr>Proses Inferensi Statistik</vt:lpstr>
      <vt:lpstr>Chapter 2 Statistik Deskriptif : Pengelolaan data Kualitatif dan Kuantitatif Tabular dan Graphical Displays</vt:lpstr>
      <vt:lpstr>Mengolah Data Kualitatif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Bar Chart</vt:lpstr>
      <vt:lpstr>Bar Chart</vt:lpstr>
      <vt:lpstr>Pie Chart</vt:lpstr>
      <vt:lpstr>Pie Chart</vt:lpstr>
      <vt:lpstr>Pengelolaan Data Kuantitatif</vt:lpstr>
      <vt:lpstr>Frequency Distribution</vt:lpstr>
      <vt:lpstr>PowerPoint Presentation</vt:lpstr>
      <vt:lpstr>PowerPoint Presentation</vt:lpstr>
      <vt:lpstr>PowerPoint Presentation</vt:lpstr>
      <vt:lpstr>PowerPoint Presentation</vt:lpstr>
      <vt:lpstr>Histogram</vt:lpstr>
      <vt:lpstr>Histogram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Crosstabulation: Row or Column Percentages</vt:lpstr>
      <vt:lpstr>PowerPoint Presentation</vt:lpstr>
      <vt:lpstr>PowerPoint Presentation</vt:lpstr>
      <vt:lpstr>Scatter Diagram</vt:lpstr>
      <vt:lpstr>Scatter Diagram</vt:lpstr>
      <vt:lpstr>Scatter Diagram</vt:lpstr>
      <vt:lpstr>Tabular and Graphical Displays</vt:lpstr>
      <vt:lpstr>End of Chapter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Foltz, Brandon C</dc:creator>
  <cp:lastModifiedBy>Desktop Staff campur</cp:lastModifiedBy>
  <cp:revision>106</cp:revision>
  <dcterms:created xsi:type="dcterms:W3CDTF">2015-06-17T14:10:03Z</dcterms:created>
  <dcterms:modified xsi:type="dcterms:W3CDTF">2021-02-17T08:46:54Z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-309663274</vt:i4>
  </property>
  <property fmtid="{D5CDD505-2E9C-101B-9397-08002B2CF9AE}" pid="3" name="_NewReviewCycle">
    <vt:lpwstr/>
  </property>
  <property fmtid="{D5CDD505-2E9C-101B-9397-08002B2CF9AE}" pid="4" name="_EmailSubject">
    <vt:lpwstr>SBE 13e PPT Template</vt:lpwstr>
  </property>
  <property fmtid="{D5CDD505-2E9C-101B-9397-08002B2CF9AE}" pid="5" name="_AuthorEmail">
    <vt:lpwstr>brandon.foltz@cengage.com</vt:lpwstr>
  </property>
  <property fmtid="{D5CDD505-2E9C-101B-9397-08002B2CF9AE}" pid="6" name="_AuthorEmailDisplayName">
    <vt:lpwstr>Foltz, Brandon C</vt:lpwstr>
  </property>
</Properties>
</file>