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8" r:id="rId1"/>
  </p:sldMasterIdLst>
  <p:notesMasterIdLst>
    <p:notesMasterId r:id="rId36"/>
  </p:notesMasterIdLst>
  <p:handoutMasterIdLst>
    <p:handoutMasterId r:id="rId37"/>
  </p:handoutMasterIdLst>
  <p:sldIdLst>
    <p:sldId id="301" r:id="rId2"/>
    <p:sldId id="257" r:id="rId3"/>
    <p:sldId id="405" r:id="rId4"/>
    <p:sldId id="258" r:id="rId5"/>
    <p:sldId id="260" r:id="rId6"/>
    <p:sldId id="319" r:id="rId7"/>
    <p:sldId id="384" r:id="rId8"/>
    <p:sldId id="325" r:id="rId9"/>
    <p:sldId id="261" r:id="rId10"/>
    <p:sldId id="385" r:id="rId11"/>
    <p:sldId id="386" r:id="rId12"/>
    <p:sldId id="388" r:id="rId13"/>
    <p:sldId id="391" r:id="rId14"/>
    <p:sldId id="389" r:id="rId15"/>
    <p:sldId id="390" r:id="rId16"/>
    <p:sldId id="298" r:id="rId17"/>
    <p:sldId id="327" r:id="rId18"/>
    <p:sldId id="267" r:id="rId19"/>
    <p:sldId id="328" r:id="rId20"/>
    <p:sldId id="268" r:id="rId21"/>
    <p:sldId id="269" r:id="rId22"/>
    <p:sldId id="299" r:id="rId23"/>
    <p:sldId id="270" r:id="rId24"/>
    <p:sldId id="271" r:id="rId25"/>
    <p:sldId id="272" r:id="rId26"/>
    <p:sldId id="273" r:id="rId27"/>
    <p:sldId id="274" r:id="rId28"/>
    <p:sldId id="331" r:id="rId29"/>
    <p:sldId id="332" r:id="rId30"/>
    <p:sldId id="329" r:id="rId31"/>
    <p:sldId id="330" r:id="rId32"/>
    <p:sldId id="277" r:id="rId33"/>
    <p:sldId id="278" r:id="rId34"/>
    <p:sldId id="279" r:id="rId35"/>
  </p:sldIdLst>
  <p:sldSz cx="12161838" cy="6858000"/>
  <p:notesSz cx="6858000" cy="9144000"/>
  <p:embeddedFontLst>
    <p:embeddedFont>
      <p:font typeface="Book Antiqua" panose="020406020503050303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Monotype Sorts" panose="020B0604020202020204" charset="2"/>
      <p:regular r:id="rId47"/>
    </p:embeddedFont>
    <p:embeddedFont>
      <p:font typeface="MS Reference Serif" panose="020B0604020202020204" charset="0"/>
      <p:regular r:id="rId48"/>
      <p:bold r:id="rId49"/>
      <p:italic r:id="rId50"/>
      <p:boldItalic r:id="rId51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7">
          <p15:clr>
            <a:srgbClr val="A4A3A4"/>
          </p15:clr>
        </p15:guide>
        <p15:guide id="2" pos="6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00"/>
    <a:srgbClr val="66FFFF"/>
    <a:srgbClr val="78B400"/>
    <a:srgbClr val="598600"/>
    <a:srgbClr val="005DA2"/>
    <a:srgbClr val="669900"/>
    <a:srgbClr val="294200"/>
    <a:srgbClr val="243A00"/>
    <a:srgbClr val="2D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0" autoAdjust="0"/>
    <p:restoredTop sz="96653" autoAdjust="0"/>
  </p:normalViewPr>
  <p:slideViewPr>
    <p:cSldViewPr snapToGrid="0">
      <p:cViewPr varScale="1">
        <p:scale>
          <a:sx n="59" d="100"/>
          <a:sy n="59" d="100"/>
        </p:scale>
        <p:origin x="90" y="672"/>
      </p:cViewPr>
      <p:guideLst>
        <p:guide orient="horz" pos="837"/>
        <p:guide pos="6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2.xml"/><Relationship Id="rId18" Type="http://schemas.openxmlformats.org/officeDocument/2006/relationships/slide" Target="slides/slide27.xml"/><Relationship Id="rId3" Type="http://schemas.openxmlformats.org/officeDocument/2006/relationships/slide" Target="slides/slide5.xml"/><Relationship Id="rId21" Type="http://schemas.openxmlformats.org/officeDocument/2006/relationships/slide" Target="slides/slide30.xml"/><Relationship Id="rId7" Type="http://schemas.openxmlformats.org/officeDocument/2006/relationships/slide" Target="slides/slide16.xml"/><Relationship Id="rId12" Type="http://schemas.openxmlformats.org/officeDocument/2006/relationships/slide" Target="slides/slide21.xml"/><Relationship Id="rId17" Type="http://schemas.openxmlformats.org/officeDocument/2006/relationships/slide" Target="slides/slide26.xml"/><Relationship Id="rId2" Type="http://schemas.openxmlformats.org/officeDocument/2006/relationships/slide" Target="slides/slide4.xml"/><Relationship Id="rId16" Type="http://schemas.openxmlformats.org/officeDocument/2006/relationships/slide" Target="slides/slide25.xml"/><Relationship Id="rId20" Type="http://schemas.openxmlformats.org/officeDocument/2006/relationships/slide" Target="slides/slide29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20.xml"/><Relationship Id="rId5" Type="http://schemas.openxmlformats.org/officeDocument/2006/relationships/slide" Target="slides/slide8.xml"/><Relationship Id="rId15" Type="http://schemas.openxmlformats.org/officeDocument/2006/relationships/slide" Target="slides/slide24.xml"/><Relationship Id="rId23" Type="http://schemas.openxmlformats.org/officeDocument/2006/relationships/slide" Target="slides/slide33.xml"/><Relationship Id="rId10" Type="http://schemas.openxmlformats.org/officeDocument/2006/relationships/slide" Target="slides/slide19.xml"/><Relationship Id="rId19" Type="http://schemas.openxmlformats.org/officeDocument/2006/relationships/slide" Target="slides/slide28.xml"/><Relationship Id="rId4" Type="http://schemas.openxmlformats.org/officeDocument/2006/relationships/slide" Target="slides/slide6.xml"/><Relationship Id="rId9" Type="http://schemas.openxmlformats.org/officeDocument/2006/relationships/slide" Target="slides/slide18.xml"/><Relationship Id="rId14" Type="http://schemas.openxmlformats.org/officeDocument/2006/relationships/slide" Target="slides/slide23.xml"/><Relationship Id="rId22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563EBEB7-F550-46B7-A856-5BF45DC17B93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7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85E5760A-0ABD-4EAE-9CEF-5B63E2D41EB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1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1" y="3602038"/>
            <a:ext cx="9121379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13" indent="0" algn="ctr">
              <a:buNone/>
              <a:defRPr sz="2000"/>
            </a:lvl2pPr>
            <a:lvl3pPr marL="914424" indent="0" algn="ctr">
              <a:buNone/>
              <a:defRPr sz="1799"/>
            </a:lvl3pPr>
            <a:lvl4pPr marL="1371637" indent="0" algn="ctr">
              <a:buNone/>
              <a:defRPr sz="1600"/>
            </a:lvl4pPr>
            <a:lvl5pPr marL="1828850" indent="0" algn="ctr">
              <a:buNone/>
              <a:defRPr sz="1600"/>
            </a:lvl5pPr>
            <a:lvl6pPr marL="2286061" indent="0" algn="ctr">
              <a:buNone/>
              <a:defRPr sz="1600"/>
            </a:lvl6pPr>
            <a:lvl7pPr marL="2743274" indent="0" algn="ctr">
              <a:buNone/>
              <a:defRPr sz="1600"/>
            </a:lvl7pPr>
            <a:lvl8pPr marL="3200487" indent="0" algn="ctr">
              <a:buNone/>
              <a:defRPr sz="1600"/>
            </a:lvl8pPr>
            <a:lvl9pPr marL="365769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8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67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38" y="52390"/>
            <a:ext cx="10337562" cy="814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250" y="1104904"/>
            <a:ext cx="10337562" cy="224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50" y="3502028"/>
            <a:ext cx="10337562" cy="224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5287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1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0335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1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7"/>
            <a:ext cx="10489585" cy="1374015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8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2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3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3" y="1463040"/>
            <a:ext cx="5145027" cy="739885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13" indent="0">
              <a:buNone/>
              <a:defRPr sz="2000" b="1"/>
            </a:lvl2pPr>
            <a:lvl3pPr marL="914424" indent="0">
              <a:buNone/>
              <a:defRPr sz="1799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1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7" indent="0">
              <a:buNone/>
              <a:defRPr sz="1600" b="1"/>
            </a:lvl8pPr>
            <a:lvl9pPr marL="36576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3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3" y="1463040"/>
            <a:ext cx="5170365" cy="739886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13" indent="0">
              <a:buNone/>
              <a:defRPr sz="2000" b="1"/>
            </a:lvl2pPr>
            <a:lvl3pPr marL="914424" indent="0">
              <a:buNone/>
              <a:defRPr sz="1799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1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7" indent="0">
              <a:buNone/>
              <a:defRPr sz="1600" b="1"/>
            </a:lvl8pPr>
            <a:lvl9pPr marL="36576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3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8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63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9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8737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2" y="640084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2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4" indent="0">
              <a:buNone/>
              <a:defRPr sz="1200"/>
            </a:lvl3pPr>
            <a:lvl4pPr marL="1371637" indent="0">
              <a:buNone/>
              <a:defRPr sz="1000"/>
            </a:lvl4pPr>
            <a:lvl5pPr marL="1828850" indent="0">
              <a:buNone/>
              <a:defRPr sz="1000"/>
            </a:lvl5pPr>
            <a:lvl6pPr marL="2286061" indent="0">
              <a:buNone/>
              <a:defRPr sz="1000"/>
            </a:lvl6pPr>
            <a:lvl7pPr marL="2743274" indent="0">
              <a:buNone/>
              <a:defRPr sz="1000"/>
            </a:lvl7pPr>
            <a:lvl8pPr marL="3200487" indent="0">
              <a:buNone/>
              <a:defRPr sz="1000"/>
            </a:lvl8pPr>
            <a:lvl9pPr marL="36576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9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2" y="640084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13" indent="0">
              <a:buNone/>
              <a:defRPr sz="2800"/>
            </a:lvl2pPr>
            <a:lvl3pPr marL="914424" indent="0">
              <a:buNone/>
              <a:defRPr sz="2401"/>
            </a:lvl3pPr>
            <a:lvl4pPr marL="1371637" indent="0">
              <a:buNone/>
              <a:defRPr sz="2000"/>
            </a:lvl4pPr>
            <a:lvl5pPr marL="1828850" indent="0">
              <a:buNone/>
              <a:defRPr sz="2000"/>
            </a:lvl5pPr>
            <a:lvl6pPr marL="2286061" indent="0">
              <a:buNone/>
              <a:defRPr sz="2000"/>
            </a:lvl6pPr>
            <a:lvl7pPr marL="2743274" indent="0">
              <a:buNone/>
              <a:defRPr sz="2000"/>
            </a:lvl7pPr>
            <a:lvl8pPr marL="3200487" indent="0">
              <a:buNone/>
              <a:defRPr sz="2000"/>
            </a:lvl8pPr>
            <a:lvl9pPr marL="365769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2" y="1838231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4" indent="0">
              <a:buNone/>
              <a:defRPr sz="1200"/>
            </a:lvl3pPr>
            <a:lvl4pPr marL="1371637" indent="0">
              <a:buNone/>
              <a:defRPr sz="1000"/>
            </a:lvl4pPr>
            <a:lvl5pPr marL="1828850" indent="0">
              <a:buNone/>
              <a:defRPr sz="1000"/>
            </a:lvl5pPr>
            <a:lvl6pPr marL="2286061" indent="0">
              <a:buNone/>
              <a:defRPr sz="1000"/>
            </a:lvl6pPr>
            <a:lvl7pPr marL="2743274" indent="0">
              <a:buNone/>
              <a:defRPr sz="1000"/>
            </a:lvl7pPr>
            <a:lvl8pPr marL="3200487" indent="0">
              <a:buNone/>
              <a:defRPr sz="1000"/>
            </a:lvl8pPr>
            <a:lvl9pPr marL="36576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" y="1"/>
            <a:ext cx="12191997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8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8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2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1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5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1"/>
            <a:ext cx="9419477" cy="336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1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1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1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1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1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5866" y="48579"/>
            <a:ext cx="5779847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99" dirty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856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zoom/>
  </p:transition>
  <p:hf hdr="0" ftr="0" dt="0"/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6" indent="-228606" algn="l" defTabSz="9144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1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3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5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0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2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5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7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0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1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4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7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8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31" y="2680967"/>
            <a:ext cx="2419699" cy="163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13" indent="-457213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</a:p>
          <a:p>
            <a:pPr marL="457213" indent="-457213"/>
            <a:r>
              <a:rPr lang="en-US" sz="240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13" indent="-457213"/>
            <a:r>
              <a:rPr lang="en-US" sz="240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13" indent="-457213"/>
            <a:endParaRPr lang="en-US" sz="1049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3" indent="-457213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</a:p>
          <a:p>
            <a:pPr marL="457213" indent="-457213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effectLst/>
              </a:rPr>
              <a:t>Anderson, Sweeney, Williams, </a:t>
            </a:r>
            <a:r>
              <a:rPr lang="en-US" sz="1600" dirty="0" err="1">
                <a:effectLst/>
              </a:rPr>
              <a:t>Camm</a:t>
            </a:r>
            <a:r>
              <a:rPr lang="en-US" sz="1600" dirty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effectLst/>
              </a:rPr>
              <a:t>© 2017 Cengage Learning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Slides by John </a:t>
            </a:r>
            <a:r>
              <a:rPr lang="en-US" dirty="0" err="1">
                <a:effectLst/>
              </a:rPr>
              <a:t>Loucks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St. Edwards University</a:t>
            </a:r>
          </a:p>
        </p:txBody>
      </p:sp>
      <p:pic>
        <p:nvPicPr>
          <p:cNvPr id="8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5129" y="1933575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Ketika kumpulan data memiliki nilai ekstrem, median adalah ukuran lokasi pusat yang direkomendasikan.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5129" y="3686175"/>
            <a:ext cx="10388237" cy="675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Beberapa pendapatan atau nilai yang sangat besar dapat meningkatkan mean.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5129" y="2809875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sv-SE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adalah ukuran lokasi yang paling sering digunakan pada laporan untuk data pendapatan tahunan dan data nilai properti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15129" y="1038225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dari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set adalah nilai tengah pada data setelah item datanya diurutkan dari data terkecil sampai terbesar.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3957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79350" y="2733676"/>
            <a:ext cx="5675524" cy="476250"/>
            <a:chOff x="900" y="1776"/>
            <a:chExt cx="2688" cy="300"/>
          </a:xfrm>
          <a:solidFill>
            <a:schemeClr val="bg1">
              <a:lumMod val="95000"/>
            </a:schemeClr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00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84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52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36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820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68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204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36921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47710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169288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980078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90867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358499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444085" y="27336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922025" y="1038225"/>
            <a:ext cx="10388237" cy="667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Untuk jumlah pengamatan ganjil: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561409" y="2747966"/>
            <a:ext cx="2495170" cy="461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ascending order</a:t>
            </a: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4037055" y="2657475"/>
            <a:ext cx="785452" cy="6286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79350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390139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200928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011717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822507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5633296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6444085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512587" y="1881188"/>
            <a:ext cx="2081467" cy="424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  observations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469556" y="3286125"/>
            <a:ext cx="6765022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merupakan nilai tengah.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=   19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6796329" y="3429000"/>
            <a:ext cx="778043" cy="5715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03297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587795" y="2733676"/>
            <a:ext cx="6486315" cy="476250"/>
            <a:chOff x="768" y="1776"/>
            <a:chExt cx="3072" cy="300"/>
          </a:xfrm>
          <a:solidFill>
            <a:schemeClr val="bg1">
              <a:lumMod val="95000"/>
            </a:schemeClr>
          </a:solidFill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768" y="1776"/>
              <a:ext cx="2688" cy="300"/>
              <a:chOff x="900" y="1776"/>
              <a:chExt cx="2688" cy="300"/>
            </a:xfrm>
            <a:grpFill/>
          </p:grpSpPr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900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1284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2052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2436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2820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1668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auto">
              <a:xfrm>
                <a:off x="3204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52"/>
            <p:cNvSpPr>
              <a:spLocks noChangeArrowheads="1"/>
            </p:cNvSpPr>
            <p:nvPr/>
          </p:nvSpPr>
          <p:spPr bwMode="auto">
            <a:xfrm>
              <a:off x="3456" y="1776"/>
              <a:ext cx="384" cy="3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53"/>
          <p:cNvSpPr>
            <a:spLocks noChangeArrowheads="1"/>
          </p:cNvSpPr>
          <p:nvPr/>
        </p:nvSpPr>
        <p:spPr bwMode="auto">
          <a:xfrm>
            <a:off x="4450274" y="3731228"/>
            <a:ext cx="866789" cy="540351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745368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556157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177735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988525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5799314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366946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452531" y="27336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920612" y="1016959"/>
            <a:ext cx="10388237" cy="691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 jumlah pengamatan genap:      </a:t>
            </a:r>
            <a:endParaRPr lang="en-US" sz="240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8476386" y="2747966"/>
            <a:ext cx="2495170" cy="461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ascending order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4045500" y="2619375"/>
            <a:ext cx="1570904" cy="7048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587796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398585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3209374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4020163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4830952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5641742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6452531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8402848" y="1881188"/>
            <a:ext cx="2081467" cy="424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  observations</a:t>
            </a: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1485824" y="3621822"/>
            <a:ext cx="970413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adalah rata-rata dari dua nilai tengah. 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= (19 + 26)/2 =   22.5</a:t>
            </a:r>
          </a:p>
          <a:p>
            <a:pPr algn="l"/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7263320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7263320" y="27336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0644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184"/>
          <p:cNvSpPr>
            <a:spLocks noChangeArrowheads="1"/>
          </p:cNvSpPr>
          <p:nvPr/>
        </p:nvSpPr>
        <p:spPr bwMode="auto">
          <a:xfrm>
            <a:off x="7377101" y="1980857"/>
            <a:ext cx="831730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92"/>
          <p:cNvSpPr>
            <a:spLocks noChangeArrowheads="1"/>
          </p:cNvSpPr>
          <p:nvPr/>
        </p:nvSpPr>
        <p:spPr bwMode="auto">
          <a:xfrm>
            <a:off x="2306928" y="1577975"/>
            <a:ext cx="7550474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Rata-ratanya adalah unrutan ke 35 dan 36 maka nilai median: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1193"/>
          <p:cNvSpPr>
            <a:spLocks noChangeArrowheads="1"/>
          </p:cNvSpPr>
          <p:nvPr/>
        </p:nvSpPr>
        <p:spPr bwMode="auto">
          <a:xfrm>
            <a:off x="3158527" y="2035175"/>
            <a:ext cx="5878222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= (575 + 575)/2 =    575</a:t>
            </a:r>
          </a:p>
        </p:txBody>
      </p:sp>
      <p:sp>
        <p:nvSpPr>
          <p:cNvPr id="11" name="Rectangle 1788"/>
          <p:cNvSpPr>
            <a:spLocks noChangeArrowheads="1"/>
          </p:cNvSpPr>
          <p:nvPr/>
        </p:nvSpPr>
        <p:spPr bwMode="auto">
          <a:xfrm>
            <a:off x="921190" y="1106157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Apartment Rents</a:t>
            </a:r>
          </a:p>
        </p:txBody>
      </p:sp>
      <p:sp>
        <p:nvSpPr>
          <p:cNvPr id="290" name="Rectangle 1197"/>
          <p:cNvSpPr>
            <a:spLocks noChangeArrowheads="1"/>
          </p:cNvSpPr>
          <p:nvPr/>
        </p:nvSpPr>
        <p:spPr bwMode="auto">
          <a:xfrm>
            <a:off x="4981881" y="3750263"/>
            <a:ext cx="2060756" cy="3825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98"/>
          <p:cNvSpPr>
            <a:spLocks noChangeArrowheads="1"/>
          </p:cNvSpPr>
          <p:nvPr/>
        </p:nvSpPr>
        <p:spPr bwMode="auto">
          <a:xfrm>
            <a:off x="2306928" y="5416239"/>
            <a:ext cx="6621877" cy="51092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telah diurutkan terkecil sampai terbesar.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grpSp>
        <p:nvGrpSpPr>
          <p:cNvPr id="292" name="Group 2"/>
          <p:cNvGrpSpPr/>
          <p:nvPr/>
        </p:nvGrpSpPr>
        <p:grpSpPr>
          <a:xfrm>
            <a:off x="910028" y="2566929"/>
            <a:ext cx="10341785" cy="2737419"/>
            <a:chOff x="1149933" y="2683820"/>
            <a:chExt cx="10341785" cy="2737419"/>
          </a:xfrm>
        </p:grpSpPr>
        <p:sp>
          <p:nvSpPr>
            <p:cNvPr id="404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4" name="Rectangle 6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5" name="Group 11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05" name="Rectangle 597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598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599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600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601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602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603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604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605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606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607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608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60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61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61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612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61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61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61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61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61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61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61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62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62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62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623"/>
              <p:cNvSpPr>
                <a:spLocks noChangeArrowheads="1"/>
              </p:cNvSpPr>
              <p:nvPr/>
            </p:nvSpPr>
            <p:spPr bwMode="auto">
              <a:xfrm>
                <a:off x="480" y="216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62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62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62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62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62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62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63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63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63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63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63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63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63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63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63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63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64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64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64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64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64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64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64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64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64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64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65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65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65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653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654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655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656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657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658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659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660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661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662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663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664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665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666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667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668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669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670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671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672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673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674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675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676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677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678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679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680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681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682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683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684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685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686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687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688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689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690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691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692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693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694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695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696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697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698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699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700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701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702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703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704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705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706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707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708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709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710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711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712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713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714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715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716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717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718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719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720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721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722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723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724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725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7" name="Rectangle 726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8" name="Rectangle 727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9" name="Rectangle 728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0" name="Rectangle 729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1" name="Rectangle 730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2" name="Rectangle 731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3" name="Rectangle 732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4" name="Rectangle 733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5" name="Rectangle 734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6" name="Rectangle 735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7" name="Rectangle 736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8" name="Rectangle 737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9" name="Rectangle 738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1" name="Rectangle 739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2" name="Rectangle 740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4" name="Rectangle 741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5" name="Rectangle 742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6" name="Rectangle 743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7" name="Rectangle 744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8" name="Rectangle 745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9" name="Rectangle 746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0" name="Rectangle 747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2" name="Rectangle 748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3" name="Rectangle 749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4" name="Rectangle 750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5" name="Rectangle 751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6" name="Rectangle 752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7" name="Rectangle 753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8" name="Rectangle 754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9" name="Rectangle 755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70" name="Rectangle 756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6" name="Rectangle 12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13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14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5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6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7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8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9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20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21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22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23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4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5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6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7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8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9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30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461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8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8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520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549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552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560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570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571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572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573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574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365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366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367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68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369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370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371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373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374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375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377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379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380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383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385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386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387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389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390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391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392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393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394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395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397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399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400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416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575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76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77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78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79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80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81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82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83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84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585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Rectangle 586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587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588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59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5" name="Rectangle 591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9" name="Rectangle 592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7" name="Rectangle 593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9" name="Rectangle 594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2" name="Line 279"/>
            <p:cNvSpPr>
              <a:spLocks noChangeShapeType="1"/>
            </p:cNvSpPr>
            <p:nvPr/>
          </p:nvSpPr>
          <p:spPr bwMode="auto">
            <a:xfrm>
              <a:off x="114452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3" name="Rectangle 596"/>
            <p:cNvSpPr>
              <a:spLocks noChangeArrowheads="1"/>
            </p:cNvSpPr>
            <p:nvPr/>
          </p:nvSpPr>
          <p:spPr bwMode="auto">
            <a:xfrm>
              <a:off x="11445267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31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60966"/>
            <a:ext cx="10337562" cy="698500"/>
          </a:xfrm>
          <a:noFill/>
          <a:ln/>
        </p:spPr>
        <p:txBody>
          <a:bodyPr/>
          <a:lstStyle/>
          <a:p>
            <a:r>
              <a:rPr lang="en-US"/>
              <a:t>Mode (Modus)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1190" y="1777842"/>
            <a:ext cx="10286888" cy="700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Modus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dalam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set adalah nilai paling banyak muncul.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1190" y="2357570"/>
            <a:ext cx="10286888" cy="570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Nilai modus dapat terjadi dua angka atau lebih.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1190" y="2928555"/>
            <a:ext cx="10286888" cy="661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Jika data set mempunyai dua modus, maka disebut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bimodal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1190" y="3439805"/>
            <a:ext cx="10675065" cy="67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Jika dalam data set mempunyai modus lebih dari dua, maka disebut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multimodal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2419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2802"/>
            <a:ext cx="10337562" cy="711200"/>
          </a:xfrm>
          <a:noFill/>
          <a:ln/>
        </p:spPr>
        <p:txBody>
          <a:bodyPr/>
          <a:lstStyle/>
          <a:p>
            <a:r>
              <a:rPr lang="en-US" dirty="0"/>
              <a:t>Mode</a:t>
            </a:r>
          </a:p>
        </p:txBody>
      </p:sp>
      <p:sp>
        <p:nvSpPr>
          <p:cNvPr id="5" name="Oval 1184"/>
          <p:cNvSpPr>
            <a:spLocks noChangeArrowheads="1"/>
          </p:cNvSpPr>
          <p:nvPr/>
        </p:nvSpPr>
        <p:spPr bwMode="auto">
          <a:xfrm>
            <a:off x="6366901" y="1990725"/>
            <a:ext cx="810790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200"/>
          <p:cNvSpPr>
            <a:spLocks noChangeArrowheads="1"/>
          </p:cNvSpPr>
          <p:nvPr/>
        </p:nvSpPr>
        <p:spPr bwMode="auto">
          <a:xfrm>
            <a:off x="2508379" y="1533525"/>
            <a:ext cx="7423789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550 occurred most frequently (7 times)</a:t>
            </a:r>
          </a:p>
        </p:txBody>
      </p:sp>
      <p:sp>
        <p:nvSpPr>
          <p:cNvPr id="8" name="Rectangle 1201"/>
          <p:cNvSpPr>
            <a:spLocks noChangeArrowheads="1"/>
          </p:cNvSpPr>
          <p:nvPr/>
        </p:nvSpPr>
        <p:spPr bwMode="auto">
          <a:xfrm>
            <a:off x="4763387" y="2028825"/>
            <a:ext cx="28124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 =   550</a:t>
            </a:r>
          </a:p>
        </p:txBody>
      </p:sp>
      <p:sp>
        <p:nvSpPr>
          <p:cNvPr id="10" name="Rectangle 1793"/>
          <p:cNvSpPr>
            <a:spLocks noChangeArrowheads="1"/>
          </p:cNvSpPr>
          <p:nvPr/>
        </p:nvSpPr>
        <p:spPr bwMode="auto">
          <a:xfrm>
            <a:off x="904807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9" name="AutoShape 1791"/>
          <p:cNvSpPr>
            <a:spLocks noChangeArrowheads="1"/>
          </p:cNvSpPr>
          <p:nvPr/>
        </p:nvSpPr>
        <p:spPr bwMode="auto">
          <a:xfrm>
            <a:off x="3965023" y="5346965"/>
            <a:ext cx="4255052" cy="51092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Data is in ascending order.</a:t>
            </a:r>
          </a:p>
        </p:txBody>
      </p:sp>
      <p:grpSp>
        <p:nvGrpSpPr>
          <p:cNvPr id="291" name="Group 2"/>
          <p:cNvGrpSpPr/>
          <p:nvPr/>
        </p:nvGrpSpPr>
        <p:grpSpPr>
          <a:xfrm>
            <a:off x="910028" y="2566929"/>
            <a:ext cx="10341785" cy="2737419"/>
            <a:chOff x="1149933" y="2683820"/>
            <a:chExt cx="10341785" cy="2737419"/>
          </a:xfrm>
        </p:grpSpPr>
        <p:sp>
          <p:nvSpPr>
            <p:cNvPr id="384" name="Rectangle 5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3" name="Rectangle 11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4" name="Group 12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5" name="Rectangle 594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595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596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597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598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599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600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601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602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603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604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605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606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607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608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609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610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611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612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613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614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615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616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617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618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619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620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62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62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62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62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62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62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62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62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62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63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63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63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633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634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635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636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637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638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639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640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641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642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643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644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645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646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647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648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649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650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651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652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653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654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655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656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657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658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659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660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661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662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663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664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665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666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667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668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669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670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671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672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673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674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675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676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677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678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679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680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681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682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683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684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685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686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687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688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689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690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691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692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693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694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695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696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697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698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699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700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701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702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703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704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705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706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707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708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709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710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711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712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713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714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715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716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717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718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719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720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721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722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723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724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725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726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727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728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729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730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731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732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733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734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735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736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737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7" name="Rectangle 738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8" name="Rectangle 739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9" name="Rectangle 740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0" name="Rectangle 741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1" name="Rectangle 742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2" name="Rectangle 743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3" name="Rectangle 744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4" name="Rectangle 745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5" name="Rectangle 13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Rectangle 14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15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16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7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8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9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20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21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22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23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24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25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6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7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8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9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30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87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544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545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546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547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548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549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550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551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552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553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554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555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556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557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558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559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560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561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562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563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564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565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566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567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568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569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570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571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572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573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574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364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366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368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372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381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382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404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408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410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412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414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415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417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430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75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76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77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78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79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80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581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8" name="Rectangle 582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Rectangle 583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1" name="Rectangle 584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Line 257"/>
            <p:cNvSpPr>
              <a:spLocks noChangeShapeType="1"/>
            </p:cNvSpPr>
            <p:nvPr/>
          </p:nvSpPr>
          <p:spPr bwMode="auto">
            <a:xfrm>
              <a:off x="1149933" y="5303189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4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Rectangle 587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Rectangle 588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589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591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592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593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90" name="Rectangle 1198"/>
          <p:cNvSpPr>
            <a:spLocks noChangeArrowheads="1"/>
          </p:cNvSpPr>
          <p:nvPr/>
        </p:nvSpPr>
        <p:spPr bwMode="auto">
          <a:xfrm>
            <a:off x="9110822" y="3043349"/>
            <a:ext cx="1990207" cy="3492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197"/>
          <p:cNvSpPr>
            <a:spLocks noChangeArrowheads="1"/>
          </p:cNvSpPr>
          <p:nvPr/>
        </p:nvSpPr>
        <p:spPr bwMode="auto">
          <a:xfrm>
            <a:off x="929031" y="3403740"/>
            <a:ext cx="5168781" cy="387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7443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34532"/>
            <a:ext cx="10337562" cy="754318"/>
          </a:xfrm>
        </p:spPr>
        <p:txBody>
          <a:bodyPr/>
          <a:lstStyle/>
          <a:p>
            <a:r>
              <a:rPr lang="en-US" dirty="0"/>
              <a:t>Percentiles</a:t>
            </a:r>
          </a:p>
        </p:txBody>
      </p:sp>
      <p:sp>
        <p:nvSpPr>
          <p:cNvPr id="79881" name="Rectangle 9"/>
          <p:cNvSpPr>
            <a:spLocks noGrp="1" noChangeArrowheads="1"/>
          </p:cNvSpPr>
          <p:nvPr>
            <p:ph idx="1"/>
          </p:nvPr>
        </p:nvSpPr>
        <p:spPr>
          <a:xfrm>
            <a:off x="922050" y="2945188"/>
            <a:ext cx="10683837" cy="1229667"/>
          </a:xfrm>
          <a:noFill/>
          <a:ln/>
        </p:spPr>
        <p:txBody>
          <a:bodyPr wrap="square"/>
          <a:lstStyle/>
          <a:p>
            <a:pPr marL="346085" indent="-346085"/>
            <a:r>
              <a:rPr lang="en-US" altLang="en-US"/>
              <a:t>Persentil ke </a:t>
            </a:r>
            <a:r>
              <a:rPr lang="en-US" altLang="en-US" i="1"/>
              <a:t>p</a:t>
            </a:r>
            <a:r>
              <a:rPr lang="en-US" altLang="en-US"/>
              <a:t> dari data merupakan suatu nilai di mana sedikitnya </a:t>
            </a:r>
            <a:r>
              <a:rPr lang="en-US" altLang="en-US" i="1"/>
              <a:t>p</a:t>
            </a:r>
            <a:r>
              <a:rPr lang="en-US" altLang="en-US"/>
              <a:t> persen dari data nilainya lebih kecil atau sama dengan nilai tersebut dan sedikitnya (100 - </a:t>
            </a:r>
            <a:r>
              <a:rPr lang="en-US" altLang="en-US" i="1"/>
              <a:t>p</a:t>
            </a:r>
            <a:r>
              <a:rPr lang="en-US" altLang="en-US"/>
              <a:t>) persen  data nilainya sama dengan atau lebih besar dari nilai tersebut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14780" y="1041734"/>
            <a:ext cx="10312225" cy="1020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alt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Percentile memberikan informasi tentang bagaimana data tersebar sepanjang intervalnya dari nilai terendah sampai nilai tertinggi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914780" y="1969001"/>
            <a:ext cx="10312225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altLang="en-US" sz="2401">
                <a:latin typeface="+mn-lt"/>
              </a:rPr>
              <a:t>Nilai ujian masuk sekolah atau universitas sering kali dilaporkan dengan percentile</a:t>
            </a:r>
            <a:r>
              <a:rPr lang="en-US" sz="2401">
                <a:latin typeface="+mn-lt"/>
              </a:rPr>
              <a:t>.</a:t>
            </a:r>
            <a:endParaRPr lang="en-US" sz="240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912138" y="1537776"/>
            <a:ext cx="952677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alt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Susun data dari yang terkecil sampai terbesar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923201" y="2226799"/>
            <a:ext cx="9526773" cy="626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Hitung nilai indeks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lokasi percentile ke </a:t>
            </a:r>
            <a:r>
              <a:rPr lang="en-US" sz="2401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4163396" y="2932298"/>
            <a:ext cx="3816261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/100)(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2138" y="640284"/>
            <a:ext cx="10337562" cy="754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Percentiles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495175"/>
            <a:ext cx="10337562" cy="839787"/>
          </a:xfrm>
          <a:noFill/>
          <a:ln/>
        </p:spPr>
        <p:txBody>
          <a:bodyPr/>
          <a:lstStyle/>
          <a:p>
            <a:r>
              <a:rPr lang="en-US" dirty="0"/>
              <a:t>80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</a:p>
        </p:txBody>
      </p:sp>
      <p:sp>
        <p:nvSpPr>
          <p:cNvPr id="132256" name="Oval 1184"/>
          <p:cNvSpPr>
            <a:spLocks noChangeArrowheads="1"/>
          </p:cNvSpPr>
          <p:nvPr/>
        </p:nvSpPr>
        <p:spPr bwMode="auto">
          <a:xfrm>
            <a:off x="8076145" y="2721875"/>
            <a:ext cx="1043121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63" name="Rectangle 1191"/>
          <p:cNvSpPr>
            <a:spLocks noChangeArrowheads="1"/>
          </p:cNvSpPr>
          <p:nvPr/>
        </p:nvSpPr>
        <p:spPr bwMode="auto">
          <a:xfrm>
            <a:off x="3268494" y="1501775"/>
            <a:ext cx="5751536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/100)(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+ 1) = (80/100)(70 + 1) = 56.8</a:t>
            </a:r>
          </a:p>
        </p:txBody>
      </p:sp>
      <p:sp>
        <p:nvSpPr>
          <p:cNvPr id="132264" name="Rectangle 1192"/>
          <p:cNvSpPr>
            <a:spLocks noChangeArrowheads="1"/>
          </p:cNvSpPr>
          <p:nvPr/>
        </p:nvSpPr>
        <p:spPr bwMode="auto">
          <a:xfrm>
            <a:off x="1902706" y="1988003"/>
            <a:ext cx="8636113" cy="76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(the 56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plus .8 times the </a:t>
            </a:r>
          </a:p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difference between the 57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56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values)</a:t>
            </a:r>
          </a:p>
        </p:txBody>
      </p:sp>
      <p:sp>
        <p:nvSpPr>
          <p:cNvPr id="132265" name="Rectangle 1193"/>
          <p:cNvSpPr>
            <a:spLocks noChangeArrowheads="1"/>
          </p:cNvSpPr>
          <p:nvPr/>
        </p:nvSpPr>
        <p:spPr bwMode="auto">
          <a:xfrm>
            <a:off x="2635065" y="2740925"/>
            <a:ext cx="696772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80th Percentile = 635 + .8(649 – 635) =   646.2</a:t>
            </a:r>
          </a:p>
        </p:txBody>
      </p:sp>
      <p:sp>
        <p:nvSpPr>
          <p:cNvPr id="132857" name="Rectangle 1785"/>
          <p:cNvSpPr>
            <a:spLocks noChangeArrowheads="1"/>
          </p:cNvSpPr>
          <p:nvPr/>
        </p:nvSpPr>
        <p:spPr bwMode="auto">
          <a:xfrm>
            <a:off x="921190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grpSp>
        <p:nvGrpSpPr>
          <p:cNvPr id="293" name="Group 2"/>
          <p:cNvGrpSpPr/>
          <p:nvPr/>
        </p:nvGrpSpPr>
        <p:grpSpPr>
          <a:xfrm>
            <a:off x="910028" y="3271278"/>
            <a:ext cx="10341785" cy="2737419"/>
            <a:chOff x="1149933" y="2683820"/>
            <a:chExt cx="10341785" cy="2737419"/>
          </a:xfrm>
        </p:grpSpPr>
        <p:sp>
          <p:nvSpPr>
            <p:cNvPr id="383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5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6" name="Group 6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Rectangle 132274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5" name="Rectangle 132275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132276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132277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132278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132279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132280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132281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132282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132283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132284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132285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132286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15359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15360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15362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1536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1536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1536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1536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15367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5368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5369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15370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15371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5372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5373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5374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15375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5376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5377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5378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5379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5380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5381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5382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5383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15384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15385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5386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15387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5388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5389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5390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366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367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369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372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373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2863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2864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2865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2866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2867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2868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132869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132870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132871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132872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132873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132874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132875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132876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132877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132878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132879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132880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132881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132882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132883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132884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132885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132886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132887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132888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132889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2890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2891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132892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2893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2894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2895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2896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2897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2898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2899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2900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2901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2902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2903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2904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132905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2906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2907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2908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2909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2910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2911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2912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2913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2914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2915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2916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132917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132918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2919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2920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2921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2922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2923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2924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132925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2926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2927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2928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2929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2930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2931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2932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2933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2934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2935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2936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2937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2938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2939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2940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2941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2942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2943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132944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2945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2946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2947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2948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2949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2950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2951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2952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2953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2954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2955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2956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2957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2958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2959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2960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2961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2962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2963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2964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132965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132966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7" name="Rectangle 7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8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9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0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1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2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3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4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5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6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7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8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9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0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1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2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3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4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5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6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2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29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30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32831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2832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2833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2834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2835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2836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2837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2838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2839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2840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2841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2842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2843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2844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2845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2846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2847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2848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2849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2850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2851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2852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2853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2854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2855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2857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132858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132859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132860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132861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132862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87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88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89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90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291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6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37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38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39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40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41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42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132256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132258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132259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132260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1" name="Rectangle 132261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132265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Rectangle 132267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132268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Rectangle 132269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132271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132272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Rectangle 132273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2258" name="Rectangle 1186"/>
          <p:cNvSpPr>
            <a:spLocks noChangeArrowheads="1"/>
          </p:cNvSpPr>
          <p:nvPr/>
        </p:nvSpPr>
        <p:spPr bwMode="auto">
          <a:xfrm>
            <a:off x="6018976" y="5166032"/>
            <a:ext cx="2060756" cy="387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45" name="Rectangle 597"/>
          <p:cNvSpPr>
            <a:spLocks noChangeArrowheads="1"/>
          </p:cNvSpPr>
          <p:nvPr/>
        </p:nvSpPr>
        <p:spPr bwMode="auto">
          <a:xfrm>
            <a:off x="1874950" y="1435100"/>
            <a:ext cx="304046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“At least 80% of the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items take on a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of 646.2 or less.”</a:t>
            </a:r>
          </a:p>
        </p:txBody>
      </p:sp>
      <p:sp>
        <p:nvSpPr>
          <p:cNvPr id="156246" name="Rectangle 598"/>
          <p:cNvSpPr>
            <a:spLocks noChangeArrowheads="1"/>
          </p:cNvSpPr>
          <p:nvPr/>
        </p:nvSpPr>
        <p:spPr bwMode="auto">
          <a:xfrm>
            <a:off x="7018394" y="1473200"/>
            <a:ext cx="3141808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“At least 20% of the</a:t>
            </a:r>
          </a:p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items take on a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of 646.2 or more.”</a:t>
            </a:r>
          </a:p>
        </p:txBody>
      </p:sp>
      <p:sp>
        <p:nvSpPr>
          <p:cNvPr id="156247" name="Rectangle 599"/>
          <p:cNvSpPr>
            <a:spLocks noChangeArrowheads="1"/>
          </p:cNvSpPr>
          <p:nvPr/>
        </p:nvSpPr>
        <p:spPr bwMode="auto">
          <a:xfrm>
            <a:off x="1697590" y="2749550"/>
            <a:ext cx="3521866" cy="495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56/70 = .8 or 80%</a:t>
            </a:r>
          </a:p>
        </p:txBody>
      </p:sp>
      <p:sp>
        <p:nvSpPr>
          <p:cNvPr id="156249" name="Rectangle 601"/>
          <p:cNvSpPr>
            <a:spLocks noChangeArrowheads="1"/>
          </p:cNvSpPr>
          <p:nvPr/>
        </p:nvSpPr>
        <p:spPr bwMode="auto">
          <a:xfrm>
            <a:off x="6891708" y="2749550"/>
            <a:ext cx="3420517" cy="495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14/70 = .2 or 20%</a:t>
            </a:r>
          </a:p>
        </p:txBody>
      </p:sp>
      <p:sp>
        <p:nvSpPr>
          <p:cNvPr id="156250" name="Freeform 602"/>
          <p:cNvSpPr>
            <a:spLocks/>
          </p:cNvSpPr>
          <p:nvPr/>
        </p:nvSpPr>
        <p:spPr bwMode="auto">
          <a:xfrm>
            <a:off x="10325205" y="2997200"/>
            <a:ext cx="1241521" cy="2520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8" y="0"/>
              </a:cxn>
              <a:cxn ang="0">
                <a:pos x="588" y="1956"/>
              </a:cxn>
              <a:cxn ang="0">
                <a:pos x="420" y="1956"/>
              </a:cxn>
            </a:cxnLst>
            <a:rect l="0" t="0" r="r" b="b"/>
            <a:pathLst>
              <a:path w="588" h="1956">
                <a:moveTo>
                  <a:pt x="0" y="0"/>
                </a:moveTo>
                <a:lnTo>
                  <a:pt x="588" y="0"/>
                </a:lnTo>
                <a:lnTo>
                  <a:pt x="588" y="1956"/>
                </a:lnTo>
                <a:lnTo>
                  <a:pt x="420" y="195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404" name="Rectangle 1196"/>
          <p:cNvSpPr>
            <a:spLocks noChangeArrowheads="1"/>
          </p:cNvSpPr>
          <p:nvPr/>
        </p:nvSpPr>
        <p:spPr bwMode="auto">
          <a:xfrm>
            <a:off x="921190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294" name="Rectangle 2"/>
          <p:cNvSpPr txBox="1">
            <a:spLocks noChangeArrowheads="1"/>
          </p:cNvSpPr>
          <p:nvPr/>
        </p:nvSpPr>
        <p:spPr>
          <a:xfrm>
            <a:off x="918473" y="647197"/>
            <a:ext cx="10337562" cy="62035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80</a:t>
            </a:r>
            <a:r>
              <a:rPr lang="en-US" baseline="30000" dirty="0">
                <a:effectLst/>
              </a:rPr>
              <a:t>th</a:t>
            </a:r>
            <a:r>
              <a:rPr lang="en-US" dirty="0">
                <a:effectLst/>
              </a:rPr>
              <a:t> Percentile</a:t>
            </a:r>
          </a:p>
        </p:txBody>
      </p:sp>
      <p:grpSp>
        <p:nvGrpSpPr>
          <p:cNvPr id="296" name="Group 2"/>
          <p:cNvGrpSpPr/>
          <p:nvPr/>
        </p:nvGrpSpPr>
        <p:grpSpPr>
          <a:xfrm>
            <a:off x="910028" y="3333062"/>
            <a:ext cx="10341785" cy="2737419"/>
            <a:chOff x="1149933" y="2683820"/>
            <a:chExt cx="10341785" cy="2737419"/>
          </a:xfrm>
        </p:grpSpPr>
        <p:sp>
          <p:nvSpPr>
            <p:cNvPr id="386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8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9" name="Group 6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7" name="Rectangle 156223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156224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156225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156226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156227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156228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156229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156230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156231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156232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156233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156234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156235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156236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56237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56238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156239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5624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56241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56242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56243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5625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5625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56253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56254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369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371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372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373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374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37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376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381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384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39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393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397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399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407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411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413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416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423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424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426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428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439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440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443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223423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223424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223425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223426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223427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223428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223429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223430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223431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223432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223433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223434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223435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223436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223437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223438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223439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223440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223441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22344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22344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22344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22344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22344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22344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22344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22344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22345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22345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22345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22345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22345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22345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223456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223457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223458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223459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223460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223461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223462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223463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223464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223465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223466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223467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223468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223469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223470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223471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223472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223473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223474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223475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223476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223477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223478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223479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223480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223481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223482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223483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223484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223485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223486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223487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223488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223489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223490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223491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223492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223493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22349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22349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22349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223497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22349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8" name="Rectangle 223499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9" name="Rectangle 223500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300" name="Rectangle 7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8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9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0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1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2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3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4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5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6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17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18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19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1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2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3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4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25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26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2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2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29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30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447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452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470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471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487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489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506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510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223391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223392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223393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223394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223395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223396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223397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223398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223399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223400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223401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223402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223404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223405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223406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223407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223408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223409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23410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23411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23412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23413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23414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23415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223416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223417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223418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223419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223420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223421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223422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20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30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536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5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5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Rectangle 5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5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Rectangle 287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289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290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291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292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4" name="Rectangle 294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56248" name="Freeform 600"/>
          <p:cNvSpPr>
            <a:spLocks/>
          </p:cNvSpPr>
          <p:nvPr/>
        </p:nvSpPr>
        <p:spPr bwMode="auto">
          <a:xfrm>
            <a:off x="935364" y="3448052"/>
            <a:ext cx="10165666" cy="2131201"/>
          </a:xfrm>
          <a:custGeom>
            <a:avLst/>
            <a:gdLst/>
            <a:ahLst/>
            <a:cxnLst>
              <a:cxn ang="0">
                <a:pos x="4" y="1548"/>
              </a:cxn>
              <a:cxn ang="0">
                <a:pos x="0" y="0"/>
              </a:cxn>
              <a:cxn ang="0">
                <a:pos x="4860" y="0"/>
              </a:cxn>
              <a:cxn ang="0">
                <a:pos x="4852" y="1300"/>
              </a:cxn>
              <a:cxn ang="0">
                <a:pos x="2924" y="1300"/>
              </a:cxn>
              <a:cxn ang="0">
                <a:pos x="2924" y="1548"/>
              </a:cxn>
              <a:cxn ang="0">
                <a:pos x="4" y="1548"/>
              </a:cxn>
            </a:cxnLst>
            <a:rect l="0" t="0" r="r" b="b"/>
            <a:pathLst>
              <a:path w="4860" h="1548">
                <a:moveTo>
                  <a:pt x="4" y="1548"/>
                </a:moveTo>
                <a:lnTo>
                  <a:pt x="0" y="0"/>
                </a:lnTo>
                <a:lnTo>
                  <a:pt x="4860" y="0"/>
                </a:lnTo>
                <a:lnTo>
                  <a:pt x="4852" y="1300"/>
                </a:lnTo>
                <a:lnTo>
                  <a:pt x="2924" y="1300"/>
                </a:lnTo>
                <a:lnTo>
                  <a:pt x="2924" y="1548"/>
                </a:lnTo>
                <a:lnTo>
                  <a:pt x="4" y="1548"/>
                </a:lnTo>
                <a:close/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251" name="Freeform 603"/>
          <p:cNvSpPr>
            <a:spLocks/>
          </p:cNvSpPr>
          <p:nvPr/>
        </p:nvSpPr>
        <p:spPr bwMode="auto">
          <a:xfrm>
            <a:off x="5219456" y="3046628"/>
            <a:ext cx="506743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" y="0"/>
              </a:cxn>
              <a:cxn ang="0">
                <a:pos x="252" y="252"/>
              </a:cxn>
            </a:cxnLst>
            <a:rect l="0" t="0" r="r" b="b"/>
            <a:pathLst>
              <a:path w="252" h="252">
                <a:moveTo>
                  <a:pt x="0" y="0"/>
                </a:moveTo>
                <a:cubicBezTo>
                  <a:pt x="84" y="0"/>
                  <a:pt x="168" y="0"/>
                  <a:pt x="252" y="0"/>
                </a:cubicBezTo>
                <a:lnTo>
                  <a:pt x="252" y="25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174" y="600259"/>
            <a:ext cx="10337562" cy="106203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Chapter 3, Part A</a:t>
            </a:r>
            <a:br>
              <a:rPr lang="en-US" dirty="0"/>
            </a:br>
            <a:r>
              <a:rPr lang="en-US" dirty="0"/>
              <a:t>Descriptive Statistics:  Numerical Measures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917562" y="1601114"/>
            <a:ext cx="5278576" cy="528637"/>
          </a:xfrm>
          <a:noFill/>
          <a:ln/>
        </p:spPr>
        <p:txBody>
          <a:bodyPr/>
          <a:lstStyle/>
          <a:p>
            <a:pPr marL="346085" indent="-346085"/>
            <a:r>
              <a:rPr lang="en-US" dirty="0"/>
              <a:t>Measures </a:t>
            </a:r>
            <a:r>
              <a:rPr lang="en-US"/>
              <a:t>of Location (Nilai Sentral)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929918" y="2045612"/>
            <a:ext cx="6663674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Measures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Variability (Variasi Data)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95324"/>
            <a:ext cx="10337562" cy="630237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Quartiles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22820" y="1115533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Quartiles are specific percentiles.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917835" y="1647904"/>
            <a:ext cx="7069068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Quartile = 25th Percentile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926871" y="2142175"/>
            <a:ext cx="891868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Second Quartile = 50th Percentile = Median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927215" y="2604696"/>
            <a:ext cx="7094406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Third Quartile = 75th Percentile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89740"/>
            <a:ext cx="10337562" cy="63658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Third Quartile (75</a:t>
            </a:r>
            <a:r>
              <a:rPr lang="en-US" baseline="30000" dirty="0"/>
              <a:t>th</a:t>
            </a:r>
            <a:r>
              <a:rPr lang="en-US" dirty="0"/>
              <a:t> Percentile)</a:t>
            </a:r>
          </a:p>
        </p:txBody>
      </p:sp>
      <p:sp>
        <p:nvSpPr>
          <p:cNvPr id="133288" name="Rectangle 1192"/>
          <p:cNvSpPr>
            <a:spLocks noChangeArrowheads="1"/>
          </p:cNvSpPr>
          <p:nvPr/>
        </p:nvSpPr>
        <p:spPr bwMode="auto">
          <a:xfrm>
            <a:off x="2356356" y="1538977"/>
            <a:ext cx="767682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/100)(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+ 1) = (75/100)(70 + 1) = 53.25</a:t>
            </a:r>
          </a:p>
        </p:txBody>
      </p:sp>
      <p:sp>
        <p:nvSpPr>
          <p:cNvPr id="133289" name="Rectangle 1193"/>
          <p:cNvSpPr>
            <a:spLocks noChangeArrowheads="1"/>
          </p:cNvSpPr>
          <p:nvPr/>
        </p:nvSpPr>
        <p:spPr bwMode="auto">
          <a:xfrm>
            <a:off x="4053946" y="2780386"/>
            <a:ext cx="4231306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Third quartile =   625 + .25(625 – 625) =   625</a:t>
            </a:r>
          </a:p>
        </p:txBody>
      </p:sp>
      <p:sp>
        <p:nvSpPr>
          <p:cNvPr id="133881" name="Rectangle 1785"/>
          <p:cNvSpPr>
            <a:spLocks noChangeArrowheads="1"/>
          </p:cNvSpPr>
          <p:nvPr/>
        </p:nvSpPr>
        <p:spPr bwMode="auto">
          <a:xfrm>
            <a:off x="909979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133283" name="Rectangle 1187"/>
          <p:cNvSpPr>
            <a:spLocks noChangeArrowheads="1"/>
          </p:cNvSpPr>
          <p:nvPr/>
        </p:nvSpPr>
        <p:spPr bwMode="auto">
          <a:xfrm>
            <a:off x="2998680" y="5192107"/>
            <a:ext cx="1931665" cy="374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192"/>
          <p:cNvSpPr>
            <a:spLocks noChangeArrowheads="1"/>
          </p:cNvSpPr>
          <p:nvPr/>
        </p:nvSpPr>
        <p:spPr bwMode="auto">
          <a:xfrm>
            <a:off x="1902706" y="1988456"/>
            <a:ext cx="8636113" cy="76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(the 53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rd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plus .25 times the </a:t>
            </a:r>
          </a:p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difference between the 54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53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rd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values)</a:t>
            </a:r>
          </a:p>
        </p:txBody>
      </p:sp>
      <p:sp>
        <p:nvSpPr>
          <p:cNvPr id="133280" name="Oval 1184"/>
          <p:cNvSpPr>
            <a:spLocks noChangeArrowheads="1"/>
          </p:cNvSpPr>
          <p:nvPr/>
        </p:nvSpPr>
        <p:spPr bwMode="auto">
          <a:xfrm>
            <a:off x="8273302" y="2722424"/>
            <a:ext cx="852209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3" name="Group 2"/>
          <p:cNvGrpSpPr/>
          <p:nvPr/>
        </p:nvGrpSpPr>
        <p:grpSpPr>
          <a:xfrm>
            <a:off x="910028" y="3308349"/>
            <a:ext cx="10341785" cy="2737419"/>
            <a:chOff x="1149933" y="2683820"/>
            <a:chExt cx="10341785" cy="2737419"/>
          </a:xfrm>
        </p:grpSpPr>
        <p:sp>
          <p:nvSpPr>
            <p:cNvPr id="2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5" name="Rectangle 4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6" name="Group 5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Rectangle 133878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5" name="Rectangle 133879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133881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133882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133883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133884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133885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133886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17407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17408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17410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17411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17412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17413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17414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17415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17416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17417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17418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17419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7420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7421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1742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17423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7424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7425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7426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17427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7428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7429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7430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7431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7432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7433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7434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7435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17436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17437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7438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402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33887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33888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33889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133890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133891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133892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133893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133894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3895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3896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3897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3898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3899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3900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133901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133902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133903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133904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133905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133906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133907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133908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133909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133910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133911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133912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133913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133914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133915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133916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133917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133918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133919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133920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133921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3922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3923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133924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3925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3926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3927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3928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3929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3930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3931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3932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3933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3934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3935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3936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133937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3938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3939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3940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3941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3942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3943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3944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3945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3946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3947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3948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133949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133950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3951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3952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395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395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3955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395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13395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395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395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396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396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396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396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396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396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396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396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396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3969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397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397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397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397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397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397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13397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3977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397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397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398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3981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3982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3983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3984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3985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3986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3987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3988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3989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3990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3991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3992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3993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3994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3995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3996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133997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133998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7" name="Rectangle 6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7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8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9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0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1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2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3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4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5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6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7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8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19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0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1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2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4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5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6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27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28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29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30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3280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3281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3283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3284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3285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3286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3289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3290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3291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3292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3293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3294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3295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3296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3297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3298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3299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3300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3301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3302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3303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3304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3305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3306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3307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133308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133309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133310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87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88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89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90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536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537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38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9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40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41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42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133855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133856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133857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133858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133859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133860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Line 243"/>
            <p:cNvSpPr>
              <a:spLocks noChangeShapeType="1"/>
            </p:cNvSpPr>
            <p:nvPr/>
          </p:nvSpPr>
          <p:spPr bwMode="auto">
            <a:xfrm>
              <a:off x="1149933" y="2820339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8" name="Rectangle 133862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9" name="Rectangle 133863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Line 251"/>
            <p:cNvSpPr>
              <a:spLocks noChangeShapeType="1"/>
            </p:cNvSpPr>
            <p:nvPr/>
          </p:nvSpPr>
          <p:spPr bwMode="auto">
            <a:xfrm>
              <a:off x="1149933" y="4237977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1" name="Rectangle 133865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133866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3" name="Line 257"/>
            <p:cNvSpPr>
              <a:spLocks noChangeShapeType="1"/>
            </p:cNvSpPr>
            <p:nvPr/>
          </p:nvSpPr>
          <p:spPr bwMode="auto">
            <a:xfrm>
              <a:off x="1149933" y="5303189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4" name="Rectangle 133868"/>
            <p:cNvSpPr>
              <a:spLocks noChangeArrowheads="1"/>
            </p:cNvSpPr>
            <p:nvPr/>
          </p:nvSpPr>
          <p:spPr bwMode="auto">
            <a:xfrm>
              <a:off x="1149933" y="5303189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Rectangle 13387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133871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Rectangle 133872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133874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133875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Rectangle 133876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133877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84199"/>
            <a:ext cx="10337562" cy="852487"/>
          </a:xfrm>
        </p:spPr>
        <p:txBody>
          <a:bodyPr/>
          <a:lstStyle/>
          <a:p>
            <a:r>
              <a:rPr lang="en-US" dirty="0"/>
              <a:t>Measures </a:t>
            </a:r>
            <a:r>
              <a:rPr lang="en-US"/>
              <a:t>of Variability (Variasi data)</a:t>
            </a:r>
            <a:endParaRPr lang="en-US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924495" y="1854654"/>
            <a:ext cx="10489585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Seringkali dijadikan untuk mempertimbangkan ukuran variabilitas (dispersi), serta ukuran lokasi.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949832" y="2904451"/>
            <a:ext cx="10888382" cy="1167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Misalnya, dalam memilih pemasok A atau pemasok B mungkin mempertimbangkan tidak hanya waktu pengiriman rata-rata untuk masing-masing, tetapi juga variabilitas dalam waktu pengiriman untuk masing-masing..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18245"/>
            <a:ext cx="10337562" cy="5842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Measures of Variability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917552" y="1136650"/>
            <a:ext cx="575153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917552" y="1631950"/>
            <a:ext cx="638496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Interquartile Range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917553" y="2127250"/>
            <a:ext cx="5498164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917552" y="2622550"/>
            <a:ext cx="668901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951336" y="3124200"/>
            <a:ext cx="818390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Variation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15" y="569651"/>
            <a:ext cx="10337562" cy="674687"/>
          </a:xfrm>
          <a:noFill/>
          <a:ln/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14491" y="1079500"/>
            <a:ext cx="10565597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pada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set adalah perbedaan antara nilai terbesar dan nilai terkecil.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028791" y="3204011"/>
            <a:ext cx="10565597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Ini merupakan </a:t>
            </a: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simplest measure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dari variabilitas data.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028795" y="3658634"/>
            <a:ext cx="10565597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Dapa menjadi data</a:t>
            </a: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sensitive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untuk nilai terkecil dan terbesar data.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1071" y="1970515"/>
            <a:ext cx="4759701" cy="461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Nilai terbesar – Nilai terkecil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10847903" y="642711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effectLst/>
                <a:latin typeface="+mn-lt"/>
              </a:rPr>
              <a:t>32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5502" y="498773"/>
            <a:ext cx="10337562" cy="812800"/>
          </a:xfrm>
          <a:noFill/>
          <a:ln/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134304" name="Oval 1184"/>
          <p:cNvSpPr>
            <a:spLocks noChangeArrowheads="1"/>
          </p:cNvSpPr>
          <p:nvPr/>
        </p:nvSpPr>
        <p:spPr bwMode="auto">
          <a:xfrm>
            <a:off x="7033653" y="1979270"/>
            <a:ext cx="785149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311" name="Rectangle 1191"/>
          <p:cNvSpPr>
            <a:spLocks noChangeArrowheads="1"/>
          </p:cNvSpPr>
          <p:nvPr/>
        </p:nvSpPr>
        <p:spPr bwMode="auto">
          <a:xfrm>
            <a:off x="2635065" y="1547813"/>
            <a:ext cx="7094406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 = largest value - smallest value</a:t>
            </a:r>
          </a:p>
        </p:txBody>
      </p:sp>
      <p:sp>
        <p:nvSpPr>
          <p:cNvPr id="134312" name="Rectangle 1192"/>
          <p:cNvSpPr>
            <a:spLocks noChangeArrowheads="1"/>
          </p:cNvSpPr>
          <p:nvPr/>
        </p:nvSpPr>
        <p:spPr bwMode="auto">
          <a:xfrm>
            <a:off x="3775237" y="2005013"/>
            <a:ext cx="463670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 = 715 - 525 =   190</a:t>
            </a:r>
          </a:p>
        </p:txBody>
      </p:sp>
      <p:sp>
        <p:nvSpPr>
          <p:cNvPr id="134904" name="Rectangle 1784"/>
          <p:cNvSpPr>
            <a:spLocks noChangeArrowheads="1"/>
          </p:cNvSpPr>
          <p:nvPr/>
        </p:nvSpPr>
        <p:spPr bwMode="auto">
          <a:xfrm>
            <a:off x="904807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grpSp>
        <p:nvGrpSpPr>
          <p:cNvPr id="291" name="Group 2"/>
          <p:cNvGrpSpPr/>
          <p:nvPr/>
        </p:nvGrpSpPr>
        <p:grpSpPr>
          <a:xfrm>
            <a:off x="910028" y="2739926"/>
            <a:ext cx="10341785" cy="2737419"/>
            <a:chOff x="1149933" y="2683820"/>
            <a:chExt cx="10341785" cy="2737419"/>
          </a:xfrm>
        </p:grpSpPr>
        <p:sp>
          <p:nvSpPr>
            <p:cNvPr id="381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3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4" name="Group 6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2" name="Rectangle 20488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3" name="Rectangle 20489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4" name="Rectangle 20490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5" name="Rectangle 20491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20492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20493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20494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20495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20496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20497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20498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20499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20500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20501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20502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20503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20504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20505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20506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20507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20508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20509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20510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34304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34305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34308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34309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34312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34313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34314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34315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34316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34317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34318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134319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34320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34321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34322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134323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134324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134325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134326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4327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4328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4329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4330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4331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4332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13433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134334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364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365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366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367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370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375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376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377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401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403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404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407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411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41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420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421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428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438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4911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4912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4913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4914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4915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4916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4917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4918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4919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4920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4921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4922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4923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4924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134925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4926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4927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4928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4929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4930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4931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4932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4933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4934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4935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4936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4937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4938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4939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4940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4941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4942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134943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4944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4945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4946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4947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4948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4949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4950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4951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4952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4953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4954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4955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4956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4957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4958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4959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4960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4961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134962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4963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4964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4965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4966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4967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4968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4969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4970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4971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4972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4973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4974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4975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4976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4977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4978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4979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4980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4981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4982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5" name="Rectangle 7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Rectangle 8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9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10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1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2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3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4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5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6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7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8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9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0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1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2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3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4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5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6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9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0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461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134879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34880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4881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4882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4883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4884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4885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4886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4887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4888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4889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4890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4891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4892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4893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4894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4895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4896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4897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4898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4899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4900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4901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4902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4904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4905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4906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134907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134908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134909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134910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486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487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87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88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89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34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5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36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37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38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20479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Rectangle 20480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20482"/>
            <p:cNvSpPr>
              <a:spLocks noChangeArrowheads="1"/>
            </p:cNvSpPr>
            <p:nvPr/>
          </p:nvSpPr>
          <p:spPr bwMode="auto">
            <a:xfrm>
              <a:off x="1149933" y="5303189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3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4" name="Rectangle 20484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Rectangle 20485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20486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20487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4307" name="Rectangle 1187"/>
          <p:cNvSpPr>
            <a:spLocks noChangeArrowheads="1"/>
          </p:cNvSpPr>
          <p:nvPr/>
        </p:nvSpPr>
        <p:spPr bwMode="auto">
          <a:xfrm>
            <a:off x="10166386" y="4993238"/>
            <a:ext cx="940119" cy="374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308" name="Rectangle 1188"/>
          <p:cNvSpPr>
            <a:spLocks noChangeArrowheads="1"/>
          </p:cNvSpPr>
          <p:nvPr/>
        </p:nvSpPr>
        <p:spPr bwMode="auto">
          <a:xfrm>
            <a:off x="923107" y="2848024"/>
            <a:ext cx="955514" cy="374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7840" y="594912"/>
            <a:ext cx="10337562" cy="642938"/>
          </a:xfrm>
          <a:noFill/>
          <a:ln/>
        </p:spPr>
        <p:txBody>
          <a:bodyPr/>
          <a:lstStyle/>
          <a:p>
            <a:r>
              <a:rPr lang="en-US" dirty="0"/>
              <a:t>Interquartile Range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21190" y="1951920"/>
            <a:ext cx="10286888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Interquartile range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dari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set adalah perbedaan antara third quartile (Q3) dan (Q1).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46527" y="2771070"/>
            <a:ext cx="10236214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Merupakan luas area untuk dengan jarak 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50%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dari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data.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8396" y="540594"/>
            <a:ext cx="10337562" cy="762000"/>
          </a:xfrm>
          <a:noFill/>
          <a:ln/>
        </p:spPr>
        <p:txBody>
          <a:bodyPr/>
          <a:lstStyle/>
          <a:p>
            <a:r>
              <a:rPr lang="en-US" dirty="0"/>
              <a:t>Interquartile Range (IQR)</a:t>
            </a:r>
          </a:p>
        </p:txBody>
      </p:sp>
      <p:sp>
        <p:nvSpPr>
          <p:cNvPr id="135328" name="Oval 1184"/>
          <p:cNvSpPr>
            <a:spLocks noChangeArrowheads="1"/>
          </p:cNvSpPr>
          <p:nvPr/>
        </p:nvSpPr>
        <p:spPr bwMode="auto">
          <a:xfrm>
            <a:off x="7581653" y="2374557"/>
            <a:ext cx="672644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336" name="Rectangle 1192"/>
          <p:cNvSpPr>
            <a:spLocks noChangeArrowheads="1"/>
          </p:cNvSpPr>
          <p:nvPr/>
        </p:nvSpPr>
        <p:spPr bwMode="auto">
          <a:xfrm>
            <a:off x="3825912" y="1524000"/>
            <a:ext cx="451001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3rd Quartile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3) = 625</a:t>
            </a:r>
          </a:p>
        </p:txBody>
      </p:sp>
      <p:sp>
        <p:nvSpPr>
          <p:cNvPr id="135337" name="Rectangle 1193"/>
          <p:cNvSpPr>
            <a:spLocks noChangeArrowheads="1"/>
          </p:cNvSpPr>
          <p:nvPr/>
        </p:nvSpPr>
        <p:spPr bwMode="auto">
          <a:xfrm>
            <a:off x="3825912" y="1924050"/>
            <a:ext cx="4510015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1st Quartile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1) = 545</a:t>
            </a:r>
          </a:p>
        </p:txBody>
      </p:sp>
      <p:sp>
        <p:nvSpPr>
          <p:cNvPr id="135338" name="Rectangle 1194"/>
          <p:cNvSpPr>
            <a:spLocks noChangeArrowheads="1"/>
          </p:cNvSpPr>
          <p:nvPr/>
        </p:nvSpPr>
        <p:spPr bwMode="auto">
          <a:xfrm>
            <a:off x="1748264" y="2362200"/>
            <a:ext cx="881733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IQR =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3 -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 = 625 - 545 =   80</a:t>
            </a:r>
          </a:p>
        </p:txBody>
      </p:sp>
      <p:sp>
        <p:nvSpPr>
          <p:cNvPr id="135930" name="Rectangle 1786"/>
          <p:cNvSpPr>
            <a:spLocks noChangeArrowheads="1"/>
          </p:cNvSpPr>
          <p:nvPr/>
        </p:nvSpPr>
        <p:spPr bwMode="auto">
          <a:xfrm>
            <a:off x="922625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0028" y="3048852"/>
            <a:ext cx="10341785" cy="2737419"/>
            <a:chOff x="910027" y="3048851"/>
            <a:chExt cx="10341785" cy="2737419"/>
          </a:xfrm>
        </p:grpSpPr>
        <p:sp>
          <p:nvSpPr>
            <p:cNvPr id="384" name="Rectangle 4"/>
            <p:cNvSpPr/>
            <p:nvPr/>
          </p:nvSpPr>
          <p:spPr>
            <a:xfrm>
              <a:off x="923489" y="3048851"/>
              <a:ext cx="10177540" cy="27374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5331" name="Rectangle 1187"/>
            <p:cNvSpPr>
              <a:spLocks noChangeArrowheads="1"/>
            </p:cNvSpPr>
            <p:nvPr/>
          </p:nvSpPr>
          <p:spPr bwMode="auto">
            <a:xfrm>
              <a:off x="3018252" y="5303974"/>
              <a:ext cx="1936807" cy="37465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332" name="Rectangle 1188"/>
            <p:cNvSpPr>
              <a:spLocks noChangeArrowheads="1"/>
            </p:cNvSpPr>
            <p:nvPr/>
          </p:nvSpPr>
          <p:spPr bwMode="auto">
            <a:xfrm>
              <a:off x="7125526" y="3880849"/>
              <a:ext cx="1959406" cy="37465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0027" y="3185370"/>
              <a:ext cx="10341785" cy="2517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6" name="Rectangle 8"/>
            <p:cNvSpPr>
              <a:spLocks noChangeArrowheads="1"/>
            </p:cNvSpPr>
            <p:nvPr/>
          </p:nvSpPr>
          <p:spPr bwMode="auto">
            <a:xfrm>
              <a:off x="929031" y="3199658"/>
              <a:ext cx="10320671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7" name="Group 9"/>
            <p:cNvGrpSpPr>
              <a:grpSpLocks/>
            </p:cNvGrpSpPr>
            <p:nvPr/>
          </p:nvGrpSpPr>
          <p:grpSpPr bwMode="auto">
            <a:xfrm>
              <a:off x="912139" y="3187109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5" name="Rectangle 22545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22546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22547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22548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22549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22550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22551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22552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22553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22554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22555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22556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22557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22558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367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370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373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378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379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35903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35904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135905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35906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35907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135908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35909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35910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35911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35912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35913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35914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35915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35916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135917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135918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35919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135920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35921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35922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35923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135924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135925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135926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135927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5928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5930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5931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5932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5933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5934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391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406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410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427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135935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135936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135937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135938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135939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135940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135941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135942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135943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135944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135945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135946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135947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135948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135949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135950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5951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5952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135953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5954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5955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5956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5957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5958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5959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5960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5961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5962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5963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5964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5965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596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596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596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596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597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597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597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597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597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597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597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13597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13597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597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598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598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5982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5983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5984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5985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5986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5987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5988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5989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5990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5991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5992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5993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5994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5995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5996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5997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5998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5999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6000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6001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6002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6003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6004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6005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6006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6007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6008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6009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6010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6011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6012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6013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6014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6015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6016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6017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6018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6019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6020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6021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6022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136023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136024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7" name="Rectangle 136025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8" name="Rectangle 10"/>
            <p:cNvSpPr>
              <a:spLocks noChangeArrowheads="1"/>
            </p:cNvSpPr>
            <p:nvPr/>
          </p:nvSpPr>
          <p:spPr bwMode="auto">
            <a:xfrm>
              <a:off x="1167621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1"/>
            <p:cNvSpPr>
              <a:spLocks noChangeArrowheads="1"/>
            </p:cNvSpPr>
            <p:nvPr/>
          </p:nvSpPr>
          <p:spPr bwMode="auto">
            <a:xfrm>
              <a:off x="2195889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2"/>
            <p:cNvSpPr>
              <a:spLocks noChangeArrowheads="1"/>
            </p:cNvSpPr>
            <p:nvPr/>
          </p:nvSpPr>
          <p:spPr bwMode="auto">
            <a:xfrm>
              <a:off x="3226267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3"/>
            <p:cNvSpPr>
              <a:spLocks noChangeArrowheads="1"/>
            </p:cNvSpPr>
            <p:nvPr/>
          </p:nvSpPr>
          <p:spPr bwMode="auto">
            <a:xfrm>
              <a:off x="4256644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4"/>
            <p:cNvSpPr>
              <a:spLocks noChangeArrowheads="1"/>
            </p:cNvSpPr>
            <p:nvPr/>
          </p:nvSpPr>
          <p:spPr bwMode="auto">
            <a:xfrm>
              <a:off x="5284910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5"/>
            <p:cNvSpPr>
              <a:spLocks noChangeArrowheads="1"/>
            </p:cNvSpPr>
            <p:nvPr/>
          </p:nvSpPr>
          <p:spPr bwMode="auto">
            <a:xfrm>
              <a:off x="6315288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6"/>
            <p:cNvSpPr>
              <a:spLocks noChangeArrowheads="1"/>
            </p:cNvSpPr>
            <p:nvPr/>
          </p:nvSpPr>
          <p:spPr bwMode="auto">
            <a:xfrm>
              <a:off x="7343555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7"/>
            <p:cNvSpPr>
              <a:spLocks noChangeArrowheads="1"/>
            </p:cNvSpPr>
            <p:nvPr/>
          </p:nvSpPr>
          <p:spPr bwMode="auto">
            <a:xfrm>
              <a:off x="8373933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8"/>
            <p:cNvSpPr>
              <a:spLocks noChangeArrowheads="1"/>
            </p:cNvSpPr>
            <p:nvPr/>
          </p:nvSpPr>
          <p:spPr bwMode="auto">
            <a:xfrm>
              <a:off x="9404311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9"/>
            <p:cNvSpPr>
              <a:spLocks noChangeArrowheads="1"/>
            </p:cNvSpPr>
            <p:nvPr/>
          </p:nvSpPr>
          <p:spPr bwMode="auto">
            <a:xfrm>
              <a:off x="10432577" y="3204420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0"/>
            <p:cNvSpPr>
              <a:spLocks noChangeArrowheads="1"/>
            </p:cNvSpPr>
            <p:nvPr/>
          </p:nvSpPr>
          <p:spPr bwMode="auto">
            <a:xfrm>
              <a:off x="1167621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1"/>
            <p:cNvSpPr>
              <a:spLocks noChangeArrowheads="1"/>
            </p:cNvSpPr>
            <p:nvPr/>
          </p:nvSpPr>
          <p:spPr bwMode="auto">
            <a:xfrm>
              <a:off x="2195889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2"/>
            <p:cNvSpPr>
              <a:spLocks noChangeArrowheads="1"/>
            </p:cNvSpPr>
            <p:nvPr/>
          </p:nvSpPr>
          <p:spPr bwMode="auto">
            <a:xfrm>
              <a:off x="3226267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3"/>
            <p:cNvSpPr>
              <a:spLocks noChangeArrowheads="1"/>
            </p:cNvSpPr>
            <p:nvPr/>
          </p:nvSpPr>
          <p:spPr bwMode="auto">
            <a:xfrm>
              <a:off x="4256644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4"/>
            <p:cNvSpPr>
              <a:spLocks noChangeArrowheads="1"/>
            </p:cNvSpPr>
            <p:nvPr/>
          </p:nvSpPr>
          <p:spPr bwMode="auto">
            <a:xfrm>
              <a:off x="5284910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5"/>
            <p:cNvSpPr>
              <a:spLocks noChangeArrowheads="1"/>
            </p:cNvSpPr>
            <p:nvPr/>
          </p:nvSpPr>
          <p:spPr bwMode="auto">
            <a:xfrm>
              <a:off x="6315288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6"/>
            <p:cNvSpPr>
              <a:spLocks noChangeArrowheads="1"/>
            </p:cNvSpPr>
            <p:nvPr/>
          </p:nvSpPr>
          <p:spPr bwMode="auto">
            <a:xfrm>
              <a:off x="7343555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7"/>
            <p:cNvSpPr>
              <a:spLocks noChangeArrowheads="1"/>
            </p:cNvSpPr>
            <p:nvPr/>
          </p:nvSpPr>
          <p:spPr bwMode="auto">
            <a:xfrm>
              <a:off x="8373933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8"/>
            <p:cNvSpPr>
              <a:spLocks noChangeArrowheads="1"/>
            </p:cNvSpPr>
            <p:nvPr/>
          </p:nvSpPr>
          <p:spPr bwMode="auto">
            <a:xfrm>
              <a:off x="9404311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9"/>
            <p:cNvSpPr>
              <a:spLocks noChangeArrowheads="1"/>
            </p:cNvSpPr>
            <p:nvPr/>
          </p:nvSpPr>
          <p:spPr bwMode="auto">
            <a:xfrm>
              <a:off x="10432577" y="3560021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0"/>
            <p:cNvSpPr>
              <a:spLocks noChangeArrowheads="1"/>
            </p:cNvSpPr>
            <p:nvPr/>
          </p:nvSpPr>
          <p:spPr bwMode="auto">
            <a:xfrm>
              <a:off x="1167621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448"/>
            <p:cNvSpPr>
              <a:spLocks noChangeArrowheads="1"/>
            </p:cNvSpPr>
            <p:nvPr/>
          </p:nvSpPr>
          <p:spPr bwMode="auto">
            <a:xfrm>
              <a:off x="2195889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474"/>
            <p:cNvSpPr>
              <a:spLocks noChangeArrowheads="1"/>
            </p:cNvSpPr>
            <p:nvPr/>
          </p:nvSpPr>
          <p:spPr bwMode="auto">
            <a:xfrm>
              <a:off x="3226267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35328"/>
            <p:cNvSpPr>
              <a:spLocks noChangeArrowheads="1"/>
            </p:cNvSpPr>
            <p:nvPr/>
          </p:nvSpPr>
          <p:spPr bwMode="auto">
            <a:xfrm>
              <a:off x="4256644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5329"/>
            <p:cNvSpPr>
              <a:spLocks noChangeArrowheads="1"/>
            </p:cNvSpPr>
            <p:nvPr/>
          </p:nvSpPr>
          <p:spPr bwMode="auto">
            <a:xfrm>
              <a:off x="5284910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5332"/>
            <p:cNvSpPr>
              <a:spLocks noChangeArrowheads="1"/>
            </p:cNvSpPr>
            <p:nvPr/>
          </p:nvSpPr>
          <p:spPr bwMode="auto">
            <a:xfrm>
              <a:off x="6315288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5333"/>
            <p:cNvSpPr>
              <a:spLocks noChangeArrowheads="1"/>
            </p:cNvSpPr>
            <p:nvPr/>
          </p:nvSpPr>
          <p:spPr bwMode="auto">
            <a:xfrm>
              <a:off x="7343555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5334"/>
            <p:cNvSpPr>
              <a:spLocks noChangeArrowheads="1"/>
            </p:cNvSpPr>
            <p:nvPr/>
          </p:nvSpPr>
          <p:spPr bwMode="auto">
            <a:xfrm>
              <a:off x="8373933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5338"/>
            <p:cNvSpPr>
              <a:spLocks noChangeArrowheads="1"/>
            </p:cNvSpPr>
            <p:nvPr/>
          </p:nvSpPr>
          <p:spPr bwMode="auto">
            <a:xfrm>
              <a:off x="9404311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5339"/>
            <p:cNvSpPr>
              <a:spLocks noChangeArrowheads="1"/>
            </p:cNvSpPr>
            <p:nvPr/>
          </p:nvSpPr>
          <p:spPr bwMode="auto">
            <a:xfrm>
              <a:off x="10432577" y="39140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5340"/>
            <p:cNvSpPr>
              <a:spLocks noChangeArrowheads="1"/>
            </p:cNvSpPr>
            <p:nvPr/>
          </p:nvSpPr>
          <p:spPr bwMode="auto">
            <a:xfrm>
              <a:off x="1167621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5341"/>
            <p:cNvSpPr>
              <a:spLocks noChangeArrowheads="1"/>
            </p:cNvSpPr>
            <p:nvPr/>
          </p:nvSpPr>
          <p:spPr bwMode="auto">
            <a:xfrm>
              <a:off x="2195889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5342"/>
            <p:cNvSpPr>
              <a:spLocks noChangeArrowheads="1"/>
            </p:cNvSpPr>
            <p:nvPr/>
          </p:nvSpPr>
          <p:spPr bwMode="auto">
            <a:xfrm>
              <a:off x="3226267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5343"/>
            <p:cNvSpPr>
              <a:spLocks noChangeArrowheads="1"/>
            </p:cNvSpPr>
            <p:nvPr/>
          </p:nvSpPr>
          <p:spPr bwMode="auto">
            <a:xfrm>
              <a:off x="4256644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5344"/>
            <p:cNvSpPr>
              <a:spLocks noChangeArrowheads="1"/>
            </p:cNvSpPr>
            <p:nvPr/>
          </p:nvSpPr>
          <p:spPr bwMode="auto">
            <a:xfrm>
              <a:off x="5284910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5345"/>
            <p:cNvSpPr>
              <a:spLocks noChangeArrowheads="1"/>
            </p:cNvSpPr>
            <p:nvPr/>
          </p:nvSpPr>
          <p:spPr bwMode="auto">
            <a:xfrm>
              <a:off x="6315288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5346"/>
            <p:cNvSpPr>
              <a:spLocks noChangeArrowheads="1"/>
            </p:cNvSpPr>
            <p:nvPr/>
          </p:nvSpPr>
          <p:spPr bwMode="auto">
            <a:xfrm>
              <a:off x="7343555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5347"/>
            <p:cNvSpPr>
              <a:spLocks noChangeArrowheads="1"/>
            </p:cNvSpPr>
            <p:nvPr/>
          </p:nvSpPr>
          <p:spPr bwMode="auto">
            <a:xfrm>
              <a:off x="8373933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5348"/>
            <p:cNvSpPr>
              <a:spLocks noChangeArrowheads="1"/>
            </p:cNvSpPr>
            <p:nvPr/>
          </p:nvSpPr>
          <p:spPr bwMode="auto">
            <a:xfrm>
              <a:off x="9404311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5349"/>
            <p:cNvSpPr>
              <a:spLocks noChangeArrowheads="1"/>
            </p:cNvSpPr>
            <p:nvPr/>
          </p:nvSpPr>
          <p:spPr bwMode="auto">
            <a:xfrm>
              <a:off x="10432577" y="4269633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5350"/>
            <p:cNvSpPr>
              <a:spLocks noChangeArrowheads="1"/>
            </p:cNvSpPr>
            <p:nvPr/>
          </p:nvSpPr>
          <p:spPr bwMode="auto">
            <a:xfrm>
              <a:off x="1167621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5351"/>
            <p:cNvSpPr>
              <a:spLocks noChangeArrowheads="1"/>
            </p:cNvSpPr>
            <p:nvPr/>
          </p:nvSpPr>
          <p:spPr bwMode="auto">
            <a:xfrm>
              <a:off x="2195889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5352"/>
            <p:cNvSpPr>
              <a:spLocks noChangeArrowheads="1"/>
            </p:cNvSpPr>
            <p:nvPr/>
          </p:nvSpPr>
          <p:spPr bwMode="auto">
            <a:xfrm>
              <a:off x="3226267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5353"/>
            <p:cNvSpPr>
              <a:spLocks noChangeArrowheads="1"/>
            </p:cNvSpPr>
            <p:nvPr/>
          </p:nvSpPr>
          <p:spPr bwMode="auto">
            <a:xfrm>
              <a:off x="4256644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5354"/>
            <p:cNvSpPr>
              <a:spLocks noChangeArrowheads="1"/>
            </p:cNvSpPr>
            <p:nvPr/>
          </p:nvSpPr>
          <p:spPr bwMode="auto">
            <a:xfrm>
              <a:off x="5284910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5355"/>
            <p:cNvSpPr>
              <a:spLocks noChangeArrowheads="1"/>
            </p:cNvSpPr>
            <p:nvPr/>
          </p:nvSpPr>
          <p:spPr bwMode="auto">
            <a:xfrm>
              <a:off x="6315288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5356"/>
            <p:cNvSpPr>
              <a:spLocks noChangeArrowheads="1"/>
            </p:cNvSpPr>
            <p:nvPr/>
          </p:nvSpPr>
          <p:spPr bwMode="auto">
            <a:xfrm>
              <a:off x="7343555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5357"/>
            <p:cNvSpPr>
              <a:spLocks noChangeArrowheads="1"/>
            </p:cNvSpPr>
            <p:nvPr/>
          </p:nvSpPr>
          <p:spPr bwMode="auto">
            <a:xfrm>
              <a:off x="8373933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5358"/>
            <p:cNvSpPr>
              <a:spLocks noChangeArrowheads="1"/>
            </p:cNvSpPr>
            <p:nvPr/>
          </p:nvSpPr>
          <p:spPr bwMode="auto">
            <a:xfrm>
              <a:off x="9404311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494"/>
            <p:cNvSpPr>
              <a:spLocks noChangeArrowheads="1"/>
            </p:cNvSpPr>
            <p:nvPr/>
          </p:nvSpPr>
          <p:spPr bwMode="auto">
            <a:xfrm>
              <a:off x="10432577" y="4623645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287"/>
            <p:cNvSpPr>
              <a:spLocks noChangeArrowheads="1"/>
            </p:cNvSpPr>
            <p:nvPr/>
          </p:nvSpPr>
          <p:spPr bwMode="auto">
            <a:xfrm>
              <a:off x="1167621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288"/>
            <p:cNvSpPr>
              <a:spLocks noChangeArrowheads="1"/>
            </p:cNvSpPr>
            <p:nvPr/>
          </p:nvSpPr>
          <p:spPr bwMode="auto">
            <a:xfrm>
              <a:off x="2195889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89"/>
            <p:cNvSpPr>
              <a:spLocks noChangeArrowheads="1"/>
            </p:cNvSpPr>
            <p:nvPr/>
          </p:nvSpPr>
          <p:spPr bwMode="auto">
            <a:xfrm>
              <a:off x="3226267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90"/>
            <p:cNvSpPr>
              <a:spLocks noChangeArrowheads="1"/>
            </p:cNvSpPr>
            <p:nvPr/>
          </p:nvSpPr>
          <p:spPr bwMode="auto">
            <a:xfrm>
              <a:off x="4256644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91"/>
            <p:cNvSpPr>
              <a:spLocks noChangeArrowheads="1"/>
            </p:cNvSpPr>
            <p:nvPr/>
          </p:nvSpPr>
          <p:spPr bwMode="auto">
            <a:xfrm>
              <a:off x="5284910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92"/>
            <p:cNvSpPr>
              <a:spLocks noChangeArrowheads="1"/>
            </p:cNvSpPr>
            <p:nvPr/>
          </p:nvSpPr>
          <p:spPr bwMode="auto">
            <a:xfrm>
              <a:off x="6315288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93"/>
            <p:cNvSpPr>
              <a:spLocks noChangeArrowheads="1"/>
            </p:cNvSpPr>
            <p:nvPr/>
          </p:nvSpPr>
          <p:spPr bwMode="auto">
            <a:xfrm>
              <a:off x="7343555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513"/>
            <p:cNvSpPr>
              <a:spLocks noChangeArrowheads="1"/>
            </p:cNvSpPr>
            <p:nvPr/>
          </p:nvSpPr>
          <p:spPr bwMode="auto">
            <a:xfrm>
              <a:off x="8373933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37"/>
            <p:cNvSpPr>
              <a:spLocks noChangeArrowheads="1"/>
            </p:cNvSpPr>
            <p:nvPr/>
          </p:nvSpPr>
          <p:spPr bwMode="auto">
            <a:xfrm>
              <a:off x="9404311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8"/>
            <p:cNvSpPr>
              <a:spLocks noChangeArrowheads="1"/>
            </p:cNvSpPr>
            <p:nvPr/>
          </p:nvSpPr>
          <p:spPr bwMode="auto">
            <a:xfrm>
              <a:off x="10432577" y="49776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39"/>
            <p:cNvSpPr>
              <a:spLocks noChangeArrowheads="1"/>
            </p:cNvSpPr>
            <p:nvPr/>
          </p:nvSpPr>
          <p:spPr bwMode="auto">
            <a:xfrm>
              <a:off x="1167621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40"/>
            <p:cNvSpPr>
              <a:spLocks noChangeArrowheads="1"/>
            </p:cNvSpPr>
            <p:nvPr/>
          </p:nvSpPr>
          <p:spPr bwMode="auto">
            <a:xfrm>
              <a:off x="2195889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41"/>
            <p:cNvSpPr>
              <a:spLocks noChangeArrowheads="1"/>
            </p:cNvSpPr>
            <p:nvPr/>
          </p:nvSpPr>
          <p:spPr bwMode="auto">
            <a:xfrm>
              <a:off x="3226267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42"/>
            <p:cNvSpPr>
              <a:spLocks noChangeArrowheads="1"/>
            </p:cNvSpPr>
            <p:nvPr/>
          </p:nvSpPr>
          <p:spPr bwMode="auto">
            <a:xfrm>
              <a:off x="4256644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22527"/>
            <p:cNvSpPr>
              <a:spLocks noChangeArrowheads="1"/>
            </p:cNvSpPr>
            <p:nvPr/>
          </p:nvSpPr>
          <p:spPr bwMode="auto">
            <a:xfrm>
              <a:off x="5284910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22528"/>
            <p:cNvSpPr>
              <a:spLocks noChangeArrowheads="1"/>
            </p:cNvSpPr>
            <p:nvPr/>
          </p:nvSpPr>
          <p:spPr bwMode="auto">
            <a:xfrm>
              <a:off x="6315288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22530"/>
            <p:cNvSpPr>
              <a:spLocks noChangeArrowheads="1"/>
            </p:cNvSpPr>
            <p:nvPr/>
          </p:nvSpPr>
          <p:spPr bwMode="auto">
            <a:xfrm>
              <a:off x="7343555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22531"/>
            <p:cNvSpPr>
              <a:spLocks noChangeArrowheads="1"/>
            </p:cNvSpPr>
            <p:nvPr/>
          </p:nvSpPr>
          <p:spPr bwMode="auto">
            <a:xfrm>
              <a:off x="8373933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22532"/>
            <p:cNvSpPr>
              <a:spLocks noChangeArrowheads="1"/>
            </p:cNvSpPr>
            <p:nvPr/>
          </p:nvSpPr>
          <p:spPr bwMode="auto">
            <a:xfrm>
              <a:off x="9404311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22533"/>
            <p:cNvSpPr>
              <a:spLocks noChangeArrowheads="1"/>
            </p:cNvSpPr>
            <p:nvPr/>
          </p:nvSpPr>
          <p:spPr bwMode="auto">
            <a:xfrm>
              <a:off x="10432577" y="5333258"/>
              <a:ext cx="428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22534"/>
            <p:cNvSpPr>
              <a:spLocks noChangeArrowheads="1"/>
            </p:cNvSpPr>
            <p:nvPr/>
          </p:nvSpPr>
          <p:spPr bwMode="auto">
            <a:xfrm>
              <a:off x="910027" y="3185370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Rectangle 22535"/>
            <p:cNvSpPr>
              <a:spLocks noChangeArrowheads="1"/>
            </p:cNvSpPr>
            <p:nvPr/>
          </p:nvSpPr>
          <p:spPr bwMode="auto">
            <a:xfrm>
              <a:off x="910027" y="4248995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22536"/>
            <p:cNvSpPr>
              <a:spLocks noChangeArrowheads="1"/>
            </p:cNvSpPr>
            <p:nvPr/>
          </p:nvSpPr>
          <p:spPr bwMode="auto">
            <a:xfrm>
              <a:off x="910027" y="4958608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3" name="Rectangle 22537"/>
            <p:cNvSpPr>
              <a:spLocks noChangeArrowheads="1"/>
            </p:cNvSpPr>
            <p:nvPr/>
          </p:nvSpPr>
          <p:spPr bwMode="auto">
            <a:xfrm>
              <a:off x="910027" y="5312620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Rectangle 22538"/>
            <p:cNvSpPr>
              <a:spLocks noChangeArrowheads="1"/>
            </p:cNvSpPr>
            <p:nvPr/>
          </p:nvSpPr>
          <p:spPr bwMode="auto">
            <a:xfrm>
              <a:off x="910027" y="5668220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Line 259"/>
            <p:cNvSpPr>
              <a:spLocks noChangeShapeType="1"/>
            </p:cNvSpPr>
            <p:nvPr/>
          </p:nvSpPr>
          <p:spPr bwMode="auto">
            <a:xfrm>
              <a:off x="910027" y="3185370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22540"/>
            <p:cNvSpPr>
              <a:spLocks noChangeArrowheads="1"/>
            </p:cNvSpPr>
            <p:nvPr/>
          </p:nvSpPr>
          <p:spPr bwMode="auto">
            <a:xfrm>
              <a:off x="910027" y="3185370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Rectangle 22541"/>
            <p:cNvSpPr>
              <a:spLocks noChangeArrowheads="1"/>
            </p:cNvSpPr>
            <p:nvPr/>
          </p:nvSpPr>
          <p:spPr bwMode="auto">
            <a:xfrm>
              <a:off x="1940405" y="3185370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22542"/>
            <p:cNvSpPr>
              <a:spLocks noChangeArrowheads="1"/>
            </p:cNvSpPr>
            <p:nvPr/>
          </p:nvSpPr>
          <p:spPr bwMode="auto">
            <a:xfrm>
              <a:off x="8116339" y="3185370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Rectangle 22543"/>
            <p:cNvSpPr>
              <a:spLocks noChangeArrowheads="1"/>
            </p:cNvSpPr>
            <p:nvPr/>
          </p:nvSpPr>
          <p:spPr bwMode="auto">
            <a:xfrm>
              <a:off x="9146717" y="3185370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22544"/>
            <p:cNvSpPr>
              <a:spLocks noChangeArrowheads="1"/>
            </p:cNvSpPr>
            <p:nvPr/>
          </p:nvSpPr>
          <p:spPr bwMode="auto">
            <a:xfrm>
              <a:off x="10174983" y="3185370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915969" y="1753997"/>
            <a:ext cx="9932168" cy="746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adalah ukuran dari variasi dari semua data.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922771" y="46908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0771" name="Rectangle 3"/>
              <p:cNvSpPr>
                <a:spLocks noChangeArrowheads="1"/>
              </p:cNvSpPr>
              <p:nvPr/>
            </p:nvSpPr>
            <p:spPr bwMode="auto">
              <a:xfrm>
                <a:off x="915969" y="2308496"/>
                <a:ext cx="9932168" cy="1155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10" indent="-342910" algn="l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Didasarkan pada perbedaan antara nilai masing-masing observasi 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</a:t>
                </a:r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401" i="1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40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terhadap 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untuk sample, </a:t>
                </a:r>
                <a:r>
                  <a:rPr lang="en-US" sz="2401" i="1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240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untuk populasi).</a:t>
                </a:r>
                <a:endParaRPr lang="en-US" sz="240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077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5969" y="2308496"/>
                <a:ext cx="9932168" cy="1155872"/>
              </a:xfrm>
              <a:prstGeom prst="rect">
                <a:avLst/>
              </a:prstGeom>
              <a:blipFill>
                <a:blip r:embed="rId3"/>
                <a:stretch>
                  <a:fillRect l="-673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915969" y="3429000"/>
            <a:ext cx="9932168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Varians berguna untuk membandingkan variabilitas dari dua variabel atau lebih.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915969" y="2603321"/>
            <a:ext cx="9932168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Untuk menghitung variance dapat menggunakan rumus berikut: 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915969" y="1695104"/>
            <a:ext cx="9932168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 merupakan </a:t>
            </a: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kuadrat rata-rata dari standar deviasi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antara masing-masing data terhadap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mean.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4406632" y="4284457"/>
            <a:ext cx="1083950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untuk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6744374" y="4284457"/>
            <a:ext cx="1544334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untuk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populasi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651559" y="3288555"/>
                <a:ext cx="2339487" cy="809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1" i="1" baseline="30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e>
                          </m:nary>
                        </m:num>
                        <m:den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59" y="3288555"/>
                <a:ext cx="2339487" cy="809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269751" y="3295817"/>
                <a:ext cx="2383601" cy="80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sz="2401" i="1" baseline="30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e>
                          </m:nary>
                        </m:num>
                        <m:den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51" y="3295817"/>
                <a:ext cx="2383601" cy="806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2771" y="46908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25" y="555018"/>
            <a:ext cx="10489585" cy="727075"/>
          </a:xfrm>
        </p:spPr>
        <p:txBody>
          <a:bodyPr/>
          <a:lstStyle/>
          <a:p>
            <a:r>
              <a:rPr lang="en-US" dirty="0"/>
              <a:t>Numerical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191" y="1339470"/>
            <a:ext cx="10489585" cy="263940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t>Jika ukuran dihitung untuk data dari sampel, mereka disebut statistik sampel.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t>Jika ukuran dihitung untuk data dari suatu populasi, itu disebut parameter populasi.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t>Statistik sampel disebut sebagai penduga titik dari parameter populasi yang sesuai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49448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903996" y="554050"/>
            <a:ext cx="10337562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15969" y="1726714"/>
            <a:ext cx="9932168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pada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set  adalah  kuadrat positive dari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variance.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915968" y="2627209"/>
            <a:ext cx="10337561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Pengukuran ini </a:t>
            </a: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sama sebagai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untuk membuat lebih mudah  interpretasi dari pada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926601" y="1644755"/>
            <a:ext cx="10634027" cy="7904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 menghitung </a:t>
            </a:r>
            <a:r>
              <a: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US" sz="240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deviation dapat menggunakan rumus berikut:            </a:t>
            </a:r>
            <a:endParaRPr lang="en-US" sz="240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10" indent="-34291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344847" y="3023483"/>
            <a:ext cx="1083950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untuk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6316759" y="3023483"/>
            <a:ext cx="1544334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untuk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92315" y="2321857"/>
                <a:ext cx="1098698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</a:rPr>
                  <a:t>s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15" y="2321857"/>
                <a:ext cx="1098698" cy="509883"/>
              </a:xfrm>
              <a:prstGeom prst="rect">
                <a:avLst/>
              </a:prstGeom>
              <a:blipFill>
                <a:blip r:embed="rId3"/>
                <a:stretch>
                  <a:fillRect l="-8889" b="-261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425158" y="2304748"/>
                <a:ext cx="1262076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s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1" i="1" dirty="0">
                                <a:solidFill>
                                  <a:srgbClr val="000000"/>
                                </a:solidFill>
                                <a:effectLst/>
                                <a:latin typeface="Symbol" panose="05050102010706020507" pitchFamily="18" charset="2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2401" i="1" dirty="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</m:e>
                          <m:sup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58" y="2304748"/>
                <a:ext cx="1262076" cy="508857"/>
              </a:xfrm>
              <a:prstGeom prst="rect">
                <a:avLst/>
              </a:prstGeom>
              <a:blipFill>
                <a:blip r:embed="rId4"/>
                <a:stretch>
                  <a:fillRect l="-6763" t="-2381" b="-261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03996" y="554050"/>
            <a:ext cx="10337562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915969" y="2371444"/>
            <a:ext cx="993216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variation dapat dihitung seperti berikut:  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63435"/>
            <a:ext cx="10337562" cy="698500"/>
          </a:xfrm>
          <a:noFill/>
          <a:ln/>
        </p:spPr>
        <p:txBody>
          <a:bodyPr/>
          <a:lstStyle/>
          <a:p>
            <a:r>
              <a:rPr lang="en-US" dirty="0"/>
              <a:t>Coefficient of Variation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15969" y="1488970"/>
            <a:ext cx="9932168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variation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mengindikasikan seberapa besar keterhubungan antara standard deviasi dengan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394553" y="4071455"/>
            <a:ext cx="1083950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untuk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486370" y="4071455"/>
            <a:ext cx="1544334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untuk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91422" y="3158141"/>
                <a:ext cx="1749325" cy="642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%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22" y="3158141"/>
                <a:ext cx="1749325" cy="642548"/>
              </a:xfrm>
              <a:prstGeom prst="rect">
                <a:avLst/>
              </a:prstGeom>
              <a:blipFill>
                <a:blip r:embed="rId3"/>
                <a:stretch>
                  <a:fillRect r="-4878" b="-85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429803" y="3155875"/>
                <a:ext cx="1763239" cy="67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den>
                        </m:f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%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03" y="3155875"/>
                <a:ext cx="1763239" cy="676467"/>
              </a:xfrm>
              <a:prstGeom prst="rect">
                <a:avLst/>
              </a:prstGeom>
              <a:blipFill>
                <a:blip r:embed="rId4"/>
                <a:stretch>
                  <a:fillRect r="-4844" b="-270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54" name="Oval 1186"/>
          <p:cNvSpPr>
            <a:spLocks noChangeArrowheads="1"/>
          </p:cNvSpPr>
          <p:nvPr/>
        </p:nvSpPr>
        <p:spPr bwMode="auto">
          <a:xfrm>
            <a:off x="7112490" y="3883836"/>
            <a:ext cx="1163977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355" name="Oval 1187"/>
          <p:cNvSpPr>
            <a:spLocks noChangeArrowheads="1"/>
          </p:cNvSpPr>
          <p:nvPr/>
        </p:nvSpPr>
        <p:spPr bwMode="auto">
          <a:xfrm>
            <a:off x="7599111" y="5273535"/>
            <a:ext cx="1195228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356" name="Oval 1188"/>
          <p:cNvSpPr>
            <a:spLocks noChangeArrowheads="1"/>
          </p:cNvSpPr>
          <p:nvPr/>
        </p:nvSpPr>
        <p:spPr bwMode="auto">
          <a:xfrm>
            <a:off x="6177679" y="2704248"/>
            <a:ext cx="1614905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365" name="Rectangle 1197"/>
          <p:cNvSpPr>
            <a:spLocks noChangeArrowheads="1"/>
          </p:cNvSpPr>
          <p:nvPr/>
        </p:nvSpPr>
        <p:spPr bwMode="auto">
          <a:xfrm>
            <a:off x="1401989" y="2183941"/>
            <a:ext cx="5244793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136366" name="Rectangle 1198"/>
          <p:cNvSpPr>
            <a:spLocks noChangeArrowheads="1"/>
          </p:cNvSpPr>
          <p:nvPr/>
        </p:nvSpPr>
        <p:spPr bwMode="auto">
          <a:xfrm>
            <a:off x="1401990" y="3328095"/>
            <a:ext cx="5751536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136367" name="Rectangle 1199"/>
          <p:cNvSpPr>
            <a:spLocks noChangeArrowheads="1"/>
          </p:cNvSpPr>
          <p:nvPr/>
        </p:nvSpPr>
        <p:spPr bwMode="auto">
          <a:xfrm>
            <a:off x="1401990" y="4584876"/>
            <a:ext cx="5751536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Variation</a:t>
            </a:r>
          </a:p>
        </p:txBody>
      </p:sp>
      <p:sp>
        <p:nvSpPr>
          <p:cNvPr id="136370" name="Rectangle 1202"/>
          <p:cNvSpPr>
            <a:spLocks noChangeArrowheads="1"/>
          </p:cNvSpPr>
          <p:nvPr/>
        </p:nvSpPr>
        <p:spPr bwMode="auto">
          <a:xfrm>
            <a:off x="918473" y="688122"/>
            <a:ext cx="10337562" cy="865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Sample Variance, Standard Deviation,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And Coefficient of Variation</a:t>
            </a:r>
          </a:p>
        </p:txBody>
      </p:sp>
      <p:sp>
        <p:nvSpPr>
          <p:cNvPr id="136960" name="Rectangle 1792"/>
          <p:cNvSpPr>
            <a:spLocks noChangeArrowheads="1"/>
          </p:cNvSpPr>
          <p:nvPr/>
        </p:nvSpPr>
        <p:spPr bwMode="auto">
          <a:xfrm>
            <a:off x="907944" y="1636251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73340" y="2626248"/>
                <a:ext cx="3163494" cy="64274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</a:rPr>
                  <a:t>s</a:t>
                </a:r>
                <a:r>
                  <a:rPr lang="en-US" sz="2401" baseline="30000" dirty="0">
                    <a:solidFill>
                      <a:srgbClr val="000000"/>
                    </a:solidFill>
                    <a:effectLst/>
                    <a:latin typeface="+mn-lt"/>
                  </a:rPr>
                  <a:t>2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401" i="1" baseline="300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e>
                        </m:nary>
                      </m:num>
                      <m:den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  2,996.16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40" y="2626248"/>
                <a:ext cx="3163494" cy="642740"/>
              </a:xfrm>
              <a:prstGeom prst="rect">
                <a:avLst/>
              </a:prstGeom>
              <a:blipFill>
                <a:blip r:embed="rId3"/>
                <a:stretch>
                  <a:fillRect l="-2505" r="-2312" b="-952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79921" y="3859123"/>
                <a:ext cx="4189993" cy="50988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2,996.16</m:t>
                        </m:r>
                      </m:e>
                    </m:rad>
                    <m:r>
                      <a:rPr lang="en-US" sz="240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54.74</m:t>
                    </m:r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21" y="3859123"/>
                <a:ext cx="4189993" cy="509883"/>
              </a:xfrm>
              <a:prstGeom prst="rect">
                <a:avLst/>
              </a:prstGeom>
              <a:blipFill>
                <a:blip r:embed="rId4"/>
                <a:stretch>
                  <a:fillRect l="-1892" b="-2619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7207" y="5201774"/>
                <a:ext cx="5303118" cy="64254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100</m:t>
                        </m:r>
                      </m:e>
                    </m:d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%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54.74</m:t>
                            </m:r>
                          </m:num>
                          <m:den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590.80</m:t>
                            </m:r>
                          </m:den>
                        </m:f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100</m:t>
                        </m:r>
                      </m:e>
                    </m:d>
                    <m:r>
                      <a:rPr lang="en-US" sz="240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%= 9.27%</m:t>
                    </m:r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07" y="5201774"/>
                <a:ext cx="5303118" cy="642548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5652"/>
            <a:ext cx="10337562" cy="825500"/>
          </a:xfrm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5050542" y="2652713"/>
            <a:ext cx="1906312" cy="1611312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02713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Measures of 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919960" y="1139139"/>
            <a:ext cx="3547203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912138" y="1670653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919961" y="2156914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919960" y="3482271"/>
            <a:ext cx="35472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Percentiles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919960" y="3939471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Quartiles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919960" y="2586921"/>
            <a:ext cx="4133575" cy="419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Weighted Mean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912140" y="3021515"/>
            <a:ext cx="3940528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Geometric Mean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83663"/>
            <a:ext cx="10337562" cy="649288"/>
          </a:xfrm>
          <a:noFill/>
          <a:ln/>
        </p:spPr>
        <p:txBody>
          <a:bodyPr/>
          <a:lstStyle/>
          <a:p>
            <a:r>
              <a:rPr lang="en-US" dirty="0"/>
              <a:t>Mean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6589" y="2260652"/>
            <a:ext cx="10337562" cy="698071"/>
          </a:xfrm>
          <a:noFill/>
          <a:ln/>
        </p:spPr>
        <p:txBody>
          <a:bodyPr/>
          <a:lstStyle/>
          <a:p>
            <a:pPr marL="346085" indent="-346085"/>
            <a:r>
              <a:rPr lang="en-US"/>
              <a:t>Mean dalam data set adalah rata-rata dari semua nilai data.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916589" y="2788898"/>
                <a:ext cx="10337562" cy="5775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10" indent="-34291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dari sample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adalah point </a:t>
                </a:r>
                <a:r>
                  <a:rPr lang="en-US" sz="240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estimator dari mean populasi µ.</a:t>
                </a:r>
                <a:endParaRPr lang="en-US" sz="240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214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589" y="2788898"/>
                <a:ext cx="10337562" cy="577593"/>
              </a:xfrm>
              <a:prstGeom prst="rect">
                <a:avLst/>
              </a:prstGeom>
              <a:blipFill>
                <a:blip r:embed="rId3"/>
                <a:stretch>
                  <a:fillRect l="-767" t="-8421" b="-315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929258" y="1143013"/>
            <a:ext cx="10337562" cy="58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Ukuran terpenting dari lokasi dapat berupa mean 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922923" y="1678853"/>
            <a:ext cx="10337562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memberikan ukuran lokasi pusat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9266" name="Rectangle 2"/>
              <p:cNvSpPr>
                <a:spLocks noChangeArrowheads="1"/>
              </p:cNvSpPr>
              <p:nvPr/>
            </p:nvSpPr>
            <p:spPr bwMode="auto">
              <a:xfrm>
                <a:off x="912138" y="558660"/>
                <a:ext cx="10337562" cy="649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Rumus Sample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926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138" y="558660"/>
                <a:ext cx="10337562" cy="649288"/>
              </a:xfrm>
              <a:prstGeom prst="rect">
                <a:avLst/>
              </a:prstGeom>
              <a:blipFill>
                <a:blip r:embed="rId3"/>
                <a:stretch>
                  <a:fillRect l="-1534" t="-6604" b="-2641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1616" y="1294713"/>
                <a:ext cx="3083896" cy="92531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16" y="1294713"/>
                <a:ext cx="3083896" cy="9253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05235" y="2434281"/>
            <a:ext cx="6917241" cy="8312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1">
                <a:effectLst/>
                <a:latin typeface="+mn-lt"/>
              </a:rPr>
              <a:t>Dimana:  </a:t>
            </a:r>
            <a:r>
              <a:rPr lang="en-US" sz="2401" dirty="0">
                <a:effectLst/>
                <a:latin typeface="Symbol" panose="05050102010706020507" pitchFamily="18" charset="2"/>
              </a:rPr>
              <a:t>S</a:t>
            </a:r>
            <a:r>
              <a:rPr lang="en-US" sz="2401" i="1" dirty="0">
                <a:effectLst/>
                <a:latin typeface="+mn-lt"/>
              </a:rPr>
              <a:t>x</a:t>
            </a:r>
            <a:r>
              <a:rPr lang="en-US" sz="2401" i="1" baseline="-25000" dirty="0">
                <a:effectLst/>
                <a:latin typeface="+mn-lt"/>
              </a:rPr>
              <a:t>i</a:t>
            </a:r>
            <a:r>
              <a:rPr lang="en-US" sz="2401" dirty="0">
                <a:effectLst/>
                <a:latin typeface="+mn-lt"/>
              </a:rPr>
              <a:t> </a:t>
            </a:r>
            <a:r>
              <a:rPr lang="en-US" sz="2401">
                <a:effectLst/>
                <a:latin typeface="+mn-lt"/>
              </a:rPr>
              <a:t>= jumlah  total nilai dari </a:t>
            </a:r>
            <a:r>
              <a:rPr lang="en-US" sz="2401" i="1">
                <a:effectLst/>
                <a:latin typeface="+mn-lt"/>
              </a:rPr>
              <a:t>n</a:t>
            </a:r>
            <a:r>
              <a:rPr lang="en-US" sz="2401">
                <a:effectLst/>
                <a:latin typeface="+mn-lt"/>
              </a:rPr>
              <a:t> observasi</a:t>
            </a:r>
            <a:endParaRPr lang="en-US" sz="2401" dirty="0">
              <a:effectLst/>
              <a:latin typeface="+mn-lt"/>
            </a:endParaRPr>
          </a:p>
          <a:p>
            <a:pPr algn="l"/>
            <a:r>
              <a:rPr lang="en-US" sz="2400" i="1" dirty="0">
                <a:effectLst/>
                <a:latin typeface="+mn-lt"/>
              </a:rPr>
              <a:t>                  </a:t>
            </a:r>
            <a:r>
              <a:rPr lang="en-US" sz="2401" i="1" dirty="0">
                <a:effectLst/>
                <a:latin typeface="+mn-lt"/>
              </a:rPr>
              <a:t>n</a:t>
            </a:r>
            <a:r>
              <a:rPr lang="en-US" sz="2401" dirty="0">
                <a:effectLst/>
                <a:latin typeface="+mn-lt"/>
              </a:rPr>
              <a:t> </a:t>
            </a:r>
            <a:r>
              <a:rPr lang="en-US" sz="2401">
                <a:effectLst/>
                <a:latin typeface="+mn-lt"/>
              </a:rPr>
              <a:t>= jumlah observasi pada sample </a:t>
            </a:r>
            <a:endParaRPr lang="en-US" sz="2401" dirty="0">
              <a:effectLst/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566118"/>
            <a:ext cx="10337562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Rumus Population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Mean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29262" y="1293287"/>
                <a:ext cx="3083896" cy="80406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62" y="1293287"/>
                <a:ext cx="3083896" cy="8040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05236" y="2434281"/>
            <a:ext cx="7362084" cy="8312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1">
                <a:effectLst/>
                <a:latin typeface="+mn-lt"/>
              </a:rPr>
              <a:t>Dimana:  </a:t>
            </a:r>
            <a:r>
              <a:rPr lang="en-US" sz="2401" dirty="0">
                <a:effectLst/>
                <a:latin typeface="Symbol" panose="05050102010706020507" pitchFamily="18" charset="2"/>
              </a:rPr>
              <a:t>S</a:t>
            </a:r>
            <a:r>
              <a:rPr lang="en-US" sz="2401" i="1" dirty="0">
                <a:effectLst/>
                <a:latin typeface="+mn-lt"/>
              </a:rPr>
              <a:t>x</a:t>
            </a:r>
            <a:r>
              <a:rPr lang="en-US" sz="2401" i="1" baseline="-25000" dirty="0">
                <a:effectLst/>
                <a:latin typeface="+mn-lt"/>
              </a:rPr>
              <a:t>i</a:t>
            </a:r>
            <a:r>
              <a:rPr lang="en-US" sz="2401" dirty="0">
                <a:effectLst/>
                <a:latin typeface="+mn-lt"/>
              </a:rPr>
              <a:t> </a:t>
            </a:r>
            <a:r>
              <a:rPr lang="en-US" sz="2401">
                <a:effectLst/>
                <a:latin typeface="+mn-lt"/>
              </a:rPr>
              <a:t>= Jumlah total dari </a:t>
            </a:r>
            <a:r>
              <a:rPr lang="en-US" sz="2401" i="1">
                <a:effectLst/>
                <a:latin typeface="+mn-lt"/>
              </a:rPr>
              <a:t>N</a:t>
            </a:r>
            <a:r>
              <a:rPr lang="en-US" sz="2401">
                <a:effectLst/>
                <a:latin typeface="+mn-lt"/>
              </a:rPr>
              <a:t> observatsi</a:t>
            </a:r>
            <a:endParaRPr lang="en-US" sz="2401" dirty="0">
              <a:effectLst/>
              <a:latin typeface="+mn-lt"/>
            </a:endParaRPr>
          </a:p>
          <a:p>
            <a:pPr algn="l"/>
            <a:r>
              <a:rPr lang="en-US" sz="2401" i="1">
                <a:effectLst/>
                <a:latin typeface="+mn-lt"/>
              </a:rPr>
              <a:t>                  N</a:t>
            </a:r>
            <a:r>
              <a:rPr lang="en-US" sz="2401">
                <a:effectLst/>
                <a:latin typeface="+mn-lt"/>
              </a:rPr>
              <a:t>= jumlah observasi pada populasi </a:t>
            </a:r>
            <a:endParaRPr lang="en-US" sz="2401" dirty="0">
              <a:effectLst/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988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1543456" y="1603248"/>
            <a:ext cx="9543665" cy="979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Tujuh puluh apartemen efisiensi diambil sampelnya secara acak di kota perguruan tinggi. Sewa bulanan untuk apartemen ini tercantum di bawah ini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096" name="Rectangle 592"/>
              <p:cNvSpPr>
                <a:spLocks noChangeArrowheads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0096" name="Rectangle 5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blipFill rotWithShape="1">
                <a:blip r:embed="rId3"/>
                <a:stretch>
                  <a:fillRect l="-1474" t="-7843" b="-3039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097" name="Rectangle 593"/>
          <p:cNvSpPr>
            <a:spLocks noChangeArrowheads="1"/>
          </p:cNvSpPr>
          <p:nvPr/>
        </p:nvSpPr>
        <p:spPr bwMode="auto">
          <a:xfrm>
            <a:off x="913405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1379" y="2545492"/>
            <a:ext cx="10341785" cy="2730845"/>
            <a:chOff x="1011378" y="2471350"/>
            <a:chExt cx="10341785" cy="2730844"/>
          </a:xfrm>
        </p:grpSpPr>
        <p:sp>
          <p:nvSpPr>
            <p:cNvPr id="3" name="Rectangle 5"/>
            <p:cNvSpPr/>
            <p:nvPr/>
          </p:nvSpPr>
          <p:spPr>
            <a:xfrm>
              <a:off x="1036715" y="2471350"/>
              <a:ext cx="10196457" cy="27308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11378" y="2613235"/>
              <a:ext cx="10341785" cy="2517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30382" y="2627523"/>
              <a:ext cx="10320671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11" name="Group 172"/>
            <p:cNvGrpSpPr>
              <a:grpSpLocks/>
            </p:cNvGrpSpPr>
            <p:nvPr/>
          </p:nvGrpSpPr>
          <p:grpSpPr bwMode="auto">
            <a:xfrm>
              <a:off x="1013490" y="2614823"/>
              <a:ext cx="10320671" cy="2501900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Rectangle 6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1" name="Rectangle 7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2" name="Rectangle 8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3" name="Rectangle 9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4" name="Rectangle 10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5" name="Rectangle 11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6" name="Rectangle 12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7" name="Rectangle 13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8" name="Rectangle 14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2" name="Rectangle 18"/>
              <p:cNvSpPr>
                <a:spLocks noChangeArrowheads="1"/>
              </p:cNvSpPr>
              <p:nvPr/>
            </p:nvSpPr>
            <p:spPr bwMode="auto">
              <a:xfrm>
                <a:off x="480" y="201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3" name="Rectangle 1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4" name="Rectangle 2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5" name="Rectangle 2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7" name="Rectangle 2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8" name="Rectangle 2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0" name="Rectangle 2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2" name="Rectangle 2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3" name="Rectangle 2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4" name="Rectangle 3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6" name="Rectangle 3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8" name="Rectangle 3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9" name="Rectangle 3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0" name="Rectangle 3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1" name="Rectangle 3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2" name="Rectangle 3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3" name="Rectangle 3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4" name="Rectangle 4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5" name="Rectangle 4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6" name="Rectangle 4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7" name="Rectangle 4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8" name="Rectangle 4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9" name="Rectangle 4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0" name="Rectangle 4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1" name="Rectangle 4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2" name="Rectangle 4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3" name="Rectangle 4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4" name="Rectangle 5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5" name="Rectangle 5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6" name="Rectangle 5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7" name="Rectangle 5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8" name="Rectangle 5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0" name="Rectangle 5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1" name="Rectangle 5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2" name="Rectangle 5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3" name="Rectangle 5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4" name="Rectangle 6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5" name="Rectangle 6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6" name="Rectangle 6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7" name="Rectangle 63"/>
              <p:cNvSpPr>
                <a:spLocks noChangeArrowheads="1"/>
              </p:cNvSpPr>
              <p:nvPr/>
            </p:nvSpPr>
            <p:spPr bwMode="auto">
              <a:xfrm>
                <a:off x="480" y="244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8" name="Rectangle 64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9" name="Rectangle 65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0" name="Rectangle 66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1" name="Rectangle 67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2" name="Rectangle 68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3" name="Rectangle 69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4" name="Rectangle 70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5" name="Rectangle 71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6" name="Rectangle 72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7" name="Rectangle 7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8" name="Rectangle 74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9" name="Rectangle 75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0" name="Rectangle 76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1" name="Rectangle 77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3" name="Rectangle 79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4" name="Rectangle 80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5" name="Rectangle 81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6" name="Rectangle 82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7" name="Rectangle 83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8" name="Rectangle 84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9" name="Rectangle 85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0" name="Rectangle 86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1" name="Rectangle 87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2" name="Rectangle 8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3" name="Rectangle 89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4" name="Rectangle 90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5" name="Rectangle 91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6" name="Rectangle 92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7" name="Rectangle 93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8" name="Rectangle 94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9" name="Rectangle 95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0" name="Rectangle 96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1" name="Rectangle 97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2" name="Rectangle 98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3" name="Rectangle 99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4" name="Rectangle 100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6" name="Rectangle 10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7" name="Rectangle 10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8" name="Rectangle 10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9" name="Rectangle 10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0" name="Rectangle 10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1" name="Rectangle 10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2" name="Rectangle 10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3" name="Rectangle 10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4" name="Rectangle 11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5" name="Rectangle 11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6" name="Rectangle 11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" name="Rectangle 11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" name="Rectangle 11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9" name="Rectangle 11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0" name="Rectangle 11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1" name="Rectangle 11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2" name="Rectangle 11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3" name="Rectangle 11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4" name="Rectangle 12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5" name="Rectangle 12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6" name="Rectangle 122"/>
              <p:cNvSpPr>
                <a:spLocks noChangeArrowheads="1"/>
              </p:cNvSpPr>
              <p:nvPr/>
            </p:nvSpPr>
            <p:spPr bwMode="auto">
              <a:xfrm>
                <a:off x="480" y="300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7" name="Rectangle 12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8" name="Rectangle 12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0" name="Rectangle 12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1" name="Rectangle 12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2" name="Rectangle 12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3" name="Rectangle 12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4" name="Rectangle 13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5" name="Rectangle 13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6" name="Rectangle 13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7" name="Rectangle 13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8" name="Rectangle 13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9" name="Rectangle 13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0" name="Rectangle 13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1" name="Rectangle 13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2" name="Rectangle 13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4" name="Rectangle 14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5" name="Rectangle 14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6" name="Rectangle 14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7" name="Rectangle 14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8" name="Rectangle 14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9" name="Rectangle 14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0" name="Rectangle 14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1" name="Rectangle 147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2" name="Rectangle 14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3" name="Rectangle 14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4" name="Rectangle 15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6" name="Rectangle 152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7" name="Rectangle 153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8" name="Rectangle 154"/>
              <p:cNvSpPr>
                <a:spLocks noChangeArrowheads="1"/>
              </p:cNvSpPr>
              <p:nvPr/>
            </p:nvSpPr>
            <p:spPr bwMode="auto">
              <a:xfrm>
                <a:off x="480" y="330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9" name="Rectangle 155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1" name="Rectangle 157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2" name="Rectangle 158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3" name="Rectangle 159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5" name="Rectangle 161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6" name="Rectangle 162"/>
              <p:cNvSpPr>
                <a:spLocks noChangeArrowheads="1"/>
              </p:cNvSpPr>
              <p:nvPr/>
            </p:nvSpPr>
            <p:spPr bwMode="auto">
              <a:xfrm>
                <a:off x="480" y="338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7" name="Rectangle 163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8" name="Rectangle 16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9" name="Rectangle 16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0" name="Rectangle 16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1" name="Rectangle 167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2" name="Rectangle 16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3" name="Rectangle 169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4" name="Rectangle 170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5" name="Rectangle 171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2" name="Rectangle 173"/>
            <p:cNvSpPr>
              <a:spLocks noChangeArrowheads="1"/>
            </p:cNvSpPr>
            <p:nvPr/>
          </p:nvSpPr>
          <p:spPr bwMode="auto">
            <a:xfrm>
              <a:off x="1268972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13" name="Rectangle 174"/>
            <p:cNvSpPr>
              <a:spLocks noChangeArrowheads="1"/>
            </p:cNvSpPr>
            <p:nvPr/>
          </p:nvSpPr>
          <p:spPr bwMode="auto">
            <a:xfrm>
              <a:off x="2297240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715</a:t>
              </a:r>
            </a:p>
          </p:txBody>
        </p:sp>
        <p:sp>
          <p:nvSpPr>
            <p:cNvPr id="14" name="Rectangle 175"/>
            <p:cNvSpPr>
              <a:spLocks noChangeArrowheads="1"/>
            </p:cNvSpPr>
            <p:nvPr/>
          </p:nvSpPr>
          <p:spPr bwMode="auto">
            <a:xfrm>
              <a:off x="3327618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530</a:t>
              </a:r>
            </a:p>
          </p:txBody>
        </p:sp>
        <p:sp>
          <p:nvSpPr>
            <p:cNvPr id="15" name="Rectangle 176"/>
            <p:cNvSpPr>
              <a:spLocks noChangeArrowheads="1"/>
            </p:cNvSpPr>
            <p:nvPr/>
          </p:nvSpPr>
          <p:spPr bwMode="auto">
            <a:xfrm>
              <a:off x="4357995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690</a:t>
              </a:r>
            </a:p>
          </p:txBody>
        </p:sp>
        <p:sp>
          <p:nvSpPr>
            <p:cNvPr id="16" name="Rectangle 177"/>
            <p:cNvSpPr>
              <a:spLocks noChangeArrowheads="1"/>
            </p:cNvSpPr>
            <p:nvPr/>
          </p:nvSpPr>
          <p:spPr bwMode="auto">
            <a:xfrm>
              <a:off x="5386261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17" name="Rectangle 178"/>
            <p:cNvSpPr>
              <a:spLocks noChangeArrowheads="1"/>
            </p:cNvSpPr>
            <p:nvPr/>
          </p:nvSpPr>
          <p:spPr bwMode="auto">
            <a:xfrm>
              <a:off x="6416639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18" name="Rectangle 179"/>
            <p:cNvSpPr>
              <a:spLocks noChangeArrowheads="1"/>
            </p:cNvSpPr>
            <p:nvPr/>
          </p:nvSpPr>
          <p:spPr bwMode="auto">
            <a:xfrm>
              <a:off x="7444906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560</a:t>
              </a:r>
            </a:p>
          </p:txBody>
        </p:sp>
        <p:sp>
          <p:nvSpPr>
            <p:cNvPr id="19" name="Rectangle 180"/>
            <p:cNvSpPr>
              <a:spLocks noChangeArrowheads="1"/>
            </p:cNvSpPr>
            <p:nvPr/>
          </p:nvSpPr>
          <p:spPr bwMode="auto">
            <a:xfrm>
              <a:off x="8475284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20" name="Rectangle 181"/>
            <p:cNvSpPr>
              <a:spLocks noChangeArrowheads="1"/>
            </p:cNvSpPr>
            <p:nvPr/>
          </p:nvSpPr>
          <p:spPr bwMode="auto">
            <a:xfrm>
              <a:off x="9505662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1" name="Rectangle 182"/>
            <p:cNvSpPr>
              <a:spLocks noChangeArrowheads="1"/>
            </p:cNvSpPr>
            <p:nvPr/>
          </p:nvSpPr>
          <p:spPr bwMode="auto">
            <a:xfrm>
              <a:off x="10533928" y="26322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715</a:t>
              </a:r>
            </a:p>
          </p:txBody>
        </p:sp>
        <p:sp>
          <p:nvSpPr>
            <p:cNvPr id="22" name="Rectangle 183"/>
            <p:cNvSpPr>
              <a:spLocks noChangeArrowheads="1"/>
            </p:cNvSpPr>
            <p:nvPr/>
          </p:nvSpPr>
          <p:spPr bwMode="auto">
            <a:xfrm>
              <a:off x="1268972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3" name="Rectangle 184"/>
            <p:cNvSpPr>
              <a:spLocks noChangeArrowheads="1"/>
            </p:cNvSpPr>
            <p:nvPr/>
          </p:nvSpPr>
          <p:spPr bwMode="auto">
            <a:xfrm>
              <a:off x="2297240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4" name="Rectangle 185"/>
            <p:cNvSpPr>
              <a:spLocks noChangeArrowheads="1"/>
            </p:cNvSpPr>
            <p:nvPr/>
          </p:nvSpPr>
          <p:spPr bwMode="auto">
            <a:xfrm>
              <a:off x="3327618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5" name="Rectangle 186"/>
            <p:cNvSpPr>
              <a:spLocks noChangeArrowheads="1"/>
            </p:cNvSpPr>
            <p:nvPr/>
          </p:nvSpPr>
          <p:spPr bwMode="auto">
            <a:xfrm>
              <a:off x="4357995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26" name="Rectangle 187"/>
            <p:cNvSpPr>
              <a:spLocks noChangeArrowheads="1"/>
            </p:cNvSpPr>
            <p:nvPr/>
          </p:nvSpPr>
          <p:spPr bwMode="auto">
            <a:xfrm>
              <a:off x="5386261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525</a:t>
              </a:r>
            </a:p>
          </p:txBody>
        </p:sp>
        <p:sp>
          <p:nvSpPr>
            <p:cNvPr id="27" name="Rectangle 188"/>
            <p:cNvSpPr>
              <a:spLocks noChangeArrowheads="1"/>
            </p:cNvSpPr>
            <p:nvPr/>
          </p:nvSpPr>
          <p:spPr bwMode="auto">
            <a:xfrm>
              <a:off x="6416639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28" name="Rectangle 189"/>
            <p:cNvSpPr>
              <a:spLocks noChangeArrowheads="1"/>
            </p:cNvSpPr>
            <p:nvPr/>
          </p:nvSpPr>
          <p:spPr bwMode="auto">
            <a:xfrm>
              <a:off x="7444906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675</a:t>
              </a:r>
            </a:p>
          </p:txBody>
        </p:sp>
        <p:sp>
          <p:nvSpPr>
            <p:cNvPr id="29" name="Rectangle 190"/>
            <p:cNvSpPr>
              <a:spLocks noChangeArrowheads="1"/>
            </p:cNvSpPr>
            <p:nvPr/>
          </p:nvSpPr>
          <p:spPr bwMode="auto">
            <a:xfrm>
              <a:off x="8475284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30" name="Rectangle 191"/>
            <p:cNvSpPr>
              <a:spLocks noChangeArrowheads="1"/>
            </p:cNvSpPr>
            <p:nvPr/>
          </p:nvSpPr>
          <p:spPr bwMode="auto">
            <a:xfrm>
              <a:off x="9505662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1" name="Rectangle 192"/>
            <p:cNvSpPr>
              <a:spLocks noChangeArrowheads="1"/>
            </p:cNvSpPr>
            <p:nvPr/>
          </p:nvSpPr>
          <p:spPr bwMode="auto">
            <a:xfrm>
              <a:off x="10533928" y="2987885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2" name="Rectangle 193"/>
            <p:cNvSpPr>
              <a:spLocks noChangeArrowheads="1"/>
            </p:cNvSpPr>
            <p:nvPr/>
          </p:nvSpPr>
          <p:spPr bwMode="auto">
            <a:xfrm>
              <a:off x="1268972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565</a:t>
              </a:r>
            </a:p>
          </p:txBody>
        </p:sp>
        <p:sp>
          <p:nvSpPr>
            <p:cNvPr id="33" name="Rectangle 194"/>
            <p:cNvSpPr>
              <a:spLocks noChangeArrowheads="1"/>
            </p:cNvSpPr>
            <p:nvPr/>
          </p:nvSpPr>
          <p:spPr bwMode="auto">
            <a:xfrm>
              <a:off x="2297240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4" name="Rectangle 195"/>
            <p:cNvSpPr>
              <a:spLocks noChangeArrowheads="1"/>
            </p:cNvSpPr>
            <p:nvPr/>
          </p:nvSpPr>
          <p:spPr bwMode="auto">
            <a:xfrm>
              <a:off x="3327618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35" name="Rectangle 196"/>
            <p:cNvSpPr>
              <a:spLocks noChangeArrowheads="1"/>
            </p:cNvSpPr>
            <p:nvPr/>
          </p:nvSpPr>
          <p:spPr bwMode="auto">
            <a:xfrm>
              <a:off x="4357995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6" name="Rectangle 197"/>
            <p:cNvSpPr>
              <a:spLocks noChangeArrowheads="1"/>
            </p:cNvSpPr>
            <p:nvPr/>
          </p:nvSpPr>
          <p:spPr bwMode="auto">
            <a:xfrm>
              <a:off x="5386261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7" name="Rectangle 198"/>
            <p:cNvSpPr>
              <a:spLocks noChangeArrowheads="1"/>
            </p:cNvSpPr>
            <p:nvPr/>
          </p:nvSpPr>
          <p:spPr bwMode="auto">
            <a:xfrm>
              <a:off x="6416639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560</a:t>
              </a:r>
            </a:p>
          </p:txBody>
        </p:sp>
        <p:sp>
          <p:nvSpPr>
            <p:cNvPr id="38" name="Rectangle 199"/>
            <p:cNvSpPr>
              <a:spLocks noChangeArrowheads="1"/>
            </p:cNvSpPr>
            <p:nvPr/>
          </p:nvSpPr>
          <p:spPr bwMode="auto">
            <a:xfrm>
              <a:off x="7444906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39" name="Rectangle 200"/>
            <p:cNvSpPr>
              <a:spLocks noChangeArrowheads="1"/>
            </p:cNvSpPr>
            <p:nvPr/>
          </p:nvSpPr>
          <p:spPr bwMode="auto">
            <a:xfrm>
              <a:off x="8475284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560</a:t>
              </a:r>
            </a:p>
          </p:txBody>
        </p:sp>
        <p:sp>
          <p:nvSpPr>
            <p:cNvPr id="40" name="Rectangle 201"/>
            <p:cNvSpPr>
              <a:spLocks noChangeArrowheads="1"/>
            </p:cNvSpPr>
            <p:nvPr/>
          </p:nvSpPr>
          <p:spPr bwMode="auto">
            <a:xfrm>
              <a:off x="9505662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565</a:t>
              </a:r>
            </a:p>
          </p:txBody>
        </p:sp>
        <p:sp>
          <p:nvSpPr>
            <p:cNvPr id="41" name="Rectangle 202"/>
            <p:cNvSpPr>
              <a:spLocks noChangeArrowheads="1"/>
            </p:cNvSpPr>
            <p:nvPr/>
          </p:nvSpPr>
          <p:spPr bwMode="auto">
            <a:xfrm>
              <a:off x="10533928" y="3341897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42" name="Rectangle 203"/>
            <p:cNvSpPr>
              <a:spLocks noChangeArrowheads="1"/>
            </p:cNvSpPr>
            <p:nvPr/>
          </p:nvSpPr>
          <p:spPr bwMode="auto">
            <a:xfrm>
              <a:off x="1268972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43" name="Rectangle 204"/>
            <p:cNvSpPr>
              <a:spLocks noChangeArrowheads="1"/>
            </p:cNvSpPr>
            <p:nvPr/>
          </p:nvSpPr>
          <p:spPr bwMode="auto">
            <a:xfrm>
              <a:off x="2297240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570</a:t>
              </a:r>
            </a:p>
          </p:txBody>
        </p:sp>
        <p:sp>
          <p:nvSpPr>
            <p:cNvPr id="44" name="Rectangle 205"/>
            <p:cNvSpPr>
              <a:spLocks noChangeArrowheads="1"/>
            </p:cNvSpPr>
            <p:nvPr/>
          </p:nvSpPr>
          <p:spPr bwMode="auto">
            <a:xfrm>
              <a:off x="3327618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590</a:t>
              </a:r>
            </a:p>
          </p:txBody>
        </p:sp>
        <p:sp>
          <p:nvSpPr>
            <p:cNvPr id="45" name="Rectangle 206"/>
            <p:cNvSpPr>
              <a:spLocks noChangeArrowheads="1"/>
            </p:cNvSpPr>
            <p:nvPr/>
          </p:nvSpPr>
          <p:spPr bwMode="auto">
            <a:xfrm>
              <a:off x="4357995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572</a:t>
              </a:r>
            </a:p>
          </p:txBody>
        </p:sp>
        <p:sp>
          <p:nvSpPr>
            <p:cNvPr id="46" name="Rectangle 207"/>
            <p:cNvSpPr>
              <a:spLocks noChangeArrowheads="1"/>
            </p:cNvSpPr>
            <p:nvPr/>
          </p:nvSpPr>
          <p:spPr bwMode="auto">
            <a:xfrm>
              <a:off x="5386261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47" name="Rectangle 208"/>
            <p:cNvSpPr>
              <a:spLocks noChangeArrowheads="1"/>
            </p:cNvSpPr>
            <p:nvPr/>
          </p:nvSpPr>
          <p:spPr bwMode="auto">
            <a:xfrm>
              <a:off x="6416639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48" name="Rectangle 209"/>
            <p:cNvSpPr>
              <a:spLocks noChangeArrowheads="1"/>
            </p:cNvSpPr>
            <p:nvPr/>
          </p:nvSpPr>
          <p:spPr bwMode="auto">
            <a:xfrm>
              <a:off x="7444906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49" name="Rectangle 210"/>
            <p:cNvSpPr>
              <a:spLocks noChangeArrowheads="1"/>
            </p:cNvSpPr>
            <p:nvPr/>
          </p:nvSpPr>
          <p:spPr bwMode="auto">
            <a:xfrm>
              <a:off x="8475284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50" name="Rectangle 211"/>
            <p:cNvSpPr>
              <a:spLocks noChangeArrowheads="1"/>
            </p:cNvSpPr>
            <p:nvPr/>
          </p:nvSpPr>
          <p:spPr bwMode="auto">
            <a:xfrm>
              <a:off x="9505662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670</a:t>
              </a:r>
            </a:p>
          </p:txBody>
        </p:sp>
        <p:sp>
          <p:nvSpPr>
            <p:cNvPr id="51" name="Rectangle 212"/>
            <p:cNvSpPr>
              <a:spLocks noChangeArrowheads="1"/>
            </p:cNvSpPr>
            <p:nvPr/>
          </p:nvSpPr>
          <p:spPr bwMode="auto">
            <a:xfrm>
              <a:off x="10533928" y="3697498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565</a:t>
              </a:r>
            </a:p>
          </p:txBody>
        </p:sp>
        <p:sp>
          <p:nvSpPr>
            <p:cNvPr id="52" name="Rectangle 213"/>
            <p:cNvSpPr>
              <a:spLocks noChangeArrowheads="1"/>
            </p:cNvSpPr>
            <p:nvPr/>
          </p:nvSpPr>
          <p:spPr bwMode="auto">
            <a:xfrm>
              <a:off x="1268972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53" name="Rectangle 214"/>
            <p:cNvSpPr>
              <a:spLocks noChangeArrowheads="1"/>
            </p:cNvSpPr>
            <p:nvPr/>
          </p:nvSpPr>
          <p:spPr bwMode="auto">
            <a:xfrm>
              <a:off x="2297240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585</a:t>
              </a:r>
            </a:p>
          </p:txBody>
        </p:sp>
        <p:sp>
          <p:nvSpPr>
            <p:cNvPr id="54" name="Rectangle 215"/>
            <p:cNvSpPr>
              <a:spLocks noChangeArrowheads="1"/>
            </p:cNvSpPr>
            <p:nvPr/>
          </p:nvSpPr>
          <p:spPr bwMode="auto">
            <a:xfrm>
              <a:off x="3327618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680</a:t>
              </a:r>
            </a:p>
          </p:txBody>
        </p:sp>
        <p:sp>
          <p:nvSpPr>
            <p:cNvPr id="55" name="Rectangle 216"/>
            <p:cNvSpPr>
              <a:spLocks noChangeArrowheads="1"/>
            </p:cNvSpPr>
            <p:nvPr/>
          </p:nvSpPr>
          <p:spPr bwMode="auto">
            <a:xfrm>
              <a:off x="4357995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570</a:t>
              </a:r>
            </a:p>
          </p:txBody>
        </p:sp>
        <p:sp>
          <p:nvSpPr>
            <p:cNvPr id="56" name="Rectangle 217"/>
            <p:cNvSpPr>
              <a:spLocks noChangeArrowheads="1"/>
            </p:cNvSpPr>
            <p:nvPr/>
          </p:nvSpPr>
          <p:spPr bwMode="auto">
            <a:xfrm>
              <a:off x="5386261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590</a:t>
              </a:r>
            </a:p>
          </p:txBody>
        </p:sp>
        <p:sp>
          <p:nvSpPr>
            <p:cNvPr id="57" name="Rectangle 218"/>
            <p:cNvSpPr>
              <a:spLocks noChangeArrowheads="1"/>
            </p:cNvSpPr>
            <p:nvPr/>
          </p:nvSpPr>
          <p:spPr bwMode="auto">
            <a:xfrm>
              <a:off x="6416639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58" name="Rectangle 219"/>
            <p:cNvSpPr>
              <a:spLocks noChangeArrowheads="1"/>
            </p:cNvSpPr>
            <p:nvPr/>
          </p:nvSpPr>
          <p:spPr bwMode="auto">
            <a:xfrm>
              <a:off x="7444906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649</a:t>
              </a:r>
            </a:p>
          </p:txBody>
        </p:sp>
        <p:sp>
          <p:nvSpPr>
            <p:cNvPr id="59" name="Rectangle 220"/>
            <p:cNvSpPr>
              <a:spLocks noChangeArrowheads="1"/>
            </p:cNvSpPr>
            <p:nvPr/>
          </p:nvSpPr>
          <p:spPr bwMode="auto">
            <a:xfrm>
              <a:off x="8475284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60" name="Rectangle 221"/>
            <p:cNvSpPr>
              <a:spLocks noChangeArrowheads="1"/>
            </p:cNvSpPr>
            <p:nvPr/>
          </p:nvSpPr>
          <p:spPr bwMode="auto">
            <a:xfrm>
              <a:off x="9505662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61" name="Rectangle 222"/>
            <p:cNvSpPr>
              <a:spLocks noChangeArrowheads="1"/>
            </p:cNvSpPr>
            <p:nvPr/>
          </p:nvSpPr>
          <p:spPr bwMode="auto">
            <a:xfrm>
              <a:off x="10533928" y="4051509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62" name="Rectangle 223"/>
            <p:cNvSpPr>
              <a:spLocks noChangeArrowheads="1"/>
            </p:cNvSpPr>
            <p:nvPr/>
          </p:nvSpPr>
          <p:spPr bwMode="auto">
            <a:xfrm>
              <a:off x="1268972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670</a:t>
              </a:r>
            </a:p>
          </p:txBody>
        </p:sp>
        <p:sp>
          <p:nvSpPr>
            <p:cNvPr id="63" name="Rectangle 224"/>
            <p:cNvSpPr>
              <a:spLocks noChangeArrowheads="1"/>
            </p:cNvSpPr>
            <p:nvPr/>
          </p:nvSpPr>
          <p:spPr bwMode="auto">
            <a:xfrm>
              <a:off x="2297240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615</a:t>
              </a:r>
            </a:p>
          </p:txBody>
        </p:sp>
        <p:sp>
          <p:nvSpPr>
            <p:cNvPr id="64" name="Rectangle 225"/>
            <p:cNvSpPr>
              <a:spLocks noChangeArrowheads="1"/>
            </p:cNvSpPr>
            <p:nvPr/>
          </p:nvSpPr>
          <p:spPr bwMode="auto">
            <a:xfrm>
              <a:off x="3327618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65" name="Rectangle 226"/>
            <p:cNvSpPr>
              <a:spLocks noChangeArrowheads="1"/>
            </p:cNvSpPr>
            <p:nvPr/>
          </p:nvSpPr>
          <p:spPr bwMode="auto">
            <a:xfrm>
              <a:off x="4357995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66" name="Rectangle 227"/>
            <p:cNvSpPr>
              <a:spLocks noChangeArrowheads="1"/>
            </p:cNvSpPr>
            <p:nvPr/>
          </p:nvSpPr>
          <p:spPr bwMode="auto">
            <a:xfrm>
              <a:off x="5386261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67" name="Rectangle 228"/>
            <p:cNvSpPr>
              <a:spLocks noChangeArrowheads="1"/>
            </p:cNvSpPr>
            <p:nvPr/>
          </p:nvSpPr>
          <p:spPr bwMode="auto">
            <a:xfrm>
              <a:off x="6416639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635</a:t>
              </a:r>
            </a:p>
          </p:txBody>
        </p:sp>
        <p:sp>
          <p:nvSpPr>
            <p:cNvPr id="68" name="Rectangle 229"/>
            <p:cNvSpPr>
              <a:spLocks noChangeArrowheads="1"/>
            </p:cNvSpPr>
            <p:nvPr/>
          </p:nvSpPr>
          <p:spPr bwMode="auto">
            <a:xfrm>
              <a:off x="7444906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69" name="Rectangle 230"/>
            <p:cNvSpPr>
              <a:spLocks noChangeArrowheads="1"/>
            </p:cNvSpPr>
            <p:nvPr/>
          </p:nvSpPr>
          <p:spPr bwMode="auto">
            <a:xfrm>
              <a:off x="8475284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650</a:t>
              </a:r>
            </a:p>
          </p:txBody>
        </p:sp>
        <p:sp>
          <p:nvSpPr>
            <p:cNvPr id="70" name="Rectangle 231"/>
            <p:cNvSpPr>
              <a:spLocks noChangeArrowheads="1"/>
            </p:cNvSpPr>
            <p:nvPr/>
          </p:nvSpPr>
          <p:spPr bwMode="auto">
            <a:xfrm>
              <a:off x="9505662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71" name="Rectangle 232"/>
            <p:cNvSpPr>
              <a:spLocks noChangeArrowheads="1"/>
            </p:cNvSpPr>
            <p:nvPr/>
          </p:nvSpPr>
          <p:spPr bwMode="auto">
            <a:xfrm>
              <a:off x="10533928" y="44055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610</a:t>
              </a:r>
            </a:p>
          </p:txBody>
        </p:sp>
        <p:sp>
          <p:nvSpPr>
            <p:cNvPr id="72" name="Rectangle 233"/>
            <p:cNvSpPr>
              <a:spLocks noChangeArrowheads="1"/>
            </p:cNvSpPr>
            <p:nvPr/>
          </p:nvSpPr>
          <p:spPr bwMode="auto">
            <a:xfrm>
              <a:off x="1268972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610</a:t>
              </a:r>
            </a:p>
          </p:txBody>
        </p:sp>
        <p:sp>
          <p:nvSpPr>
            <p:cNvPr id="73" name="Rectangle 234"/>
            <p:cNvSpPr>
              <a:spLocks noChangeArrowheads="1"/>
            </p:cNvSpPr>
            <p:nvPr/>
          </p:nvSpPr>
          <p:spPr bwMode="auto">
            <a:xfrm>
              <a:off x="2297240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675</a:t>
              </a:r>
            </a:p>
          </p:txBody>
        </p:sp>
        <p:sp>
          <p:nvSpPr>
            <p:cNvPr id="74" name="Rectangle 235"/>
            <p:cNvSpPr>
              <a:spLocks noChangeArrowheads="1"/>
            </p:cNvSpPr>
            <p:nvPr/>
          </p:nvSpPr>
          <p:spPr bwMode="auto">
            <a:xfrm>
              <a:off x="3327618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590</a:t>
              </a:r>
            </a:p>
          </p:txBody>
        </p:sp>
        <p:sp>
          <p:nvSpPr>
            <p:cNvPr id="75" name="Rectangle 236"/>
            <p:cNvSpPr>
              <a:spLocks noChangeArrowheads="1"/>
            </p:cNvSpPr>
            <p:nvPr/>
          </p:nvSpPr>
          <p:spPr bwMode="auto">
            <a:xfrm>
              <a:off x="4357995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76" name="Rectangle 237"/>
            <p:cNvSpPr>
              <a:spLocks noChangeArrowheads="1"/>
            </p:cNvSpPr>
            <p:nvPr/>
          </p:nvSpPr>
          <p:spPr bwMode="auto">
            <a:xfrm>
              <a:off x="5386261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77" name="Rectangle 238"/>
            <p:cNvSpPr>
              <a:spLocks noChangeArrowheads="1"/>
            </p:cNvSpPr>
            <p:nvPr/>
          </p:nvSpPr>
          <p:spPr bwMode="auto">
            <a:xfrm>
              <a:off x="6416639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78" name="Rectangle 239"/>
            <p:cNvSpPr>
              <a:spLocks noChangeArrowheads="1"/>
            </p:cNvSpPr>
            <p:nvPr/>
          </p:nvSpPr>
          <p:spPr bwMode="auto">
            <a:xfrm>
              <a:off x="7444906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79" name="Rectangle 240"/>
            <p:cNvSpPr>
              <a:spLocks noChangeArrowheads="1"/>
            </p:cNvSpPr>
            <p:nvPr/>
          </p:nvSpPr>
          <p:spPr bwMode="auto">
            <a:xfrm>
              <a:off x="8475284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80" name="Rectangle 241"/>
            <p:cNvSpPr>
              <a:spLocks noChangeArrowheads="1"/>
            </p:cNvSpPr>
            <p:nvPr/>
          </p:nvSpPr>
          <p:spPr bwMode="auto">
            <a:xfrm>
              <a:off x="9505662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530</a:t>
              </a:r>
            </a:p>
          </p:txBody>
        </p:sp>
        <p:sp>
          <p:nvSpPr>
            <p:cNvPr id="81" name="Rectangle 242"/>
            <p:cNvSpPr>
              <a:spLocks noChangeArrowheads="1"/>
            </p:cNvSpPr>
            <p:nvPr/>
          </p:nvSpPr>
          <p:spPr bwMode="auto">
            <a:xfrm>
              <a:off x="10533928" y="4761123"/>
              <a:ext cx="428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83" name="Rectangle 244"/>
            <p:cNvSpPr>
              <a:spLocks noChangeArrowheads="1"/>
            </p:cNvSpPr>
            <p:nvPr/>
          </p:nvSpPr>
          <p:spPr bwMode="auto">
            <a:xfrm>
              <a:off x="1011378" y="2613235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89" name="Rectangle 250"/>
            <p:cNvSpPr>
              <a:spLocks noChangeArrowheads="1"/>
            </p:cNvSpPr>
            <p:nvPr/>
          </p:nvSpPr>
          <p:spPr bwMode="auto">
            <a:xfrm>
              <a:off x="1011378" y="3676860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3" name="Rectangle 254"/>
            <p:cNvSpPr>
              <a:spLocks noChangeArrowheads="1"/>
            </p:cNvSpPr>
            <p:nvPr/>
          </p:nvSpPr>
          <p:spPr bwMode="auto">
            <a:xfrm>
              <a:off x="1011378" y="4386473"/>
              <a:ext cx="10295334" cy="190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5" name="Rectangle 256"/>
            <p:cNvSpPr>
              <a:spLocks noChangeArrowheads="1"/>
            </p:cNvSpPr>
            <p:nvPr/>
          </p:nvSpPr>
          <p:spPr bwMode="auto">
            <a:xfrm>
              <a:off x="1011378" y="4740485"/>
              <a:ext cx="10295334" cy="206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8" name="Line 259"/>
            <p:cNvSpPr>
              <a:spLocks noChangeShapeType="1"/>
            </p:cNvSpPr>
            <p:nvPr/>
          </p:nvSpPr>
          <p:spPr bwMode="auto">
            <a:xfrm>
              <a:off x="1011378" y="2613235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9" name="Rectangle 260"/>
            <p:cNvSpPr>
              <a:spLocks noChangeArrowheads="1"/>
            </p:cNvSpPr>
            <p:nvPr/>
          </p:nvSpPr>
          <p:spPr bwMode="auto">
            <a:xfrm>
              <a:off x="1011378" y="2613235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3" name="Rectangle 264"/>
            <p:cNvSpPr>
              <a:spLocks noChangeArrowheads="1"/>
            </p:cNvSpPr>
            <p:nvPr/>
          </p:nvSpPr>
          <p:spPr bwMode="auto">
            <a:xfrm>
              <a:off x="3070023" y="2613235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5" name="Rectangle 266"/>
            <p:cNvSpPr>
              <a:spLocks noChangeArrowheads="1"/>
            </p:cNvSpPr>
            <p:nvPr/>
          </p:nvSpPr>
          <p:spPr bwMode="auto">
            <a:xfrm>
              <a:off x="4100401" y="2613235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7" name="Rectangle 268"/>
            <p:cNvSpPr>
              <a:spLocks noChangeArrowheads="1"/>
            </p:cNvSpPr>
            <p:nvPr/>
          </p:nvSpPr>
          <p:spPr bwMode="auto">
            <a:xfrm>
              <a:off x="5128667" y="2613235"/>
              <a:ext cx="27449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1" name="Rectangle 272"/>
            <p:cNvSpPr>
              <a:spLocks noChangeArrowheads="1"/>
            </p:cNvSpPr>
            <p:nvPr/>
          </p:nvSpPr>
          <p:spPr bwMode="auto">
            <a:xfrm>
              <a:off x="7187312" y="2613235"/>
              <a:ext cx="27449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3" name="Rectangle 274"/>
            <p:cNvSpPr>
              <a:spLocks noChangeArrowheads="1"/>
            </p:cNvSpPr>
            <p:nvPr/>
          </p:nvSpPr>
          <p:spPr bwMode="auto">
            <a:xfrm>
              <a:off x="8217690" y="2613235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8" name="Line 279"/>
            <p:cNvSpPr>
              <a:spLocks noChangeShapeType="1"/>
            </p:cNvSpPr>
            <p:nvPr/>
          </p:nvSpPr>
          <p:spPr bwMode="auto">
            <a:xfrm>
              <a:off x="11306712" y="2613235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9" name="Rectangle 280"/>
            <p:cNvSpPr>
              <a:spLocks noChangeArrowheads="1"/>
            </p:cNvSpPr>
            <p:nvPr/>
          </p:nvSpPr>
          <p:spPr bwMode="auto">
            <a:xfrm>
              <a:off x="11306712" y="2613235"/>
              <a:ext cx="25337" cy="250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86" name="Oval 1186"/>
          <p:cNvSpPr>
            <a:spLocks noChangeArrowheads="1"/>
          </p:cNvSpPr>
          <p:nvPr/>
        </p:nvSpPr>
        <p:spPr bwMode="auto">
          <a:xfrm>
            <a:off x="6758143" y="1930479"/>
            <a:ext cx="1360241" cy="596717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6787" y="1845549"/>
                <a:ext cx="4109137" cy="731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41,356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=   590.80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787" y="1845549"/>
                <a:ext cx="4109137" cy="731932"/>
              </a:xfrm>
              <a:prstGeom prst="rect">
                <a:avLst/>
              </a:prstGeom>
              <a:blipFill rotWithShape="1">
                <a:blip r:embed="rId3"/>
                <a:stretch>
                  <a:fillRect r="-1484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592"/>
              <p:cNvSpPr>
                <a:spLocks noChangeArrowheads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6" name="Rectangle 5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blipFill rotWithShape="1">
                <a:blip r:embed="rId4"/>
                <a:stretch>
                  <a:fillRect l="-1474" t="-7843" b="-3039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5" name="Rectangle 593"/>
          <p:cNvSpPr>
            <a:spLocks noChangeArrowheads="1"/>
          </p:cNvSpPr>
          <p:nvPr/>
        </p:nvSpPr>
        <p:spPr bwMode="auto">
          <a:xfrm>
            <a:off x="913405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4962</TotalTime>
  <Pages>24</Pages>
  <Words>1761</Words>
  <Application>Microsoft Office PowerPoint</Application>
  <PresentationFormat>Custom</PresentationFormat>
  <Paragraphs>802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Symbol</vt:lpstr>
      <vt:lpstr>Cambria Math</vt:lpstr>
      <vt:lpstr>Monotype Sorts</vt:lpstr>
      <vt:lpstr>Arial</vt:lpstr>
      <vt:lpstr>Calibri</vt:lpstr>
      <vt:lpstr>MS Reference Serif</vt:lpstr>
      <vt:lpstr>Book Antiqua</vt:lpstr>
      <vt:lpstr>1_SBE13ch01_New</vt:lpstr>
      <vt:lpstr>PowerPoint Presentation</vt:lpstr>
      <vt:lpstr>Chapter 3, Part A Descriptive Statistics:  Numerical Measures</vt:lpstr>
      <vt:lpstr>Numerical Measures</vt:lpstr>
      <vt:lpstr>Measures of Location</vt:lpstr>
      <vt:lpstr>Mean</vt:lpstr>
      <vt:lpstr>PowerPoint Presentation</vt:lpstr>
      <vt:lpstr>PowerPoint Presentation</vt:lpstr>
      <vt:lpstr>PowerPoint Presentation</vt:lpstr>
      <vt:lpstr>PowerPoint Presentation</vt:lpstr>
      <vt:lpstr>Median</vt:lpstr>
      <vt:lpstr>Median</vt:lpstr>
      <vt:lpstr>Median</vt:lpstr>
      <vt:lpstr>Median</vt:lpstr>
      <vt:lpstr>Mode (Modus)</vt:lpstr>
      <vt:lpstr>Mode</vt:lpstr>
      <vt:lpstr>Percentiles</vt:lpstr>
      <vt:lpstr>PowerPoint Presentation</vt:lpstr>
      <vt:lpstr>80th Percentile</vt:lpstr>
      <vt:lpstr>PowerPoint Presentation</vt:lpstr>
      <vt:lpstr>Quartiles</vt:lpstr>
      <vt:lpstr>Third Quartile (75th Percentile)</vt:lpstr>
      <vt:lpstr>Measures of Variability (Variasi data)</vt:lpstr>
      <vt:lpstr>Measures of Variability</vt:lpstr>
      <vt:lpstr>Range</vt:lpstr>
      <vt:lpstr>Range</vt:lpstr>
      <vt:lpstr>Interquartile Range</vt:lpstr>
      <vt:lpstr>Interquartile Range (IQR)</vt:lpstr>
      <vt:lpstr>PowerPoint Presentation</vt:lpstr>
      <vt:lpstr>PowerPoint Presentation</vt:lpstr>
      <vt:lpstr>PowerPoint Presentation</vt:lpstr>
      <vt:lpstr>PowerPoint Presentation</vt:lpstr>
      <vt:lpstr>Coefficient of Variation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3, Part A</dc:title>
  <dc:subject>Descr Stats: Numerical Measures</dc:subject>
  <dc:creator>John IV</dc:creator>
  <cp:lastModifiedBy>deni</cp:lastModifiedBy>
  <cp:revision>297</cp:revision>
  <cp:lastPrinted>1601-01-01T00:00:00Z</cp:lastPrinted>
  <dcterms:created xsi:type="dcterms:W3CDTF">1996-08-26T08:33:54Z</dcterms:created>
  <dcterms:modified xsi:type="dcterms:W3CDTF">2021-02-24T11:19:54Z</dcterms:modified>
</cp:coreProperties>
</file>